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2"/>
  </p:notesMasterIdLst>
  <p:sldIdLst>
    <p:sldId id="781" r:id="rId2"/>
    <p:sldId id="782" r:id="rId3"/>
    <p:sldId id="274" r:id="rId4"/>
    <p:sldId id="257" r:id="rId5"/>
    <p:sldId id="258" r:id="rId6"/>
    <p:sldId id="259" r:id="rId7"/>
    <p:sldId id="788" r:id="rId8"/>
    <p:sldId id="260" r:id="rId9"/>
    <p:sldId id="261" r:id="rId10"/>
    <p:sldId id="262" r:id="rId11"/>
    <p:sldId id="264" r:id="rId12"/>
    <p:sldId id="270" r:id="rId13"/>
    <p:sldId id="785" r:id="rId14"/>
    <p:sldId id="786" r:id="rId15"/>
    <p:sldId id="263" r:id="rId16"/>
    <p:sldId id="789" r:id="rId17"/>
    <p:sldId id="787" r:id="rId18"/>
    <p:sldId id="265" r:id="rId19"/>
    <p:sldId id="266" r:id="rId20"/>
    <p:sldId id="267"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A9C6A1B-F435-405B-B64E-30C5030A2A44}" v="27" dt="2026-04-08T16:34:01.50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8" autoAdjust="0"/>
    <p:restoredTop sz="94660"/>
  </p:normalViewPr>
  <p:slideViewPr>
    <p:cSldViewPr snapToGrid="0">
      <p:cViewPr varScale="1">
        <p:scale>
          <a:sx n="77" d="100"/>
          <a:sy n="77" d="100"/>
        </p:scale>
        <p:origin x="66" y="53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bad Banissi" userId="46ce2bb489724496" providerId="LiveId" clId="{00C2EBFC-F7A4-4F9D-811A-7E1AEC1E73C0}"/>
    <pc:docChg chg="undo custSel addSld delSld modSld sldOrd">
      <pc:chgData name="Ebad Banissi" userId="46ce2bb489724496" providerId="LiveId" clId="{00C2EBFC-F7A4-4F9D-811A-7E1AEC1E73C0}" dt="2026-04-08T16:34:01.504" v="300" actId="20577"/>
      <pc:docMkLst>
        <pc:docMk/>
      </pc:docMkLst>
      <pc:sldChg chg="modSp mod">
        <pc:chgData name="Ebad Banissi" userId="46ce2bb489724496" providerId="LiveId" clId="{00C2EBFC-F7A4-4F9D-811A-7E1AEC1E73C0}" dt="2026-04-08T15:49:51.237" v="38" actId="20577"/>
        <pc:sldMkLst>
          <pc:docMk/>
          <pc:sldMk cId="0" sldId="257"/>
        </pc:sldMkLst>
        <pc:spChg chg="mod">
          <ac:chgData name="Ebad Banissi" userId="46ce2bb489724496" providerId="LiveId" clId="{00C2EBFC-F7A4-4F9D-811A-7E1AEC1E73C0}" dt="2026-04-08T15:49:51.237" v="38" actId="20577"/>
          <ac:spMkLst>
            <pc:docMk/>
            <pc:sldMk cId="0" sldId="257"/>
            <ac:spMk id="17" creationId="{00000000-0000-0000-0000-000000000000}"/>
          </ac:spMkLst>
        </pc:spChg>
      </pc:sldChg>
      <pc:sldChg chg="addSp modSp mod">
        <pc:chgData name="Ebad Banissi" userId="46ce2bb489724496" providerId="LiveId" clId="{00C2EBFC-F7A4-4F9D-811A-7E1AEC1E73C0}" dt="2026-04-08T15:57:07.015" v="97" actId="14100"/>
        <pc:sldMkLst>
          <pc:docMk/>
          <pc:sldMk cId="0" sldId="258"/>
        </pc:sldMkLst>
        <pc:spChg chg="add mod">
          <ac:chgData name="Ebad Banissi" userId="46ce2bb489724496" providerId="LiveId" clId="{00C2EBFC-F7A4-4F9D-811A-7E1AEC1E73C0}" dt="2026-04-08T15:53:42.171" v="49" actId="14100"/>
          <ac:spMkLst>
            <pc:docMk/>
            <pc:sldMk cId="0" sldId="258"/>
            <ac:spMk id="3" creationId="{AFE773FE-EBFC-A45D-313D-D260503FBB70}"/>
          </ac:spMkLst>
        </pc:spChg>
        <pc:spChg chg="add mod">
          <ac:chgData name="Ebad Banissi" userId="46ce2bb489724496" providerId="LiveId" clId="{00C2EBFC-F7A4-4F9D-811A-7E1AEC1E73C0}" dt="2026-04-08T15:54:57.774" v="71" actId="5793"/>
          <ac:spMkLst>
            <pc:docMk/>
            <pc:sldMk cId="0" sldId="258"/>
            <ac:spMk id="5" creationId="{02E7A9BF-BE84-63D1-6180-38C5948685D4}"/>
          </ac:spMkLst>
        </pc:spChg>
        <pc:spChg chg="mod">
          <ac:chgData name="Ebad Banissi" userId="46ce2bb489724496" providerId="LiveId" clId="{00C2EBFC-F7A4-4F9D-811A-7E1AEC1E73C0}" dt="2026-04-08T15:55:15.076" v="72" actId="14100"/>
          <ac:spMkLst>
            <pc:docMk/>
            <pc:sldMk cId="0" sldId="258"/>
            <ac:spMk id="16" creationId="{00000000-0000-0000-0000-000000000000}"/>
          </ac:spMkLst>
        </pc:spChg>
        <pc:spChg chg="mod">
          <ac:chgData name="Ebad Banissi" userId="46ce2bb489724496" providerId="LiveId" clId="{00C2EBFC-F7A4-4F9D-811A-7E1AEC1E73C0}" dt="2026-04-08T15:57:07.015" v="97" actId="14100"/>
          <ac:spMkLst>
            <pc:docMk/>
            <pc:sldMk cId="0" sldId="258"/>
            <ac:spMk id="17" creationId="{00000000-0000-0000-0000-000000000000}"/>
          </ac:spMkLst>
        </pc:spChg>
      </pc:sldChg>
      <pc:sldChg chg="modSp mod">
        <pc:chgData name="Ebad Banissi" userId="46ce2bb489724496" providerId="LiveId" clId="{00C2EBFC-F7A4-4F9D-811A-7E1AEC1E73C0}" dt="2026-04-08T15:57:48.827" v="101" actId="255"/>
        <pc:sldMkLst>
          <pc:docMk/>
          <pc:sldMk cId="0" sldId="259"/>
        </pc:sldMkLst>
        <pc:graphicFrameChg chg="modGraphic">
          <ac:chgData name="Ebad Banissi" userId="46ce2bb489724496" providerId="LiveId" clId="{00C2EBFC-F7A4-4F9D-811A-7E1AEC1E73C0}" dt="2026-04-08T15:57:48.827" v="101" actId="255"/>
          <ac:graphicFrameMkLst>
            <pc:docMk/>
            <pc:sldMk cId="0" sldId="259"/>
            <ac:graphicFrameMk id="3" creationId="{E5291110-2295-ED97-0975-4E63AFBA9005}"/>
          </ac:graphicFrameMkLst>
        </pc:graphicFrameChg>
      </pc:sldChg>
      <pc:sldChg chg="addSp modSp mod">
        <pc:chgData name="Ebad Banissi" userId="46ce2bb489724496" providerId="LiveId" clId="{00C2EBFC-F7A4-4F9D-811A-7E1AEC1E73C0}" dt="2026-04-08T16:01:26.384" v="123" actId="207"/>
        <pc:sldMkLst>
          <pc:docMk/>
          <pc:sldMk cId="0" sldId="260"/>
        </pc:sldMkLst>
        <pc:spChg chg="add mod">
          <ac:chgData name="Ebad Banissi" userId="46ce2bb489724496" providerId="LiveId" clId="{00C2EBFC-F7A4-4F9D-811A-7E1AEC1E73C0}" dt="2026-04-08T16:01:26.384" v="123" actId="207"/>
          <ac:spMkLst>
            <pc:docMk/>
            <pc:sldMk cId="0" sldId="260"/>
            <ac:spMk id="3" creationId="{1D688BAC-CC16-3041-6B20-3889339163C9}"/>
          </ac:spMkLst>
        </pc:spChg>
        <pc:spChg chg="mod">
          <ac:chgData name="Ebad Banissi" userId="46ce2bb489724496" providerId="LiveId" clId="{00C2EBFC-F7A4-4F9D-811A-7E1AEC1E73C0}" dt="2026-04-08T15:58:08.689" v="104" actId="14100"/>
          <ac:spMkLst>
            <pc:docMk/>
            <pc:sldMk cId="0" sldId="260"/>
            <ac:spMk id="16" creationId="{00000000-0000-0000-0000-000000000000}"/>
          </ac:spMkLst>
        </pc:spChg>
        <pc:spChg chg="mod">
          <ac:chgData name="Ebad Banissi" userId="46ce2bb489724496" providerId="LiveId" clId="{00C2EBFC-F7A4-4F9D-811A-7E1AEC1E73C0}" dt="2026-04-08T15:59:46.759" v="118" actId="27636"/>
          <ac:spMkLst>
            <pc:docMk/>
            <pc:sldMk cId="0" sldId="260"/>
            <ac:spMk id="17" creationId="{00000000-0000-0000-0000-000000000000}"/>
          </ac:spMkLst>
        </pc:spChg>
      </pc:sldChg>
      <pc:sldChg chg="modSp mod">
        <pc:chgData name="Ebad Banissi" userId="46ce2bb489724496" providerId="LiveId" clId="{00C2EBFC-F7A4-4F9D-811A-7E1AEC1E73C0}" dt="2026-04-08T16:26:20.761" v="260" actId="20577"/>
        <pc:sldMkLst>
          <pc:docMk/>
          <pc:sldMk cId="0" sldId="261"/>
        </pc:sldMkLst>
        <pc:spChg chg="mod">
          <ac:chgData name="Ebad Banissi" userId="46ce2bb489724496" providerId="LiveId" clId="{00C2EBFC-F7A4-4F9D-811A-7E1AEC1E73C0}" dt="2026-04-08T16:20:34.274" v="237" actId="20577"/>
          <ac:spMkLst>
            <pc:docMk/>
            <pc:sldMk cId="0" sldId="261"/>
            <ac:spMk id="16" creationId="{00000000-0000-0000-0000-000000000000}"/>
          </ac:spMkLst>
        </pc:spChg>
        <pc:spChg chg="mod">
          <ac:chgData name="Ebad Banissi" userId="46ce2bb489724496" providerId="LiveId" clId="{00C2EBFC-F7A4-4F9D-811A-7E1AEC1E73C0}" dt="2026-04-08T16:26:20.761" v="260" actId="20577"/>
          <ac:spMkLst>
            <pc:docMk/>
            <pc:sldMk cId="0" sldId="261"/>
            <ac:spMk id="17" creationId="{00000000-0000-0000-0000-000000000000}"/>
          </ac:spMkLst>
        </pc:spChg>
      </pc:sldChg>
      <pc:sldChg chg="ord">
        <pc:chgData name="Ebad Banissi" userId="46ce2bb489724496" providerId="LiveId" clId="{00C2EBFC-F7A4-4F9D-811A-7E1AEC1E73C0}" dt="2026-04-08T16:31:14.170" v="279"/>
        <pc:sldMkLst>
          <pc:docMk/>
          <pc:sldMk cId="0" sldId="262"/>
        </pc:sldMkLst>
      </pc:sldChg>
      <pc:sldChg chg="ord">
        <pc:chgData name="Ebad Banissi" userId="46ce2bb489724496" providerId="LiveId" clId="{00C2EBFC-F7A4-4F9D-811A-7E1AEC1E73C0}" dt="2026-04-08T16:30:40.050" v="277"/>
        <pc:sldMkLst>
          <pc:docMk/>
          <pc:sldMk cId="0" sldId="263"/>
        </pc:sldMkLst>
      </pc:sldChg>
      <pc:sldChg chg="ord">
        <pc:chgData name="Ebad Banissi" userId="46ce2bb489724496" providerId="LiveId" clId="{00C2EBFC-F7A4-4F9D-811A-7E1AEC1E73C0}" dt="2026-04-08T16:32:36.405" v="285"/>
        <pc:sldMkLst>
          <pc:docMk/>
          <pc:sldMk cId="0" sldId="264"/>
        </pc:sldMkLst>
      </pc:sldChg>
      <pc:sldChg chg="addSp delSp modSp mod">
        <pc:chgData name="Ebad Banissi" userId="46ce2bb489724496" providerId="LiveId" clId="{00C2EBFC-F7A4-4F9D-811A-7E1AEC1E73C0}" dt="2026-04-08T16:29:32.846" v="273" actId="14100"/>
        <pc:sldMkLst>
          <pc:docMk/>
          <pc:sldMk cId="0" sldId="270"/>
        </pc:sldMkLst>
        <pc:spChg chg="add del mod">
          <ac:chgData name="Ebad Banissi" userId="46ce2bb489724496" providerId="LiveId" clId="{00C2EBFC-F7A4-4F9D-811A-7E1AEC1E73C0}" dt="2026-04-08T16:08:23.164" v="159" actId="478"/>
          <ac:spMkLst>
            <pc:docMk/>
            <pc:sldMk cId="0" sldId="270"/>
            <ac:spMk id="3" creationId="{2DA3232F-2130-4C34-EFF2-AE4FF9A70E1A}"/>
          </ac:spMkLst>
        </pc:spChg>
        <pc:spChg chg="add mod">
          <ac:chgData name="Ebad Banissi" userId="46ce2bb489724496" providerId="LiveId" clId="{00C2EBFC-F7A4-4F9D-811A-7E1AEC1E73C0}" dt="2026-04-08T16:24:57.559" v="255" actId="1076"/>
          <ac:spMkLst>
            <pc:docMk/>
            <pc:sldMk cId="0" sldId="270"/>
            <ac:spMk id="5" creationId="{0887D4D8-6450-F21D-1F02-88678056AAFF}"/>
          </ac:spMkLst>
        </pc:spChg>
        <pc:spChg chg="add mod">
          <ac:chgData name="Ebad Banissi" userId="46ce2bb489724496" providerId="LiveId" clId="{00C2EBFC-F7A4-4F9D-811A-7E1AEC1E73C0}" dt="2026-04-08T16:29:32.846" v="273" actId="14100"/>
          <ac:spMkLst>
            <pc:docMk/>
            <pc:sldMk cId="0" sldId="270"/>
            <ac:spMk id="6" creationId="{F235AB25-B0EA-9E84-768C-D30F467E92B9}"/>
          </ac:spMkLst>
        </pc:spChg>
        <pc:spChg chg="add mod">
          <ac:chgData name="Ebad Banissi" userId="46ce2bb489724496" providerId="LiveId" clId="{00C2EBFC-F7A4-4F9D-811A-7E1AEC1E73C0}" dt="2026-04-08T16:24:53.668" v="254" actId="1076"/>
          <ac:spMkLst>
            <pc:docMk/>
            <pc:sldMk cId="0" sldId="270"/>
            <ac:spMk id="8" creationId="{EEB065EE-8050-549F-F580-586397EAD562}"/>
          </ac:spMkLst>
        </pc:spChg>
        <pc:spChg chg="add mod">
          <ac:chgData name="Ebad Banissi" userId="46ce2bb489724496" providerId="LiveId" clId="{00C2EBFC-F7A4-4F9D-811A-7E1AEC1E73C0}" dt="2026-04-08T16:25:01.702" v="256" actId="1076"/>
          <ac:spMkLst>
            <pc:docMk/>
            <pc:sldMk cId="0" sldId="270"/>
            <ac:spMk id="9" creationId="{8EF98FD9-04B8-2EBB-6FF0-DC44CAFAC62F}"/>
          </ac:spMkLst>
        </pc:spChg>
        <pc:spChg chg="mod">
          <ac:chgData name="Ebad Banissi" userId="46ce2bb489724496" providerId="LiveId" clId="{00C2EBFC-F7A4-4F9D-811A-7E1AEC1E73C0}" dt="2026-04-08T16:20:39.293" v="238" actId="20577"/>
          <ac:spMkLst>
            <pc:docMk/>
            <pc:sldMk cId="0" sldId="270"/>
            <ac:spMk id="16" creationId="{00000000-0000-0000-0000-000000000000}"/>
          </ac:spMkLst>
        </pc:spChg>
        <pc:spChg chg="mod">
          <ac:chgData name="Ebad Banissi" userId="46ce2bb489724496" providerId="LiveId" clId="{00C2EBFC-F7A4-4F9D-811A-7E1AEC1E73C0}" dt="2026-04-08T16:20:21.905" v="235" actId="27636"/>
          <ac:spMkLst>
            <pc:docMk/>
            <pc:sldMk cId="0" sldId="270"/>
            <ac:spMk id="17" creationId="{00000000-0000-0000-0000-000000000000}"/>
          </ac:spMkLst>
        </pc:spChg>
      </pc:sldChg>
      <pc:sldChg chg="addSp modSp mod">
        <pc:chgData name="Ebad Banissi" userId="46ce2bb489724496" providerId="LiveId" clId="{00C2EBFC-F7A4-4F9D-811A-7E1AEC1E73C0}" dt="2026-04-08T15:48:32.588" v="13" actId="14100"/>
        <pc:sldMkLst>
          <pc:docMk/>
          <pc:sldMk cId="3994706489" sldId="274"/>
        </pc:sldMkLst>
        <pc:spChg chg="add mod">
          <ac:chgData name="Ebad Banissi" userId="46ce2bb489724496" providerId="LiveId" clId="{00C2EBFC-F7A4-4F9D-811A-7E1AEC1E73C0}" dt="2026-04-08T15:48:32.588" v="13" actId="14100"/>
          <ac:spMkLst>
            <pc:docMk/>
            <pc:sldMk cId="3994706489" sldId="274"/>
            <ac:spMk id="2" creationId="{8305510D-093C-790B-F432-62D59E5451D1}"/>
          </ac:spMkLst>
        </pc:spChg>
        <pc:spChg chg="mod">
          <ac:chgData name="Ebad Banissi" userId="46ce2bb489724496" providerId="LiveId" clId="{00C2EBFC-F7A4-4F9D-811A-7E1AEC1E73C0}" dt="2026-04-08T08:37:37.080" v="5" actId="14100"/>
          <ac:spMkLst>
            <pc:docMk/>
            <pc:sldMk cId="3994706489" sldId="274"/>
            <ac:spMk id="10" creationId="{0662C632-567F-1101-2017-21B4B336A168}"/>
          </ac:spMkLst>
        </pc:spChg>
        <pc:picChg chg="mod">
          <ac:chgData name="Ebad Banissi" userId="46ce2bb489724496" providerId="LiveId" clId="{00C2EBFC-F7A4-4F9D-811A-7E1AEC1E73C0}" dt="2026-04-08T15:48:29.237" v="12" actId="1076"/>
          <ac:picMkLst>
            <pc:docMk/>
            <pc:sldMk cId="3994706489" sldId="274"/>
            <ac:picMk id="5" creationId="{00000000-0000-0000-0000-000000000000}"/>
          </ac:picMkLst>
        </pc:picChg>
      </pc:sldChg>
      <pc:sldChg chg="modSp mod">
        <pc:chgData name="Ebad Banissi" userId="46ce2bb489724496" providerId="LiveId" clId="{00C2EBFC-F7A4-4F9D-811A-7E1AEC1E73C0}" dt="2026-04-08T16:34:01.504" v="300" actId="20577"/>
        <pc:sldMkLst>
          <pc:docMk/>
          <pc:sldMk cId="623654577" sldId="781"/>
        </pc:sldMkLst>
        <pc:spChg chg="mod">
          <ac:chgData name="Ebad Banissi" userId="46ce2bb489724496" providerId="LiveId" clId="{00C2EBFC-F7A4-4F9D-811A-7E1AEC1E73C0}" dt="2026-04-08T15:48:11.888" v="11" actId="1076"/>
          <ac:spMkLst>
            <pc:docMk/>
            <pc:sldMk cId="623654577" sldId="781"/>
            <ac:spMk id="2" creationId="{4E493DFE-CDE9-63BC-9DB7-3376E11E2670}"/>
          </ac:spMkLst>
        </pc:spChg>
        <pc:spChg chg="mod">
          <ac:chgData name="Ebad Banissi" userId="46ce2bb489724496" providerId="LiveId" clId="{00C2EBFC-F7A4-4F9D-811A-7E1AEC1E73C0}" dt="2026-04-08T16:34:01.504" v="300" actId="20577"/>
          <ac:spMkLst>
            <pc:docMk/>
            <pc:sldMk cId="623654577" sldId="781"/>
            <ac:spMk id="3" creationId="{A200E8FB-BCDD-CD3C-93AF-F5F1FD387A4E}"/>
          </ac:spMkLst>
        </pc:spChg>
      </pc:sldChg>
      <pc:sldChg chg="del">
        <pc:chgData name="Ebad Banissi" userId="46ce2bb489724496" providerId="LiveId" clId="{00C2EBFC-F7A4-4F9D-811A-7E1AEC1E73C0}" dt="2026-04-08T08:38:43.591" v="10" actId="2696"/>
        <pc:sldMkLst>
          <pc:docMk/>
          <pc:sldMk cId="4110750205" sldId="783"/>
        </pc:sldMkLst>
      </pc:sldChg>
      <pc:sldChg chg="addSp delSp modSp del mod ord">
        <pc:chgData name="Ebad Banissi" userId="46ce2bb489724496" providerId="LiveId" clId="{00C2EBFC-F7A4-4F9D-811A-7E1AEC1E73C0}" dt="2026-04-08T16:29:46.368" v="275" actId="2696"/>
        <pc:sldMkLst>
          <pc:docMk/>
          <pc:sldMk cId="368276523" sldId="784"/>
        </pc:sldMkLst>
        <pc:spChg chg="mod">
          <ac:chgData name="Ebad Banissi" userId="46ce2bb489724496" providerId="LiveId" clId="{00C2EBFC-F7A4-4F9D-811A-7E1AEC1E73C0}" dt="2026-04-08T16:29:11.373" v="268" actId="21"/>
          <ac:spMkLst>
            <pc:docMk/>
            <pc:sldMk cId="368276523" sldId="784"/>
            <ac:spMk id="3" creationId="{EDB0BCC2-1E63-8B1C-6548-12A7F9CBC7F1}"/>
          </ac:spMkLst>
        </pc:spChg>
        <pc:spChg chg="add del mod">
          <ac:chgData name="Ebad Banissi" userId="46ce2bb489724496" providerId="LiveId" clId="{00C2EBFC-F7A4-4F9D-811A-7E1AEC1E73C0}" dt="2026-04-08T16:04:56.421" v="137" actId="21"/>
          <ac:spMkLst>
            <pc:docMk/>
            <pc:sldMk cId="368276523" sldId="784"/>
            <ac:spMk id="5" creationId="{0887D4D8-6450-F21D-1F02-88678056AAFF}"/>
          </ac:spMkLst>
        </pc:spChg>
      </pc:sldChg>
      <pc:sldChg chg="ord">
        <pc:chgData name="Ebad Banissi" userId="46ce2bb489724496" providerId="LiveId" clId="{00C2EBFC-F7A4-4F9D-811A-7E1AEC1E73C0}" dt="2026-04-08T16:31:25.118" v="281"/>
        <pc:sldMkLst>
          <pc:docMk/>
          <pc:sldMk cId="2647581721" sldId="785"/>
        </pc:sldMkLst>
      </pc:sldChg>
      <pc:sldChg chg="ord">
        <pc:chgData name="Ebad Banissi" userId="46ce2bb489724496" providerId="LiveId" clId="{00C2EBFC-F7A4-4F9D-811A-7E1AEC1E73C0}" dt="2026-04-08T16:31:38.809" v="283"/>
        <pc:sldMkLst>
          <pc:docMk/>
          <pc:sldMk cId="695933574" sldId="786"/>
        </pc:sldMkLst>
      </pc:sldChg>
      <pc:sldChg chg="addSp modSp new mod">
        <pc:chgData name="Ebad Banissi" userId="46ce2bb489724496" providerId="LiveId" clId="{00C2EBFC-F7A4-4F9D-811A-7E1AEC1E73C0}" dt="2026-04-08T16:24:00.039" v="253" actId="207"/>
        <pc:sldMkLst>
          <pc:docMk/>
          <pc:sldMk cId="512766519" sldId="789"/>
        </pc:sldMkLst>
        <pc:spChg chg="mod">
          <ac:chgData name="Ebad Banissi" userId="46ce2bb489724496" providerId="LiveId" clId="{00C2EBFC-F7A4-4F9D-811A-7E1AEC1E73C0}" dt="2026-04-08T16:21:08.093" v="243" actId="14100"/>
          <ac:spMkLst>
            <pc:docMk/>
            <pc:sldMk cId="512766519" sldId="789"/>
            <ac:spMk id="2" creationId="{928911C4-CC44-142C-DF65-F8670A4D66C8}"/>
          </ac:spMkLst>
        </pc:spChg>
        <pc:spChg chg="mod">
          <ac:chgData name="Ebad Banissi" userId="46ce2bb489724496" providerId="LiveId" clId="{00C2EBFC-F7A4-4F9D-811A-7E1AEC1E73C0}" dt="2026-04-08T16:21:13.604" v="244" actId="1076"/>
          <ac:spMkLst>
            <pc:docMk/>
            <pc:sldMk cId="512766519" sldId="789"/>
            <ac:spMk id="3" creationId="{1B220406-0F2D-D3A2-81A4-5A08D7C35D34}"/>
          </ac:spMkLst>
        </pc:spChg>
        <pc:spChg chg="add mod">
          <ac:chgData name="Ebad Banissi" userId="46ce2bb489724496" providerId="LiveId" clId="{00C2EBFC-F7A4-4F9D-811A-7E1AEC1E73C0}" dt="2026-04-08T16:21:28.996" v="247" actId="1076"/>
          <ac:spMkLst>
            <pc:docMk/>
            <pc:sldMk cId="512766519" sldId="789"/>
            <ac:spMk id="5" creationId="{5C3B6A2E-1EE8-581A-C811-5252E36BE2E7}"/>
          </ac:spMkLst>
        </pc:spChg>
        <pc:spChg chg="add mod">
          <ac:chgData name="Ebad Banissi" userId="46ce2bb489724496" providerId="LiveId" clId="{00C2EBFC-F7A4-4F9D-811A-7E1AEC1E73C0}" dt="2026-04-08T16:24:00.039" v="253" actId="207"/>
          <ac:spMkLst>
            <pc:docMk/>
            <pc:sldMk cId="512766519" sldId="789"/>
            <ac:spMk id="7" creationId="{E32F97F7-76A7-43C5-CB35-F6A975B2FA55}"/>
          </ac:spMkLst>
        </pc:spChg>
      </pc:sldChg>
      <pc:sldChg chg="new del">
        <pc:chgData name="Ebad Banissi" userId="46ce2bb489724496" providerId="LiveId" clId="{00C2EBFC-F7A4-4F9D-811A-7E1AEC1E73C0}" dt="2026-04-08T16:29:41.830" v="274" actId="2696"/>
        <pc:sldMkLst>
          <pc:docMk/>
          <pc:sldMk cId="623320169" sldId="790"/>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ED16BCB-ACDA-4CAA-9B52-7CA9755FB911}" type="datetimeFigureOut">
              <a:rPr lang="en-GB" smtClean="0"/>
              <a:t>08/04/2026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6F81F4E-37FC-4631-BCAF-74738D345DAE}" type="slidenum">
              <a:rPr lang="en-GB" smtClean="0"/>
              <a:t>‹#›</a:t>
            </a:fld>
            <a:endParaRPr lang="en-GB"/>
          </a:p>
        </p:txBody>
      </p:sp>
    </p:spTree>
    <p:extLst>
      <p:ext uri="{BB962C8B-B14F-4D97-AF65-F5344CB8AC3E}">
        <p14:creationId xmlns:p14="http://schemas.microsoft.com/office/powerpoint/2010/main" val="23237213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 For him is Paradise packed with bounties, pleasure and delight and spiritual sustenance and comforts</a:t>
            </a:r>
            <a:endParaRPr lang="en-GB" dirty="0"/>
          </a:p>
        </p:txBody>
      </p:sp>
      <p:sp>
        <p:nvSpPr>
          <p:cNvPr id="4" name="Slide Number Placeholder 3"/>
          <p:cNvSpPr>
            <a:spLocks noGrp="1"/>
          </p:cNvSpPr>
          <p:nvPr>
            <p:ph type="sldNum" sz="quarter" idx="5"/>
          </p:nvPr>
        </p:nvSpPr>
        <p:spPr/>
        <p:txBody>
          <a:bodyPr/>
          <a:lstStyle/>
          <a:p>
            <a:fld id="{14D43FD9-D1D0-4CE0-84D1-A3A9AB9D63C3}" type="slidenum">
              <a:rPr lang="en-GB" smtClean="0"/>
              <a:t>2</a:t>
            </a:fld>
            <a:endParaRPr lang="en-GB"/>
          </a:p>
        </p:txBody>
      </p:sp>
    </p:spTree>
    <p:extLst>
      <p:ext uri="{BB962C8B-B14F-4D97-AF65-F5344CB8AC3E}">
        <p14:creationId xmlns:p14="http://schemas.microsoft.com/office/powerpoint/2010/main" val="38920421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0"/>
        <p:cNvGrpSpPr/>
        <p:nvPr/>
      </p:nvGrpSpPr>
      <p:grpSpPr>
        <a:xfrm>
          <a:off x="0" y="0"/>
          <a:ext cx="0" cy="0"/>
          <a:chOff x="0" y="0"/>
          <a:chExt cx="0" cy="0"/>
        </a:xfrm>
      </p:grpSpPr>
      <p:sp>
        <p:nvSpPr>
          <p:cNvPr id="91" name="Google Shape;91;p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92" name="Google Shape;92;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
        <p:cNvGrpSpPr/>
        <p:nvPr/>
      </p:nvGrpSpPr>
      <p:grpSpPr>
        <a:xfrm>
          <a:off x="0" y="0"/>
          <a:ext cx="0" cy="0"/>
          <a:chOff x="0" y="0"/>
          <a:chExt cx="0" cy="0"/>
        </a:xfrm>
      </p:grpSpPr>
      <p:sp>
        <p:nvSpPr>
          <p:cNvPr id="99" name="Google Shape;99;p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00" name="Google Shape;100;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6"/>
        <p:cNvGrpSpPr/>
        <p:nvPr/>
      </p:nvGrpSpPr>
      <p:grpSpPr>
        <a:xfrm>
          <a:off x="0" y="0"/>
          <a:ext cx="0" cy="0"/>
          <a:chOff x="0" y="0"/>
          <a:chExt cx="0" cy="0"/>
        </a:xfrm>
      </p:grpSpPr>
      <p:sp>
        <p:nvSpPr>
          <p:cNvPr id="107" name="Google Shape;107;p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08" name="Google Shape;108;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4"/>
        <p:cNvGrpSpPr/>
        <p:nvPr/>
      </p:nvGrpSpPr>
      <p:grpSpPr>
        <a:xfrm>
          <a:off x="0" y="0"/>
          <a:ext cx="0" cy="0"/>
          <a:chOff x="0" y="0"/>
          <a:chExt cx="0" cy="0"/>
        </a:xfrm>
      </p:grpSpPr>
      <p:sp>
        <p:nvSpPr>
          <p:cNvPr id="115" name="Google Shape;115;p5: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16" name="Google Shape;116;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2"/>
        <p:cNvGrpSpPr/>
        <p:nvPr/>
      </p:nvGrpSpPr>
      <p:grpSpPr>
        <a:xfrm>
          <a:off x="0" y="0"/>
          <a:ext cx="0" cy="0"/>
          <a:chOff x="0" y="0"/>
          <a:chExt cx="0" cy="0"/>
        </a:xfrm>
      </p:grpSpPr>
      <p:sp>
        <p:nvSpPr>
          <p:cNvPr id="123" name="Google Shape;123;p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24" name="Google Shape;124;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0"/>
        <p:cNvGrpSpPr/>
        <p:nvPr/>
      </p:nvGrpSpPr>
      <p:grpSpPr>
        <a:xfrm>
          <a:off x="0" y="0"/>
          <a:ext cx="0" cy="0"/>
          <a:chOff x="0" y="0"/>
          <a:chExt cx="0" cy="0"/>
        </a:xfrm>
      </p:grpSpPr>
      <p:sp>
        <p:nvSpPr>
          <p:cNvPr id="131" name="Google Shape;131;p7: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32" name="Google Shape;132;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6"/>
        <p:cNvGrpSpPr/>
        <p:nvPr/>
      </p:nvGrpSpPr>
      <p:grpSpPr>
        <a:xfrm>
          <a:off x="0" y="0"/>
          <a:ext cx="0" cy="0"/>
          <a:chOff x="0" y="0"/>
          <a:chExt cx="0" cy="0"/>
        </a:xfrm>
      </p:grpSpPr>
      <p:sp>
        <p:nvSpPr>
          <p:cNvPr id="147" name="Google Shape;147;gdd585e1754_0_31: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48" name="Google Shape;148;gdd585e1754_0_3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2"/>
        <p:cNvGrpSpPr/>
        <p:nvPr/>
      </p:nvGrpSpPr>
      <p:grpSpPr>
        <a:xfrm>
          <a:off x="0" y="0"/>
          <a:ext cx="0" cy="0"/>
          <a:chOff x="0" y="0"/>
          <a:chExt cx="0" cy="0"/>
        </a:xfrm>
      </p:grpSpPr>
      <p:sp>
        <p:nvSpPr>
          <p:cNvPr id="123" name="Google Shape;123;p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24" name="Google Shape;124;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8"/>
        <p:cNvGrpSpPr/>
        <p:nvPr/>
      </p:nvGrpSpPr>
      <p:grpSpPr>
        <a:xfrm>
          <a:off x="0" y="0"/>
          <a:ext cx="0" cy="0"/>
          <a:chOff x="0" y="0"/>
          <a:chExt cx="0" cy="0"/>
        </a:xfrm>
      </p:grpSpPr>
      <p:sp>
        <p:nvSpPr>
          <p:cNvPr id="139" name="Google Shape;139;gdd585e1754_0_51: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40" name="Google Shape;140;gdd585e1754_0_5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4"/>
        <p:cNvGrpSpPr/>
        <p:nvPr/>
      </p:nvGrpSpPr>
      <p:grpSpPr>
        <a:xfrm>
          <a:off x="0" y="0"/>
          <a:ext cx="0" cy="0"/>
          <a:chOff x="0" y="0"/>
          <a:chExt cx="0" cy="0"/>
        </a:xfrm>
      </p:grpSpPr>
      <p:sp>
        <p:nvSpPr>
          <p:cNvPr id="155" name="Google Shape;155;gdd585e1754_0_44: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56" name="Google Shape;156;gdd585e1754_0_4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2"/>
        <p:cNvGrpSpPr/>
        <p:nvPr/>
      </p:nvGrpSpPr>
      <p:grpSpPr>
        <a:xfrm>
          <a:off x="0" y="0"/>
          <a:ext cx="0" cy="0"/>
          <a:chOff x="0" y="0"/>
          <a:chExt cx="0" cy="0"/>
        </a:xfrm>
      </p:grpSpPr>
      <p:sp>
        <p:nvSpPr>
          <p:cNvPr id="163" name="Google Shape;163;p1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64" name="Google Shape;164;p1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0"/>
        <p:cNvGrpSpPr/>
        <p:nvPr/>
      </p:nvGrpSpPr>
      <p:grpSpPr>
        <a:xfrm>
          <a:off x="0" y="0"/>
          <a:ext cx="0" cy="0"/>
          <a:chOff x="0" y="0"/>
          <a:chExt cx="0" cy="0"/>
        </a:xfrm>
      </p:grpSpPr>
      <p:sp>
        <p:nvSpPr>
          <p:cNvPr id="171" name="Google Shape;171;p1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72" name="Google Shape;172;p1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C91CC7-27F7-5C73-EE8D-C3293B12B8B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523D158-77ED-5594-79A2-6E4E96A29F6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0403C1F-9E9D-7B55-92BB-8A6B03D48168}"/>
              </a:ext>
            </a:extLst>
          </p:cNvPr>
          <p:cNvSpPr>
            <a:spLocks noGrp="1"/>
          </p:cNvSpPr>
          <p:nvPr>
            <p:ph type="dt" sz="half" idx="10"/>
          </p:nvPr>
        </p:nvSpPr>
        <p:spPr/>
        <p:txBody>
          <a:bodyPr/>
          <a:lstStyle/>
          <a:p>
            <a:fld id="{DBC1077C-7F41-4843-A0F6-74C22F7E8258}" type="datetime1">
              <a:rPr lang="en-GB" smtClean="0"/>
              <a:t>08/04/2026</a:t>
            </a:fld>
            <a:endParaRPr lang="en-GB"/>
          </a:p>
        </p:txBody>
      </p:sp>
      <p:sp>
        <p:nvSpPr>
          <p:cNvPr id="5" name="Footer Placeholder 4">
            <a:extLst>
              <a:ext uri="{FF2B5EF4-FFF2-40B4-BE49-F238E27FC236}">
                <a16:creationId xmlns:a16="http://schemas.microsoft.com/office/drawing/2014/main" id="{126274EE-5D27-F9A6-3CCE-DBCD57330A91}"/>
              </a:ext>
            </a:extLst>
          </p:cNvPr>
          <p:cNvSpPr>
            <a:spLocks noGrp="1"/>
          </p:cNvSpPr>
          <p:nvPr>
            <p:ph type="ftr" sz="quarter" idx="11"/>
          </p:nvPr>
        </p:nvSpPr>
        <p:spPr/>
        <p:txBody>
          <a:bodyPr/>
          <a:lstStyle/>
          <a:p>
            <a:r>
              <a:rPr lang="en-GB"/>
              <a:t>Systematic Approaches to a Successful Literature Review, 3rd edn | © Booth et al 2021 | SAGE Publishing</a:t>
            </a:r>
          </a:p>
        </p:txBody>
      </p:sp>
      <p:sp>
        <p:nvSpPr>
          <p:cNvPr id="6" name="Slide Number Placeholder 5">
            <a:extLst>
              <a:ext uri="{FF2B5EF4-FFF2-40B4-BE49-F238E27FC236}">
                <a16:creationId xmlns:a16="http://schemas.microsoft.com/office/drawing/2014/main" id="{CAA209E8-335D-A07D-A21F-D25BA248BBC3}"/>
              </a:ext>
            </a:extLst>
          </p:cNvPr>
          <p:cNvSpPr>
            <a:spLocks noGrp="1"/>
          </p:cNvSpPr>
          <p:nvPr>
            <p:ph type="sldNum" sz="quarter" idx="12"/>
          </p:nvPr>
        </p:nvSpPr>
        <p:spPr/>
        <p:txBody>
          <a:bodyPr/>
          <a:lstStyle/>
          <a:p>
            <a:fld id="{F33849C3-E25A-4EAA-A134-C7AF84BE43DD}" type="slidenum">
              <a:rPr lang="en-GB" smtClean="0"/>
              <a:t>‹#›</a:t>
            </a:fld>
            <a:endParaRPr lang="en-GB"/>
          </a:p>
        </p:txBody>
      </p:sp>
    </p:spTree>
    <p:extLst>
      <p:ext uri="{BB962C8B-B14F-4D97-AF65-F5344CB8AC3E}">
        <p14:creationId xmlns:p14="http://schemas.microsoft.com/office/powerpoint/2010/main" val="34720577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40A160-B9B8-543C-B612-EF9B663034F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49825F4-D79C-9650-75F5-B2EF8F2F5C1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888C5A8-CA26-79F3-D55F-0894AA54F739}"/>
              </a:ext>
            </a:extLst>
          </p:cNvPr>
          <p:cNvSpPr>
            <a:spLocks noGrp="1"/>
          </p:cNvSpPr>
          <p:nvPr>
            <p:ph type="dt" sz="half" idx="10"/>
          </p:nvPr>
        </p:nvSpPr>
        <p:spPr/>
        <p:txBody>
          <a:bodyPr/>
          <a:lstStyle/>
          <a:p>
            <a:fld id="{4B11E8DB-F630-4574-A71A-83A867470E77}" type="datetime1">
              <a:rPr lang="en-GB" smtClean="0"/>
              <a:t>08/04/2026</a:t>
            </a:fld>
            <a:endParaRPr lang="en-GB"/>
          </a:p>
        </p:txBody>
      </p:sp>
      <p:sp>
        <p:nvSpPr>
          <p:cNvPr id="5" name="Footer Placeholder 4">
            <a:extLst>
              <a:ext uri="{FF2B5EF4-FFF2-40B4-BE49-F238E27FC236}">
                <a16:creationId xmlns:a16="http://schemas.microsoft.com/office/drawing/2014/main" id="{E81FF217-EFB0-6417-E7D5-469D08DC442D}"/>
              </a:ext>
            </a:extLst>
          </p:cNvPr>
          <p:cNvSpPr>
            <a:spLocks noGrp="1"/>
          </p:cNvSpPr>
          <p:nvPr>
            <p:ph type="ftr" sz="quarter" idx="11"/>
          </p:nvPr>
        </p:nvSpPr>
        <p:spPr/>
        <p:txBody>
          <a:bodyPr/>
          <a:lstStyle/>
          <a:p>
            <a:r>
              <a:rPr lang="en-GB"/>
              <a:t>Systematic Approaches to a Successful Literature Review, 3rd edn | © Booth et al 2021 | SAGE Publishing</a:t>
            </a:r>
          </a:p>
        </p:txBody>
      </p:sp>
      <p:sp>
        <p:nvSpPr>
          <p:cNvPr id="6" name="Slide Number Placeholder 5">
            <a:extLst>
              <a:ext uri="{FF2B5EF4-FFF2-40B4-BE49-F238E27FC236}">
                <a16:creationId xmlns:a16="http://schemas.microsoft.com/office/drawing/2014/main" id="{92D84DF1-155B-9549-56BF-293F22602143}"/>
              </a:ext>
            </a:extLst>
          </p:cNvPr>
          <p:cNvSpPr>
            <a:spLocks noGrp="1"/>
          </p:cNvSpPr>
          <p:nvPr>
            <p:ph type="sldNum" sz="quarter" idx="12"/>
          </p:nvPr>
        </p:nvSpPr>
        <p:spPr/>
        <p:txBody>
          <a:bodyPr/>
          <a:lstStyle/>
          <a:p>
            <a:fld id="{F33849C3-E25A-4EAA-A134-C7AF84BE43DD}" type="slidenum">
              <a:rPr lang="en-GB" smtClean="0"/>
              <a:t>‹#›</a:t>
            </a:fld>
            <a:endParaRPr lang="en-GB"/>
          </a:p>
        </p:txBody>
      </p:sp>
    </p:spTree>
    <p:extLst>
      <p:ext uri="{BB962C8B-B14F-4D97-AF65-F5344CB8AC3E}">
        <p14:creationId xmlns:p14="http://schemas.microsoft.com/office/powerpoint/2010/main" val="41846857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642181-3E92-FD84-E8C0-A6659E527A1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C167BD3-9C00-08C1-67E6-5895E494502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1D5ED9C-3CFD-5AE7-D977-3BC381C25DB9}"/>
              </a:ext>
            </a:extLst>
          </p:cNvPr>
          <p:cNvSpPr>
            <a:spLocks noGrp="1"/>
          </p:cNvSpPr>
          <p:nvPr>
            <p:ph type="dt" sz="half" idx="10"/>
          </p:nvPr>
        </p:nvSpPr>
        <p:spPr/>
        <p:txBody>
          <a:bodyPr/>
          <a:lstStyle/>
          <a:p>
            <a:fld id="{D3202E49-9C5B-4FD7-8EA2-9BAC5AAEC655}" type="datetime1">
              <a:rPr lang="en-GB" smtClean="0"/>
              <a:t>08/04/2026</a:t>
            </a:fld>
            <a:endParaRPr lang="en-GB"/>
          </a:p>
        </p:txBody>
      </p:sp>
      <p:sp>
        <p:nvSpPr>
          <p:cNvPr id="5" name="Footer Placeholder 4">
            <a:extLst>
              <a:ext uri="{FF2B5EF4-FFF2-40B4-BE49-F238E27FC236}">
                <a16:creationId xmlns:a16="http://schemas.microsoft.com/office/drawing/2014/main" id="{C07AFF63-09E7-E5C2-B5C5-DD475FA3CC44}"/>
              </a:ext>
            </a:extLst>
          </p:cNvPr>
          <p:cNvSpPr>
            <a:spLocks noGrp="1"/>
          </p:cNvSpPr>
          <p:nvPr>
            <p:ph type="ftr" sz="quarter" idx="11"/>
          </p:nvPr>
        </p:nvSpPr>
        <p:spPr/>
        <p:txBody>
          <a:bodyPr/>
          <a:lstStyle/>
          <a:p>
            <a:r>
              <a:rPr lang="en-GB"/>
              <a:t>Systematic Approaches to a Successful Literature Review, 3rd edn | © Booth et al 2021 | SAGE Publishing</a:t>
            </a:r>
          </a:p>
        </p:txBody>
      </p:sp>
      <p:sp>
        <p:nvSpPr>
          <p:cNvPr id="6" name="Slide Number Placeholder 5">
            <a:extLst>
              <a:ext uri="{FF2B5EF4-FFF2-40B4-BE49-F238E27FC236}">
                <a16:creationId xmlns:a16="http://schemas.microsoft.com/office/drawing/2014/main" id="{190F2F59-CE28-8FA7-17A6-A0BEC137D886}"/>
              </a:ext>
            </a:extLst>
          </p:cNvPr>
          <p:cNvSpPr>
            <a:spLocks noGrp="1"/>
          </p:cNvSpPr>
          <p:nvPr>
            <p:ph type="sldNum" sz="quarter" idx="12"/>
          </p:nvPr>
        </p:nvSpPr>
        <p:spPr/>
        <p:txBody>
          <a:bodyPr/>
          <a:lstStyle/>
          <a:p>
            <a:fld id="{F33849C3-E25A-4EAA-A134-C7AF84BE43DD}" type="slidenum">
              <a:rPr lang="en-GB" smtClean="0"/>
              <a:t>‹#›</a:t>
            </a:fld>
            <a:endParaRPr lang="en-GB"/>
          </a:p>
        </p:txBody>
      </p:sp>
    </p:spTree>
    <p:extLst>
      <p:ext uri="{BB962C8B-B14F-4D97-AF65-F5344CB8AC3E}">
        <p14:creationId xmlns:p14="http://schemas.microsoft.com/office/powerpoint/2010/main" val="1579822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9B6A7D-6DBA-0E4F-B7CB-3582C8CC1D6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A6E2574-7230-7FEA-2316-4C29E779C7D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A2B91DD-2472-6785-019C-2F72C0AB3E3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799EF39-C788-093C-2E8D-586CEA6AF6C8}"/>
              </a:ext>
            </a:extLst>
          </p:cNvPr>
          <p:cNvSpPr>
            <a:spLocks noGrp="1"/>
          </p:cNvSpPr>
          <p:nvPr>
            <p:ph type="dt" sz="half" idx="10"/>
          </p:nvPr>
        </p:nvSpPr>
        <p:spPr/>
        <p:txBody>
          <a:bodyPr/>
          <a:lstStyle/>
          <a:p>
            <a:fld id="{9EF7FDF2-CFCC-401E-B00A-19524EC2F33F}" type="datetime1">
              <a:rPr lang="en-GB" smtClean="0"/>
              <a:t>08/04/2026</a:t>
            </a:fld>
            <a:endParaRPr lang="en-GB"/>
          </a:p>
        </p:txBody>
      </p:sp>
      <p:sp>
        <p:nvSpPr>
          <p:cNvPr id="6" name="Footer Placeholder 5">
            <a:extLst>
              <a:ext uri="{FF2B5EF4-FFF2-40B4-BE49-F238E27FC236}">
                <a16:creationId xmlns:a16="http://schemas.microsoft.com/office/drawing/2014/main" id="{7ED6D3D8-87D4-A5A1-420E-340153A4B110}"/>
              </a:ext>
            </a:extLst>
          </p:cNvPr>
          <p:cNvSpPr>
            <a:spLocks noGrp="1"/>
          </p:cNvSpPr>
          <p:nvPr>
            <p:ph type="ftr" sz="quarter" idx="11"/>
          </p:nvPr>
        </p:nvSpPr>
        <p:spPr/>
        <p:txBody>
          <a:bodyPr/>
          <a:lstStyle/>
          <a:p>
            <a:r>
              <a:rPr lang="en-GB"/>
              <a:t>Systematic Approaches to a Successful Literature Review, 3rd edn | © Booth et al 2021 | SAGE Publishing</a:t>
            </a:r>
          </a:p>
        </p:txBody>
      </p:sp>
      <p:sp>
        <p:nvSpPr>
          <p:cNvPr id="7" name="Slide Number Placeholder 6">
            <a:extLst>
              <a:ext uri="{FF2B5EF4-FFF2-40B4-BE49-F238E27FC236}">
                <a16:creationId xmlns:a16="http://schemas.microsoft.com/office/drawing/2014/main" id="{D828B510-2FCC-37A0-A04E-441DDC9E8C6E}"/>
              </a:ext>
            </a:extLst>
          </p:cNvPr>
          <p:cNvSpPr>
            <a:spLocks noGrp="1"/>
          </p:cNvSpPr>
          <p:nvPr>
            <p:ph type="sldNum" sz="quarter" idx="12"/>
          </p:nvPr>
        </p:nvSpPr>
        <p:spPr/>
        <p:txBody>
          <a:bodyPr/>
          <a:lstStyle/>
          <a:p>
            <a:fld id="{F33849C3-E25A-4EAA-A134-C7AF84BE43DD}" type="slidenum">
              <a:rPr lang="en-GB" smtClean="0"/>
              <a:t>‹#›</a:t>
            </a:fld>
            <a:endParaRPr lang="en-GB"/>
          </a:p>
        </p:txBody>
      </p:sp>
    </p:spTree>
    <p:extLst>
      <p:ext uri="{BB962C8B-B14F-4D97-AF65-F5344CB8AC3E}">
        <p14:creationId xmlns:p14="http://schemas.microsoft.com/office/powerpoint/2010/main" val="20943857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33DE6C-1AB6-E99B-EDDA-9E04545E52E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F2F21BA-6496-57FE-EC49-42550D366B9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A8EE59D-252B-D5EB-6100-ADF8BF5029F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B737C78-5857-827F-FD06-B0C914837D0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206EE45-E0A4-F12F-875B-4DC6956924C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3E9FBC9-D55D-3FA7-0ADB-23E4DC38D7E6}"/>
              </a:ext>
            </a:extLst>
          </p:cNvPr>
          <p:cNvSpPr>
            <a:spLocks noGrp="1"/>
          </p:cNvSpPr>
          <p:nvPr>
            <p:ph type="dt" sz="half" idx="10"/>
          </p:nvPr>
        </p:nvSpPr>
        <p:spPr/>
        <p:txBody>
          <a:bodyPr/>
          <a:lstStyle/>
          <a:p>
            <a:fld id="{02724937-6F3E-4FEE-948B-C14FDE16A693}" type="datetime1">
              <a:rPr lang="en-GB" smtClean="0"/>
              <a:t>08/04/2026</a:t>
            </a:fld>
            <a:endParaRPr lang="en-GB"/>
          </a:p>
        </p:txBody>
      </p:sp>
      <p:sp>
        <p:nvSpPr>
          <p:cNvPr id="8" name="Footer Placeholder 7">
            <a:extLst>
              <a:ext uri="{FF2B5EF4-FFF2-40B4-BE49-F238E27FC236}">
                <a16:creationId xmlns:a16="http://schemas.microsoft.com/office/drawing/2014/main" id="{E8372189-557E-BE1C-8BA2-ED267C97D7FE}"/>
              </a:ext>
            </a:extLst>
          </p:cNvPr>
          <p:cNvSpPr>
            <a:spLocks noGrp="1"/>
          </p:cNvSpPr>
          <p:nvPr>
            <p:ph type="ftr" sz="quarter" idx="11"/>
          </p:nvPr>
        </p:nvSpPr>
        <p:spPr/>
        <p:txBody>
          <a:bodyPr/>
          <a:lstStyle/>
          <a:p>
            <a:r>
              <a:rPr lang="en-GB"/>
              <a:t>Systematic Approaches to a Successful Literature Review, 3rd edn | © Booth et al 2021 | SAGE Publishing</a:t>
            </a:r>
          </a:p>
        </p:txBody>
      </p:sp>
      <p:sp>
        <p:nvSpPr>
          <p:cNvPr id="9" name="Slide Number Placeholder 8">
            <a:extLst>
              <a:ext uri="{FF2B5EF4-FFF2-40B4-BE49-F238E27FC236}">
                <a16:creationId xmlns:a16="http://schemas.microsoft.com/office/drawing/2014/main" id="{390BA7B3-3D84-1EE4-1D42-AB459CE02344}"/>
              </a:ext>
            </a:extLst>
          </p:cNvPr>
          <p:cNvSpPr>
            <a:spLocks noGrp="1"/>
          </p:cNvSpPr>
          <p:nvPr>
            <p:ph type="sldNum" sz="quarter" idx="12"/>
          </p:nvPr>
        </p:nvSpPr>
        <p:spPr/>
        <p:txBody>
          <a:bodyPr/>
          <a:lstStyle/>
          <a:p>
            <a:fld id="{F33849C3-E25A-4EAA-A134-C7AF84BE43DD}" type="slidenum">
              <a:rPr lang="en-GB" smtClean="0"/>
              <a:t>‹#›</a:t>
            </a:fld>
            <a:endParaRPr lang="en-GB"/>
          </a:p>
        </p:txBody>
      </p:sp>
    </p:spTree>
    <p:extLst>
      <p:ext uri="{BB962C8B-B14F-4D97-AF65-F5344CB8AC3E}">
        <p14:creationId xmlns:p14="http://schemas.microsoft.com/office/powerpoint/2010/main" val="37123177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3FFCC8-DCBA-3360-2D81-CFC0774C89A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8704DF0-57BC-22BE-1E49-52245321B7B3}"/>
              </a:ext>
            </a:extLst>
          </p:cNvPr>
          <p:cNvSpPr>
            <a:spLocks noGrp="1"/>
          </p:cNvSpPr>
          <p:nvPr>
            <p:ph type="dt" sz="half" idx="10"/>
          </p:nvPr>
        </p:nvSpPr>
        <p:spPr/>
        <p:txBody>
          <a:bodyPr/>
          <a:lstStyle/>
          <a:p>
            <a:fld id="{CB110F07-4720-4763-8802-C93942218E98}" type="datetime1">
              <a:rPr lang="en-GB" smtClean="0"/>
              <a:t>08/04/2026</a:t>
            </a:fld>
            <a:endParaRPr lang="en-GB"/>
          </a:p>
        </p:txBody>
      </p:sp>
      <p:sp>
        <p:nvSpPr>
          <p:cNvPr id="4" name="Footer Placeholder 3">
            <a:extLst>
              <a:ext uri="{FF2B5EF4-FFF2-40B4-BE49-F238E27FC236}">
                <a16:creationId xmlns:a16="http://schemas.microsoft.com/office/drawing/2014/main" id="{9083BD9C-D446-9B2B-7F56-2E8689CBF277}"/>
              </a:ext>
            </a:extLst>
          </p:cNvPr>
          <p:cNvSpPr>
            <a:spLocks noGrp="1"/>
          </p:cNvSpPr>
          <p:nvPr>
            <p:ph type="ftr" sz="quarter" idx="11"/>
          </p:nvPr>
        </p:nvSpPr>
        <p:spPr/>
        <p:txBody>
          <a:bodyPr/>
          <a:lstStyle/>
          <a:p>
            <a:r>
              <a:rPr lang="en-GB"/>
              <a:t>Systematic Approaches to a Successful Literature Review, 3rd edn | © Booth et al 2021 | SAGE Publishing</a:t>
            </a:r>
          </a:p>
        </p:txBody>
      </p:sp>
      <p:sp>
        <p:nvSpPr>
          <p:cNvPr id="5" name="Slide Number Placeholder 4">
            <a:extLst>
              <a:ext uri="{FF2B5EF4-FFF2-40B4-BE49-F238E27FC236}">
                <a16:creationId xmlns:a16="http://schemas.microsoft.com/office/drawing/2014/main" id="{28E1A1F9-EEDF-4A42-A083-8CB6E551C6EC}"/>
              </a:ext>
            </a:extLst>
          </p:cNvPr>
          <p:cNvSpPr>
            <a:spLocks noGrp="1"/>
          </p:cNvSpPr>
          <p:nvPr>
            <p:ph type="sldNum" sz="quarter" idx="12"/>
          </p:nvPr>
        </p:nvSpPr>
        <p:spPr/>
        <p:txBody>
          <a:bodyPr/>
          <a:lstStyle/>
          <a:p>
            <a:fld id="{F33849C3-E25A-4EAA-A134-C7AF84BE43DD}" type="slidenum">
              <a:rPr lang="en-GB" smtClean="0"/>
              <a:t>‹#›</a:t>
            </a:fld>
            <a:endParaRPr lang="en-GB"/>
          </a:p>
        </p:txBody>
      </p:sp>
    </p:spTree>
    <p:extLst>
      <p:ext uri="{BB962C8B-B14F-4D97-AF65-F5344CB8AC3E}">
        <p14:creationId xmlns:p14="http://schemas.microsoft.com/office/powerpoint/2010/main" val="14410685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5BBE8E3-0FC7-9C00-C37E-ED0AC4326DA9}"/>
              </a:ext>
            </a:extLst>
          </p:cNvPr>
          <p:cNvSpPr>
            <a:spLocks noGrp="1"/>
          </p:cNvSpPr>
          <p:nvPr>
            <p:ph type="dt" sz="half" idx="10"/>
          </p:nvPr>
        </p:nvSpPr>
        <p:spPr/>
        <p:txBody>
          <a:bodyPr/>
          <a:lstStyle/>
          <a:p>
            <a:fld id="{E7B2B5C9-C4FC-4933-B073-09FF764BD82D}" type="datetime1">
              <a:rPr lang="en-GB" smtClean="0"/>
              <a:t>08/04/2026</a:t>
            </a:fld>
            <a:endParaRPr lang="en-GB"/>
          </a:p>
        </p:txBody>
      </p:sp>
      <p:sp>
        <p:nvSpPr>
          <p:cNvPr id="3" name="Footer Placeholder 2">
            <a:extLst>
              <a:ext uri="{FF2B5EF4-FFF2-40B4-BE49-F238E27FC236}">
                <a16:creationId xmlns:a16="http://schemas.microsoft.com/office/drawing/2014/main" id="{A89EFBA2-FB44-DFB8-B2F5-94EE34FE9A0C}"/>
              </a:ext>
            </a:extLst>
          </p:cNvPr>
          <p:cNvSpPr>
            <a:spLocks noGrp="1"/>
          </p:cNvSpPr>
          <p:nvPr>
            <p:ph type="ftr" sz="quarter" idx="11"/>
          </p:nvPr>
        </p:nvSpPr>
        <p:spPr/>
        <p:txBody>
          <a:bodyPr/>
          <a:lstStyle/>
          <a:p>
            <a:r>
              <a:rPr lang="en-GB"/>
              <a:t>Systematic Approaches to a Successful Literature Review, 3rd edn | © Booth et al 2021 | SAGE Publishing</a:t>
            </a:r>
          </a:p>
        </p:txBody>
      </p:sp>
      <p:sp>
        <p:nvSpPr>
          <p:cNvPr id="4" name="Slide Number Placeholder 3">
            <a:extLst>
              <a:ext uri="{FF2B5EF4-FFF2-40B4-BE49-F238E27FC236}">
                <a16:creationId xmlns:a16="http://schemas.microsoft.com/office/drawing/2014/main" id="{74DCBD7D-EADC-9A38-55BD-2EBDB043562B}"/>
              </a:ext>
            </a:extLst>
          </p:cNvPr>
          <p:cNvSpPr>
            <a:spLocks noGrp="1"/>
          </p:cNvSpPr>
          <p:nvPr>
            <p:ph type="sldNum" sz="quarter" idx="12"/>
          </p:nvPr>
        </p:nvSpPr>
        <p:spPr/>
        <p:txBody>
          <a:bodyPr/>
          <a:lstStyle/>
          <a:p>
            <a:fld id="{F33849C3-E25A-4EAA-A134-C7AF84BE43DD}" type="slidenum">
              <a:rPr lang="en-GB" smtClean="0"/>
              <a:t>‹#›</a:t>
            </a:fld>
            <a:endParaRPr lang="en-GB"/>
          </a:p>
        </p:txBody>
      </p:sp>
    </p:spTree>
    <p:extLst>
      <p:ext uri="{BB962C8B-B14F-4D97-AF65-F5344CB8AC3E}">
        <p14:creationId xmlns:p14="http://schemas.microsoft.com/office/powerpoint/2010/main" val="34110019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2E4C3E-A53A-4CD4-FCE5-8797EDC3CFE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524F16A-7124-FA7E-D80F-D021A3B00C8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51477FF-8E8A-3756-B361-8BDF7B8586A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5071F71-DFA4-C384-655C-A97E300542B0}"/>
              </a:ext>
            </a:extLst>
          </p:cNvPr>
          <p:cNvSpPr>
            <a:spLocks noGrp="1"/>
          </p:cNvSpPr>
          <p:nvPr>
            <p:ph type="dt" sz="half" idx="10"/>
          </p:nvPr>
        </p:nvSpPr>
        <p:spPr/>
        <p:txBody>
          <a:bodyPr/>
          <a:lstStyle/>
          <a:p>
            <a:fld id="{A8645F5A-B9A7-4A67-8226-B24A0DE77A11}" type="datetime1">
              <a:rPr lang="en-GB" smtClean="0"/>
              <a:t>08/04/2026</a:t>
            </a:fld>
            <a:endParaRPr lang="en-GB"/>
          </a:p>
        </p:txBody>
      </p:sp>
      <p:sp>
        <p:nvSpPr>
          <p:cNvPr id="6" name="Footer Placeholder 5">
            <a:extLst>
              <a:ext uri="{FF2B5EF4-FFF2-40B4-BE49-F238E27FC236}">
                <a16:creationId xmlns:a16="http://schemas.microsoft.com/office/drawing/2014/main" id="{071BD0CC-21EA-C99B-75DD-BA191425D511}"/>
              </a:ext>
            </a:extLst>
          </p:cNvPr>
          <p:cNvSpPr>
            <a:spLocks noGrp="1"/>
          </p:cNvSpPr>
          <p:nvPr>
            <p:ph type="ftr" sz="quarter" idx="11"/>
          </p:nvPr>
        </p:nvSpPr>
        <p:spPr/>
        <p:txBody>
          <a:bodyPr/>
          <a:lstStyle/>
          <a:p>
            <a:r>
              <a:rPr lang="en-GB"/>
              <a:t>Systematic Approaches to a Successful Literature Review, 3rd edn | © Booth et al 2021 | SAGE Publishing</a:t>
            </a:r>
          </a:p>
        </p:txBody>
      </p:sp>
      <p:sp>
        <p:nvSpPr>
          <p:cNvPr id="7" name="Slide Number Placeholder 6">
            <a:extLst>
              <a:ext uri="{FF2B5EF4-FFF2-40B4-BE49-F238E27FC236}">
                <a16:creationId xmlns:a16="http://schemas.microsoft.com/office/drawing/2014/main" id="{8F05673A-F601-2DF7-9FE8-1A8E27BF32D1}"/>
              </a:ext>
            </a:extLst>
          </p:cNvPr>
          <p:cNvSpPr>
            <a:spLocks noGrp="1"/>
          </p:cNvSpPr>
          <p:nvPr>
            <p:ph type="sldNum" sz="quarter" idx="12"/>
          </p:nvPr>
        </p:nvSpPr>
        <p:spPr/>
        <p:txBody>
          <a:bodyPr/>
          <a:lstStyle/>
          <a:p>
            <a:fld id="{F33849C3-E25A-4EAA-A134-C7AF84BE43DD}" type="slidenum">
              <a:rPr lang="en-GB" smtClean="0"/>
              <a:t>‹#›</a:t>
            </a:fld>
            <a:endParaRPr lang="en-GB"/>
          </a:p>
        </p:txBody>
      </p:sp>
    </p:spTree>
    <p:extLst>
      <p:ext uri="{BB962C8B-B14F-4D97-AF65-F5344CB8AC3E}">
        <p14:creationId xmlns:p14="http://schemas.microsoft.com/office/powerpoint/2010/main" val="31403052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A37C7F-091E-54E4-D6A8-5EABCF70011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7199159-0FF6-CDC6-5431-30839D61861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4EFAAD6-AA03-CBF4-DADA-17B8B1E4512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071CBDB-6FEB-AA34-C0E3-23E2D342DB7B}"/>
              </a:ext>
            </a:extLst>
          </p:cNvPr>
          <p:cNvSpPr>
            <a:spLocks noGrp="1"/>
          </p:cNvSpPr>
          <p:nvPr>
            <p:ph type="dt" sz="half" idx="10"/>
          </p:nvPr>
        </p:nvSpPr>
        <p:spPr/>
        <p:txBody>
          <a:bodyPr/>
          <a:lstStyle/>
          <a:p>
            <a:fld id="{04EBAAA9-5A11-42FA-8CB0-99EC5AEE5391}" type="datetime1">
              <a:rPr lang="en-GB" smtClean="0"/>
              <a:t>08/04/2026</a:t>
            </a:fld>
            <a:endParaRPr lang="en-GB"/>
          </a:p>
        </p:txBody>
      </p:sp>
      <p:sp>
        <p:nvSpPr>
          <p:cNvPr id="6" name="Footer Placeholder 5">
            <a:extLst>
              <a:ext uri="{FF2B5EF4-FFF2-40B4-BE49-F238E27FC236}">
                <a16:creationId xmlns:a16="http://schemas.microsoft.com/office/drawing/2014/main" id="{094637AA-1C90-826B-F9A0-439AD3057BB5}"/>
              </a:ext>
            </a:extLst>
          </p:cNvPr>
          <p:cNvSpPr>
            <a:spLocks noGrp="1"/>
          </p:cNvSpPr>
          <p:nvPr>
            <p:ph type="ftr" sz="quarter" idx="11"/>
          </p:nvPr>
        </p:nvSpPr>
        <p:spPr/>
        <p:txBody>
          <a:bodyPr/>
          <a:lstStyle/>
          <a:p>
            <a:r>
              <a:rPr lang="en-GB"/>
              <a:t>Systematic Approaches to a Successful Literature Review, 3rd edn | © Booth et al 2021 | SAGE Publishing</a:t>
            </a:r>
          </a:p>
        </p:txBody>
      </p:sp>
      <p:sp>
        <p:nvSpPr>
          <p:cNvPr id="7" name="Slide Number Placeholder 6">
            <a:extLst>
              <a:ext uri="{FF2B5EF4-FFF2-40B4-BE49-F238E27FC236}">
                <a16:creationId xmlns:a16="http://schemas.microsoft.com/office/drawing/2014/main" id="{D35FD9CB-7E97-FE2E-4820-27772C0B292D}"/>
              </a:ext>
            </a:extLst>
          </p:cNvPr>
          <p:cNvSpPr>
            <a:spLocks noGrp="1"/>
          </p:cNvSpPr>
          <p:nvPr>
            <p:ph type="sldNum" sz="quarter" idx="12"/>
          </p:nvPr>
        </p:nvSpPr>
        <p:spPr/>
        <p:txBody>
          <a:bodyPr/>
          <a:lstStyle/>
          <a:p>
            <a:fld id="{F33849C3-E25A-4EAA-A134-C7AF84BE43DD}" type="slidenum">
              <a:rPr lang="en-GB" smtClean="0"/>
              <a:t>‹#›</a:t>
            </a:fld>
            <a:endParaRPr lang="en-GB"/>
          </a:p>
        </p:txBody>
      </p:sp>
    </p:spTree>
    <p:extLst>
      <p:ext uri="{BB962C8B-B14F-4D97-AF65-F5344CB8AC3E}">
        <p14:creationId xmlns:p14="http://schemas.microsoft.com/office/powerpoint/2010/main" val="25455377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FAC4D5-D3FB-F134-8BCA-0B261472315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6ACBF9C-0E43-EAF7-AF68-DB5A804AF69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20C9FB-C9AF-F96D-8CD7-D7CC2AE1180F}"/>
              </a:ext>
            </a:extLst>
          </p:cNvPr>
          <p:cNvSpPr>
            <a:spLocks noGrp="1"/>
          </p:cNvSpPr>
          <p:nvPr>
            <p:ph type="dt" sz="half" idx="10"/>
          </p:nvPr>
        </p:nvSpPr>
        <p:spPr/>
        <p:txBody>
          <a:bodyPr/>
          <a:lstStyle/>
          <a:p>
            <a:fld id="{25F1E680-721E-4298-8E47-834889A994E9}" type="datetime1">
              <a:rPr lang="en-GB" smtClean="0"/>
              <a:t>08/04/2026</a:t>
            </a:fld>
            <a:endParaRPr lang="en-GB"/>
          </a:p>
        </p:txBody>
      </p:sp>
      <p:sp>
        <p:nvSpPr>
          <p:cNvPr id="5" name="Footer Placeholder 4">
            <a:extLst>
              <a:ext uri="{FF2B5EF4-FFF2-40B4-BE49-F238E27FC236}">
                <a16:creationId xmlns:a16="http://schemas.microsoft.com/office/drawing/2014/main" id="{99F3945C-81AD-5A9C-B0A6-5684E4171A69}"/>
              </a:ext>
            </a:extLst>
          </p:cNvPr>
          <p:cNvSpPr>
            <a:spLocks noGrp="1"/>
          </p:cNvSpPr>
          <p:nvPr>
            <p:ph type="ftr" sz="quarter" idx="11"/>
          </p:nvPr>
        </p:nvSpPr>
        <p:spPr/>
        <p:txBody>
          <a:bodyPr/>
          <a:lstStyle/>
          <a:p>
            <a:r>
              <a:rPr lang="en-GB"/>
              <a:t>Systematic Approaches to a Successful Literature Review, 3rd edn | © Booth et al 2021 | SAGE Publishing</a:t>
            </a:r>
          </a:p>
        </p:txBody>
      </p:sp>
      <p:sp>
        <p:nvSpPr>
          <p:cNvPr id="6" name="Slide Number Placeholder 5">
            <a:extLst>
              <a:ext uri="{FF2B5EF4-FFF2-40B4-BE49-F238E27FC236}">
                <a16:creationId xmlns:a16="http://schemas.microsoft.com/office/drawing/2014/main" id="{F16B3CFE-F456-AF7C-14AC-50DFE21D5738}"/>
              </a:ext>
            </a:extLst>
          </p:cNvPr>
          <p:cNvSpPr>
            <a:spLocks noGrp="1"/>
          </p:cNvSpPr>
          <p:nvPr>
            <p:ph type="sldNum" sz="quarter" idx="12"/>
          </p:nvPr>
        </p:nvSpPr>
        <p:spPr/>
        <p:txBody>
          <a:bodyPr/>
          <a:lstStyle/>
          <a:p>
            <a:fld id="{F33849C3-E25A-4EAA-A134-C7AF84BE43DD}" type="slidenum">
              <a:rPr lang="en-GB" smtClean="0"/>
              <a:t>‹#›</a:t>
            </a:fld>
            <a:endParaRPr lang="en-GB"/>
          </a:p>
        </p:txBody>
      </p:sp>
    </p:spTree>
    <p:extLst>
      <p:ext uri="{BB962C8B-B14F-4D97-AF65-F5344CB8AC3E}">
        <p14:creationId xmlns:p14="http://schemas.microsoft.com/office/powerpoint/2010/main" val="32163526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E4026C3-77FE-35BA-7B18-DB72F0DAE6D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029E5A0-6CC1-D5E4-C94B-90A15FCE4A3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9E34209-5070-1C9C-1300-832E21C51412}"/>
              </a:ext>
            </a:extLst>
          </p:cNvPr>
          <p:cNvSpPr>
            <a:spLocks noGrp="1"/>
          </p:cNvSpPr>
          <p:nvPr>
            <p:ph type="dt" sz="half" idx="10"/>
          </p:nvPr>
        </p:nvSpPr>
        <p:spPr/>
        <p:txBody>
          <a:bodyPr/>
          <a:lstStyle/>
          <a:p>
            <a:fld id="{498BAFFD-912A-4E4E-969B-A453A2E7EFD0}" type="datetime1">
              <a:rPr lang="en-GB" smtClean="0"/>
              <a:t>08/04/2026</a:t>
            </a:fld>
            <a:endParaRPr lang="en-GB"/>
          </a:p>
        </p:txBody>
      </p:sp>
      <p:sp>
        <p:nvSpPr>
          <p:cNvPr id="5" name="Footer Placeholder 4">
            <a:extLst>
              <a:ext uri="{FF2B5EF4-FFF2-40B4-BE49-F238E27FC236}">
                <a16:creationId xmlns:a16="http://schemas.microsoft.com/office/drawing/2014/main" id="{F8DF0323-51D5-2A6B-3763-DC73CDC48599}"/>
              </a:ext>
            </a:extLst>
          </p:cNvPr>
          <p:cNvSpPr>
            <a:spLocks noGrp="1"/>
          </p:cNvSpPr>
          <p:nvPr>
            <p:ph type="ftr" sz="quarter" idx="11"/>
          </p:nvPr>
        </p:nvSpPr>
        <p:spPr/>
        <p:txBody>
          <a:bodyPr/>
          <a:lstStyle/>
          <a:p>
            <a:r>
              <a:rPr lang="en-GB"/>
              <a:t>Systematic Approaches to a Successful Literature Review, 3rd edn | © Booth et al 2021 | SAGE Publishing</a:t>
            </a:r>
          </a:p>
        </p:txBody>
      </p:sp>
      <p:sp>
        <p:nvSpPr>
          <p:cNvPr id="6" name="Slide Number Placeholder 5">
            <a:extLst>
              <a:ext uri="{FF2B5EF4-FFF2-40B4-BE49-F238E27FC236}">
                <a16:creationId xmlns:a16="http://schemas.microsoft.com/office/drawing/2014/main" id="{999792FD-5513-6D0A-AF09-0F5F2FF200D6}"/>
              </a:ext>
            </a:extLst>
          </p:cNvPr>
          <p:cNvSpPr>
            <a:spLocks noGrp="1"/>
          </p:cNvSpPr>
          <p:nvPr>
            <p:ph type="sldNum" sz="quarter" idx="12"/>
          </p:nvPr>
        </p:nvSpPr>
        <p:spPr/>
        <p:txBody>
          <a:bodyPr/>
          <a:lstStyle/>
          <a:p>
            <a:fld id="{F33849C3-E25A-4EAA-A134-C7AF84BE43DD}" type="slidenum">
              <a:rPr lang="en-GB" smtClean="0"/>
              <a:t>‹#›</a:t>
            </a:fld>
            <a:endParaRPr lang="en-GB"/>
          </a:p>
        </p:txBody>
      </p:sp>
    </p:spTree>
    <p:extLst>
      <p:ext uri="{BB962C8B-B14F-4D97-AF65-F5344CB8AC3E}">
        <p14:creationId xmlns:p14="http://schemas.microsoft.com/office/powerpoint/2010/main" val="11713064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1AC541-BC6D-3186-8685-0CCC4B710B6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886BCF9-F60A-584C-C9FE-FA4E9901073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3FAB629-0789-D2CD-66A2-85B7147A67C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FA54734-5CC6-40B2-A3C4-F1C289EB2BD7}" type="datetime1">
              <a:rPr lang="en-GB" smtClean="0"/>
              <a:t>08/04/2026</a:t>
            </a:fld>
            <a:endParaRPr lang="en-GB"/>
          </a:p>
        </p:txBody>
      </p:sp>
      <p:sp>
        <p:nvSpPr>
          <p:cNvPr id="5" name="Footer Placeholder 4">
            <a:extLst>
              <a:ext uri="{FF2B5EF4-FFF2-40B4-BE49-F238E27FC236}">
                <a16:creationId xmlns:a16="http://schemas.microsoft.com/office/drawing/2014/main" id="{9E6140CA-3852-A0DB-B637-91CF7470872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a:t>Systematic Approaches to a Successful Literature Review, 3rd edn | © Booth et al 2021 | SAGE Publishing</a:t>
            </a:r>
          </a:p>
        </p:txBody>
      </p:sp>
      <p:sp>
        <p:nvSpPr>
          <p:cNvPr id="6" name="Slide Number Placeholder 5">
            <a:extLst>
              <a:ext uri="{FF2B5EF4-FFF2-40B4-BE49-F238E27FC236}">
                <a16:creationId xmlns:a16="http://schemas.microsoft.com/office/drawing/2014/main" id="{F3392AA7-D591-5A8A-A148-6FA91CE13BC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33849C3-E25A-4EAA-A134-C7AF84BE43DD}" type="slidenum">
              <a:rPr lang="en-GB" smtClean="0"/>
              <a:t>‹#›</a:t>
            </a:fld>
            <a:endParaRPr lang="en-GB"/>
          </a:p>
        </p:txBody>
      </p:sp>
    </p:spTree>
    <p:extLst>
      <p:ext uri="{BB962C8B-B14F-4D97-AF65-F5344CB8AC3E}">
        <p14:creationId xmlns:p14="http://schemas.microsoft.com/office/powerpoint/2010/main" val="353196691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www.phc.ox.ac.uk/research/groups-and-centres/interdisciplinary-research-in-health-sciences/rameses" TargetMode="External"/><Relationship Id="rId3" Type="http://schemas.openxmlformats.org/officeDocument/2006/relationships/hyperlink" Target="https://www.prisma-statement.org/prisma-2020" TargetMode="External"/><Relationship Id="rId7" Type="http://schemas.openxmlformats.org/officeDocument/2006/relationships/hyperlink" Target="https://pubmed.ncbi.nlm.nih.gov/10789670/"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hyperlink" Target="https://pubmed.ncbi.nlm.nih.gov/30709371/" TargetMode="External"/><Relationship Id="rId5" Type="http://schemas.openxmlformats.org/officeDocument/2006/relationships/hyperlink" Target="https://www.equator-network.org/" TargetMode="External"/><Relationship Id="rId4" Type="http://schemas.openxmlformats.org/officeDocument/2006/relationships/hyperlink" Target="https://swim.sphsu.gla.ac.uk/" TargetMode="Externa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627FDC6-610F-2BD2-C644-7BF7DDAB01FE}"/>
              </a:ext>
            </a:extLst>
          </p:cNvPr>
          <p:cNvPicPr>
            <a:picLocks noChangeAspect="1"/>
          </p:cNvPicPr>
          <p:nvPr/>
        </p:nvPicPr>
        <p:blipFill rotWithShape="1">
          <a:blip r:embed="rId2"/>
          <a:srcRect t="23461" b="23945"/>
          <a:stretch/>
        </p:blipFill>
        <p:spPr>
          <a:xfrm>
            <a:off x="20" y="10"/>
            <a:ext cx="12191980" cy="6857990"/>
          </a:xfrm>
          <a:prstGeom prst="rect">
            <a:avLst/>
          </a:prstGeom>
        </p:spPr>
      </p:pic>
      <p:sp>
        <p:nvSpPr>
          <p:cNvPr id="17"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4E493DFE-CDE9-63BC-9DB7-3376E11E2670}"/>
              </a:ext>
            </a:extLst>
          </p:cNvPr>
          <p:cNvSpPr>
            <a:spLocks noGrp="1"/>
          </p:cNvSpPr>
          <p:nvPr>
            <p:ph type="title"/>
          </p:nvPr>
        </p:nvSpPr>
        <p:spPr>
          <a:xfrm>
            <a:off x="7782910" y="2511972"/>
            <a:ext cx="4176368" cy="1834056"/>
          </a:xfrm>
        </p:spPr>
        <p:txBody>
          <a:bodyPr vert="horz" lIns="91440" tIns="45720" rIns="91440" bIns="45720" rtlCol="0" anchor="b">
            <a:normAutofit/>
          </a:bodyPr>
          <a:lstStyle/>
          <a:p>
            <a:pPr algn="ctr"/>
            <a:r>
              <a:rPr lang="en-US" sz="3100" dirty="0"/>
              <a:t>DBA CRITICAL LITERATURE REVIEW FOR DOCTORAL RESEARCH</a:t>
            </a:r>
          </a:p>
        </p:txBody>
      </p:sp>
      <p:sp>
        <p:nvSpPr>
          <p:cNvPr id="3" name="Subtitle 2">
            <a:extLst>
              <a:ext uri="{FF2B5EF4-FFF2-40B4-BE49-F238E27FC236}">
                <a16:creationId xmlns:a16="http://schemas.microsoft.com/office/drawing/2014/main" id="{A200E8FB-BCDD-CD3C-93AF-F5F1FD387A4E}"/>
              </a:ext>
            </a:extLst>
          </p:cNvPr>
          <p:cNvSpPr>
            <a:spLocks noGrp="1"/>
          </p:cNvSpPr>
          <p:nvPr>
            <p:ph type="body" sz="half" idx="2"/>
          </p:nvPr>
        </p:nvSpPr>
        <p:spPr>
          <a:xfrm>
            <a:off x="7782910" y="5242675"/>
            <a:ext cx="4330262" cy="683284"/>
          </a:xfrm>
        </p:spPr>
        <p:txBody>
          <a:bodyPr vert="horz" lIns="91440" tIns="45720" rIns="91440" bIns="45720" rtlCol="0">
            <a:normAutofit/>
          </a:bodyPr>
          <a:lstStyle/>
          <a:p>
            <a:r>
              <a:rPr lang="en-US" sz="2000" dirty="0"/>
              <a:t>Amare Desta (Prof) &amp; </a:t>
            </a:r>
            <a:r>
              <a:rPr lang="en-US" sz="2000"/>
              <a:t>Ebad Banissi</a:t>
            </a:r>
            <a:endParaRPr lang="en-US" sz="2000" dirty="0"/>
          </a:p>
        </p:txBody>
      </p:sp>
      <p:cxnSp>
        <p:nvCxnSpPr>
          <p:cNvPr id="19" name="Straight Connector 18">
            <a:extLst>
              <a:ext uri="{FF2B5EF4-FFF2-40B4-BE49-F238E27FC236}">
                <a16:creationId xmlns:a16="http://schemas.microsoft.com/office/drawing/2014/main" id="{BCDAEC91-5BCE-4B55-9CC0-43EF94CB73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236545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3A1329-FB49-46D9-8DC9-3633D7210747}"/>
              </a:ext>
            </a:extLst>
          </p:cNvPr>
          <p:cNvSpPr>
            <a:spLocks noGrp="1"/>
          </p:cNvSpPr>
          <p:nvPr>
            <p:ph type="title"/>
          </p:nvPr>
        </p:nvSpPr>
        <p:spPr>
          <a:xfrm>
            <a:off x="838200" y="427151"/>
            <a:ext cx="10515600" cy="1325563"/>
          </a:xfrm>
        </p:spPr>
        <p:txBody>
          <a:bodyPr anchor="ctr">
            <a:normAutofit/>
          </a:bodyPr>
          <a:lstStyle/>
          <a:p>
            <a:r>
              <a:rPr lang="en-GB"/>
              <a:t>Please note</a:t>
            </a:r>
          </a:p>
        </p:txBody>
      </p:sp>
      <p:sp>
        <p:nvSpPr>
          <p:cNvPr id="3" name="Content Placeholder 2">
            <a:extLst>
              <a:ext uri="{FF2B5EF4-FFF2-40B4-BE49-F238E27FC236}">
                <a16:creationId xmlns:a16="http://schemas.microsoft.com/office/drawing/2014/main" id="{279303E4-27AB-4B32-9A8D-CF3267101601}"/>
              </a:ext>
            </a:extLst>
          </p:cNvPr>
          <p:cNvSpPr>
            <a:spLocks noGrp="1"/>
          </p:cNvSpPr>
          <p:nvPr>
            <p:ph sz="half" idx="1"/>
          </p:nvPr>
        </p:nvSpPr>
        <p:spPr>
          <a:xfrm>
            <a:off x="838200" y="2178123"/>
            <a:ext cx="5181600" cy="4163227"/>
          </a:xfrm>
        </p:spPr>
        <p:txBody>
          <a:bodyPr>
            <a:normAutofit/>
          </a:bodyPr>
          <a:lstStyle/>
          <a:p>
            <a:pPr>
              <a:lnSpc>
                <a:spcPct val="90000"/>
              </a:lnSpc>
            </a:pPr>
            <a:r>
              <a:rPr lang="en-GB" sz="1900"/>
              <a:t>This presentation  will introduce you to some aspects of research methods – but it is NOT intended to replace key reading, </a:t>
            </a:r>
            <a:r>
              <a:rPr lang="en-GB" sz="1900" b="1"/>
              <a:t>such as </a:t>
            </a:r>
            <a:r>
              <a:rPr lang="en-GB" sz="1900"/>
              <a:t>Bryman, Crotty, Creswell, Maxwell, Denscombe, Denzin, Guba and Lincoln, Easterby-Smith et al, Collis and Hussey and Cohen.  </a:t>
            </a:r>
          </a:p>
          <a:p>
            <a:pPr>
              <a:lnSpc>
                <a:spcPct val="90000"/>
              </a:lnSpc>
            </a:pPr>
            <a:r>
              <a:rPr lang="en-GB" sz="1900"/>
              <a:t>You must read key texts and beyond at doctoral level that cover the method and for this you may have to go beyond your modules reading list.</a:t>
            </a:r>
          </a:p>
          <a:p>
            <a:pPr>
              <a:lnSpc>
                <a:spcPct val="90000"/>
              </a:lnSpc>
            </a:pPr>
            <a:r>
              <a:rPr lang="en-GB" sz="1900"/>
              <a:t>Again some slides will not be focused on and you are expected at this doctoral level to be motivated, engaged and understand the areas you need to explore.</a:t>
            </a:r>
          </a:p>
          <a:p>
            <a:pPr>
              <a:lnSpc>
                <a:spcPct val="90000"/>
              </a:lnSpc>
            </a:pPr>
            <a:endParaRPr lang="en-GB" sz="1900"/>
          </a:p>
        </p:txBody>
      </p:sp>
      <p:pic>
        <p:nvPicPr>
          <p:cNvPr id="4" name="Picture 3">
            <a:extLst>
              <a:ext uri="{FF2B5EF4-FFF2-40B4-BE49-F238E27FC236}">
                <a16:creationId xmlns:a16="http://schemas.microsoft.com/office/drawing/2014/main" id="{2ABFBCBA-D4BB-4516-835F-614E3E0F6B2D}"/>
              </a:ext>
            </a:extLst>
          </p:cNvPr>
          <p:cNvPicPr>
            <a:picLocks noChangeAspect="1"/>
          </p:cNvPicPr>
          <p:nvPr/>
        </p:nvPicPr>
        <p:blipFill rotWithShape="1">
          <a:blip r:embed="rId3"/>
          <a:srcRect l="5787" r="15803" b="2"/>
          <a:stretch/>
        </p:blipFill>
        <p:spPr>
          <a:xfrm>
            <a:off x="6172200" y="2178122"/>
            <a:ext cx="5181600" cy="4163227"/>
          </a:xfrm>
          <a:prstGeom prst="rect">
            <a:avLst/>
          </a:prstGeom>
          <a:noFill/>
        </p:spPr>
      </p:pic>
    </p:spTree>
    <p:extLst>
      <p:ext uri="{BB962C8B-B14F-4D97-AF65-F5344CB8AC3E}">
        <p14:creationId xmlns:p14="http://schemas.microsoft.com/office/powerpoint/2010/main" val="41542449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0662C632-567F-1101-2017-21B4B336A168}"/>
              </a:ext>
            </a:extLst>
          </p:cNvPr>
          <p:cNvSpPr>
            <a:spLocks noGrp="1"/>
          </p:cNvSpPr>
          <p:nvPr>
            <p:ph type="title"/>
          </p:nvPr>
        </p:nvSpPr>
        <p:spPr>
          <a:xfrm>
            <a:off x="0" y="74539"/>
            <a:ext cx="10515600" cy="980663"/>
          </a:xfrm>
        </p:spPr>
        <p:txBody>
          <a:bodyPr/>
          <a:lstStyle/>
          <a:p>
            <a:r>
              <a:rPr lang="en-GB" b="1" dirty="0"/>
              <a:t>From Findings to Contribution</a:t>
            </a:r>
            <a:endParaRPr lang="en-US" dirty="0"/>
          </a:p>
        </p:txBody>
      </p:sp>
      <p:pic>
        <p:nvPicPr>
          <p:cNvPr id="5" name="Content Placeholder 4" descr="9781529711844.jpg"/>
          <p:cNvPicPr>
            <a:picLocks noGrp="1" noChangeAspect="1"/>
          </p:cNvPicPr>
          <p:nvPr>
            <p:ph idx="1"/>
          </p:nvPr>
        </p:nvPicPr>
        <p:blipFill>
          <a:blip r:embed="rId2"/>
          <a:stretch>
            <a:fillRect/>
          </a:stretch>
        </p:blipFill>
        <p:spPr>
          <a:xfrm>
            <a:off x="9274552" y="1600200"/>
            <a:ext cx="2917448" cy="4152952"/>
          </a:xfrm>
          <a:noFill/>
        </p:spPr>
      </p:pic>
      <p:sp>
        <p:nvSpPr>
          <p:cNvPr id="2" name="Content Placeholder 2">
            <a:extLst>
              <a:ext uri="{FF2B5EF4-FFF2-40B4-BE49-F238E27FC236}">
                <a16:creationId xmlns:a16="http://schemas.microsoft.com/office/drawing/2014/main" id="{8305510D-093C-790B-F432-62D59E5451D1}"/>
              </a:ext>
            </a:extLst>
          </p:cNvPr>
          <p:cNvSpPr txBox="1">
            <a:spLocks/>
          </p:cNvSpPr>
          <p:nvPr/>
        </p:nvSpPr>
        <p:spPr>
          <a:xfrm>
            <a:off x="155388" y="1600200"/>
            <a:ext cx="8770898" cy="452596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defRPr sz="2000"/>
            </a:pPr>
            <a:r>
              <a:rPr lang="en-GB" sz="3600" dirty="0"/>
              <a:t>Presenting DBA Research for Theory, Practice and Impact</a:t>
            </a:r>
          </a:p>
          <a:p>
            <a:pPr>
              <a:defRPr sz="2000"/>
            </a:pPr>
            <a:r>
              <a:rPr lang="en-GB" sz="3600" dirty="0"/>
              <a:t>Moving from reporting → synthesis → contribution</a:t>
            </a:r>
          </a:p>
        </p:txBody>
      </p:sp>
    </p:spTree>
    <p:extLst>
      <p:ext uri="{BB962C8B-B14F-4D97-AF65-F5344CB8AC3E}">
        <p14:creationId xmlns:p14="http://schemas.microsoft.com/office/powerpoint/2010/main" val="39947064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93"/>
        <p:cNvGrpSpPr/>
        <p:nvPr/>
      </p:nvGrpSpPr>
      <p:grpSpPr>
        <a:xfrm>
          <a:off x="0" y="0"/>
          <a:ext cx="0" cy="0"/>
          <a:chOff x="0" y="0"/>
          <a:chExt cx="0" cy="0"/>
        </a:xfrm>
      </p:grpSpPr>
      <p:sp>
        <p:nvSpPr>
          <p:cNvPr id="16" name="Title 15"/>
          <p:cNvSpPr>
            <a:spLocks noGrp="1"/>
          </p:cNvSpPr>
          <p:nvPr>
            <p:ph type="title"/>
          </p:nvPr>
        </p:nvSpPr>
        <p:spPr>
          <a:xfrm>
            <a:off x="-1" y="0"/>
            <a:ext cx="12233835" cy="1325563"/>
          </a:xfrm>
        </p:spPr>
        <p:txBody>
          <a:bodyPr/>
          <a:lstStyle/>
          <a:p>
            <a:r>
              <a:rPr lang="en-GB" dirty="0"/>
              <a:t>In a single slide…</a:t>
            </a:r>
            <a:endParaRPr lang="en-US" dirty="0"/>
          </a:p>
        </p:txBody>
      </p:sp>
      <p:sp>
        <p:nvSpPr>
          <p:cNvPr id="17" name="Content Placeholder 16"/>
          <p:cNvSpPr>
            <a:spLocks noGrp="1"/>
          </p:cNvSpPr>
          <p:nvPr>
            <p:ph idx="1"/>
          </p:nvPr>
        </p:nvSpPr>
        <p:spPr>
          <a:xfrm>
            <a:off x="0" y="1172482"/>
            <a:ext cx="12308479" cy="4351338"/>
          </a:xfrm>
        </p:spPr>
        <p:txBody>
          <a:bodyPr>
            <a:normAutofit/>
          </a:bodyPr>
          <a:lstStyle/>
          <a:p>
            <a:pPr lvl="0"/>
            <a:r>
              <a:rPr lang="en-US" dirty="0"/>
              <a:t>When writing and presenting data from a systematic approach to the literature, you should </a:t>
            </a:r>
            <a:r>
              <a:rPr lang="en-US" b="1" dirty="0"/>
              <a:t>consider your audience and your message</a:t>
            </a:r>
          </a:p>
          <a:p>
            <a:pPr lvl="0"/>
            <a:r>
              <a:rPr lang="en-US" b="1" dirty="0"/>
              <a:t>Reporting guidelines </a:t>
            </a:r>
            <a:r>
              <a:rPr lang="en-US" dirty="0"/>
              <a:t>exist for many systematic approaches to reviewing </a:t>
            </a:r>
          </a:p>
          <a:p>
            <a:pPr lvl="0"/>
            <a:r>
              <a:rPr lang="en-US" dirty="0"/>
              <a:t>Typically, you should consider what you will recommend for </a:t>
            </a:r>
            <a:r>
              <a:rPr lang="en-US" b="1" dirty="0"/>
              <a:t>research </a:t>
            </a:r>
            <a:r>
              <a:rPr lang="en-US" b="1" u="sng" dirty="0"/>
              <a:t>and</a:t>
            </a:r>
            <a:r>
              <a:rPr lang="en-US" b="1" dirty="0"/>
              <a:t> practice</a:t>
            </a:r>
          </a:p>
          <a:p>
            <a:pPr lvl="0"/>
            <a:r>
              <a:rPr lang="en-US" dirty="0"/>
              <a:t>You should choose methods for data presentation that </a:t>
            </a:r>
            <a:r>
              <a:rPr lang="en-US" b="1" dirty="0"/>
              <a:t>illustrate key messages </a:t>
            </a:r>
            <a:r>
              <a:rPr lang="en-US" dirty="0"/>
              <a:t>from your critical literature review</a:t>
            </a:r>
          </a:p>
          <a:p>
            <a:pPr lvl="0"/>
            <a:r>
              <a:rPr lang="en-US" dirty="0"/>
              <a:t>You should </a:t>
            </a:r>
            <a:r>
              <a:rPr lang="en-US" b="1" dirty="0" err="1"/>
              <a:t>publicise</a:t>
            </a:r>
            <a:r>
              <a:rPr lang="en-US" b="1" dirty="0"/>
              <a:t> your review </a:t>
            </a:r>
            <a:r>
              <a:rPr lang="en-US" dirty="0"/>
              <a:t>using diverse methods tailored to your specific audience(s)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01"/>
        <p:cNvGrpSpPr/>
        <p:nvPr/>
      </p:nvGrpSpPr>
      <p:grpSpPr>
        <a:xfrm>
          <a:off x="0" y="0"/>
          <a:ext cx="0" cy="0"/>
          <a:chOff x="0" y="0"/>
          <a:chExt cx="0" cy="0"/>
        </a:xfrm>
      </p:grpSpPr>
      <p:sp>
        <p:nvSpPr>
          <p:cNvPr id="16" name="Title 15"/>
          <p:cNvSpPr>
            <a:spLocks noGrp="1"/>
          </p:cNvSpPr>
          <p:nvPr>
            <p:ph type="title"/>
          </p:nvPr>
        </p:nvSpPr>
        <p:spPr>
          <a:xfrm>
            <a:off x="48208" y="18255"/>
            <a:ext cx="12143791" cy="802839"/>
          </a:xfrm>
        </p:spPr>
        <p:txBody>
          <a:bodyPr/>
          <a:lstStyle/>
          <a:p>
            <a:pPr>
              <a:lnSpc>
                <a:spcPct val="100000"/>
              </a:lnSpc>
            </a:pPr>
            <a:r>
              <a:rPr lang="en-GB" dirty="0"/>
              <a:t>Identifying recommendations for action</a:t>
            </a:r>
            <a:endParaRPr lang="en-US" dirty="0"/>
          </a:p>
        </p:txBody>
      </p:sp>
      <p:sp>
        <p:nvSpPr>
          <p:cNvPr id="17" name="Content Placeholder 16"/>
          <p:cNvSpPr>
            <a:spLocks noGrp="1"/>
          </p:cNvSpPr>
          <p:nvPr>
            <p:ph idx="1"/>
          </p:nvPr>
        </p:nvSpPr>
        <p:spPr>
          <a:xfrm>
            <a:off x="48208" y="883298"/>
            <a:ext cx="12143792" cy="3887755"/>
          </a:xfrm>
        </p:spPr>
        <p:txBody>
          <a:bodyPr>
            <a:normAutofit/>
          </a:bodyPr>
          <a:lstStyle/>
          <a:p>
            <a:pPr lvl="0"/>
            <a:r>
              <a:rPr lang="en-US" dirty="0"/>
              <a:t>Many factors in research </a:t>
            </a:r>
            <a:r>
              <a:rPr lang="en-US" dirty="0">
                <a:sym typeface="Wingdings" panose="05000000000000000000" pitchFamily="2" charset="2"/>
              </a:rPr>
              <a:t> </a:t>
            </a:r>
            <a:r>
              <a:rPr lang="en-US" dirty="0"/>
              <a:t>can be applied within a specific context</a:t>
            </a:r>
          </a:p>
          <a:p>
            <a:pPr lvl="0"/>
            <a:r>
              <a:rPr lang="en-US" dirty="0"/>
              <a:t>Helpful to consider an </a:t>
            </a:r>
            <a:r>
              <a:rPr lang="en-US" b="1" dirty="0"/>
              <a:t>applicability or transferability checklist </a:t>
            </a:r>
            <a:r>
              <a:rPr lang="en-US" dirty="0"/>
              <a:t>(e.g., FITAR or TRANSFER) when writing up recommendations</a:t>
            </a:r>
          </a:p>
          <a:p>
            <a:pPr lvl="0"/>
            <a:r>
              <a:rPr lang="en-US" dirty="0"/>
              <a:t>Need to engage with </a:t>
            </a:r>
            <a:r>
              <a:rPr lang="en-US" b="1" dirty="0"/>
              <a:t>stakeholders</a:t>
            </a:r>
            <a:r>
              <a:rPr lang="en-US" dirty="0"/>
              <a:t> for advice on the implications of your findings</a:t>
            </a:r>
          </a:p>
          <a:p>
            <a:pPr lvl="0"/>
            <a:r>
              <a:rPr lang="en-US" dirty="0"/>
              <a:t>Communicate a </a:t>
            </a:r>
            <a:r>
              <a:rPr lang="en-US" b="1" dirty="0"/>
              <a:t>specific question and type of research required</a:t>
            </a:r>
            <a:r>
              <a:rPr lang="en-US" dirty="0"/>
              <a:t> in the future</a:t>
            </a:r>
          </a:p>
          <a:p>
            <a:pPr lvl="0"/>
            <a:r>
              <a:rPr lang="en-US" dirty="0"/>
              <a:t>Make recommendations as an </a:t>
            </a:r>
            <a:r>
              <a:rPr lang="en-US" b="1" dirty="0"/>
              <a:t>“honest broker”</a:t>
            </a:r>
          </a:p>
          <a:p>
            <a:pPr lvl="0"/>
            <a:r>
              <a:rPr lang="en-US" dirty="0"/>
              <a:t>Recommendations for practice may be limited by lack of detail in the included studies</a:t>
            </a:r>
          </a:p>
        </p:txBody>
      </p:sp>
      <p:sp>
        <p:nvSpPr>
          <p:cNvPr id="3" name="TextBox 2">
            <a:extLst>
              <a:ext uri="{FF2B5EF4-FFF2-40B4-BE49-F238E27FC236}">
                <a16:creationId xmlns:a16="http://schemas.microsoft.com/office/drawing/2014/main" id="{AFE773FE-EBFC-A45D-313D-D260503FBB70}"/>
              </a:ext>
            </a:extLst>
          </p:cNvPr>
          <p:cNvSpPr txBox="1"/>
          <p:nvPr/>
        </p:nvSpPr>
        <p:spPr>
          <a:xfrm>
            <a:off x="5753878" y="4870580"/>
            <a:ext cx="6389914" cy="1711366"/>
          </a:xfrm>
          <a:prstGeom prst="rect">
            <a:avLst/>
          </a:prstGeom>
          <a:noFill/>
        </p:spPr>
        <p:txBody>
          <a:bodyPr wrap="square">
            <a:spAutoFit/>
          </a:bodyPr>
          <a:lstStyle/>
          <a:p>
            <a:pPr algn="l">
              <a:lnSpc>
                <a:spcPts val="1800"/>
              </a:lnSpc>
              <a:spcAft>
                <a:spcPts val="900"/>
              </a:spcAft>
            </a:pPr>
            <a:r>
              <a:rPr lang="en-GB" b="1" i="0" dirty="0">
                <a:solidFill>
                  <a:srgbClr val="0A0A0A"/>
                </a:solidFill>
                <a:effectLst/>
                <a:latin typeface="Google Sans"/>
              </a:rPr>
              <a:t>FITAR (Framework for Implementation Transferability Applicability Reporting):</a:t>
            </a:r>
            <a:r>
              <a:rPr lang="en-GB" b="0" i="0" dirty="0">
                <a:solidFill>
                  <a:srgbClr val="0A0A0A"/>
                </a:solidFill>
                <a:effectLst/>
                <a:latin typeface="Google Sans"/>
              </a:rPr>
              <a:t> Comprises 44 items categorized into seven main elements, including patient population, organization type, financial/commissioning processes, systems leadership, workforce features, and intervention elements. It is designed to aid detailed consideration of context-related data during data extraction and reporting in systematic reviews.</a:t>
            </a:r>
          </a:p>
        </p:txBody>
      </p:sp>
      <p:sp>
        <p:nvSpPr>
          <p:cNvPr id="5" name="TextBox 4">
            <a:extLst>
              <a:ext uri="{FF2B5EF4-FFF2-40B4-BE49-F238E27FC236}">
                <a16:creationId xmlns:a16="http://schemas.microsoft.com/office/drawing/2014/main" id="{02E7A9BF-BE84-63D1-6180-38C5948685D4}"/>
              </a:ext>
            </a:extLst>
          </p:cNvPr>
          <p:cNvSpPr txBox="1"/>
          <p:nvPr/>
        </p:nvSpPr>
        <p:spPr>
          <a:xfrm>
            <a:off x="48208" y="5101412"/>
            <a:ext cx="5657462" cy="1480534"/>
          </a:xfrm>
          <a:prstGeom prst="rect">
            <a:avLst/>
          </a:prstGeom>
          <a:noFill/>
        </p:spPr>
        <p:txBody>
          <a:bodyPr wrap="square">
            <a:spAutoFit/>
          </a:bodyPr>
          <a:lstStyle/>
          <a:p>
            <a:pPr algn="l">
              <a:lnSpc>
                <a:spcPts val="1800"/>
              </a:lnSpc>
              <a:spcAft>
                <a:spcPts val="900"/>
              </a:spcAft>
            </a:pPr>
            <a:r>
              <a:rPr lang="en-GB" b="1" i="0" dirty="0">
                <a:solidFill>
                  <a:srgbClr val="0A0A0A"/>
                </a:solidFill>
                <a:effectLst/>
                <a:latin typeface="Google Sans"/>
              </a:rPr>
              <a:t>The TRANSFER Approach:</a:t>
            </a:r>
            <a:r>
              <a:rPr lang="en-GB" b="0" i="0" dirty="0">
                <a:solidFill>
                  <a:srgbClr val="0A0A0A"/>
                </a:solidFill>
                <a:effectLst/>
                <a:latin typeface="Google Sans"/>
              </a:rPr>
              <a:t> This approach supports review authors in collaborating with decision-makers to identify a priori transferability factors (such as "climate," population, or intervention context) at the start of a review. It focuses on whether the effectiveness of an intervention in a primary context can be achieved in a target setting.</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09"/>
        <p:cNvGrpSpPr/>
        <p:nvPr/>
      </p:nvGrpSpPr>
      <p:grpSpPr>
        <a:xfrm>
          <a:off x="0" y="0"/>
          <a:ext cx="0" cy="0"/>
          <a:chOff x="0" y="0"/>
          <a:chExt cx="0" cy="0"/>
        </a:xfrm>
      </p:grpSpPr>
      <p:sp>
        <p:nvSpPr>
          <p:cNvPr id="16" name="Title 15"/>
          <p:cNvSpPr>
            <a:spLocks noGrp="1"/>
          </p:cNvSpPr>
          <p:nvPr>
            <p:ph type="title"/>
          </p:nvPr>
        </p:nvSpPr>
        <p:spPr>
          <a:xfrm>
            <a:off x="67236" y="42395"/>
            <a:ext cx="12124764" cy="1325563"/>
          </a:xfrm>
        </p:spPr>
        <p:txBody>
          <a:bodyPr/>
          <a:lstStyle/>
          <a:p>
            <a:r>
              <a:rPr lang="en-GB" dirty="0"/>
              <a:t>Presenting your findings: CART+ Framework</a:t>
            </a:r>
            <a:endParaRPr lang="en-US" dirty="0"/>
          </a:p>
        </p:txBody>
      </p:sp>
      <p:graphicFrame>
        <p:nvGraphicFramePr>
          <p:cNvPr id="3" name="Table 2">
            <a:extLst>
              <a:ext uri="{FF2B5EF4-FFF2-40B4-BE49-F238E27FC236}">
                <a16:creationId xmlns:a16="http://schemas.microsoft.com/office/drawing/2014/main" id="{E5291110-2295-ED97-0975-4E63AFBA9005}"/>
              </a:ext>
            </a:extLst>
          </p:cNvPr>
          <p:cNvGraphicFramePr>
            <a:graphicFrameLocks noGrp="1"/>
          </p:cNvGraphicFramePr>
          <p:nvPr>
            <p:extLst>
              <p:ext uri="{D42A27DB-BD31-4B8C-83A1-F6EECF244321}">
                <p14:modId xmlns:p14="http://schemas.microsoft.com/office/powerpoint/2010/main" val="4003460226"/>
              </p:ext>
            </p:extLst>
          </p:nvPr>
        </p:nvGraphicFramePr>
        <p:xfrm>
          <a:off x="268942" y="1266614"/>
          <a:ext cx="10921572" cy="4208660"/>
        </p:xfrm>
        <a:graphic>
          <a:graphicData uri="http://schemas.openxmlformats.org/drawingml/2006/table">
            <a:tbl>
              <a:tblPr firstRow="1" bandRow="1">
                <a:tableStyleId>{5C22544A-7EE6-4342-B048-85BDC9FD1C3A}</a:tableStyleId>
              </a:tblPr>
              <a:tblGrid>
                <a:gridCol w="3712119">
                  <a:extLst>
                    <a:ext uri="{9D8B030D-6E8A-4147-A177-3AD203B41FA5}">
                      <a16:colId xmlns:a16="http://schemas.microsoft.com/office/drawing/2014/main" val="3612811142"/>
                    </a:ext>
                  </a:extLst>
                </a:gridCol>
                <a:gridCol w="7209453">
                  <a:extLst>
                    <a:ext uri="{9D8B030D-6E8A-4147-A177-3AD203B41FA5}">
                      <a16:colId xmlns:a16="http://schemas.microsoft.com/office/drawing/2014/main" val="3641303993"/>
                    </a:ext>
                  </a:extLst>
                </a:gridCol>
              </a:tblGrid>
              <a:tr h="370840">
                <a:tc>
                  <a:txBody>
                    <a:bodyPr/>
                    <a:lstStyle/>
                    <a:p>
                      <a:endParaRPr lang="en-GB"/>
                    </a:p>
                  </a:txBody>
                  <a:tcPr/>
                </a:tc>
                <a:tc>
                  <a:txBody>
                    <a:bodyPr/>
                    <a:lstStyle/>
                    <a:p>
                      <a:endParaRPr lang="en-GB" dirty="0"/>
                    </a:p>
                  </a:txBody>
                  <a:tcPr/>
                </a:tc>
                <a:extLst>
                  <a:ext uri="{0D108BD9-81ED-4DB2-BD59-A6C34878D82A}">
                    <a16:rowId xmlns:a16="http://schemas.microsoft.com/office/drawing/2014/main" val="483530238"/>
                  </a:ext>
                </a:extLst>
              </a:tr>
              <a:tr h="370840">
                <a:tc>
                  <a:txBody>
                    <a:bodyPr/>
                    <a:lstStyle/>
                    <a:p>
                      <a:pPr marL="0" lvl="0" indent="0" algn="l" rtl="0">
                        <a:spcBef>
                          <a:spcPts val="0"/>
                        </a:spcBef>
                        <a:spcAft>
                          <a:spcPts val="0"/>
                        </a:spcAft>
                        <a:buNone/>
                      </a:pPr>
                      <a:r>
                        <a:rPr lang="en-GB" sz="2000" b="1" dirty="0">
                          <a:sym typeface="Calibri"/>
                        </a:rPr>
                        <a:t>Clarity</a:t>
                      </a:r>
                      <a:endParaRPr sz="2000" b="1" dirty="0">
                        <a:latin typeface="+mn-lt"/>
                        <a:ea typeface="Calibri"/>
                        <a:cs typeface="Calibri"/>
                        <a:sym typeface="Calibri"/>
                      </a:endParaRPr>
                    </a:p>
                  </a:txBody>
                  <a:tcPr marL="68569" marR="68569" marT="91425" marB="91425"/>
                </a:tc>
                <a:tc>
                  <a:txBody>
                    <a:bodyPr/>
                    <a:lstStyle/>
                    <a:p>
                      <a:pPr marL="0" lvl="0" indent="0" algn="l" rtl="0">
                        <a:lnSpc>
                          <a:spcPct val="150000"/>
                        </a:lnSpc>
                        <a:spcBef>
                          <a:spcPts val="0"/>
                        </a:spcBef>
                        <a:spcAft>
                          <a:spcPts val="0"/>
                        </a:spcAft>
                        <a:buNone/>
                      </a:pPr>
                      <a:r>
                        <a:rPr lang="en-GB" sz="1800" dirty="0">
                          <a:sym typeface="Calibri"/>
                        </a:rPr>
                        <a:t>Structured reporting, captured in reporting guidelines, should make your review easy to navigate and easy to interpret</a:t>
                      </a:r>
                      <a:endParaRPr sz="1800" dirty="0">
                        <a:latin typeface="+mn-lt"/>
                        <a:ea typeface="Calibri"/>
                        <a:cs typeface="Calibri"/>
                        <a:sym typeface="Calibri"/>
                      </a:endParaRPr>
                    </a:p>
                  </a:txBody>
                  <a:tcPr marL="68569" marR="68569" marT="91425" marB="91425"/>
                </a:tc>
                <a:extLst>
                  <a:ext uri="{0D108BD9-81ED-4DB2-BD59-A6C34878D82A}">
                    <a16:rowId xmlns:a16="http://schemas.microsoft.com/office/drawing/2014/main" val="3511979443"/>
                  </a:ext>
                </a:extLst>
              </a:tr>
              <a:tr h="370840">
                <a:tc>
                  <a:txBody>
                    <a:bodyPr/>
                    <a:lstStyle/>
                    <a:p>
                      <a:pPr marL="0" lvl="0" indent="0" algn="l" rtl="0">
                        <a:spcBef>
                          <a:spcPts val="0"/>
                        </a:spcBef>
                        <a:spcAft>
                          <a:spcPts val="0"/>
                        </a:spcAft>
                        <a:buNone/>
                      </a:pPr>
                      <a:r>
                        <a:rPr lang="en-GB" sz="2000" b="1" dirty="0" err="1">
                          <a:sym typeface="Calibri"/>
                        </a:rPr>
                        <a:t>Auditability</a:t>
                      </a:r>
                      <a:endParaRPr sz="2000" b="1" dirty="0">
                        <a:latin typeface="+mn-lt"/>
                        <a:ea typeface="Calibri"/>
                        <a:cs typeface="Calibri"/>
                        <a:sym typeface="Calibri"/>
                      </a:endParaRPr>
                    </a:p>
                  </a:txBody>
                  <a:tcPr marL="68569" marR="68569" marT="91425" marB="91425"/>
                </a:tc>
                <a:tc>
                  <a:txBody>
                    <a:bodyPr/>
                    <a:lstStyle/>
                    <a:p>
                      <a:pPr marL="0" lvl="0" indent="0" algn="l" rtl="0">
                        <a:lnSpc>
                          <a:spcPct val="150000"/>
                        </a:lnSpc>
                        <a:spcBef>
                          <a:spcPts val="1200"/>
                        </a:spcBef>
                        <a:spcAft>
                          <a:spcPts val="0"/>
                        </a:spcAft>
                        <a:buNone/>
                      </a:pPr>
                      <a:r>
                        <a:rPr lang="en-GB" sz="1800" dirty="0">
                          <a:sym typeface="Calibri"/>
                        </a:rPr>
                        <a:t>Good quality research should be supported by a clear audit trail; you should carefully document all steps taken in conducting the review</a:t>
                      </a:r>
                      <a:endParaRPr sz="1800" dirty="0">
                        <a:latin typeface="+mn-lt"/>
                        <a:ea typeface="Calibri"/>
                        <a:cs typeface="Calibri"/>
                        <a:sym typeface="Calibri"/>
                      </a:endParaRPr>
                    </a:p>
                  </a:txBody>
                  <a:tcPr marL="51431" marR="51431" marT="91425" marB="91425"/>
                </a:tc>
                <a:extLst>
                  <a:ext uri="{0D108BD9-81ED-4DB2-BD59-A6C34878D82A}">
                    <a16:rowId xmlns:a16="http://schemas.microsoft.com/office/drawing/2014/main" val="1061810475"/>
                  </a:ext>
                </a:extLst>
              </a:tr>
              <a:tr h="370840">
                <a:tc>
                  <a:txBody>
                    <a:bodyPr/>
                    <a:lstStyle/>
                    <a:p>
                      <a:pPr marL="0" lvl="0" indent="0" algn="l" rtl="0">
                        <a:spcBef>
                          <a:spcPts val="0"/>
                        </a:spcBef>
                        <a:spcAft>
                          <a:spcPts val="0"/>
                        </a:spcAft>
                        <a:buNone/>
                      </a:pPr>
                      <a:r>
                        <a:rPr lang="en-GB" sz="2000" b="1" dirty="0" err="1">
                          <a:sym typeface="Calibri"/>
                        </a:rPr>
                        <a:t>Replicability</a:t>
                      </a:r>
                      <a:endParaRPr sz="2000" b="1" dirty="0">
                        <a:latin typeface="+mn-lt"/>
                        <a:ea typeface="Calibri"/>
                        <a:cs typeface="Calibri"/>
                        <a:sym typeface="Calibri"/>
                      </a:endParaRPr>
                    </a:p>
                  </a:txBody>
                  <a:tcPr marL="68569" marR="68569" marT="91425" marB="91425"/>
                </a:tc>
                <a:tc>
                  <a:txBody>
                    <a:bodyPr/>
                    <a:lstStyle/>
                    <a:p>
                      <a:pPr marL="0" lvl="0" indent="0" algn="l" rtl="0">
                        <a:lnSpc>
                          <a:spcPct val="150000"/>
                        </a:lnSpc>
                        <a:spcBef>
                          <a:spcPts val="0"/>
                        </a:spcBef>
                        <a:spcAft>
                          <a:spcPts val="0"/>
                        </a:spcAft>
                        <a:buNone/>
                      </a:pPr>
                      <a:r>
                        <a:rPr lang="en-GB" sz="1800" dirty="0">
                          <a:sym typeface="Calibri"/>
                        </a:rPr>
                        <a:t>Your methods should be reported in such a way that it allows for replication of your review</a:t>
                      </a:r>
                      <a:endParaRPr sz="1800" dirty="0">
                        <a:latin typeface="+mn-lt"/>
                        <a:ea typeface="Calibri"/>
                        <a:cs typeface="Calibri"/>
                        <a:sym typeface="Calibri"/>
                      </a:endParaRPr>
                    </a:p>
                  </a:txBody>
                  <a:tcPr marL="68569" marR="68569" marT="91425" marB="91425"/>
                </a:tc>
                <a:extLst>
                  <a:ext uri="{0D108BD9-81ED-4DB2-BD59-A6C34878D82A}">
                    <a16:rowId xmlns:a16="http://schemas.microsoft.com/office/drawing/2014/main" val="1948737990"/>
                  </a:ext>
                </a:extLst>
              </a:tr>
              <a:tr h="370840">
                <a:tc>
                  <a:txBody>
                    <a:bodyPr/>
                    <a:lstStyle/>
                    <a:p>
                      <a:pPr marL="0" lvl="0" indent="0" algn="l" rtl="0">
                        <a:spcBef>
                          <a:spcPts val="0"/>
                        </a:spcBef>
                        <a:spcAft>
                          <a:spcPts val="0"/>
                        </a:spcAft>
                        <a:buNone/>
                      </a:pPr>
                      <a:r>
                        <a:rPr lang="en-GB" sz="2000" b="1" dirty="0">
                          <a:sym typeface="Calibri"/>
                        </a:rPr>
                        <a:t>Transparency </a:t>
                      </a:r>
                      <a:endParaRPr sz="2000" b="1" dirty="0">
                        <a:latin typeface="+mn-lt"/>
                        <a:ea typeface="Calibri"/>
                        <a:cs typeface="Calibri"/>
                        <a:sym typeface="Calibri"/>
                      </a:endParaRPr>
                    </a:p>
                  </a:txBody>
                  <a:tcPr marL="68569" marR="68569" marT="91425" marB="91425"/>
                </a:tc>
                <a:tc>
                  <a:txBody>
                    <a:bodyPr/>
                    <a:lstStyle/>
                    <a:p>
                      <a:pPr marL="0" lvl="0" indent="0" algn="l" rtl="0">
                        <a:lnSpc>
                          <a:spcPct val="150000"/>
                        </a:lnSpc>
                        <a:spcBef>
                          <a:spcPts val="0"/>
                        </a:spcBef>
                        <a:spcAft>
                          <a:spcPts val="0"/>
                        </a:spcAft>
                        <a:buNone/>
                      </a:pPr>
                      <a:r>
                        <a:rPr lang="en-GB" sz="1800" dirty="0">
                          <a:sym typeface="Calibri"/>
                        </a:rPr>
                        <a:t>All methods and should be transparent and all procedures documented </a:t>
                      </a:r>
                      <a:endParaRPr sz="1800" dirty="0">
                        <a:latin typeface="+mn-lt"/>
                        <a:ea typeface="Calibri"/>
                        <a:cs typeface="Calibri"/>
                        <a:sym typeface="Calibri"/>
                      </a:endParaRPr>
                    </a:p>
                  </a:txBody>
                  <a:tcPr marL="68569" marR="68569" marT="91425" marB="91425"/>
                </a:tc>
                <a:extLst>
                  <a:ext uri="{0D108BD9-81ED-4DB2-BD59-A6C34878D82A}">
                    <a16:rowId xmlns:a16="http://schemas.microsoft.com/office/drawing/2014/main" val="3674624698"/>
                  </a:ext>
                </a:extLst>
              </a:tr>
              <a:tr h="370840">
                <a:tc>
                  <a:txBody>
                    <a:bodyPr/>
                    <a:lstStyle/>
                    <a:p>
                      <a:r>
                        <a:rPr lang="en-GB" sz="2000" dirty="0"/>
                        <a:t>➕ </a:t>
                      </a:r>
                      <a:r>
                        <a:rPr lang="en-GB" sz="2000" b="1" dirty="0"/>
                        <a:t>C</a:t>
                      </a:r>
                      <a:r>
                        <a:rPr lang="en-GB" sz="2000" dirty="0"/>
                        <a:t>ontribution ➕ </a:t>
                      </a:r>
                      <a:r>
                        <a:rPr lang="en-GB" sz="2000" b="1" dirty="0"/>
                        <a:t>I</a:t>
                      </a:r>
                      <a:r>
                        <a:rPr lang="en-GB" sz="2000" dirty="0"/>
                        <a:t>mpact</a:t>
                      </a:r>
                    </a:p>
                  </a:txBody>
                  <a:tcPr/>
                </a:tc>
                <a:tc>
                  <a:txBody>
                    <a:bodyPr/>
                    <a:lstStyle/>
                    <a:p>
                      <a:endParaRPr lang="en-GB" dirty="0"/>
                    </a:p>
                  </a:txBody>
                  <a:tcPr/>
                </a:tc>
                <a:extLst>
                  <a:ext uri="{0D108BD9-81ED-4DB2-BD59-A6C34878D82A}">
                    <a16:rowId xmlns:a16="http://schemas.microsoft.com/office/drawing/2014/main" val="4060503171"/>
                  </a:ext>
                </a:extLst>
              </a:tr>
            </a:tbl>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FCD8F2-3FE0-0944-DF8A-21D33647795A}"/>
              </a:ext>
            </a:extLst>
          </p:cNvPr>
          <p:cNvSpPr>
            <a:spLocks noGrp="1"/>
          </p:cNvSpPr>
          <p:nvPr>
            <p:ph type="title"/>
          </p:nvPr>
        </p:nvSpPr>
        <p:spPr>
          <a:xfrm>
            <a:off x="0" y="60325"/>
            <a:ext cx="12192000" cy="752475"/>
          </a:xfrm>
        </p:spPr>
        <p:txBody>
          <a:bodyPr/>
          <a:lstStyle/>
          <a:p>
            <a:r>
              <a:rPr lang="en-GB" dirty="0"/>
              <a:t>Visual Conceptual Output (CRITICAL)</a:t>
            </a:r>
          </a:p>
        </p:txBody>
      </p:sp>
      <p:sp>
        <p:nvSpPr>
          <p:cNvPr id="5" name="TextBox 4">
            <a:extLst>
              <a:ext uri="{FF2B5EF4-FFF2-40B4-BE49-F238E27FC236}">
                <a16:creationId xmlns:a16="http://schemas.microsoft.com/office/drawing/2014/main" id="{C6BCB790-AB6C-90AA-B7E6-59442DD2523A}"/>
              </a:ext>
            </a:extLst>
          </p:cNvPr>
          <p:cNvSpPr txBox="1"/>
          <p:nvPr/>
        </p:nvSpPr>
        <p:spPr>
          <a:xfrm>
            <a:off x="288365" y="1125728"/>
            <a:ext cx="6218516" cy="5509200"/>
          </a:xfrm>
          <a:prstGeom prst="rect">
            <a:avLst/>
          </a:prstGeom>
          <a:noFill/>
        </p:spPr>
        <p:txBody>
          <a:bodyPr wrap="square">
            <a:spAutoFit/>
          </a:bodyPr>
          <a:lstStyle/>
          <a:p>
            <a:r>
              <a:rPr lang="en-GB" sz="3200" dirty="0">
                <a:solidFill>
                  <a:srgbClr val="C00000"/>
                </a:solidFill>
              </a:rPr>
              <a:t>Synthesised Findings</a:t>
            </a:r>
          </a:p>
          <a:p>
            <a:r>
              <a:rPr lang="en-GB" sz="3200" dirty="0">
                <a:solidFill>
                  <a:srgbClr val="C00000"/>
                </a:solidFill>
              </a:rPr>
              <a:t>        ↓</a:t>
            </a:r>
          </a:p>
          <a:p>
            <a:r>
              <a:rPr lang="en-GB" sz="3200" dirty="0">
                <a:solidFill>
                  <a:srgbClr val="C00000"/>
                </a:solidFill>
              </a:rPr>
              <a:t>Key Themes / Variables</a:t>
            </a:r>
          </a:p>
          <a:p>
            <a:r>
              <a:rPr lang="en-GB" sz="3200" dirty="0">
                <a:solidFill>
                  <a:srgbClr val="C00000"/>
                </a:solidFill>
              </a:rPr>
              <a:t>        ↓</a:t>
            </a:r>
          </a:p>
          <a:p>
            <a:r>
              <a:rPr lang="en-GB" sz="3200" dirty="0">
                <a:solidFill>
                  <a:srgbClr val="C00000"/>
                </a:solidFill>
              </a:rPr>
              <a:t>Relationships Identified</a:t>
            </a:r>
          </a:p>
          <a:p>
            <a:r>
              <a:rPr lang="en-GB" sz="3200" dirty="0">
                <a:solidFill>
                  <a:srgbClr val="C00000"/>
                </a:solidFill>
              </a:rPr>
              <a:t>        ↓</a:t>
            </a:r>
          </a:p>
          <a:p>
            <a:r>
              <a:rPr lang="en-GB" sz="3200" dirty="0">
                <a:solidFill>
                  <a:srgbClr val="C00000"/>
                </a:solidFill>
              </a:rPr>
              <a:t>Conceptual Framework</a:t>
            </a:r>
          </a:p>
          <a:p>
            <a:r>
              <a:rPr lang="en-GB" sz="3200" dirty="0">
                <a:solidFill>
                  <a:srgbClr val="C00000"/>
                </a:solidFill>
              </a:rPr>
              <a:t>        ↓</a:t>
            </a:r>
          </a:p>
          <a:p>
            <a:r>
              <a:rPr lang="en-GB" sz="3200" dirty="0">
                <a:solidFill>
                  <a:srgbClr val="C00000"/>
                </a:solidFill>
              </a:rPr>
              <a:t>Theoretical Contribution</a:t>
            </a:r>
          </a:p>
          <a:p>
            <a:r>
              <a:rPr lang="en-GB" sz="3200" dirty="0">
                <a:solidFill>
                  <a:srgbClr val="C00000"/>
                </a:solidFill>
              </a:rPr>
              <a:t>        ↓</a:t>
            </a:r>
          </a:p>
          <a:p>
            <a:r>
              <a:rPr lang="en-GB" sz="3200" dirty="0">
                <a:solidFill>
                  <a:srgbClr val="C00000"/>
                </a:solidFill>
              </a:rPr>
              <a:t>Managerial Implications</a:t>
            </a:r>
          </a:p>
        </p:txBody>
      </p:sp>
    </p:spTree>
    <p:extLst>
      <p:ext uri="{BB962C8B-B14F-4D97-AF65-F5344CB8AC3E}">
        <p14:creationId xmlns:p14="http://schemas.microsoft.com/office/powerpoint/2010/main" val="21659409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17"/>
        <p:cNvGrpSpPr/>
        <p:nvPr/>
      </p:nvGrpSpPr>
      <p:grpSpPr>
        <a:xfrm>
          <a:off x="0" y="0"/>
          <a:ext cx="0" cy="0"/>
          <a:chOff x="0" y="0"/>
          <a:chExt cx="0" cy="0"/>
        </a:xfrm>
      </p:grpSpPr>
      <p:sp>
        <p:nvSpPr>
          <p:cNvPr id="16" name="Title 15"/>
          <p:cNvSpPr>
            <a:spLocks noGrp="1"/>
          </p:cNvSpPr>
          <p:nvPr>
            <p:ph type="title"/>
          </p:nvPr>
        </p:nvSpPr>
        <p:spPr>
          <a:xfrm>
            <a:off x="0" y="18255"/>
            <a:ext cx="12192000" cy="809059"/>
          </a:xfrm>
        </p:spPr>
        <p:txBody>
          <a:bodyPr/>
          <a:lstStyle/>
          <a:p>
            <a:r>
              <a:rPr lang="en-GB" dirty="0"/>
              <a:t>Considering your audience</a:t>
            </a:r>
            <a:endParaRPr lang="en-US" dirty="0"/>
          </a:p>
        </p:txBody>
      </p:sp>
      <p:sp>
        <p:nvSpPr>
          <p:cNvPr id="17" name="Content Placeholder 16"/>
          <p:cNvSpPr>
            <a:spLocks noGrp="1"/>
          </p:cNvSpPr>
          <p:nvPr>
            <p:ph idx="1"/>
          </p:nvPr>
        </p:nvSpPr>
        <p:spPr>
          <a:xfrm>
            <a:off x="0" y="936107"/>
            <a:ext cx="12192000" cy="4351338"/>
          </a:xfrm>
        </p:spPr>
        <p:txBody>
          <a:bodyPr>
            <a:normAutofit fontScale="92500" lnSpcReduction="10000"/>
          </a:bodyPr>
          <a:lstStyle/>
          <a:p>
            <a:pPr lvl="0"/>
            <a:r>
              <a:rPr lang="en-US" dirty="0"/>
              <a:t>No review product has a </a:t>
            </a:r>
            <a:r>
              <a:rPr lang="en-US" i="1" dirty="0"/>
              <a:t>single</a:t>
            </a:r>
            <a:r>
              <a:rPr lang="en-US" dirty="0"/>
              <a:t> target audience; however, you should always be able to identify the </a:t>
            </a:r>
            <a:r>
              <a:rPr lang="en-US" b="1" i="1" dirty="0"/>
              <a:t>primary</a:t>
            </a:r>
            <a:r>
              <a:rPr lang="en-US" b="1" dirty="0"/>
              <a:t> audience </a:t>
            </a:r>
            <a:r>
              <a:rPr lang="en-US" dirty="0"/>
              <a:t>for your review</a:t>
            </a:r>
          </a:p>
          <a:p>
            <a:pPr lvl="0"/>
            <a:r>
              <a:rPr lang="en-US" b="1" dirty="0" err="1"/>
              <a:t>Prioritise</a:t>
            </a:r>
            <a:r>
              <a:rPr lang="en-US" b="1" dirty="0"/>
              <a:t> </a:t>
            </a:r>
            <a:r>
              <a:rPr lang="en-US" dirty="0"/>
              <a:t>those aspects of presentation that relate to the </a:t>
            </a:r>
            <a:r>
              <a:rPr lang="en-US" b="1" dirty="0"/>
              <a:t>primary audience, </a:t>
            </a:r>
            <a:r>
              <a:rPr lang="en-US" dirty="0"/>
              <a:t>but don’t neglect the needs of secondary audiences</a:t>
            </a:r>
          </a:p>
          <a:p>
            <a:pPr lvl="0"/>
            <a:r>
              <a:rPr lang="en-US" dirty="0"/>
              <a:t>You should match your </a:t>
            </a:r>
            <a:r>
              <a:rPr lang="en-US" b="1" dirty="0"/>
              <a:t>tone and style </a:t>
            </a:r>
            <a:r>
              <a:rPr lang="en-US" dirty="0"/>
              <a:t>to what you are encouraging your audience to do</a:t>
            </a:r>
          </a:p>
          <a:p>
            <a:pPr lvl="0"/>
            <a:r>
              <a:rPr lang="en-US" dirty="0"/>
              <a:t>Do you want them to: </a:t>
            </a:r>
          </a:p>
          <a:p>
            <a:pPr lvl="1"/>
            <a:r>
              <a:rPr lang="en-US" dirty="0"/>
              <a:t>adopt a new method? </a:t>
            </a:r>
          </a:p>
          <a:p>
            <a:pPr lvl="1"/>
            <a:r>
              <a:rPr lang="en-US" dirty="0"/>
              <a:t>stop the ineffective practice? </a:t>
            </a:r>
          </a:p>
          <a:p>
            <a:pPr lvl="1"/>
            <a:r>
              <a:rPr lang="en-US" dirty="0"/>
              <a:t>stick with proven good practice? </a:t>
            </a:r>
          </a:p>
          <a:p>
            <a:pPr lvl="1"/>
            <a:r>
              <a:rPr lang="en-US" dirty="0"/>
              <a:t>resist an ineffective technology? or </a:t>
            </a:r>
          </a:p>
          <a:p>
            <a:pPr lvl="1"/>
            <a:r>
              <a:rPr lang="en-US" dirty="0"/>
              <a:t>open up their minds to future possibilities? </a:t>
            </a:r>
          </a:p>
        </p:txBody>
      </p:sp>
      <p:sp>
        <p:nvSpPr>
          <p:cNvPr id="3" name="TextBox 2">
            <a:extLst>
              <a:ext uri="{FF2B5EF4-FFF2-40B4-BE49-F238E27FC236}">
                <a16:creationId xmlns:a16="http://schemas.microsoft.com/office/drawing/2014/main" id="{1D688BAC-CC16-3041-6B20-3889339163C9}"/>
              </a:ext>
            </a:extLst>
          </p:cNvPr>
          <p:cNvSpPr txBox="1"/>
          <p:nvPr/>
        </p:nvSpPr>
        <p:spPr>
          <a:xfrm>
            <a:off x="5784980" y="5187602"/>
            <a:ext cx="6257730" cy="1138773"/>
          </a:xfrm>
          <a:prstGeom prst="rect">
            <a:avLst/>
          </a:prstGeom>
          <a:noFill/>
        </p:spPr>
        <p:txBody>
          <a:bodyPr wrap="square">
            <a:spAutoFit/>
          </a:bodyPr>
          <a:lstStyle/>
          <a:p>
            <a:pPr marL="342900" marR="0" lvl="0" indent="-342900" algn="l" defTabSz="457200" rtl="0" eaLnBrk="1" fontAlgn="auto" latinLnBrk="0" hangingPunct="1">
              <a:lnSpc>
                <a:spcPct val="100000"/>
              </a:lnSpc>
              <a:spcBef>
                <a:spcPct val="20000"/>
              </a:spcBef>
              <a:spcAft>
                <a:spcPts val="0"/>
              </a:spcAft>
              <a:buClrTx/>
              <a:buSzTx/>
              <a:buFont typeface="Arial"/>
              <a:buChar char="•"/>
              <a:tabLst/>
              <a:defRPr sz="2000"/>
            </a:pPr>
            <a:r>
              <a:rPr kumimoji="0" lang="en-GB" sz="2000" b="0" i="0" u="none" strike="noStrike" kern="1200" cap="none" spc="0" normalizeH="0" baseline="0" noProof="0" dirty="0">
                <a:ln>
                  <a:noFill/>
                </a:ln>
                <a:solidFill>
                  <a:srgbClr val="C00000"/>
                </a:solidFill>
                <a:effectLst/>
                <a:uLnTx/>
                <a:uFillTx/>
                <a:latin typeface="Calibri"/>
                <a:ea typeface="+mn-ea"/>
                <a:cs typeface="+mn-cs"/>
              </a:rPr>
              <a:t>Findings are NOT raw data</a:t>
            </a:r>
          </a:p>
          <a:p>
            <a:pPr marL="342900" marR="0" lvl="0" indent="-342900" algn="l" defTabSz="457200" rtl="0" eaLnBrk="1" fontAlgn="auto" latinLnBrk="0" hangingPunct="1">
              <a:lnSpc>
                <a:spcPct val="100000"/>
              </a:lnSpc>
              <a:spcBef>
                <a:spcPct val="20000"/>
              </a:spcBef>
              <a:spcAft>
                <a:spcPts val="0"/>
              </a:spcAft>
              <a:buClrTx/>
              <a:buSzTx/>
              <a:buFont typeface="Arial"/>
              <a:buChar char="•"/>
              <a:tabLst/>
              <a:defRPr sz="2000"/>
            </a:pPr>
            <a:r>
              <a:rPr kumimoji="0" lang="en-GB" sz="2000" b="0" i="0" u="none" strike="noStrike" kern="1200" cap="none" spc="0" normalizeH="0" baseline="0" noProof="0" dirty="0">
                <a:ln>
                  <a:noFill/>
                </a:ln>
                <a:solidFill>
                  <a:srgbClr val="C00000"/>
                </a:solidFill>
                <a:effectLst/>
                <a:uLnTx/>
                <a:uFillTx/>
                <a:latin typeface="Calibri"/>
                <a:ea typeface="+mn-ea"/>
                <a:cs typeface="+mn-cs"/>
              </a:rPr>
              <a:t>They are interpreted and synthesised insights</a:t>
            </a:r>
          </a:p>
          <a:p>
            <a:pPr marL="342900" marR="0" lvl="0" indent="-342900" algn="l" defTabSz="457200" rtl="0" eaLnBrk="1" fontAlgn="auto" latinLnBrk="0" hangingPunct="1">
              <a:lnSpc>
                <a:spcPct val="100000"/>
              </a:lnSpc>
              <a:spcBef>
                <a:spcPct val="20000"/>
              </a:spcBef>
              <a:spcAft>
                <a:spcPts val="0"/>
              </a:spcAft>
              <a:buClrTx/>
              <a:buSzTx/>
              <a:buFont typeface="Arial"/>
              <a:buChar char="•"/>
              <a:tabLst/>
              <a:defRPr sz="2000"/>
            </a:pPr>
            <a:r>
              <a:rPr kumimoji="0" lang="en-GB" sz="2000" b="0" i="0" u="none" strike="noStrike" kern="1200" cap="none" spc="0" normalizeH="0" baseline="0" noProof="0" dirty="0">
                <a:ln>
                  <a:noFill/>
                </a:ln>
                <a:solidFill>
                  <a:srgbClr val="C00000"/>
                </a:solidFill>
                <a:effectLst/>
                <a:uLnTx/>
                <a:uFillTx/>
                <a:latin typeface="Calibri"/>
                <a:ea typeface="+mn-ea"/>
                <a:cs typeface="+mn-cs"/>
              </a:rPr>
              <a:t>Focus on meaning, not description</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25"/>
        <p:cNvGrpSpPr/>
        <p:nvPr/>
      </p:nvGrpSpPr>
      <p:grpSpPr>
        <a:xfrm>
          <a:off x="0" y="0"/>
          <a:ext cx="0" cy="0"/>
          <a:chOff x="0" y="0"/>
          <a:chExt cx="0" cy="0"/>
        </a:xfrm>
      </p:grpSpPr>
      <p:sp>
        <p:nvSpPr>
          <p:cNvPr id="16" name="Title 15"/>
          <p:cNvSpPr>
            <a:spLocks noGrp="1"/>
          </p:cNvSpPr>
          <p:nvPr>
            <p:ph type="title"/>
          </p:nvPr>
        </p:nvSpPr>
        <p:spPr>
          <a:xfrm>
            <a:off x="0" y="18255"/>
            <a:ext cx="12192000" cy="1325563"/>
          </a:xfrm>
        </p:spPr>
        <p:txBody>
          <a:bodyPr/>
          <a:lstStyle/>
          <a:p>
            <a:r>
              <a:rPr lang="en-GB" dirty="0"/>
              <a:t>A sample review structure (1 of 3)</a:t>
            </a:r>
            <a:endParaRPr lang="en-US" dirty="0"/>
          </a:p>
        </p:txBody>
      </p:sp>
      <p:sp>
        <p:nvSpPr>
          <p:cNvPr id="17" name="Content Placeholder 16"/>
          <p:cNvSpPr>
            <a:spLocks noGrp="1"/>
          </p:cNvSpPr>
          <p:nvPr>
            <p:ph idx="1"/>
          </p:nvPr>
        </p:nvSpPr>
        <p:spPr>
          <a:xfrm>
            <a:off x="43543" y="1178702"/>
            <a:ext cx="12192000" cy="4351338"/>
          </a:xfrm>
        </p:spPr>
        <p:txBody>
          <a:bodyPr>
            <a:normAutofit/>
          </a:bodyPr>
          <a:lstStyle/>
          <a:p>
            <a:pPr lvl="0"/>
            <a:r>
              <a:rPr lang="en-US" b="1" dirty="0"/>
              <a:t>Title: </a:t>
            </a:r>
            <a:r>
              <a:rPr lang="en-US" dirty="0"/>
              <a:t>a meaningful title including the subject (and the review type?)</a:t>
            </a:r>
          </a:p>
          <a:p>
            <a:pPr lvl="0"/>
            <a:r>
              <a:rPr lang="en-US" b="1" dirty="0"/>
              <a:t>Abstract:</a:t>
            </a:r>
            <a:r>
              <a:rPr lang="en-US" dirty="0"/>
              <a:t> structured to include the same headings as your review </a:t>
            </a:r>
          </a:p>
          <a:p>
            <a:pPr lvl="0"/>
            <a:r>
              <a:rPr lang="en-US" b="1" dirty="0"/>
              <a:t>Introduction:</a:t>
            </a:r>
            <a:r>
              <a:rPr lang="en-US" dirty="0"/>
              <a:t> the rationale for the review, in the context of what is already known, and a structured statement of the review question using a framework such as PICOS, SPICE, PICOC etc...</a:t>
            </a:r>
          </a:p>
          <a:p>
            <a:pPr lvl="0"/>
            <a:r>
              <a:rPr lang="en-US" b="1" dirty="0"/>
              <a:t>Methods: </a:t>
            </a:r>
            <a:r>
              <a:rPr lang="en-US" dirty="0"/>
              <a:t>report your methods following guidelines such as PRISMA</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33"/>
        <p:cNvGrpSpPr/>
        <p:nvPr/>
      </p:nvGrpSpPr>
      <p:grpSpPr>
        <a:xfrm>
          <a:off x="0" y="0"/>
          <a:ext cx="0" cy="0"/>
          <a:chOff x="0" y="0"/>
          <a:chExt cx="0" cy="0"/>
        </a:xfrm>
      </p:grpSpPr>
      <p:sp>
        <p:nvSpPr>
          <p:cNvPr id="16" name="Title 15"/>
          <p:cNvSpPr>
            <a:spLocks noGrp="1"/>
          </p:cNvSpPr>
          <p:nvPr>
            <p:ph type="title"/>
          </p:nvPr>
        </p:nvSpPr>
        <p:spPr>
          <a:xfrm>
            <a:off x="267419" y="10992"/>
            <a:ext cx="11086381" cy="670045"/>
          </a:xfrm>
        </p:spPr>
        <p:txBody>
          <a:bodyPr>
            <a:normAutofit fontScale="90000"/>
          </a:bodyPr>
          <a:lstStyle/>
          <a:p>
            <a:r>
              <a:rPr lang="en-US" dirty="0"/>
              <a:t>Most common standards for reporting reviews</a:t>
            </a:r>
          </a:p>
        </p:txBody>
      </p:sp>
      <p:sp>
        <p:nvSpPr>
          <p:cNvPr id="17" name="Content Placeholder 16"/>
          <p:cNvSpPr>
            <a:spLocks noGrp="1"/>
          </p:cNvSpPr>
          <p:nvPr>
            <p:ph idx="1"/>
          </p:nvPr>
        </p:nvSpPr>
        <p:spPr>
          <a:xfrm>
            <a:off x="77638" y="902598"/>
            <a:ext cx="12042475" cy="5713861"/>
          </a:xfrm>
        </p:spPr>
        <p:txBody>
          <a:bodyPr>
            <a:normAutofit fontScale="85000" lnSpcReduction="20000"/>
          </a:bodyPr>
          <a:lstStyle/>
          <a:p>
            <a:pPr lvl="0"/>
            <a:r>
              <a:rPr lang="en-GB" sz="2400" b="1" dirty="0"/>
              <a:t>The PRISMA 2020 statement: </a:t>
            </a:r>
            <a:r>
              <a:rPr lang="en-GB" sz="2400" dirty="0"/>
              <a:t>An updated guideline for reporting systematic reviews (also see the various PRISMA extensions): </a:t>
            </a:r>
            <a:r>
              <a:rPr lang="en-GB" sz="2400" dirty="0">
                <a:hlinkClick r:id="rId3"/>
              </a:rPr>
              <a:t>https://www.prisma-statement.org/prisma-2020</a:t>
            </a:r>
            <a:endParaRPr lang="en-GB" sz="2400" dirty="0"/>
          </a:p>
          <a:p>
            <a:pPr marL="0" lvl="0" indent="0">
              <a:buNone/>
            </a:pPr>
            <a:endParaRPr lang="en-GB" sz="2400" dirty="0"/>
          </a:p>
          <a:p>
            <a:pPr lvl="0"/>
            <a:r>
              <a:rPr lang="en-GB" sz="2400" b="1" dirty="0"/>
              <a:t>SWiM: </a:t>
            </a:r>
            <a:r>
              <a:rPr lang="en-GB" sz="2400" dirty="0"/>
              <a:t>Synthesis without meta-analysis (SWiM) in systematic reviews reporting guideline:</a:t>
            </a:r>
          </a:p>
          <a:p>
            <a:pPr marL="0" lvl="0" indent="0">
              <a:buNone/>
            </a:pPr>
            <a:r>
              <a:rPr lang="en-GB" sz="2400" dirty="0">
                <a:hlinkClick r:id="rId4"/>
              </a:rPr>
              <a:t>https://swim.sphsu.gla.ac.uk/</a:t>
            </a:r>
            <a:endParaRPr lang="en-GB" sz="2400" dirty="0"/>
          </a:p>
          <a:p>
            <a:pPr lvl="0"/>
            <a:endParaRPr lang="en-GB" sz="2400" dirty="0"/>
          </a:p>
          <a:p>
            <a:pPr lvl="0"/>
            <a:r>
              <a:rPr lang="en-GB" sz="2400" b="1" dirty="0"/>
              <a:t>ENTREQ Statement: </a:t>
            </a:r>
            <a:r>
              <a:rPr lang="en-GB" sz="2400" dirty="0"/>
              <a:t>Enhancing transparency in reporting the synthesis of qualitative research</a:t>
            </a:r>
          </a:p>
          <a:p>
            <a:pPr marL="0" lvl="0" indent="0">
              <a:buNone/>
            </a:pPr>
            <a:r>
              <a:rPr lang="en-GB" sz="2400" dirty="0">
                <a:hlinkClick r:id="rId5"/>
              </a:rPr>
              <a:t>https://www.equator-network.org/</a:t>
            </a:r>
            <a:endParaRPr lang="en-GB" sz="2400" dirty="0"/>
          </a:p>
          <a:p>
            <a:pPr marL="0" lvl="0" indent="0">
              <a:buNone/>
            </a:pPr>
            <a:endParaRPr lang="en-GB" sz="2400" dirty="0"/>
          </a:p>
          <a:p>
            <a:pPr lvl="0"/>
            <a:r>
              <a:rPr lang="en-GB" sz="2400" b="1" dirty="0"/>
              <a:t>eMERGe</a:t>
            </a:r>
            <a:r>
              <a:rPr lang="en-GB" sz="2400" dirty="0"/>
              <a:t>: Improving reporting of meta-ethnography</a:t>
            </a:r>
            <a:r>
              <a:rPr lang="en-GB" sz="2400"/>
              <a:t>: </a:t>
            </a:r>
          </a:p>
          <a:p>
            <a:pPr marL="0" lvl="0" indent="0">
              <a:buNone/>
            </a:pPr>
            <a:r>
              <a:rPr lang="en-GB" sz="2400">
                <a:hlinkClick r:id="rId6"/>
              </a:rPr>
              <a:t>https</a:t>
            </a:r>
            <a:r>
              <a:rPr lang="en-GB" sz="2400" dirty="0">
                <a:hlinkClick r:id="rId6"/>
              </a:rPr>
              <a:t>://pubmed.ncbi.nlm.nih.gov/30709371/</a:t>
            </a:r>
            <a:endParaRPr lang="en-GB" sz="2400" dirty="0"/>
          </a:p>
          <a:p>
            <a:pPr marL="0" lvl="0" indent="0">
              <a:buNone/>
            </a:pPr>
            <a:endParaRPr lang="en-GB" sz="2400" dirty="0"/>
          </a:p>
          <a:p>
            <a:pPr lvl="0"/>
            <a:r>
              <a:rPr lang="en-GB" sz="2400" b="1" dirty="0"/>
              <a:t>MOOSE Statement:</a:t>
            </a:r>
            <a:r>
              <a:rPr lang="en-GB" sz="2400" dirty="0"/>
              <a:t> proposal for reporting meta-analysis of observational studies in epidemiology </a:t>
            </a:r>
          </a:p>
          <a:p>
            <a:pPr marL="0" lvl="0" indent="0">
              <a:buNone/>
            </a:pPr>
            <a:r>
              <a:rPr lang="en-GB" sz="2400" dirty="0">
                <a:hlinkClick r:id="rId7"/>
              </a:rPr>
              <a:t>https://pubmed.ncbi.nlm.nih.gov/10789670/</a:t>
            </a:r>
            <a:endParaRPr lang="en-GB" sz="2400" dirty="0"/>
          </a:p>
          <a:p>
            <a:pPr marL="0" lvl="0" indent="0">
              <a:buNone/>
            </a:pPr>
            <a:endParaRPr lang="en-GB" sz="2400" dirty="0"/>
          </a:p>
          <a:p>
            <a:pPr lvl="0"/>
            <a:r>
              <a:rPr lang="en-GB" sz="2400" b="1" dirty="0"/>
              <a:t>RAMESES:</a:t>
            </a:r>
            <a:r>
              <a:rPr lang="en-GB" sz="2400" dirty="0"/>
              <a:t> Realist And Meta-narrative Evidence Syntheses – Evolving Standards:</a:t>
            </a:r>
          </a:p>
          <a:p>
            <a:pPr marL="0" lvl="0" indent="0">
              <a:buNone/>
            </a:pPr>
            <a:r>
              <a:rPr lang="en-US" sz="2400" dirty="0">
                <a:hlinkClick r:id="rId8"/>
              </a:rPr>
              <a:t>https://www.phc.ox.ac.uk/research/groups-and-centres/interdisciplinary-research-in-health-sciences/rameses</a:t>
            </a:r>
            <a:endParaRPr lang="en-US" sz="2400" dirty="0"/>
          </a:p>
          <a:p>
            <a:pPr marL="0" lvl="0" indent="0">
              <a:buNone/>
            </a:pPr>
            <a:endParaRPr lang="en-US" sz="24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49"/>
        <p:cNvGrpSpPr/>
        <p:nvPr/>
      </p:nvGrpSpPr>
      <p:grpSpPr>
        <a:xfrm>
          <a:off x="0" y="0"/>
          <a:ext cx="0" cy="0"/>
          <a:chOff x="0" y="0"/>
          <a:chExt cx="0" cy="0"/>
        </a:xfrm>
      </p:grpSpPr>
      <p:sp>
        <p:nvSpPr>
          <p:cNvPr id="16" name="Title 15"/>
          <p:cNvSpPr>
            <a:spLocks noGrp="1"/>
          </p:cNvSpPr>
          <p:nvPr>
            <p:ph type="title"/>
          </p:nvPr>
        </p:nvSpPr>
        <p:spPr/>
        <p:txBody>
          <a:bodyPr/>
          <a:lstStyle/>
          <a:p>
            <a:r>
              <a:rPr lang="en-GB" dirty="0"/>
              <a:t>Use of appendices </a:t>
            </a:r>
            <a:endParaRPr lang="en-US" dirty="0"/>
          </a:p>
        </p:txBody>
      </p:sp>
      <p:sp>
        <p:nvSpPr>
          <p:cNvPr id="17" name="Content Placeholder 16"/>
          <p:cNvSpPr>
            <a:spLocks noGrp="1"/>
          </p:cNvSpPr>
          <p:nvPr>
            <p:ph idx="1"/>
          </p:nvPr>
        </p:nvSpPr>
        <p:spPr/>
        <p:txBody>
          <a:bodyPr/>
          <a:lstStyle/>
          <a:p>
            <a:pPr lvl="0"/>
            <a:r>
              <a:rPr lang="en-US" dirty="0"/>
              <a:t>Typically appendices would include:</a:t>
            </a:r>
          </a:p>
          <a:p>
            <a:pPr lvl="1" indent="-457200">
              <a:buFont typeface="+mj-lt"/>
              <a:buAutoNum type="alphaLcPeriod"/>
            </a:pPr>
            <a:r>
              <a:rPr lang="en-US" dirty="0"/>
              <a:t>at least one sample </a:t>
            </a:r>
            <a:r>
              <a:rPr lang="en-US" b="1" dirty="0"/>
              <a:t>search string </a:t>
            </a:r>
            <a:r>
              <a:rPr lang="en-US" dirty="0"/>
              <a:t>(and possibly all database search strings) used for the review</a:t>
            </a:r>
          </a:p>
          <a:p>
            <a:pPr lvl="1" indent="-457200">
              <a:buFont typeface="+mj-lt"/>
              <a:buAutoNum type="alphaLcPeriod"/>
            </a:pPr>
            <a:r>
              <a:rPr lang="en-US" dirty="0"/>
              <a:t>a list of </a:t>
            </a:r>
            <a:r>
              <a:rPr lang="en-US" b="1" dirty="0"/>
              <a:t>studies excluded </a:t>
            </a:r>
            <a:r>
              <a:rPr lang="en-US" dirty="0"/>
              <a:t>at the full-text stage, with a brief reason for exclusion</a:t>
            </a:r>
          </a:p>
          <a:p>
            <a:pPr lvl="1" indent="-457200">
              <a:buFont typeface="+mj-lt"/>
              <a:buAutoNum type="alphaLcPeriod"/>
            </a:pPr>
            <a:r>
              <a:rPr lang="en-US" dirty="0"/>
              <a:t>a sample </a:t>
            </a:r>
            <a:r>
              <a:rPr lang="en-US" b="1" dirty="0"/>
              <a:t>data extraction form</a:t>
            </a:r>
          </a:p>
          <a:p>
            <a:pPr lvl="1" indent="-457200">
              <a:buFont typeface="+mj-lt"/>
              <a:buAutoNum type="alphaLcPeriod"/>
            </a:pPr>
            <a:r>
              <a:rPr lang="en-US" b="1" dirty="0"/>
              <a:t>data extraction tables </a:t>
            </a:r>
            <a:r>
              <a:rPr lang="en-US" dirty="0"/>
              <a:t>for included studies</a:t>
            </a:r>
          </a:p>
          <a:p>
            <a:pPr lvl="1" indent="-457200">
              <a:buFont typeface="+mj-lt"/>
              <a:buAutoNum type="alphaLcPeriod"/>
            </a:pPr>
            <a:r>
              <a:rPr lang="en-US" dirty="0"/>
              <a:t>the </a:t>
            </a:r>
            <a:r>
              <a:rPr lang="en-US" b="1" dirty="0"/>
              <a:t>quality assessment checklist </a:t>
            </a:r>
            <a:r>
              <a:rPr lang="en-US" dirty="0"/>
              <a:t>used (unless commonly available)</a:t>
            </a:r>
          </a:p>
          <a:p>
            <a:pPr lvl="1" indent="-457200">
              <a:buFont typeface="+mj-lt"/>
              <a:buAutoNum type="alphaLcPeriod"/>
            </a:pPr>
            <a:r>
              <a:rPr lang="en-US" b="1" dirty="0"/>
              <a:t>results of quality assessments</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25"/>
        <p:cNvGrpSpPr/>
        <p:nvPr/>
      </p:nvGrpSpPr>
      <p:grpSpPr>
        <a:xfrm>
          <a:off x="0" y="0"/>
          <a:ext cx="0" cy="0"/>
          <a:chOff x="0" y="0"/>
          <a:chExt cx="0" cy="0"/>
        </a:xfrm>
      </p:grpSpPr>
      <p:sp>
        <p:nvSpPr>
          <p:cNvPr id="16" name="Title 15"/>
          <p:cNvSpPr>
            <a:spLocks noGrp="1"/>
          </p:cNvSpPr>
          <p:nvPr>
            <p:ph type="title"/>
          </p:nvPr>
        </p:nvSpPr>
        <p:spPr>
          <a:xfrm>
            <a:off x="0" y="0"/>
            <a:ext cx="12192000" cy="995265"/>
          </a:xfrm>
        </p:spPr>
        <p:txBody>
          <a:bodyPr/>
          <a:lstStyle/>
          <a:p>
            <a:r>
              <a:rPr lang="en-GB" dirty="0"/>
              <a:t>A sample review structure (2 of 3)</a:t>
            </a:r>
            <a:endParaRPr lang="en-US" dirty="0"/>
          </a:p>
        </p:txBody>
      </p:sp>
      <p:sp>
        <p:nvSpPr>
          <p:cNvPr id="17" name="Content Placeholder 16"/>
          <p:cNvSpPr>
            <a:spLocks noGrp="1"/>
          </p:cNvSpPr>
          <p:nvPr>
            <p:ph idx="1"/>
          </p:nvPr>
        </p:nvSpPr>
        <p:spPr>
          <a:xfrm>
            <a:off x="43543" y="911224"/>
            <a:ext cx="12104914" cy="6005870"/>
          </a:xfrm>
        </p:spPr>
        <p:txBody>
          <a:bodyPr>
            <a:normAutofit/>
          </a:bodyPr>
          <a:lstStyle/>
          <a:p>
            <a:pPr lvl="0"/>
            <a:r>
              <a:rPr lang="en-US" b="1" dirty="0"/>
              <a:t>Results &amp; Discussion: </a:t>
            </a:r>
            <a:r>
              <a:rPr lang="en-US" dirty="0"/>
              <a:t>summaries of  the evidence, paying attention to the strength of evidence associated with each finding, placing the results within the context of other evidence (as below). Present any limitations of your own review methods.</a:t>
            </a:r>
          </a:p>
          <a:p>
            <a:pPr lvl="0"/>
            <a:endParaRPr lang="en-US" dirty="0"/>
          </a:p>
          <a:p>
            <a:pPr lvl="0"/>
            <a:endParaRPr lang="en-US" dirty="0"/>
          </a:p>
          <a:p>
            <a:pPr lvl="0"/>
            <a:endParaRPr lang="en-US" dirty="0"/>
          </a:p>
          <a:p>
            <a:pPr lvl="0"/>
            <a:endParaRPr lang="en-US" dirty="0"/>
          </a:p>
          <a:p>
            <a:pPr lvl="0"/>
            <a:endParaRPr lang="en-US" dirty="0"/>
          </a:p>
          <a:p>
            <a:pPr lvl="0"/>
            <a:endParaRPr lang="en-US" dirty="0"/>
          </a:p>
          <a:p>
            <a:pPr lvl="0"/>
            <a:endParaRPr lang="en-US" dirty="0"/>
          </a:p>
          <a:p>
            <a:pPr lvl="0"/>
            <a:endParaRPr lang="en-US" dirty="0"/>
          </a:p>
          <a:p>
            <a:pPr lvl="0"/>
            <a:endParaRPr lang="en-US" dirty="0"/>
          </a:p>
          <a:p>
            <a:pPr lvl="0"/>
            <a:endParaRPr lang="en-US" dirty="0"/>
          </a:p>
        </p:txBody>
      </p:sp>
      <p:sp>
        <p:nvSpPr>
          <p:cNvPr id="5" name="TextBox 4">
            <a:extLst>
              <a:ext uri="{FF2B5EF4-FFF2-40B4-BE49-F238E27FC236}">
                <a16:creationId xmlns:a16="http://schemas.microsoft.com/office/drawing/2014/main" id="{0887D4D8-6450-F21D-1F02-88678056AAFF}"/>
              </a:ext>
            </a:extLst>
          </p:cNvPr>
          <p:cNvSpPr txBox="1"/>
          <p:nvPr/>
        </p:nvSpPr>
        <p:spPr>
          <a:xfrm>
            <a:off x="273699" y="2590833"/>
            <a:ext cx="5044751" cy="1877437"/>
          </a:xfrm>
          <a:prstGeom prst="rect">
            <a:avLst/>
          </a:prstGeom>
          <a:noFill/>
        </p:spPr>
        <p:txBody>
          <a:bodyPr wrap="square">
            <a:spAutoFit/>
          </a:bodyPr>
          <a:lstStyle/>
          <a:p>
            <a:pPr lvl="0" defTabSz="457200">
              <a:spcBef>
                <a:spcPct val="20000"/>
              </a:spcBef>
              <a:defRPr sz="2000"/>
            </a:pPr>
            <a:r>
              <a:rPr lang="en-GB" sz="2000" b="1" dirty="0">
                <a:solidFill>
                  <a:srgbClr val="C00000"/>
                </a:solidFill>
              </a:rPr>
              <a:t>From Description to Synthesis</a:t>
            </a:r>
            <a:endParaRPr kumimoji="0" lang="en-GB" sz="2000" b="0" i="0" u="none" strike="noStrike" kern="1200" cap="none" spc="0" normalizeH="0" baseline="0" noProof="0" dirty="0">
              <a:ln>
                <a:noFill/>
              </a:ln>
              <a:solidFill>
                <a:srgbClr val="C00000"/>
              </a:solidFill>
              <a:effectLst/>
              <a:uLnTx/>
              <a:uFillTx/>
              <a:latin typeface="Calibri"/>
              <a:ea typeface="+mn-ea"/>
              <a:cs typeface="+mn-cs"/>
            </a:endParaRPr>
          </a:p>
          <a:p>
            <a:pPr marL="342900" marR="0" lvl="0" indent="-342900" algn="l" defTabSz="457200" rtl="0" eaLnBrk="1" fontAlgn="auto" latinLnBrk="0" hangingPunct="1">
              <a:lnSpc>
                <a:spcPct val="100000"/>
              </a:lnSpc>
              <a:spcBef>
                <a:spcPct val="20000"/>
              </a:spcBef>
              <a:spcAft>
                <a:spcPts val="0"/>
              </a:spcAft>
              <a:buClrTx/>
              <a:buSzTx/>
              <a:buFont typeface="Arial"/>
              <a:buChar char="•"/>
              <a:tabLst/>
              <a:defRPr sz="2000"/>
            </a:pPr>
            <a:r>
              <a:rPr kumimoji="0" lang="en-GB" sz="2000" b="0" i="0" u="none" strike="noStrike" kern="1200" cap="none" spc="0" normalizeH="0" baseline="0" noProof="0" dirty="0">
                <a:ln>
                  <a:noFill/>
                </a:ln>
                <a:solidFill>
                  <a:srgbClr val="C00000"/>
                </a:solidFill>
                <a:effectLst/>
                <a:uLnTx/>
                <a:uFillTx/>
                <a:latin typeface="Calibri"/>
                <a:ea typeface="+mn-ea"/>
                <a:cs typeface="+mn-cs"/>
              </a:rPr>
              <a:t>Identify patterns across studies</a:t>
            </a:r>
          </a:p>
          <a:p>
            <a:pPr marL="342900" marR="0" lvl="0" indent="-342900" algn="l" defTabSz="457200" rtl="0" eaLnBrk="1" fontAlgn="auto" latinLnBrk="0" hangingPunct="1">
              <a:lnSpc>
                <a:spcPct val="100000"/>
              </a:lnSpc>
              <a:spcBef>
                <a:spcPct val="20000"/>
              </a:spcBef>
              <a:spcAft>
                <a:spcPts val="0"/>
              </a:spcAft>
              <a:buClrTx/>
              <a:buSzTx/>
              <a:buFont typeface="Arial"/>
              <a:buChar char="•"/>
              <a:tabLst/>
              <a:defRPr sz="2000"/>
            </a:pPr>
            <a:r>
              <a:rPr kumimoji="0" lang="en-GB" sz="2000" b="0" i="0" u="none" strike="noStrike" kern="1200" cap="none" spc="0" normalizeH="0" baseline="0" noProof="0" dirty="0">
                <a:ln>
                  <a:noFill/>
                </a:ln>
                <a:solidFill>
                  <a:srgbClr val="C00000"/>
                </a:solidFill>
                <a:effectLst/>
                <a:uLnTx/>
                <a:uFillTx/>
                <a:latin typeface="Calibri"/>
                <a:ea typeface="+mn-ea"/>
                <a:cs typeface="+mn-cs"/>
              </a:rPr>
              <a:t>Compare and contrast findings</a:t>
            </a:r>
          </a:p>
          <a:p>
            <a:pPr marL="342900" marR="0" lvl="0" indent="-342900" algn="l" defTabSz="457200" rtl="0" eaLnBrk="1" fontAlgn="auto" latinLnBrk="0" hangingPunct="1">
              <a:lnSpc>
                <a:spcPct val="100000"/>
              </a:lnSpc>
              <a:spcBef>
                <a:spcPct val="20000"/>
              </a:spcBef>
              <a:spcAft>
                <a:spcPts val="0"/>
              </a:spcAft>
              <a:buClrTx/>
              <a:buSzTx/>
              <a:buFont typeface="Arial"/>
              <a:buChar char="•"/>
              <a:tabLst/>
              <a:defRPr sz="2000"/>
            </a:pPr>
            <a:r>
              <a:rPr kumimoji="0" lang="en-GB" sz="2000" b="0" i="0" u="none" strike="noStrike" kern="1200" cap="none" spc="0" normalizeH="0" baseline="0" noProof="0" dirty="0">
                <a:ln>
                  <a:noFill/>
                </a:ln>
                <a:solidFill>
                  <a:srgbClr val="C00000"/>
                </a:solidFill>
                <a:effectLst/>
                <a:uLnTx/>
                <a:uFillTx/>
                <a:latin typeface="Calibri"/>
                <a:ea typeface="+mn-ea"/>
                <a:cs typeface="+mn-cs"/>
              </a:rPr>
              <a:t>Explain contradictions</a:t>
            </a:r>
          </a:p>
          <a:p>
            <a:pPr marL="342900" marR="0" lvl="0" indent="-342900" algn="l" defTabSz="457200" rtl="0" eaLnBrk="1" fontAlgn="auto" latinLnBrk="0" hangingPunct="1">
              <a:lnSpc>
                <a:spcPct val="100000"/>
              </a:lnSpc>
              <a:spcBef>
                <a:spcPct val="20000"/>
              </a:spcBef>
              <a:spcAft>
                <a:spcPts val="0"/>
              </a:spcAft>
              <a:buClrTx/>
              <a:buSzTx/>
              <a:buFont typeface="Arial"/>
              <a:buChar char="•"/>
              <a:tabLst/>
              <a:defRPr sz="2000"/>
            </a:pPr>
            <a:r>
              <a:rPr kumimoji="0" lang="en-GB" sz="2000" b="0" i="0" u="none" strike="noStrike" kern="1200" cap="none" spc="0" normalizeH="0" baseline="0" noProof="0" dirty="0">
                <a:ln>
                  <a:noFill/>
                </a:ln>
                <a:solidFill>
                  <a:srgbClr val="C00000"/>
                </a:solidFill>
                <a:effectLst/>
                <a:uLnTx/>
                <a:uFillTx/>
                <a:latin typeface="Calibri"/>
                <a:ea typeface="+mn-ea"/>
                <a:cs typeface="+mn-cs"/>
              </a:rPr>
              <a:t>Generate higher-level insights</a:t>
            </a:r>
          </a:p>
        </p:txBody>
      </p:sp>
      <p:sp>
        <p:nvSpPr>
          <p:cNvPr id="6" name="TextBox 5">
            <a:extLst>
              <a:ext uri="{FF2B5EF4-FFF2-40B4-BE49-F238E27FC236}">
                <a16:creationId xmlns:a16="http://schemas.microsoft.com/office/drawing/2014/main" id="{F235AB25-B0EA-9E84-768C-D30F467E92B9}"/>
              </a:ext>
            </a:extLst>
          </p:cNvPr>
          <p:cNvSpPr txBox="1"/>
          <p:nvPr/>
        </p:nvSpPr>
        <p:spPr>
          <a:xfrm>
            <a:off x="5082076" y="2126120"/>
            <a:ext cx="6494104" cy="2246769"/>
          </a:xfrm>
          <a:prstGeom prst="rect">
            <a:avLst/>
          </a:prstGeom>
          <a:noFill/>
        </p:spPr>
        <p:txBody>
          <a:bodyPr wrap="square">
            <a:spAutoFit/>
          </a:bodyPr>
          <a:lstStyle/>
          <a:p>
            <a:pPr lvl="0" defTabSz="457200">
              <a:spcBef>
                <a:spcPct val="20000"/>
              </a:spcBef>
              <a:defRPr sz="2000"/>
            </a:pPr>
            <a:r>
              <a:rPr lang="en-GB" sz="2000" b="1" dirty="0">
                <a:solidFill>
                  <a:srgbClr val="C00000"/>
                </a:solidFill>
              </a:rPr>
              <a:t>Synthesis Approaches / Synthesis Frameworks</a:t>
            </a:r>
            <a:endParaRPr kumimoji="0" lang="en-GB" sz="2000" b="0" i="0" u="none" strike="noStrike" kern="1200" cap="none" spc="0" normalizeH="0" baseline="0" noProof="0" dirty="0">
              <a:ln>
                <a:noFill/>
              </a:ln>
              <a:solidFill>
                <a:srgbClr val="C00000"/>
              </a:solidFill>
              <a:effectLst/>
              <a:uLnTx/>
              <a:uFillTx/>
              <a:latin typeface="Calibri"/>
              <a:ea typeface="+mn-ea"/>
              <a:cs typeface="+mn-cs"/>
            </a:endParaRPr>
          </a:p>
          <a:p>
            <a:pPr marR="0" lvl="0" algn="l" defTabSz="457200" rtl="0" eaLnBrk="1" fontAlgn="auto" latinLnBrk="0" hangingPunct="1">
              <a:lnSpc>
                <a:spcPct val="100000"/>
              </a:lnSpc>
              <a:spcBef>
                <a:spcPct val="20000"/>
              </a:spcBef>
              <a:spcAft>
                <a:spcPts val="0"/>
              </a:spcAft>
              <a:buClrTx/>
              <a:buSzTx/>
              <a:tabLst/>
              <a:defRPr sz="2000"/>
            </a:pPr>
            <a:r>
              <a:rPr kumimoji="0" lang="en-GB" sz="2000" b="0" i="0" u="none" strike="noStrike" kern="1200" cap="none" spc="0" normalizeH="0" baseline="0" noProof="0" dirty="0">
                <a:ln>
                  <a:noFill/>
                </a:ln>
                <a:solidFill>
                  <a:srgbClr val="C00000"/>
                </a:solidFill>
                <a:effectLst/>
                <a:uLnTx/>
                <a:uFillTx/>
                <a:latin typeface="Calibri"/>
                <a:ea typeface="+mn-ea"/>
                <a:cs typeface="+mn-cs"/>
              </a:rPr>
              <a:t>Ways to Synthesise Findings</a:t>
            </a:r>
          </a:p>
          <a:p>
            <a:pPr marL="342900" marR="0" lvl="0" indent="-342900" algn="l" defTabSz="457200" rtl="0" eaLnBrk="1" fontAlgn="auto" latinLnBrk="0" hangingPunct="1">
              <a:lnSpc>
                <a:spcPct val="100000"/>
              </a:lnSpc>
              <a:spcBef>
                <a:spcPct val="20000"/>
              </a:spcBef>
              <a:spcAft>
                <a:spcPts val="0"/>
              </a:spcAft>
              <a:buClrTx/>
              <a:buSzTx/>
              <a:buFont typeface="Arial"/>
              <a:buChar char="•"/>
              <a:tabLst/>
              <a:defRPr sz="2000"/>
            </a:pPr>
            <a:r>
              <a:rPr kumimoji="0" lang="en-GB" sz="2000" b="0" i="0" u="none" strike="noStrike" kern="1200" cap="none" spc="0" normalizeH="0" baseline="0" noProof="0" dirty="0">
                <a:ln>
                  <a:noFill/>
                </a:ln>
                <a:solidFill>
                  <a:srgbClr val="C00000"/>
                </a:solidFill>
                <a:effectLst/>
                <a:uLnTx/>
                <a:uFillTx/>
                <a:latin typeface="Calibri"/>
                <a:ea typeface="+mn-ea"/>
                <a:cs typeface="+mn-cs"/>
              </a:rPr>
              <a:t>Thematic synthesis (patterns across studies)</a:t>
            </a:r>
          </a:p>
          <a:p>
            <a:pPr marL="342900" marR="0" lvl="0" indent="-342900" algn="l" defTabSz="457200" rtl="0" eaLnBrk="1" fontAlgn="auto" latinLnBrk="0" hangingPunct="1">
              <a:lnSpc>
                <a:spcPct val="100000"/>
              </a:lnSpc>
              <a:spcBef>
                <a:spcPct val="20000"/>
              </a:spcBef>
              <a:spcAft>
                <a:spcPts val="0"/>
              </a:spcAft>
              <a:buClrTx/>
              <a:buSzTx/>
              <a:buFont typeface="Arial"/>
              <a:buChar char="•"/>
              <a:tabLst/>
              <a:defRPr sz="2000"/>
            </a:pPr>
            <a:r>
              <a:rPr kumimoji="0" lang="en-GB" sz="2000" b="0" i="0" u="none" strike="noStrike" kern="1200" cap="none" spc="0" normalizeH="0" baseline="0" noProof="0" dirty="0">
                <a:ln>
                  <a:noFill/>
                </a:ln>
                <a:solidFill>
                  <a:srgbClr val="C00000"/>
                </a:solidFill>
                <a:effectLst/>
                <a:uLnTx/>
                <a:uFillTx/>
                <a:latin typeface="Calibri"/>
                <a:ea typeface="+mn-ea"/>
                <a:cs typeface="+mn-cs"/>
              </a:rPr>
              <a:t>Conceptual synthesis (building frameworks)</a:t>
            </a:r>
          </a:p>
          <a:p>
            <a:pPr marL="342900" marR="0" lvl="0" indent="-342900" algn="l" defTabSz="457200" rtl="0" eaLnBrk="1" fontAlgn="auto" latinLnBrk="0" hangingPunct="1">
              <a:lnSpc>
                <a:spcPct val="100000"/>
              </a:lnSpc>
              <a:spcBef>
                <a:spcPct val="20000"/>
              </a:spcBef>
              <a:spcAft>
                <a:spcPts val="0"/>
              </a:spcAft>
              <a:buClrTx/>
              <a:buSzTx/>
              <a:buFont typeface="Arial"/>
              <a:buChar char="•"/>
              <a:tabLst/>
              <a:defRPr sz="2000"/>
            </a:pPr>
            <a:r>
              <a:rPr kumimoji="0" lang="en-GB" sz="2000" b="0" i="0" u="none" strike="noStrike" kern="1200" cap="none" spc="0" normalizeH="0" baseline="0" noProof="0" dirty="0">
                <a:ln>
                  <a:noFill/>
                </a:ln>
                <a:solidFill>
                  <a:srgbClr val="C00000"/>
                </a:solidFill>
                <a:effectLst/>
                <a:uLnTx/>
                <a:uFillTx/>
                <a:latin typeface="Calibri"/>
                <a:ea typeface="+mn-ea"/>
                <a:cs typeface="+mn-cs"/>
              </a:rPr>
              <a:t>Contradiction analysis (conflicting findings)</a:t>
            </a:r>
          </a:p>
          <a:p>
            <a:pPr marL="342900" marR="0" lvl="0" indent="-342900" algn="l" defTabSz="457200" rtl="0" eaLnBrk="1" fontAlgn="auto" latinLnBrk="0" hangingPunct="1">
              <a:lnSpc>
                <a:spcPct val="100000"/>
              </a:lnSpc>
              <a:spcBef>
                <a:spcPct val="20000"/>
              </a:spcBef>
              <a:spcAft>
                <a:spcPts val="0"/>
              </a:spcAft>
              <a:buClrTx/>
              <a:buSzTx/>
              <a:buFont typeface="Arial"/>
              <a:buChar char="•"/>
              <a:tabLst/>
              <a:defRPr sz="2000"/>
            </a:pPr>
            <a:r>
              <a:rPr kumimoji="0" lang="en-GB" sz="2000" b="0" i="0" u="none" strike="noStrike" kern="1200" cap="none" spc="0" normalizeH="0" baseline="0" noProof="0" dirty="0">
                <a:ln>
                  <a:noFill/>
                </a:ln>
                <a:solidFill>
                  <a:srgbClr val="C00000"/>
                </a:solidFill>
                <a:effectLst/>
                <a:uLnTx/>
                <a:uFillTx/>
                <a:latin typeface="Calibri"/>
                <a:ea typeface="+mn-ea"/>
                <a:cs typeface="+mn-cs"/>
              </a:rPr>
              <a:t>Contextual comparison (where/when findings differ)</a:t>
            </a:r>
          </a:p>
        </p:txBody>
      </p:sp>
      <p:sp>
        <p:nvSpPr>
          <p:cNvPr id="8" name="TextBox 7">
            <a:extLst>
              <a:ext uri="{FF2B5EF4-FFF2-40B4-BE49-F238E27FC236}">
                <a16:creationId xmlns:a16="http://schemas.microsoft.com/office/drawing/2014/main" id="{EEB065EE-8050-549F-F580-586397EAD562}"/>
              </a:ext>
            </a:extLst>
          </p:cNvPr>
          <p:cNvSpPr txBox="1"/>
          <p:nvPr/>
        </p:nvSpPr>
        <p:spPr>
          <a:xfrm>
            <a:off x="273699" y="4923882"/>
            <a:ext cx="4808376" cy="1877437"/>
          </a:xfrm>
          <a:prstGeom prst="rect">
            <a:avLst/>
          </a:prstGeom>
          <a:noFill/>
        </p:spPr>
        <p:txBody>
          <a:bodyPr wrap="square">
            <a:spAutoFit/>
          </a:bodyPr>
          <a:lstStyle/>
          <a:p>
            <a:pPr lvl="0" defTabSz="457200">
              <a:spcBef>
                <a:spcPct val="20000"/>
              </a:spcBef>
              <a:defRPr sz="2000"/>
            </a:pPr>
            <a:r>
              <a:rPr lang="en-GB" sz="2000" b="1" dirty="0">
                <a:solidFill>
                  <a:srgbClr val="C00000"/>
                </a:solidFill>
              </a:rPr>
              <a:t>Theoretical Contribution</a:t>
            </a:r>
            <a:endParaRPr kumimoji="0" lang="en-GB" sz="2000" b="0" i="0" u="none" strike="noStrike" kern="1200" cap="none" spc="0" normalizeH="0" baseline="0" noProof="0" dirty="0">
              <a:ln>
                <a:noFill/>
              </a:ln>
              <a:solidFill>
                <a:srgbClr val="C00000"/>
              </a:solidFill>
              <a:effectLst/>
              <a:uLnTx/>
              <a:uFillTx/>
              <a:latin typeface="Calibri"/>
              <a:ea typeface="+mn-ea"/>
              <a:cs typeface="+mn-cs"/>
            </a:endParaRPr>
          </a:p>
          <a:p>
            <a:pPr marL="342900" marR="0" lvl="0" indent="-342900" algn="l" defTabSz="457200" rtl="0" eaLnBrk="1" fontAlgn="auto" latinLnBrk="0" hangingPunct="1">
              <a:lnSpc>
                <a:spcPct val="100000"/>
              </a:lnSpc>
              <a:spcBef>
                <a:spcPct val="20000"/>
              </a:spcBef>
              <a:spcAft>
                <a:spcPts val="0"/>
              </a:spcAft>
              <a:buClrTx/>
              <a:buSzTx/>
              <a:buFont typeface="Arial"/>
              <a:buChar char="•"/>
              <a:tabLst/>
              <a:defRPr sz="2000"/>
            </a:pPr>
            <a:r>
              <a:rPr kumimoji="0" lang="en-GB" sz="2000" b="0" i="0" u="none" strike="noStrike" kern="1200" cap="none" spc="0" normalizeH="0" baseline="0" noProof="0" dirty="0">
                <a:ln>
                  <a:noFill/>
                </a:ln>
                <a:solidFill>
                  <a:srgbClr val="C00000"/>
                </a:solidFill>
                <a:effectLst/>
                <a:uLnTx/>
                <a:uFillTx/>
                <a:latin typeface="Calibri"/>
                <a:ea typeface="+mn-ea"/>
                <a:cs typeface="+mn-cs"/>
              </a:rPr>
              <a:t>Extend existing theory</a:t>
            </a:r>
          </a:p>
          <a:p>
            <a:pPr marL="342900" marR="0" lvl="0" indent="-342900" algn="l" defTabSz="457200" rtl="0" eaLnBrk="1" fontAlgn="auto" latinLnBrk="0" hangingPunct="1">
              <a:lnSpc>
                <a:spcPct val="100000"/>
              </a:lnSpc>
              <a:spcBef>
                <a:spcPct val="20000"/>
              </a:spcBef>
              <a:spcAft>
                <a:spcPts val="0"/>
              </a:spcAft>
              <a:buClrTx/>
              <a:buSzTx/>
              <a:buFont typeface="Arial"/>
              <a:buChar char="•"/>
              <a:tabLst/>
              <a:defRPr sz="2000"/>
            </a:pPr>
            <a:r>
              <a:rPr kumimoji="0" lang="en-GB" sz="2000" b="0" i="0" u="none" strike="noStrike" kern="1200" cap="none" spc="0" normalizeH="0" baseline="0" noProof="0" dirty="0">
                <a:ln>
                  <a:noFill/>
                </a:ln>
                <a:solidFill>
                  <a:srgbClr val="C00000"/>
                </a:solidFill>
                <a:effectLst/>
                <a:uLnTx/>
                <a:uFillTx/>
                <a:latin typeface="Calibri"/>
                <a:ea typeface="+mn-ea"/>
                <a:cs typeface="+mn-cs"/>
              </a:rPr>
              <a:t>Introduce new relationships</a:t>
            </a:r>
          </a:p>
          <a:p>
            <a:pPr marL="342900" marR="0" lvl="0" indent="-342900" algn="l" defTabSz="457200" rtl="0" eaLnBrk="1" fontAlgn="auto" latinLnBrk="0" hangingPunct="1">
              <a:lnSpc>
                <a:spcPct val="100000"/>
              </a:lnSpc>
              <a:spcBef>
                <a:spcPct val="20000"/>
              </a:spcBef>
              <a:spcAft>
                <a:spcPts val="0"/>
              </a:spcAft>
              <a:buClrTx/>
              <a:buSzTx/>
              <a:buFont typeface="Arial"/>
              <a:buChar char="•"/>
              <a:tabLst/>
              <a:defRPr sz="2000"/>
            </a:pPr>
            <a:r>
              <a:rPr kumimoji="0" lang="en-GB" sz="2000" b="0" i="0" u="none" strike="noStrike" kern="1200" cap="none" spc="0" normalizeH="0" baseline="0" noProof="0" dirty="0">
                <a:ln>
                  <a:noFill/>
                </a:ln>
                <a:solidFill>
                  <a:srgbClr val="C00000"/>
                </a:solidFill>
                <a:effectLst/>
                <a:uLnTx/>
                <a:uFillTx/>
                <a:latin typeface="Calibri"/>
                <a:ea typeface="+mn-ea"/>
                <a:cs typeface="+mn-cs"/>
              </a:rPr>
              <a:t>Challenge assumptions</a:t>
            </a:r>
          </a:p>
          <a:p>
            <a:pPr marL="342900" marR="0" lvl="0" indent="-342900" algn="l" defTabSz="457200" rtl="0" eaLnBrk="1" fontAlgn="auto" latinLnBrk="0" hangingPunct="1">
              <a:lnSpc>
                <a:spcPct val="100000"/>
              </a:lnSpc>
              <a:spcBef>
                <a:spcPct val="20000"/>
              </a:spcBef>
              <a:spcAft>
                <a:spcPts val="0"/>
              </a:spcAft>
              <a:buClrTx/>
              <a:buSzTx/>
              <a:buFont typeface="Arial"/>
              <a:buChar char="•"/>
              <a:tabLst/>
              <a:defRPr sz="2000"/>
            </a:pPr>
            <a:r>
              <a:rPr kumimoji="0" lang="en-GB" sz="2000" b="0" i="0" u="none" strike="noStrike" kern="1200" cap="none" spc="0" normalizeH="0" baseline="0" noProof="0" dirty="0">
                <a:ln>
                  <a:noFill/>
                </a:ln>
                <a:solidFill>
                  <a:srgbClr val="C00000"/>
                </a:solidFill>
                <a:effectLst/>
                <a:uLnTx/>
                <a:uFillTx/>
                <a:latin typeface="Calibri"/>
                <a:ea typeface="+mn-ea"/>
                <a:cs typeface="+mn-cs"/>
              </a:rPr>
              <a:t>Refine constructs</a:t>
            </a:r>
          </a:p>
        </p:txBody>
      </p:sp>
      <p:sp>
        <p:nvSpPr>
          <p:cNvPr id="9" name="TextBox 8">
            <a:extLst>
              <a:ext uri="{FF2B5EF4-FFF2-40B4-BE49-F238E27FC236}">
                <a16:creationId xmlns:a16="http://schemas.microsoft.com/office/drawing/2014/main" id="{8EF98FD9-04B8-2EBB-6FF0-DC44CAFAC62F}"/>
              </a:ext>
            </a:extLst>
          </p:cNvPr>
          <p:cNvSpPr txBox="1"/>
          <p:nvPr/>
        </p:nvSpPr>
        <p:spPr>
          <a:xfrm>
            <a:off x="5772538" y="4731880"/>
            <a:ext cx="4572000" cy="2185214"/>
          </a:xfrm>
          <a:prstGeom prst="rect">
            <a:avLst/>
          </a:prstGeom>
          <a:noFill/>
        </p:spPr>
        <p:txBody>
          <a:bodyPr wrap="square">
            <a:spAutoFit/>
          </a:bodyPr>
          <a:lstStyle/>
          <a:p>
            <a:pPr lvl="0" defTabSz="457200">
              <a:spcBef>
                <a:spcPct val="20000"/>
              </a:spcBef>
              <a:defRPr sz="2000"/>
            </a:pPr>
            <a:r>
              <a:rPr lang="en-GB" sz="2000" b="1" dirty="0">
                <a:solidFill>
                  <a:srgbClr val="C00000"/>
                </a:solidFill>
              </a:rPr>
              <a:t>Managerial Implications</a:t>
            </a:r>
            <a:endParaRPr kumimoji="0" lang="en-GB" sz="2000" b="0" i="0" u="none" strike="noStrike" kern="0" cap="none" spc="0" normalizeH="0" baseline="0" noProof="0" dirty="0">
              <a:ln>
                <a:noFill/>
              </a:ln>
              <a:solidFill>
                <a:srgbClr val="C00000"/>
              </a:solidFill>
              <a:effectLst/>
              <a:uLnTx/>
              <a:uFillTx/>
            </a:endParaRPr>
          </a:p>
          <a:p>
            <a:pPr marL="342900" marR="0" lvl="0" indent="-342900" defTabSz="457200" eaLnBrk="1" fontAlgn="auto" latinLnBrk="0" hangingPunct="1">
              <a:lnSpc>
                <a:spcPct val="100000"/>
              </a:lnSpc>
              <a:spcBef>
                <a:spcPct val="20000"/>
              </a:spcBef>
              <a:spcAft>
                <a:spcPts val="0"/>
              </a:spcAft>
              <a:buClrTx/>
              <a:buSzTx/>
              <a:buFont typeface="Arial"/>
              <a:buChar char="•"/>
              <a:tabLst/>
              <a:defRPr sz="2000"/>
            </a:pPr>
            <a:r>
              <a:rPr kumimoji="0" lang="en-GB" sz="2000" b="0" i="0" u="none" strike="noStrike" kern="0" cap="none" spc="0" normalizeH="0" baseline="0" noProof="0" dirty="0">
                <a:ln>
                  <a:noFill/>
                </a:ln>
                <a:solidFill>
                  <a:srgbClr val="C00000"/>
                </a:solidFill>
                <a:effectLst/>
                <a:uLnTx/>
                <a:uFillTx/>
              </a:rPr>
              <a:t>What should organisations DO differently?</a:t>
            </a:r>
          </a:p>
          <a:p>
            <a:pPr marL="342900" marR="0" lvl="0" indent="-342900" defTabSz="457200" eaLnBrk="1" fontAlgn="auto" latinLnBrk="0" hangingPunct="1">
              <a:lnSpc>
                <a:spcPct val="100000"/>
              </a:lnSpc>
              <a:spcBef>
                <a:spcPct val="20000"/>
              </a:spcBef>
              <a:spcAft>
                <a:spcPts val="0"/>
              </a:spcAft>
              <a:buClrTx/>
              <a:buSzTx/>
              <a:buFont typeface="Arial"/>
              <a:buChar char="•"/>
              <a:tabLst/>
              <a:defRPr sz="2000"/>
            </a:pPr>
            <a:r>
              <a:rPr kumimoji="0" lang="en-GB" sz="2000" b="0" i="0" u="none" strike="noStrike" kern="0" cap="none" spc="0" normalizeH="0" baseline="0" noProof="0" dirty="0">
                <a:ln>
                  <a:noFill/>
                </a:ln>
                <a:solidFill>
                  <a:srgbClr val="C00000"/>
                </a:solidFill>
                <a:effectLst/>
                <a:uLnTx/>
                <a:uFillTx/>
              </a:rPr>
              <a:t>What decisions change?</a:t>
            </a:r>
          </a:p>
          <a:p>
            <a:pPr marL="342900" marR="0" lvl="0" indent="-342900" defTabSz="457200" eaLnBrk="1" fontAlgn="auto" latinLnBrk="0" hangingPunct="1">
              <a:lnSpc>
                <a:spcPct val="100000"/>
              </a:lnSpc>
              <a:spcBef>
                <a:spcPct val="20000"/>
              </a:spcBef>
              <a:spcAft>
                <a:spcPts val="0"/>
              </a:spcAft>
              <a:buClrTx/>
              <a:buSzTx/>
              <a:buFont typeface="Arial"/>
              <a:buChar char="•"/>
              <a:tabLst/>
              <a:defRPr sz="2000"/>
            </a:pPr>
            <a:r>
              <a:rPr kumimoji="0" lang="en-GB" sz="2000" b="0" i="0" u="none" strike="noStrike" kern="0" cap="none" spc="0" normalizeH="0" baseline="0" noProof="0" dirty="0">
                <a:ln>
                  <a:noFill/>
                </a:ln>
                <a:solidFill>
                  <a:srgbClr val="C00000"/>
                </a:solidFill>
                <a:effectLst/>
                <a:uLnTx/>
                <a:uFillTx/>
              </a:rPr>
              <a:t>What risks are identified?</a:t>
            </a:r>
          </a:p>
          <a:p>
            <a:pPr marL="342900" marR="0" lvl="0" indent="-342900" defTabSz="457200" eaLnBrk="1" fontAlgn="auto" latinLnBrk="0" hangingPunct="1">
              <a:lnSpc>
                <a:spcPct val="100000"/>
              </a:lnSpc>
              <a:spcBef>
                <a:spcPct val="20000"/>
              </a:spcBef>
              <a:spcAft>
                <a:spcPts val="0"/>
              </a:spcAft>
              <a:buClrTx/>
              <a:buSzTx/>
              <a:buFont typeface="Arial"/>
              <a:buChar char="•"/>
              <a:tabLst/>
              <a:defRPr sz="2000"/>
            </a:pPr>
            <a:r>
              <a:rPr kumimoji="0" lang="en-GB" sz="2000" b="0" i="0" u="none" strike="noStrike" kern="0" cap="none" spc="0" normalizeH="0" baseline="0" noProof="0" dirty="0">
                <a:ln>
                  <a:noFill/>
                </a:ln>
                <a:solidFill>
                  <a:srgbClr val="C00000"/>
                </a:solidFill>
                <a:effectLst/>
                <a:uLnTx/>
                <a:uFillTx/>
              </a:rPr>
              <a:t>Evidence-based recommendations</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DF16C8-D932-682A-B910-60BFDE3DC459}"/>
              </a:ext>
            </a:extLst>
          </p:cNvPr>
          <p:cNvSpPr>
            <a:spLocks noGrp="1"/>
          </p:cNvSpPr>
          <p:nvPr>
            <p:ph type="title"/>
          </p:nvPr>
        </p:nvSpPr>
        <p:spPr>
          <a:xfrm>
            <a:off x="0" y="18256"/>
            <a:ext cx="12192000" cy="860286"/>
          </a:xfrm>
        </p:spPr>
        <p:txBody>
          <a:bodyPr/>
          <a:lstStyle/>
          <a:p>
            <a:r>
              <a:rPr lang="en-GB" dirty="0"/>
              <a:t>Theoretical Contribution</a:t>
            </a:r>
          </a:p>
        </p:txBody>
      </p:sp>
      <p:sp>
        <p:nvSpPr>
          <p:cNvPr id="3" name="Content Placeholder 2">
            <a:extLst>
              <a:ext uri="{FF2B5EF4-FFF2-40B4-BE49-F238E27FC236}">
                <a16:creationId xmlns:a16="http://schemas.microsoft.com/office/drawing/2014/main" id="{752C7B11-5612-B443-E3F4-51219CC3E95A}"/>
              </a:ext>
            </a:extLst>
          </p:cNvPr>
          <p:cNvSpPr>
            <a:spLocks noGrp="1"/>
          </p:cNvSpPr>
          <p:nvPr>
            <p:ph idx="1"/>
          </p:nvPr>
        </p:nvSpPr>
        <p:spPr>
          <a:xfrm>
            <a:off x="0" y="878542"/>
            <a:ext cx="12192000" cy="2862729"/>
          </a:xfrm>
        </p:spPr>
        <p:txBody>
          <a:bodyPr/>
          <a:lstStyle/>
          <a:p>
            <a:pPr marL="0" indent="0">
              <a:buNone/>
            </a:pPr>
            <a:r>
              <a:rPr lang="en-GB" dirty="0"/>
              <a:t>findings should:</a:t>
            </a:r>
          </a:p>
          <a:p>
            <a:r>
              <a:rPr lang="en-GB" dirty="0"/>
              <a:t>Extend existing theory </a:t>
            </a:r>
          </a:p>
          <a:p>
            <a:r>
              <a:rPr lang="en-GB" dirty="0"/>
              <a:t>Challenge assumptions </a:t>
            </a:r>
          </a:p>
          <a:p>
            <a:r>
              <a:rPr lang="en-GB" dirty="0"/>
              <a:t>Introduce new relationships </a:t>
            </a:r>
          </a:p>
          <a:p>
            <a:r>
              <a:rPr lang="en-GB" dirty="0"/>
              <a:t>Refine concepts</a:t>
            </a:r>
          </a:p>
          <a:p>
            <a:endParaRPr lang="en-GB" dirty="0"/>
          </a:p>
        </p:txBody>
      </p:sp>
      <p:sp>
        <p:nvSpPr>
          <p:cNvPr id="5" name="TextBox 4">
            <a:extLst>
              <a:ext uri="{FF2B5EF4-FFF2-40B4-BE49-F238E27FC236}">
                <a16:creationId xmlns:a16="http://schemas.microsoft.com/office/drawing/2014/main" id="{398E6BF1-C13F-E654-DECA-59234B3B2598}"/>
              </a:ext>
            </a:extLst>
          </p:cNvPr>
          <p:cNvSpPr txBox="1"/>
          <p:nvPr/>
        </p:nvSpPr>
        <p:spPr>
          <a:xfrm>
            <a:off x="3018118" y="3243729"/>
            <a:ext cx="8842187" cy="3108543"/>
          </a:xfrm>
          <a:prstGeom prst="rect">
            <a:avLst/>
          </a:prstGeom>
          <a:noFill/>
        </p:spPr>
        <p:txBody>
          <a:bodyPr wrap="square">
            <a:spAutoFit/>
          </a:bodyPr>
          <a:lstStyle/>
          <a:p>
            <a:pPr>
              <a:buNone/>
            </a:pPr>
            <a:r>
              <a:rPr lang="en-GB" sz="2800" b="1" dirty="0"/>
              <a:t>Example:</a:t>
            </a:r>
          </a:p>
          <a:p>
            <a:pPr>
              <a:buNone/>
            </a:pPr>
            <a:r>
              <a:rPr lang="en-GB" sz="2800" dirty="0"/>
              <a:t>➡️ Instead of:</a:t>
            </a:r>
          </a:p>
          <a:p>
            <a:pPr>
              <a:buNone/>
            </a:pPr>
            <a:r>
              <a:rPr lang="en-GB" sz="2800" dirty="0"/>
              <a:t>“Digital marketing increases trust”</a:t>
            </a:r>
          </a:p>
          <a:p>
            <a:pPr>
              <a:buNone/>
            </a:pPr>
            <a:endParaRPr lang="en-GB" sz="2800" dirty="0"/>
          </a:p>
          <a:p>
            <a:pPr>
              <a:buNone/>
            </a:pPr>
            <a:r>
              <a:rPr lang="en-GB" sz="2800" dirty="0"/>
              <a:t>➡️ DBA-level:</a:t>
            </a:r>
          </a:p>
          <a:p>
            <a:pPr>
              <a:buNone/>
            </a:pPr>
            <a:r>
              <a:rPr lang="en-GB" sz="2800" dirty="0"/>
              <a:t>“Trust is mediated by perceived authenticity and moderated by consumer scepticism”</a:t>
            </a:r>
          </a:p>
        </p:txBody>
      </p:sp>
    </p:spTree>
    <p:extLst>
      <p:ext uri="{BB962C8B-B14F-4D97-AF65-F5344CB8AC3E}">
        <p14:creationId xmlns:p14="http://schemas.microsoft.com/office/powerpoint/2010/main" val="26475817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A77EC8-0958-5CEC-095A-9CF9531A1603}"/>
              </a:ext>
            </a:extLst>
          </p:cNvPr>
          <p:cNvSpPr>
            <a:spLocks noGrp="1"/>
          </p:cNvSpPr>
          <p:nvPr>
            <p:ph type="title"/>
          </p:nvPr>
        </p:nvSpPr>
        <p:spPr>
          <a:xfrm>
            <a:off x="43330" y="18256"/>
            <a:ext cx="12148670" cy="908098"/>
          </a:xfrm>
        </p:spPr>
        <p:txBody>
          <a:bodyPr/>
          <a:lstStyle/>
          <a:p>
            <a:r>
              <a:rPr lang="en-GB" dirty="0"/>
              <a:t>From Findings → Managerial Implications</a:t>
            </a:r>
          </a:p>
        </p:txBody>
      </p:sp>
      <p:sp>
        <p:nvSpPr>
          <p:cNvPr id="3" name="Content Placeholder 2">
            <a:extLst>
              <a:ext uri="{FF2B5EF4-FFF2-40B4-BE49-F238E27FC236}">
                <a16:creationId xmlns:a16="http://schemas.microsoft.com/office/drawing/2014/main" id="{4497EF2C-5799-9EC0-EB9F-C99D8D227A65}"/>
              </a:ext>
            </a:extLst>
          </p:cNvPr>
          <p:cNvSpPr>
            <a:spLocks noGrp="1"/>
          </p:cNvSpPr>
          <p:nvPr>
            <p:ph idx="1"/>
          </p:nvPr>
        </p:nvSpPr>
        <p:spPr>
          <a:xfrm>
            <a:off x="43330" y="1042708"/>
            <a:ext cx="12148670" cy="4351338"/>
          </a:xfrm>
        </p:spPr>
        <p:txBody>
          <a:bodyPr/>
          <a:lstStyle/>
          <a:p>
            <a:r>
              <a:rPr lang="en-GB" dirty="0"/>
              <a:t>What should organisations </a:t>
            </a:r>
            <a:r>
              <a:rPr lang="en-GB" b="1" dirty="0"/>
              <a:t>DO differently?</a:t>
            </a:r>
            <a:r>
              <a:rPr lang="en-GB" dirty="0"/>
              <a:t> </a:t>
            </a:r>
          </a:p>
          <a:p>
            <a:r>
              <a:rPr lang="en-GB" dirty="0"/>
              <a:t>What decisions are influenced? </a:t>
            </a:r>
          </a:p>
          <a:p>
            <a:r>
              <a:rPr lang="en-GB" dirty="0"/>
              <a:t>What risks are identified? </a:t>
            </a:r>
          </a:p>
          <a:p>
            <a:pPr marL="0" indent="0">
              <a:buNone/>
            </a:pPr>
            <a:endParaRPr lang="en-GB" dirty="0"/>
          </a:p>
          <a:p>
            <a:r>
              <a:rPr lang="en-GB" dirty="0"/>
              <a:t>➡️ DBA expectation:</a:t>
            </a:r>
          </a:p>
          <a:p>
            <a:pPr lvl="1"/>
            <a:r>
              <a:rPr lang="en-GB" dirty="0"/>
              <a:t>Actionable </a:t>
            </a:r>
          </a:p>
          <a:p>
            <a:pPr lvl="1"/>
            <a:r>
              <a:rPr lang="en-GB" dirty="0"/>
              <a:t>Context-specific </a:t>
            </a:r>
          </a:p>
          <a:p>
            <a:pPr lvl="1"/>
            <a:r>
              <a:rPr lang="en-GB" dirty="0"/>
              <a:t>Evidence-based</a:t>
            </a:r>
          </a:p>
          <a:p>
            <a:endParaRPr lang="en-GB" dirty="0"/>
          </a:p>
        </p:txBody>
      </p:sp>
    </p:spTree>
    <p:extLst>
      <p:ext uri="{BB962C8B-B14F-4D97-AF65-F5344CB8AC3E}">
        <p14:creationId xmlns:p14="http://schemas.microsoft.com/office/powerpoint/2010/main" val="6959335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41"/>
        <p:cNvGrpSpPr/>
        <p:nvPr/>
      </p:nvGrpSpPr>
      <p:grpSpPr>
        <a:xfrm>
          <a:off x="0" y="0"/>
          <a:ext cx="0" cy="0"/>
          <a:chOff x="0" y="0"/>
          <a:chExt cx="0" cy="0"/>
        </a:xfrm>
      </p:grpSpPr>
      <p:sp>
        <p:nvSpPr>
          <p:cNvPr id="16" name="Title 15"/>
          <p:cNvSpPr>
            <a:spLocks noGrp="1"/>
          </p:cNvSpPr>
          <p:nvPr>
            <p:ph type="title"/>
          </p:nvPr>
        </p:nvSpPr>
        <p:spPr>
          <a:xfrm>
            <a:off x="41835" y="0"/>
            <a:ext cx="12150165" cy="471581"/>
          </a:xfrm>
        </p:spPr>
        <p:txBody>
          <a:bodyPr>
            <a:normAutofit fontScale="90000"/>
          </a:bodyPr>
          <a:lstStyle/>
          <a:p>
            <a:r>
              <a:rPr lang="en-GB" dirty="0"/>
              <a:t>Discussion Section</a:t>
            </a:r>
            <a:endParaRPr lang="en-US" dirty="0"/>
          </a:p>
        </p:txBody>
      </p:sp>
      <p:sp>
        <p:nvSpPr>
          <p:cNvPr id="17" name="Content Placeholder 16"/>
          <p:cNvSpPr>
            <a:spLocks noGrp="1"/>
          </p:cNvSpPr>
          <p:nvPr>
            <p:ph idx="1"/>
          </p:nvPr>
        </p:nvSpPr>
        <p:spPr>
          <a:xfrm>
            <a:off x="0" y="615576"/>
            <a:ext cx="12192000" cy="5561387"/>
          </a:xfrm>
        </p:spPr>
        <p:txBody>
          <a:bodyPr/>
          <a:lstStyle/>
          <a:p>
            <a:pPr marL="0" lvl="0" indent="0">
              <a:buNone/>
            </a:pPr>
            <a:r>
              <a:rPr lang="en-GB" dirty="0"/>
              <a:t>The Role of the Discussion (DBA Level)</a:t>
            </a:r>
            <a:endParaRPr lang="en-US" dirty="0"/>
          </a:p>
          <a:p>
            <a:r>
              <a:rPr lang="en-GB" dirty="0"/>
              <a:t>Reconnect to: </a:t>
            </a:r>
          </a:p>
          <a:p>
            <a:pPr lvl="1"/>
            <a:r>
              <a:rPr lang="en-GB" dirty="0"/>
              <a:t>Research question </a:t>
            </a:r>
          </a:p>
          <a:p>
            <a:pPr lvl="1"/>
            <a:r>
              <a:rPr lang="en-GB" dirty="0"/>
              <a:t>Literature gap </a:t>
            </a:r>
          </a:p>
          <a:p>
            <a:r>
              <a:rPr lang="en-GB" dirty="0"/>
              <a:t>Do </a:t>
            </a:r>
            <a:r>
              <a:rPr lang="en-GB" b="1" dirty="0"/>
              <a:t>three things</a:t>
            </a:r>
            <a:r>
              <a:rPr lang="en-GB" dirty="0"/>
              <a:t>: </a:t>
            </a:r>
          </a:p>
          <a:p>
            <a:r>
              <a:rPr lang="en-GB" b="1" dirty="0"/>
              <a:t>Explain findings</a:t>
            </a:r>
            <a:r>
              <a:rPr lang="en-GB" dirty="0"/>
              <a:t> (why they occurred) </a:t>
            </a:r>
          </a:p>
          <a:p>
            <a:r>
              <a:rPr lang="en-GB" b="1" dirty="0"/>
              <a:t>Position findings</a:t>
            </a:r>
            <a:r>
              <a:rPr lang="en-GB" dirty="0"/>
              <a:t> (agree / contradict literature) </a:t>
            </a:r>
          </a:p>
          <a:p>
            <a:r>
              <a:rPr lang="en-GB" b="1" dirty="0"/>
              <a:t>Extend theory</a:t>
            </a:r>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8911C4-CC44-142C-DF65-F8670A4D66C8}"/>
              </a:ext>
            </a:extLst>
          </p:cNvPr>
          <p:cNvSpPr>
            <a:spLocks noGrp="1"/>
          </p:cNvSpPr>
          <p:nvPr>
            <p:ph type="title"/>
          </p:nvPr>
        </p:nvSpPr>
        <p:spPr>
          <a:xfrm>
            <a:off x="0" y="18256"/>
            <a:ext cx="12192000" cy="753076"/>
          </a:xfrm>
        </p:spPr>
        <p:txBody>
          <a:bodyPr/>
          <a:lstStyle/>
          <a:p>
            <a:r>
              <a:rPr lang="en-GB" dirty="0"/>
              <a:t>A sample review structure (3 of 3)</a:t>
            </a:r>
          </a:p>
        </p:txBody>
      </p:sp>
      <p:sp>
        <p:nvSpPr>
          <p:cNvPr id="3" name="Content Placeholder 2">
            <a:extLst>
              <a:ext uri="{FF2B5EF4-FFF2-40B4-BE49-F238E27FC236}">
                <a16:creationId xmlns:a16="http://schemas.microsoft.com/office/drawing/2014/main" id="{1B220406-0F2D-D3A2-81A4-5A08D7C35D34}"/>
              </a:ext>
            </a:extLst>
          </p:cNvPr>
          <p:cNvSpPr>
            <a:spLocks noGrp="1"/>
          </p:cNvSpPr>
          <p:nvPr>
            <p:ph idx="1"/>
          </p:nvPr>
        </p:nvSpPr>
        <p:spPr>
          <a:xfrm>
            <a:off x="85531" y="873903"/>
            <a:ext cx="10515600" cy="4351338"/>
          </a:xfrm>
        </p:spPr>
        <p:txBody>
          <a:bodyPr/>
          <a:lstStyle/>
          <a:p>
            <a:r>
              <a:rPr lang="en-US" b="1" dirty="0"/>
              <a:t>Conclusion</a:t>
            </a:r>
            <a:r>
              <a:rPr lang="en-US" dirty="0"/>
              <a:t>: implications for future practice and/or research</a:t>
            </a:r>
          </a:p>
          <a:p>
            <a:endParaRPr lang="en-GB" dirty="0"/>
          </a:p>
        </p:txBody>
      </p:sp>
      <p:sp>
        <p:nvSpPr>
          <p:cNvPr id="5" name="TextBox 4">
            <a:extLst>
              <a:ext uri="{FF2B5EF4-FFF2-40B4-BE49-F238E27FC236}">
                <a16:creationId xmlns:a16="http://schemas.microsoft.com/office/drawing/2014/main" id="{5C3B6A2E-1EE8-581A-C811-5252E36BE2E7}"/>
              </a:ext>
            </a:extLst>
          </p:cNvPr>
          <p:cNvSpPr txBox="1"/>
          <p:nvPr/>
        </p:nvSpPr>
        <p:spPr>
          <a:xfrm>
            <a:off x="1212980" y="1551563"/>
            <a:ext cx="4565780" cy="1877437"/>
          </a:xfrm>
          <a:prstGeom prst="rect">
            <a:avLst/>
          </a:prstGeom>
          <a:noFill/>
        </p:spPr>
        <p:txBody>
          <a:bodyPr wrap="square">
            <a:spAutoFit/>
          </a:bodyPr>
          <a:lstStyle/>
          <a:p>
            <a:pPr lvl="0" defTabSz="457200">
              <a:spcBef>
                <a:spcPct val="20000"/>
              </a:spcBef>
              <a:defRPr sz="2000"/>
            </a:pPr>
            <a:r>
              <a:rPr lang="en-GB" sz="2000" b="1" dirty="0">
                <a:solidFill>
                  <a:srgbClr val="C00000"/>
                </a:solidFill>
              </a:rPr>
              <a:t>Discussion Section (DBA Level)</a:t>
            </a:r>
            <a:endParaRPr kumimoji="0" lang="en-GB" sz="2000" b="0" i="0" u="none" strike="noStrike" kern="1200" cap="none" spc="0" normalizeH="0" baseline="0" noProof="0" dirty="0">
              <a:ln>
                <a:noFill/>
              </a:ln>
              <a:solidFill>
                <a:srgbClr val="C00000"/>
              </a:solidFill>
              <a:effectLst/>
              <a:uLnTx/>
              <a:uFillTx/>
              <a:latin typeface="Calibri"/>
              <a:ea typeface="+mn-ea"/>
              <a:cs typeface="+mn-cs"/>
            </a:endParaRPr>
          </a:p>
          <a:p>
            <a:pPr marL="342900" marR="0" lvl="0" indent="-342900" algn="l" defTabSz="457200" rtl="0" eaLnBrk="1" fontAlgn="auto" latinLnBrk="0" hangingPunct="1">
              <a:lnSpc>
                <a:spcPct val="100000"/>
              </a:lnSpc>
              <a:spcBef>
                <a:spcPct val="20000"/>
              </a:spcBef>
              <a:spcAft>
                <a:spcPts val="0"/>
              </a:spcAft>
              <a:buClrTx/>
              <a:buSzTx/>
              <a:buFont typeface="Arial"/>
              <a:buChar char="•"/>
              <a:tabLst/>
              <a:defRPr sz="2000"/>
            </a:pPr>
            <a:r>
              <a:rPr kumimoji="0" lang="en-GB" sz="2000" b="0" i="0" u="none" strike="noStrike" kern="1200" cap="none" spc="0" normalizeH="0" baseline="0" noProof="0" dirty="0">
                <a:ln>
                  <a:noFill/>
                </a:ln>
                <a:solidFill>
                  <a:srgbClr val="C00000"/>
                </a:solidFill>
                <a:effectLst/>
                <a:uLnTx/>
                <a:uFillTx/>
                <a:latin typeface="Calibri"/>
                <a:ea typeface="+mn-ea"/>
                <a:cs typeface="+mn-cs"/>
              </a:rPr>
              <a:t>Explain findings</a:t>
            </a:r>
          </a:p>
          <a:p>
            <a:pPr marL="342900" marR="0" lvl="0" indent="-342900" algn="l" defTabSz="457200" rtl="0" eaLnBrk="1" fontAlgn="auto" latinLnBrk="0" hangingPunct="1">
              <a:lnSpc>
                <a:spcPct val="100000"/>
              </a:lnSpc>
              <a:spcBef>
                <a:spcPct val="20000"/>
              </a:spcBef>
              <a:spcAft>
                <a:spcPts val="0"/>
              </a:spcAft>
              <a:buClrTx/>
              <a:buSzTx/>
              <a:buFont typeface="Arial"/>
              <a:buChar char="•"/>
              <a:tabLst/>
              <a:defRPr sz="2000"/>
            </a:pPr>
            <a:r>
              <a:rPr kumimoji="0" lang="en-GB" sz="2000" b="0" i="0" u="none" strike="noStrike" kern="1200" cap="none" spc="0" normalizeH="0" baseline="0" noProof="0" dirty="0">
                <a:ln>
                  <a:noFill/>
                </a:ln>
                <a:solidFill>
                  <a:srgbClr val="C00000"/>
                </a:solidFill>
                <a:effectLst/>
                <a:uLnTx/>
                <a:uFillTx/>
                <a:latin typeface="Calibri"/>
                <a:ea typeface="+mn-ea"/>
                <a:cs typeface="+mn-cs"/>
              </a:rPr>
              <a:t>Position within literature</a:t>
            </a:r>
          </a:p>
          <a:p>
            <a:pPr marL="342900" marR="0" lvl="0" indent="-342900" algn="l" defTabSz="457200" rtl="0" eaLnBrk="1" fontAlgn="auto" latinLnBrk="0" hangingPunct="1">
              <a:lnSpc>
                <a:spcPct val="100000"/>
              </a:lnSpc>
              <a:spcBef>
                <a:spcPct val="20000"/>
              </a:spcBef>
              <a:spcAft>
                <a:spcPts val="0"/>
              </a:spcAft>
              <a:buClrTx/>
              <a:buSzTx/>
              <a:buFont typeface="Arial"/>
              <a:buChar char="•"/>
              <a:tabLst/>
              <a:defRPr sz="2000"/>
            </a:pPr>
            <a:r>
              <a:rPr kumimoji="0" lang="en-GB" sz="2000" b="0" i="0" u="none" strike="noStrike" kern="1200" cap="none" spc="0" normalizeH="0" baseline="0" noProof="0" dirty="0">
                <a:ln>
                  <a:noFill/>
                </a:ln>
                <a:solidFill>
                  <a:srgbClr val="C00000"/>
                </a:solidFill>
                <a:effectLst/>
                <a:uLnTx/>
                <a:uFillTx/>
                <a:latin typeface="Calibri"/>
                <a:ea typeface="+mn-ea"/>
                <a:cs typeface="+mn-cs"/>
              </a:rPr>
              <a:t>Extend theory</a:t>
            </a:r>
          </a:p>
          <a:p>
            <a:pPr marL="342900" marR="0" lvl="0" indent="-342900" algn="l" defTabSz="457200" rtl="0" eaLnBrk="1" fontAlgn="auto" latinLnBrk="0" hangingPunct="1">
              <a:lnSpc>
                <a:spcPct val="100000"/>
              </a:lnSpc>
              <a:spcBef>
                <a:spcPct val="20000"/>
              </a:spcBef>
              <a:spcAft>
                <a:spcPts val="0"/>
              </a:spcAft>
              <a:buClrTx/>
              <a:buSzTx/>
              <a:buFont typeface="Arial"/>
              <a:buChar char="•"/>
              <a:tabLst/>
              <a:defRPr sz="2000"/>
            </a:pPr>
            <a:r>
              <a:rPr kumimoji="0" lang="en-GB" sz="2000" b="0" i="0" u="none" strike="noStrike" kern="1200" cap="none" spc="0" normalizeH="0" baseline="0" noProof="0" dirty="0">
                <a:ln>
                  <a:noFill/>
                </a:ln>
                <a:solidFill>
                  <a:srgbClr val="C00000"/>
                </a:solidFill>
                <a:effectLst/>
                <a:uLnTx/>
                <a:uFillTx/>
                <a:latin typeface="Calibri"/>
                <a:ea typeface="+mn-ea"/>
                <a:cs typeface="+mn-cs"/>
              </a:rPr>
              <a:t>Link to research gap</a:t>
            </a:r>
          </a:p>
        </p:txBody>
      </p:sp>
      <p:sp>
        <p:nvSpPr>
          <p:cNvPr id="7" name="TextBox 6">
            <a:extLst>
              <a:ext uri="{FF2B5EF4-FFF2-40B4-BE49-F238E27FC236}">
                <a16:creationId xmlns:a16="http://schemas.microsoft.com/office/drawing/2014/main" id="{E32F97F7-76A7-43C5-CB35-F6A975B2FA55}"/>
              </a:ext>
            </a:extLst>
          </p:cNvPr>
          <p:cNvSpPr txBox="1"/>
          <p:nvPr/>
        </p:nvSpPr>
        <p:spPr>
          <a:xfrm>
            <a:off x="5343331" y="3450375"/>
            <a:ext cx="6220408" cy="2246769"/>
          </a:xfrm>
          <a:prstGeom prst="rect">
            <a:avLst/>
          </a:prstGeom>
          <a:noFill/>
        </p:spPr>
        <p:txBody>
          <a:bodyPr wrap="square">
            <a:spAutoFit/>
          </a:bodyPr>
          <a:lstStyle/>
          <a:p>
            <a:pPr lvl="0" defTabSz="457200">
              <a:spcBef>
                <a:spcPct val="20000"/>
              </a:spcBef>
              <a:defRPr sz="2000"/>
            </a:pPr>
            <a:r>
              <a:rPr lang="en-GB" sz="2000" b="1" dirty="0">
                <a:solidFill>
                  <a:srgbClr val="C00000"/>
                </a:solidFill>
              </a:rPr>
              <a:t>DBA-Level Summary</a:t>
            </a:r>
            <a:endParaRPr kumimoji="0" lang="en-GB" sz="2000" b="0" i="0" u="none" strike="noStrike" kern="1200" cap="none" spc="0" normalizeH="0" baseline="0" noProof="0" dirty="0">
              <a:ln>
                <a:noFill/>
              </a:ln>
              <a:solidFill>
                <a:srgbClr val="C00000"/>
              </a:solidFill>
              <a:effectLst/>
              <a:uLnTx/>
              <a:uFillTx/>
              <a:latin typeface="Calibri"/>
              <a:ea typeface="+mn-ea"/>
              <a:cs typeface="+mn-cs"/>
            </a:endParaRPr>
          </a:p>
          <a:p>
            <a:pPr marL="342900" marR="0" lvl="0" indent="-342900" algn="l" defTabSz="457200" rtl="0" eaLnBrk="1" fontAlgn="auto" latinLnBrk="0" hangingPunct="1">
              <a:lnSpc>
                <a:spcPct val="100000"/>
              </a:lnSpc>
              <a:spcBef>
                <a:spcPct val="20000"/>
              </a:spcBef>
              <a:spcAft>
                <a:spcPts val="0"/>
              </a:spcAft>
              <a:buClrTx/>
              <a:buSzTx/>
              <a:buFont typeface="Arial"/>
              <a:buChar char="•"/>
              <a:tabLst/>
              <a:defRPr sz="2000"/>
            </a:pPr>
            <a:r>
              <a:rPr kumimoji="0" lang="en-GB" sz="2000" b="0" i="0" u="none" strike="noStrike" kern="1200" cap="none" spc="0" normalizeH="0" baseline="0" noProof="0" dirty="0">
                <a:ln>
                  <a:noFill/>
                </a:ln>
                <a:solidFill>
                  <a:srgbClr val="C00000"/>
                </a:solidFill>
                <a:effectLst/>
                <a:uLnTx/>
                <a:uFillTx/>
                <a:latin typeface="Calibri"/>
                <a:ea typeface="+mn-ea"/>
                <a:cs typeface="+mn-cs"/>
              </a:rPr>
              <a:t>Analytical, not descriptive</a:t>
            </a:r>
          </a:p>
          <a:p>
            <a:pPr marL="342900" marR="0" lvl="0" indent="-342900" algn="l" defTabSz="457200" rtl="0" eaLnBrk="1" fontAlgn="auto" latinLnBrk="0" hangingPunct="1">
              <a:lnSpc>
                <a:spcPct val="100000"/>
              </a:lnSpc>
              <a:spcBef>
                <a:spcPct val="20000"/>
              </a:spcBef>
              <a:spcAft>
                <a:spcPts val="0"/>
              </a:spcAft>
              <a:buClrTx/>
              <a:buSzTx/>
              <a:buFont typeface="Arial"/>
              <a:buChar char="•"/>
              <a:tabLst/>
              <a:defRPr sz="2000"/>
            </a:pPr>
            <a:r>
              <a:rPr kumimoji="0" lang="en-GB" sz="2000" b="0" i="0" u="none" strike="noStrike" kern="1200" cap="none" spc="0" normalizeH="0" baseline="0" noProof="0" dirty="0">
                <a:ln>
                  <a:noFill/>
                </a:ln>
                <a:solidFill>
                  <a:srgbClr val="C00000"/>
                </a:solidFill>
                <a:effectLst/>
                <a:uLnTx/>
                <a:uFillTx/>
                <a:latin typeface="Calibri"/>
                <a:ea typeface="+mn-ea"/>
                <a:cs typeface="+mn-cs"/>
              </a:rPr>
              <a:t>Synthesised, not listed</a:t>
            </a:r>
          </a:p>
          <a:p>
            <a:pPr marL="342900" marR="0" lvl="0" indent="-342900" algn="l" defTabSz="457200" rtl="0" eaLnBrk="1" fontAlgn="auto" latinLnBrk="0" hangingPunct="1">
              <a:lnSpc>
                <a:spcPct val="100000"/>
              </a:lnSpc>
              <a:spcBef>
                <a:spcPct val="20000"/>
              </a:spcBef>
              <a:spcAft>
                <a:spcPts val="0"/>
              </a:spcAft>
              <a:buClrTx/>
              <a:buSzTx/>
              <a:buFont typeface="Arial"/>
              <a:buChar char="•"/>
              <a:tabLst/>
              <a:defRPr sz="2000"/>
            </a:pPr>
            <a:r>
              <a:rPr kumimoji="0" lang="en-GB" sz="2000" b="0" i="0" u="none" strike="noStrike" kern="1200" cap="none" spc="0" normalizeH="0" baseline="0" noProof="0" dirty="0">
                <a:ln>
                  <a:noFill/>
                </a:ln>
                <a:solidFill>
                  <a:srgbClr val="C00000"/>
                </a:solidFill>
                <a:effectLst/>
                <a:uLnTx/>
                <a:uFillTx/>
                <a:latin typeface="Calibri"/>
                <a:ea typeface="+mn-ea"/>
                <a:cs typeface="+mn-cs"/>
              </a:rPr>
              <a:t>Theoretically grounded</a:t>
            </a:r>
          </a:p>
          <a:p>
            <a:pPr marL="342900" marR="0" lvl="0" indent="-342900" algn="l" defTabSz="457200" rtl="0" eaLnBrk="1" fontAlgn="auto" latinLnBrk="0" hangingPunct="1">
              <a:lnSpc>
                <a:spcPct val="100000"/>
              </a:lnSpc>
              <a:spcBef>
                <a:spcPct val="20000"/>
              </a:spcBef>
              <a:spcAft>
                <a:spcPts val="0"/>
              </a:spcAft>
              <a:buClrTx/>
              <a:buSzTx/>
              <a:buFont typeface="Arial"/>
              <a:buChar char="•"/>
              <a:tabLst/>
              <a:defRPr sz="2000"/>
            </a:pPr>
            <a:r>
              <a:rPr kumimoji="0" lang="en-GB" sz="2000" b="0" i="0" u="none" strike="noStrike" kern="1200" cap="none" spc="0" normalizeH="0" baseline="0" noProof="0" dirty="0">
                <a:ln>
                  <a:noFill/>
                </a:ln>
                <a:solidFill>
                  <a:srgbClr val="C00000"/>
                </a:solidFill>
                <a:effectLst/>
                <a:uLnTx/>
                <a:uFillTx/>
                <a:latin typeface="Calibri"/>
                <a:ea typeface="+mn-ea"/>
                <a:cs typeface="+mn-cs"/>
              </a:rPr>
              <a:t>Practically relevant</a:t>
            </a:r>
          </a:p>
          <a:p>
            <a:pPr marL="342900" marR="0" lvl="0" indent="-342900" algn="l" defTabSz="457200" rtl="0" eaLnBrk="1" fontAlgn="auto" latinLnBrk="0" hangingPunct="1">
              <a:lnSpc>
                <a:spcPct val="100000"/>
              </a:lnSpc>
              <a:spcBef>
                <a:spcPct val="20000"/>
              </a:spcBef>
              <a:spcAft>
                <a:spcPts val="0"/>
              </a:spcAft>
              <a:buClrTx/>
              <a:buSzTx/>
              <a:buFont typeface="Arial"/>
              <a:buChar char="•"/>
              <a:tabLst/>
              <a:defRPr sz="2000"/>
            </a:pPr>
            <a:r>
              <a:rPr kumimoji="0" lang="en-GB" sz="2000" b="0" i="0" u="none" strike="noStrike" kern="1200" cap="none" spc="0" normalizeH="0" baseline="0" noProof="0" dirty="0">
                <a:ln>
                  <a:noFill/>
                </a:ln>
                <a:solidFill>
                  <a:srgbClr val="C00000"/>
                </a:solidFill>
                <a:effectLst/>
                <a:uLnTx/>
                <a:uFillTx/>
                <a:latin typeface="Calibri"/>
                <a:ea typeface="+mn-ea"/>
                <a:cs typeface="+mn-cs"/>
              </a:rPr>
              <a:t>Clear contribution</a:t>
            </a:r>
          </a:p>
        </p:txBody>
      </p:sp>
    </p:spTree>
    <p:extLst>
      <p:ext uri="{BB962C8B-B14F-4D97-AF65-F5344CB8AC3E}">
        <p14:creationId xmlns:p14="http://schemas.microsoft.com/office/powerpoint/2010/main" val="5127665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59E886-1298-65EF-E62B-51774A4A2B3E}"/>
              </a:ext>
            </a:extLst>
          </p:cNvPr>
          <p:cNvSpPr>
            <a:spLocks noGrp="1"/>
          </p:cNvSpPr>
          <p:nvPr>
            <p:ph type="title"/>
          </p:nvPr>
        </p:nvSpPr>
        <p:spPr>
          <a:xfrm>
            <a:off x="0" y="0"/>
            <a:ext cx="12192000" cy="860051"/>
          </a:xfrm>
        </p:spPr>
        <p:txBody>
          <a:bodyPr/>
          <a:lstStyle/>
          <a:p>
            <a:r>
              <a:rPr lang="en-GB" dirty="0"/>
              <a:t>Types of Recommendations (DBA-Level)</a:t>
            </a:r>
          </a:p>
        </p:txBody>
      </p:sp>
      <p:sp>
        <p:nvSpPr>
          <p:cNvPr id="3" name="Content Placeholder 2">
            <a:extLst>
              <a:ext uri="{FF2B5EF4-FFF2-40B4-BE49-F238E27FC236}">
                <a16:creationId xmlns:a16="http://schemas.microsoft.com/office/drawing/2014/main" id="{C487AAF5-8C4D-C480-D9EB-D240D2E3D1AA}"/>
              </a:ext>
            </a:extLst>
          </p:cNvPr>
          <p:cNvSpPr>
            <a:spLocks noGrp="1"/>
          </p:cNvSpPr>
          <p:nvPr>
            <p:ph idx="1"/>
          </p:nvPr>
        </p:nvSpPr>
        <p:spPr>
          <a:xfrm>
            <a:off x="61258" y="1000872"/>
            <a:ext cx="12130741" cy="4351338"/>
          </a:xfrm>
        </p:spPr>
        <p:txBody>
          <a:bodyPr/>
          <a:lstStyle/>
          <a:p>
            <a:r>
              <a:rPr lang="en-GB" dirty="0"/>
              <a:t>Strategic recommendations (organisations) </a:t>
            </a:r>
          </a:p>
          <a:p>
            <a:r>
              <a:rPr lang="en-GB" dirty="0"/>
              <a:t>Policy recommendations </a:t>
            </a:r>
          </a:p>
          <a:p>
            <a:r>
              <a:rPr lang="en-GB" dirty="0"/>
              <a:t>Research recommendations </a:t>
            </a:r>
          </a:p>
          <a:p>
            <a:endParaRPr lang="en-GB" dirty="0"/>
          </a:p>
          <a:p>
            <a:pPr marL="0" indent="0">
              <a:buNone/>
            </a:pPr>
            <a:r>
              <a:rPr lang="en-GB" dirty="0"/>
              <a:t>➡️ Add:</a:t>
            </a:r>
          </a:p>
          <a:p>
            <a:r>
              <a:rPr lang="en-GB" dirty="0"/>
              <a:t>Based on </a:t>
            </a:r>
            <a:r>
              <a:rPr lang="en-GB" b="1" dirty="0"/>
              <a:t>strength of evidence</a:t>
            </a:r>
            <a:r>
              <a:rPr lang="en-GB" dirty="0"/>
              <a:t> </a:t>
            </a:r>
          </a:p>
          <a:p>
            <a:r>
              <a:rPr lang="en-GB" dirty="0"/>
              <a:t>Not speculative</a:t>
            </a:r>
          </a:p>
          <a:p>
            <a:endParaRPr lang="en-GB" dirty="0"/>
          </a:p>
        </p:txBody>
      </p:sp>
      <p:sp>
        <p:nvSpPr>
          <p:cNvPr id="5" name="TextBox 4">
            <a:extLst>
              <a:ext uri="{FF2B5EF4-FFF2-40B4-BE49-F238E27FC236}">
                <a16:creationId xmlns:a16="http://schemas.microsoft.com/office/drawing/2014/main" id="{95A434EB-2BBA-FE9A-3556-EC45ECA7F054}"/>
              </a:ext>
            </a:extLst>
          </p:cNvPr>
          <p:cNvSpPr txBox="1"/>
          <p:nvPr/>
        </p:nvSpPr>
        <p:spPr>
          <a:xfrm>
            <a:off x="6895355" y="4143291"/>
            <a:ext cx="5235387" cy="2862322"/>
          </a:xfrm>
          <a:prstGeom prst="rect">
            <a:avLst/>
          </a:prstGeom>
          <a:noFill/>
        </p:spPr>
        <p:txBody>
          <a:bodyPr wrap="square">
            <a:spAutoFit/>
          </a:bodyPr>
          <a:lstStyle/>
          <a:p>
            <a:r>
              <a:rPr lang="en-GB" sz="2400" dirty="0">
                <a:solidFill>
                  <a:srgbClr val="C00000"/>
                </a:solidFill>
              </a:rPr>
              <a:t>Why DBA Findings Fail:</a:t>
            </a:r>
          </a:p>
          <a:p>
            <a:endParaRPr lang="en-GB" dirty="0"/>
          </a:p>
          <a:p>
            <a:pPr marL="285750" indent="-285750">
              <a:buFont typeface="Arial" panose="020B0604020202020204" pitchFamily="34" charset="0"/>
              <a:buChar char="•"/>
            </a:pPr>
            <a:r>
              <a:rPr lang="en-GB" sz="2400" dirty="0"/>
              <a:t>Over-description (no synthesis)</a:t>
            </a:r>
          </a:p>
          <a:p>
            <a:pPr marL="285750" indent="-285750">
              <a:buFont typeface="Arial" panose="020B0604020202020204" pitchFamily="34" charset="0"/>
              <a:buChar char="•"/>
            </a:pPr>
            <a:r>
              <a:rPr lang="en-GB" sz="2400" dirty="0"/>
              <a:t>No link to theory</a:t>
            </a:r>
          </a:p>
          <a:p>
            <a:pPr marL="285750" indent="-285750">
              <a:buFont typeface="Arial" panose="020B0604020202020204" pitchFamily="34" charset="0"/>
              <a:buChar char="•"/>
            </a:pPr>
            <a:r>
              <a:rPr lang="en-GB" sz="2400" dirty="0"/>
              <a:t>No clear contribution</a:t>
            </a:r>
          </a:p>
          <a:p>
            <a:pPr marL="285750" indent="-285750">
              <a:buFont typeface="Arial" panose="020B0604020202020204" pitchFamily="34" charset="0"/>
              <a:buChar char="•"/>
            </a:pPr>
            <a:r>
              <a:rPr lang="en-GB" sz="2400" dirty="0"/>
              <a:t>Weak implications</a:t>
            </a:r>
          </a:p>
          <a:p>
            <a:pPr marL="285750" indent="-285750">
              <a:buFont typeface="Arial" panose="020B0604020202020204" pitchFamily="34" charset="0"/>
              <a:buChar char="•"/>
            </a:pPr>
            <a:r>
              <a:rPr lang="en-GB" sz="2400" dirty="0"/>
              <a:t>Ignoring contradictory evidence</a:t>
            </a:r>
          </a:p>
          <a:p>
            <a:endParaRPr lang="en-GB" dirty="0"/>
          </a:p>
        </p:txBody>
      </p:sp>
    </p:spTree>
    <p:extLst>
      <p:ext uri="{BB962C8B-B14F-4D97-AF65-F5344CB8AC3E}">
        <p14:creationId xmlns:p14="http://schemas.microsoft.com/office/powerpoint/2010/main" val="288564493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157"/>
        <p:cNvGrpSpPr/>
        <p:nvPr/>
      </p:nvGrpSpPr>
      <p:grpSpPr>
        <a:xfrm>
          <a:off x="0" y="0"/>
          <a:ext cx="0" cy="0"/>
          <a:chOff x="0" y="0"/>
          <a:chExt cx="0" cy="0"/>
        </a:xfrm>
      </p:grpSpPr>
      <p:sp>
        <p:nvSpPr>
          <p:cNvPr id="16" name="Title 15"/>
          <p:cNvSpPr>
            <a:spLocks noGrp="1"/>
          </p:cNvSpPr>
          <p:nvPr>
            <p:ph type="title"/>
          </p:nvPr>
        </p:nvSpPr>
        <p:spPr>
          <a:xfrm>
            <a:off x="61258" y="18255"/>
            <a:ext cx="12130741" cy="1325563"/>
          </a:xfrm>
        </p:spPr>
        <p:txBody>
          <a:bodyPr/>
          <a:lstStyle/>
          <a:p>
            <a:r>
              <a:rPr lang="en-GB" dirty="0"/>
              <a:t>Publicising your review</a:t>
            </a:r>
            <a:endParaRPr lang="en-US" dirty="0"/>
          </a:p>
        </p:txBody>
      </p:sp>
      <p:sp>
        <p:nvSpPr>
          <p:cNvPr id="17" name="Content Placeholder 16"/>
          <p:cNvSpPr>
            <a:spLocks noGrp="1"/>
          </p:cNvSpPr>
          <p:nvPr>
            <p:ph idx="1"/>
          </p:nvPr>
        </p:nvSpPr>
        <p:spPr/>
        <p:txBody>
          <a:bodyPr/>
          <a:lstStyle/>
          <a:p>
            <a:pPr lvl="0"/>
            <a:r>
              <a:rPr lang="en-US" dirty="0"/>
              <a:t>Timeliness is key</a:t>
            </a:r>
          </a:p>
          <a:p>
            <a:pPr lvl="0"/>
            <a:r>
              <a:rPr lang="en-US" dirty="0"/>
              <a:t>Visual communication can be highly effective (</a:t>
            </a:r>
            <a:r>
              <a:rPr lang="en-US" dirty="0" err="1"/>
              <a:t>infographics</a:t>
            </a:r>
            <a:r>
              <a:rPr lang="en-US" dirty="0"/>
              <a:t>)</a:t>
            </a:r>
          </a:p>
          <a:p>
            <a:pPr lvl="0"/>
            <a:r>
              <a:rPr lang="en-US" dirty="0"/>
              <a:t>Plain language summaries for the general public</a:t>
            </a:r>
          </a:p>
          <a:p>
            <a:pPr lvl="0"/>
            <a:r>
              <a:rPr lang="en-US" dirty="0"/>
              <a:t>Press coverage</a:t>
            </a:r>
          </a:p>
          <a:p>
            <a:pPr lvl="0"/>
            <a:r>
              <a:rPr lang="en-US" dirty="0"/>
              <a:t>Social media: tweeting and blogging</a:t>
            </a:r>
          </a:p>
          <a:p>
            <a:pPr lvl="0"/>
            <a:r>
              <a:rPr lang="en-US" dirty="0"/>
              <a:t>Podcasts</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165"/>
        <p:cNvGrpSpPr/>
        <p:nvPr/>
      </p:nvGrpSpPr>
      <p:grpSpPr>
        <a:xfrm>
          <a:off x="0" y="0"/>
          <a:ext cx="0" cy="0"/>
          <a:chOff x="0" y="0"/>
          <a:chExt cx="0" cy="0"/>
        </a:xfrm>
      </p:grpSpPr>
      <p:sp>
        <p:nvSpPr>
          <p:cNvPr id="16" name="Title 15"/>
          <p:cNvSpPr>
            <a:spLocks noGrp="1"/>
          </p:cNvSpPr>
          <p:nvPr>
            <p:ph type="title"/>
          </p:nvPr>
        </p:nvSpPr>
        <p:spPr/>
        <p:txBody>
          <a:bodyPr/>
          <a:lstStyle/>
          <a:p>
            <a:r>
              <a:rPr lang="en-GB" dirty="0"/>
              <a:t>“Take homes”</a:t>
            </a:r>
            <a:endParaRPr lang="en-US" dirty="0"/>
          </a:p>
        </p:txBody>
      </p:sp>
      <p:sp>
        <p:nvSpPr>
          <p:cNvPr id="17" name="Content Placeholder 16"/>
          <p:cNvSpPr>
            <a:spLocks noGrp="1"/>
          </p:cNvSpPr>
          <p:nvPr>
            <p:ph idx="1"/>
          </p:nvPr>
        </p:nvSpPr>
        <p:spPr/>
        <p:txBody>
          <a:bodyPr>
            <a:normAutofit fontScale="92500" lnSpcReduction="10000"/>
          </a:bodyPr>
          <a:lstStyle/>
          <a:p>
            <a:pPr lvl="0"/>
            <a:r>
              <a:rPr lang="en-US" dirty="0"/>
              <a:t>Base what you write and how you present it on your detailed knowledge of your </a:t>
            </a:r>
            <a:r>
              <a:rPr lang="en-US" b="1" dirty="0"/>
              <a:t>intended audience</a:t>
            </a:r>
          </a:p>
          <a:p>
            <a:pPr lvl="0"/>
            <a:r>
              <a:rPr lang="en-US" dirty="0"/>
              <a:t>Remember that your review will have </a:t>
            </a:r>
            <a:r>
              <a:rPr lang="en-US" b="1" dirty="0"/>
              <a:t>multiple audiences </a:t>
            </a:r>
            <a:r>
              <a:rPr lang="en-US" dirty="0"/>
              <a:t>and you should try, therefore, to anticipate and factor in their interests</a:t>
            </a:r>
          </a:p>
          <a:p>
            <a:pPr lvl="0"/>
            <a:r>
              <a:rPr lang="en-US" dirty="0"/>
              <a:t>Systematic approaches to presenting your methodology and findings will demonstrate </a:t>
            </a:r>
            <a:r>
              <a:rPr lang="en-US" b="1" dirty="0"/>
              <a:t>clarity-</a:t>
            </a:r>
            <a:r>
              <a:rPr lang="en-US" b="1" dirty="0" err="1"/>
              <a:t>auditability</a:t>
            </a:r>
            <a:r>
              <a:rPr lang="en-US" b="1" dirty="0"/>
              <a:t>-</a:t>
            </a:r>
            <a:r>
              <a:rPr lang="en-US" b="1" dirty="0" err="1"/>
              <a:t>replicability</a:t>
            </a:r>
            <a:r>
              <a:rPr lang="en-US" b="1" dirty="0"/>
              <a:t>-transparency</a:t>
            </a:r>
            <a:r>
              <a:rPr lang="en-US" dirty="0"/>
              <a:t> (CART)</a:t>
            </a:r>
          </a:p>
          <a:p>
            <a:pPr lvl="0"/>
            <a:r>
              <a:rPr lang="en-US" dirty="0"/>
              <a:t>Published </a:t>
            </a:r>
            <a:r>
              <a:rPr lang="en-US" b="1" dirty="0"/>
              <a:t>reporting guidelines</a:t>
            </a:r>
            <a:r>
              <a:rPr lang="en-US" dirty="0"/>
              <a:t> may help you to present your methodology and findings in a clear and transparent way</a:t>
            </a:r>
          </a:p>
          <a:p>
            <a:pPr lvl="0"/>
            <a:r>
              <a:rPr lang="en-US" dirty="0"/>
              <a:t>Your structured academic report should be supported by </a:t>
            </a:r>
            <a:r>
              <a:rPr lang="en-US" b="1" dirty="0"/>
              <a:t>other methods of presentation</a:t>
            </a:r>
            <a:r>
              <a:rPr lang="en-US" dirty="0"/>
              <a:t> for your review including plain language summaries and briefings</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173"/>
        <p:cNvGrpSpPr/>
        <p:nvPr/>
      </p:nvGrpSpPr>
      <p:grpSpPr>
        <a:xfrm>
          <a:off x="0" y="0"/>
          <a:ext cx="0" cy="0"/>
          <a:chOff x="0" y="0"/>
          <a:chExt cx="0" cy="0"/>
        </a:xfrm>
      </p:grpSpPr>
      <p:sp>
        <p:nvSpPr>
          <p:cNvPr id="16" name="Title 15"/>
          <p:cNvSpPr>
            <a:spLocks noGrp="1"/>
          </p:cNvSpPr>
          <p:nvPr>
            <p:ph type="title"/>
          </p:nvPr>
        </p:nvSpPr>
        <p:spPr/>
        <p:txBody>
          <a:bodyPr/>
          <a:lstStyle/>
          <a:p>
            <a:r>
              <a:rPr lang="en-GB" dirty="0"/>
              <a:t>Now read: </a:t>
            </a:r>
            <a:endParaRPr lang="en-US" dirty="0"/>
          </a:p>
        </p:txBody>
      </p:sp>
      <p:sp>
        <p:nvSpPr>
          <p:cNvPr id="17" name="Content Placeholder 16"/>
          <p:cNvSpPr>
            <a:spLocks noGrp="1"/>
          </p:cNvSpPr>
          <p:nvPr>
            <p:ph idx="1"/>
          </p:nvPr>
        </p:nvSpPr>
        <p:spPr/>
        <p:txBody>
          <a:bodyPr/>
          <a:lstStyle/>
          <a:p>
            <a:pPr lvl="0"/>
            <a:r>
              <a:rPr lang="en-US" dirty="0"/>
              <a:t>Chapter 10 of the Sage Book: </a:t>
            </a:r>
            <a:r>
              <a:rPr lang="en-US" dirty="0" err="1"/>
              <a:t>Synthesising</a:t>
            </a:r>
            <a:r>
              <a:rPr lang="en-US" dirty="0"/>
              <a:t> and </a:t>
            </a:r>
            <a:r>
              <a:rPr lang="en-US" dirty="0" err="1"/>
              <a:t>analysing</a:t>
            </a:r>
            <a:r>
              <a:rPr lang="en-US" dirty="0"/>
              <a:t> qualitative studies In: </a:t>
            </a:r>
            <a:r>
              <a:rPr lang="en-US" b="1" dirty="0"/>
              <a:t>Systematic Approaches to a Successful Literature Review,</a:t>
            </a:r>
            <a:r>
              <a:rPr lang="en-US" dirty="0"/>
              <a:t> 3</a:t>
            </a:r>
            <a:r>
              <a:rPr lang="en-US" baseline="30000" dirty="0"/>
              <a:t>rd</a:t>
            </a:r>
            <a:r>
              <a:rPr lang="en-US" dirty="0"/>
              <a:t> </a:t>
            </a:r>
            <a:r>
              <a:rPr lang="en-US" dirty="0" err="1"/>
              <a:t>ed</a:t>
            </a:r>
            <a:r>
              <a:rPr lang="en-US" dirty="0"/>
              <a:t>, 2021.</a:t>
            </a:r>
          </a:p>
          <a:p>
            <a:pPr lvl="0"/>
            <a:r>
              <a:rPr lang="en-US" dirty="0"/>
              <a:t>You might also find the following useful: </a:t>
            </a:r>
          </a:p>
          <a:p>
            <a:pPr marL="548640">
              <a:buNone/>
            </a:pPr>
            <a:r>
              <a:rPr lang="en-US" dirty="0" err="1"/>
              <a:t>Aveyard</a:t>
            </a:r>
            <a:r>
              <a:rPr lang="en-US" dirty="0"/>
              <a:t>, H. (2019) How do I discuss my findings and make recommendations?. In </a:t>
            </a:r>
            <a:r>
              <a:rPr lang="en-US" dirty="0" err="1"/>
              <a:t>Aveyard</a:t>
            </a:r>
            <a:r>
              <a:rPr lang="en-US" dirty="0"/>
              <a:t>, H., </a:t>
            </a:r>
            <a:r>
              <a:rPr lang="en-US" i="1" dirty="0"/>
              <a:t>Doing a Literature Review in Health and Social Care: A Practical Guide, </a:t>
            </a:r>
            <a:r>
              <a:rPr lang="en-US" dirty="0"/>
              <a:t>4th </a:t>
            </a:r>
            <a:r>
              <a:rPr lang="en-US" dirty="0" err="1"/>
              <a:t>edn</a:t>
            </a:r>
            <a:r>
              <a:rPr lang="en-US" dirty="0"/>
              <a:t>. Maidenhead: Open University Press, 153–62.</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112</TotalTime>
  <Words>1539</Words>
  <Application>Microsoft Office PowerPoint</Application>
  <PresentationFormat>Widescreen</PresentationFormat>
  <Paragraphs>197</Paragraphs>
  <Slides>20</Slides>
  <Notes>13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Arial</vt:lpstr>
      <vt:lpstr>Calibri</vt:lpstr>
      <vt:lpstr>Calibri Light</vt:lpstr>
      <vt:lpstr>Google Sans</vt:lpstr>
      <vt:lpstr>Wingdings</vt:lpstr>
      <vt:lpstr>Office Theme</vt:lpstr>
      <vt:lpstr>DBA CRITICAL LITERATURE REVIEW FOR DOCTORAL RESEARCH</vt:lpstr>
      <vt:lpstr>Please note</vt:lpstr>
      <vt:lpstr>From Findings to Contribution</vt:lpstr>
      <vt:lpstr>In a single slide…</vt:lpstr>
      <vt:lpstr>Identifying recommendations for action</vt:lpstr>
      <vt:lpstr>Presenting your findings: CART+ Framework</vt:lpstr>
      <vt:lpstr>Visual Conceptual Output (CRITICAL)</vt:lpstr>
      <vt:lpstr>Considering your audience</vt:lpstr>
      <vt:lpstr>A sample review structure (1 of 3)</vt:lpstr>
      <vt:lpstr>Most common standards for reporting reviews</vt:lpstr>
      <vt:lpstr>Use of appendices </vt:lpstr>
      <vt:lpstr>A sample review structure (2 of 3)</vt:lpstr>
      <vt:lpstr>Theoretical Contribution</vt:lpstr>
      <vt:lpstr>From Findings → Managerial Implications</vt:lpstr>
      <vt:lpstr>Discussion Section</vt:lpstr>
      <vt:lpstr>A sample review structure (3 of 3)</vt:lpstr>
      <vt:lpstr>Types of Recommendations (DBA-Level)</vt:lpstr>
      <vt:lpstr>Publicising your review</vt:lpstr>
      <vt:lpstr>“Take homes”</vt:lpstr>
      <vt:lpstr>Now read: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DBA CRITICAL LITERATURE REVIEW FOR DOCTORAL RESEARCH</dc:title>
  <dc:creator>Caroline Jawad</dc:creator>
  <cp:lastModifiedBy>Ebad Banissi</cp:lastModifiedBy>
  <cp:revision>4</cp:revision>
  <dcterms:created xsi:type="dcterms:W3CDTF">2023-02-08T18:08:13Z</dcterms:created>
  <dcterms:modified xsi:type="dcterms:W3CDTF">2026-04-08T16:34:05Z</dcterms:modified>
</cp:coreProperties>
</file>