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71" r:id="rId2"/>
    <p:sldId id="422" r:id="rId3"/>
    <p:sldId id="350" r:id="rId4"/>
    <p:sldId id="387" r:id="rId5"/>
    <p:sldId id="414" r:id="rId6"/>
    <p:sldId id="415" r:id="rId7"/>
    <p:sldId id="418" r:id="rId8"/>
    <p:sldId id="416" r:id="rId9"/>
    <p:sldId id="399" r:id="rId10"/>
    <p:sldId id="400" r:id="rId11"/>
    <p:sldId id="401" r:id="rId12"/>
    <p:sldId id="419" r:id="rId13"/>
    <p:sldId id="402" r:id="rId14"/>
    <p:sldId id="403" r:id="rId15"/>
    <p:sldId id="420" r:id="rId16"/>
    <p:sldId id="309" r:id="rId17"/>
    <p:sldId id="406" r:id="rId18"/>
    <p:sldId id="407" r:id="rId19"/>
    <p:sldId id="408" r:id="rId20"/>
    <p:sldId id="409" r:id="rId21"/>
    <p:sldId id="410" r:id="rId22"/>
    <p:sldId id="411" r:id="rId23"/>
    <p:sldId id="412" r:id="rId24"/>
    <p:sldId id="413" r:id="rId25"/>
    <p:sldId id="421" r:id="rId26"/>
    <p:sldId id="312" r:id="rId27"/>
    <p:sldId id="382" r:id="rId28"/>
    <p:sldId id="385" r:id="rId29"/>
    <p:sldId id="404" r:id="rId30"/>
    <p:sldId id="405" r:id="rId31"/>
    <p:sldId id="383" r:id="rId32"/>
    <p:sldId id="417" r:id="rId33"/>
    <p:sldId id="35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7DD24D-FD0C-4EDC-A6B7-F2BC44653099}" v="12" dt="2025-10-28T10:53:44.0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800" autoAdjust="0"/>
    <p:restoredTop sz="54291" autoAdjust="0"/>
  </p:normalViewPr>
  <p:slideViewPr>
    <p:cSldViewPr snapToGrid="0">
      <p:cViewPr varScale="1">
        <p:scale>
          <a:sx n="49" d="100"/>
          <a:sy n="49" d="100"/>
        </p:scale>
        <p:origin x="1641"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69702647-71D6-4004-A699-98D957DD21C7}"/>
    <pc:docChg chg="undo custSel addSld delSld modSld sldOrd">
      <pc:chgData name="Rhiannon Akers" userId="fb3c9d12-5c8c-42d7-8dc7-d872d7a3d202" providerId="ADAL" clId="{69702647-71D6-4004-A699-98D957DD21C7}" dt="2024-10-25T21:08:14.614" v="6737"/>
      <pc:docMkLst>
        <pc:docMk/>
      </pc:docMkLst>
      <pc:sldChg chg="modSp mod ord">
        <pc:chgData name="Rhiannon Akers" userId="fb3c9d12-5c8c-42d7-8dc7-d872d7a3d202" providerId="ADAL" clId="{69702647-71D6-4004-A699-98D957DD21C7}" dt="2024-10-25T13:13:15.298" v="3180"/>
        <pc:sldMkLst>
          <pc:docMk/>
          <pc:sldMk cId="267432516" sldId="309"/>
        </pc:sldMkLst>
      </pc:sldChg>
      <pc:sldChg chg="modSp mod ord modNotesTx">
        <pc:chgData name="Rhiannon Akers" userId="fb3c9d12-5c8c-42d7-8dc7-d872d7a3d202" providerId="ADAL" clId="{69702647-71D6-4004-A699-98D957DD21C7}" dt="2024-10-25T20:45:17.769" v="5970"/>
        <pc:sldMkLst>
          <pc:docMk/>
          <pc:sldMk cId="607962430" sldId="312"/>
        </pc:sldMkLst>
      </pc:sldChg>
      <pc:sldChg chg="del">
        <pc:chgData name="Rhiannon Akers" userId="fb3c9d12-5c8c-42d7-8dc7-d872d7a3d202" providerId="ADAL" clId="{69702647-71D6-4004-A699-98D957DD21C7}" dt="2024-10-14T12:49:12.643" v="71" actId="47"/>
        <pc:sldMkLst>
          <pc:docMk/>
          <pc:sldMk cId="2218720582" sldId="343"/>
        </pc:sldMkLst>
      </pc:sldChg>
      <pc:sldChg chg="modSp mod">
        <pc:chgData name="Rhiannon Akers" userId="fb3c9d12-5c8c-42d7-8dc7-d872d7a3d202" providerId="ADAL" clId="{69702647-71D6-4004-A699-98D957DD21C7}" dt="2024-10-25T09:52:57.362" v="189" actId="115"/>
        <pc:sldMkLst>
          <pc:docMk/>
          <pc:sldMk cId="3864462035" sldId="350"/>
        </pc:sldMkLst>
      </pc:sldChg>
      <pc:sldChg chg="modSp mod">
        <pc:chgData name="Rhiannon Akers" userId="fb3c9d12-5c8c-42d7-8dc7-d872d7a3d202" providerId="ADAL" clId="{69702647-71D6-4004-A699-98D957DD21C7}" dt="2024-10-25T20:26:24.556" v="5081" actId="1076"/>
        <pc:sldMkLst>
          <pc:docMk/>
          <pc:sldMk cId="865498515" sldId="356"/>
        </pc:sldMkLst>
      </pc:sldChg>
      <pc:sldChg chg="del">
        <pc:chgData name="Rhiannon Akers" userId="fb3c9d12-5c8c-42d7-8dc7-d872d7a3d202" providerId="ADAL" clId="{69702647-71D6-4004-A699-98D957DD21C7}" dt="2024-10-14T12:49:12.292" v="70" actId="47"/>
        <pc:sldMkLst>
          <pc:docMk/>
          <pc:sldMk cId="3049228223" sldId="357"/>
        </pc:sldMkLst>
      </pc:sldChg>
      <pc:sldChg chg="del">
        <pc:chgData name="Rhiannon Akers" userId="fb3c9d12-5c8c-42d7-8dc7-d872d7a3d202" providerId="ADAL" clId="{69702647-71D6-4004-A699-98D957DD21C7}" dt="2024-10-14T12:49:12.917" v="72" actId="47"/>
        <pc:sldMkLst>
          <pc:docMk/>
          <pc:sldMk cId="1720911959" sldId="371"/>
        </pc:sldMkLst>
      </pc:sldChg>
      <pc:sldChg chg="del">
        <pc:chgData name="Rhiannon Akers" userId="fb3c9d12-5c8c-42d7-8dc7-d872d7a3d202" providerId="ADAL" clId="{69702647-71D6-4004-A699-98D957DD21C7}" dt="2024-10-14T12:49:13.933" v="75" actId="47"/>
        <pc:sldMkLst>
          <pc:docMk/>
          <pc:sldMk cId="155558733" sldId="372"/>
        </pc:sldMkLst>
      </pc:sldChg>
      <pc:sldChg chg="del">
        <pc:chgData name="Rhiannon Akers" userId="fb3c9d12-5c8c-42d7-8dc7-d872d7a3d202" providerId="ADAL" clId="{69702647-71D6-4004-A699-98D957DD21C7}" dt="2024-10-14T12:49:13.435" v="74" actId="47"/>
        <pc:sldMkLst>
          <pc:docMk/>
          <pc:sldMk cId="770627219" sldId="377"/>
        </pc:sldMkLst>
      </pc:sldChg>
      <pc:sldChg chg="del">
        <pc:chgData name="Rhiannon Akers" userId="fb3c9d12-5c8c-42d7-8dc7-d872d7a3d202" providerId="ADAL" clId="{69702647-71D6-4004-A699-98D957DD21C7}" dt="2024-10-14T12:49:14.435" v="76" actId="47"/>
        <pc:sldMkLst>
          <pc:docMk/>
          <pc:sldMk cId="1137447320" sldId="378"/>
        </pc:sldMkLst>
      </pc:sldChg>
      <pc:sldChg chg="del">
        <pc:chgData name="Rhiannon Akers" userId="fb3c9d12-5c8c-42d7-8dc7-d872d7a3d202" providerId="ADAL" clId="{69702647-71D6-4004-A699-98D957DD21C7}" dt="2024-10-14T12:49:13.196" v="73" actId="47"/>
        <pc:sldMkLst>
          <pc:docMk/>
          <pc:sldMk cId="708828259" sldId="380"/>
        </pc:sldMkLst>
      </pc:sldChg>
      <pc:sldChg chg="modSp del mod ord">
        <pc:chgData name="Rhiannon Akers" userId="fb3c9d12-5c8c-42d7-8dc7-d872d7a3d202" providerId="ADAL" clId="{69702647-71D6-4004-A699-98D957DD21C7}" dt="2024-10-25T20:48:34.086" v="6284" actId="47"/>
        <pc:sldMkLst>
          <pc:docMk/>
          <pc:sldMk cId="1700975988" sldId="381"/>
        </pc:sldMkLst>
      </pc:sldChg>
      <pc:sldChg chg="modSp mod modNotesTx">
        <pc:chgData name="Rhiannon Akers" userId="fb3c9d12-5c8c-42d7-8dc7-d872d7a3d202" providerId="ADAL" clId="{69702647-71D6-4004-A699-98D957DD21C7}" dt="2024-10-25T20:47:28.894" v="6283" actId="20577"/>
        <pc:sldMkLst>
          <pc:docMk/>
          <pc:sldMk cId="3630933599" sldId="382"/>
        </pc:sldMkLst>
      </pc:sldChg>
      <pc:sldChg chg="modSp mod ord modNotesTx">
        <pc:chgData name="Rhiannon Akers" userId="fb3c9d12-5c8c-42d7-8dc7-d872d7a3d202" providerId="ADAL" clId="{69702647-71D6-4004-A699-98D957DD21C7}" dt="2024-10-25T21:08:14.614" v="6737"/>
        <pc:sldMkLst>
          <pc:docMk/>
          <pc:sldMk cId="1798137468" sldId="383"/>
        </pc:sldMkLst>
      </pc:sldChg>
      <pc:sldChg chg="modSp del mod ord">
        <pc:chgData name="Rhiannon Akers" userId="fb3c9d12-5c8c-42d7-8dc7-d872d7a3d202" providerId="ADAL" clId="{69702647-71D6-4004-A699-98D957DD21C7}" dt="2024-10-25T20:36:56.041" v="5595" actId="47"/>
        <pc:sldMkLst>
          <pc:docMk/>
          <pc:sldMk cId="4003469292" sldId="384"/>
        </pc:sldMkLst>
      </pc:sldChg>
      <pc:sldChg chg="modSp mod modNotesTx">
        <pc:chgData name="Rhiannon Akers" userId="fb3c9d12-5c8c-42d7-8dc7-d872d7a3d202" providerId="ADAL" clId="{69702647-71D6-4004-A699-98D957DD21C7}" dt="2024-10-25T12:44:18.813" v="1403" actId="20577"/>
        <pc:sldMkLst>
          <pc:docMk/>
          <pc:sldMk cId="2253402945" sldId="385"/>
        </pc:sldMkLst>
      </pc:sldChg>
      <pc:sldChg chg="addSp delSp modSp del mod">
        <pc:chgData name="Rhiannon Akers" userId="fb3c9d12-5c8c-42d7-8dc7-d872d7a3d202" providerId="ADAL" clId="{69702647-71D6-4004-A699-98D957DD21C7}" dt="2024-10-25T20:16:22.211" v="4813" actId="47"/>
        <pc:sldMkLst>
          <pc:docMk/>
          <pc:sldMk cId="1059859642" sldId="386"/>
        </pc:sldMkLst>
      </pc:sldChg>
      <pc:sldChg chg="modSp mod modNotesTx">
        <pc:chgData name="Rhiannon Akers" userId="fb3c9d12-5c8c-42d7-8dc7-d872d7a3d202" providerId="ADAL" clId="{69702647-71D6-4004-A699-98D957DD21C7}" dt="2024-10-25T20:33:14.968" v="5389" actId="20577"/>
        <pc:sldMkLst>
          <pc:docMk/>
          <pc:sldMk cId="4155932087" sldId="387"/>
        </pc:sldMkLst>
      </pc:sldChg>
      <pc:sldChg chg="del">
        <pc:chgData name="Rhiannon Akers" userId="fb3c9d12-5c8c-42d7-8dc7-d872d7a3d202" providerId="ADAL" clId="{69702647-71D6-4004-A699-98D957DD21C7}" dt="2024-10-14T12:49:11.417" v="69" actId="47"/>
        <pc:sldMkLst>
          <pc:docMk/>
          <pc:sldMk cId="2810185611" sldId="388"/>
        </pc:sldMkLst>
      </pc:sldChg>
      <pc:sldChg chg="del">
        <pc:chgData name="Rhiannon Akers" userId="fb3c9d12-5c8c-42d7-8dc7-d872d7a3d202" providerId="ADAL" clId="{69702647-71D6-4004-A699-98D957DD21C7}" dt="2024-10-14T12:49:09.648" v="68" actId="47"/>
        <pc:sldMkLst>
          <pc:docMk/>
          <pc:sldMk cId="3191240658" sldId="389"/>
        </pc:sldMkLst>
      </pc:sldChg>
      <pc:sldChg chg="modSp mod">
        <pc:chgData name="Rhiannon Akers" userId="fb3c9d12-5c8c-42d7-8dc7-d872d7a3d202" providerId="ADAL" clId="{69702647-71D6-4004-A699-98D957DD21C7}" dt="2024-10-25T20:09:46.060" v="4488" actId="20577"/>
        <pc:sldMkLst>
          <pc:docMk/>
          <pc:sldMk cId="372203389" sldId="402"/>
        </pc:sldMkLst>
      </pc:sldChg>
      <pc:sldChg chg="modSp add mod ord modNotesTx">
        <pc:chgData name="Rhiannon Akers" userId="fb3c9d12-5c8c-42d7-8dc7-d872d7a3d202" providerId="ADAL" clId="{69702647-71D6-4004-A699-98D957DD21C7}" dt="2024-10-25T12:54:13.147" v="2154" actId="20577"/>
        <pc:sldMkLst>
          <pc:docMk/>
          <pc:sldMk cId="810988034" sldId="404"/>
        </pc:sldMkLst>
      </pc:sldChg>
      <pc:sldChg chg="modSp mod modNotesTx">
        <pc:chgData name="Rhiannon Akers" userId="fb3c9d12-5c8c-42d7-8dc7-d872d7a3d202" providerId="ADAL" clId="{69702647-71D6-4004-A699-98D957DD21C7}" dt="2024-10-25T20:37:46.059" v="5669" actId="20577"/>
        <pc:sldMkLst>
          <pc:docMk/>
          <pc:sldMk cId="1250032933" sldId="405"/>
        </pc:sldMkLst>
      </pc:sldChg>
      <pc:sldChg chg="modSp mod">
        <pc:chgData name="Rhiannon Akers" userId="fb3c9d12-5c8c-42d7-8dc7-d872d7a3d202" providerId="ADAL" clId="{69702647-71D6-4004-A699-98D957DD21C7}" dt="2024-10-25T13:08:01.483" v="2954" actId="27636"/>
        <pc:sldMkLst>
          <pc:docMk/>
          <pc:sldMk cId="4023538273" sldId="406"/>
        </pc:sldMkLst>
      </pc:sldChg>
      <pc:sldChg chg="modSp mod modNotesTx">
        <pc:chgData name="Rhiannon Akers" userId="fb3c9d12-5c8c-42d7-8dc7-d872d7a3d202" providerId="ADAL" clId="{69702647-71D6-4004-A699-98D957DD21C7}" dt="2024-10-25T13:10:53.367" v="3095"/>
        <pc:sldMkLst>
          <pc:docMk/>
          <pc:sldMk cId="1135143651" sldId="407"/>
        </pc:sldMkLst>
      </pc:sldChg>
      <pc:sldChg chg="modSp mod modNotesTx">
        <pc:chgData name="Rhiannon Akers" userId="fb3c9d12-5c8c-42d7-8dc7-d872d7a3d202" providerId="ADAL" clId="{69702647-71D6-4004-A699-98D957DD21C7}" dt="2024-10-25T13:10:37.483" v="3094"/>
        <pc:sldMkLst>
          <pc:docMk/>
          <pc:sldMk cId="1607876583" sldId="408"/>
        </pc:sldMkLst>
      </pc:sldChg>
      <pc:sldChg chg="modSp mod modNotesTx">
        <pc:chgData name="Rhiannon Akers" userId="fb3c9d12-5c8c-42d7-8dc7-d872d7a3d202" providerId="ADAL" clId="{69702647-71D6-4004-A699-98D957DD21C7}" dt="2024-10-25T13:11:47.396" v="3120"/>
        <pc:sldMkLst>
          <pc:docMk/>
          <pc:sldMk cId="2820211689" sldId="409"/>
        </pc:sldMkLst>
      </pc:sldChg>
      <pc:sldChg chg="modSp mod modNotesTx">
        <pc:chgData name="Rhiannon Akers" userId="fb3c9d12-5c8c-42d7-8dc7-d872d7a3d202" providerId="ADAL" clId="{69702647-71D6-4004-A699-98D957DD21C7}" dt="2024-10-25T13:14:26.012" v="3194" actId="27636"/>
        <pc:sldMkLst>
          <pc:docMk/>
          <pc:sldMk cId="1018723112" sldId="410"/>
        </pc:sldMkLst>
      </pc:sldChg>
      <pc:sldChg chg="modSp new mod modNotesTx">
        <pc:chgData name="Rhiannon Akers" userId="fb3c9d12-5c8c-42d7-8dc7-d872d7a3d202" providerId="ADAL" clId="{69702647-71D6-4004-A699-98D957DD21C7}" dt="2024-10-25T13:22:54.339" v="3894" actId="20577"/>
        <pc:sldMkLst>
          <pc:docMk/>
          <pc:sldMk cId="2057936233" sldId="411"/>
        </pc:sldMkLst>
      </pc:sldChg>
      <pc:sldChg chg="modSp new mod modNotesTx">
        <pc:chgData name="Rhiannon Akers" userId="fb3c9d12-5c8c-42d7-8dc7-d872d7a3d202" providerId="ADAL" clId="{69702647-71D6-4004-A699-98D957DD21C7}" dt="2024-10-25T13:21:03.697" v="3631" actId="20577"/>
        <pc:sldMkLst>
          <pc:docMk/>
          <pc:sldMk cId="143223532" sldId="412"/>
        </pc:sldMkLst>
      </pc:sldChg>
      <pc:sldChg chg="addSp delSp modSp new mod modNotesTx">
        <pc:chgData name="Rhiannon Akers" userId="fb3c9d12-5c8c-42d7-8dc7-d872d7a3d202" providerId="ADAL" clId="{69702647-71D6-4004-A699-98D957DD21C7}" dt="2024-10-25T13:18:51.045" v="3381" actId="1076"/>
        <pc:sldMkLst>
          <pc:docMk/>
          <pc:sldMk cId="2925927339" sldId="413"/>
        </pc:sldMkLst>
      </pc:sldChg>
      <pc:sldChg chg="addSp delSp modSp new mod modNotesTx">
        <pc:chgData name="Rhiannon Akers" userId="fb3c9d12-5c8c-42d7-8dc7-d872d7a3d202" providerId="ADAL" clId="{69702647-71D6-4004-A699-98D957DD21C7}" dt="2024-10-25T20:20:27.449" v="4923" actId="20577"/>
        <pc:sldMkLst>
          <pc:docMk/>
          <pc:sldMk cId="220179772" sldId="414"/>
        </pc:sldMkLst>
      </pc:sldChg>
      <pc:sldChg chg="addSp delSp modSp new mod modNotesTx">
        <pc:chgData name="Rhiannon Akers" userId="fb3c9d12-5c8c-42d7-8dc7-d872d7a3d202" providerId="ADAL" clId="{69702647-71D6-4004-A699-98D957DD21C7}" dt="2024-10-25T20:20:31.901" v="4924" actId="20577"/>
        <pc:sldMkLst>
          <pc:docMk/>
          <pc:sldMk cId="1641731637" sldId="415"/>
        </pc:sldMkLst>
      </pc:sldChg>
      <pc:sldChg chg="modSp new mod ord modNotesTx">
        <pc:chgData name="Rhiannon Akers" userId="fb3c9d12-5c8c-42d7-8dc7-d872d7a3d202" providerId="ADAL" clId="{69702647-71D6-4004-A699-98D957DD21C7}" dt="2024-10-25T20:12:16.045" v="4679" actId="20577"/>
        <pc:sldMkLst>
          <pc:docMk/>
          <pc:sldMk cId="4174057116" sldId="416"/>
        </pc:sldMkLst>
      </pc:sldChg>
      <pc:sldChg chg="modSp new mod modNotesTx">
        <pc:chgData name="Rhiannon Akers" userId="fb3c9d12-5c8c-42d7-8dc7-d872d7a3d202" providerId="ADAL" clId="{69702647-71D6-4004-A699-98D957DD21C7}" dt="2024-10-25T20:24:58.910" v="4986" actId="14100"/>
        <pc:sldMkLst>
          <pc:docMk/>
          <pc:sldMk cId="104282703" sldId="417"/>
        </pc:sldMkLst>
      </pc:sldChg>
      <pc:sldChg chg="modSp new mod ord modNotesTx">
        <pc:chgData name="Rhiannon Akers" userId="fb3c9d12-5c8c-42d7-8dc7-d872d7a3d202" providerId="ADAL" clId="{69702647-71D6-4004-A699-98D957DD21C7}" dt="2024-10-25T20:34:49.155" v="5540" actId="20577"/>
        <pc:sldMkLst>
          <pc:docMk/>
          <pc:sldMk cId="1636120289" sldId="418"/>
        </pc:sldMkLst>
      </pc:sldChg>
      <pc:sldChg chg="modNotesTx">
        <pc:chgData name="Rhiannon Akers" userId="fb3c9d12-5c8c-42d7-8dc7-d872d7a3d202" providerId="ADAL" clId="{69702647-71D6-4004-A699-98D957DD21C7}" dt="2024-10-25T20:49:19.491" v="6286" actId="20577"/>
        <pc:sldMkLst>
          <pc:docMk/>
          <pc:sldMk cId="2049097736" sldId="419"/>
        </pc:sldMkLst>
      </pc:sldChg>
      <pc:sldChg chg="modSp new mod modNotesTx">
        <pc:chgData name="Rhiannon Akers" userId="fb3c9d12-5c8c-42d7-8dc7-d872d7a3d202" providerId="ADAL" clId="{69702647-71D6-4004-A699-98D957DD21C7}" dt="2024-10-25T21:07:31.472" v="6735" actId="20577"/>
        <pc:sldMkLst>
          <pc:docMk/>
          <pc:sldMk cId="1354503122" sldId="420"/>
        </pc:sldMkLst>
      </pc:sldChg>
    </pc:docChg>
  </pc:docChgLst>
  <pc:docChgLst>
    <pc:chgData name="Rhiannon Akers" userId="fb3c9d12-5c8c-42d7-8dc7-d872d7a3d202" providerId="ADAL" clId="{6031F719-93CF-4E0C-B7D9-256D8144EFEE}"/>
    <pc:docChg chg="custSel addSld modSld">
      <pc:chgData name="Rhiannon Akers" userId="fb3c9d12-5c8c-42d7-8dc7-d872d7a3d202" providerId="ADAL" clId="{6031F719-93CF-4E0C-B7D9-256D8144EFEE}" dt="2025-09-11T09:38:22.579" v="87" actId="20577"/>
      <pc:docMkLst>
        <pc:docMk/>
      </pc:docMkLst>
      <pc:sldChg chg="modSp mod">
        <pc:chgData name="Rhiannon Akers" userId="fb3c9d12-5c8c-42d7-8dc7-d872d7a3d202" providerId="ADAL" clId="{6031F719-93CF-4E0C-B7D9-256D8144EFEE}" dt="2025-09-11T09:31:12.796" v="1" actId="20577"/>
        <pc:sldMkLst>
          <pc:docMk/>
          <pc:sldMk cId="1930633656" sldId="271"/>
        </pc:sldMkLst>
      </pc:sldChg>
      <pc:sldChg chg="addSp delSp modSp mod modNotesTx">
        <pc:chgData name="Rhiannon Akers" userId="fb3c9d12-5c8c-42d7-8dc7-d872d7a3d202" providerId="ADAL" clId="{6031F719-93CF-4E0C-B7D9-256D8144EFEE}" dt="2025-09-11T09:33:30.131" v="7" actId="1076"/>
        <pc:sldMkLst>
          <pc:docMk/>
          <pc:sldMk cId="4023538273" sldId="406"/>
        </pc:sldMkLst>
      </pc:sldChg>
      <pc:sldChg chg="addSp delSp modSp new mod modNotesTx">
        <pc:chgData name="Rhiannon Akers" userId="fb3c9d12-5c8c-42d7-8dc7-d872d7a3d202" providerId="ADAL" clId="{6031F719-93CF-4E0C-B7D9-256D8144EFEE}" dt="2025-09-11T09:38:22.579" v="87" actId="20577"/>
        <pc:sldMkLst>
          <pc:docMk/>
          <pc:sldMk cId="1490559394" sldId="421"/>
        </pc:sldMkLst>
      </pc:sldChg>
    </pc:docChg>
  </pc:docChgLst>
  <pc:docChgLst>
    <pc:chgData name="Rhiannon Akers" userId="fb3c9d12-5c8c-42d7-8dc7-d872d7a3d202" providerId="ADAL" clId="{80AABDCA-A693-4F09-99FD-F26609E442FC}"/>
    <pc:docChg chg="custSel addSld modSld">
      <pc:chgData name="Rhiannon Akers" userId="fb3c9d12-5c8c-42d7-8dc7-d872d7a3d202" providerId="ADAL" clId="{80AABDCA-A693-4F09-99FD-F26609E442FC}" dt="2025-10-28T10:53:49.827" v="87" actId="1076"/>
      <pc:docMkLst>
        <pc:docMk/>
      </pc:docMkLst>
      <pc:sldChg chg="modSp mod">
        <pc:chgData name="Rhiannon Akers" userId="fb3c9d12-5c8c-42d7-8dc7-d872d7a3d202" providerId="ADAL" clId="{80AABDCA-A693-4F09-99FD-F26609E442FC}" dt="2025-10-28T10:50:17.511" v="52" actId="20577"/>
        <pc:sldMkLst>
          <pc:docMk/>
          <pc:sldMk cId="865498515" sldId="356"/>
        </pc:sldMkLst>
        <pc:spChg chg="mod">
          <ac:chgData name="Rhiannon Akers" userId="fb3c9d12-5c8c-42d7-8dc7-d872d7a3d202" providerId="ADAL" clId="{80AABDCA-A693-4F09-99FD-F26609E442FC}" dt="2025-10-28T10:50:17.511" v="52" actId="20577"/>
          <ac:spMkLst>
            <pc:docMk/>
            <pc:sldMk cId="865498515" sldId="356"/>
            <ac:spMk id="3" creationId="{21C9D164-2F9A-A836-3ED4-BB2C3FD086DC}"/>
          </ac:spMkLst>
        </pc:spChg>
      </pc:sldChg>
      <pc:sldChg chg="modSp mod">
        <pc:chgData name="Rhiannon Akers" userId="fb3c9d12-5c8c-42d7-8dc7-d872d7a3d202" providerId="ADAL" clId="{80AABDCA-A693-4F09-99FD-F26609E442FC}" dt="2025-10-28T10:50:40.004" v="56" actId="20577"/>
        <pc:sldMkLst>
          <pc:docMk/>
          <pc:sldMk cId="4155932087" sldId="387"/>
        </pc:sldMkLst>
        <pc:spChg chg="mod">
          <ac:chgData name="Rhiannon Akers" userId="fb3c9d12-5c8c-42d7-8dc7-d872d7a3d202" providerId="ADAL" clId="{80AABDCA-A693-4F09-99FD-F26609E442FC}" dt="2025-10-28T10:50:40.004" v="56" actId="20577"/>
          <ac:spMkLst>
            <pc:docMk/>
            <pc:sldMk cId="4155932087" sldId="387"/>
            <ac:spMk id="2" creationId="{3659548A-1F93-6F6C-0053-38124694B30E}"/>
          </ac:spMkLst>
        </pc:spChg>
      </pc:sldChg>
      <pc:sldChg chg="modSp mod">
        <pc:chgData name="Rhiannon Akers" userId="fb3c9d12-5c8c-42d7-8dc7-d872d7a3d202" providerId="ADAL" clId="{80AABDCA-A693-4F09-99FD-F26609E442FC}" dt="2025-10-28T10:50:45.585" v="60" actId="20577"/>
        <pc:sldMkLst>
          <pc:docMk/>
          <pc:sldMk cId="220179772" sldId="414"/>
        </pc:sldMkLst>
        <pc:spChg chg="mod">
          <ac:chgData name="Rhiannon Akers" userId="fb3c9d12-5c8c-42d7-8dc7-d872d7a3d202" providerId="ADAL" clId="{80AABDCA-A693-4F09-99FD-F26609E442FC}" dt="2025-10-28T10:50:45.585" v="60" actId="20577"/>
          <ac:spMkLst>
            <pc:docMk/>
            <pc:sldMk cId="220179772" sldId="414"/>
            <ac:spMk id="2" creationId="{59519FA1-1F92-3C57-5393-CEBA92607FC8}"/>
          </ac:spMkLst>
        </pc:spChg>
      </pc:sldChg>
      <pc:sldChg chg="modSp mod">
        <pc:chgData name="Rhiannon Akers" userId="fb3c9d12-5c8c-42d7-8dc7-d872d7a3d202" providerId="ADAL" clId="{80AABDCA-A693-4F09-99FD-F26609E442FC}" dt="2025-10-28T10:51:06.259" v="64" actId="20577"/>
        <pc:sldMkLst>
          <pc:docMk/>
          <pc:sldMk cId="1641731637" sldId="415"/>
        </pc:sldMkLst>
        <pc:spChg chg="mod">
          <ac:chgData name="Rhiannon Akers" userId="fb3c9d12-5c8c-42d7-8dc7-d872d7a3d202" providerId="ADAL" clId="{80AABDCA-A693-4F09-99FD-F26609E442FC}" dt="2025-10-28T10:51:06.259" v="64" actId="20577"/>
          <ac:spMkLst>
            <pc:docMk/>
            <pc:sldMk cId="1641731637" sldId="415"/>
            <ac:spMk id="2" creationId="{2D14377E-AFB6-D08F-0CF3-90B532DA42C2}"/>
          </ac:spMkLst>
        </pc:spChg>
      </pc:sldChg>
      <pc:sldChg chg="addSp delSp modSp mod">
        <pc:chgData name="Rhiannon Akers" userId="fb3c9d12-5c8c-42d7-8dc7-d872d7a3d202" providerId="ADAL" clId="{80AABDCA-A693-4F09-99FD-F26609E442FC}" dt="2025-10-28T10:53:49.827" v="87" actId="1076"/>
        <pc:sldMkLst>
          <pc:docMk/>
          <pc:sldMk cId="104282703" sldId="417"/>
        </pc:sldMkLst>
        <pc:spChg chg="mod">
          <ac:chgData name="Rhiannon Akers" userId="fb3c9d12-5c8c-42d7-8dc7-d872d7a3d202" providerId="ADAL" clId="{80AABDCA-A693-4F09-99FD-F26609E442FC}" dt="2025-10-28T10:52:30.957" v="72" actId="20577"/>
          <ac:spMkLst>
            <pc:docMk/>
            <pc:sldMk cId="104282703" sldId="417"/>
            <ac:spMk id="2" creationId="{E1C0E32C-D030-F15D-2CA5-E98A156BA9DF}"/>
          </ac:spMkLst>
        </pc:spChg>
        <pc:spChg chg="mod">
          <ac:chgData name="Rhiannon Akers" userId="fb3c9d12-5c8c-42d7-8dc7-d872d7a3d202" providerId="ADAL" clId="{80AABDCA-A693-4F09-99FD-F26609E442FC}" dt="2025-10-28T10:53:44.064" v="86" actId="27636"/>
          <ac:spMkLst>
            <pc:docMk/>
            <pc:sldMk cId="104282703" sldId="417"/>
            <ac:spMk id="3" creationId="{35AB1135-300C-04E8-E65E-D519F297670F}"/>
          </ac:spMkLst>
        </pc:spChg>
        <pc:picChg chg="add mod">
          <ac:chgData name="Rhiannon Akers" userId="fb3c9d12-5c8c-42d7-8dc7-d872d7a3d202" providerId="ADAL" clId="{80AABDCA-A693-4F09-99FD-F26609E442FC}" dt="2025-10-28T10:53:49.827" v="87" actId="1076"/>
          <ac:picMkLst>
            <pc:docMk/>
            <pc:sldMk cId="104282703" sldId="417"/>
            <ac:picMk id="5" creationId="{E7D48818-E94E-800B-DF00-7356A6A297F0}"/>
          </ac:picMkLst>
        </pc:picChg>
        <pc:picChg chg="add mod">
          <ac:chgData name="Rhiannon Akers" userId="fb3c9d12-5c8c-42d7-8dc7-d872d7a3d202" providerId="ADAL" clId="{80AABDCA-A693-4F09-99FD-F26609E442FC}" dt="2025-10-28T10:53:06.555" v="76" actId="27636"/>
          <ac:picMkLst>
            <pc:docMk/>
            <pc:sldMk cId="104282703" sldId="417"/>
            <ac:picMk id="1026" creationId="{4213764E-C8AD-C4E8-63FB-BCFAED2CFC23}"/>
          </ac:picMkLst>
        </pc:picChg>
        <pc:picChg chg="add del mod">
          <ac:chgData name="Rhiannon Akers" userId="fb3c9d12-5c8c-42d7-8dc7-d872d7a3d202" providerId="ADAL" clId="{80AABDCA-A693-4F09-99FD-F26609E442FC}" dt="2025-10-28T10:53:14.377" v="80" actId="478"/>
          <ac:picMkLst>
            <pc:docMk/>
            <pc:sldMk cId="104282703" sldId="417"/>
            <ac:picMk id="1028" creationId="{BBC0D1DF-BB9A-6447-B801-F02A4E714D0B}"/>
          </ac:picMkLst>
        </pc:picChg>
      </pc:sldChg>
      <pc:sldChg chg="addSp delSp modSp new mod">
        <pc:chgData name="Rhiannon Akers" userId="fb3c9d12-5c8c-42d7-8dc7-d872d7a3d202" providerId="ADAL" clId="{80AABDCA-A693-4F09-99FD-F26609E442FC}" dt="2025-10-21T19:32:33.984" v="22" actId="1076"/>
        <pc:sldMkLst>
          <pc:docMk/>
          <pc:sldMk cId="416156742" sldId="422"/>
        </pc:sldMkLst>
        <pc:spChg chg="mod">
          <ac:chgData name="Rhiannon Akers" userId="fb3c9d12-5c8c-42d7-8dc7-d872d7a3d202" providerId="ADAL" clId="{80AABDCA-A693-4F09-99FD-F26609E442FC}" dt="2025-10-21T19:30:59.032" v="18" actId="20577"/>
          <ac:spMkLst>
            <pc:docMk/>
            <pc:sldMk cId="416156742" sldId="422"/>
            <ac:spMk id="2" creationId="{111FC784-3E99-2006-D95B-1B6061BAA239}"/>
          </ac:spMkLst>
        </pc:spChg>
        <pc:picChg chg="add mod">
          <ac:chgData name="Rhiannon Akers" userId="fb3c9d12-5c8c-42d7-8dc7-d872d7a3d202" providerId="ADAL" clId="{80AABDCA-A693-4F09-99FD-F26609E442FC}" dt="2025-10-21T19:32:33.984" v="22" actId="1076"/>
          <ac:picMkLst>
            <pc:docMk/>
            <pc:sldMk cId="416156742" sldId="422"/>
            <ac:picMk id="4" creationId="{0AC2D8E1-8C8C-66BF-285A-D1068844C53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8803FE-EA33-4F80-A8F8-1AC7C47CCF69}" type="datetimeFigureOut">
              <a:rPr lang="en-GB" smtClean="0"/>
              <a:t>28/10/2025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325CA-BFF4-44AA-A03D-8098CD61DEBF}" type="slidenum">
              <a:rPr lang="en-GB" smtClean="0"/>
              <a:t>‹#›</a:t>
            </a:fld>
            <a:endParaRPr lang="en-GB"/>
          </a:p>
        </p:txBody>
      </p:sp>
    </p:spTree>
    <p:extLst>
      <p:ext uri="{BB962C8B-B14F-4D97-AF65-F5344CB8AC3E}">
        <p14:creationId xmlns:p14="http://schemas.microsoft.com/office/powerpoint/2010/main" val="3273429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courses.lumenlearning.com/suny-opmanagement/chapter/8-1-job-design/"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s://www.business.com/articles/management-theory-of-frederick-taylor/" TargetMode="Externa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hrm024209.wordpress.com/2016/03/18/taylorism-v-humanism/" TargetMode="External"/><Relationship Id="rId2" Type="http://schemas.openxmlformats.org/officeDocument/2006/relationships/slide" Target="../slides/slide30.xml"/><Relationship Id="rId1" Type="http://schemas.openxmlformats.org/officeDocument/2006/relationships/notesMaster" Target="../notesMasters/notesMaster1.xml"/><Relationship Id="rId5" Type="http://schemas.openxmlformats.org/officeDocument/2006/relationships/hyperlink" Target="https://trainingindustry.com/articles/content-development/how-to-design-with-the-human-in-mind-humanism-in-the-digital-and-hybrid-workplace/" TargetMode="External"/><Relationship Id="rId4" Type="http://schemas.openxmlformats.org/officeDocument/2006/relationships/hyperlink" Target="https://knowledge.csc.gov.sg/digital-issue-08/developing-a-more-humanistic-approach-to-organisational-health/" TargetMode="Externa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a:t>
            </a:fld>
            <a:endParaRPr lang="en-GB" dirty="0"/>
          </a:p>
        </p:txBody>
      </p:sp>
    </p:spTree>
    <p:extLst>
      <p:ext uri="{BB962C8B-B14F-4D97-AF65-F5344CB8AC3E}">
        <p14:creationId xmlns:p14="http://schemas.microsoft.com/office/powerpoint/2010/main" val="182943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87325CA-BFF4-44AA-A03D-8098CD61DEBF}" type="slidenum">
              <a:rPr lang="en-GB" smtClean="0"/>
              <a:t>2</a:t>
            </a:fld>
            <a:endParaRPr lang="en-GB"/>
          </a:p>
        </p:txBody>
      </p:sp>
    </p:spTree>
    <p:extLst>
      <p:ext uri="{BB962C8B-B14F-4D97-AF65-F5344CB8AC3E}">
        <p14:creationId xmlns:p14="http://schemas.microsoft.com/office/powerpoint/2010/main" val="39794651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a:t>
            </a:fld>
            <a:endParaRPr lang="en-GB" dirty="0"/>
          </a:p>
        </p:txBody>
      </p:sp>
    </p:spTree>
    <p:extLst>
      <p:ext uri="{BB962C8B-B14F-4D97-AF65-F5344CB8AC3E}">
        <p14:creationId xmlns:p14="http://schemas.microsoft.com/office/powerpoint/2010/main" val="1291871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Considerable variation in workforce planning timeframes There remains considerable variation in how far ahead organisations look when planning and taking action on current and future workforce requirements. Similar to our last survey, 31% of organisations take a short-term approach (up to six months), while 18% are planning over two years into the future. Larger organisations are more likely to have a longer-term outlook than SMEs. </a:t>
            </a:r>
          </a:p>
        </p:txBody>
      </p:sp>
      <p:sp>
        <p:nvSpPr>
          <p:cNvPr id="4" name="Slide Number Placeholder 3"/>
          <p:cNvSpPr>
            <a:spLocks noGrp="1"/>
          </p:cNvSpPr>
          <p:nvPr>
            <p:ph type="sldNum" sz="quarter" idx="5"/>
          </p:nvPr>
        </p:nvSpPr>
        <p:spPr/>
        <p:txBody>
          <a:bodyPr/>
          <a:lstStyle/>
          <a:p>
            <a:fld id="{887325CA-BFF4-44AA-A03D-8098CD61DEBF}" type="slidenum">
              <a:rPr lang="en-GB" smtClean="0"/>
              <a:t>4</a:t>
            </a:fld>
            <a:endParaRPr lang="en-GB"/>
          </a:p>
        </p:txBody>
      </p:sp>
    </p:spTree>
    <p:extLst>
      <p:ext uri="{BB962C8B-B14F-4D97-AF65-F5344CB8AC3E}">
        <p14:creationId xmlns:p14="http://schemas.microsoft.com/office/powerpoint/2010/main" val="3367234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202020"/>
                </a:solidFill>
                <a:effectLst/>
                <a:latin typeface="Museo"/>
              </a:rPr>
              <a:t>Right capability</a:t>
            </a:r>
            <a:r>
              <a:rPr lang="en-GB" b="0" i="0" dirty="0">
                <a:solidFill>
                  <a:srgbClr val="202020"/>
                </a:solidFill>
                <a:effectLst/>
                <a:latin typeface="Museo"/>
              </a:rPr>
              <a:t>: This is about assessing the gaps in competencies and skills you have now and will need in the future. Ensure you have the right capability and core skills to bridge your current and future gaps.</a:t>
            </a:r>
          </a:p>
          <a:p>
            <a:pPr algn="l">
              <a:buFont typeface="+mj-lt"/>
              <a:buAutoNum type="arabicPeriod"/>
            </a:pPr>
            <a:r>
              <a:rPr lang="en-GB" b="1" i="0" dirty="0">
                <a:solidFill>
                  <a:srgbClr val="202020"/>
                </a:solidFill>
                <a:effectLst/>
                <a:latin typeface="Museo"/>
              </a:rPr>
              <a:t>Right size</a:t>
            </a:r>
            <a:r>
              <a:rPr lang="en-GB" b="0" i="0" dirty="0">
                <a:solidFill>
                  <a:srgbClr val="202020"/>
                </a:solidFill>
                <a:effectLst/>
                <a:latin typeface="Museo"/>
              </a:rPr>
              <a:t>: This is about having the right headcount or number of people you need. Make sure you have a sufficient quantity of people with the right capability in posts.</a:t>
            </a:r>
          </a:p>
          <a:p>
            <a:pPr algn="l">
              <a:buFont typeface="+mj-lt"/>
              <a:buAutoNum type="arabicPeriod"/>
            </a:pPr>
            <a:r>
              <a:rPr lang="en-GB" b="1" i="0" dirty="0">
                <a:solidFill>
                  <a:srgbClr val="202020"/>
                </a:solidFill>
                <a:effectLst/>
                <a:latin typeface="Museo"/>
              </a:rPr>
              <a:t>Right shape</a:t>
            </a:r>
            <a:r>
              <a:rPr lang="en-GB" b="0" i="0" dirty="0">
                <a:solidFill>
                  <a:srgbClr val="202020"/>
                </a:solidFill>
                <a:effectLst/>
                <a:latin typeface="Museo"/>
              </a:rPr>
              <a:t>: This is about having the right workforce composition in terms of structure, purpose, ratio of managers to professional and administrative staff and the right demographic mix. Make sure you have the right structures and levels in your workforce to avoid duplication or inefficiency.</a:t>
            </a:r>
          </a:p>
          <a:p>
            <a:pPr algn="l">
              <a:buFont typeface="+mj-lt"/>
              <a:buAutoNum type="arabicPeriod"/>
            </a:pPr>
            <a:r>
              <a:rPr lang="en-GB" b="1" i="0" dirty="0">
                <a:solidFill>
                  <a:srgbClr val="202020"/>
                </a:solidFill>
                <a:effectLst/>
                <a:latin typeface="Museo"/>
              </a:rPr>
              <a:t>Right location</a:t>
            </a:r>
            <a:r>
              <a:rPr lang="en-GB" b="0" i="0" dirty="0">
                <a:solidFill>
                  <a:srgbClr val="202020"/>
                </a:solidFill>
                <a:effectLst/>
                <a:latin typeface="Museo"/>
              </a:rPr>
              <a:t>: This is about having people in the right place geographically and structurally. It’s also about availability of people with the right capabilities at the right locations to meet current and future demand. You should consider whether there is an opportunity to build strategic hubs, relocating some operations abroad. Or whether you could outsource/insource operations or facilitate more hybrid working.</a:t>
            </a:r>
          </a:p>
          <a:p>
            <a:pPr algn="l">
              <a:buFont typeface="+mj-lt"/>
              <a:buAutoNum type="arabicPeriod"/>
            </a:pPr>
            <a:r>
              <a:rPr lang="en-GB" b="1" i="0" dirty="0">
                <a:solidFill>
                  <a:srgbClr val="202020"/>
                </a:solidFill>
                <a:effectLst/>
                <a:latin typeface="Museo"/>
              </a:rPr>
              <a:t>Right time</a:t>
            </a:r>
            <a:r>
              <a:rPr lang="en-GB" b="0" i="0" dirty="0">
                <a:solidFill>
                  <a:srgbClr val="202020"/>
                </a:solidFill>
                <a:effectLst/>
                <a:latin typeface="Museo"/>
              </a:rPr>
              <a:t>: This is about having the right people at the right time and for the actual duration that you need them. Have a think about the new talent and new skills you need and the timeframes for which you require them.</a:t>
            </a:r>
          </a:p>
          <a:p>
            <a:pPr algn="l">
              <a:buFont typeface="+mj-lt"/>
              <a:buAutoNum type="arabicPeriod"/>
            </a:pPr>
            <a:r>
              <a:rPr lang="en-GB" b="1" i="0" dirty="0">
                <a:solidFill>
                  <a:srgbClr val="202020"/>
                </a:solidFill>
                <a:effectLst/>
                <a:latin typeface="Museo"/>
              </a:rPr>
              <a:t>Right cost</a:t>
            </a:r>
            <a:r>
              <a:rPr lang="en-GB" b="0" i="0" dirty="0">
                <a:solidFill>
                  <a:srgbClr val="202020"/>
                </a:solidFill>
                <a:effectLst/>
                <a:latin typeface="Museo"/>
              </a:rPr>
              <a:t>: This is about sufficiently considering the right costs when making workforce decisions. If you focus on this right, have a think about when you have recently reviewed your financial investments in areas such as: benchmarking pay and reward, training and developing people, accounting for recruitment costs to hire, or outsourcing services.</a:t>
            </a:r>
          </a:p>
          <a:p>
            <a:pPr algn="l">
              <a:buFont typeface="+mj-lt"/>
              <a:buAutoNum type="arabicPeriod"/>
            </a:pPr>
            <a:r>
              <a:rPr lang="en-GB" b="1" i="0" dirty="0">
                <a:solidFill>
                  <a:srgbClr val="202020"/>
                </a:solidFill>
                <a:effectLst/>
                <a:latin typeface="Museo"/>
              </a:rPr>
              <a:t>Right risk</a:t>
            </a:r>
            <a:r>
              <a:rPr lang="en-GB" b="0" i="0" dirty="0">
                <a:solidFill>
                  <a:srgbClr val="202020"/>
                </a:solidFill>
                <a:effectLst/>
                <a:latin typeface="Museo"/>
              </a:rPr>
              <a:t>: This is about taking into consideration the risks in relation to your workforce, such as: retirements or predicting which staff will leave. Check how clear your organisation is on the risk involved if a vacancy is left open or the impact of not having enough people in achieving your goals.</a:t>
            </a:r>
            <a:br>
              <a:rPr lang="en-GB" b="0" i="0" dirty="0">
                <a:solidFill>
                  <a:srgbClr val="202020"/>
                </a:solidFill>
                <a:effectLst/>
                <a:latin typeface="Museo"/>
              </a:rPr>
            </a:br>
            <a:r>
              <a:rPr lang="en-GB" b="0" i="0" dirty="0">
                <a:solidFill>
                  <a:srgbClr val="202020"/>
                </a:solidFill>
                <a:effectLst/>
                <a:latin typeface="Museo"/>
              </a:rPr>
              <a:t>Ensuring you take into consideration these seven ‘rights’ is a great approach to workforce planning. Reflect on which ‘rights’ are the most challenging to get right and which ‘rights’ you should be focusing on.</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5</a:t>
            </a:fld>
            <a:endParaRPr lang="en-GB"/>
          </a:p>
        </p:txBody>
      </p:sp>
    </p:spTree>
    <p:extLst>
      <p:ext uri="{BB962C8B-B14F-4D97-AF65-F5344CB8AC3E}">
        <p14:creationId xmlns:p14="http://schemas.microsoft.com/office/powerpoint/2010/main" val="19765597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var(--font-fk-grotesk)"/>
              </a:rPr>
              <a:t>Stage 1: Baseline</a:t>
            </a:r>
          </a:p>
          <a:p>
            <a:pPr algn="l"/>
            <a:r>
              <a:rPr lang="en-GB" b="0" i="0" dirty="0">
                <a:effectLst/>
                <a:latin typeface="__fkGroteskNeue_598ab8"/>
              </a:rPr>
              <a:t>This stage involves defining the strategic direction of the organisation. It requires understanding the organisation's key mission goals and future objectives as set by leadership. The focus is on aligning workforce planning with these strategic aims to ensure the organization has the right people to achieve its goals.</a:t>
            </a:r>
          </a:p>
          <a:p>
            <a:pPr algn="l"/>
            <a:r>
              <a:rPr lang="en-GB" b="0" i="0" dirty="0">
                <a:effectLst/>
                <a:latin typeface="var(--font-fk-grotesk)"/>
              </a:rPr>
              <a:t>Stage 2: Supply</a:t>
            </a:r>
          </a:p>
          <a:p>
            <a:pPr algn="l"/>
            <a:r>
              <a:rPr lang="en-GB" b="0" i="0" dirty="0">
                <a:effectLst/>
                <a:latin typeface="__fkGroteskNeue_598ab8"/>
              </a:rPr>
              <a:t>In this stage, the current workforce is </a:t>
            </a:r>
            <a:r>
              <a:rPr lang="en-GB" b="0" i="0" dirty="0" err="1">
                <a:effectLst/>
                <a:latin typeface="__fkGroteskNeue_598ab8"/>
              </a:rPr>
              <a:t>analyzed</a:t>
            </a:r>
            <a:r>
              <a:rPr lang="en-GB" b="0" i="0" dirty="0">
                <a:effectLst/>
                <a:latin typeface="__fkGroteskNeue_598ab8"/>
              </a:rPr>
              <a:t>. This includes assessing the composition, skills, and capabilities of the existing workforce. It also involves understanding how the workforce is projected to change over time due to factors like attrition, retirement, and other trends. This stage provides a clear picture of the current human resources available to the organisation.</a:t>
            </a:r>
          </a:p>
          <a:p>
            <a:pPr algn="l"/>
            <a:r>
              <a:rPr lang="en-GB" b="0" i="0" dirty="0">
                <a:effectLst/>
                <a:latin typeface="var(--font-fk-grotesk)"/>
              </a:rPr>
              <a:t>Stage 3: Demand</a:t>
            </a:r>
          </a:p>
          <a:p>
            <a:pPr algn="l"/>
            <a:r>
              <a:rPr lang="en-GB" b="0" i="0" dirty="0">
                <a:effectLst/>
                <a:latin typeface="__fkGroteskNeue_598ab8"/>
              </a:rPr>
              <a:t>The demand stage focuses on forecasting future workforce needs. This involves determining the skills, numbers, and roles that will be required to meet the organization's future objectives. It's a crucial step in understanding what the workforce should look like to support the organization's strategic goals.</a:t>
            </a:r>
          </a:p>
          <a:p>
            <a:pPr algn="l"/>
            <a:r>
              <a:rPr lang="en-GB" b="0" i="0" dirty="0">
                <a:effectLst/>
                <a:latin typeface="var(--font-fk-grotesk)"/>
              </a:rPr>
              <a:t>Stage 4: Gap Analysis</a:t>
            </a:r>
          </a:p>
          <a:p>
            <a:pPr algn="l"/>
            <a:r>
              <a:rPr lang="en-GB" b="0" i="0" dirty="0">
                <a:effectLst/>
                <a:latin typeface="__fkGroteskNeue_598ab8"/>
              </a:rPr>
              <a:t>This stage involves identifying the discrepancies between the current workforce (supply) and the future workforce needs (demand). The focus is on defining the most critical gaps that have the greatest impact on organizational performance. This analysis helps prioritize areas for action in workforce planning.</a:t>
            </a:r>
          </a:p>
          <a:p>
            <a:pPr algn="l"/>
            <a:r>
              <a:rPr lang="en-GB" b="0" i="0" dirty="0">
                <a:effectLst/>
                <a:latin typeface="var(--font-fk-grotesk)"/>
              </a:rPr>
              <a:t>Stage 5: Action Plan</a:t>
            </a:r>
          </a:p>
          <a:p>
            <a:pPr algn="l"/>
            <a:r>
              <a:rPr lang="en-GB" b="0" i="0" dirty="0">
                <a:effectLst/>
                <a:latin typeface="__fkGroteskNeue_598ab8"/>
              </a:rPr>
              <a:t>Based on the gaps identified, this stage involves developing appropriate workforce interventions and activities. These solutions are designed to close the identified workforce gaps and enable the organization to meet its strategic goals. The action plan may include strategies for recruitment, training, development, retention, or restructuring.</a:t>
            </a:r>
          </a:p>
          <a:p>
            <a:pPr algn="l"/>
            <a:r>
              <a:rPr lang="en-GB" b="0" i="0" dirty="0">
                <a:effectLst/>
                <a:latin typeface="var(--font-fk-grotesk)"/>
              </a:rPr>
              <a:t>Stage 6: Deliver</a:t>
            </a:r>
          </a:p>
          <a:p>
            <a:r>
              <a:rPr lang="en-GB" b="0" i="0" dirty="0">
                <a:effectLst/>
                <a:latin typeface="__fkGroteskNeue_598ab8"/>
              </a:rPr>
              <a:t>The final stage focuses on implementing the action plan and continuously monitoring its performance. This involves putting the planned interventions into practice and evaluating their effectiveness in addressing the identified gaps. It's an ongoing process of implementation, evaluation, and adjustment to ensure the workforce planning efforts are achieving the desired results.</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6</a:t>
            </a:fld>
            <a:endParaRPr lang="en-GB"/>
          </a:p>
        </p:txBody>
      </p:sp>
    </p:spTree>
    <p:extLst>
      <p:ext uri="{BB962C8B-B14F-4D97-AF65-F5344CB8AC3E}">
        <p14:creationId xmlns:p14="http://schemas.microsoft.com/office/powerpoint/2010/main" val="17602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organisations are collecting data to inform their workforce planning and resourcing. The proportions of employers collecting data on the performance of new hires (31%, from 24% in 2022), the effectiveness of retention initiatives (20%, from 12% in 2022), the predictive validity of assessment methods (12%, from 7% in 2022) and the return on investment (ROI) of their recruitment processes (24%, from 13% in 2022) have all risen. Nevertheless, it is clear that many could take a more evidence-based approach. </a:t>
            </a:r>
          </a:p>
          <a:p>
            <a:endParaRPr lang="en-GB" dirty="0"/>
          </a:p>
          <a:p>
            <a:r>
              <a:rPr lang="en-GB" dirty="0"/>
              <a:t>Organisations vary considerably in how far ahead they look when planning and taking action on current and future workforce requirements. Thirty-one per cent take a short-term approach (up to six months), while 18% are planning over two years into the future. </a:t>
            </a:r>
          </a:p>
          <a:p>
            <a:endParaRPr lang="en-GB" dirty="0"/>
          </a:p>
          <a:p>
            <a:r>
              <a:rPr lang="en-GB" dirty="0"/>
              <a:t>More in line with pre-pandemic levels, 46% of respondents say their CEO has had talent management as a key priority over the last 12 months, up from 38% in 2022.</a:t>
            </a:r>
          </a:p>
          <a:p>
            <a:endParaRPr lang="en-GB" dirty="0"/>
          </a:p>
          <a:p>
            <a:r>
              <a:rPr lang="en-GB" dirty="0"/>
              <a:t>Small increase in data collection for workforce </a:t>
            </a:r>
            <a:r>
              <a:rPr lang="en-GB" dirty="0" err="1"/>
              <a:t>planning.Effective</a:t>
            </a:r>
            <a:r>
              <a:rPr lang="en-GB" dirty="0"/>
              <a:t> planning requires good-quality information and data. Positive findings this year show a small increase in the proportion of organisations collecting data in all of the areas, although it is clear that many could take a more evidence-based approach. Just 38% collect data to identify skills gaps within the organisation and less than a third attempt to identify future skill requirements or retention issues. Around one in five assess the availability/supply of talent in the market, the cost of replacing talent internally versus externally, or the cost of investing in technology to automate. A substantial minority (2024: 35%; 2022: 46%) are not collecting data on any of these topics. Larger organisations are more likely than smaller ones to collect data in all the areas listed, although 20% of organisations with more than 1,000 employees do not collect any data.</a:t>
            </a:r>
          </a:p>
        </p:txBody>
      </p:sp>
      <p:sp>
        <p:nvSpPr>
          <p:cNvPr id="4" name="Slide Number Placeholder 3"/>
          <p:cNvSpPr>
            <a:spLocks noGrp="1"/>
          </p:cNvSpPr>
          <p:nvPr>
            <p:ph type="sldNum" sz="quarter" idx="5"/>
          </p:nvPr>
        </p:nvSpPr>
        <p:spPr/>
        <p:txBody>
          <a:bodyPr/>
          <a:lstStyle/>
          <a:p>
            <a:fld id="{887325CA-BFF4-44AA-A03D-8098CD61DEBF}" type="slidenum">
              <a:rPr lang="en-GB" smtClean="0"/>
              <a:t>7</a:t>
            </a:fld>
            <a:endParaRPr lang="en-GB"/>
          </a:p>
        </p:txBody>
      </p:sp>
    </p:spTree>
    <p:extLst>
      <p:ext uri="{BB962C8B-B14F-4D97-AF65-F5344CB8AC3E}">
        <p14:creationId xmlns:p14="http://schemas.microsoft.com/office/powerpoint/2010/main" val="1981405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effectLst/>
                <a:latin typeface="__fkGroteskNeue_598ab8"/>
              </a:rPr>
              <a:t>NHS Workforce Planning:</a:t>
            </a:r>
            <a:br>
              <a:rPr lang="en-GB" b="0" i="0" dirty="0">
                <a:effectLst/>
                <a:latin typeface="__fkGroteskNeue_598ab8"/>
              </a:rPr>
            </a:br>
            <a:r>
              <a:rPr lang="en-GB" b="0" i="0" dirty="0">
                <a:effectLst/>
                <a:latin typeface="__fkGroteskNeue_598ab8"/>
              </a:rPr>
              <a:t>The National Health Service (NHS) in the UK has implemented comprehensive workforce planning strategies to address challenges in healthcare staffing. This includes:</a:t>
            </a:r>
          </a:p>
          <a:p>
            <a:pPr algn="l">
              <a:buFont typeface="Arial" panose="020B0604020202020204" pitchFamily="34" charset="0"/>
              <a:buChar char="•"/>
            </a:pPr>
            <a:r>
              <a:rPr lang="en-GB" b="0" i="0" dirty="0">
                <a:effectLst/>
                <a:latin typeface="__fkGroteskNeue_598ab8"/>
              </a:rPr>
              <a:t>Forecasting future demand for healthcare professionals</a:t>
            </a:r>
          </a:p>
          <a:p>
            <a:pPr algn="l">
              <a:buFont typeface="Arial" panose="020B0604020202020204" pitchFamily="34" charset="0"/>
              <a:buChar char="•"/>
            </a:pPr>
            <a:r>
              <a:rPr lang="en-GB" b="0" i="0" dirty="0">
                <a:effectLst/>
                <a:latin typeface="__fkGroteskNeue_598ab8"/>
              </a:rPr>
              <a:t>Developing training programs to address skill gaps</a:t>
            </a:r>
          </a:p>
          <a:p>
            <a:pPr algn="l">
              <a:buFont typeface="Arial" panose="020B0604020202020204" pitchFamily="34" charset="0"/>
              <a:buChar char="•"/>
            </a:pPr>
            <a:r>
              <a:rPr lang="en-GB" b="0" i="0" dirty="0">
                <a:effectLst/>
                <a:latin typeface="__fkGroteskNeue_598ab8"/>
              </a:rPr>
              <a:t>Implementing retention strategies for key roles</a:t>
            </a:r>
          </a:p>
          <a:p>
            <a:pPr algn="l">
              <a:buFont typeface="Arial" panose="020B0604020202020204" pitchFamily="34" charset="0"/>
              <a:buChar char="•"/>
            </a:pPr>
            <a:r>
              <a:rPr lang="en-GB" b="0" i="0" dirty="0">
                <a:effectLst/>
                <a:latin typeface="__fkGroteskNeue_598ab8"/>
              </a:rPr>
              <a:t>Creating flexible staffing models to meet changing patient needs</a:t>
            </a:r>
          </a:p>
          <a:p>
            <a:pPr algn="l">
              <a:buFont typeface="+mj-lt"/>
              <a:buAutoNum type="arabicPeriod" startAt="2"/>
            </a:pPr>
            <a:r>
              <a:rPr lang="en-GB" b="0" i="0" dirty="0">
                <a:effectLst/>
                <a:latin typeface="__fkGroteskNeue_598ab8"/>
              </a:rPr>
              <a:t>Civil Service Workforce Planning:</a:t>
            </a:r>
            <a:br>
              <a:rPr lang="en-GB" b="0" i="0" dirty="0">
                <a:effectLst/>
                <a:latin typeface="__fkGroteskNeue_598ab8"/>
              </a:rPr>
            </a:br>
            <a:r>
              <a:rPr lang="en-GB" b="0" i="0" dirty="0">
                <a:effectLst/>
                <a:latin typeface="__fkGroteskNeue_598ab8"/>
              </a:rPr>
              <a:t>The UK Civil Service has engaged in strategic workforce planning to adapt to changing government priorities and technological advancements. This includes:</a:t>
            </a:r>
          </a:p>
          <a:p>
            <a:pPr algn="l">
              <a:buFont typeface="Arial" panose="020B0604020202020204" pitchFamily="34" charset="0"/>
              <a:buChar char="•"/>
            </a:pPr>
            <a:r>
              <a:rPr lang="en-GB" b="0" i="0" dirty="0">
                <a:effectLst/>
                <a:latin typeface="__fkGroteskNeue_598ab8"/>
              </a:rPr>
              <a:t>Identifying critical roles and skills for future government operations</a:t>
            </a:r>
          </a:p>
          <a:p>
            <a:pPr algn="l">
              <a:buFont typeface="Arial" panose="020B0604020202020204" pitchFamily="34" charset="0"/>
              <a:buChar char="•"/>
            </a:pPr>
            <a:r>
              <a:rPr lang="en-GB" b="0" i="0" dirty="0">
                <a:effectLst/>
                <a:latin typeface="__fkGroteskNeue_598ab8"/>
              </a:rPr>
              <a:t>Developing leadership pipelines</a:t>
            </a:r>
          </a:p>
          <a:p>
            <a:pPr algn="l">
              <a:buFont typeface="Arial" panose="020B0604020202020204" pitchFamily="34" charset="0"/>
              <a:buChar char="•"/>
            </a:pPr>
            <a:r>
              <a:rPr lang="en-GB" b="0" i="0" dirty="0">
                <a:effectLst/>
                <a:latin typeface="__fkGroteskNeue_598ab8"/>
              </a:rPr>
              <a:t>Implementing reskilling programs for employees in roles affected by automation</a:t>
            </a:r>
          </a:p>
          <a:p>
            <a:pPr algn="l">
              <a:buFont typeface="Arial" panose="020B0604020202020204" pitchFamily="34" charset="0"/>
              <a:buChar char="•"/>
            </a:pPr>
            <a:r>
              <a:rPr lang="en-GB" b="0" i="0" dirty="0">
                <a:effectLst/>
                <a:latin typeface="__fkGroteskNeue_598ab8"/>
              </a:rPr>
              <a:t>Creating more flexible and agile workforce structures</a:t>
            </a:r>
          </a:p>
          <a:p>
            <a:pPr algn="l">
              <a:buFont typeface="+mj-lt"/>
              <a:buAutoNum type="arabicPeriod" startAt="3"/>
            </a:pPr>
            <a:r>
              <a:rPr lang="en-GB" b="0" i="0" dirty="0">
                <a:effectLst/>
                <a:latin typeface="__fkGroteskNeue_598ab8"/>
              </a:rPr>
              <a:t>Financial Services Sector:</a:t>
            </a:r>
            <a:br>
              <a:rPr lang="en-GB" b="0" i="0" dirty="0">
                <a:effectLst/>
                <a:latin typeface="__fkGroteskNeue_598ab8"/>
              </a:rPr>
            </a:br>
            <a:r>
              <a:rPr lang="en-GB" b="0" i="0" dirty="0">
                <a:effectLst/>
                <a:latin typeface="__fkGroteskNeue_598ab8"/>
              </a:rPr>
              <a:t>Many UK banks and financial institutions have implemented strategic workforce planning to address challenges such as:</a:t>
            </a:r>
          </a:p>
          <a:p>
            <a:pPr algn="l">
              <a:buFont typeface="Arial" panose="020B0604020202020204" pitchFamily="34" charset="0"/>
              <a:buChar char="•"/>
            </a:pPr>
            <a:r>
              <a:rPr lang="en-GB" b="0" i="0" dirty="0">
                <a:effectLst/>
                <a:latin typeface="__fkGroteskNeue_598ab8"/>
              </a:rPr>
              <a:t>Adapting to increased digitalization and fintech disruption</a:t>
            </a:r>
          </a:p>
          <a:p>
            <a:pPr algn="l">
              <a:buFont typeface="Arial" panose="020B0604020202020204" pitchFamily="34" charset="0"/>
              <a:buChar char="•"/>
            </a:pPr>
            <a:r>
              <a:rPr lang="en-GB" b="0" i="0" dirty="0">
                <a:effectLst/>
                <a:latin typeface="__fkGroteskNeue_598ab8"/>
              </a:rPr>
              <a:t>Addressing skills gaps in areas like cybersecurity and data analytics</a:t>
            </a:r>
          </a:p>
          <a:p>
            <a:pPr algn="l">
              <a:buFont typeface="Arial" panose="020B0604020202020204" pitchFamily="34" charset="0"/>
              <a:buChar char="•"/>
            </a:pPr>
            <a:r>
              <a:rPr lang="en-GB" b="0" i="0" dirty="0">
                <a:effectLst/>
                <a:latin typeface="__fkGroteskNeue_598ab8"/>
              </a:rPr>
              <a:t>Planning for potential impacts of Brexit on talent mobility</a:t>
            </a:r>
          </a:p>
          <a:p>
            <a:pPr algn="l">
              <a:buFont typeface="Arial" panose="020B0604020202020204" pitchFamily="34" charset="0"/>
              <a:buChar char="•"/>
            </a:pPr>
            <a:r>
              <a:rPr lang="en-GB" b="0" i="0" dirty="0">
                <a:effectLst/>
                <a:latin typeface="__fkGroteskNeue_598ab8"/>
              </a:rPr>
              <a:t>Developing strategies to attract and retain younger workers</a:t>
            </a:r>
          </a:p>
          <a:p>
            <a:pPr algn="l">
              <a:buFont typeface="+mj-lt"/>
              <a:buAutoNum type="arabicPeriod" startAt="4"/>
            </a:pPr>
            <a:r>
              <a:rPr lang="en-GB" b="0" i="0" dirty="0">
                <a:effectLst/>
                <a:latin typeface="__fkGroteskNeue_598ab8"/>
              </a:rPr>
              <a:t>Retail Sector Transformation:</a:t>
            </a:r>
            <a:br>
              <a:rPr lang="en-GB" b="0" i="0" dirty="0">
                <a:effectLst/>
                <a:latin typeface="__fkGroteskNeue_598ab8"/>
              </a:rPr>
            </a:br>
            <a:r>
              <a:rPr lang="en-GB" b="0" i="0" dirty="0">
                <a:effectLst/>
                <a:latin typeface="__fkGroteskNeue_598ab8"/>
              </a:rPr>
              <a:t>UK retailers have used strategic workforce planning to navigate the shift towards e-commerce and changing consumer behaviours. Examples include:</a:t>
            </a:r>
          </a:p>
          <a:p>
            <a:pPr algn="l">
              <a:buFont typeface="Arial" panose="020B0604020202020204" pitchFamily="34" charset="0"/>
              <a:buChar char="•"/>
            </a:pPr>
            <a:r>
              <a:rPr lang="en-GB" b="0" i="0" dirty="0">
                <a:effectLst/>
                <a:latin typeface="__fkGroteskNeue_598ab8"/>
              </a:rPr>
              <a:t>Retraining store staff for online customer service roles</a:t>
            </a:r>
          </a:p>
          <a:p>
            <a:pPr algn="l">
              <a:buFont typeface="Arial" panose="020B0604020202020204" pitchFamily="34" charset="0"/>
              <a:buChar char="•"/>
            </a:pPr>
            <a:r>
              <a:rPr lang="en-GB" b="0" i="0" dirty="0">
                <a:effectLst/>
                <a:latin typeface="__fkGroteskNeue_598ab8"/>
              </a:rPr>
              <a:t>Developing new skills in areas like digital marketing and logistics</a:t>
            </a:r>
          </a:p>
          <a:p>
            <a:pPr algn="l">
              <a:buFont typeface="Arial" panose="020B0604020202020204" pitchFamily="34" charset="0"/>
              <a:buChar char="•"/>
            </a:pPr>
            <a:r>
              <a:rPr lang="en-GB" b="0" i="0" dirty="0">
                <a:effectLst/>
                <a:latin typeface="__fkGroteskNeue_598ab8"/>
              </a:rPr>
              <a:t>Creating more flexible work arrangements to meet fluctuating demand</a:t>
            </a:r>
          </a:p>
          <a:p>
            <a:pPr algn="l">
              <a:buFont typeface="Arial" panose="020B0604020202020204" pitchFamily="34" charset="0"/>
              <a:buChar char="•"/>
            </a:pPr>
            <a:r>
              <a:rPr lang="en-GB" b="0" i="0" dirty="0">
                <a:effectLst/>
                <a:latin typeface="__fkGroteskNeue_598ab8"/>
              </a:rPr>
              <a:t>Planning for the integration of AI and automation in retail operations</a:t>
            </a:r>
          </a:p>
          <a:p>
            <a:pPr algn="l">
              <a:buFont typeface="+mj-lt"/>
              <a:buAutoNum type="arabicPeriod" startAt="5"/>
            </a:pPr>
            <a:r>
              <a:rPr lang="en-GB" b="0" i="0" dirty="0">
                <a:effectLst/>
                <a:latin typeface="__fkGroteskNeue_598ab8"/>
              </a:rPr>
              <a:t>Energy Sector Transition:</a:t>
            </a:r>
            <a:br>
              <a:rPr lang="en-GB" b="0" i="0" dirty="0">
                <a:effectLst/>
                <a:latin typeface="__fkGroteskNeue_598ab8"/>
              </a:rPr>
            </a:br>
            <a:r>
              <a:rPr lang="en-GB" b="0" i="0" dirty="0">
                <a:effectLst/>
                <a:latin typeface="__fkGroteskNeue_598ab8"/>
              </a:rPr>
              <a:t>As the UK moves towards renewable energy sources, companies in the sector have engaged in strategic workforce planning to:</a:t>
            </a:r>
          </a:p>
          <a:p>
            <a:pPr algn="l">
              <a:buFont typeface="Arial" panose="020B0604020202020204" pitchFamily="34" charset="0"/>
              <a:buChar char="•"/>
            </a:pPr>
            <a:r>
              <a:rPr lang="en-GB" b="0" i="0" dirty="0">
                <a:effectLst/>
                <a:latin typeface="__fkGroteskNeue_598ab8"/>
              </a:rPr>
              <a:t>Identify new skills needed for green energy technologies</a:t>
            </a:r>
          </a:p>
          <a:p>
            <a:pPr algn="l">
              <a:buFont typeface="Arial" panose="020B0604020202020204" pitchFamily="34" charset="0"/>
              <a:buChar char="•"/>
            </a:pPr>
            <a:r>
              <a:rPr lang="en-GB" b="0" i="0" dirty="0">
                <a:effectLst/>
                <a:latin typeface="__fkGroteskNeue_598ab8"/>
              </a:rPr>
              <a:t>Develop retraining programs for workers in traditional energy roles</a:t>
            </a:r>
          </a:p>
          <a:p>
            <a:pPr algn="l">
              <a:buFont typeface="Arial" panose="020B0604020202020204" pitchFamily="34" charset="0"/>
              <a:buChar char="•"/>
            </a:pPr>
            <a:r>
              <a:rPr lang="en-GB" b="0" i="0" dirty="0">
                <a:effectLst/>
                <a:latin typeface="__fkGroteskNeue_598ab8"/>
              </a:rPr>
              <a:t>Plan for the geographic redistribution of the workforce as new energy hubs emerge</a:t>
            </a:r>
          </a:p>
          <a:p>
            <a:pPr algn="l">
              <a:buFont typeface="Arial" panose="020B0604020202020204" pitchFamily="34" charset="0"/>
              <a:buChar char="•"/>
            </a:pPr>
            <a:r>
              <a:rPr lang="en-GB" b="0" i="0" dirty="0">
                <a:effectLst/>
                <a:latin typeface="__fkGroteskNeue_598ab8"/>
              </a:rPr>
              <a:t>Create strategies to attract talent with specialised skills in renewable technologies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8</a:t>
            </a:fld>
            <a:endParaRPr lang="en-GB"/>
          </a:p>
        </p:txBody>
      </p:sp>
    </p:spTree>
    <p:extLst>
      <p:ext uri="{BB962C8B-B14F-4D97-AF65-F5344CB8AC3E}">
        <p14:creationId xmlns:p14="http://schemas.microsoft.com/office/powerpoint/2010/main" val="11627996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9</a:t>
            </a:fld>
            <a:endParaRPr lang="en-GB"/>
          </a:p>
        </p:txBody>
      </p:sp>
    </p:spTree>
    <p:extLst>
      <p:ext uri="{BB962C8B-B14F-4D97-AF65-F5344CB8AC3E}">
        <p14:creationId xmlns:p14="http://schemas.microsoft.com/office/powerpoint/2010/main" val="23557125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10</a:t>
            </a:fld>
            <a:endParaRPr lang="en-GB"/>
          </a:p>
        </p:txBody>
      </p:sp>
    </p:spTree>
    <p:extLst>
      <p:ext uri="{BB962C8B-B14F-4D97-AF65-F5344CB8AC3E}">
        <p14:creationId xmlns:p14="http://schemas.microsoft.com/office/powerpoint/2010/main" val="7401866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11</a:t>
            </a:fld>
            <a:endParaRPr lang="en-GB"/>
          </a:p>
        </p:txBody>
      </p:sp>
    </p:spTree>
    <p:extLst>
      <p:ext uri="{BB962C8B-B14F-4D97-AF65-F5344CB8AC3E}">
        <p14:creationId xmlns:p14="http://schemas.microsoft.com/office/powerpoint/2010/main" val="20758718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effectLst/>
                <a:latin typeface="__fkGroteskNeue_598ab8"/>
              </a:rPr>
              <a:t>Recruitment: Guides targeted hiring strategies and informs decisions on external vs. internal talent sourcing.</a:t>
            </a:r>
          </a:p>
          <a:p>
            <a:pPr algn="l">
              <a:buFont typeface="+mj-lt"/>
              <a:buAutoNum type="arabicPeriod"/>
            </a:pPr>
            <a:r>
              <a:rPr lang="en-GB" b="0" i="0" dirty="0">
                <a:effectLst/>
                <a:latin typeface="__fkGroteskNeue_598ab8"/>
              </a:rPr>
              <a:t>Learning &amp; Development: Identifies skill gaps, informs training programs, and supports succession planning.</a:t>
            </a:r>
          </a:p>
          <a:p>
            <a:pPr algn="l">
              <a:buFont typeface="+mj-lt"/>
              <a:buAutoNum type="arabicPeriod"/>
            </a:pPr>
            <a:r>
              <a:rPr lang="en-GB" b="0" i="0" dirty="0">
                <a:effectLst/>
                <a:latin typeface="__fkGroteskNeue_598ab8"/>
              </a:rPr>
              <a:t>Performance Management: Aligns individual goals with organisational objectives and identifies high-potential employees.</a:t>
            </a:r>
          </a:p>
          <a:p>
            <a:pPr algn="l">
              <a:buFont typeface="+mj-lt"/>
              <a:buAutoNum type="arabicPeriod"/>
            </a:pPr>
            <a:r>
              <a:rPr lang="en-GB" b="0" i="0" dirty="0">
                <a:effectLst/>
                <a:latin typeface="__fkGroteskNeue_598ab8"/>
              </a:rPr>
              <a:t>Compensation &amp; Benefits: Informs competitive pay strategies and benefits packages to attract and retain talent.</a:t>
            </a:r>
          </a:p>
          <a:p>
            <a:pPr algn="l">
              <a:buFont typeface="+mj-lt"/>
              <a:buAutoNum type="arabicPeriod"/>
            </a:pPr>
            <a:r>
              <a:rPr lang="en-GB" b="0" i="0" dirty="0">
                <a:effectLst/>
                <a:latin typeface="__fkGroteskNeue_598ab8"/>
              </a:rPr>
              <a:t>Employee Engagement: Helps identify retention risks and informs strategies to improve work environments.</a:t>
            </a:r>
          </a:p>
          <a:p>
            <a:pPr algn="l">
              <a:buFont typeface="+mj-lt"/>
              <a:buAutoNum type="arabicPeriod"/>
            </a:pPr>
            <a:r>
              <a:rPr lang="en-GB" b="0" i="0" dirty="0">
                <a:effectLst/>
                <a:latin typeface="__fkGroteskNeue_598ab8"/>
              </a:rPr>
              <a:t>Organisational Design: Guides decisions on structure, job design, and potential restructuring.</a:t>
            </a:r>
          </a:p>
          <a:p>
            <a:pPr algn="l">
              <a:buFont typeface="+mj-lt"/>
              <a:buAutoNum type="arabicPeriod"/>
            </a:pPr>
            <a:r>
              <a:rPr lang="en-GB" b="0" i="0" dirty="0">
                <a:effectLst/>
                <a:latin typeface="__fkGroteskNeue_598ab8"/>
              </a:rPr>
              <a:t>Diversity, Equity &amp; Inclusion: Supports creation of diverse teams and informs DEI initiatives.</a:t>
            </a:r>
          </a:p>
          <a:p>
            <a:pPr algn="l">
              <a:buFont typeface="+mj-lt"/>
              <a:buAutoNum type="arabicPeriod"/>
            </a:pPr>
            <a:r>
              <a:rPr lang="en-GB" b="0" i="0" dirty="0">
                <a:effectLst/>
                <a:latin typeface="__fkGroteskNeue_598ab8"/>
              </a:rPr>
              <a:t>HR Analytics: Provides data for predictive </a:t>
            </a:r>
            <a:r>
              <a:rPr lang="en-GB" b="0" i="0" dirty="0" err="1">
                <a:effectLst/>
                <a:latin typeface="__fkGroteskNeue_598ab8"/>
              </a:rPr>
              <a:t>modeling</a:t>
            </a:r>
            <a:r>
              <a:rPr lang="en-GB" b="0" i="0" dirty="0">
                <a:effectLst/>
                <a:latin typeface="__fkGroteskNeue_598ab8"/>
              </a:rPr>
              <a:t> and informs decision-making across HR functions.</a:t>
            </a:r>
          </a:p>
          <a:p>
            <a:pPr algn="l">
              <a:buFont typeface="+mj-lt"/>
              <a:buAutoNum type="arabicPeriod"/>
            </a:pPr>
            <a:r>
              <a:rPr lang="en-GB" b="0" i="0" dirty="0">
                <a:effectLst/>
                <a:latin typeface="__fkGroteskNeue_598ab8"/>
              </a:rPr>
              <a:t>Employee Relations: Informs communication strategies and supports change management initiatives.</a:t>
            </a:r>
          </a:p>
          <a:p>
            <a:pPr algn="l">
              <a:buFont typeface="+mj-lt"/>
              <a:buAutoNum type="arabicPeriod"/>
            </a:pPr>
            <a:r>
              <a:rPr lang="en-GB" b="0" i="0" dirty="0">
                <a:effectLst/>
                <a:latin typeface="__fkGroteskNeue_598ab8"/>
              </a:rPr>
              <a:t>Compliance &amp; Risk Management: Ensures skills alignment with regulatory requirements and mitigates succession risks.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12</a:t>
            </a:fld>
            <a:endParaRPr lang="en-GB"/>
          </a:p>
        </p:txBody>
      </p:sp>
    </p:spTree>
    <p:extLst>
      <p:ext uri="{BB962C8B-B14F-4D97-AF65-F5344CB8AC3E}">
        <p14:creationId xmlns:p14="http://schemas.microsoft.com/office/powerpoint/2010/main" val="5573550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13</a:t>
            </a:fld>
            <a:endParaRPr lang="en-GB"/>
          </a:p>
        </p:txBody>
      </p:sp>
    </p:spTree>
    <p:extLst>
      <p:ext uri="{BB962C8B-B14F-4D97-AF65-F5344CB8AC3E}">
        <p14:creationId xmlns:p14="http://schemas.microsoft.com/office/powerpoint/2010/main" val="33618884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14</a:t>
            </a:fld>
            <a:endParaRPr lang="en-GB"/>
          </a:p>
        </p:txBody>
      </p:sp>
    </p:spTree>
    <p:extLst>
      <p:ext uri="{BB962C8B-B14F-4D97-AF65-F5344CB8AC3E}">
        <p14:creationId xmlns:p14="http://schemas.microsoft.com/office/powerpoint/2010/main" val="42385290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15</a:t>
            </a:fld>
            <a:endParaRPr lang="en-GB"/>
          </a:p>
        </p:txBody>
      </p:sp>
    </p:spTree>
    <p:extLst>
      <p:ext uri="{BB962C8B-B14F-4D97-AF65-F5344CB8AC3E}">
        <p14:creationId xmlns:p14="http://schemas.microsoft.com/office/powerpoint/2010/main" val="5200152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Provides the background to the business of HR</a:t>
            </a:r>
          </a:p>
          <a:p>
            <a:r>
              <a:rPr lang="en-GB" dirty="0"/>
              <a:t>Market conditions ultimately determine the number of people organisations need to recruit, retain and develop in order to meet customer demand.</a:t>
            </a:r>
          </a:p>
          <a:p>
            <a:r>
              <a:rPr lang="en-GB" dirty="0"/>
              <a:t>Organisations buy the people they need from the labour market.</a:t>
            </a:r>
          </a:p>
          <a:p>
            <a:r>
              <a:rPr lang="en-GB" dirty="0"/>
              <a:t>How many staff they are able to buy and at what cost is determined by availability</a:t>
            </a:r>
          </a:p>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16</a:t>
            </a:fld>
            <a:endParaRPr lang="en-GB" dirty="0"/>
          </a:p>
        </p:txBody>
      </p:sp>
    </p:spTree>
    <p:extLst>
      <p:ext uri="{BB962C8B-B14F-4D97-AF65-F5344CB8AC3E}">
        <p14:creationId xmlns:p14="http://schemas.microsoft.com/office/powerpoint/2010/main" val="28824437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Sabon LT Std"/>
              </a:rPr>
              <a:t>The term ‘labour market’ is a key concept in employee resourcing.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Sabon LT Std"/>
              </a:rPr>
              <a:t>The traditional definition of a market is ‘an actual or nominal place where forces of demand and supply operate, and where buyers and sellers interact (directly or through intermediaries) to trade’ (www.businessdictionary.com). Thus, in marketing, organisations are concerned with the market(s) for their products or services – identifying which people or companies might be willing and able to purchase, and determining what these groups are looking for.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Sabon LT Std"/>
              </a:rPr>
              <a:t>A labour market concerns the market for potential employees – which people may be willing and able to work for the company, and what they are looking for in terms of employment. </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17</a:t>
            </a:fld>
            <a:endParaRPr lang="en-GB"/>
          </a:p>
        </p:txBody>
      </p:sp>
    </p:spTree>
    <p:extLst>
      <p:ext uri="{BB962C8B-B14F-4D97-AF65-F5344CB8AC3E}">
        <p14:creationId xmlns:p14="http://schemas.microsoft.com/office/powerpoint/2010/main" val="14473584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spcBef>
                <a:spcPts val="0"/>
              </a:spcBef>
              <a:buNone/>
            </a:pPr>
            <a:r>
              <a:rPr lang="en-GB" sz="1200" b="1" dirty="0">
                <a:latin typeface="Milo OT"/>
              </a:rPr>
              <a:t>Sources of labour </a:t>
            </a:r>
          </a:p>
          <a:p>
            <a:pPr marL="0" indent="0" algn="just">
              <a:spcBef>
                <a:spcPts val="0"/>
              </a:spcBef>
              <a:buNone/>
            </a:pPr>
            <a:endParaRPr lang="en-GB" sz="1200" dirty="0">
              <a:latin typeface="Milo OT"/>
            </a:endParaRPr>
          </a:p>
          <a:p>
            <a:pPr marL="0" indent="0" algn="just">
              <a:spcBef>
                <a:spcPts val="0"/>
              </a:spcBef>
              <a:buNone/>
            </a:pPr>
            <a:r>
              <a:rPr lang="en-GB" sz="1200" dirty="0">
                <a:latin typeface="Sabon LT Std"/>
              </a:rPr>
              <a:t>There are a number of different sources of potential employees in the overall labour market. Sources of labour include: </a:t>
            </a:r>
          </a:p>
          <a:p>
            <a:pPr marL="0" indent="0" algn="just">
              <a:spcBef>
                <a:spcPts val="0"/>
              </a:spcBef>
              <a:buNone/>
            </a:pPr>
            <a:r>
              <a:rPr lang="en-GB" sz="1200" b="1" dirty="0">
                <a:latin typeface="Sabon LT Std"/>
              </a:rPr>
              <a:t>Job-seekers in the local market </a:t>
            </a:r>
            <a:endParaRPr lang="en-GB" sz="1200" dirty="0">
              <a:latin typeface="Sabon LT Std"/>
            </a:endParaRPr>
          </a:p>
          <a:p>
            <a:pPr marL="0" indent="0" algn="just">
              <a:spcBef>
                <a:spcPts val="0"/>
              </a:spcBef>
              <a:buNone/>
            </a:pPr>
            <a:r>
              <a:rPr lang="en-GB" sz="1200" dirty="0">
                <a:latin typeface="Sabon LT Std"/>
              </a:rPr>
              <a:t>These people are actively looking for employment and to live in the local area. They are especially useful where companies are looking to fill low-skill roles. </a:t>
            </a:r>
          </a:p>
          <a:p>
            <a:pPr marL="0" indent="0" algn="just">
              <a:spcBef>
                <a:spcPts val="0"/>
              </a:spcBef>
              <a:buNone/>
            </a:pPr>
            <a:r>
              <a:rPr lang="en-GB" sz="1200" b="1" dirty="0">
                <a:latin typeface="Sabon LT Std"/>
              </a:rPr>
              <a:t>Job-seekers in the national market </a:t>
            </a:r>
            <a:endParaRPr lang="en-GB" sz="1200" dirty="0">
              <a:latin typeface="Sabon LT Std"/>
            </a:endParaRPr>
          </a:p>
          <a:p>
            <a:pPr marL="0" indent="0" algn="just">
              <a:spcBef>
                <a:spcPts val="0"/>
              </a:spcBef>
              <a:buNone/>
            </a:pPr>
            <a:r>
              <a:rPr lang="en-GB" sz="1200" dirty="0">
                <a:latin typeface="Sabon LT Std"/>
              </a:rPr>
              <a:t>These potential employees are actively looking for employment anywhere in the country. They tend to be more suited to companies that are looking to fill skilled/specialist roles – where salaries are likely to be higher, and individuals are willing to relocate for the right job. </a:t>
            </a:r>
          </a:p>
          <a:p>
            <a:pPr marL="0" indent="0" algn="just">
              <a:spcBef>
                <a:spcPts val="0"/>
              </a:spcBef>
              <a:buNone/>
            </a:pPr>
            <a:r>
              <a:rPr lang="en-GB" sz="1200" b="1" dirty="0">
                <a:latin typeface="Sabon LT Std"/>
              </a:rPr>
              <a:t>Job-seekers in the international market </a:t>
            </a:r>
            <a:endParaRPr lang="en-GB" sz="1200" dirty="0">
              <a:latin typeface="Sabon LT Std"/>
            </a:endParaRPr>
          </a:p>
          <a:p>
            <a:pPr marL="0" indent="0" algn="just">
              <a:spcBef>
                <a:spcPts val="0"/>
              </a:spcBef>
              <a:buNone/>
            </a:pPr>
            <a:r>
              <a:rPr lang="en-GB" sz="1200" dirty="0">
                <a:latin typeface="Sabon LT Std"/>
              </a:rPr>
              <a:t>These people are actively looking for employment anywhere in the world. Seeking employees internationally tends to be more appropriate for higher-skilled specialist or shortage roles, especially following the changes in immigration laws that have made it harder for job-seekers to enter the UK. </a:t>
            </a:r>
          </a:p>
          <a:p>
            <a:pPr marL="0" indent="0" algn="just">
              <a:spcBef>
                <a:spcPts val="0"/>
              </a:spcBef>
              <a:buNone/>
            </a:pPr>
            <a:r>
              <a:rPr lang="en-GB" sz="1200" b="1" dirty="0">
                <a:latin typeface="Sabon LT Std"/>
              </a:rPr>
              <a:t>Individuals working in other companies </a:t>
            </a:r>
            <a:endParaRPr lang="en-GB" sz="1200" dirty="0">
              <a:latin typeface="Sabon LT Std"/>
            </a:endParaRPr>
          </a:p>
          <a:p>
            <a:pPr marL="0" indent="0" algn="just">
              <a:spcBef>
                <a:spcPts val="0"/>
              </a:spcBef>
              <a:buNone/>
            </a:pPr>
            <a:r>
              <a:rPr lang="en-GB" sz="1200" dirty="0">
                <a:latin typeface="Sabon LT Std"/>
              </a:rPr>
              <a:t>These may not be actively looking for employment but may well have the skills and experience that another company wants. They may be interested in changing employer if the right package is offered. </a:t>
            </a:r>
          </a:p>
          <a:p>
            <a:pPr marL="0" indent="0" algn="just">
              <a:spcBef>
                <a:spcPts val="0"/>
              </a:spcBef>
              <a:buNone/>
            </a:pPr>
            <a:r>
              <a:rPr lang="en-GB" sz="1200" b="1" dirty="0">
                <a:latin typeface="Sabon LT Std"/>
              </a:rPr>
              <a:t>Graduates </a:t>
            </a:r>
            <a:endParaRPr lang="en-GB" sz="1200" dirty="0">
              <a:latin typeface="Sabon LT Std"/>
            </a:endParaRPr>
          </a:p>
          <a:p>
            <a:pPr marL="0" indent="0" algn="just">
              <a:spcBef>
                <a:spcPts val="0"/>
              </a:spcBef>
              <a:buNone/>
            </a:pPr>
            <a:r>
              <a:rPr lang="en-GB" sz="1200" dirty="0">
                <a:latin typeface="Sabon LT Std"/>
              </a:rPr>
              <a:t>These job seekers are highly educated and actively looking for employment. They will want some form of structured development plan. </a:t>
            </a:r>
          </a:p>
          <a:p>
            <a:pPr marL="0" indent="0" algn="just">
              <a:spcBef>
                <a:spcPts val="0"/>
              </a:spcBef>
              <a:buNone/>
            </a:pPr>
            <a:r>
              <a:rPr lang="en-GB" sz="1200" b="1" dirty="0">
                <a:latin typeface="Sabon LT Std"/>
              </a:rPr>
              <a:t>School- or college-leavers </a:t>
            </a:r>
            <a:endParaRPr lang="en-GB" sz="1200" dirty="0">
              <a:latin typeface="Sabon LT Std"/>
            </a:endParaRPr>
          </a:p>
          <a:p>
            <a:pPr marL="0" indent="0" algn="just">
              <a:spcBef>
                <a:spcPts val="0"/>
              </a:spcBef>
              <a:buNone/>
            </a:pPr>
            <a:r>
              <a:rPr lang="en-GB" sz="1200" dirty="0">
                <a:latin typeface="Sabon LT Std"/>
              </a:rPr>
              <a:t>These people are new to the world of work and actively looking for employment. They may require more investment from an organisation in terms of training and development. </a:t>
            </a:r>
          </a:p>
          <a:p>
            <a:pPr marL="0" indent="0" algn="just">
              <a:spcBef>
                <a:spcPts val="0"/>
              </a:spcBef>
              <a:buNone/>
            </a:pPr>
            <a:r>
              <a:rPr lang="en-GB" sz="1200" b="1" dirty="0">
                <a:latin typeface="Sabon LT Std"/>
              </a:rPr>
              <a:t>The economically inactive </a:t>
            </a:r>
            <a:endParaRPr lang="en-GB" sz="1200" dirty="0">
              <a:latin typeface="Sabon LT Std"/>
            </a:endParaRPr>
          </a:p>
          <a:p>
            <a:pPr marL="0" indent="0" algn="just">
              <a:spcBef>
                <a:spcPts val="0"/>
              </a:spcBef>
              <a:buNone/>
            </a:pPr>
            <a:r>
              <a:rPr lang="en-GB" sz="1200" dirty="0">
                <a:latin typeface="Sabon LT Std"/>
              </a:rPr>
              <a:t>This group of people are not currently either in employment or looking for employment, but could enter the workforce if appropriate incentives were available. The group includes people who have retired, people with long-term health problems, and those with childcare or eldercare commitments. Recent attention has been paid to this group, and how they can be brought into the workforce as competition for workers has increased. </a:t>
            </a:r>
          </a:p>
          <a:p>
            <a:pPr marL="0" indent="0" algn="just">
              <a:spcBef>
                <a:spcPts val="0"/>
              </a:spcBef>
              <a:buNone/>
            </a:pPr>
            <a:r>
              <a:rPr lang="en-GB" sz="1200" dirty="0">
                <a:latin typeface="Sabon LT Std"/>
              </a:rPr>
              <a:t>It is important to be aware that different employers therefore focus on different labour markets when coming up with their recruitment strategies – something we discuss further later on. </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18</a:t>
            </a:fld>
            <a:endParaRPr lang="en-GB"/>
          </a:p>
        </p:txBody>
      </p:sp>
    </p:spTree>
    <p:extLst>
      <p:ext uri="{BB962C8B-B14F-4D97-AF65-F5344CB8AC3E}">
        <p14:creationId xmlns:p14="http://schemas.microsoft.com/office/powerpoint/2010/main" val="7684901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Sabon LT Std"/>
              </a:rPr>
              <a:t>When considering a labour market, one of the main things to understand is that the ease with which organisations can recruit employees depends on the nature of the market they are targeting at that specific point in time – whether it is ‘tight’ or ‘loose’. A tight labour market refers to a situation in which there are more job opportunities available than active job-seekers, meaning that companies find it difficult to fill their vacancies. Skills shortages are a feature of tight labour markets. A loose labour market therefore refers to the opposite situation – in which there are many job-seekers competing for a smaller number of opportunities. Labour is abundant and not in short supply. </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19</a:t>
            </a:fld>
            <a:endParaRPr lang="en-GB"/>
          </a:p>
        </p:txBody>
      </p:sp>
    </p:spTree>
    <p:extLst>
      <p:ext uri="{BB962C8B-B14F-4D97-AF65-F5344CB8AC3E}">
        <p14:creationId xmlns:p14="http://schemas.microsoft.com/office/powerpoint/2010/main" val="14077055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dirty="0">
                <a:latin typeface="Sabon LT Std"/>
              </a:rPr>
              <a:t>When markets are tight, employers are required to be more creative with their people management recruitment strategies, often focusing on the following: </a:t>
            </a:r>
          </a:p>
          <a:p>
            <a:pPr>
              <a:spcBef>
                <a:spcPts val="0"/>
              </a:spcBef>
            </a:pPr>
            <a:r>
              <a:rPr lang="en-GB" sz="1200" b="1" dirty="0">
                <a:latin typeface="Sabon LT Std"/>
              </a:rPr>
              <a:t>Employer branding </a:t>
            </a:r>
            <a:endParaRPr lang="en-GB" sz="1200" dirty="0">
              <a:latin typeface="Sabon LT Std"/>
            </a:endParaRPr>
          </a:p>
          <a:p>
            <a:pPr>
              <a:spcBef>
                <a:spcPts val="0"/>
              </a:spcBef>
            </a:pPr>
            <a:r>
              <a:rPr lang="en-GB" sz="1200" dirty="0">
                <a:latin typeface="Sabon LT Std"/>
              </a:rPr>
              <a:t>We cover this in more detail later, but the term basically refers to activities designed to formulate a specific (and attractive) personality for the company, and to promote it to potential employees. </a:t>
            </a:r>
          </a:p>
          <a:p>
            <a:pPr>
              <a:spcBef>
                <a:spcPts val="0"/>
              </a:spcBef>
            </a:pPr>
            <a:r>
              <a:rPr lang="en-GB" sz="1200" b="1" dirty="0">
                <a:latin typeface="Sabon LT Std"/>
              </a:rPr>
              <a:t>Recruitment initiatives </a:t>
            </a:r>
            <a:endParaRPr lang="en-GB" sz="1200" dirty="0">
              <a:latin typeface="Sabon LT Std"/>
            </a:endParaRPr>
          </a:p>
          <a:p>
            <a:pPr>
              <a:spcBef>
                <a:spcPts val="0"/>
              </a:spcBef>
            </a:pPr>
            <a:r>
              <a:rPr lang="en-GB" sz="1200" dirty="0">
                <a:latin typeface="Sabon LT Std"/>
              </a:rPr>
              <a:t>Investing money in innovative recruitment techniques, targeting a broader pool of potential applicants. </a:t>
            </a:r>
          </a:p>
          <a:p>
            <a:pPr>
              <a:spcBef>
                <a:spcPts val="0"/>
              </a:spcBef>
            </a:pPr>
            <a:r>
              <a:rPr lang="en-GB" sz="1200" b="1" dirty="0">
                <a:latin typeface="Sabon LT Std"/>
              </a:rPr>
              <a:t>Retention strategies </a:t>
            </a:r>
            <a:endParaRPr lang="en-GB" sz="1200" dirty="0">
              <a:latin typeface="Sabon LT Std"/>
            </a:endParaRPr>
          </a:p>
          <a:p>
            <a:pPr>
              <a:spcBef>
                <a:spcPts val="0"/>
              </a:spcBef>
            </a:pPr>
            <a:r>
              <a:rPr lang="en-GB" sz="1200" dirty="0">
                <a:latin typeface="Sabon LT Std"/>
              </a:rPr>
              <a:t>Investigating the reasons for departures from the company and finding ways to tackle those that suggest or constitute a problem. </a:t>
            </a:r>
          </a:p>
          <a:p>
            <a:pPr>
              <a:spcBef>
                <a:spcPts val="0"/>
              </a:spcBef>
            </a:pPr>
            <a:r>
              <a:rPr lang="en-GB" sz="1200" b="1" dirty="0">
                <a:latin typeface="Sabon LT Std"/>
              </a:rPr>
              <a:t>Reorganisations </a:t>
            </a:r>
            <a:endParaRPr lang="en-GB" sz="1200" dirty="0">
              <a:latin typeface="Sabon LT Std"/>
            </a:endParaRPr>
          </a:p>
          <a:p>
            <a:pPr>
              <a:spcBef>
                <a:spcPts val="0"/>
              </a:spcBef>
            </a:pPr>
            <a:r>
              <a:rPr lang="en-GB" sz="1200" dirty="0">
                <a:latin typeface="Sabon LT Std"/>
              </a:rPr>
              <a:t>Changing the way that job tasks are allocated in order to minimise the need for hard-to-recruit staff. A ‘skill-mix review’ can be carried out to ensure that the people who are the hardest to recruit (usually with specific skills) can spend all of their time on the tasks that only they can complete, and that other things are delegated to others. </a:t>
            </a:r>
          </a:p>
          <a:p>
            <a:pPr>
              <a:spcBef>
                <a:spcPts val="0"/>
              </a:spcBef>
            </a:pPr>
            <a:r>
              <a:rPr lang="en-GB" sz="1200" b="1" dirty="0">
                <a:latin typeface="Sabon LT Std"/>
              </a:rPr>
              <a:t>Development initiatives </a:t>
            </a:r>
            <a:endParaRPr lang="en-GB" sz="1200" dirty="0">
              <a:latin typeface="Sabon LT Std"/>
            </a:endParaRPr>
          </a:p>
          <a:p>
            <a:pPr>
              <a:spcBef>
                <a:spcPts val="0"/>
              </a:spcBef>
            </a:pPr>
            <a:r>
              <a:rPr lang="en-GB" sz="1200" dirty="0">
                <a:latin typeface="Sabon LT Std"/>
              </a:rPr>
              <a:t>Enhancing the skills of the current workforce and bringing in people who do not have the required skills yet but who are interested in developing them. </a:t>
            </a:r>
          </a:p>
          <a:p>
            <a:pPr>
              <a:spcBef>
                <a:spcPts val="0"/>
              </a:spcBef>
            </a:pPr>
            <a:r>
              <a:rPr lang="en-GB" sz="1200" b="1" dirty="0">
                <a:latin typeface="Sabon LT Std"/>
              </a:rPr>
              <a:t>Long-term resource planning </a:t>
            </a:r>
            <a:endParaRPr lang="en-GB" sz="1200" dirty="0">
              <a:latin typeface="Sabon LT Std"/>
            </a:endParaRPr>
          </a:p>
          <a:p>
            <a:pPr>
              <a:spcBef>
                <a:spcPts val="0"/>
              </a:spcBef>
            </a:pPr>
            <a:r>
              <a:rPr lang="en-GB" sz="1200" dirty="0">
                <a:latin typeface="Sabon LT Std"/>
              </a:rPr>
              <a:t>The organisation could collaborate with local universities or training providers to increase the number of people with the relevant skills in the future. </a:t>
            </a:r>
            <a:endParaRPr lang="en-GB" dirty="0">
              <a:solidFill>
                <a:schemeClr val="tx1"/>
              </a:solidFill>
            </a:endParaRP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20</a:t>
            </a:fld>
            <a:endParaRPr lang="en-GB"/>
          </a:p>
        </p:txBody>
      </p:sp>
    </p:spTree>
    <p:extLst>
      <p:ext uri="{BB962C8B-B14F-4D97-AF65-F5344CB8AC3E}">
        <p14:creationId xmlns:p14="http://schemas.microsoft.com/office/powerpoint/2010/main" val="39472231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dirty="0">
                <a:latin typeface="Sabon LT Std"/>
              </a:rPr>
              <a:t>Over time, the national labour market and specific parts of it (different regions and industries) can be seen to expand (loosen) and contract (tighten) owing to a range of factors. These include: </a:t>
            </a:r>
          </a:p>
          <a:p>
            <a:r>
              <a:rPr lang="en-GB" sz="1200" b="1" dirty="0">
                <a:latin typeface="Sabon LT Std"/>
              </a:rPr>
              <a:t>The economic context </a:t>
            </a:r>
            <a:endParaRPr lang="en-GB" sz="1200" dirty="0">
              <a:latin typeface="Sabon LT Std"/>
            </a:endParaRPr>
          </a:p>
          <a:p>
            <a:pPr marL="0" indent="0">
              <a:buNone/>
            </a:pPr>
            <a:r>
              <a:rPr lang="en-GB" sz="1200" dirty="0">
                <a:latin typeface="Sabon LT Std"/>
              </a:rPr>
              <a:t>An economic downturn usually has a significant effect on the labour market because many companies will be forced to close or to downsize, resulting in either case in staff redundancies. By contrast, fast economic growth tends to lead to skills shortages as employers are competing to employ more people as they expand. </a:t>
            </a:r>
          </a:p>
          <a:p>
            <a:r>
              <a:rPr lang="en-GB" sz="1200" b="1" dirty="0">
                <a:latin typeface="Sabon LT Std"/>
              </a:rPr>
              <a:t>Demographic changes </a:t>
            </a:r>
            <a:endParaRPr lang="en-GB" sz="1200" dirty="0">
              <a:latin typeface="Sabon LT Std"/>
            </a:endParaRPr>
          </a:p>
          <a:p>
            <a:pPr marL="0" indent="0">
              <a:buNone/>
            </a:pPr>
            <a:r>
              <a:rPr lang="en-GB" sz="1200" dirty="0">
                <a:latin typeface="Sabon LT Std"/>
              </a:rPr>
              <a:t>The number of births and deaths, inward and outward migration from the country, population ageing, etc. </a:t>
            </a:r>
          </a:p>
          <a:p>
            <a:r>
              <a:rPr lang="en-GB" sz="1200" b="1" dirty="0">
                <a:latin typeface="Sabon LT Std"/>
              </a:rPr>
              <a:t>Political changes </a:t>
            </a:r>
            <a:endParaRPr lang="en-GB" sz="1200" dirty="0">
              <a:latin typeface="Sabon LT Std"/>
            </a:endParaRPr>
          </a:p>
          <a:p>
            <a:pPr marL="0" indent="0">
              <a:buNone/>
            </a:pPr>
            <a:r>
              <a:rPr lang="en-GB" sz="1200" dirty="0">
                <a:latin typeface="Sabon LT Std"/>
              </a:rPr>
              <a:t>Things like immigration policies and investment in national skills development have an effect on the number of people in the labour market and their usefulness to employing organisations. </a:t>
            </a:r>
          </a:p>
          <a:p>
            <a:r>
              <a:rPr lang="en-GB" sz="1200" b="1" dirty="0">
                <a:latin typeface="Sabon LT Std"/>
              </a:rPr>
              <a:t>Legislative changes </a:t>
            </a:r>
            <a:endParaRPr lang="en-GB" sz="1200" dirty="0">
              <a:latin typeface="Sabon LT Std"/>
            </a:endParaRPr>
          </a:p>
          <a:p>
            <a:pPr marL="0" indent="0">
              <a:buNone/>
            </a:pPr>
            <a:r>
              <a:rPr lang="en-GB" sz="1200" dirty="0">
                <a:latin typeface="Sabon LT Std"/>
              </a:rPr>
              <a:t>Employment laws limiting working hours can increase the demand for numbers of employees, and legislation concerning non-discrimination can open up the labour market to groups traditionally excluded (e.g. those who are disabled or past retirement age). </a:t>
            </a:r>
          </a:p>
          <a:p>
            <a:r>
              <a:rPr lang="en-GB" sz="1200" b="1" dirty="0">
                <a:latin typeface="Sabon LT Std"/>
              </a:rPr>
              <a:t>Technological developments </a:t>
            </a:r>
            <a:endParaRPr lang="en-GB" sz="1200" dirty="0">
              <a:latin typeface="Sabon LT Std"/>
            </a:endParaRPr>
          </a:p>
          <a:p>
            <a:pPr marL="0" indent="0">
              <a:buNone/>
            </a:pPr>
            <a:r>
              <a:rPr lang="en-GB" sz="1200" dirty="0">
                <a:latin typeface="Sabon LT Std"/>
              </a:rPr>
              <a:t>Advancements in automation can make a lot of workers superfluous in certain industries while at the same time increasing the demand for those with technical expertise. </a:t>
            </a:r>
          </a:p>
          <a:p>
            <a:r>
              <a:rPr lang="en-GB" sz="1200" b="1" dirty="0">
                <a:latin typeface="Sabon LT Std"/>
              </a:rPr>
              <a:t>Natural disasters, pandemics or international events (such as war) </a:t>
            </a:r>
            <a:endParaRPr lang="en-GB" sz="1200" dirty="0">
              <a:latin typeface="Sabon LT Std"/>
            </a:endParaRPr>
          </a:p>
          <a:p>
            <a:pPr marL="0" indent="0">
              <a:buNone/>
            </a:pPr>
            <a:r>
              <a:rPr lang="en-GB" sz="1200" dirty="0">
                <a:latin typeface="Sabon LT Std"/>
              </a:rPr>
              <a:t>These can wipe out or divert a considerable proportion of the labour force. At a local level, the introduction or removal of competitors can have an impact. </a:t>
            </a:r>
            <a:endParaRPr lang="en-GB" dirty="0">
              <a:solidFill>
                <a:schemeClr val="tx1"/>
              </a:solidFill>
            </a:endParaRP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21</a:t>
            </a:fld>
            <a:endParaRPr lang="en-GB"/>
          </a:p>
        </p:txBody>
      </p:sp>
    </p:spTree>
    <p:extLst>
      <p:ext uri="{BB962C8B-B14F-4D97-AF65-F5344CB8AC3E}">
        <p14:creationId xmlns:p14="http://schemas.microsoft.com/office/powerpoint/2010/main" val="5726827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spcBef>
                <a:spcPts val="1800"/>
              </a:spcBef>
              <a:spcAft>
                <a:spcPts val="1000"/>
              </a:spcAft>
              <a:buNone/>
            </a:pPr>
            <a:r>
              <a:rPr lang="en-GB" sz="1200" dirty="0">
                <a:latin typeface="Sabon LT Std"/>
              </a:rPr>
              <a:t>In the early part of the past decade, largely as a result of the sharp economic downturn that hit most countries in 2008 and the subsequent need for governments to cut spending so as to reduce levels of public borrowing, labour markets in countries such as the UK tended to be relatively loose. For several years unemployment remained high and wage levels stagnant, meaning that it was not difficult for most employers to hire people with the skills and experience that they required. In addition to recessionary conditions, other factors such as the fairly open immigration policies that prevailed, increased international competition, jobs being exported to cheaper countries, and the development of labour-saving technologies also contributed to a loosening of labour markets. In such conditions organisations often had to pay little attention to employee recruitment and retention, simply because employees were less likely to voluntarily leave their jobs, and when they did, the chances that a replacement could be hired were good. </a:t>
            </a:r>
          </a:p>
          <a:p>
            <a:pPr marL="0" indent="0">
              <a:spcBef>
                <a:spcPts val="1800"/>
              </a:spcBef>
              <a:spcAft>
                <a:spcPts val="1000"/>
              </a:spcAft>
              <a:buNone/>
            </a:pPr>
            <a:r>
              <a:rPr lang="en-GB" sz="1200" dirty="0">
                <a:latin typeface="Sabon LT Std"/>
              </a:rPr>
              <a:t>This situation contrasted significantly with the tight labour market conditions that prevailed in more recent years when the economy has grown reasonably steadily, and it has become more difficult to recruit and retain people. Staff turnover levels have been high, and wages have grown in response. Currently employment levels are rising in the UK, along with average wages, as the economy is going through a period of recovery and growth following the Covid-19 pandemic. The ending of free movement of people following the UK’s departure from the European Union in 2020 has reduced the capacity for employers to attract talent in European countries that have historically been important sources of new recruits. </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22</a:t>
            </a:fld>
            <a:endParaRPr lang="en-GB"/>
          </a:p>
        </p:txBody>
      </p:sp>
    </p:spTree>
    <p:extLst>
      <p:ext uri="{BB962C8B-B14F-4D97-AF65-F5344CB8AC3E}">
        <p14:creationId xmlns:p14="http://schemas.microsoft.com/office/powerpoint/2010/main" val="42364042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dirty="0">
                <a:latin typeface="Sabon LT Std"/>
              </a:rPr>
              <a:t>The result has been a tightening of labour markets. Skills shortages have emerged in many industries. There are over 32 million people employed in the UK, representing over 75 per cent of the working-age population (defined as adults aged 16–64), which is high by historic standards. Relatively tight labour market conditions look likely to be with us for the foreseeable future (ONS, 2021). </a:t>
            </a:r>
          </a:p>
          <a:p>
            <a:pPr marL="0" indent="0" algn="just">
              <a:buNone/>
            </a:pPr>
            <a:r>
              <a:rPr lang="en-GB" sz="1200" dirty="0">
                <a:latin typeface="Sabon LT Std"/>
              </a:rPr>
              <a:t>So will this be a problem? During the past 60 years, the ongoing increase in the number of jobs available has not been problematic because the number of people seeking employment has also been rising – a result of three social and demographic trends: </a:t>
            </a:r>
          </a:p>
          <a:p>
            <a:r>
              <a:rPr lang="en-GB" sz="1200" dirty="0">
                <a:latin typeface="Sabon LT Std"/>
              </a:rPr>
              <a:t>a steady increase in the number of women entering the workforce; </a:t>
            </a:r>
          </a:p>
          <a:p>
            <a:r>
              <a:rPr lang="en-GB" sz="1200" dirty="0">
                <a:latin typeface="Sabon LT Std"/>
              </a:rPr>
              <a:t>the ‘baby-boom’ generation (which refers to the large cohort of individuals born in the years following the end of the Second World War) being of working age; </a:t>
            </a:r>
          </a:p>
          <a:p>
            <a:r>
              <a:rPr lang="en-GB" sz="1200" dirty="0">
                <a:latin typeface="Sabon LT Std"/>
              </a:rPr>
              <a:t>increasing numbers of immigrants entering the UK for work. </a:t>
            </a:r>
          </a:p>
          <a:p>
            <a:pPr marL="0" indent="0" algn="just">
              <a:buNone/>
            </a:pPr>
            <a:r>
              <a:rPr lang="en-GB" sz="1200" dirty="0">
                <a:latin typeface="Sabon LT Std"/>
              </a:rPr>
              <a:t>Assuming that the economy continues to grow steadily, and the long-term trend for increasing jobs resumes, where does this leave us in terms of the ability of supply to meet demand? All three of the trends cited above are unlikely to continue in the way that they have in the past. The proportion of working-age women in paid work is now as high as it is anywhere in the world and cannot grow much further, the baby boom generation are moving through into retirement, and there is significant political pressure to prevent immigration levels from growing any further. As a result, it is likely that labour markets will further tighten and that organisations and their HR teams will need to respond creatively. </a:t>
            </a:r>
            <a:endParaRPr lang="en-GB" sz="2000"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23</a:t>
            </a:fld>
            <a:endParaRPr lang="en-GB"/>
          </a:p>
        </p:txBody>
      </p:sp>
    </p:spTree>
    <p:extLst>
      <p:ext uri="{BB962C8B-B14F-4D97-AF65-F5344CB8AC3E}">
        <p14:creationId xmlns:p14="http://schemas.microsoft.com/office/powerpoint/2010/main" val="37111541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spcBef>
                <a:spcPts val="1200"/>
              </a:spcBef>
              <a:spcAft>
                <a:spcPts val="600"/>
              </a:spcAft>
              <a:buNone/>
            </a:pPr>
            <a:r>
              <a:rPr lang="en-GB" sz="1200" dirty="0">
                <a:latin typeface="Sabon LT Std"/>
              </a:rPr>
              <a:t>The two main demographic factors that affect the labour market are the age profile of the population, and trends surrounding migration. It is widely known that the UK, alongside most countries in Europe, has an ageing population. In the decades since the ‘baby boom’ of the 1960s there has been a reduction in the number of children being born each year on average. There have been periods of relative growth such as the 1980s, but also periods when birth rates fell to low levels, as in the 1990s. When combined with the trend for young people to stay in full-time education for longer than they used to, it means that considerably fewer young people are entering the labour market each year than in the past. </a:t>
            </a:r>
          </a:p>
          <a:p>
            <a:pPr marL="0" indent="0">
              <a:spcBef>
                <a:spcPts val="1200"/>
              </a:spcBef>
              <a:spcAft>
                <a:spcPts val="600"/>
              </a:spcAft>
              <a:buNone/>
            </a:pPr>
            <a:r>
              <a:rPr lang="en-GB" sz="1200" dirty="0">
                <a:latin typeface="Sabon LT Std"/>
              </a:rPr>
              <a:t>This becomes a significant problem when we combine it with the fact that many of the ‘baby-boom’ generation are now retiring, also resulting in a considerable loss of workers from the labour market. The government has introduced a range of provisions to encourage older workers to remain in employment for longer, such as the removal of the default retirement age and the introduction of employment protection from discrimination on the grounds of age, but this is unlikely to be enough to stop the volume of the working-age population reducing year on year. </a:t>
            </a:r>
          </a:p>
          <a:p>
            <a:pPr marL="0" indent="0" algn="just">
              <a:spcBef>
                <a:spcPts val="1200"/>
              </a:spcBef>
              <a:spcAft>
                <a:spcPts val="600"/>
              </a:spcAft>
              <a:buNone/>
            </a:pPr>
            <a:r>
              <a:rPr lang="en-GB" sz="1200" dirty="0">
                <a:latin typeface="Sabon LT Std"/>
              </a:rPr>
              <a:t>In terms of immigration levels, the trend for the last 70 years has been a steady increase in the percentage of the UK population that was born overseas, from around 4 per cent in 1951 to 8 per cent in 2001 and around 14 per cent today. In total, 9.5 million UK residents have migrated from other countries to settle here. This trend may slow somewhat in the future because the UK population as a whole has been growing at a rate that is not economically sustainable (in terms of housing, transport and public service provision). One way that the government has responded is to tighten immigration policies so that only migrants who have specific skills (that are in short supply in the home market) are permitted to enter the country and live here. </a:t>
            </a:r>
            <a:endParaRPr lang="en-GB" sz="1600"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24</a:t>
            </a:fld>
            <a:endParaRPr lang="en-GB"/>
          </a:p>
        </p:txBody>
      </p:sp>
    </p:spTree>
    <p:extLst>
      <p:ext uri="{BB962C8B-B14F-4D97-AF65-F5344CB8AC3E}">
        <p14:creationId xmlns:p14="http://schemas.microsoft.com/office/powerpoint/2010/main" val="33784898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Employer confidence remains low</a:t>
            </a:r>
          </a:p>
          <a:p>
            <a:r>
              <a:rPr lang="en-GB" sz="1200" b="0" i="0" kern="1200" dirty="0">
                <a:solidFill>
                  <a:schemeClr val="tx1"/>
                </a:solidFill>
                <a:effectLst/>
                <a:latin typeface="+mn-lt"/>
                <a:ea typeface="+mn-ea"/>
                <a:cs typeface="+mn-cs"/>
              </a:rPr>
              <a:t>The net employment balance stays at +9, close to its lowest point outside the pandemic. Employers remain cautious about workforce growth over the next three months.</a:t>
            </a:r>
          </a:p>
          <a:p>
            <a:endParaRPr lang="en-GB" dirty="0"/>
          </a:p>
          <a:p>
            <a:r>
              <a:rPr lang="en-GB" sz="1200" b="0" i="0" kern="1200" dirty="0">
                <a:solidFill>
                  <a:schemeClr val="tx1"/>
                </a:solidFill>
                <a:effectLst/>
                <a:latin typeface="+mn-lt"/>
                <a:ea typeface="+mn-ea"/>
                <a:cs typeface="+mn-cs"/>
              </a:rPr>
              <a:t>Staff decrease expected in the public sector</a:t>
            </a:r>
          </a:p>
          <a:p>
            <a:r>
              <a:rPr lang="en-GB" sz="1200" b="0" i="0" kern="1200" dirty="0">
                <a:solidFill>
                  <a:schemeClr val="tx1"/>
                </a:solidFill>
                <a:effectLst/>
                <a:latin typeface="+mn-lt"/>
                <a:ea typeface="+mn-ea"/>
                <a:cs typeface="+mn-cs"/>
              </a:rPr>
              <a:t>The public sector net employment balance has fallen from –4 to –6, meaning more employers expect to cut staff than increase headcount.</a:t>
            </a:r>
          </a:p>
          <a:p>
            <a:endParaRPr lang="en-GB" dirty="0"/>
          </a:p>
          <a:p>
            <a:r>
              <a:rPr lang="en-GB" sz="1200" b="0" i="0" kern="1200" dirty="0">
                <a:solidFill>
                  <a:schemeClr val="tx1"/>
                </a:solidFill>
                <a:effectLst/>
                <a:latin typeface="+mn-lt"/>
                <a:ea typeface="+mn-ea"/>
                <a:cs typeface="+mn-cs"/>
              </a:rPr>
              <a:t>National Insurance begins to show impact</a:t>
            </a:r>
          </a:p>
          <a:p>
            <a:r>
              <a:rPr lang="en-GB" sz="1200" b="0" i="0" kern="1200" dirty="0">
                <a:solidFill>
                  <a:schemeClr val="tx1"/>
                </a:solidFill>
                <a:effectLst/>
                <a:latin typeface="+mn-lt"/>
                <a:ea typeface="+mn-ea"/>
                <a:cs typeface="+mn-cs"/>
              </a:rPr>
              <a:t>April’s NI changes have raised costs for 84% of employers, with a third (32%) seeing a large rise. Lower-paying industries and those employing young workers have been hardest hit.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Hard-to-fill vacancies have decreased</a:t>
            </a:r>
          </a:p>
          <a:p>
            <a:r>
              <a:rPr lang="en-GB" sz="1200" b="0" i="0" kern="1200" dirty="0">
                <a:solidFill>
                  <a:schemeClr val="tx1"/>
                </a:solidFill>
                <a:effectLst/>
                <a:latin typeface="+mn-lt"/>
                <a:ea typeface="+mn-ea"/>
                <a:cs typeface="+mn-cs"/>
              </a:rPr>
              <a:t>The share of public sector employers reporting hard-to-fill vacancies has dropped from 44% in spring to 34%, with half now reporting no vacancies at all.</a:t>
            </a:r>
          </a:p>
          <a:p>
            <a:endParaRPr lang="en-GB" sz="1200" b="0" i="0" kern="1200" dirty="0">
              <a:solidFill>
                <a:schemeClr val="tx1"/>
              </a:solidFill>
              <a:effectLst/>
              <a:latin typeface="+mn-lt"/>
              <a:ea typeface="+mn-ea"/>
              <a:cs typeface="+mn-cs"/>
            </a:endParaRPr>
          </a:p>
          <a:p>
            <a:pPr fontAlgn="t"/>
            <a:r>
              <a:rPr lang="en-GB" sz="1200" b="0" kern="1200" dirty="0">
                <a:solidFill>
                  <a:schemeClr val="tx1"/>
                </a:solidFill>
                <a:effectLst/>
                <a:latin typeface="+mn-lt"/>
                <a:ea typeface="+mn-ea"/>
                <a:cs typeface="+mn-cs"/>
              </a:rPr>
              <a:t>Pay expectations remain even</a:t>
            </a:r>
          </a:p>
          <a:p>
            <a:pPr fontAlgn="t"/>
            <a:r>
              <a:rPr lang="en-GB" sz="1200" kern="1200" dirty="0">
                <a:solidFill>
                  <a:schemeClr val="tx1"/>
                </a:solidFill>
                <a:effectLst/>
                <a:latin typeface="+mn-lt"/>
                <a:ea typeface="+mn-ea"/>
                <a:cs typeface="+mn-cs"/>
              </a:rPr>
              <a:t>Median basic pay awards hold at 3% across the public and private sectors for the fifth consecutive quarter.</a:t>
            </a:r>
          </a:p>
          <a:p>
            <a:pPr fontAlgn="t"/>
            <a:r>
              <a:rPr lang="en-GB" sz="1200" kern="1200" dirty="0">
                <a:solidFill>
                  <a:schemeClr val="tx1"/>
                </a:solidFill>
                <a:effectLst/>
                <a:latin typeface="+mn-lt"/>
                <a:ea typeface="+mn-ea"/>
                <a:cs typeface="+mn-cs"/>
              </a:rPr>
              <a:t> </a:t>
            </a:r>
          </a:p>
          <a:p>
            <a:br>
              <a:rPr lang="en-GB" dirty="0"/>
            </a:br>
            <a:endParaRPr lang="en-GB" sz="1200" b="0" i="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25</a:t>
            </a:fld>
            <a:endParaRPr lang="en-GB"/>
          </a:p>
        </p:txBody>
      </p:sp>
    </p:spTree>
    <p:extLst>
      <p:ext uri="{BB962C8B-B14F-4D97-AF65-F5344CB8AC3E}">
        <p14:creationId xmlns:p14="http://schemas.microsoft.com/office/powerpoint/2010/main" val="25629851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26</a:t>
            </a:fld>
            <a:endParaRPr lang="en-GB"/>
          </a:p>
        </p:txBody>
      </p:sp>
    </p:spTree>
    <p:extLst>
      <p:ext uri="{BB962C8B-B14F-4D97-AF65-F5344CB8AC3E}">
        <p14:creationId xmlns:p14="http://schemas.microsoft.com/office/powerpoint/2010/main" val="20310797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effectLst/>
                <a:latin typeface="__fkGroteskNeue_598ab8"/>
              </a:rPr>
              <a:t>Recruitment: Guides targeted hiring strategies and informs decisions on external vs. internal talent sourcing.</a:t>
            </a:r>
          </a:p>
          <a:p>
            <a:pPr algn="l">
              <a:buFont typeface="+mj-lt"/>
              <a:buAutoNum type="arabicPeriod"/>
            </a:pPr>
            <a:r>
              <a:rPr lang="en-GB" b="0" i="0" dirty="0">
                <a:effectLst/>
                <a:latin typeface="__fkGroteskNeue_598ab8"/>
              </a:rPr>
              <a:t>Learning &amp; Development: Identifies skill gaps, informs training programs, and supports succession planning.</a:t>
            </a:r>
          </a:p>
          <a:p>
            <a:pPr algn="l">
              <a:buFont typeface="+mj-lt"/>
              <a:buAutoNum type="arabicPeriod"/>
            </a:pPr>
            <a:r>
              <a:rPr lang="en-GB" b="0" i="0" dirty="0">
                <a:effectLst/>
                <a:latin typeface="__fkGroteskNeue_598ab8"/>
              </a:rPr>
              <a:t>Performance Management: Aligns individual goals with organisational objectives and identifies high-potential employees.</a:t>
            </a:r>
          </a:p>
          <a:p>
            <a:pPr algn="l">
              <a:buFont typeface="+mj-lt"/>
              <a:buAutoNum type="arabicPeriod"/>
            </a:pPr>
            <a:r>
              <a:rPr lang="en-GB" b="0" i="0" dirty="0">
                <a:effectLst/>
                <a:latin typeface="__fkGroteskNeue_598ab8"/>
              </a:rPr>
              <a:t>Compensation &amp; Benefits: Informs competitive pay strategies and benefits packages to attract and retain talent.</a:t>
            </a:r>
          </a:p>
          <a:p>
            <a:pPr algn="l">
              <a:buFont typeface="+mj-lt"/>
              <a:buAutoNum type="arabicPeriod"/>
            </a:pPr>
            <a:r>
              <a:rPr lang="en-GB" b="0" i="0" dirty="0">
                <a:effectLst/>
                <a:latin typeface="__fkGroteskNeue_598ab8"/>
              </a:rPr>
              <a:t>Employee Engagement: Helps identify retention risks and informs strategies to improve work environments.</a:t>
            </a:r>
          </a:p>
          <a:p>
            <a:pPr algn="l">
              <a:buFont typeface="+mj-lt"/>
              <a:buAutoNum type="arabicPeriod"/>
            </a:pPr>
            <a:r>
              <a:rPr lang="en-GB" b="0" i="0" dirty="0">
                <a:effectLst/>
                <a:latin typeface="__fkGroteskNeue_598ab8"/>
              </a:rPr>
              <a:t>Organizational Design: Guides decisions on structure, job design, and potential restructuring.</a:t>
            </a:r>
          </a:p>
          <a:p>
            <a:pPr algn="l">
              <a:buFont typeface="+mj-lt"/>
              <a:buAutoNum type="arabicPeriod"/>
            </a:pPr>
            <a:r>
              <a:rPr lang="en-GB" b="0" i="0" dirty="0">
                <a:effectLst/>
                <a:latin typeface="__fkGroteskNeue_598ab8"/>
              </a:rPr>
              <a:t>Diversity, Equity &amp; Inclusion: Supports creation of diverse teams and informs DEI initiatives.</a:t>
            </a:r>
          </a:p>
          <a:p>
            <a:pPr algn="l">
              <a:buFont typeface="+mj-lt"/>
              <a:buAutoNum type="arabicPeriod"/>
            </a:pPr>
            <a:r>
              <a:rPr lang="en-GB" b="0" i="0" dirty="0">
                <a:effectLst/>
                <a:latin typeface="__fkGroteskNeue_598ab8"/>
              </a:rPr>
              <a:t>HR Analytics: Provides data for predictive </a:t>
            </a:r>
            <a:r>
              <a:rPr lang="en-GB" b="0" i="0" dirty="0" err="1">
                <a:effectLst/>
                <a:latin typeface="__fkGroteskNeue_598ab8"/>
              </a:rPr>
              <a:t>modeling</a:t>
            </a:r>
            <a:r>
              <a:rPr lang="en-GB" b="0" i="0" dirty="0">
                <a:effectLst/>
                <a:latin typeface="__fkGroteskNeue_598ab8"/>
              </a:rPr>
              <a:t> and informs decision-making across HR functions.</a:t>
            </a:r>
          </a:p>
          <a:p>
            <a:pPr algn="l">
              <a:buFont typeface="+mj-lt"/>
              <a:buAutoNum type="arabicPeriod"/>
            </a:pPr>
            <a:r>
              <a:rPr lang="en-GB" b="0" i="0" dirty="0">
                <a:effectLst/>
                <a:latin typeface="__fkGroteskNeue_598ab8"/>
              </a:rPr>
              <a:t>Employee Relations: Informs communication strategies and supports change management initiatives.</a:t>
            </a:r>
          </a:p>
          <a:p>
            <a:pPr algn="l">
              <a:buFont typeface="+mj-lt"/>
              <a:buAutoNum type="arabicPeriod"/>
            </a:pPr>
            <a:r>
              <a:rPr lang="en-GB" b="0" i="0" dirty="0">
                <a:effectLst/>
                <a:latin typeface="__fkGroteskNeue_598ab8"/>
              </a:rPr>
              <a:t>Compliance &amp; Risk Management: Ensures skills alignment with regulatory requirements and mitigates succession risks.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27</a:t>
            </a:fld>
            <a:endParaRPr lang="en-GB"/>
          </a:p>
        </p:txBody>
      </p:sp>
    </p:spTree>
    <p:extLst>
      <p:ext uri="{BB962C8B-B14F-4D97-AF65-F5344CB8AC3E}">
        <p14:creationId xmlns:p14="http://schemas.microsoft.com/office/powerpoint/2010/main" val="398049877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dirty="0"/>
              <a:t>Scope – breadth and level of the tasks carried out</a:t>
            </a:r>
          </a:p>
          <a:p>
            <a:pPr lvl="1"/>
            <a:r>
              <a:rPr lang="en-GB" dirty="0"/>
              <a:t>Discretion – the amount of control the employee exercises over the operational aspects of their work</a:t>
            </a:r>
          </a:p>
          <a:p>
            <a:pPr lvl="1"/>
            <a:r>
              <a:rPr lang="en-GB" dirty="0"/>
              <a:t>Variability – the extent to which a job remains the same day by day or is subject to flexibility</a:t>
            </a:r>
          </a:p>
          <a:p>
            <a:pPr lvl="1"/>
            <a:r>
              <a:rPr lang="en-GB" dirty="0"/>
              <a:t>Demands – workload as well as the physical and emotional demands places on the job holder</a:t>
            </a:r>
          </a:p>
          <a:p>
            <a:pPr lvl="1"/>
            <a:r>
              <a:rPr lang="en-GB" dirty="0"/>
              <a:t>Feedback – the speed and effectiveness with which a job holder gains information on their level of performance</a:t>
            </a:r>
          </a:p>
          <a:p>
            <a:pPr lvl="1"/>
            <a:r>
              <a:rPr lang="en-GB" dirty="0"/>
              <a:t>Interdependence – how reliant on other team members the job holder is to perform tasks</a:t>
            </a:r>
          </a:p>
        </p:txBody>
      </p:sp>
      <p:sp>
        <p:nvSpPr>
          <p:cNvPr id="4" name="Slide Number Placeholder 3"/>
          <p:cNvSpPr>
            <a:spLocks noGrp="1"/>
          </p:cNvSpPr>
          <p:nvPr>
            <p:ph type="sldNum" sz="quarter" idx="5"/>
          </p:nvPr>
        </p:nvSpPr>
        <p:spPr/>
        <p:txBody>
          <a:bodyPr/>
          <a:lstStyle/>
          <a:p>
            <a:fld id="{887325CA-BFF4-44AA-A03D-8098CD61DEBF}" type="slidenum">
              <a:rPr lang="en-GB" smtClean="0"/>
              <a:t>28</a:t>
            </a:fld>
            <a:endParaRPr lang="en-GB"/>
          </a:p>
        </p:txBody>
      </p:sp>
    </p:spTree>
    <p:extLst>
      <p:ext uri="{BB962C8B-B14F-4D97-AF65-F5344CB8AC3E}">
        <p14:creationId xmlns:p14="http://schemas.microsoft.com/office/powerpoint/2010/main" val="189455514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b="0" i="0" dirty="0">
                <a:effectLst/>
                <a:latin typeface="__fkGroteskNeue_598ab8"/>
              </a:rPr>
              <a:t>The </a:t>
            </a:r>
            <a:r>
              <a:rPr lang="en-GB" b="0" i="0" dirty="0" err="1">
                <a:effectLst/>
                <a:latin typeface="__fkGroteskNeue_598ab8"/>
              </a:rPr>
              <a:t>Taylorist</a:t>
            </a:r>
            <a:r>
              <a:rPr lang="en-GB" b="0" i="0" dirty="0">
                <a:effectLst/>
                <a:latin typeface="__fkGroteskNeue_598ab8"/>
              </a:rPr>
              <a:t> approach to job design, also known as scientific management, was developed by Frederick Taylor in the early 20th century. This approach focuses on maximizing efficiency and productivity through careful analysis and optimization of work processes. Key aspects of the </a:t>
            </a:r>
            <a:r>
              <a:rPr lang="en-GB" b="0" i="0" dirty="0" err="1">
                <a:effectLst/>
                <a:latin typeface="__fkGroteskNeue_598ab8"/>
              </a:rPr>
              <a:t>Taylorist</a:t>
            </a:r>
            <a:r>
              <a:rPr lang="en-GB" b="0" i="0" dirty="0">
                <a:effectLst/>
                <a:latin typeface="__fkGroteskNeue_598ab8"/>
              </a:rPr>
              <a:t> approach to job design include:</a:t>
            </a:r>
          </a:p>
          <a:p>
            <a:pPr algn="l">
              <a:buFont typeface="+mj-lt"/>
              <a:buNone/>
            </a:pPr>
            <a:r>
              <a:rPr lang="en-GB" b="0" i="0" dirty="0">
                <a:effectLst/>
                <a:latin typeface="__fkGroteskNeue_598ab8"/>
              </a:rPr>
              <a:t>1. Scientific analysis: Taylor advocated using scientific methods to study work processes and determine the most efficient way to perform tasks</a:t>
            </a:r>
            <a:r>
              <a:rPr lang="en-GB" b="0" i="0" u="none" strike="noStrike" dirty="0">
                <a:effectLst/>
                <a:latin typeface="var(--font-berkeley-mono)"/>
              </a:rPr>
              <a:t>. </a:t>
            </a:r>
            <a:r>
              <a:rPr lang="en-GB" b="0" i="0" dirty="0">
                <a:effectLst/>
                <a:latin typeface="__fkGroteskNeue_598ab8"/>
              </a:rPr>
              <a:t>This involved breaking down jobs into their smallest components and analysing each step.</a:t>
            </a:r>
          </a:p>
          <a:p>
            <a:pPr algn="l">
              <a:buFont typeface="+mj-lt"/>
              <a:buNone/>
            </a:pPr>
            <a:r>
              <a:rPr lang="en-GB" b="0" i="0" dirty="0">
                <a:effectLst/>
                <a:latin typeface="__fkGroteskNeue_598ab8"/>
              </a:rPr>
              <a:t>2. Standardisation: Once the most efficient method was identified, it was standardized and implemented across the organisation</a:t>
            </a:r>
            <a:r>
              <a:rPr lang="en-GB" b="0" i="0" u="none" strike="noStrike" dirty="0">
                <a:effectLst/>
                <a:latin typeface="var(--font-berkeley-mono)"/>
              </a:rPr>
              <a:t>. </a:t>
            </a:r>
            <a:r>
              <a:rPr lang="en-GB" b="0" i="0" dirty="0">
                <a:effectLst/>
                <a:latin typeface="__fkGroteskNeue_598ab8"/>
              </a:rPr>
              <a:t>This aimed to eliminate variations in how work was performed.</a:t>
            </a:r>
          </a:p>
          <a:p>
            <a:pPr algn="l">
              <a:buFont typeface="+mj-lt"/>
              <a:buNone/>
            </a:pPr>
            <a:r>
              <a:rPr lang="en-GB" b="0" i="0" dirty="0">
                <a:effectLst/>
                <a:latin typeface="__fkGroteskNeue_598ab8"/>
              </a:rPr>
              <a:t>3. Specialisation: Jobs were designed to be highly specialised, with workers focusing on specific, repetitive tasks</a:t>
            </a:r>
            <a:r>
              <a:rPr lang="en-GB" b="0" i="0" u="none" strike="noStrike" dirty="0">
                <a:effectLst/>
                <a:latin typeface="var(--font-berkeley-mono)"/>
              </a:rPr>
              <a:t>. </a:t>
            </a:r>
            <a:r>
              <a:rPr lang="en-GB" b="0" i="0" dirty="0">
                <a:effectLst/>
                <a:latin typeface="__fkGroteskNeue_598ab8"/>
              </a:rPr>
              <a:t>This was believed to increase efficiency by allowing workers to become experts in their narrow roles.</a:t>
            </a:r>
          </a:p>
          <a:p>
            <a:pPr algn="l">
              <a:buFont typeface="+mj-lt"/>
              <a:buNone/>
            </a:pPr>
            <a:r>
              <a:rPr lang="en-GB" b="0" i="0" dirty="0">
                <a:effectLst/>
                <a:latin typeface="__fkGroteskNeue_598ab8"/>
              </a:rPr>
              <a:t>4. Clear division of labour: Taylor proposed a clear separation between planning and execution. Managers were responsible for planning and designing work processes, while workers were responsible for carrying out the tasks as specified</a:t>
            </a:r>
            <a:r>
              <a:rPr lang="en-GB" b="0" i="0" u="none" strike="noStrike" dirty="0">
                <a:effectLst/>
                <a:latin typeface="var(--font-berkeley-mono)"/>
              </a:rPr>
              <a:t>.</a:t>
            </a:r>
          </a:p>
          <a:p>
            <a:pPr algn="l">
              <a:buFont typeface="+mj-lt"/>
              <a:buNone/>
            </a:pPr>
            <a:r>
              <a:rPr lang="en-GB" b="0" i="0" dirty="0">
                <a:effectLst/>
                <a:latin typeface="__fkGroteskNeue_598ab8"/>
              </a:rPr>
              <a:t>5. Selection and training: Workers were carefully selected based on their ability to perform specific tasks and then trained in the standardised methods</a:t>
            </a:r>
            <a:r>
              <a:rPr lang="en-GB" b="0" i="0" u="none" strike="noStrike" dirty="0">
                <a:effectLst/>
                <a:latin typeface="var(--font-berkeley-mono)"/>
              </a:rPr>
              <a:t>.</a:t>
            </a:r>
            <a:endParaRPr lang="en-GB" b="0" i="0" u="none" strike="noStrike" dirty="0">
              <a:effectLst/>
              <a:latin typeface="var(--font-berkeley-mono)"/>
              <a:hlinkClick r:id="rId3"/>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b="0" i="0" dirty="0">
                <a:effectLst/>
                <a:latin typeface="__fkGroteskNeue_598ab8"/>
              </a:rPr>
              <a:t>6. Incentive systems: Taylor advocated for performance-based pay systems to motivate workers to meet or exceed production targets</a:t>
            </a:r>
            <a:r>
              <a:rPr lang="en-GB" b="0" i="0" u="none" strike="noStrike" dirty="0">
                <a:effectLst/>
                <a:latin typeface="var(--font-berkeley-mono)"/>
              </a:rPr>
              <a:t>.</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b="0" i="0" u="none" strike="noStrike" dirty="0">
                <a:effectLst/>
                <a:latin typeface="var(--font-berkeley-mono)"/>
              </a:rPr>
              <a:t>7. </a:t>
            </a:r>
            <a:r>
              <a:rPr lang="en-GB" b="0" i="0" dirty="0">
                <a:effectLst/>
                <a:latin typeface="__fkGroteskNeue_598ab8"/>
              </a:rPr>
              <a:t>Close supervision: Managers were expected to closely monitor workers to ensure adherence to standardised methods and maintain high productivity</a:t>
            </a:r>
            <a:r>
              <a:rPr lang="en-GB" b="0" i="0" u="none" strike="noStrike" dirty="0">
                <a:effectLst/>
                <a:latin typeface="var(--font-berkeley-mono)"/>
              </a:rPr>
              <a:t>.</a:t>
            </a:r>
            <a:endParaRPr lang="en-GB" b="0" i="0" u="none" strike="noStrike" dirty="0">
              <a:effectLst/>
              <a:latin typeface="var(--font-berkeley-mono)"/>
              <a:hlinkClick r:id="rId4"/>
            </a:endParaRPr>
          </a:p>
          <a:p>
            <a:pPr algn="l">
              <a:buFont typeface="+mj-lt"/>
              <a:buNone/>
            </a:pPr>
            <a:endParaRPr lang="en-GB" b="0" i="0" dirty="0">
              <a:effectLst/>
              <a:latin typeface="__fkGroteskNeue_598ab8"/>
            </a:endParaRPr>
          </a:p>
          <a:p>
            <a:r>
              <a:rPr lang="en-GB" b="0" i="0" dirty="0">
                <a:effectLst/>
                <a:latin typeface="__fkGroteskNeue_598ab8"/>
              </a:rPr>
              <a:t>While the </a:t>
            </a:r>
            <a:r>
              <a:rPr lang="en-GB" b="0" i="0" dirty="0" err="1">
                <a:effectLst/>
                <a:latin typeface="__fkGroteskNeue_598ab8"/>
              </a:rPr>
              <a:t>Taylorist</a:t>
            </a:r>
            <a:r>
              <a:rPr lang="en-GB" b="0" i="0" dirty="0">
                <a:effectLst/>
                <a:latin typeface="__fkGroteskNeue_598ab8"/>
              </a:rPr>
              <a:t> approach led to significant productivity gains in some industries, it has been criticised for its mechanistic view of workers and potential negative impacts on job satisfaction and motivation. Modern job design approaches often seek to balance efficiency with other factors such as employee well-being, job enrichment, and autonomy</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29</a:t>
            </a:fld>
            <a:endParaRPr lang="en-GB"/>
          </a:p>
        </p:txBody>
      </p:sp>
    </p:spTree>
    <p:extLst>
      <p:ext uri="{BB962C8B-B14F-4D97-AF65-F5344CB8AC3E}">
        <p14:creationId xmlns:p14="http://schemas.microsoft.com/office/powerpoint/2010/main" val="35634237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b="0" i="0" dirty="0">
                <a:effectLst/>
                <a:latin typeface="__fkGroteskNeue_598ab8"/>
              </a:rPr>
              <a:t>The humanist approach to job design stands in contrast to the </a:t>
            </a:r>
            <a:r>
              <a:rPr lang="en-GB" b="0" i="0" dirty="0" err="1">
                <a:effectLst/>
                <a:latin typeface="__fkGroteskNeue_598ab8"/>
              </a:rPr>
              <a:t>Taylorist</a:t>
            </a:r>
            <a:r>
              <a:rPr lang="en-GB" b="0" i="0" dirty="0">
                <a:effectLst/>
                <a:latin typeface="__fkGroteskNeue_598ab8"/>
              </a:rPr>
              <a:t> approach, focusing on creating work environments and roles that prioritize human needs, motivations, and potential. </a:t>
            </a:r>
          </a:p>
          <a:p>
            <a:pPr algn="l">
              <a:buFont typeface="+mj-lt"/>
              <a:buNone/>
            </a:pPr>
            <a:r>
              <a:rPr lang="en-GB" b="0" i="0" dirty="0">
                <a:effectLst/>
                <a:latin typeface="__fkGroteskNeue_598ab8"/>
              </a:rPr>
              <a:t>Key aspects of the humanist approach to job design include:</a:t>
            </a:r>
          </a:p>
          <a:p>
            <a:pPr algn="l">
              <a:buFont typeface="+mj-lt"/>
              <a:buNone/>
            </a:pPr>
            <a:endParaRPr lang="en-GB" b="0" i="0" dirty="0">
              <a:effectLst/>
              <a:latin typeface="__fkGroteskNeue_598ab8"/>
            </a:endParaRPr>
          </a:p>
          <a:p>
            <a:pPr algn="l">
              <a:buFont typeface="+mj-lt"/>
              <a:buNone/>
            </a:pPr>
            <a:r>
              <a:rPr lang="en-GB" b="0" i="0" dirty="0">
                <a:effectLst/>
                <a:latin typeface="__fkGroteskNeue_598ab8"/>
              </a:rPr>
              <a:t>Employee-centric focus: Jobs are designed to fit the employee, rather than forcing employees to fit rigid job specifications</a:t>
            </a:r>
            <a:r>
              <a:rPr lang="en-GB" b="0" i="0" u="none" strike="noStrike" dirty="0">
                <a:effectLst/>
                <a:latin typeface="var(--font-berkeley-mono)"/>
              </a:rPr>
              <a:t>.</a:t>
            </a:r>
            <a:endParaRPr lang="en-GB" b="0" i="0" u="none" strike="noStrike" dirty="0">
              <a:effectLst/>
              <a:latin typeface="var(--font-berkeley-mono)"/>
              <a:hlinkClick r:id="rId3"/>
            </a:endParaRPr>
          </a:p>
          <a:p>
            <a:pPr algn="l">
              <a:buFont typeface="+mj-lt"/>
              <a:buNone/>
            </a:pPr>
            <a:r>
              <a:rPr lang="en-GB" b="0" i="0" dirty="0">
                <a:effectLst/>
                <a:latin typeface="__fkGroteskNeue_598ab8"/>
              </a:rPr>
              <a:t>Intrinsic motivation: This approach emphasises tapping into employees' internal motivations, recognising that people have inherent drives for growth, self-actualisation, and purpose</a:t>
            </a:r>
            <a:r>
              <a:rPr lang="en-GB" b="0" i="0" u="none" strike="noStrike" dirty="0">
                <a:effectLst/>
                <a:latin typeface="var(--font-berkeley-mono)"/>
              </a:rPr>
              <a:t>.</a:t>
            </a:r>
            <a:endParaRPr lang="en-GB" b="0" i="0" dirty="0">
              <a:effectLst/>
              <a:latin typeface="__fkGroteskNeue_598ab8"/>
            </a:endParaRPr>
          </a:p>
          <a:p>
            <a:pPr algn="l">
              <a:buFont typeface="+mj-lt"/>
              <a:buNone/>
            </a:pPr>
            <a:r>
              <a:rPr lang="en-GB" b="0" i="0" dirty="0">
                <a:effectLst/>
                <a:latin typeface="__fkGroteskNeue_598ab8"/>
              </a:rPr>
              <a:t>Autonomy and self-determination: Humanistic job design aims to provide employees with more control over their work, allowing for greater decision-making authority and freedom in how tasks are performed</a:t>
            </a:r>
            <a:r>
              <a:rPr lang="en-GB" b="0" i="0" u="none" strike="noStrike" dirty="0">
                <a:effectLst/>
                <a:latin typeface="var(--font-berkeley-mono)"/>
              </a:rPr>
              <a:t>.</a:t>
            </a:r>
            <a:endParaRPr lang="en-GB" b="0" i="0" u="none" strike="noStrike" dirty="0">
              <a:effectLst/>
              <a:latin typeface="var(--font-berkeley-mono)"/>
              <a:hlinkClick r:id="rId4"/>
            </a:endParaRPr>
          </a:p>
          <a:p>
            <a:pPr algn="l">
              <a:buFont typeface="+mj-lt"/>
              <a:buNone/>
            </a:pPr>
            <a:r>
              <a:rPr lang="en-GB" b="0" i="0" dirty="0">
                <a:effectLst/>
                <a:latin typeface="__fkGroteskNeue_598ab8"/>
              </a:rPr>
              <a:t>Skill variety and development: Jobs are structured to offer opportunities for employees to use and develop a range of skills, promoting personal and professional growth</a:t>
            </a:r>
            <a:r>
              <a:rPr lang="en-GB" b="0" i="0" u="none" strike="noStrike" dirty="0">
                <a:effectLst/>
                <a:latin typeface="var(--font-berkeley-mono)"/>
              </a:rPr>
              <a:t>.</a:t>
            </a:r>
            <a:endParaRPr lang="en-GB" b="0" i="0" u="none" strike="noStrike" dirty="0">
              <a:effectLst/>
              <a:latin typeface="var(--font-berkeley-mono)"/>
              <a:hlinkClick r:id="rId5"/>
            </a:endParaRPr>
          </a:p>
          <a:p>
            <a:pPr algn="l">
              <a:buFont typeface="+mj-lt"/>
              <a:buNone/>
            </a:pPr>
            <a:r>
              <a:rPr lang="en-GB" b="0" i="0" dirty="0">
                <a:effectLst/>
                <a:latin typeface="__fkGroteskNeue_598ab8"/>
              </a:rPr>
              <a:t>Meaningful work: The approach seeks to create roles that give employees a sense of purpose and connection to larger organizational goals</a:t>
            </a:r>
            <a:r>
              <a:rPr lang="en-GB" b="0" i="0" u="none" strike="noStrike" dirty="0">
                <a:effectLst/>
                <a:latin typeface="var(--font-berkeley-mono)"/>
              </a:rPr>
              <a:t>.</a:t>
            </a:r>
            <a:endParaRPr lang="en-GB" b="0" i="0" u="none" strike="noStrike" dirty="0">
              <a:effectLst/>
              <a:latin typeface="var(--font-berkeley-mono)"/>
              <a:hlinkClick r:id="rId4"/>
            </a:endParaRPr>
          </a:p>
          <a:p>
            <a:pPr algn="l">
              <a:buFont typeface="+mj-lt"/>
              <a:buNone/>
            </a:pPr>
            <a:r>
              <a:rPr lang="en-GB" b="0" i="0" dirty="0">
                <a:effectLst/>
                <a:latin typeface="__fkGroteskNeue_598ab8"/>
              </a:rPr>
              <a:t>Holistic view of employees: Humanistic management recognises employees as whole persons with emotional, social, and psychological needs, not just rational economic actors</a:t>
            </a:r>
            <a:r>
              <a:rPr lang="en-GB" b="0" i="0" u="none" strike="noStrike" dirty="0">
                <a:effectLst/>
                <a:latin typeface="var(--font-berkeley-mono)"/>
              </a:rPr>
              <a:t>.</a:t>
            </a:r>
            <a:endParaRPr lang="en-GB" b="0" i="0" dirty="0">
              <a:effectLst/>
              <a:latin typeface="__fkGroteskNeue_598ab8"/>
            </a:endParaRPr>
          </a:p>
          <a:p>
            <a:pPr algn="l">
              <a:buFont typeface="+mj-lt"/>
              <a:buNone/>
            </a:pPr>
            <a:r>
              <a:rPr lang="en-GB" b="0" i="0" dirty="0">
                <a:effectLst/>
                <a:latin typeface="__fkGroteskNeue_598ab8"/>
              </a:rPr>
              <a:t>Personalisation: Job designs may incorporate elements of personalisation, allowing for individual differences and preferences in how work is carried out</a:t>
            </a:r>
            <a:r>
              <a:rPr lang="en-GB" b="0" i="0" u="none" strike="noStrike" dirty="0">
                <a:effectLst/>
                <a:latin typeface="var(--font-berkeley-mono)"/>
              </a:rPr>
              <a:t>.</a:t>
            </a:r>
            <a:endParaRPr lang="en-GB" b="0" i="0" u="none" strike="noStrike" dirty="0">
              <a:effectLst/>
              <a:latin typeface="var(--font-berkeley-mono)"/>
              <a:hlinkClick r:id="rId5"/>
            </a:endParaRPr>
          </a:p>
          <a:p>
            <a:pPr algn="l">
              <a:buFont typeface="+mj-lt"/>
              <a:buNone/>
            </a:pPr>
            <a:r>
              <a:rPr lang="en-GB" b="0" i="0" dirty="0">
                <a:effectLst/>
                <a:latin typeface="__fkGroteskNeue_598ab8"/>
              </a:rPr>
              <a:t>Work-life balance: Humanistic approaches often consider the impact of work on employees' overall well-being and strive to create roles that support a healthy work-life balance</a:t>
            </a:r>
            <a:r>
              <a:rPr lang="en-GB" b="0" i="0" u="none" strike="noStrike" dirty="0">
                <a:effectLst/>
                <a:latin typeface="var(--font-berkeley-mono)"/>
              </a:rPr>
              <a:t>.</a:t>
            </a:r>
            <a:endParaRPr lang="en-GB" b="0" i="0" dirty="0">
              <a:effectLst/>
              <a:latin typeface="__fkGroteskNeue_598ab8"/>
            </a:endParaRPr>
          </a:p>
          <a:p>
            <a:pPr algn="l">
              <a:buFont typeface="+mj-lt"/>
              <a:buNone/>
            </a:pPr>
            <a:r>
              <a:rPr lang="en-GB" b="0" i="0" dirty="0">
                <a:effectLst/>
                <a:latin typeface="__fkGroteskNeue_598ab8"/>
              </a:rPr>
              <a:t>Collaborative and inclusive environments: Job design may emphasize teamwork, cross-functional collaboration, and inclusive practices that foster a sense of belonging</a:t>
            </a:r>
            <a:r>
              <a:rPr lang="en-GB" b="0" i="0" u="none" strike="noStrike" dirty="0">
                <a:effectLst/>
                <a:latin typeface="var(--font-berkeley-mono)"/>
              </a:rPr>
              <a:t>.</a:t>
            </a:r>
            <a:endParaRPr lang="en-GB" b="0" i="0" dirty="0">
              <a:effectLst/>
              <a:latin typeface="__fkGroteskNeue_598ab8"/>
            </a:endParaRPr>
          </a:p>
          <a:p>
            <a:pPr algn="l">
              <a:buFont typeface="+mj-lt"/>
              <a:buNone/>
            </a:pPr>
            <a:r>
              <a:rPr lang="en-GB" b="0" i="0" dirty="0">
                <a:effectLst/>
                <a:latin typeface="__fkGroteskNeue_598ab8"/>
              </a:rPr>
              <a:t>Continuous learning and growth: Roles are designed to provide ongoing opportunities for learning, skill development, and career progression</a:t>
            </a:r>
            <a:r>
              <a:rPr lang="en-GB" b="0" i="0" u="none" strike="noStrike" dirty="0">
                <a:effectLst/>
                <a:latin typeface="var(--font-berkeley-mono)"/>
              </a:rPr>
              <a:t>.</a:t>
            </a:r>
          </a:p>
          <a:p>
            <a:pPr algn="l">
              <a:buFont typeface="+mj-lt"/>
              <a:buNone/>
            </a:pPr>
            <a:endParaRPr lang="en-GB" b="0" i="0" dirty="0">
              <a:effectLst/>
              <a:latin typeface="__fkGroteskNeue_598ab8"/>
            </a:endParaRPr>
          </a:p>
          <a:p>
            <a:pPr algn="l"/>
            <a:r>
              <a:rPr lang="en-GB" b="0" i="0" dirty="0">
                <a:effectLst/>
                <a:latin typeface="__fkGroteskNeue_598ab8"/>
              </a:rPr>
              <a:t>By incorporating these principles, the humanist approach to job design aims to create work environments that not only drive productivity but also promote employee satisfaction, engagement, and overall well-being. This approach recognizes that when employees' needs are met and they feel valued as individuals, they are more likely to be motivated, creative, and committed to their work and the organization.</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30</a:t>
            </a:fld>
            <a:endParaRPr lang="en-GB"/>
          </a:p>
        </p:txBody>
      </p:sp>
    </p:spTree>
    <p:extLst>
      <p:ext uri="{BB962C8B-B14F-4D97-AF65-F5344CB8AC3E}">
        <p14:creationId xmlns:p14="http://schemas.microsoft.com/office/powerpoint/2010/main" val="4362848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31</a:t>
            </a:fld>
            <a:endParaRPr lang="en-GB"/>
          </a:p>
        </p:txBody>
      </p:sp>
    </p:spTree>
    <p:extLst>
      <p:ext uri="{BB962C8B-B14F-4D97-AF65-F5344CB8AC3E}">
        <p14:creationId xmlns:p14="http://schemas.microsoft.com/office/powerpoint/2010/main" val="31809682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020"/>
                </a:solidFill>
                <a:effectLst/>
                <a:latin typeface="Museo"/>
              </a:rPr>
              <a:t>The following points are key in workforce planning:</a:t>
            </a:r>
          </a:p>
          <a:p>
            <a:pPr algn="l">
              <a:buFont typeface="Arial" panose="020B0604020202020204" pitchFamily="34" charset="0"/>
              <a:buChar char="•"/>
            </a:pPr>
            <a:r>
              <a:rPr lang="en-GB" b="0" i="0" dirty="0">
                <a:solidFill>
                  <a:srgbClr val="202020"/>
                </a:solidFill>
                <a:effectLst/>
                <a:latin typeface="Museo"/>
              </a:rPr>
              <a:t>It starts with the organisational strategy and business plan.</a:t>
            </a:r>
          </a:p>
          <a:p>
            <a:pPr algn="l">
              <a:buFont typeface="Arial" panose="020B0604020202020204" pitchFamily="34" charset="0"/>
              <a:buChar char="•"/>
            </a:pPr>
            <a:r>
              <a:rPr lang="en-GB" b="0" i="0" dirty="0">
                <a:solidFill>
                  <a:srgbClr val="202020"/>
                </a:solidFill>
                <a:effectLst/>
                <a:latin typeface="Museo"/>
              </a:rPr>
              <a:t>It should be ‘future-focused’ to enable the organisation to deliver the business strategy.</a:t>
            </a:r>
          </a:p>
          <a:p>
            <a:pPr algn="l">
              <a:buFont typeface="Arial" panose="020B0604020202020204" pitchFamily="34" charset="0"/>
              <a:buChar char="•"/>
            </a:pPr>
            <a:r>
              <a:rPr lang="en-GB" b="0" i="0" dirty="0">
                <a:solidFill>
                  <a:srgbClr val="202020"/>
                </a:solidFill>
                <a:effectLst/>
                <a:latin typeface="Museo"/>
              </a:rPr>
              <a:t>It should be flexible enough to deal with constant change.</a:t>
            </a:r>
          </a:p>
          <a:p>
            <a:pPr algn="l">
              <a:buFont typeface="Arial" panose="020B0604020202020204" pitchFamily="34" charset="0"/>
              <a:buChar char="•"/>
            </a:pPr>
            <a:r>
              <a:rPr lang="en-GB" b="0" i="0" dirty="0">
                <a:solidFill>
                  <a:srgbClr val="202020"/>
                </a:solidFill>
                <a:effectLst/>
                <a:latin typeface="Museo"/>
              </a:rPr>
              <a:t>It’s a dynamic process and should be subject to constant feedback and review.</a:t>
            </a:r>
          </a:p>
          <a:p>
            <a:pPr algn="l">
              <a:buFont typeface="Arial" panose="020B0604020202020204" pitchFamily="34" charset="0"/>
              <a:buChar char="•"/>
            </a:pPr>
            <a:r>
              <a:rPr lang="en-GB" b="0" i="0" dirty="0">
                <a:solidFill>
                  <a:srgbClr val="202020"/>
                </a:solidFill>
                <a:effectLst/>
                <a:latin typeface="Museo"/>
              </a:rPr>
              <a:t>It’s not just about numbers. It is also about skills, potential and how these are deployed and organised.</a:t>
            </a:r>
          </a:p>
          <a:p>
            <a:pPr algn="l">
              <a:buFont typeface="Arial" panose="020B0604020202020204" pitchFamily="34" charset="0"/>
              <a:buChar char="•"/>
            </a:pPr>
            <a:r>
              <a:rPr lang="en-GB" b="0" i="0" dirty="0">
                <a:solidFill>
                  <a:srgbClr val="202020"/>
                </a:solidFill>
                <a:effectLst/>
                <a:latin typeface="Museo"/>
              </a:rPr>
              <a:t>It encompasses the whole organisation and requires buy-in at all levels to be effective.</a:t>
            </a:r>
          </a:p>
          <a:p>
            <a:pPr algn="l">
              <a:buFont typeface="Arial" panose="020B0604020202020204" pitchFamily="34" charset="0"/>
              <a:buChar char="•"/>
            </a:pPr>
            <a:r>
              <a:rPr lang="en-GB" b="0" i="0" dirty="0">
                <a:solidFill>
                  <a:srgbClr val="202020"/>
                </a:solidFill>
                <a:effectLst/>
                <a:latin typeface="Museo"/>
              </a:rPr>
              <a:t>It brings together operational and strategic planning processes.</a:t>
            </a:r>
          </a:p>
          <a:p>
            <a:pPr algn="l">
              <a:buFont typeface="Arial" panose="020B0604020202020204" pitchFamily="34" charset="0"/>
              <a:buChar char="•"/>
            </a:pPr>
            <a:r>
              <a:rPr lang="en-GB" b="0" i="0" dirty="0">
                <a:solidFill>
                  <a:srgbClr val="202020"/>
                </a:solidFill>
                <a:effectLst/>
                <a:latin typeface="Museo"/>
              </a:rPr>
              <a:t>It’s as much art as science. No single formula exists that will give a ‘correct’ workforce plan. However, with a wealth of data available, the art is about bringing this together and interpreting it in a meaningful way.</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32</a:t>
            </a:fld>
            <a:endParaRPr lang="en-GB"/>
          </a:p>
        </p:txBody>
      </p:sp>
    </p:spTree>
    <p:extLst>
      <p:ext uri="{BB962C8B-B14F-4D97-AF65-F5344CB8AC3E}">
        <p14:creationId xmlns:p14="http://schemas.microsoft.com/office/powerpoint/2010/main" val="44142833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33</a:t>
            </a:fld>
            <a:endParaRPr lang="en-GB"/>
          </a:p>
        </p:txBody>
      </p:sp>
    </p:spTree>
    <p:extLst>
      <p:ext uri="{BB962C8B-B14F-4D97-AF65-F5344CB8AC3E}">
        <p14:creationId xmlns:p14="http://schemas.microsoft.com/office/powerpoint/2010/main" val="23847893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AA65B1-D3B5-4EFB-BCAC-0CA7EA219A9C}" type="datetimeFigureOut">
              <a:rPr lang="en-GB" smtClean="0"/>
              <a:t>28/10/2025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4284835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28/10/2025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5296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A65B1-D3B5-4EFB-BCAC-0CA7EA219A9C}" type="datetimeFigureOut">
              <a:rPr lang="en-GB" smtClean="0"/>
              <a:t>28/10/2025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23946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A65B1-D3B5-4EFB-BCAC-0CA7EA219A9C}" type="datetimeFigureOut">
              <a:rPr lang="en-GB" smtClean="0"/>
              <a:t>28/10/2025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8550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A65B1-D3B5-4EFB-BCAC-0CA7EA219A9C}" type="datetimeFigureOut">
              <a:rPr lang="en-GB" smtClean="0"/>
              <a:t>28/10/2025</a:t>
            </a:fld>
            <a:endParaRPr lang="en-GB"/>
          </a:p>
        </p:txBody>
      </p:sp>
      <p:sp>
        <p:nvSpPr>
          <p:cNvPr id="9" name="Slide Number Placeholder 8"/>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3930115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A65B1-D3B5-4EFB-BCAC-0CA7EA219A9C}" type="datetimeFigureOut">
              <a:rPr lang="en-GB" smtClean="0"/>
              <a:t>28/10/2025</a:t>
            </a:fld>
            <a:endParaRPr lang="en-GB"/>
          </a:p>
        </p:txBody>
      </p:sp>
      <p:sp>
        <p:nvSpPr>
          <p:cNvPr id="5" name="Slide Number Placeholder 4"/>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0550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A65B1-D3B5-4EFB-BCAC-0CA7EA219A9C}" type="datetimeFigureOut">
              <a:rPr lang="en-GB" smtClean="0"/>
              <a:t>28/10/2025</a:t>
            </a:fld>
            <a:endParaRPr lang="en-GB"/>
          </a:p>
        </p:txBody>
      </p:sp>
      <p:sp>
        <p:nvSpPr>
          <p:cNvPr id="4" name="Slide Number Placeholder 3"/>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798009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28/10/2025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8404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28/10/2025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551047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28/10/2025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39566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28/10/2025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865038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0AA65B1-D3B5-4EFB-BCAC-0CA7EA219A9C}" type="datetimeFigureOut">
              <a:rPr lang="en-GB" smtClean="0"/>
              <a:t>28/10/2025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08FD25-54A5-485A-B45E-B3B04AA423E6}" type="slidenum">
              <a:rPr lang="en-GB" smtClean="0"/>
              <a:t>‹#›</a:t>
            </a:fld>
            <a:endParaRPr lang="en-GB"/>
          </a:p>
        </p:txBody>
      </p:sp>
    </p:spTree>
    <p:extLst>
      <p:ext uri="{BB962C8B-B14F-4D97-AF65-F5344CB8AC3E}">
        <p14:creationId xmlns:p14="http://schemas.microsoft.com/office/powerpoint/2010/main" val="1483530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3.xml.rels><?xml version="1.0" encoding="UTF-8" standalone="yes"?>
<Relationships xmlns="http://schemas.openxmlformats.org/package/2006/relationships"><Relationship Id="rId8" Type="http://schemas.openxmlformats.org/officeDocument/2006/relationships/hyperlink" Target="https://www.kingsfund.org.uk/insight-and-analysis/long-reads/nhs-long-term-workforce-plan-explained" TargetMode="External"/><Relationship Id="rId3" Type="http://schemas.openxmlformats.org/officeDocument/2006/relationships/hyperlink" Target="https://www.cipd.org/uk/knowledge/factsheets/talent-factsheet/" TargetMode="External"/><Relationship Id="rId7" Type="http://schemas.openxmlformats.org/officeDocument/2006/relationships/hyperlink" Target="https://www.talkstaff.co.uk/cipd-resourcing-and-talent-planning-report-2024/"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s://www.ciphr.com/press-releases/talent-retention-remains-the-biggest-challenge-for-uk-employers" TargetMode="External"/><Relationship Id="rId5" Type="http://schemas.openxmlformats.org/officeDocument/2006/relationships/hyperlink" Target="https://www.cipd.org/uk/knowledge/factsheets/workforce-planning-factsheet/" TargetMode="External"/><Relationship Id="rId4" Type="http://schemas.openxmlformats.org/officeDocument/2006/relationships/hyperlink" Target="https://www.cipd.org/uk/knowledge/guides/strategic-workforce-plan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458" y="1246970"/>
            <a:ext cx="10363200" cy="1470025"/>
          </a:xfrm>
        </p:spPr>
        <p:txBody>
          <a:bodyPr>
            <a:normAutofit/>
          </a:bodyPr>
          <a:lstStyle/>
          <a:p>
            <a:r>
              <a:rPr lang="en-US" dirty="0">
                <a:solidFill>
                  <a:schemeClr val="bg1"/>
                </a:solidFill>
              </a:rPr>
              <a:t>Resourcing and Talent Management</a:t>
            </a:r>
            <a:br>
              <a:rPr lang="en-US" dirty="0">
                <a:solidFill>
                  <a:schemeClr val="bg1"/>
                </a:solidFill>
              </a:rPr>
            </a:br>
            <a:endParaRPr lang="en-US" dirty="0">
              <a:solidFill>
                <a:schemeClr val="bg1"/>
              </a:solidFill>
            </a:endParaRPr>
          </a:p>
        </p:txBody>
      </p:sp>
      <p:sp>
        <p:nvSpPr>
          <p:cNvPr id="3" name="Subtitle 2"/>
          <p:cNvSpPr>
            <a:spLocks noGrp="1"/>
          </p:cNvSpPr>
          <p:nvPr>
            <p:ph type="subTitle" idx="1"/>
          </p:nvPr>
        </p:nvSpPr>
        <p:spPr>
          <a:xfrm>
            <a:off x="1877583" y="2716995"/>
            <a:ext cx="8534400" cy="1752600"/>
          </a:xfrm>
        </p:spPr>
        <p:txBody>
          <a:bodyPr/>
          <a:lstStyle/>
          <a:p>
            <a:r>
              <a:rPr lang="en-US" b="1" dirty="0">
                <a:solidFill>
                  <a:schemeClr val="bg1"/>
                </a:solidFill>
              </a:rPr>
              <a:t>October 2025</a:t>
            </a:r>
          </a:p>
          <a:p>
            <a:endParaRPr lang="en-US" b="1" dirty="0">
              <a:solidFill>
                <a:schemeClr val="bg1"/>
              </a:solidFill>
            </a:endParaRPr>
          </a:p>
          <a:p>
            <a:r>
              <a:rPr lang="en-US" b="1" dirty="0">
                <a:solidFill>
                  <a:schemeClr val="bg1"/>
                </a:solidFill>
              </a:rPr>
              <a:t>Rhiannon Akers</a:t>
            </a:r>
          </a:p>
        </p:txBody>
      </p:sp>
    </p:spTree>
    <p:extLst>
      <p:ext uri="{BB962C8B-B14F-4D97-AF65-F5344CB8AC3E}">
        <p14:creationId xmlns:p14="http://schemas.microsoft.com/office/powerpoint/2010/main" val="1930633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FC784-3E99-2006-D95B-1B6061BAA239}"/>
              </a:ext>
            </a:extLst>
          </p:cNvPr>
          <p:cNvSpPr>
            <a:spLocks noGrp="1"/>
          </p:cNvSpPr>
          <p:nvPr>
            <p:ph type="title"/>
          </p:nvPr>
        </p:nvSpPr>
        <p:spPr/>
        <p:txBody>
          <a:bodyPr/>
          <a:lstStyle/>
          <a:p>
            <a:r>
              <a:rPr lang="en-GB" dirty="0"/>
              <a:t>Class debate</a:t>
            </a:r>
          </a:p>
        </p:txBody>
      </p:sp>
      <p:pic>
        <p:nvPicPr>
          <p:cNvPr id="4" name="Picture 2" descr="Should We Teach Debate in Schools ...">
            <a:extLst>
              <a:ext uri="{FF2B5EF4-FFF2-40B4-BE49-F238E27FC236}">
                <a16:creationId xmlns:a16="http://schemas.microsoft.com/office/drawing/2014/main" id="{0AC2D8E1-8C8C-66BF-285A-D1068844C53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345021" y="1678021"/>
            <a:ext cx="3501957" cy="35019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156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3425" y="83927"/>
            <a:ext cx="7886700" cy="972583"/>
          </a:xfrm>
        </p:spPr>
        <p:txBody>
          <a:bodyPr>
            <a:noAutofit/>
          </a:bodyPr>
          <a:lstStyle/>
          <a:p>
            <a:r>
              <a:rPr lang="en-GB" sz="4000" b="1" dirty="0"/>
              <a:t>Agenda for today</a:t>
            </a:r>
          </a:p>
        </p:txBody>
      </p:sp>
      <p:sp>
        <p:nvSpPr>
          <p:cNvPr id="3" name="Content Placeholder 2"/>
          <p:cNvSpPr>
            <a:spLocks noGrp="1"/>
          </p:cNvSpPr>
          <p:nvPr>
            <p:ph idx="1"/>
          </p:nvPr>
        </p:nvSpPr>
        <p:spPr>
          <a:xfrm>
            <a:off x="1012668" y="1056510"/>
            <a:ext cx="10166663" cy="4696800"/>
          </a:xfrm>
        </p:spPr>
        <p:txBody>
          <a:bodyPr>
            <a:normAutofit fontScale="92500" lnSpcReduction="10000"/>
          </a:bodyPr>
          <a:lstStyle/>
          <a:p>
            <a:pPr marL="0" indent="0" algn="just">
              <a:buNone/>
            </a:pPr>
            <a:r>
              <a:rPr lang="en-GB" sz="2600" u="sng" dirty="0">
                <a:latin typeface="+mj-lt"/>
              </a:rPr>
              <a:t>Learning outcome – </a:t>
            </a:r>
            <a:r>
              <a:rPr lang="en-GB" sz="2600" u="sng" dirty="0">
                <a:solidFill>
                  <a:srgbClr val="1D2125"/>
                </a:solidFill>
                <a:highlight>
                  <a:srgbClr val="FFFFFF"/>
                </a:highlight>
                <a:latin typeface="+mj-lt"/>
              </a:rPr>
              <a:t>The importance of s</a:t>
            </a:r>
            <a:r>
              <a:rPr lang="en-GB" sz="2600" b="0" i="0" u="sng" dirty="0">
                <a:solidFill>
                  <a:srgbClr val="1D2125"/>
                </a:solidFill>
                <a:effectLst/>
                <a:highlight>
                  <a:srgbClr val="FFFFFF"/>
                </a:highlight>
                <a:latin typeface="+mj-lt"/>
              </a:rPr>
              <a:t>trategic </a:t>
            </a:r>
            <a:r>
              <a:rPr lang="en-GB" sz="2600" u="sng" dirty="0">
                <a:solidFill>
                  <a:srgbClr val="1D2125"/>
                </a:solidFill>
                <a:highlight>
                  <a:srgbClr val="FFFFFF"/>
                </a:highlight>
                <a:latin typeface="+mj-lt"/>
              </a:rPr>
              <a:t>w</a:t>
            </a:r>
            <a:r>
              <a:rPr lang="en-GB" sz="2600" b="0" i="0" u="sng" dirty="0">
                <a:solidFill>
                  <a:srgbClr val="1D2125"/>
                </a:solidFill>
                <a:effectLst/>
                <a:highlight>
                  <a:srgbClr val="FFFFFF"/>
                </a:highlight>
                <a:latin typeface="+mj-lt"/>
              </a:rPr>
              <a:t>orkforce </a:t>
            </a:r>
            <a:r>
              <a:rPr lang="en-GB" sz="2600" u="sng" dirty="0">
                <a:solidFill>
                  <a:srgbClr val="1D2125"/>
                </a:solidFill>
                <a:highlight>
                  <a:srgbClr val="FFFFFF"/>
                </a:highlight>
                <a:latin typeface="+mj-lt"/>
              </a:rPr>
              <a:t>p</a:t>
            </a:r>
            <a:r>
              <a:rPr lang="en-GB" sz="2600" b="0" i="0" u="sng" dirty="0">
                <a:solidFill>
                  <a:srgbClr val="1D2125"/>
                </a:solidFill>
                <a:effectLst/>
                <a:highlight>
                  <a:srgbClr val="FFFFFF"/>
                </a:highlight>
                <a:latin typeface="+mj-lt"/>
              </a:rPr>
              <a:t>lanning</a:t>
            </a:r>
            <a:r>
              <a:rPr lang="en-GB" sz="2600" b="0" i="0" dirty="0">
                <a:solidFill>
                  <a:srgbClr val="1D2125"/>
                </a:solidFill>
                <a:effectLst/>
                <a:highlight>
                  <a:srgbClr val="FFFFFF"/>
                </a:highlight>
                <a:latin typeface="+mj-lt"/>
              </a:rPr>
              <a:t>.</a:t>
            </a:r>
            <a:endParaRPr lang="en-GB" sz="2600" dirty="0">
              <a:latin typeface="+mj-lt"/>
            </a:endParaRPr>
          </a:p>
          <a:p>
            <a:pPr algn="just"/>
            <a:r>
              <a:rPr lang="en-GB" sz="2600" dirty="0">
                <a:effectLst/>
                <a:latin typeface="+mj-lt"/>
                <a:ea typeface="Times New Roman" panose="02020603050405020304" pitchFamily="18" charset="0"/>
              </a:rPr>
              <a:t>Elements that makeup workforce planning (succession, supply forecasting, skills gaps). </a:t>
            </a:r>
          </a:p>
          <a:p>
            <a:pPr algn="just"/>
            <a:r>
              <a:rPr lang="en-GB" sz="2600" dirty="0">
                <a:effectLst/>
                <a:latin typeface="+mj-lt"/>
                <a:ea typeface="Times New Roman" panose="02020603050405020304" pitchFamily="18" charset="0"/>
              </a:rPr>
              <a:t>The impact of external forces on workforce planning. </a:t>
            </a:r>
          </a:p>
          <a:p>
            <a:pPr algn="just"/>
            <a:r>
              <a:rPr lang="en-GB" sz="2600" dirty="0">
                <a:effectLst/>
                <a:latin typeface="+mj-lt"/>
                <a:ea typeface="Times New Roman" panose="02020603050405020304" pitchFamily="18" charset="0"/>
              </a:rPr>
              <a:t>Tight and loose labour markets. </a:t>
            </a:r>
          </a:p>
          <a:p>
            <a:pPr algn="just"/>
            <a:r>
              <a:rPr lang="en-GB" sz="2600" dirty="0">
                <a:effectLst/>
                <a:latin typeface="+mj-lt"/>
                <a:ea typeface="Times New Roman" panose="02020603050405020304" pitchFamily="18" charset="0"/>
              </a:rPr>
              <a:t>How workforce planning data can be used to improve other people practices. </a:t>
            </a:r>
          </a:p>
          <a:p>
            <a:pPr algn="just"/>
            <a:r>
              <a:rPr lang="en-GB" sz="2600" dirty="0">
                <a:effectLst/>
                <a:latin typeface="+mj-lt"/>
                <a:ea typeface="Times New Roman" panose="02020603050405020304" pitchFamily="18" charset="0"/>
              </a:rPr>
              <a:t>Current and future trends in working patterns and how work is organised. </a:t>
            </a:r>
          </a:p>
          <a:p>
            <a:pPr algn="just"/>
            <a:r>
              <a:rPr lang="en-GB" sz="2600" dirty="0">
                <a:effectLst/>
                <a:latin typeface="+mj-lt"/>
                <a:ea typeface="Times New Roman" panose="02020603050405020304" pitchFamily="18" charset="0"/>
              </a:rPr>
              <a:t>Concept of good work. </a:t>
            </a:r>
          </a:p>
          <a:p>
            <a:pPr algn="just"/>
            <a:r>
              <a:rPr lang="en-GB" sz="2600" dirty="0">
                <a:effectLst/>
                <a:latin typeface="+mj-lt"/>
                <a:ea typeface="Times New Roman" panose="02020603050405020304" pitchFamily="18" charset="0"/>
              </a:rPr>
              <a:t>Job design and job roles. </a:t>
            </a:r>
          </a:p>
          <a:p>
            <a:pPr algn="just"/>
            <a:r>
              <a:rPr lang="en-GB" sz="2600" dirty="0">
                <a:effectLst/>
                <a:latin typeface="+mj-lt"/>
                <a:ea typeface="Times New Roman" panose="02020603050405020304" pitchFamily="18" charset="0"/>
              </a:rPr>
              <a:t>Operating on global scales. </a:t>
            </a:r>
          </a:p>
          <a:p>
            <a:pPr algn="just"/>
            <a:endParaRPr lang="en-GB" dirty="0">
              <a:latin typeface="Sabon LT Std"/>
            </a:endParaRPr>
          </a:p>
          <a:p>
            <a:pPr marL="0" indent="0" algn="just">
              <a:buNone/>
            </a:pPr>
            <a:endParaRPr lang="en-GB" dirty="0">
              <a:latin typeface="Sabon LT Std"/>
            </a:endParaRPr>
          </a:p>
          <a:p>
            <a:pPr algn="just"/>
            <a:endParaRPr lang="en-GB" dirty="0">
              <a:latin typeface="Sabon LT Std"/>
            </a:endParaRPr>
          </a:p>
          <a:p>
            <a:pPr algn="just"/>
            <a:endParaRPr lang="en-GB" dirty="0"/>
          </a:p>
          <a:p>
            <a:endParaRPr lang="en-GB" dirty="0"/>
          </a:p>
        </p:txBody>
      </p:sp>
    </p:spTree>
    <p:extLst>
      <p:ext uri="{BB962C8B-B14F-4D97-AF65-F5344CB8AC3E}">
        <p14:creationId xmlns:p14="http://schemas.microsoft.com/office/powerpoint/2010/main" val="3864462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fontScale="90000"/>
          </a:bodyPr>
          <a:lstStyle/>
          <a:p>
            <a:r>
              <a:rPr lang="en-GB" dirty="0"/>
              <a:t>What is strategic workforce planning? (CIPD, 2025a)</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92500" lnSpcReduction="10000"/>
          </a:bodyPr>
          <a:lstStyle/>
          <a:p>
            <a:r>
              <a:rPr lang="en-GB" dirty="0"/>
              <a:t>Different to workforce planning.</a:t>
            </a:r>
          </a:p>
          <a:p>
            <a:r>
              <a:rPr lang="en-GB" dirty="0"/>
              <a:t>Workforce planning focuses on your current headcount plans and operational plans for the budget year ahead. </a:t>
            </a:r>
          </a:p>
          <a:p>
            <a:r>
              <a:rPr lang="en-GB" dirty="0"/>
              <a:t>Strategic workforce planning looks towards a three to five year time horizon. </a:t>
            </a:r>
          </a:p>
          <a:p>
            <a:r>
              <a:rPr lang="en-GB" dirty="0"/>
              <a:t>Recent CIPD research found considerable variation in workforce planning timeframes.</a:t>
            </a:r>
          </a:p>
          <a:p>
            <a:r>
              <a:rPr lang="en-GB" dirty="0"/>
              <a:t>Which do you see as most relevant for your organisation? </a:t>
            </a:r>
          </a:p>
        </p:txBody>
      </p:sp>
    </p:spTree>
    <p:extLst>
      <p:ext uri="{BB962C8B-B14F-4D97-AF65-F5344CB8AC3E}">
        <p14:creationId xmlns:p14="http://schemas.microsoft.com/office/powerpoint/2010/main" val="4155932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19FA1-1F92-3C57-5393-CEBA92607FC8}"/>
              </a:ext>
            </a:extLst>
          </p:cNvPr>
          <p:cNvSpPr>
            <a:spLocks noGrp="1"/>
          </p:cNvSpPr>
          <p:nvPr>
            <p:ph type="title"/>
          </p:nvPr>
        </p:nvSpPr>
        <p:spPr>
          <a:xfrm>
            <a:off x="609600" y="274638"/>
            <a:ext cx="11260822" cy="1143000"/>
          </a:xfrm>
        </p:spPr>
        <p:txBody>
          <a:bodyPr>
            <a:normAutofit fontScale="90000"/>
          </a:bodyPr>
          <a:lstStyle/>
          <a:p>
            <a:r>
              <a:rPr lang="en-GB" dirty="0"/>
              <a:t>Seven ‘rights’ of workforce planning (CIPD, 2025a)</a:t>
            </a:r>
          </a:p>
        </p:txBody>
      </p:sp>
      <p:pic>
        <p:nvPicPr>
          <p:cNvPr id="5" name="Content Placeholder 4">
            <a:extLst>
              <a:ext uri="{FF2B5EF4-FFF2-40B4-BE49-F238E27FC236}">
                <a16:creationId xmlns:a16="http://schemas.microsoft.com/office/drawing/2014/main" id="{CF30D7F9-C1EA-9F38-4C5A-CB749D0A2B29}"/>
              </a:ext>
            </a:extLst>
          </p:cNvPr>
          <p:cNvPicPr>
            <a:picLocks noGrp="1" noChangeAspect="1"/>
          </p:cNvPicPr>
          <p:nvPr>
            <p:ph idx="1"/>
          </p:nvPr>
        </p:nvPicPr>
        <p:blipFill>
          <a:blip r:embed="rId3"/>
          <a:stretch>
            <a:fillRect/>
          </a:stretch>
        </p:blipFill>
        <p:spPr>
          <a:xfrm>
            <a:off x="3836028" y="1600200"/>
            <a:ext cx="4519943" cy="3916363"/>
          </a:xfrm>
        </p:spPr>
      </p:pic>
    </p:spTree>
    <p:extLst>
      <p:ext uri="{BB962C8B-B14F-4D97-AF65-F5344CB8AC3E}">
        <p14:creationId xmlns:p14="http://schemas.microsoft.com/office/powerpoint/2010/main" val="220179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4377E-AFB6-D08F-0CF3-90B532DA42C2}"/>
              </a:ext>
            </a:extLst>
          </p:cNvPr>
          <p:cNvSpPr>
            <a:spLocks noGrp="1"/>
          </p:cNvSpPr>
          <p:nvPr>
            <p:ph type="title"/>
          </p:nvPr>
        </p:nvSpPr>
        <p:spPr/>
        <p:txBody>
          <a:bodyPr>
            <a:normAutofit fontScale="90000"/>
          </a:bodyPr>
          <a:lstStyle/>
          <a:p>
            <a:r>
              <a:rPr lang="en-GB" dirty="0"/>
              <a:t>Six-stage workforce planning methodology (CIPD, 2025a)</a:t>
            </a:r>
          </a:p>
        </p:txBody>
      </p:sp>
      <p:pic>
        <p:nvPicPr>
          <p:cNvPr id="5" name="Content Placeholder 4">
            <a:extLst>
              <a:ext uri="{FF2B5EF4-FFF2-40B4-BE49-F238E27FC236}">
                <a16:creationId xmlns:a16="http://schemas.microsoft.com/office/drawing/2014/main" id="{E960CC62-D52E-CC95-256C-308A168844E7}"/>
              </a:ext>
            </a:extLst>
          </p:cNvPr>
          <p:cNvPicPr>
            <a:picLocks noGrp="1" noChangeAspect="1"/>
          </p:cNvPicPr>
          <p:nvPr>
            <p:ph idx="1"/>
          </p:nvPr>
        </p:nvPicPr>
        <p:blipFill>
          <a:blip r:embed="rId3"/>
          <a:stretch>
            <a:fillRect/>
          </a:stretch>
        </p:blipFill>
        <p:spPr>
          <a:xfrm>
            <a:off x="3846501" y="1600200"/>
            <a:ext cx="4498998" cy="3916363"/>
          </a:xfrm>
        </p:spPr>
      </p:pic>
    </p:spTree>
    <p:extLst>
      <p:ext uri="{BB962C8B-B14F-4D97-AF65-F5344CB8AC3E}">
        <p14:creationId xmlns:p14="http://schemas.microsoft.com/office/powerpoint/2010/main" val="1641731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7EE72-FF9A-53CF-93DE-3224246DA74A}"/>
              </a:ext>
            </a:extLst>
          </p:cNvPr>
          <p:cNvSpPr>
            <a:spLocks noGrp="1"/>
          </p:cNvSpPr>
          <p:nvPr>
            <p:ph type="title"/>
          </p:nvPr>
        </p:nvSpPr>
        <p:spPr/>
        <p:txBody>
          <a:bodyPr>
            <a:normAutofit fontScale="90000"/>
          </a:bodyPr>
          <a:lstStyle/>
          <a:p>
            <a:r>
              <a:rPr lang="en-GB" dirty="0"/>
              <a:t>Resourcing and Talent Planning Report (2024)</a:t>
            </a:r>
          </a:p>
        </p:txBody>
      </p:sp>
      <p:sp>
        <p:nvSpPr>
          <p:cNvPr id="3" name="Content Placeholder 2">
            <a:extLst>
              <a:ext uri="{FF2B5EF4-FFF2-40B4-BE49-F238E27FC236}">
                <a16:creationId xmlns:a16="http://schemas.microsoft.com/office/drawing/2014/main" id="{6CAC39EC-5E8C-AF9C-C837-7AC150DDE70E}"/>
              </a:ext>
            </a:extLst>
          </p:cNvPr>
          <p:cNvSpPr>
            <a:spLocks noGrp="1"/>
          </p:cNvSpPr>
          <p:nvPr>
            <p:ph idx="1"/>
          </p:nvPr>
        </p:nvSpPr>
        <p:spPr/>
        <p:txBody>
          <a:bodyPr/>
          <a:lstStyle/>
          <a:p>
            <a:r>
              <a:rPr lang="en-GB" dirty="0"/>
              <a:t>More organisations are collecting data to inform their workforce planning and resourcing. </a:t>
            </a:r>
          </a:p>
          <a:p>
            <a:r>
              <a:rPr lang="en-GB" dirty="0"/>
              <a:t>Many could still take a more evidence-based approach.</a:t>
            </a:r>
          </a:p>
          <a:p>
            <a:r>
              <a:rPr lang="en-GB" dirty="0"/>
              <a:t>What does an evidence-based approach to workforce planning look like?  </a:t>
            </a:r>
          </a:p>
        </p:txBody>
      </p:sp>
    </p:spTree>
    <p:extLst>
      <p:ext uri="{BB962C8B-B14F-4D97-AF65-F5344CB8AC3E}">
        <p14:creationId xmlns:p14="http://schemas.microsoft.com/office/powerpoint/2010/main" val="1636120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B794D-940D-AF2B-3D09-4B13F6FC81DB}"/>
              </a:ext>
            </a:extLst>
          </p:cNvPr>
          <p:cNvSpPr>
            <a:spLocks noGrp="1"/>
          </p:cNvSpPr>
          <p:nvPr>
            <p:ph type="title"/>
          </p:nvPr>
        </p:nvSpPr>
        <p:spPr/>
        <p:txBody>
          <a:bodyPr/>
          <a:lstStyle/>
          <a:p>
            <a:r>
              <a:rPr lang="en-GB" dirty="0"/>
              <a:t>Examples within different sectors</a:t>
            </a:r>
          </a:p>
        </p:txBody>
      </p:sp>
      <p:sp>
        <p:nvSpPr>
          <p:cNvPr id="3" name="Content Placeholder 2">
            <a:extLst>
              <a:ext uri="{FF2B5EF4-FFF2-40B4-BE49-F238E27FC236}">
                <a16:creationId xmlns:a16="http://schemas.microsoft.com/office/drawing/2014/main" id="{957E8492-8FF8-987C-466A-B73AD5034C31}"/>
              </a:ext>
            </a:extLst>
          </p:cNvPr>
          <p:cNvSpPr>
            <a:spLocks noGrp="1"/>
          </p:cNvSpPr>
          <p:nvPr>
            <p:ph idx="1"/>
          </p:nvPr>
        </p:nvSpPr>
        <p:spPr/>
        <p:txBody>
          <a:bodyPr/>
          <a:lstStyle/>
          <a:p>
            <a:r>
              <a:rPr lang="en-GB" dirty="0"/>
              <a:t>NHS </a:t>
            </a:r>
          </a:p>
          <a:p>
            <a:r>
              <a:rPr lang="en-GB" dirty="0"/>
              <a:t>Civil service</a:t>
            </a:r>
          </a:p>
          <a:p>
            <a:r>
              <a:rPr lang="en-GB" dirty="0"/>
              <a:t>Financial services sector</a:t>
            </a:r>
          </a:p>
          <a:p>
            <a:r>
              <a:rPr lang="en-GB" dirty="0"/>
              <a:t>Retail sector transformation</a:t>
            </a:r>
          </a:p>
          <a:p>
            <a:r>
              <a:rPr lang="en-GB" dirty="0"/>
              <a:t>Energy sector transition</a:t>
            </a:r>
          </a:p>
        </p:txBody>
      </p:sp>
    </p:spTree>
    <p:extLst>
      <p:ext uri="{BB962C8B-B14F-4D97-AF65-F5344CB8AC3E}">
        <p14:creationId xmlns:p14="http://schemas.microsoft.com/office/powerpoint/2010/main" val="4174057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a:bodyPr>
          <a:lstStyle/>
          <a:p>
            <a:r>
              <a:rPr lang="en-GB" dirty="0"/>
              <a:t>Use of HR planning in practice</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92500" lnSpcReduction="20000"/>
          </a:bodyPr>
          <a:lstStyle/>
          <a:p>
            <a:pPr marL="0" indent="0">
              <a:buNone/>
            </a:pPr>
            <a:r>
              <a:rPr lang="en-GB" dirty="0"/>
              <a:t>Few employers actually give the function a high profile. There are a variety of reasons: </a:t>
            </a:r>
          </a:p>
          <a:p>
            <a:pPr marL="0" indent="0">
              <a:buNone/>
            </a:pPr>
            <a:r>
              <a:rPr lang="en-GB" dirty="0"/>
              <a:t>• hostility to the use of statistical techniques in place of managerial judgement </a:t>
            </a:r>
          </a:p>
          <a:p>
            <a:pPr marL="0" indent="0">
              <a:buNone/>
            </a:pPr>
            <a:r>
              <a:rPr lang="en-GB" dirty="0"/>
              <a:t>• seen as not essential to organisational effectiveness </a:t>
            </a:r>
          </a:p>
          <a:p>
            <a:pPr marL="0" indent="0">
              <a:buNone/>
            </a:pPr>
            <a:r>
              <a:rPr lang="en-GB" dirty="0"/>
              <a:t>• prevalence of a short-term outlook in UK industry </a:t>
            </a:r>
          </a:p>
          <a:p>
            <a:pPr marL="0" indent="0">
              <a:buNone/>
            </a:pPr>
            <a:r>
              <a:rPr lang="en-GB" dirty="0"/>
              <a:t>• practical problems associated with inadequate historical data on which to base forecasts </a:t>
            </a:r>
          </a:p>
          <a:p>
            <a:pPr marL="0" indent="0">
              <a:buNone/>
            </a:pPr>
            <a:r>
              <a:rPr lang="en-GB" dirty="0"/>
              <a:t>• ignorance of techniques and mathematical methods.</a:t>
            </a:r>
          </a:p>
        </p:txBody>
      </p:sp>
    </p:spTree>
    <p:extLst>
      <p:ext uri="{BB962C8B-B14F-4D97-AF65-F5344CB8AC3E}">
        <p14:creationId xmlns:p14="http://schemas.microsoft.com/office/powerpoint/2010/main" val="4173755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a:bodyPr>
          <a:lstStyle/>
          <a:p>
            <a:r>
              <a:rPr lang="en-GB" dirty="0"/>
              <a:t>The case against HR planning</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77500" lnSpcReduction="20000"/>
          </a:bodyPr>
          <a:lstStyle/>
          <a:p>
            <a:r>
              <a:rPr lang="en-GB" dirty="0"/>
              <a:t>The main problem with forecasting is its reliance on past experience to predict future developments. This means that one-off events that fundamentally alter the environment cannot be included in the forecasts. </a:t>
            </a:r>
          </a:p>
          <a:p>
            <a:r>
              <a:rPr lang="en-GB" dirty="0"/>
              <a:t>While it was relevant in the 1960s and 70s in the context  of a relatively stable business environment, it is no longer applicable in the increasingly unpredictable world of the 21st century. </a:t>
            </a:r>
          </a:p>
          <a:p>
            <a:r>
              <a:rPr lang="en-GB" dirty="0"/>
              <a:t>Competitive advantage today, according to HR planning critics, comes from generating responses to fast-changing circumstances that are swifter, more creative and more flexible than those of competitors – qualities that are stifled by the characteristics of the planning process.</a:t>
            </a:r>
          </a:p>
        </p:txBody>
      </p:sp>
    </p:spTree>
    <p:extLst>
      <p:ext uri="{BB962C8B-B14F-4D97-AF65-F5344CB8AC3E}">
        <p14:creationId xmlns:p14="http://schemas.microsoft.com/office/powerpoint/2010/main" val="25322297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a:xfrm>
            <a:off x="609600" y="238161"/>
            <a:ext cx="10972800" cy="1143000"/>
          </a:xfrm>
        </p:spPr>
        <p:txBody>
          <a:bodyPr>
            <a:normAutofit/>
          </a:bodyPr>
          <a:lstStyle/>
          <a:p>
            <a:r>
              <a:rPr lang="en-GB" dirty="0"/>
              <a:t>The case for HR planning</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85000" lnSpcReduction="10000"/>
          </a:bodyPr>
          <a:lstStyle/>
          <a:p>
            <a:r>
              <a:rPr lang="en-GB" dirty="0"/>
              <a:t>There is a need to view plans as adaptable. </a:t>
            </a:r>
          </a:p>
          <a:p>
            <a:r>
              <a:rPr lang="en-GB" dirty="0"/>
              <a:t>More attention to planning is required in turbulent times. It is both possible and desirable to plan for uncertainty. The emphasis in HR planning will be on maximum future flexibility.</a:t>
            </a:r>
          </a:p>
          <a:p>
            <a:r>
              <a:rPr lang="en-GB" dirty="0"/>
              <a:t>The objectives of HR planning all play a useful role in the management of organisations: </a:t>
            </a:r>
          </a:p>
          <a:p>
            <a:pPr marL="0" indent="0">
              <a:buNone/>
            </a:pPr>
            <a:r>
              <a:rPr lang="en-GB" dirty="0"/>
              <a:t>• </a:t>
            </a:r>
            <a:r>
              <a:rPr lang="en-GB" i="1" dirty="0"/>
              <a:t>recruitment • training and development • staff costing </a:t>
            </a:r>
          </a:p>
          <a:p>
            <a:pPr marL="0" indent="0">
              <a:buNone/>
            </a:pPr>
            <a:r>
              <a:rPr lang="en-GB" i="1" dirty="0"/>
              <a:t>• redundancy (allowing remedial action and mitigating the extent) • collective bargaining • accommodation (office space, car parking, etc.)</a:t>
            </a:r>
          </a:p>
        </p:txBody>
      </p:sp>
    </p:spTree>
    <p:extLst>
      <p:ext uri="{BB962C8B-B14F-4D97-AF65-F5344CB8AC3E}">
        <p14:creationId xmlns:p14="http://schemas.microsoft.com/office/powerpoint/2010/main" val="2587460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Impact of planning on people practices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77500" lnSpcReduction="20000"/>
          </a:bodyPr>
          <a:lstStyle/>
          <a:p>
            <a:r>
              <a:rPr lang="en-GB" dirty="0"/>
              <a:t>Recruitment</a:t>
            </a:r>
          </a:p>
          <a:p>
            <a:r>
              <a:rPr lang="en-GB" dirty="0"/>
              <a:t>Learning and development</a:t>
            </a:r>
          </a:p>
          <a:p>
            <a:r>
              <a:rPr lang="en-GB" dirty="0"/>
              <a:t>Performance management</a:t>
            </a:r>
          </a:p>
          <a:p>
            <a:r>
              <a:rPr lang="en-GB" dirty="0"/>
              <a:t>Compensation and benefits</a:t>
            </a:r>
          </a:p>
          <a:p>
            <a:r>
              <a:rPr lang="en-GB" dirty="0"/>
              <a:t>Employee engagement</a:t>
            </a:r>
          </a:p>
          <a:p>
            <a:r>
              <a:rPr lang="en-GB" dirty="0"/>
              <a:t>Organisational design</a:t>
            </a:r>
          </a:p>
          <a:p>
            <a:r>
              <a:rPr lang="en-GB" dirty="0"/>
              <a:t>Diversity, equality and inclusion</a:t>
            </a:r>
          </a:p>
          <a:p>
            <a:r>
              <a:rPr lang="en-GB" dirty="0"/>
              <a:t>HR analytics</a:t>
            </a:r>
          </a:p>
          <a:p>
            <a:r>
              <a:rPr lang="en-GB" dirty="0"/>
              <a:t>Employee relations</a:t>
            </a:r>
          </a:p>
          <a:p>
            <a:r>
              <a:rPr lang="en-GB" dirty="0"/>
              <a:t>Compliance and risk management</a:t>
            </a:r>
          </a:p>
        </p:txBody>
      </p:sp>
    </p:spTree>
    <p:extLst>
      <p:ext uri="{BB962C8B-B14F-4D97-AF65-F5344CB8AC3E}">
        <p14:creationId xmlns:p14="http://schemas.microsoft.com/office/powerpoint/2010/main" val="2049097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a:xfrm>
            <a:off x="609600" y="238161"/>
            <a:ext cx="10972800" cy="1143000"/>
          </a:xfrm>
        </p:spPr>
        <p:txBody>
          <a:bodyPr>
            <a:normAutofit/>
          </a:bodyPr>
          <a:lstStyle/>
          <a:p>
            <a:r>
              <a:rPr lang="en-GB" dirty="0"/>
              <a:t>Adapting traditional HR planning</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70000" lnSpcReduction="20000"/>
          </a:bodyPr>
          <a:lstStyle/>
          <a:p>
            <a:r>
              <a:rPr lang="en-GB" dirty="0"/>
              <a:t>Micro-planning: concentrating on defined staff groups </a:t>
            </a:r>
          </a:p>
          <a:p>
            <a:r>
              <a:rPr lang="en-GB" dirty="0"/>
              <a:t>Contingency planning: preparing possible responses to a variety of potential environmental developments </a:t>
            </a:r>
          </a:p>
          <a:p>
            <a:r>
              <a:rPr lang="en-GB" dirty="0"/>
              <a:t>Succession planning: focus on the recruitment and development of individuals to fill the top few posts in an organisation as they become vacant. </a:t>
            </a:r>
          </a:p>
          <a:p>
            <a:r>
              <a:rPr lang="en-GB" dirty="0"/>
              <a:t>Skills planning: predicting what competencies will be needed one to five years hence, leaving open the question of the form in which these will be obtained (which will often include temporary staff, contractors and consultants) </a:t>
            </a:r>
          </a:p>
          <a:p>
            <a:r>
              <a:rPr lang="en-GB" dirty="0"/>
              <a:t>Soft human resource planning: forecasting the likely supply of and demand for particular attitudes and behaviours rather than people and skills</a:t>
            </a:r>
            <a:endParaRPr lang="en-GB" i="1" dirty="0"/>
          </a:p>
        </p:txBody>
      </p:sp>
    </p:spTree>
    <p:extLst>
      <p:ext uri="{BB962C8B-B14F-4D97-AF65-F5344CB8AC3E}">
        <p14:creationId xmlns:p14="http://schemas.microsoft.com/office/powerpoint/2010/main" val="372203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a:xfrm>
            <a:off x="609600" y="238161"/>
            <a:ext cx="10972800" cy="1143000"/>
          </a:xfrm>
        </p:spPr>
        <p:txBody>
          <a:bodyPr>
            <a:normAutofit/>
          </a:bodyPr>
          <a:lstStyle/>
          <a:p>
            <a:r>
              <a:rPr lang="en-GB" dirty="0"/>
              <a:t>HR planning in an international context</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a:xfrm>
            <a:off x="609600" y="1634067"/>
            <a:ext cx="10972800" cy="3917032"/>
          </a:xfrm>
        </p:spPr>
        <p:txBody>
          <a:bodyPr>
            <a:normAutofit fontScale="77500" lnSpcReduction="20000"/>
          </a:bodyPr>
          <a:lstStyle/>
          <a:p>
            <a:r>
              <a:rPr lang="en-GB" dirty="0"/>
              <a:t>The globalisation of organisations has a number of direct implications for the HR planning function: </a:t>
            </a:r>
          </a:p>
          <a:p>
            <a:pPr marL="0" indent="0">
              <a:buNone/>
            </a:pPr>
            <a:r>
              <a:rPr lang="en-GB" dirty="0"/>
              <a:t>	• requirement for language skills </a:t>
            </a:r>
          </a:p>
          <a:p>
            <a:pPr marL="0" indent="0">
              <a:buNone/>
            </a:pPr>
            <a:r>
              <a:rPr lang="en-GB" dirty="0"/>
              <a:t>	• need to move skilled employees and managers from country to 	country </a:t>
            </a:r>
          </a:p>
          <a:p>
            <a:pPr marL="0" indent="0">
              <a:buNone/>
            </a:pPr>
            <a:r>
              <a:rPr lang="en-GB" dirty="0"/>
              <a:t>	• inherent instability associated with international business activity </a:t>
            </a:r>
          </a:p>
          <a:p>
            <a:pPr marL="0" indent="0">
              <a:buNone/>
            </a:pPr>
            <a:r>
              <a:rPr lang="en-GB" dirty="0"/>
              <a:t>	• varying labour market conditions and cultural norms</a:t>
            </a:r>
          </a:p>
          <a:p>
            <a:r>
              <a:rPr lang="en-GB" dirty="0"/>
              <a:t>To be effective in an international company, there should be an HR planning function in each region/country, each focusing on developments in its own labour market and reporting to a central coordinating department</a:t>
            </a:r>
            <a:endParaRPr lang="en-GB" i="1" dirty="0"/>
          </a:p>
        </p:txBody>
      </p:sp>
    </p:spTree>
    <p:extLst>
      <p:ext uri="{BB962C8B-B14F-4D97-AF65-F5344CB8AC3E}">
        <p14:creationId xmlns:p14="http://schemas.microsoft.com/office/powerpoint/2010/main" val="39066610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EC3A-946E-F827-44BF-7C93C4AA975B}"/>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D9D168B0-BBF6-13E0-DC64-9446A5EEAA1F}"/>
              </a:ext>
            </a:extLst>
          </p:cNvPr>
          <p:cNvSpPr>
            <a:spLocks noGrp="1"/>
          </p:cNvSpPr>
          <p:nvPr>
            <p:ph idx="1"/>
          </p:nvPr>
        </p:nvSpPr>
        <p:spPr/>
        <p:txBody>
          <a:bodyPr/>
          <a:lstStyle/>
          <a:p>
            <a:r>
              <a:rPr lang="en-GB" dirty="0"/>
              <a:t>Read the Imperial College Healthcare NHS case study.</a:t>
            </a:r>
          </a:p>
          <a:p>
            <a:r>
              <a:rPr lang="en-GB" dirty="0"/>
              <a:t>Discuss the following questions:</a:t>
            </a:r>
          </a:p>
          <a:p>
            <a:pPr lvl="1"/>
            <a:r>
              <a:rPr lang="en-GB" dirty="0"/>
              <a:t>What stands out about their approach?</a:t>
            </a:r>
          </a:p>
          <a:p>
            <a:pPr lvl="1"/>
            <a:r>
              <a:rPr lang="en-GB" dirty="0"/>
              <a:t>What are the most important stages within their approach?</a:t>
            </a:r>
          </a:p>
          <a:p>
            <a:pPr lvl="1"/>
            <a:r>
              <a:rPr lang="en-GB" dirty="0"/>
              <a:t>Would you have done anything differently?</a:t>
            </a:r>
          </a:p>
          <a:p>
            <a:pPr lvl="1"/>
            <a:r>
              <a:rPr lang="en-GB" dirty="0"/>
              <a:t>What are the main benefits? </a:t>
            </a:r>
          </a:p>
          <a:p>
            <a:endParaRPr lang="en-GB" dirty="0"/>
          </a:p>
        </p:txBody>
      </p:sp>
    </p:spTree>
    <p:extLst>
      <p:ext uri="{BB962C8B-B14F-4D97-AF65-F5344CB8AC3E}">
        <p14:creationId xmlns:p14="http://schemas.microsoft.com/office/powerpoint/2010/main" val="1354503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Autofit/>
          </a:bodyPr>
          <a:lstStyle/>
          <a:p>
            <a:pPr algn="l"/>
            <a:r>
              <a:rPr lang="en-GB" sz="3200" dirty="0">
                <a:solidFill>
                  <a:schemeClr val="tx2"/>
                </a:solidFill>
              </a:rPr>
              <a:t>UNDERSTANDING LABOUR MARKET TRENDS</a:t>
            </a:r>
          </a:p>
        </p:txBody>
      </p:sp>
      <p:sp>
        <p:nvSpPr>
          <p:cNvPr id="44035" name="Rectangle 3"/>
          <p:cNvSpPr>
            <a:spLocks noGrp="1" noChangeArrowheads="1"/>
          </p:cNvSpPr>
          <p:nvPr>
            <p:ph idx="1"/>
          </p:nvPr>
        </p:nvSpPr>
        <p:spPr>
          <a:xfrm>
            <a:off x="609600" y="1612549"/>
            <a:ext cx="8229600" cy="4099595"/>
          </a:xfrm>
        </p:spPr>
        <p:txBody>
          <a:bodyPr>
            <a:normAutofit/>
          </a:bodyPr>
          <a:lstStyle/>
          <a:p>
            <a:pPr lvl="0"/>
            <a:r>
              <a:rPr lang="en-GB" sz="2800" dirty="0"/>
              <a:t>What is the labour market?</a:t>
            </a:r>
          </a:p>
          <a:p>
            <a:pPr lvl="0"/>
            <a:r>
              <a:rPr lang="en-GB" sz="2800" dirty="0"/>
              <a:t>Why is it important for organisations to understand the labour markets within which they are operating? </a:t>
            </a:r>
          </a:p>
        </p:txBody>
      </p:sp>
      <p:sp>
        <p:nvSpPr>
          <p:cNvPr id="2" name="Slide Number Placeholder 1"/>
          <p:cNvSpPr>
            <a:spLocks noGrp="1"/>
          </p:cNvSpPr>
          <p:nvPr>
            <p:ph type="sldNum" sz="quarter" idx="12"/>
          </p:nvPr>
        </p:nvSpPr>
        <p:spPr/>
        <p:txBody>
          <a:bodyPr/>
          <a:lstStyle/>
          <a:p>
            <a:fld id="{AC82685A-BD3A-4230-8D85-804689F67293}" type="slidenum">
              <a:rPr lang="en-GB" smtClean="0"/>
              <a:t>16</a:t>
            </a:fld>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2523" y="3429000"/>
            <a:ext cx="2857500" cy="20383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743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Labour Market Trends</a:t>
            </a:r>
          </a:p>
        </p:txBody>
      </p:sp>
      <p:pic>
        <p:nvPicPr>
          <p:cNvPr id="5" name="Content Placeholder 4">
            <a:extLst>
              <a:ext uri="{FF2B5EF4-FFF2-40B4-BE49-F238E27FC236}">
                <a16:creationId xmlns:a16="http://schemas.microsoft.com/office/drawing/2014/main" id="{19352265-E9FF-E817-DA40-AFDA32EADA21}"/>
              </a:ext>
            </a:extLst>
          </p:cNvPr>
          <p:cNvPicPr>
            <a:picLocks noGrp="1" noChangeAspect="1"/>
          </p:cNvPicPr>
          <p:nvPr>
            <p:ph idx="1"/>
          </p:nvPr>
        </p:nvPicPr>
        <p:blipFill>
          <a:blip r:embed="rId3"/>
          <a:stretch>
            <a:fillRect/>
          </a:stretch>
        </p:blipFill>
        <p:spPr>
          <a:xfrm>
            <a:off x="1985962" y="1978404"/>
            <a:ext cx="8220075" cy="2400300"/>
          </a:xfrm>
        </p:spPr>
      </p:pic>
    </p:spTree>
    <p:extLst>
      <p:ext uri="{BB962C8B-B14F-4D97-AF65-F5344CB8AC3E}">
        <p14:creationId xmlns:p14="http://schemas.microsoft.com/office/powerpoint/2010/main" val="40235382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Sources of labour</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pPr algn="just">
              <a:spcBef>
                <a:spcPts val="0"/>
              </a:spcBef>
            </a:pPr>
            <a:r>
              <a:rPr lang="en-GB" dirty="0">
                <a:latin typeface="Sabon LT Std"/>
              </a:rPr>
              <a:t>Job-seekers in the local market </a:t>
            </a:r>
          </a:p>
          <a:p>
            <a:pPr algn="just">
              <a:spcBef>
                <a:spcPts val="0"/>
              </a:spcBef>
            </a:pPr>
            <a:r>
              <a:rPr lang="en-GB" dirty="0">
                <a:latin typeface="Sabon LT Std"/>
              </a:rPr>
              <a:t>Job-seekers in the national market </a:t>
            </a:r>
          </a:p>
          <a:p>
            <a:pPr algn="just">
              <a:spcBef>
                <a:spcPts val="0"/>
              </a:spcBef>
            </a:pPr>
            <a:r>
              <a:rPr lang="en-GB" dirty="0">
                <a:latin typeface="Sabon LT Std"/>
              </a:rPr>
              <a:t>Job-seekers in the international market </a:t>
            </a:r>
          </a:p>
          <a:p>
            <a:pPr algn="just">
              <a:spcBef>
                <a:spcPts val="0"/>
              </a:spcBef>
            </a:pPr>
            <a:r>
              <a:rPr lang="en-GB" dirty="0">
                <a:latin typeface="Sabon LT Std"/>
              </a:rPr>
              <a:t>Individuals working in other companies </a:t>
            </a:r>
          </a:p>
          <a:p>
            <a:pPr algn="just">
              <a:spcBef>
                <a:spcPts val="0"/>
              </a:spcBef>
            </a:pPr>
            <a:r>
              <a:rPr lang="en-GB" dirty="0">
                <a:latin typeface="Sabon LT Std"/>
              </a:rPr>
              <a:t>Graduates </a:t>
            </a:r>
          </a:p>
          <a:p>
            <a:pPr algn="just">
              <a:spcBef>
                <a:spcPts val="0"/>
              </a:spcBef>
            </a:pPr>
            <a:r>
              <a:rPr lang="en-GB" dirty="0">
                <a:latin typeface="Sabon LT Std"/>
              </a:rPr>
              <a:t>School- or college-leavers </a:t>
            </a:r>
          </a:p>
          <a:p>
            <a:pPr algn="just">
              <a:spcBef>
                <a:spcPts val="0"/>
              </a:spcBef>
            </a:pPr>
            <a:r>
              <a:rPr lang="en-GB" dirty="0">
                <a:latin typeface="Sabon LT Std"/>
              </a:rPr>
              <a:t>The economically inactive </a:t>
            </a:r>
          </a:p>
          <a:p>
            <a:endParaRPr lang="en-GB" dirty="0"/>
          </a:p>
        </p:txBody>
      </p:sp>
    </p:spTree>
    <p:extLst>
      <p:ext uri="{BB962C8B-B14F-4D97-AF65-F5344CB8AC3E}">
        <p14:creationId xmlns:p14="http://schemas.microsoft.com/office/powerpoint/2010/main" val="11351436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Tight and Loose Markets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92500" lnSpcReduction="20000"/>
          </a:bodyPr>
          <a:lstStyle/>
          <a:p>
            <a:pPr algn="just"/>
            <a:r>
              <a:rPr lang="en-GB" sz="3200" dirty="0">
                <a:latin typeface="Sabon LT Std"/>
              </a:rPr>
              <a:t>A </a:t>
            </a:r>
            <a:r>
              <a:rPr lang="en-GB" sz="3200" b="1" dirty="0">
                <a:latin typeface="Sabon LT Std"/>
              </a:rPr>
              <a:t>tight </a:t>
            </a:r>
            <a:r>
              <a:rPr lang="en-GB" sz="3200" dirty="0">
                <a:latin typeface="Sabon LT Std"/>
              </a:rPr>
              <a:t>labour market refers to a situation in which there are more job opportunities available than active job-seekers, meaning that companies find it difficult to fill their vacancies. Skills shortages are a feature of tight labour markets. </a:t>
            </a:r>
          </a:p>
          <a:p>
            <a:pPr algn="just"/>
            <a:r>
              <a:rPr lang="en-GB" sz="3200" dirty="0">
                <a:latin typeface="Sabon LT Std"/>
              </a:rPr>
              <a:t>A </a:t>
            </a:r>
            <a:r>
              <a:rPr lang="en-GB" sz="3200" b="1" dirty="0">
                <a:latin typeface="Sabon LT Std"/>
              </a:rPr>
              <a:t>loose</a:t>
            </a:r>
            <a:r>
              <a:rPr lang="en-GB" sz="3200" dirty="0">
                <a:latin typeface="Sabon LT Std"/>
              </a:rPr>
              <a:t> labour market therefore refers to the opposite situation – in which there are many job-seekers competing for a smaller number of opportunities. Labour is abundant and not in short supply. </a:t>
            </a:r>
          </a:p>
          <a:p>
            <a:pPr algn="just"/>
            <a:r>
              <a:rPr lang="en-GB" dirty="0"/>
              <a:t>How would you describe the current labour market? </a:t>
            </a:r>
          </a:p>
          <a:p>
            <a:pPr algn="just"/>
            <a:endParaRPr lang="en-GB" sz="3200" dirty="0">
              <a:latin typeface="Sabon LT Std"/>
            </a:endParaRPr>
          </a:p>
          <a:p>
            <a:endParaRPr lang="en-GB" dirty="0"/>
          </a:p>
        </p:txBody>
      </p:sp>
    </p:spTree>
    <p:extLst>
      <p:ext uri="{BB962C8B-B14F-4D97-AF65-F5344CB8AC3E}">
        <p14:creationId xmlns:p14="http://schemas.microsoft.com/office/powerpoint/2010/main" val="16078765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Recruitment strategies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pPr>
              <a:spcBef>
                <a:spcPts val="0"/>
              </a:spcBef>
            </a:pPr>
            <a:r>
              <a:rPr lang="en-GB" dirty="0">
                <a:latin typeface="Sabon LT Std"/>
              </a:rPr>
              <a:t>Employer branding </a:t>
            </a:r>
          </a:p>
          <a:p>
            <a:pPr>
              <a:spcBef>
                <a:spcPts val="0"/>
              </a:spcBef>
            </a:pPr>
            <a:r>
              <a:rPr lang="en-GB" dirty="0">
                <a:latin typeface="Sabon LT Std"/>
              </a:rPr>
              <a:t>Recruitment initiatives </a:t>
            </a:r>
          </a:p>
          <a:p>
            <a:pPr>
              <a:spcBef>
                <a:spcPts val="0"/>
              </a:spcBef>
            </a:pPr>
            <a:r>
              <a:rPr lang="en-GB" dirty="0">
                <a:latin typeface="Sabon LT Std"/>
              </a:rPr>
              <a:t>Retention strategies </a:t>
            </a:r>
          </a:p>
          <a:p>
            <a:pPr>
              <a:spcBef>
                <a:spcPts val="0"/>
              </a:spcBef>
            </a:pPr>
            <a:r>
              <a:rPr lang="en-GB" dirty="0">
                <a:latin typeface="Sabon LT Std"/>
              </a:rPr>
              <a:t>Reorganisations </a:t>
            </a:r>
          </a:p>
          <a:p>
            <a:pPr>
              <a:spcBef>
                <a:spcPts val="0"/>
              </a:spcBef>
            </a:pPr>
            <a:r>
              <a:rPr lang="en-GB" dirty="0">
                <a:latin typeface="Sabon LT Std"/>
              </a:rPr>
              <a:t>Development initiatives </a:t>
            </a:r>
          </a:p>
          <a:p>
            <a:pPr>
              <a:spcBef>
                <a:spcPts val="0"/>
              </a:spcBef>
            </a:pPr>
            <a:r>
              <a:rPr lang="en-GB" dirty="0">
                <a:latin typeface="Sabon LT Std"/>
              </a:rPr>
              <a:t>Long-term resource planning</a:t>
            </a:r>
            <a:endParaRPr lang="en-GB" dirty="0"/>
          </a:p>
        </p:txBody>
      </p:sp>
    </p:spTree>
    <p:extLst>
      <p:ext uri="{BB962C8B-B14F-4D97-AF65-F5344CB8AC3E}">
        <p14:creationId xmlns:p14="http://schemas.microsoft.com/office/powerpoint/2010/main" val="28202116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fontScale="90000"/>
          </a:bodyPr>
          <a:lstStyle/>
          <a:p>
            <a:r>
              <a:rPr lang="en-GB" dirty="0"/>
              <a:t>Trends in the demand and supply of skills (1)</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lnSpcReduction="10000"/>
          </a:bodyPr>
          <a:lstStyle/>
          <a:p>
            <a:r>
              <a:rPr lang="en-GB" dirty="0">
                <a:latin typeface="Sabon LT Std"/>
              </a:rPr>
              <a:t>The economic context </a:t>
            </a:r>
          </a:p>
          <a:p>
            <a:r>
              <a:rPr lang="en-GB" dirty="0">
                <a:latin typeface="Sabon LT Std"/>
              </a:rPr>
              <a:t>Demographic changes </a:t>
            </a:r>
          </a:p>
          <a:p>
            <a:r>
              <a:rPr lang="en-GB" dirty="0">
                <a:latin typeface="Sabon LT Std"/>
              </a:rPr>
              <a:t>Political changes </a:t>
            </a:r>
          </a:p>
          <a:p>
            <a:r>
              <a:rPr lang="en-GB" dirty="0">
                <a:latin typeface="Sabon LT Std"/>
              </a:rPr>
              <a:t>Legislative changes </a:t>
            </a:r>
          </a:p>
          <a:p>
            <a:r>
              <a:rPr lang="en-GB" dirty="0">
                <a:latin typeface="Sabon LT Std"/>
              </a:rPr>
              <a:t>Technological developments </a:t>
            </a:r>
          </a:p>
          <a:p>
            <a:r>
              <a:rPr lang="en-GB" dirty="0">
                <a:latin typeface="Sabon LT Std"/>
              </a:rPr>
              <a:t>Natural disasters, pandemics or international events (such as war) </a:t>
            </a:r>
          </a:p>
          <a:p>
            <a:endParaRPr lang="en-GB" dirty="0"/>
          </a:p>
        </p:txBody>
      </p:sp>
    </p:spTree>
    <p:extLst>
      <p:ext uri="{BB962C8B-B14F-4D97-AF65-F5344CB8AC3E}">
        <p14:creationId xmlns:p14="http://schemas.microsoft.com/office/powerpoint/2010/main" val="10187231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4FCA5-FC5F-C1A7-1A19-6F060CAD49FA}"/>
              </a:ext>
            </a:extLst>
          </p:cNvPr>
          <p:cNvSpPr>
            <a:spLocks noGrp="1"/>
          </p:cNvSpPr>
          <p:nvPr>
            <p:ph type="title"/>
          </p:nvPr>
        </p:nvSpPr>
        <p:spPr/>
        <p:txBody>
          <a:bodyPr>
            <a:normAutofit fontScale="90000"/>
          </a:bodyPr>
          <a:lstStyle/>
          <a:p>
            <a:r>
              <a:rPr lang="en-GB" dirty="0"/>
              <a:t>Trends in the demand and supply of skills (2)</a:t>
            </a:r>
          </a:p>
        </p:txBody>
      </p:sp>
      <p:sp>
        <p:nvSpPr>
          <p:cNvPr id="3" name="Content Placeholder 2">
            <a:extLst>
              <a:ext uri="{FF2B5EF4-FFF2-40B4-BE49-F238E27FC236}">
                <a16:creationId xmlns:a16="http://schemas.microsoft.com/office/drawing/2014/main" id="{AE08A4E1-A466-612E-5242-38C9E91A660C}"/>
              </a:ext>
            </a:extLst>
          </p:cNvPr>
          <p:cNvSpPr>
            <a:spLocks noGrp="1"/>
          </p:cNvSpPr>
          <p:nvPr>
            <p:ph idx="1"/>
          </p:nvPr>
        </p:nvSpPr>
        <p:spPr/>
        <p:txBody>
          <a:bodyPr/>
          <a:lstStyle/>
          <a:p>
            <a:r>
              <a:rPr lang="en-GB" dirty="0"/>
              <a:t>Previously a loose market in the UK due to economic downturn, spending cuts and reduced public borrowing. </a:t>
            </a:r>
          </a:p>
          <a:p>
            <a:r>
              <a:rPr lang="en-GB" dirty="0"/>
              <a:t>Employment levels are now rising, along with average wages (caused by high staff turnover levels). </a:t>
            </a:r>
          </a:p>
        </p:txBody>
      </p:sp>
    </p:spTree>
    <p:extLst>
      <p:ext uri="{BB962C8B-B14F-4D97-AF65-F5344CB8AC3E}">
        <p14:creationId xmlns:p14="http://schemas.microsoft.com/office/powerpoint/2010/main" val="20579362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CC620-EB9C-417D-D7C9-D75795799C14}"/>
              </a:ext>
            </a:extLst>
          </p:cNvPr>
          <p:cNvSpPr>
            <a:spLocks noGrp="1"/>
          </p:cNvSpPr>
          <p:nvPr>
            <p:ph type="title"/>
          </p:nvPr>
        </p:nvSpPr>
        <p:spPr/>
        <p:txBody>
          <a:bodyPr>
            <a:normAutofit fontScale="90000"/>
          </a:bodyPr>
          <a:lstStyle/>
          <a:p>
            <a:r>
              <a:rPr lang="en-GB" dirty="0"/>
              <a:t>Trends in the demand and supply of skills (3)</a:t>
            </a:r>
          </a:p>
        </p:txBody>
      </p:sp>
      <p:sp>
        <p:nvSpPr>
          <p:cNvPr id="3" name="Content Placeholder 2">
            <a:extLst>
              <a:ext uri="{FF2B5EF4-FFF2-40B4-BE49-F238E27FC236}">
                <a16:creationId xmlns:a16="http://schemas.microsoft.com/office/drawing/2014/main" id="{CBBA335B-857A-8771-E6C0-F44F88BF7632}"/>
              </a:ext>
            </a:extLst>
          </p:cNvPr>
          <p:cNvSpPr>
            <a:spLocks noGrp="1"/>
          </p:cNvSpPr>
          <p:nvPr>
            <p:ph idx="1"/>
          </p:nvPr>
        </p:nvSpPr>
        <p:spPr/>
        <p:txBody>
          <a:bodyPr/>
          <a:lstStyle/>
          <a:p>
            <a:r>
              <a:rPr lang="en-GB" dirty="0"/>
              <a:t>Skills shortages in many industries.</a:t>
            </a:r>
          </a:p>
          <a:p>
            <a:r>
              <a:rPr lang="en-GB" dirty="0"/>
              <a:t>Over 32 million people employed in the UK.</a:t>
            </a:r>
          </a:p>
          <a:p>
            <a:r>
              <a:rPr lang="en-GB" dirty="0"/>
              <a:t>Likely that labour marker will tighten further in the future. </a:t>
            </a:r>
          </a:p>
          <a:p>
            <a:r>
              <a:rPr lang="en-GB" dirty="0"/>
              <a:t>HR teams will need to respond creatively.</a:t>
            </a:r>
          </a:p>
        </p:txBody>
      </p:sp>
    </p:spTree>
    <p:extLst>
      <p:ext uri="{BB962C8B-B14F-4D97-AF65-F5344CB8AC3E}">
        <p14:creationId xmlns:p14="http://schemas.microsoft.com/office/powerpoint/2010/main" val="1432235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FC154-D440-0FA6-0D70-1F7568F15C2A}"/>
              </a:ext>
            </a:extLst>
          </p:cNvPr>
          <p:cNvSpPr>
            <a:spLocks noGrp="1"/>
          </p:cNvSpPr>
          <p:nvPr>
            <p:ph type="title"/>
          </p:nvPr>
        </p:nvSpPr>
        <p:spPr/>
        <p:txBody>
          <a:bodyPr/>
          <a:lstStyle/>
          <a:p>
            <a:r>
              <a:rPr lang="en-GB" dirty="0"/>
              <a:t>Demographic factors </a:t>
            </a:r>
          </a:p>
        </p:txBody>
      </p:sp>
      <p:sp>
        <p:nvSpPr>
          <p:cNvPr id="3" name="Content Placeholder 2">
            <a:extLst>
              <a:ext uri="{FF2B5EF4-FFF2-40B4-BE49-F238E27FC236}">
                <a16:creationId xmlns:a16="http://schemas.microsoft.com/office/drawing/2014/main" id="{A44E7A6B-59E7-9701-8469-28FD1B0FD64C}"/>
              </a:ext>
            </a:extLst>
          </p:cNvPr>
          <p:cNvSpPr>
            <a:spLocks noGrp="1"/>
          </p:cNvSpPr>
          <p:nvPr>
            <p:ph idx="1"/>
          </p:nvPr>
        </p:nvSpPr>
        <p:spPr/>
        <p:txBody>
          <a:bodyPr/>
          <a:lstStyle/>
          <a:p>
            <a:r>
              <a:rPr lang="en-GB" dirty="0"/>
              <a:t>Two main factors:</a:t>
            </a:r>
          </a:p>
          <a:p>
            <a:pPr lvl="1"/>
            <a:r>
              <a:rPr lang="en-GB" dirty="0"/>
              <a:t>Age profile of the population.</a:t>
            </a:r>
          </a:p>
          <a:p>
            <a:pPr lvl="1"/>
            <a:r>
              <a:rPr lang="en-GB" dirty="0"/>
              <a:t>Trends surrounding migration.</a:t>
            </a:r>
          </a:p>
          <a:p>
            <a:pPr marL="457200" lvl="1" indent="0">
              <a:buNone/>
            </a:pPr>
            <a:endParaRPr lang="en-GB" dirty="0"/>
          </a:p>
        </p:txBody>
      </p:sp>
      <p:pic>
        <p:nvPicPr>
          <p:cNvPr id="1028" name="Picture 4" descr="Migration and Migrant I IOM ...">
            <a:extLst>
              <a:ext uri="{FF2B5EF4-FFF2-40B4-BE49-F238E27FC236}">
                <a16:creationId xmlns:a16="http://schemas.microsoft.com/office/drawing/2014/main" id="{30BEB07C-A9DB-7942-0DD7-BD1D8DB333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02553" y="3634225"/>
            <a:ext cx="2952750" cy="15525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VoxTalks Economics / The economics of ...">
            <a:extLst>
              <a:ext uri="{FF2B5EF4-FFF2-40B4-BE49-F238E27FC236}">
                <a16:creationId xmlns:a16="http://schemas.microsoft.com/office/drawing/2014/main" id="{0FC74FBA-1BDE-56B0-5C84-AD2166AA40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52051" y="1912822"/>
            <a:ext cx="2133600"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59273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38E7E-FAF4-4BE4-8F2E-8193BB5E97BA}"/>
              </a:ext>
            </a:extLst>
          </p:cNvPr>
          <p:cNvSpPr>
            <a:spLocks noGrp="1"/>
          </p:cNvSpPr>
          <p:nvPr>
            <p:ph type="title"/>
          </p:nvPr>
        </p:nvSpPr>
        <p:spPr/>
        <p:txBody>
          <a:bodyPr>
            <a:normAutofit fontScale="90000"/>
          </a:bodyPr>
          <a:lstStyle/>
          <a:p>
            <a:r>
              <a:rPr lang="en-GB" dirty="0"/>
              <a:t>CIPD Labour Market Outlook – Summer 2025</a:t>
            </a:r>
          </a:p>
        </p:txBody>
      </p:sp>
      <p:pic>
        <p:nvPicPr>
          <p:cNvPr id="1026" name="Picture 2" descr="Spring Net employment balance">
            <a:extLst>
              <a:ext uri="{FF2B5EF4-FFF2-40B4-BE49-F238E27FC236}">
                <a16:creationId xmlns:a16="http://schemas.microsoft.com/office/drawing/2014/main" id="{E8EA1953-997F-BA5D-1321-B1C27237EE5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27241" y="1273126"/>
            <a:ext cx="3439543" cy="215587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et employment balance private/public">
            <a:extLst>
              <a:ext uri="{FF2B5EF4-FFF2-40B4-BE49-F238E27FC236}">
                <a16:creationId xmlns:a16="http://schemas.microsoft.com/office/drawing/2014/main" id="{FE852A90-5629-A4F0-96B4-81E6549CED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71583" y="1283495"/>
            <a:ext cx="3190874" cy="200501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5E12E9B4-B064-41AC-E8D2-9F10F458FD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66946" y="2065947"/>
            <a:ext cx="3758272" cy="236154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Redundancy pay">
            <a:extLst>
              <a:ext uri="{FF2B5EF4-FFF2-40B4-BE49-F238E27FC236}">
                <a16:creationId xmlns:a16="http://schemas.microsoft.com/office/drawing/2014/main" id="{8837AC69-7919-6A2F-D4AC-E6A29A12D83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8512" y="3288507"/>
            <a:ext cx="3758272" cy="236154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ay increase">
            <a:extLst>
              <a:ext uri="{FF2B5EF4-FFF2-40B4-BE49-F238E27FC236}">
                <a16:creationId xmlns:a16="http://schemas.microsoft.com/office/drawing/2014/main" id="{5C2F4A53-9204-9511-31AD-D16A33966DA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31494" y="3349551"/>
            <a:ext cx="3430963" cy="2155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05593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Analysis of a Labour Market</a:t>
            </a:r>
          </a:p>
        </p:txBody>
      </p:sp>
      <p:sp>
        <p:nvSpPr>
          <p:cNvPr id="6" name="Content Placeholder 5"/>
          <p:cNvSpPr>
            <a:spLocks noGrp="1"/>
          </p:cNvSpPr>
          <p:nvPr>
            <p:ph idx="1"/>
          </p:nvPr>
        </p:nvSpPr>
        <p:spPr>
          <a:xfrm>
            <a:off x="129540" y="1600201"/>
            <a:ext cx="12062460" cy="3917032"/>
          </a:xfrm>
        </p:spPr>
        <p:txBody>
          <a:bodyPr>
            <a:normAutofit/>
          </a:bodyPr>
          <a:lstStyle/>
          <a:p>
            <a:r>
              <a:rPr lang="en-GB" dirty="0"/>
              <a:t>In groups analyse the current labour market of your chosen organisation/sector.</a:t>
            </a:r>
          </a:p>
          <a:p>
            <a:r>
              <a:rPr lang="en-GB" b="1" dirty="0"/>
              <a:t>Your analysis should include:</a:t>
            </a:r>
          </a:p>
          <a:p>
            <a:pPr>
              <a:buFont typeface="Wingdings" panose="05000000000000000000" pitchFamily="2" charset="2"/>
              <a:buChar char="§"/>
            </a:pPr>
            <a:r>
              <a:rPr lang="en-GB" dirty="0"/>
              <a:t> Current labour market statistics </a:t>
            </a:r>
          </a:p>
          <a:p>
            <a:pPr>
              <a:buFont typeface="Wingdings" panose="05000000000000000000" pitchFamily="2" charset="2"/>
              <a:buChar char="§"/>
            </a:pPr>
            <a:r>
              <a:rPr lang="en-GB" dirty="0"/>
              <a:t> An assessment of the impact of the trends</a:t>
            </a:r>
          </a:p>
          <a:p>
            <a:pPr>
              <a:buFont typeface="Wingdings" panose="05000000000000000000" pitchFamily="2" charset="2"/>
              <a:buChar char="§"/>
            </a:pPr>
            <a:r>
              <a:rPr lang="en-GB" dirty="0"/>
              <a:t> Conclusions on the state of the labour market for that organisation/sector</a:t>
            </a:r>
          </a:p>
        </p:txBody>
      </p:sp>
    </p:spTree>
    <p:extLst>
      <p:ext uri="{BB962C8B-B14F-4D97-AF65-F5344CB8AC3E}">
        <p14:creationId xmlns:p14="http://schemas.microsoft.com/office/powerpoint/2010/main" val="6079624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Impact of planning on people practices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77500" lnSpcReduction="20000"/>
          </a:bodyPr>
          <a:lstStyle/>
          <a:p>
            <a:r>
              <a:rPr lang="en-GB" dirty="0"/>
              <a:t>Recruitment</a:t>
            </a:r>
          </a:p>
          <a:p>
            <a:r>
              <a:rPr lang="en-GB" dirty="0"/>
              <a:t>Learning and development</a:t>
            </a:r>
          </a:p>
          <a:p>
            <a:r>
              <a:rPr lang="en-GB" dirty="0"/>
              <a:t>Performance management</a:t>
            </a:r>
          </a:p>
          <a:p>
            <a:r>
              <a:rPr lang="en-GB" dirty="0"/>
              <a:t>Compensation and benefits</a:t>
            </a:r>
          </a:p>
          <a:p>
            <a:r>
              <a:rPr lang="en-GB" dirty="0"/>
              <a:t>Employee engagement</a:t>
            </a:r>
          </a:p>
          <a:p>
            <a:r>
              <a:rPr lang="en-GB" dirty="0"/>
              <a:t>Organisational design</a:t>
            </a:r>
          </a:p>
          <a:p>
            <a:r>
              <a:rPr lang="en-GB" dirty="0"/>
              <a:t>Diversity, equality and inclusion</a:t>
            </a:r>
          </a:p>
          <a:p>
            <a:r>
              <a:rPr lang="en-GB" dirty="0"/>
              <a:t>HR analytics</a:t>
            </a:r>
          </a:p>
          <a:p>
            <a:r>
              <a:rPr lang="en-GB" dirty="0"/>
              <a:t>Employee relations</a:t>
            </a:r>
          </a:p>
          <a:p>
            <a:r>
              <a:rPr lang="en-GB" dirty="0"/>
              <a:t>Compliance and risk management</a:t>
            </a:r>
          </a:p>
        </p:txBody>
      </p:sp>
    </p:spTree>
    <p:extLst>
      <p:ext uri="{BB962C8B-B14F-4D97-AF65-F5344CB8AC3E}">
        <p14:creationId xmlns:p14="http://schemas.microsoft.com/office/powerpoint/2010/main" val="36309335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Job Design and Job Roles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85000" lnSpcReduction="20000"/>
          </a:bodyPr>
          <a:lstStyle/>
          <a:p>
            <a:r>
              <a:rPr lang="en-GB" dirty="0"/>
              <a:t>Job design is mainly related to the duties involved in the role (Taylor, 2022).</a:t>
            </a:r>
          </a:p>
          <a:p>
            <a:r>
              <a:rPr lang="en-GB" dirty="0"/>
              <a:t>According to </a:t>
            </a:r>
            <a:r>
              <a:rPr lang="en-GB" dirty="0" err="1"/>
              <a:t>Cordery</a:t>
            </a:r>
            <a:r>
              <a:rPr lang="en-GB" dirty="0"/>
              <a:t> and Parker (2007), cited in Taylor, 2022, 6 core features include:</a:t>
            </a:r>
          </a:p>
          <a:p>
            <a:pPr lvl="1"/>
            <a:r>
              <a:rPr lang="en-GB" dirty="0"/>
              <a:t>Scope</a:t>
            </a:r>
          </a:p>
          <a:p>
            <a:pPr lvl="1"/>
            <a:r>
              <a:rPr lang="en-GB" dirty="0"/>
              <a:t>Discretion</a:t>
            </a:r>
          </a:p>
          <a:p>
            <a:pPr lvl="1"/>
            <a:r>
              <a:rPr lang="en-GB" dirty="0"/>
              <a:t>Variability</a:t>
            </a:r>
          </a:p>
          <a:p>
            <a:pPr lvl="1"/>
            <a:r>
              <a:rPr lang="en-GB" dirty="0"/>
              <a:t>Demands</a:t>
            </a:r>
          </a:p>
          <a:p>
            <a:pPr lvl="1"/>
            <a:r>
              <a:rPr lang="en-GB" dirty="0"/>
              <a:t>Feedback</a:t>
            </a:r>
          </a:p>
          <a:p>
            <a:pPr lvl="1"/>
            <a:r>
              <a:rPr lang="en-GB" dirty="0"/>
              <a:t>Interdependence</a:t>
            </a:r>
          </a:p>
        </p:txBody>
      </p:sp>
    </p:spTree>
    <p:extLst>
      <p:ext uri="{BB962C8B-B14F-4D97-AF65-F5344CB8AC3E}">
        <p14:creationId xmlns:p14="http://schemas.microsoft.com/office/powerpoint/2010/main" val="22534029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Job Design approaches (1)</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92500" lnSpcReduction="10000"/>
          </a:bodyPr>
          <a:lstStyle/>
          <a:p>
            <a:r>
              <a:rPr lang="en-GB" dirty="0" err="1"/>
              <a:t>Taylorist</a:t>
            </a:r>
            <a:r>
              <a:rPr lang="en-GB" dirty="0"/>
              <a:t> approach:</a:t>
            </a:r>
          </a:p>
          <a:p>
            <a:pPr lvl="1"/>
            <a:r>
              <a:rPr lang="en-GB" dirty="0"/>
              <a:t>Developed by Frederick Taylor in the early 20</a:t>
            </a:r>
            <a:r>
              <a:rPr lang="en-GB" baseline="30000" dirty="0"/>
              <a:t>th</a:t>
            </a:r>
            <a:r>
              <a:rPr lang="en-GB" dirty="0"/>
              <a:t> century</a:t>
            </a:r>
          </a:p>
          <a:p>
            <a:pPr lvl="1"/>
            <a:r>
              <a:rPr lang="en-GB" dirty="0"/>
              <a:t>Focuses on maximising efficiency and productivity through careful analysis and optimisation of work processes.</a:t>
            </a:r>
          </a:p>
          <a:p>
            <a:pPr lvl="1"/>
            <a:r>
              <a:rPr lang="en-GB" dirty="0"/>
              <a:t>Scientific analysis, standardisation, specialisation, clear division of labour, selection and training, incentive systems and close supervision.</a:t>
            </a:r>
          </a:p>
          <a:p>
            <a:pPr lvl="1"/>
            <a:r>
              <a:rPr lang="en-GB" dirty="0"/>
              <a:t>Has gained criticism for its mechanistic view of workers and potential negative impacts on job satisfaction and motivation.</a:t>
            </a:r>
          </a:p>
          <a:p>
            <a:endParaRPr lang="en-GB" dirty="0"/>
          </a:p>
        </p:txBody>
      </p:sp>
    </p:spTree>
    <p:extLst>
      <p:ext uri="{BB962C8B-B14F-4D97-AF65-F5344CB8AC3E}">
        <p14:creationId xmlns:p14="http://schemas.microsoft.com/office/powerpoint/2010/main" val="8109880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Job Design approaches (2)</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92500" lnSpcReduction="20000"/>
          </a:bodyPr>
          <a:lstStyle/>
          <a:p>
            <a:r>
              <a:rPr lang="en-GB" dirty="0"/>
              <a:t>Humanist approach:</a:t>
            </a:r>
          </a:p>
          <a:p>
            <a:pPr lvl="1"/>
            <a:r>
              <a:rPr lang="en-GB" dirty="0"/>
              <a:t>Evolved from broad humanistic psychology (Maslow, Herzberg).</a:t>
            </a:r>
          </a:p>
          <a:p>
            <a:pPr lvl="1"/>
            <a:r>
              <a:rPr lang="en-GB" dirty="0"/>
              <a:t>Focuses on creating work environments and roles that prioritise human needs, motivations and potential. </a:t>
            </a:r>
          </a:p>
          <a:p>
            <a:pPr lvl="1"/>
            <a:r>
              <a:rPr lang="en-GB" dirty="0"/>
              <a:t>Employee-centric focus, intrinsic motivation, autonomy and self-determination, meaningful work, work-life balance and collaboration.</a:t>
            </a:r>
          </a:p>
          <a:p>
            <a:pPr lvl="1"/>
            <a:r>
              <a:rPr lang="en-GB" dirty="0"/>
              <a:t>The approach recognises that when employees’ needs are met, they are more likely to be motivated, creative and committed to their work and organisation. </a:t>
            </a:r>
          </a:p>
          <a:p>
            <a:pPr lvl="1"/>
            <a:r>
              <a:rPr lang="en-GB" dirty="0"/>
              <a:t>Links to the CIPD ‘good work’ definition. </a:t>
            </a:r>
          </a:p>
          <a:p>
            <a:endParaRPr lang="en-GB" dirty="0"/>
          </a:p>
        </p:txBody>
      </p:sp>
    </p:spTree>
    <p:extLst>
      <p:ext uri="{BB962C8B-B14F-4D97-AF65-F5344CB8AC3E}">
        <p14:creationId xmlns:p14="http://schemas.microsoft.com/office/powerpoint/2010/main" val="12500329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Future trends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r>
              <a:rPr lang="en-GB" dirty="0"/>
              <a:t>Adoption of more flexible and agile workforce models.</a:t>
            </a:r>
          </a:p>
          <a:p>
            <a:r>
              <a:rPr lang="en-GB" dirty="0"/>
              <a:t>Integration of AI and automation.</a:t>
            </a:r>
          </a:p>
          <a:p>
            <a:r>
              <a:rPr lang="en-GB" dirty="0"/>
              <a:t>Adaptation to demographic shifts.</a:t>
            </a:r>
          </a:p>
          <a:p>
            <a:r>
              <a:rPr lang="en-GB" dirty="0"/>
              <a:t>More data-driven decision-making.</a:t>
            </a:r>
          </a:p>
          <a:p>
            <a:r>
              <a:rPr lang="en-GB" dirty="0"/>
              <a:t>Planning for green jobs and sustainability.</a:t>
            </a:r>
          </a:p>
          <a:p>
            <a:r>
              <a:rPr lang="en-GB" dirty="0"/>
              <a:t>Increased focus on skills development and reskilling</a:t>
            </a:r>
          </a:p>
        </p:txBody>
      </p:sp>
    </p:spTree>
    <p:extLst>
      <p:ext uri="{BB962C8B-B14F-4D97-AF65-F5344CB8AC3E}">
        <p14:creationId xmlns:p14="http://schemas.microsoft.com/office/powerpoint/2010/main" val="17981374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0E32C-D030-F15D-2CA5-E98A156BA9DF}"/>
              </a:ext>
            </a:extLst>
          </p:cNvPr>
          <p:cNvSpPr>
            <a:spLocks noGrp="1"/>
          </p:cNvSpPr>
          <p:nvPr>
            <p:ph type="title"/>
          </p:nvPr>
        </p:nvSpPr>
        <p:spPr>
          <a:xfrm>
            <a:off x="609600" y="274638"/>
            <a:ext cx="11193710" cy="1143000"/>
          </a:xfrm>
        </p:spPr>
        <p:txBody>
          <a:bodyPr>
            <a:normAutofit fontScale="90000"/>
          </a:bodyPr>
          <a:lstStyle/>
          <a:p>
            <a:r>
              <a:rPr lang="en-GB" dirty="0"/>
              <a:t>Key actions for workforce planning (CIPD, 2025b)</a:t>
            </a:r>
          </a:p>
        </p:txBody>
      </p:sp>
      <p:sp>
        <p:nvSpPr>
          <p:cNvPr id="3" name="Content Placeholder 2">
            <a:extLst>
              <a:ext uri="{FF2B5EF4-FFF2-40B4-BE49-F238E27FC236}">
                <a16:creationId xmlns:a16="http://schemas.microsoft.com/office/drawing/2014/main" id="{35AB1135-300C-04E8-E65E-D519F297670F}"/>
              </a:ext>
            </a:extLst>
          </p:cNvPr>
          <p:cNvSpPr>
            <a:spLocks noGrp="1"/>
          </p:cNvSpPr>
          <p:nvPr>
            <p:ph idx="1"/>
          </p:nvPr>
        </p:nvSpPr>
        <p:spPr>
          <a:xfrm>
            <a:off x="473413" y="1279188"/>
            <a:ext cx="7007157" cy="3917032"/>
          </a:xfrm>
        </p:spPr>
        <p:txBody>
          <a:bodyPr>
            <a:normAutofit fontScale="85000" lnSpcReduction="20000"/>
          </a:bodyPr>
          <a:lstStyle/>
          <a:p>
            <a:endParaRPr lang="en-GB" dirty="0"/>
          </a:p>
          <a:p>
            <a:pPr algn="l">
              <a:buFont typeface="Arial" panose="020B0604020202020204" pitchFamily="34" charset="0"/>
              <a:buChar char="•"/>
            </a:pPr>
            <a:r>
              <a:rPr lang="en-GB" b="1" i="0" dirty="0">
                <a:solidFill>
                  <a:srgbClr val="202020"/>
                </a:solidFill>
                <a:effectLst/>
                <a:latin typeface="Museo"/>
              </a:rPr>
              <a:t>Inputs to the plan</a:t>
            </a:r>
            <a:r>
              <a:rPr lang="en-GB" b="0" i="0" dirty="0">
                <a:solidFill>
                  <a:srgbClr val="202020"/>
                </a:solidFill>
                <a:effectLst/>
                <a:latin typeface="Museo"/>
              </a:rPr>
              <a:t>: What information will be relevant? Does the organisation have good quality data?</a:t>
            </a:r>
          </a:p>
          <a:p>
            <a:pPr algn="l">
              <a:buFont typeface="Arial" panose="020B0604020202020204" pitchFamily="34" charset="0"/>
              <a:buChar char="•"/>
            </a:pPr>
            <a:r>
              <a:rPr lang="en-GB" b="1" i="0" dirty="0">
                <a:solidFill>
                  <a:srgbClr val="202020"/>
                </a:solidFill>
                <a:effectLst/>
                <a:latin typeface="Museo"/>
              </a:rPr>
              <a:t>Communication</a:t>
            </a:r>
            <a:r>
              <a:rPr lang="en-GB" b="0" i="0" dirty="0">
                <a:solidFill>
                  <a:srgbClr val="202020"/>
                </a:solidFill>
                <a:effectLst/>
                <a:latin typeface="Museo"/>
              </a:rPr>
              <a:t>: Supporting managers to act on the plan and using appropriate language and data.</a:t>
            </a:r>
          </a:p>
          <a:p>
            <a:pPr algn="l">
              <a:buFont typeface="Arial" panose="020B0604020202020204" pitchFamily="34" charset="0"/>
              <a:buChar char="•"/>
            </a:pPr>
            <a:r>
              <a:rPr lang="en-GB" b="1" i="0" dirty="0">
                <a:solidFill>
                  <a:srgbClr val="202020"/>
                </a:solidFill>
                <a:effectLst/>
                <a:latin typeface="Museo"/>
              </a:rPr>
              <a:t>Measurement and evaluation</a:t>
            </a:r>
            <a:r>
              <a:rPr lang="en-GB" b="0" i="0" dirty="0">
                <a:solidFill>
                  <a:srgbClr val="202020"/>
                </a:solidFill>
                <a:effectLst/>
                <a:latin typeface="Museo"/>
              </a:rPr>
              <a:t>: What criteria will be used to assess the success of the plan? How will it be reviewed and refreshed?</a:t>
            </a:r>
          </a:p>
        </p:txBody>
      </p:sp>
      <p:pic>
        <p:nvPicPr>
          <p:cNvPr id="1026" name="Picture 2">
            <a:extLst>
              <a:ext uri="{FF2B5EF4-FFF2-40B4-BE49-F238E27FC236}">
                <a16:creationId xmlns:a16="http://schemas.microsoft.com/office/drawing/2014/main" id="{4213764E-C8AD-C4E8-63FB-BCFAED2CFC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2188" y="3079412"/>
            <a:ext cx="60826" cy="571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E7D48818-E94E-800B-DF00-7356A6A297F0}"/>
              </a:ext>
            </a:extLst>
          </p:cNvPr>
          <p:cNvPicPr>
            <a:picLocks noChangeAspect="1"/>
          </p:cNvPicPr>
          <p:nvPr/>
        </p:nvPicPr>
        <p:blipFill>
          <a:blip r:embed="rId4"/>
          <a:stretch>
            <a:fillRect/>
          </a:stretch>
        </p:blipFill>
        <p:spPr>
          <a:xfrm>
            <a:off x="7452912" y="1202090"/>
            <a:ext cx="4265675" cy="4071228"/>
          </a:xfrm>
          <a:prstGeom prst="rect">
            <a:avLst/>
          </a:prstGeom>
        </p:spPr>
      </p:pic>
    </p:spTree>
    <p:extLst>
      <p:ext uri="{BB962C8B-B14F-4D97-AF65-F5344CB8AC3E}">
        <p14:creationId xmlns:p14="http://schemas.microsoft.com/office/powerpoint/2010/main" val="1042827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62E0B-00DA-773B-758D-05C3ECFC6DA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1C9D164-2F9A-A836-3ED4-BB2C3FD086DC}"/>
              </a:ext>
            </a:extLst>
          </p:cNvPr>
          <p:cNvSpPr>
            <a:spLocks noGrp="1"/>
          </p:cNvSpPr>
          <p:nvPr>
            <p:ph idx="1"/>
          </p:nvPr>
        </p:nvSpPr>
        <p:spPr>
          <a:xfrm>
            <a:off x="564859" y="1197530"/>
            <a:ext cx="10972800" cy="3917032"/>
          </a:xfrm>
        </p:spPr>
        <p:txBody>
          <a:bodyPr>
            <a:noAutofit/>
          </a:bodyPr>
          <a:lstStyle/>
          <a:p>
            <a:r>
              <a:rPr lang="en-GB" sz="1800" dirty="0"/>
              <a:t>CIPD (2024a) </a:t>
            </a:r>
            <a:r>
              <a:rPr lang="en-GB" sz="1800" i="1" dirty="0"/>
              <a:t>Talent Management</a:t>
            </a:r>
            <a:r>
              <a:rPr lang="en-GB" sz="1800" dirty="0"/>
              <a:t>. Available at: </a:t>
            </a:r>
            <a:r>
              <a:rPr lang="en-GB" sz="1800" dirty="0">
                <a:hlinkClick r:id="rId3"/>
              </a:rPr>
              <a:t>Talent management | Factsheets | CIPD</a:t>
            </a:r>
            <a:r>
              <a:rPr lang="en-GB" sz="1800" dirty="0"/>
              <a:t>. (Accessed: 3 October 2025).</a:t>
            </a:r>
          </a:p>
          <a:p>
            <a:r>
              <a:rPr lang="en-GB" sz="1800" dirty="0"/>
              <a:t>CIPD (2025a) </a:t>
            </a:r>
            <a:r>
              <a:rPr lang="en-GB" sz="1800" i="1" dirty="0"/>
              <a:t>Strategic Workforce Planning</a:t>
            </a:r>
            <a:r>
              <a:rPr lang="en-GB" sz="1800" dirty="0"/>
              <a:t>. Available at: </a:t>
            </a:r>
            <a:r>
              <a:rPr lang="en-GB" sz="1800" dirty="0">
                <a:hlinkClick r:id="rId4"/>
              </a:rPr>
              <a:t>Strategic workforce planning: Guide for people professionals | CIPD</a:t>
            </a:r>
            <a:r>
              <a:rPr lang="en-GB" sz="1800" dirty="0"/>
              <a:t> (Accessed: 24 October 2025</a:t>
            </a:r>
          </a:p>
          <a:p>
            <a:r>
              <a:rPr lang="en-GB" sz="1800" dirty="0"/>
              <a:t>CIPD (2025b) </a:t>
            </a:r>
            <a:r>
              <a:rPr lang="en-GB" sz="1800" i="1" dirty="0"/>
              <a:t>Workforce Planning. </a:t>
            </a:r>
            <a:r>
              <a:rPr lang="en-GB" sz="1800" dirty="0"/>
              <a:t>Available at: </a:t>
            </a:r>
            <a:r>
              <a:rPr lang="en-GB" sz="1800" dirty="0">
                <a:hlinkClick r:id="rId5"/>
              </a:rPr>
              <a:t>Workforce planning | Factsheets | CIPD</a:t>
            </a:r>
            <a:r>
              <a:rPr lang="en-GB" sz="1800" dirty="0"/>
              <a:t> (Accessed: 24 October 2025).</a:t>
            </a:r>
          </a:p>
          <a:p>
            <a:r>
              <a:rPr lang="en-GB" sz="1800" kern="0" dirty="0">
                <a:effectLst/>
                <a:latin typeface="Arial" panose="020B0604020202020204" pitchFamily="34" charset="0"/>
                <a:ea typeface="Times New Roman" panose="02020603050405020304" pitchFamily="18" charset="0"/>
                <a:cs typeface="Arial" panose="020B0604020202020204" pitchFamily="34" charset="0"/>
              </a:rPr>
              <a:t>Jones, E. (2024)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Talent retention remains the biggest challenge for UK employers</a:t>
            </a:r>
            <a:r>
              <a:rPr lang="en-GB" sz="18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800" u="sng" kern="100"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6"/>
              </a:rPr>
              <a:t>Talent retention remains the biggest challenge for UK employers (ciphr.com)</a:t>
            </a:r>
            <a:r>
              <a:rPr lang="en-GB" sz="1800" kern="100" dirty="0">
                <a:effectLst/>
                <a:latin typeface="Arial" panose="020B0604020202020204" pitchFamily="34" charset="0"/>
                <a:ea typeface="DengXian" panose="02010600030101010101" pitchFamily="2" charset="-122"/>
                <a:cs typeface="Arial" panose="020B0604020202020204" pitchFamily="34" charset="0"/>
              </a:rPr>
              <a:t> (Accessed: 04 August 2024)</a:t>
            </a:r>
            <a:r>
              <a:rPr lang="en-GB" sz="18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1800" dirty="0"/>
          </a:p>
          <a:p>
            <a:r>
              <a:rPr lang="en-GB" sz="1800" dirty="0"/>
              <a:t>Talk Staff (2024) </a:t>
            </a:r>
            <a:r>
              <a:rPr lang="en-GB" sz="1800" i="1" dirty="0"/>
              <a:t>CIPD Resourcing and Talent Planning Report 2024</a:t>
            </a:r>
            <a:r>
              <a:rPr lang="en-GB" sz="1800" dirty="0"/>
              <a:t>. Available at: </a:t>
            </a:r>
            <a:r>
              <a:rPr lang="en-GB" sz="1800" dirty="0">
                <a:hlinkClick r:id="rId7"/>
              </a:rPr>
              <a:t>CIPD Resourcing and Talent Planning Report 2024 - Talk Staff</a:t>
            </a:r>
            <a:r>
              <a:rPr lang="en-GB" sz="1800" dirty="0"/>
              <a:t>. (Accessed: 3 October 2024).</a:t>
            </a:r>
          </a:p>
          <a:p>
            <a:r>
              <a:rPr lang="en-GB" sz="1800" dirty="0"/>
              <a:t>Taylor, S. (2022) </a:t>
            </a:r>
            <a:r>
              <a:rPr lang="en-GB" sz="1800" i="1" dirty="0"/>
              <a:t>Resourcing and talent management : the theory and practice of recruiting and developing a workforce. </a:t>
            </a:r>
            <a:r>
              <a:rPr lang="en-GB" sz="1800" dirty="0"/>
              <a:t>Eighth edition. London: Kogan Page.</a:t>
            </a:r>
          </a:p>
          <a:p>
            <a:r>
              <a:rPr lang="en-GB" sz="1800" dirty="0"/>
              <a:t>The Kings Fund (2023) </a:t>
            </a:r>
            <a:r>
              <a:rPr lang="en-GB" sz="1800" i="1" dirty="0"/>
              <a:t>The NHS Long Term Workforce Plan explained</a:t>
            </a:r>
            <a:r>
              <a:rPr lang="en-GB" sz="1800" dirty="0"/>
              <a:t>. Available at: </a:t>
            </a:r>
            <a:r>
              <a:rPr lang="en-GB" sz="1800" dirty="0">
                <a:hlinkClick r:id="rId8"/>
              </a:rPr>
              <a:t>The NHS Long Term Workforce Plan Explained | The King's Fund</a:t>
            </a:r>
            <a:r>
              <a:rPr lang="en-GB" sz="1800" dirty="0"/>
              <a:t> (Accessed: 25 October 2024).</a:t>
            </a:r>
          </a:p>
          <a:p>
            <a:endParaRPr lang="en-GB" sz="2400" dirty="0"/>
          </a:p>
        </p:txBody>
      </p:sp>
    </p:spTree>
    <p:extLst>
      <p:ext uri="{BB962C8B-B14F-4D97-AF65-F5344CB8AC3E}">
        <p14:creationId xmlns:p14="http://schemas.microsoft.com/office/powerpoint/2010/main" val="865498515"/>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0</TotalTime>
  <Words>6827</Words>
  <Application>Microsoft Office PowerPoint</Application>
  <PresentationFormat>Widescreen</PresentationFormat>
  <Paragraphs>411</Paragraphs>
  <Slides>33</Slides>
  <Notes>33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33</vt:i4>
      </vt:variant>
    </vt:vector>
  </HeadingPairs>
  <TitlesOfParts>
    <vt:vector size="44" baseType="lpstr">
      <vt:lpstr>__fkGroteskNeue_598ab8</vt:lpstr>
      <vt:lpstr>Milo OT</vt:lpstr>
      <vt:lpstr>Museo</vt:lpstr>
      <vt:lpstr>Myriad Pro</vt:lpstr>
      <vt:lpstr>Sabon LT Std</vt:lpstr>
      <vt:lpstr>var(--font-berkeley-mono)</vt:lpstr>
      <vt:lpstr>var(--font-fk-grotesk)</vt:lpstr>
      <vt:lpstr>Arial</vt:lpstr>
      <vt:lpstr>Calibri</vt:lpstr>
      <vt:lpstr>Wingdings</vt:lpstr>
      <vt:lpstr>ThemeUWTSD</vt:lpstr>
      <vt:lpstr>Resourcing and Talent Management </vt:lpstr>
      <vt:lpstr>Class debate</vt:lpstr>
      <vt:lpstr>Agenda for today</vt:lpstr>
      <vt:lpstr>What is strategic workforce planning? (CIPD, 2025a)</vt:lpstr>
      <vt:lpstr>Seven ‘rights’ of workforce planning (CIPD, 2025a)</vt:lpstr>
      <vt:lpstr>Six-stage workforce planning methodology (CIPD, 2025a)</vt:lpstr>
      <vt:lpstr>Resourcing and Talent Planning Report (2024)</vt:lpstr>
      <vt:lpstr>Examples within different sectors</vt:lpstr>
      <vt:lpstr>Use of HR planning in practice</vt:lpstr>
      <vt:lpstr>The case against HR planning</vt:lpstr>
      <vt:lpstr>The case for HR planning</vt:lpstr>
      <vt:lpstr>Impact of planning on people practices</vt:lpstr>
      <vt:lpstr>Adapting traditional HR planning</vt:lpstr>
      <vt:lpstr>HR planning in an international context</vt:lpstr>
      <vt:lpstr>Group activity</vt:lpstr>
      <vt:lpstr>UNDERSTANDING LABOUR MARKET TRENDS</vt:lpstr>
      <vt:lpstr>Labour Market Trends</vt:lpstr>
      <vt:lpstr>Sources of labour</vt:lpstr>
      <vt:lpstr>Tight and Loose Markets</vt:lpstr>
      <vt:lpstr>Recruitment strategies</vt:lpstr>
      <vt:lpstr>Trends in the demand and supply of skills (1)</vt:lpstr>
      <vt:lpstr>Trends in the demand and supply of skills (2)</vt:lpstr>
      <vt:lpstr>Trends in the demand and supply of skills (3)</vt:lpstr>
      <vt:lpstr>Demographic factors </vt:lpstr>
      <vt:lpstr>CIPD Labour Market Outlook – Summer 2025</vt:lpstr>
      <vt:lpstr>Analysis of a Labour Market</vt:lpstr>
      <vt:lpstr>Impact of planning on people practices</vt:lpstr>
      <vt:lpstr>Job Design and Job Roles</vt:lpstr>
      <vt:lpstr>Job Design approaches (1)</vt:lpstr>
      <vt:lpstr>Job Design approaches (2)</vt:lpstr>
      <vt:lpstr>Future trends</vt:lpstr>
      <vt:lpstr>Key actions for workforce planning (CIPD, 2025b)</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Rhiannon Akers</cp:lastModifiedBy>
  <cp:revision>40</cp:revision>
  <dcterms:created xsi:type="dcterms:W3CDTF">2017-11-30T17:31:08Z</dcterms:created>
  <dcterms:modified xsi:type="dcterms:W3CDTF">2025-10-28T10:53:56Z</dcterms:modified>
</cp:coreProperties>
</file>