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0" r:id="rId3"/>
  </p:sldIdLst>
  <p:sldSz cx="20315238" cy="150876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FF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8088" autoAdjust="0"/>
    <p:restoredTop sz="94660"/>
  </p:normalViewPr>
  <p:slideViewPr>
    <p:cSldViewPr snapToGrid="0">
      <p:cViewPr varScale="1">
        <p:scale>
          <a:sx n="53" d="100"/>
          <a:sy n="53" d="100"/>
        </p:scale>
        <p:origin x="1896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3643" y="2469199"/>
            <a:ext cx="17267952" cy="5252720"/>
          </a:xfrm>
        </p:spPr>
        <p:txBody>
          <a:bodyPr anchor="b"/>
          <a:lstStyle>
            <a:lvl1pPr algn="ctr">
              <a:defRPr sz="1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39405" y="7924484"/>
            <a:ext cx="15236429" cy="3642676"/>
          </a:xfrm>
        </p:spPr>
        <p:txBody>
          <a:bodyPr/>
          <a:lstStyle>
            <a:lvl1pPr marL="0" indent="0" algn="ctr">
              <a:buNone/>
              <a:defRPr sz="5280"/>
            </a:lvl1pPr>
            <a:lvl2pPr marL="1005840" indent="0" algn="ctr">
              <a:buNone/>
              <a:defRPr sz="4400"/>
            </a:lvl2pPr>
            <a:lvl3pPr marL="2011680" indent="0" algn="ctr">
              <a:buNone/>
              <a:defRPr sz="3960"/>
            </a:lvl3pPr>
            <a:lvl4pPr marL="3017520" indent="0" algn="ctr">
              <a:buNone/>
              <a:defRPr sz="3520"/>
            </a:lvl4pPr>
            <a:lvl5pPr marL="4023360" indent="0" algn="ctr">
              <a:buNone/>
              <a:defRPr sz="3520"/>
            </a:lvl5pPr>
            <a:lvl6pPr marL="5029200" indent="0" algn="ctr">
              <a:buNone/>
              <a:defRPr sz="3520"/>
            </a:lvl6pPr>
            <a:lvl7pPr marL="6035040" indent="0" algn="ctr">
              <a:buNone/>
              <a:defRPr sz="3520"/>
            </a:lvl7pPr>
            <a:lvl8pPr marL="7040880" indent="0" algn="ctr">
              <a:buNone/>
              <a:defRPr sz="3520"/>
            </a:lvl8pPr>
            <a:lvl9pPr marL="8046720" indent="0" algn="ctr">
              <a:buNone/>
              <a:defRPr sz="352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90A3B6-1D5B-4E10-8DBF-31A7D55A0C42}" type="datetimeFigureOut">
              <a:rPr lang="en-GB" smtClean="0"/>
              <a:t>10/07/2018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90852-F7CE-445F-81FC-7709C1E2E1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92021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90A3B6-1D5B-4E10-8DBF-31A7D55A0C42}" type="datetimeFigureOut">
              <a:rPr lang="en-GB" smtClean="0"/>
              <a:t>10/07/2018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90852-F7CE-445F-81FC-7709C1E2E1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96156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86093" y="3761427"/>
            <a:ext cx="17521893" cy="6276021"/>
          </a:xfrm>
        </p:spPr>
        <p:txBody>
          <a:bodyPr anchor="b"/>
          <a:lstStyle>
            <a:lvl1pPr>
              <a:defRPr sz="1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86093" y="10096822"/>
            <a:ext cx="17521893" cy="3300411"/>
          </a:xfrm>
        </p:spPr>
        <p:txBody>
          <a:bodyPr/>
          <a:lstStyle>
            <a:lvl1pPr marL="0" indent="0">
              <a:buNone/>
              <a:defRPr sz="5280">
                <a:solidFill>
                  <a:schemeClr val="tx1"/>
                </a:solidFill>
              </a:defRPr>
            </a:lvl1pPr>
            <a:lvl2pPr marL="1005840" indent="0">
              <a:buNone/>
              <a:defRPr sz="4400">
                <a:solidFill>
                  <a:schemeClr val="tx1">
                    <a:tint val="75000"/>
                  </a:schemeClr>
                </a:solidFill>
              </a:defRPr>
            </a:lvl2pPr>
            <a:lvl3pPr marL="2011680" indent="0">
              <a:buNone/>
              <a:defRPr sz="3960">
                <a:solidFill>
                  <a:schemeClr val="tx1">
                    <a:tint val="75000"/>
                  </a:schemeClr>
                </a:solidFill>
              </a:defRPr>
            </a:lvl3pPr>
            <a:lvl4pPr marL="3017520" indent="0">
              <a:buNone/>
              <a:defRPr sz="3520">
                <a:solidFill>
                  <a:schemeClr val="tx1">
                    <a:tint val="75000"/>
                  </a:schemeClr>
                </a:solidFill>
              </a:defRPr>
            </a:lvl4pPr>
            <a:lvl5pPr marL="4023360" indent="0">
              <a:buNone/>
              <a:defRPr sz="3520">
                <a:solidFill>
                  <a:schemeClr val="tx1">
                    <a:tint val="75000"/>
                  </a:schemeClr>
                </a:solidFill>
              </a:defRPr>
            </a:lvl5pPr>
            <a:lvl6pPr marL="5029200" indent="0">
              <a:buNone/>
              <a:defRPr sz="3520">
                <a:solidFill>
                  <a:schemeClr val="tx1">
                    <a:tint val="75000"/>
                  </a:schemeClr>
                </a:solidFill>
              </a:defRPr>
            </a:lvl6pPr>
            <a:lvl7pPr marL="6035040" indent="0">
              <a:buNone/>
              <a:defRPr sz="3520">
                <a:solidFill>
                  <a:schemeClr val="tx1">
                    <a:tint val="75000"/>
                  </a:schemeClr>
                </a:solidFill>
              </a:defRPr>
            </a:lvl7pPr>
            <a:lvl8pPr marL="7040880" indent="0">
              <a:buNone/>
              <a:defRPr sz="3520">
                <a:solidFill>
                  <a:schemeClr val="tx1">
                    <a:tint val="75000"/>
                  </a:schemeClr>
                </a:solidFill>
              </a:defRPr>
            </a:lvl8pPr>
            <a:lvl9pPr marL="8046720" indent="0">
              <a:buNone/>
              <a:defRPr sz="352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90A3B6-1D5B-4E10-8DBF-31A7D55A0C42}" type="datetimeFigureOut">
              <a:rPr lang="en-GB" smtClean="0"/>
              <a:t>10/07/2018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90852-F7CE-445F-81FC-7709C1E2E1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92456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96673" y="4016375"/>
            <a:ext cx="8633976" cy="957294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84589" y="4016375"/>
            <a:ext cx="8633976" cy="957294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90A3B6-1D5B-4E10-8DBF-31A7D55A0C42}" type="datetimeFigureOut">
              <a:rPr lang="en-GB" smtClean="0"/>
              <a:t>10/07/2018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90852-F7CE-445F-81FC-7709C1E2E1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00637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99319" y="803278"/>
            <a:ext cx="17521893" cy="291623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99321" y="3698559"/>
            <a:ext cx="8594297" cy="1812606"/>
          </a:xfrm>
        </p:spPr>
        <p:txBody>
          <a:bodyPr anchor="b"/>
          <a:lstStyle>
            <a:lvl1pPr marL="0" indent="0">
              <a:buNone/>
              <a:defRPr sz="5280" b="1"/>
            </a:lvl1pPr>
            <a:lvl2pPr marL="1005840" indent="0">
              <a:buNone/>
              <a:defRPr sz="4400" b="1"/>
            </a:lvl2pPr>
            <a:lvl3pPr marL="2011680" indent="0">
              <a:buNone/>
              <a:defRPr sz="3960" b="1"/>
            </a:lvl3pPr>
            <a:lvl4pPr marL="3017520" indent="0">
              <a:buNone/>
              <a:defRPr sz="3520" b="1"/>
            </a:lvl4pPr>
            <a:lvl5pPr marL="4023360" indent="0">
              <a:buNone/>
              <a:defRPr sz="3520" b="1"/>
            </a:lvl5pPr>
            <a:lvl6pPr marL="5029200" indent="0">
              <a:buNone/>
              <a:defRPr sz="3520" b="1"/>
            </a:lvl6pPr>
            <a:lvl7pPr marL="6035040" indent="0">
              <a:buNone/>
              <a:defRPr sz="3520" b="1"/>
            </a:lvl7pPr>
            <a:lvl8pPr marL="7040880" indent="0">
              <a:buNone/>
              <a:defRPr sz="3520" b="1"/>
            </a:lvl8pPr>
            <a:lvl9pPr marL="8046720" indent="0">
              <a:buNone/>
              <a:defRPr sz="352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99321" y="5511165"/>
            <a:ext cx="8594297" cy="810609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0284590" y="3698559"/>
            <a:ext cx="8636622" cy="1812606"/>
          </a:xfrm>
        </p:spPr>
        <p:txBody>
          <a:bodyPr anchor="b"/>
          <a:lstStyle>
            <a:lvl1pPr marL="0" indent="0">
              <a:buNone/>
              <a:defRPr sz="5280" b="1"/>
            </a:lvl1pPr>
            <a:lvl2pPr marL="1005840" indent="0">
              <a:buNone/>
              <a:defRPr sz="4400" b="1"/>
            </a:lvl2pPr>
            <a:lvl3pPr marL="2011680" indent="0">
              <a:buNone/>
              <a:defRPr sz="3960" b="1"/>
            </a:lvl3pPr>
            <a:lvl4pPr marL="3017520" indent="0">
              <a:buNone/>
              <a:defRPr sz="3520" b="1"/>
            </a:lvl4pPr>
            <a:lvl5pPr marL="4023360" indent="0">
              <a:buNone/>
              <a:defRPr sz="3520" b="1"/>
            </a:lvl5pPr>
            <a:lvl6pPr marL="5029200" indent="0">
              <a:buNone/>
              <a:defRPr sz="3520" b="1"/>
            </a:lvl6pPr>
            <a:lvl7pPr marL="6035040" indent="0">
              <a:buNone/>
              <a:defRPr sz="3520" b="1"/>
            </a:lvl7pPr>
            <a:lvl8pPr marL="7040880" indent="0">
              <a:buNone/>
              <a:defRPr sz="3520" b="1"/>
            </a:lvl8pPr>
            <a:lvl9pPr marL="8046720" indent="0">
              <a:buNone/>
              <a:defRPr sz="352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0284590" y="5511165"/>
            <a:ext cx="8636622" cy="810609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90A3B6-1D5B-4E10-8DBF-31A7D55A0C42}" type="datetimeFigureOut">
              <a:rPr lang="en-GB" smtClean="0"/>
              <a:t>10/07/2018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90852-F7CE-445F-81FC-7709C1E2E1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33962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90A3B6-1D5B-4E10-8DBF-31A7D55A0C42}" type="datetimeFigureOut">
              <a:rPr lang="en-GB" smtClean="0"/>
              <a:t>10/07/2018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90852-F7CE-445F-81FC-7709C1E2E1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55775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90A3B6-1D5B-4E10-8DBF-31A7D55A0C42}" type="datetimeFigureOut">
              <a:rPr lang="en-GB" smtClean="0"/>
              <a:t>10/07/2018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90852-F7CE-445F-81FC-7709C1E2E1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07351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99319" y="1005840"/>
            <a:ext cx="6552193" cy="3520440"/>
          </a:xfrm>
        </p:spPr>
        <p:txBody>
          <a:bodyPr anchor="b"/>
          <a:lstStyle>
            <a:lvl1pPr>
              <a:defRPr sz="704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636622" y="2172338"/>
            <a:ext cx="10284589" cy="10721975"/>
          </a:xfrm>
        </p:spPr>
        <p:txBody>
          <a:bodyPr/>
          <a:lstStyle>
            <a:lvl1pPr>
              <a:defRPr sz="7040"/>
            </a:lvl1pPr>
            <a:lvl2pPr>
              <a:defRPr sz="6160"/>
            </a:lvl2pPr>
            <a:lvl3pPr>
              <a:defRPr sz="5280"/>
            </a:lvl3pPr>
            <a:lvl4pPr>
              <a:defRPr sz="4400"/>
            </a:lvl4pPr>
            <a:lvl5pPr>
              <a:defRPr sz="4400"/>
            </a:lvl5pPr>
            <a:lvl6pPr>
              <a:defRPr sz="4400"/>
            </a:lvl6pPr>
            <a:lvl7pPr>
              <a:defRPr sz="4400"/>
            </a:lvl7pPr>
            <a:lvl8pPr>
              <a:defRPr sz="4400"/>
            </a:lvl8pPr>
            <a:lvl9pPr>
              <a:defRPr sz="4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399319" y="4526280"/>
            <a:ext cx="6552193" cy="8385494"/>
          </a:xfrm>
        </p:spPr>
        <p:txBody>
          <a:bodyPr/>
          <a:lstStyle>
            <a:lvl1pPr marL="0" indent="0">
              <a:buNone/>
              <a:defRPr sz="3520"/>
            </a:lvl1pPr>
            <a:lvl2pPr marL="1005840" indent="0">
              <a:buNone/>
              <a:defRPr sz="3080"/>
            </a:lvl2pPr>
            <a:lvl3pPr marL="2011680" indent="0">
              <a:buNone/>
              <a:defRPr sz="2640"/>
            </a:lvl3pPr>
            <a:lvl4pPr marL="3017520" indent="0">
              <a:buNone/>
              <a:defRPr sz="2200"/>
            </a:lvl4pPr>
            <a:lvl5pPr marL="4023360" indent="0">
              <a:buNone/>
              <a:defRPr sz="2200"/>
            </a:lvl5pPr>
            <a:lvl6pPr marL="5029200" indent="0">
              <a:buNone/>
              <a:defRPr sz="2200"/>
            </a:lvl6pPr>
            <a:lvl7pPr marL="6035040" indent="0">
              <a:buNone/>
              <a:defRPr sz="2200"/>
            </a:lvl7pPr>
            <a:lvl8pPr marL="7040880" indent="0">
              <a:buNone/>
              <a:defRPr sz="2200"/>
            </a:lvl8pPr>
            <a:lvl9pPr marL="8046720" indent="0">
              <a:buNone/>
              <a:defRPr sz="22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90A3B6-1D5B-4E10-8DBF-31A7D55A0C42}" type="datetimeFigureOut">
              <a:rPr lang="en-GB" smtClean="0"/>
              <a:t>10/07/2018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90852-F7CE-445F-81FC-7709C1E2E1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00173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99319" y="1005840"/>
            <a:ext cx="6552193" cy="3520440"/>
          </a:xfrm>
        </p:spPr>
        <p:txBody>
          <a:bodyPr anchor="b"/>
          <a:lstStyle>
            <a:lvl1pPr>
              <a:defRPr sz="704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36622" y="2172338"/>
            <a:ext cx="10284589" cy="10721975"/>
          </a:xfrm>
        </p:spPr>
        <p:txBody>
          <a:bodyPr anchor="t"/>
          <a:lstStyle>
            <a:lvl1pPr marL="0" indent="0">
              <a:buNone/>
              <a:defRPr sz="7040"/>
            </a:lvl1pPr>
            <a:lvl2pPr marL="1005840" indent="0">
              <a:buNone/>
              <a:defRPr sz="6160"/>
            </a:lvl2pPr>
            <a:lvl3pPr marL="2011680" indent="0">
              <a:buNone/>
              <a:defRPr sz="5280"/>
            </a:lvl3pPr>
            <a:lvl4pPr marL="3017520" indent="0">
              <a:buNone/>
              <a:defRPr sz="4400"/>
            </a:lvl4pPr>
            <a:lvl5pPr marL="4023360" indent="0">
              <a:buNone/>
              <a:defRPr sz="4400"/>
            </a:lvl5pPr>
            <a:lvl6pPr marL="5029200" indent="0">
              <a:buNone/>
              <a:defRPr sz="4400"/>
            </a:lvl6pPr>
            <a:lvl7pPr marL="6035040" indent="0">
              <a:buNone/>
              <a:defRPr sz="4400"/>
            </a:lvl7pPr>
            <a:lvl8pPr marL="7040880" indent="0">
              <a:buNone/>
              <a:defRPr sz="4400"/>
            </a:lvl8pPr>
            <a:lvl9pPr marL="8046720" indent="0">
              <a:buNone/>
              <a:defRPr sz="44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399319" y="4526280"/>
            <a:ext cx="6552193" cy="8385494"/>
          </a:xfrm>
        </p:spPr>
        <p:txBody>
          <a:bodyPr/>
          <a:lstStyle>
            <a:lvl1pPr marL="0" indent="0">
              <a:buNone/>
              <a:defRPr sz="3520"/>
            </a:lvl1pPr>
            <a:lvl2pPr marL="1005840" indent="0">
              <a:buNone/>
              <a:defRPr sz="3080"/>
            </a:lvl2pPr>
            <a:lvl3pPr marL="2011680" indent="0">
              <a:buNone/>
              <a:defRPr sz="2640"/>
            </a:lvl3pPr>
            <a:lvl4pPr marL="3017520" indent="0">
              <a:buNone/>
              <a:defRPr sz="2200"/>
            </a:lvl4pPr>
            <a:lvl5pPr marL="4023360" indent="0">
              <a:buNone/>
              <a:defRPr sz="2200"/>
            </a:lvl5pPr>
            <a:lvl6pPr marL="5029200" indent="0">
              <a:buNone/>
              <a:defRPr sz="2200"/>
            </a:lvl6pPr>
            <a:lvl7pPr marL="6035040" indent="0">
              <a:buNone/>
              <a:defRPr sz="2200"/>
            </a:lvl7pPr>
            <a:lvl8pPr marL="7040880" indent="0">
              <a:buNone/>
              <a:defRPr sz="2200"/>
            </a:lvl8pPr>
            <a:lvl9pPr marL="8046720" indent="0">
              <a:buNone/>
              <a:defRPr sz="22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90A3B6-1D5B-4E10-8DBF-31A7D55A0C42}" type="datetimeFigureOut">
              <a:rPr lang="en-GB" smtClean="0"/>
              <a:t>10/07/2018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90852-F7CE-445F-81FC-7709C1E2E1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69832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90A3B6-1D5B-4E10-8DBF-31A7D55A0C42}" type="datetimeFigureOut">
              <a:rPr lang="en-GB" smtClean="0"/>
              <a:t>10/07/2018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90852-F7CE-445F-81FC-7709C1E2E1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03577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4538093" y="803275"/>
            <a:ext cx="4380473" cy="1278604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96674" y="803275"/>
            <a:ext cx="12887479" cy="1278604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90A3B6-1D5B-4E10-8DBF-31A7D55A0C42}" type="datetimeFigureOut">
              <a:rPr lang="en-GB" smtClean="0"/>
              <a:t>10/07/2018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90852-F7CE-445F-81FC-7709C1E2E1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36796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96673" y="803278"/>
            <a:ext cx="17521893" cy="291623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96673" y="4016375"/>
            <a:ext cx="17521893" cy="95729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6672" y="13983973"/>
            <a:ext cx="4570929" cy="8032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64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90A3B6-1D5B-4E10-8DBF-31A7D55A0C42}" type="datetimeFigureOut">
              <a:rPr lang="en-GB" smtClean="0"/>
              <a:t>10/07/2018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29423" y="13983973"/>
            <a:ext cx="6856393" cy="8032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64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4347637" y="13983973"/>
            <a:ext cx="4570929" cy="8032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64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190852-F7CE-445F-81FC-7709C1E2E1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17088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2011680" rtl="0" eaLnBrk="1" latinLnBrk="0" hangingPunct="1">
        <a:lnSpc>
          <a:spcPct val="90000"/>
        </a:lnSpc>
        <a:spcBef>
          <a:spcPct val="0"/>
        </a:spcBef>
        <a:buNone/>
        <a:defRPr sz="968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502920" indent="-502920" algn="l" defTabSz="2011680" rtl="0" eaLnBrk="1" latinLnBrk="0" hangingPunct="1">
        <a:lnSpc>
          <a:spcPct val="90000"/>
        </a:lnSpc>
        <a:spcBef>
          <a:spcPts val="2200"/>
        </a:spcBef>
        <a:buFont typeface="Arial" panose="020B0604020202020204" pitchFamily="34" charset="0"/>
        <a:buChar char="•"/>
        <a:defRPr sz="6160" kern="1200">
          <a:solidFill>
            <a:schemeClr val="tx1"/>
          </a:solidFill>
          <a:latin typeface="+mn-lt"/>
          <a:ea typeface="+mn-ea"/>
          <a:cs typeface="+mn-cs"/>
        </a:defRPr>
      </a:lvl1pPr>
      <a:lvl2pPr marL="1508760" indent="-502920" algn="l" defTabSz="2011680" rtl="0" eaLnBrk="1" latinLnBrk="0" hangingPunct="1">
        <a:lnSpc>
          <a:spcPct val="90000"/>
        </a:lnSpc>
        <a:spcBef>
          <a:spcPts val="1100"/>
        </a:spcBef>
        <a:buFont typeface="Arial" panose="020B0604020202020204" pitchFamily="34" charset="0"/>
        <a:buChar char="•"/>
        <a:defRPr sz="5280" kern="1200">
          <a:solidFill>
            <a:schemeClr val="tx1"/>
          </a:solidFill>
          <a:latin typeface="+mn-lt"/>
          <a:ea typeface="+mn-ea"/>
          <a:cs typeface="+mn-cs"/>
        </a:defRPr>
      </a:lvl2pPr>
      <a:lvl3pPr marL="2514600" indent="-502920" algn="l" defTabSz="2011680" rtl="0" eaLnBrk="1" latinLnBrk="0" hangingPunct="1">
        <a:lnSpc>
          <a:spcPct val="90000"/>
        </a:lnSpc>
        <a:spcBef>
          <a:spcPts val="1100"/>
        </a:spcBef>
        <a:buFont typeface="Arial" panose="020B0604020202020204" pitchFamily="34" charset="0"/>
        <a:buChar char="•"/>
        <a:defRPr sz="4400" kern="1200">
          <a:solidFill>
            <a:schemeClr val="tx1"/>
          </a:solidFill>
          <a:latin typeface="+mn-lt"/>
          <a:ea typeface="+mn-ea"/>
          <a:cs typeface="+mn-cs"/>
        </a:defRPr>
      </a:lvl3pPr>
      <a:lvl4pPr marL="3520440" indent="-502920" algn="l" defTabSz="2011680" rtl="0" eaLnBrk="1" latinLnBrk="0" hangingPunct="1">
        <a:lnSpc>
          <a:spcPct val="90000"/>
        </a:lnSpc>
        <a:spcBef>
          <a:spcPts val="1100"/>
        </a:spcBef>
        <a:buFont typeface="Arial" panose="020B0604020202020204" pitchFamily="34" charset="0"/>
        <a:buChar char="•"/>
        <a:defRPr sz="3960" kern="1200">
          <a:solidFill>
            <a:schemeClr val="tx1"/>
          </a:solidFill>
          <a:latin typeface="+mn-lt"/>
          <a:ea typeface="+mn-ea"/>
          <a:cs typeface="+mn-cs"/>
        </a:defRPr>
      </a:lvl4pPr>
      <a:lvl5pPr marL="4526280" indent="-502920" algn="l" defTabSz="2011680" rtl="0" eaLnBrk="1" latinLnBrk="0" hangingPunct="1">
        <a:lnSpc>
          <a:spcPct val="90000"/>
        </a:lnSpc>
        <a:spcBef>
          <a:spcPts val="1100"/>
        </a:spcBef>
        <a:buFont typeface="Arial" panose="020B0604020202020204" pitchFamily="34" charset="0"/>
        <a:buChar char="•"/>
        <a:defRPr sz="3960" kern="1200">
          <a:solidFill>
            <a:schemeClr val="tx1"/>
          </a:solidFill>
          <a:latin typeface="+mn-lt"/>
          <a:ea typeface="+mn-ea"/>
          <a:cs typeface="+mn-cs"/>
        </a:defRPr>
      </a:lvl5pPr>
      <a:lvl6pPr marL="5532120" indent="-502920" algn="l" defTabSz="2011680" rtl="0" eaLnBrk="1" latinLnBrk="0" hangingPunct="1">
        <a:lnSpc>
          <a:spcPct val="90000"/>
        </a:lnSpc>
        <a:spcBef>
          <a:spcPts val="1100"/>
        </a:spcBef>
        <a:buFont typeface="Arial" panose="020B0604020202020204" pitchFamily="34" charset="0"/>
        <a:buChar char="•"/>
        <a:defRPr sz="3960" kern="1200">
          <a:solidFill>
            <a:schemeClr val="tx1"/>
          </a:solidFill>
          <a:latin typeface="+mn-lt"/>
          <a:ea typeface="+mn-ea"/>
          <a:cs typeface="+mn-cs"/>
        </a:defRPr>
      </a:lvl6pPr>
      <a:lvl7pPr marL="6537960" indent="-502920" algn="l" defTabSz="2011680" rtl="0" eaLnBrk="1" latinLnBrk="0" hangingPunct="1">
        <a:lnSpc>
          <a:spcPct val="90000"/>
        </a:lnSpc>
        <a:spcBef>
          <a:spcPts val="1100"/>
        </a:spcBef>
        <a:buFont typeface="Arial" panose="020B0604020202020204" pitchFamily="34" charset="0"/>
        <a:buChar char="•"/>
        <a:defRPr sz="3960" kern="1200">
          <a:solidFill>
            <a:schemeClr val="tx1"/>
          </a:solidFill>
          <a:latin typeface="+mn-lt"/>
          <a:ea typeface="+mn-ea"/>
          <a:cs typeface="+mn-cs"/>
        </a:defRPr>
      </a:lvl7pPr>
      <a:lvl8pPr marL="7543800" indent="-502920" algn="l" defTabSz="2011680" rtl="0" eaLnBrk="1" latinLnBrk="0" hangingPunct="1">
        <a:lnSpc>
          <a:spcPct val="90000"/>
        </a:lnSpc>
        <a:spcBef>
          <a:spcPts val="1100"/>
        </a:spcBef>
        <a:buFont typeface="Arial" panose="020B0604020202020204" pitchFamily="34" charset="0"/>
        <a:buChar char="•"/>
        <a:defRPr sz="3960" kern="1200">
          <a:solidFill>
            <a:schemeClr val="tx1"/>
          </a:solidFill>
          <a:latin typeface="+mn-lt"/>
          <a:ea typeface="+mn-ea"/>
          <a:cs typeface="+mn-cs"/>
        </a:defRPr>
      </a:lvl8pPr>
      <a:lvl9pPr marL="8549640" indent="-502920" algn="l" defTabSz="2011680" rtl="0" eaLnBrk="1" latinLnBrk="0" hangingPunct="1">
        <a:lnSpc>
          <a:spcPct val="90000"/>
        </a:lnSpc>
        <a:spcBef>
          <a:spcPts val="1100"/>
        </a:spcBef>
        <a:buFont typeface="Arial" panose="020B0604020202020204" pitchFamily="34" charset="0"/>
        <a:buChar char="•"/>
        <a:defRPr sz="39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011680" rtl="0" eaLnBrk="1" latinLnBrk="0" hangingPunct="1">
        <a:defRPr sz="3960" kern="1200">
          <a:solidFill>
            <a:schemeClr val="tx1"/>
          </a:solidFill>
          <a:latin typeface="+mn-lt"/>
          <a:ea typeface="+mn-ea"/>
          <a:cs typeface="+mn-cs"/>
        </a:defRPr>
      </a:lvl1pPr>
      <a:lvl2pPr marL="1005840" algn="l" defTabSz="2011680" rtl="0" eaLnBrk="1" latinLnBrk="0" hangingPunct="1">
        <a:defRPr sz="3960" kern="1200">
          <a:solidFill>
            <a:schemeClr val="tx1"/>
          </a:solidFill>
          <a:latin typeface="+mn-lt"/>
          <a:ea typeface="+mn-ea"/>
          <a:cs typeface="+mn-cs"/>
        </a:defRPr>
      </a:lvl2pPr>
      <a:lvl3pPr marL="2011680" algn="l" defTabSz="2011680" rtl="0" eaLnBrk="1" latinLnBrk="0" hangingPunct="1">
        <a:defRPr sz="3960" kern="1200">
          <a:solidFill>
            <a:schemeClr val="tx1"/>
          </a:solidFill>
          <a:latin typeface="+mn-lt"/>
          <a:ea typeface="+mn-ea"/>
          <a:cs typeface="+mn-cs"/>
        </a:defRPr>
      </a:lvl3pPr>
      <a:lvl4pPr marL="3017520" algn="l" defTabSz="2011680" rtl="0" eaLnBrk="1" latinLnBrk="0" hangingPunct="1">
        <a:defRPr sz="3960" kern="1200">
          <a:solidFill>
            <a:schemeClr val="tx1"/>
          </a:solidFill>
          <a:latin typeface="+mn-lt"/>
          <a:ea typeface="+mn-ea"/>
          <a:cs typeface="+mn-cs"/>
        </a:defRPr>
      </a:lvl4pPr>
      <a:lvl5pPr marL="4023360" algn="l" defTabSz="2011680" rtl="0" eaLnBrk="1" latinLnBrk="0" hangingPunct="1">
        <a:defRPr sz="3960" kern="1200">
          <a:solidFill>
            <a:schemeClr val="tx1"/>
          </a:solidFill>
          <a:latin typeface="+mn-lt"/>
          <a:ea typeface="+mn-ea"/>
          <a:cs typeface="+mn-cs"/>
        </a:defRPr>
      </a:lvl5pPr>
      <a:lvl6pPr marL="5029200" algn="l" defTabSz="2011680" rtl="0" eaLnBrk="1" latinLnBrk="0" hangingPunct="1">
        <a:defRPr sz="3960" kern="1200">
          <a:solidFill>
            <a:schemeClr val="tx1"/>
          </a:solidFill>
          <a:latin typeface="+mn-lt"/>
          <a:ea typeface="+mn-ea"/>
          <a:cs typeface="+mn-cs"/>
        </a:defRPr>
      </a:lvl6pPr>
      <a:lvl7pPr marL="6035040" algn="l" defTabSz="2011680" rtl="0" eaLnBrk="1" latinLnBrk="0" hangingPunct="1">
        <a:defRPr sz="3960" kern="1200">
          <a:solidFill>
            <a:schemeClr val="tx1"/>
          </a:solidFill>
          <a:latin typeface="+mn-lt"/>
          <a:ea typeface="+mn-ea"/>
          <a:cs typeface="+mn-cs"/>
        </a:defRPr>
      </a:lvl7pPr>
      <a:lvl8pPr marL="7040880" algn="l" defTabSz="2011680" rtl="0" eaLnBrk="1" latinLnBrk="0" hangingPunct="1">
        <a:defRPr sz="3960" kern="1200">
          <a:solidFill>
            <a:schemeClr val="tx1"/>
          </a:solidFill>
          <a:latin typeface="+mn-lt"/>
          <a:ea typeface="+mn-ea"/>
          <a:cs typeface="+mn-cs"/>
        </a:defRPr>
      </a:lvl8pPr>
      <a:lvl9pPr marL="8046720" algn="l" defTabSz="2011680" rtl="0" eaLnBrk="1" latinLnBrk="0" hangingPunct="1">
        <a:defRPr sz="39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hyperlink" Target="https://www.learning-theories.com/bronfenbrenners-bioecological-model-bronfenbrenner.html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flyingstartcardiff.co.uk/about-flying-start/" TargetMode="External"/><Relationship Id="rId5" Type="http://schemas.openxmlformats.org/officeDocument/2006/relationships/hyperlink" Target="https://www.simplypsychology.org/maslow.html" TargetMode="Externa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AD695B1B-FCEB-4A89-B096-1915987E616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2442" y="304184"/>
            <a:ext cx="11730900" cy="556567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DF9ADA4-50B0-44D3-B0BB-7333148EC1D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08236" y="5497423"/>
            <a:ext cx="16707002" cy="923621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0774499-BDB7-4A03-B0E6-FA4EC8F0C52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397" y="9486285"/>
            <a:ext cx="3904588" cy="4011563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5CDA23A0-1606-4BC5-983C-68C3743252AF}"/>
              </a:ext>
            </a:extLst>
          </p:cNvPr>
          <p:cNvSpPr txBox="1"/>
          <p:nvPr/>
        </p:nvSpPr>
        <p:spPr>
          <a:xfrm>
            <a:off x="0" y="3038168"/>
            <a:ext cx="681375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  </a:t>
            </a:r>
          </a:p>
          <a:p>
            <a:endParaRPr lang="en-GB" sz="320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928F03A-53B3-4DAA-9672-A42E5B563388}"/>
              </a:ext>
            </a:extLst>
          </p:cNvPr>
          <p:cNvSpPr/>
          <p:nvPr/>
        </p:nvSpPr>
        <p:spPr>
          <a:xfrm>
            <a:off x="12683613" y="1089110"/>
            <a:ext cx="7079226" cy="3785652"/>
          </a:xfrm>
          <a:prstGeom prst="rect">
            <a:avLst/>
          </a:prstGeom>
          <a:gradFill flip="none" rotWithShape="1">
            <a:gsLst>
              <a:gs pos="0">
                <a:srgbClr val="99FF33">
                  <a:tint val="66000"/>
                  <a:satMod val="160000"/>
                </a:srgbClr>
              </a:gs>
              <a:gs pos="50000">
                <a:srgbClr val="99FF33">
                  <a:tint val="44500"/>
                  <a:satMod val="160000"/>
                </a:srgbClr>
              </a:gs>
              <a:gs pos="100000">
                <a:srgbClr val="99FF33">
                  <a:tint val="23500"/>
                  <a:satMod val="160000"/>
                </a:srgbClr>
              </a:gs>
            </a:gsLst>
            <a:lin ang="5400000" scaled="1"/>
            <a:tileRect/>
          </a:gradFill>
        </p:spPr>
        <p:txBody>
          <a:bodyPr wrap="square">
            <a:spAutoFit/>
          </a:bodyPr>
          <a:lstStyle/>
          <a:p>
            <a:r>
              <a:rPr lang="en-GB" dirty="0"/>
              <a:t>                    </a:t>
            </a:r>
            <a:r>
              <a:rPr lang="en-GB" sz="4800" dirty="0"/>
              <a:t>Bronfenbrenner </a:t>
            </a:r>
          </a:p>
          <a:p>
            <a:r>
              <a:rPr lang="en-GB" sz="4800" dirty="0"/>
              <a:t>Nested system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4800" dirty="0"/>
              <a:t>Micro Level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4800" dirty="0"/>
              <a:t>Meso Level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4800" dirty="0"/>
              <a:t>Macro Level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508895F-3672-4942-B32D-F86D4BA59BF1}"/>
              </a:ext>
            </a:extLst>
          </p:cNvPr>
          <p:cNvSpPr txBox="1"/>
          <p:nvPr/>
        </p:nvSpPr>
        <p:spPr>
          <a:xfrm>
            <a:off x="3333135" y="5309419"/>
            <a:ext cx="46899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(Cardiff Council,2013)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E60F844-A1C2-4B63-8FE2-3435ED7365E2}"/>
              </a:ext>
            </a:extLst>
          </p:cNvPr>
          <p:cNvSpPr/>
          <p:nvPr/>
        </p:nvSpPr>
        <p:spPr>
          <a:xfrm>
            <a:off x="13294918" y="14718268"/>
            <a:ext cx="702032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hlinkClick r:id="rId5"/>
              </a:rPr>
              <a:t>https://www.simplypsychology.org/maslow.html</a:t>
            </a:r>
            <a:r>
              <a:rPr lang="en-GB" dirty="0"/>
              <a:t> [accessed:21/06/2018]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A48C391-ECAD-435E-AF20-81221B4844D5}"/>
              </a:ext>
            </a:extLst>
          </p:cNvPr>
          <p:cNvSpPr/>
          <p:nvPr/>
        </p:nvSpPr>
        <p:spPr>
          <a:xfrm>
            <a:off x="0" y="14718268"/>
            <a:ext cx="754668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hlinkClick r:id="rId6"/>
              </a:rPr>
              <a:t>https://www.flyingstartcardiff.co.uk/about-flying-start/</a:t>
            </a:r>
            <a:r>
              <a:rPr lang="en-GB" dirty="0"/>
              <a:t> [Accessed:21/06/2018] 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6D4F047-4EA0-4179-B888-192619189A99}"/>
              </a:ext>
            </a:extLst>
          </p:cNvPr>
          <p:cNvSpPr/>
          <p:nvPr/>
        </p:nvSpPr>
        <p:spPr>
          <a:xfrm>
            <a:off x="8913271" y="5206484"/>
            <a:ext cx="1140196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hlinkClick r:id="rId7"/>
              </a:rPr>
              <a:t>https://www.learning-theories.com/bronfenbrenners-bioecological-model-bronfenbrenner.html</a:t>
            </a:r>
            <a:r>
              <a:rPr lang="en-GB" dirty="0"/>
              <a:t>  [Accessed:21/06/2018]</a:t>
            </a:r>
          </a:p>
        </p:txBody>
      </p:sp>
    </p:spTree>
    <p:extLst>
      <p:ext uri="{BB962C8B-B14F-4D97-AF65-F5344CB8AC3E}">
        <p14:creationId xmlns:p14="http://schemas.microsoft.com/office/powerpoint/2010/main" val="30593537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55B47B6C-46BC-4D83-978A-77565C4283F7}"/>
              </a:ext>
            </a:extLst>
          </p:cNvPr>
          <p:cNvSpPr/>
          <p:nvPr/>
        </p:nvSpPr>
        <p:spPr>
          <a:xfrm>
            <a:off x="250381" y="5947089"/>
            <a:ext cx="10156825" cy="8710077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en-GB" sz="1600" dirty="0"/>
          </a:p>
          <a:p>
            <a:r>
              <a:rPr lang="en-GB" sz="1600" dirty="0"/>
              <a:t>Website</a:t>
            </a:r>
          </a:p>
          <a:p>
            <a:r>
              <a:rPr lang="en-GB" sz="1600" dirty="0"/>
              <a:t> McLeod</a:t>
            </a:r>
          </a:p>
          <a:p>
            <a:r>
              <a:rPr lang="en-GB" sz="1600" dirty="0"/>
              <a:t>Maslow's Hierarchy of Needs</a:t>
            </a:r>
          </a:p>
          <a:p>
            <a:r>
              <a:rPr lang="en-GB" sz="1600" dirty="0"/>
              <a:t>In-text: (McLeod, 2018) </a:t>
            </a:r>
          </a:p>
          <a:p>
            <a:r>
              <a:rPr lang="en-GB" sz="1600" dirty="0"/>
              <a:t>Your Bibliography: McLeod (2018). Maslow's Hierarchy of Needs. [online] Simply Psychology. Available at: https://www.simplypsychology.org/maslow.html [Accessed 25 Jun. 2018]. </a:t>
            </a:r>
          </a:p>
          <a:p>
            <a:r>
              <a:rPr lang="en-GB" sz="1600" dirty="0"/>
              <a:t>Poorer children’s educational attainment: how important are attitudes and behaviour?</a:t>
            </a:r>
          </a:p>
          <a:p>
            <a:endParaRPr lang="en-GB" sz="1600" dirty="0"/>
          </a:p>
          <a:p>
            <a:r>
              <a:rPr lang="en-GB" sz="1600" dirty="0"/>
              <a:t>In-text: (JRF, 2018) </a:t>
            </a:r>
          </a:p>
          <a:p>
            <a:r>
              <a:rPr lang="en-GB" sz="1600" dirty="0"/>
              <a:t>Your Bibliography: JRF. (2018). Poorer children’s educational attainment: how important are attitudes and behaviour?. [online] Available at: https://www.jrf.org.uk/report/poorer-children%E2%80%99s-educational-attainment-how-important-are-attitudes-and-behaviour [Accessed 21 Jun. 2018]. </a:t>
            </a:r>
          </a:p>
          <a:p>
            <a:r>
              <a:rPr lang="en-GB" sz="1600" dirty="0"/>
              <a:t>The Five Levels of Maslow's Hierarchy of Needs</a:t>
            </a:r>
          </a:p>
          <a:p>
            <a:endParaRPr lang="en-GB" sz="1600" dirty="0"/>
          </a:p>
          <a:p>
            <a:r>
              <a:rPr lang="en-GB" sz="1600" dirty="0"/>
              <a:t>In-text: (</a:t>
            </a:r>
            <a:r>
              <a:rPr lang="en-GB" sz="1600" dirty="0" err="1"/>
              <a:t>Verywell</a:t>
            </a:r>
            <a:r>
              <a:rPr lang="en-GB" sz="1600" dirty="0"/>
              <a:t> Mind, 2018) </a:t>
            </a:r>
          </a:p>
          <a:p>
            <a:r>
              <a:rPr lang="en-GB" sz="1600" dirty="0"/>
              <a:t>Your Bibliography: </a:t>
            </a:r>
            <a:r>
              <a:rPr lang="en-GB" sz="1600" dirty="0" err="1"/>
              <a:t>Verywell</a:t>
            </a:r>
            <a:r>
              <a:rPr lang="en-GB" sz="1600" dirty="0"/>
              <a:t> Mind. (2018). The Five Levels of Maslow's Hierarchy of Needs. [online] Available at: https://www.verywellmind.com/what-is-maslows-hierarchy-of-needs-4136760 [Accessed 26 Jun. 2018]. </a:t>
            </a:r>
          </a:p>
          <a:p>
            <a:endParaRPr lang="en-GB" sz="1600" dirty="0"/>
          </a:p>
          <a:p>
            <a:r>
              <a:rPr lang="en-GB" sz="1600" dirty="0"/>
              <a:t> </a:t>
            </a:r>
            <a:r>
              <a:rPr lang="en-GB" sz="1600" dirty="0" err="1"/>
              <a:t>Urie</a:t>
            </a:r>
            <a:r>
              <a:rPr lang="en-GB" sz="1600" dirty="0"/>
              <a:t> Bronfenbrenner and Child Development</a:t>
            </a:r>
          </a:p>
          <a:p>
            <a:r>
              <a:rPr lang="en-GB" sz="1600" dirty="0"/>
              <a:t>In-text: (Mentalhelp.net, 2018) </a:t>
            </a:r>
          </a:p>
          <a:p>
            <a:r>
              <a:rPr lang="en-GB" sz="1600" dirty="0"/>
              <a:t>Your Bibliography: Mentalhelp.net. (2018). </a:t>
            </a:r>
            <a:r>
              <a:rPr lang="en-GB" sz="1600" dirty="0" err="1"/>
              <a:t>Urie</a:t>
            </a:r>
            <a:r>
              <a:rPr lang="en-GB" sz="1600" dirty="0"/>
              <a:t> Bronfenbrenner and Child Development. [online] Available at: https://www.mentalhelp.net/articles/urie-bronfenbrenner-and-child-development/ [Accessed 22 Jun. 2018]. </a:t>
            </a:r>
          </a:p>
          <a:p>
            <a:endParaRPr lang="en-GB" sz="1600" dirty="0"/>
          </a:p>
          <a:p>
            <a:r>
              <a:rPr lang="en-GB" sz="1600" dirty="0"/>
              <a:t> Welsh </a:t>
            </a:r>
            <a:r>
              <a:rPr lang="en-GB" sz="1600" dirty="0" err="1"/>
              <a:t>Government|Child</a:t>
            </a:r>
            <a:r>
              <a:rPr lang="en-GB" sz="1600" dirty="0"/>
              <a:t> poverty</a:t>
            </a:r>
          </a:p>
          <a:p>
            <a:r>
              <a:rPr lang="en-GB" sz="1600" dirty="0"/>
              <a:t>In-text: (</a:t>
            </a:r>
            <a:r>
              <a:rPr lang="en-GB" sz="1600" dirty="0" err="1"/>
              <a:t>Gov.wales</a:t>
            </a:r>
            <a:r>
              <a:rPr lang="en-GB" sz="1600" dirty="0"/>
              <a:t>, 2018) </a:t>
            </a:r>
          </a:p>
          <a:p>
            <a:r>
              <a:rPr lang="en-GB" sz="1600" dirty="0"/>
              <a:t>Your Bibliography: </a:t>
            </a:r>
            <a:r>
              <a:rPr lang="en-GB" sz="1600" dirty="0" err="1"/>
              <a:t>Gov.wales</a:t>
            </a:r>
            <a:r>
              <a:rPr lang="en-GB" sz="1600" dirty="0"/>
              <a:t>. (2018). Welsh </a:t>
            </a:r>
            <a:r>
              <a:rPr lang="en-GB" sz="1600" dirty="0" err="1"/>
              <a:t>Government|Child</a:t>
            </a:r>
            <a:r>
              <a:rPr lang="en-GB" sz="1600" dirty="0"/>
              <a:t> poverty. [online] Available at: https://gov.wales/topics/people-and-communities/people/children-and-young-people/child-poverty/?lang=en [Accessed 24 Jun. 2018]. </a:t>
            </a:r>
          </a:p>
          <a:p>
            <a:endParaRPr lang="en-GB" sz="1600" dirty="0"/>
          </a:p>
          <a:p>
            <a:r>
              <a:rPr lang="en-GB" sz="1600" dirty="0"/>
              <a:t>In-text: (</a:t>
            </a:r>
            <a:r>
              <a:rPr lang="en-GB" sz="1600" dirty="0" err="1"/>
              <a:t>Gov.wales</a:t>
            </a:r>
            <a:r>
              <a:rPr lang="en-GB" sz="1600" dirty="0"/>
              <a:t>, 2018) </a:t>
            </a:r>
          </a:p>
          <a:p>
            <a:r>
              <a:rPr lang="en-GB" sz="1600" dirty="0"/>
              <a:t>Your Bibliography: </a:t>
            </a:r>
            <a:r>
              <a:rPr lang="en-GB" sz="1600" dirty="0" err="1"/>
              <a:t>Gov.wales</a:t>
            </a:r>
            <a:r>
              <a:rPr lang="en-GB" sz="1600" dirty="0"/>
              <a:t>. (2018). Welsh </a:t>
            </a:r>
            <a:r>
              <a:rPr lang="en-GB" sz="1600" dirty="0" err="1"/>
              <a:t>Government|Flying</a:t>
            </a:r>
            <a:r>
              <a:rPr lang="en-GB" sz="1600" dirty="0"/>
              <a:t> Start. [online] Available at: https://gov.wales/topics/people-and-communities/people/children-and-young-people/parenting-support-guidance/help/flyingstart/?lang=en [Accessed 22 Jun. 2018]. 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CB22F92-49A2-4AA6-B3C0-1D0D9B86F628}"/>
              </a:ext>
            </a:extLst>
          </p:cNvPr>
          <p:cNvSpPr/>
          <p:nvPr/>
        </p:nvSpPr>
        <p:spPr>
          <a:xfrm>
            <a:off x="268669" y="566928"/>
            <a:ext cx="10156825" cy="541686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1600" dirty="0"/>
              <a:t>Your bibliography </a:t>
            </a:r>
          </a:p>
          <a:p>
            <a:endParaRPr lang="en-GB" sz="1600" dirty="0"/>
          </a:p>
          <a:p>
            <a:r>
              <a:rPr lang="en-GB" sz="1600" dirty="0"/>
              <a:t>Website</a:t>
            </a:r>
          </a:p>
          <a:p>
            <a:r>
              <a:rPr lang="en-GB" sz="1600" dirty="0"/>
              <a:t>About Flying Start - Flying Start Cardiff</a:t>
            </a:r>
          </a:p>
          <a:p>
            <a:r>
              <a:rPr lang="en-GB" sz="1600" dirty="0"/>
              <a:t>In-text: (Flying Start Cardiff, 2018) </a:t>
            </a:r>
          </a:p>
          <a:p>
            <a:r>
              <a:rPr lang="en-GB" sz="1600" dirty="0"/>
              <a:t>Your Bibliography: Flying Start Cardiff. (2018). About Flying Start - Flying Start Cardiff. [online] Available at: https://www.flyingstartcardiff.co.uk/about-flying-start/ [Accessed 23 Jun. 2018].</a:t>
            </a:r>
          </a:p>
          <a:p>
            <a:endParaRPr lang="en-GB" sz="1600" dirty="0"/>
          </a:p>
          <a:p>
            <a:r>
              <a:rPr lang="en-GB" sz="1600" dirty="0"/>
              <a:t>Website</a:t>
            </a:r>
          </a:p>
          <a:p>
            <a:r>
              <a:rPr lang="en-GB" sz="1600" dirty="0"/>
              <a:t>Anon</a:t>
            </a:r>
          </a:p>
          <a:p>
            <a:r>
              <a:rPr lang="en-GB" sz="1600" dirty="0"/>
              <a:t>In-text: (Cardiff.gov.uk, 2018) </a:t>
            </a:r>
          </a:p>
          <a:p>
            <a:r>
              <a:rPr lang="en-GB" sz="1600" dirty="0"/>
              <a:t>Your Bibliography: Cardiff.gov.uk. (2018). [online] Available at: https://www.cardiff.gov.uk/CYM/Eich-Cyngor/Cynghorwyr-a-chyfarfodydd/Craffu/Adroddiadau-craffu/Documents/CYP-%20Impact%20of%20Poverty%20on%20Educational%20Attainment.pdf [Accessed 25 Jun. 2018]. </a:t>
            </a:r>
          </a:p>
          <a:p>
            <a:endParaRPr lang="en-GB" sz="1600" dirty="0"/>
          </a:p>
          <a:p>
            <a:r>
              <a:rPr lang="en-GB" sz="1600" dirty="0"/>
              <a:t>Website</a:t>
            </a:r>
          </a:p>
          <a:p>
            <a:r>
              <a:rPr lang="en-GB" sz="1600" dirty="0"/>
              <a:t> Bronfenbrenner's Bioecological Model of Development (Bronfenbrenner) - Learning Theories</a:t>
            </a:r>
          </a:p>
          <a:p>
            <a:r>
              <a:rPr lang="en-GB" sz="1600" dirty="0"/>
              <a:t>In-text: (Learning Theories, 2018) </a:t>
            </a:r>
          </a:p>
          <a:p>
            <a:r>
              <a:rPr lang="en-GB" sz="1600" dirty="0"/>
              <a:t>Your Bibliography: Learning Theories. (2018). Bronfenbrenner's Bioecological Model of Development (Bronfenbrenner) - Learning Theories. [online] Available at: https://www.learning-theories.com/bronfenbrenners-bioecological-model-bronfenbrenner.html [Accessed 21 Jun. 2018]. </a:t>
            </a:r>
          </a:p>
        </p:txBody>
      </p:sp>
    </p:spTree>
    <p:extLst>
      <p:ext uri="{BB962C8B-B14F-4D97-AF65-F5344CB8AC3E}">
        <p14:creationId xmlns:p14="http://schemas.microsoft.com/office/powerpoint/2010/main" val="8587013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530</TotalTime>
  <Words>625</Words>
  <Application>Microsoft Office PowerPoint</Application>
  <PresentationFormat>Custom</PresentationFormat>
  <Paragraphs>51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Harriet Wade</dc:creator>
  <cp:lastModifiedBy>Harriet Wade</cp:lastModifiedBy>
  <cp:revision>16</cp:revision>
  <dcterms:created xsi:type="dcterms:W3CDTF">2018-06-21T14:17:07Z</dcterms:created>
  <dcterms:modified xsi:type="dcterms:W3CDTF">2018-07-10T14:33:19Z</dcterms:modified>
</cp:coreProperties>
</file>