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61" r:id="rId4"/>
    <p:sldId id="262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11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F46AE-14B5-4C66-9A58-BF9327622575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9851C-2743-4FE9-BD31-F5B1830E6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48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2/3/2017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dictionaries.com/definition/english/behaviour#behaviour__2" TargetMode="External"/><Relationship Id="rId2" Type="http://schemas.openxmlformats.org/officeDocument/2006/relationships/hyperlink" Target="http://www.oxforddictionaries.com/definition/english/govern#govern__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xforddictionaries.com/definition/english/conduct#conduct__8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dictionaries.com/definition/english/influence#influence__10" TargetMode="External"/><Relationship Id="rId2" Type="http://schemas.openxmlformats.org/officeDocument/2006/relationships/hyperlink" Target="http://www.oxforddictionaries.com/definition/english/judgement#judgement__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sz="4000" dirty="0" smtClean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Moral </a:t>
            </a:r>
            <a:r>
              <a:rPr lang="en-GB" sz="4000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principles that </a:t>
            </a:r>
            <a:r>
              <a:rPr lang="en-GB" sz="4000" dirty="0">
                <a:solidFill>
                  <a:srgbClr val="3C9AE3"/>
                </a:solidFill>
                <a:latin typeface="Helvetica"/>
                <a:ea typeface="Calibri"/>
                <a:cs typeface="Times New Roman"/>
                <a:hlinkClick r:id="rId2" tooltip="Meaning of govern"/>
              </a:rPr>
              <a:t>govern</a:t>
            </a:r>
            <a:r>
              <a:rPr lang="en-GB" sz="4000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 a person’s </a:t>
            </a:r>
            <a:r>
              <a:rPr lang="en-GB" sz="4000" dirty="0">
                <a:solidFill>
                  <a:srgbClr val="3C9AE3"/>
                </a:solidFill>
                <a:latin typeface="Helvetica"/>
                <a:ea typeface="Calibri"/>
                <a:cs typeface="Times New Roman"/>
                <a:hlinkClick r:id="rId3" tooltip="Meaning of behaviour"/>
              </a:rPr>
              <a:t>behaviour</a:t>
            </a:r>
            <a:r>
              <a:rPr lang="en-GB" sz="4000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 or the</a:t>
            </a:r>
            <a:r>
              <a:rPr lang="en-GB" sz="4000" dirty="0">
                <a:latin typeface="Calibri"/>
                <a:ea typeface="Calibri"/>
                <a:cs typeface="Times New Roman"/>
              </a:rPr>
              <a:t> </a:t>
            </a:r>
            <a:r>
              <a:rPr lang="en-GB" sz="4000" dirty="0">
                <a:solidFill>
                  <a:srgbClr val="3C9AE3"/>
                </a:solidFill>
                <a:latin typeface="Helvetica"/>
                <a:ea typeface="Calibri"/>
                <a:cs typeface="Times New Roman"/>
                <a:hlinkClick r:id="rId4" tooltip="Meaning of conducting"/>
              </a:rPr>
              <a:t>conducting</a:t>
            </a:r>
            <a:r>
              <a:rPr lang="en-GB" sz="4000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 of an activity</a:t>
            </a:r>
            <a:r>
              <a:rPr lang="en-GB" sz="4000" dirty="0">
                <a:latin typeface="Calibri"/>
                <a:ea typeface="Calibri"/>
                <a:cs typeface="Times New Roman"/>
              </a:rPr>
              <a:t> </a:t>
            </a:r>
            <a:endParaRPr lang="en-GB" sz="4000" dirty="0" smtClean="0">
              <a:latin typeface="Calibri"/>
              <a:ea typeface="Calibri"/>
              <a:cs typeface="Times New Roman"/>
            </a:endParaRPr>
          </a:p>
          <a:p>
            <a:pPr marL="82296" indent="0">
              <a:lnSpc>
                <a:spcPct val="115000"/>
              </a:lnSpc>
              <a:spcAft>
                <a:spcPts val="0"/>
              </a:spcAft>
              <a:buNone/>
            </a:pPr>
            <a:endParaRPr lang="en-GB" sz="1400" dirty="0" smtClean="0">
              <a:latin typeface="Calibri"/>
              <a:ea typeface="Calibri"/>
              <a:cs typeface="Times New Roman"/>
            </a:endParaRPr>
          </a:p>
          <a:p>
            <a:pPr marL="82296" indent="0">
              <a:lnSpc>
                <a:spcPct val="115000"/>
              </a:lnSpc>
              <a:spcAft>
                <a:spcPts val="0"/>
              </a:spcAft>
              <a:buNone/>
            </a:pPr>
            <a:endParaRPr lang="en-GB" sz="1400" dirty="0">
              <a:latin typeface="Calibri"/>
              <a:ea typeface="Calibri"/>
              <a:cs typeface="Times New Roman"/>
            </a:endParaRPr>
          </a:p>
          <a:p>
            <a:pPr marL="82296" indent="0">
              <a:lnSpc>
                <a:spcPct val="115000"/>
              </a:lnSpc>
              <a:spcAft>
                <a:spcPts val="0"/>
              </a:spcAft>
              <a:buNone/>
            </a:pPr>
            <a:endParaRPr lang="en-GB" sz="1400" dirty="0" smtClean="0">
              <a:latin typeface="Calibri"/>
              <a:ea typeface="Calibri"/>
              <a:cs typeface="Times New Roman"/>
            </a:endParaRPr>
          </a:p>
          <a:p>
            <a:pPr marL="82296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1400" dirty="0" smtClean="0">
                <a:latin typeface="Calibri"/>
                <a:ea typeface="Calibri"/>
                <a:cs typeface="Times New Roman"/>
              </a:rPr>
              <a:t>Oxford </a:t>
            </a:r>
            <a:r>
              <a:rPr lang="en-GB" sz="1400" dirty="0">
                <a:latin typeface="Calibri"/>
                <a:ea typeface="Calibri"/>
                <a:cs typeface="Times New Roman"/>
              </a:rPr>
              <a:t>Dictionary Online (15/4/16): http://www.oxforddictionaries.com/definition/english/ethics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972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1988840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>
                <a:latin typeface="Calibri"/>
                <a:ea typeface="Calibri"/>
                <a:cs typeface="Times New Roman"/>
              </a:rPr>
              <a:t>Why are ethics important in this or any project?</a:t>
            </a:r>
            <a:br>
              <a:rPr lang="en-GB" dirty="0">
                <a:latin typeface="Calibri"/>
                <a:ea typeface="Calibri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988840"/>
            <a:ext cx="7498080" cy="4259560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latin typeface="Calibri"/>
                <a:ea typeface="Calibri"/>
                <a:cs typeface="Times New Roman"/>
              </a:rPr>
              <a:t>Who </a:t>
            </a:r>
            <a:r>
              <a:rPr lang="en-GB" dirty="0">
                <a:latin typeface="Calibri"/>
                <a:ea typeface="Calibri"/>
                <a:cs typeface="Times New Roman"/>
              </a:rPr>
              <a:t>do we need to be concerned with:</a:t>
            </a:r>
          </a:p>
          <a:p>
            <a:pPr marL="617220" lvl="1" indent="-342900">
              <a:lnSpc>
                <a:spcPct val="115000"/>
              </a:lnSpc>
              <a:buFont typeface="+mj-lt"/>
              <a:buAutoNum type="alphaLcParenR"/>
            </a:pPr>
            <a:r>
              <a:rPr lang="en-GB" dirty="0">
                <a:latin typeface="Calibri"/>
                <a:ea typeface="Calibri"/>
                <a:cs typeface="Times New Roman"/>
              </a:rPr>
              <a:t>Ourselves</a:t>
            </a:r>
          </a:p>
          <a:p>
            <a:pPr marL="617220" lvl="1" indent="-342900">
              <a:lnSpc>
                <a:spcPct val="115000"/>
              </a:lnSpc>
              <a:buFont typeface="+mj-lt"/>
              <a:buAutoNum type="alphaLcParenR"/>
            </a:pPr>
            <a:r>
              <a:rPr lang="en-GB" dirty="0">
                <a:latin typeface="Calibri"/>
                <a:ea typeface="Calibri"/>
                <a:cs typeface="Times New Roman"/>
              </a:rPr>
              <a:t>Participants</a:t>
            </a:r>
          </a:p>
          <a:p>
            <a:pPr marL="617220" lvl="1" indent="-342900">
              <a:lnSpc>
                <a:spcPct val="115000"/>
              </a:lnSpc>
              <a:buFont typeface="+mj-lt"/>
              <a:buAutoNum type="alphaLcParenR"/>
            </a:pPr>
            <a:r>
              <a:rPr lang="en-GB" dirty="0" smtClean="0">
                <a:latin typeface="Calibri"/>
                <a:ea typeface="Calibri"/>
                <a:cs typeface="Times New Roman"/>
              </a:rPr>
              <a:t>Audience</a:t>
            </a:r>
          </a:p>
          <a:p>
            <a:pPr marL="274320" lvl="1" indent="0">
              <a:lnSpc>
                <a:spcPct val="115000"/>
              </a:lnSpc>
              <a:buNone/>
            </a:pPr>
            <a:endParaRPr lang="en-GB" dirty="0">
              <a:latin typeface="Calibri"/>
              <a:ea typeface="Calibri"/>
              <a:cs typeface="Times New Roman"/>
            </a:endParaRPr>
          </a:p>
          <a:p>
            <a:pPr marL="274320" lvl="1" indent="0">
              <a:lnSpc>
                <a:spcPct val="115000"/>
              </a:lnSpc>
              <a:buNone/>
            </a:pPr>
            <a:endParaRPr lang="en-GB" dirty="0">
              <a:latin typeface="Calibri"/>
              <a:ea typeface="Calibri"/>
              <a:cs typeface="Times New Roman"/>
            </a:endParaRPr>
          </a:p>
          <a:p>
            <a:pPr marL="8229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565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Ethics of Participatory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en-GB" dirty="0" smtClean="0"/>
              <a:t>Core Principles:</a:t>
            </a:r>
          </a:p>
          <a:p>
            <a:r>
              <a:rPr lang="en-GB" dirty="0" smtClean="0"/>
              <a:t>Choice</a:t>
            </a:r>
          </a:p>
          <a:p>
            <a:r>
              <a:rPr lang="en-GB" dirty="0" smtClean="0"/>
              <a:t>Equality</a:t>
            </a:r>
          </a:p>
          <a:p>
            <a:r>
              <a:rPr lang="en-GB" dirty="0" smtClean="0"/>
              <a:t>Respect</a:t>
            </a:r>
          </a:p>
          <a:p>
            <a:r>
              <a:rPr lang="en-GB" dirty="0" smtClean="0"/>
              <a:t>Safety</a:t>
            </a:r>
          </a:p>
          <a:p>
            <a:r>
              <a:rPr lang="en-GB" dirty="0" smtClean="0"/>
              <a:t>Competence</a:t>
            </a:r>
          </a:p>
          <a:p>
            <a:endParaRPr lang="en-GB" dirty="0"/>
          </a:p>
          <a:p>
            <a:pPr marL="82296" indent="0">
              <a:buNone/>
            </a:pPr>
            <a:r>
              <a:rPr lang="en-GB" dirty="0" smtClean="0"/>
              <a:t>(Barnes, S cited in Rifkin, F (</a:t>
            </a:r>
            <a:r>
              <a:rPr lang="en-GB" i="1" dirty="0" smtClean="0"/>
              <a:t>2010)The Ethics of Participatory Theatre</a:t>
            </a:r>
            <a:r>
              <a:rPr lang="en-GB" dirty="0" smtClean="0"/>
              <a:t> London: Palatine).</a:t>
            </a:r>
          </a:p>
          <a:p>
            <a:pPr marL="8229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387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</a:t>
            </a:r>
          </a:p>
          <a:p>
            <a:r>
              <a:rPr lang="en-GB" dirty="0" smtClean="0"/>
              <a:t>What </a:t>
            </a:r>
          </a:p>
          <a:p>
            <a:r>
              <a:rPr lang="en-GB" dirty="0" smtClean="0"/>
              <a:t>Why </a:t>
            </a:r>
          </a:p>
          <a:p>
            <a:r>
              <a:rPr lang="en-GB" dirty="0" smtClean="0"/>
              <a:t>Where</a:t>
            </a:r>
          </a:p>
          <a:p>
            <a:r>
              <a:rPr lang="en-GB" dirty="0" smtClean="0"/>
              <a:t>When</a:t>
            </a:r>
          </a:p>
          <a:p>
            <a:pPr marL="8229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319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000" b="1" dirty="0">
                <a:latin typeface="Calibri"/>
                <a:ea typeface="Calibri"/>
                <a:cs typeface="Times New Roman"/>
              </a:rPr>
              <a:t>Objective: </a:t>
            </a:r>
            <a:r>
              <a:rPr lang="en-GB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(Of a person or their </a:t>
            </a:r>
            <a:r>
              <a:rPr lang="en-GB" u="sng" dirty="0">
                <a:solidFill>
                  <a:srgbClr val="3C9AE3"/>
                </a:solidFill>
                <a:latin typeface="Helvetica"/>
                <a:ea typeface="Calibri"/>
                <a:cs typeface="Times New Roman"/>
                <a:hlinkClick r:id="rId2" tooltip="Meaning of judgement"/>
              </a:rPr>
              <a:t>judgement</a:t>
            </a:r>
            <a:r>
              <a:rPr lang="en-GB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) not </a:t>
            </a:r>
            <a:r>
              <a:rPr lang="en-GB" u="sng" dirty="0">
                <a:solidFill>
                  <a:srgbClr val="3C9AE3"/>
                </a:solidFill>
                <a:latin typeface="Helvetica"/>
                <a:ea typeface="Calibri"/>
                <a:cs typeface="Times New Roman"/>
                <a:hlinkClick r:id="rId3" tooltip="Meaning of influenced"/>
              </a:rPr>
              <a:t>influenced</a:t>
            </a:r>
            <a:r>
              <a:rPr lang="en-GB" dirty="0">
                <a:solidFill>
                  <a:srgbClr val="2A2A2A"/>
                </a:solidFill>
                <a:latin typeface="Helvetica"/>
                <a:ea typeface="Calibri"/>
                <a:cs typeface="Times New Roman"/>
              </a:rPr>
              <a:t> by personal feelings or opinions in considering and representing facts</a:t>
            </a:r>
            <a:endParaRPr lang="en-GB" dirty="0">
              <a:latin typeface="Calibri"/>
              <a:ea typeface="Calibri"/>
              <a:cs typeface="Times New Roman"/>
            </a:endParaRPr>
          </a:p>
          <a:p>
            <a:pPr marL="82296" indent="0">
              <a:spcAft>
                <a:spcPts val="0"/>
              </a:spcAft>
              <a:buNone/>
            </a:pPr>
            <a:endParaRPr lang="en-GB" sz="1800" dirty="0" smtClean="0">
              <a:latin typeface="Calibri"/>
              <a:ea typeface="Calibri"/>
              <a:cs typeface="Times New Roman"/>
            </a:endParaRPr>
          </a:p>
          <a:p>
            <a:pPr marL="82296" indent="0">
              <a:spcAft>
                <a:spcPts val="0"/>
              </a:spcAft>
              <a:buNone/>
            </a:pPr>
            <a:endParaRPr lang="en-GB" sz="1800" dirty="0">
              <a:latin typeface="Calibri"/>
              <a:ea typeface="Calibri"/>
              <a:cs typeface="Times New Roman"/>
            </a:endParaRPr>
          </a:p>
          <a:p>
            <a:pPr marL="82296" indent="0">
              <a:spcAft>
                <a:spcPts val="0"/>
              </a:spcAft>
              <a:buNone/>
            </a:pPr>
            <a:endParaRPr lang="en-GB" sz="1800" dirty="0" smtClean="0">
              <a:latin typeface="Calibri"/>
              <a:ea typeface="Calibri"/>
              <a:cs typeface="Times New Roman"/>
            </a:endParaRPr>
          </a:p>
          <a:p>
            <a:pPr marL="82296" indent="0">
              <a:spcAft>
                <a:spcPts val="0"/>
              </a:spcAft>
              <a:buNone/>
            </a:pPr>
            <a:r>
              <a:rPr lang="en-GB" sz="1800" dirty="0" smtClean="0">
                <a:latin typeface="Calibri"/>
                <a:ea typeface="Calibri"/>
                <a:cs typeface="Times New Roman"/>
              </a:rPr>
              <a:t>Oxford </a:t>
            </a:r>
            <a:r>
              <a:rPr lang="en-GB" sz="1800" dirty="0">
                <a:latin typeface="Calibri"/>
                <a:ea typeface="Calibri"/>
                <a:cs typeface="Times New Roman"/>
              </a:rPr>
              <a:t>Dictionary Online (15/4/16):  http://www.oxforddictionaries.com/definition/english/objective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270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650306"/>
          </a:xfrm>
        </p:spPr>
        <p:txBody>
          <a:bodyPr>
            <a:normAutofit fontScale="90000"/>
          </a:bodyPr>
          <a:lstStyle/>
          <a:p>
            <a:r>
              <a:rPr lang="en-GB" sz="5300" dirty="0" smtClean="0">
                <a:effectLst/>
              </a:rPr>
              <a:t>What </a:t>
            </a:r>
            <a:r>
              <a:rPr lang="en-GB" sz="5300" dirty="0">
                <a:effectLst/>
              </a:rPr>
              <a:t>do we mean by remaining objective in your creative process?</a:t>
            </a:r>
            <a:br>
              <a:rPr lang="en-GB" sz="5300" dirty="0">
                <a:effectLst/>
              </a:rPr>
            </a:br>
            <a:endParaRPr lang="en-GB" sz="5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656" y="2636912"/>
            <a:ext cx="7498080" cy="353948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en-GB" dirty="0" smtClean="0"/>
              <a:t>Discuss with partner</a:t>
            </a:r>
          </a:p>
          <a:p>
            <a:pPr marL="8229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3445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156</TotalTime>
  <Words>89</Words>
  <Application>Microsoft Office PowerPoint</Application>
  <PresentationFormat>On-screen Show (4:3)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Calibri</vt:lpstr>
      <vt:lpstr>Gill Sans MT</vt:lpstr>
      <vt:lpstr>Helvetica</vt:lpstr>
      <vt:lpstr>Times New Roman</vt:lpstr>
      <vt:lpstr>Verdana</vt:lpstr>
      <vt:lpstr>Wingdings 2</vt:lpstr>
      <vt:lpstr>Solstice</vt:lpstr>
      <vt:lpstr>Ethics</vt:lpstr>
      <vt:lpstr>Why are ethics important in this or any project? </vt:lpstr>
      <vt:lpstr>The Ethics of Participatory Theatre</vt:lpstr>
      <vt:lpstr>Key Questions</vt:lpstr>
      <vt:lpstr>Objectivity</vt:lpstr>
      <vt:lpstr>What do we mean by remaining objective in your creative process?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Project</dc:title>
  <dc:creator>Alison Franks</dc:creator>
  <cp:lastModifiedBy>Alison Franks</cp:lastModifiedBy>
  <cp:revision>9</cp:revision>
  <dcterms:created xsi:type="dcterms:W3CDTF">2016-04-15T11:31:38Z</dcterms:created>
  <dcterms:modified xsi:type="dcterms:W3CDTF">2017-02-03T09:46:00Z</dcterms:modified>
</cp:coreProperties>
</file>