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2" r:id="rId6"/>
    <p:sldId id="261" r:id="rId7"/>
    <p:sldId id="264" r:id="rId8"/>
    <p:sldId id="263"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8082963-4B0F-40EE-BD45-E869D7A7575B}">
          <p14:sldIdLst>
            <p14:sldId id="256"/>
            <p14:sldId id="257"/>
            <p14:sldId id="258"/>
            <p14:sldId id="259"/>
            <p14:sldId id="262"/>
            <p14:sldId id="261"/>
            <p14:sldId id="264"/>
            <p14:sldId id="263"/>
            <p14:sldId id="265"/>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E3F61F-EA16-4A61-9D31-7A3B417E1335}" v="79" dt="2019-12-28T18:23:43.3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32" autoAdjust="0"/>
    <p:restoredTop sz="94660"/>
  </p:normalViewPr>
  <p:slideViewPr>
    <p:cSldViewPr snapToGrid="0">
      <p:cViewPr varScale="1">
        <p:scale>
          <a:sx n="72" d="100"/>
          <a:sy n="72" d="100"/>
        </p:scale>
        <p:origin x="67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6E2C85-6481-4293-96EF-CBAE2A66D093}" type="datetimeFigureOut">
              <a:rPr lang="en-GB" smtClean="0"/>
              <a:t>15/01/2020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FEADAC-807A-4A82-95FE-6F65E1A355BB}" type="slidenum">
              <a:rPr lang="en-GB" smtClean="0"/>
              <a:t>‹#›</a:t>
            </a:fld>
            <a:endParaRPr lang="en-GB"/>
          </a:p>
        </p:txBody>
      </p:sp>
    </p:spTree>
    <p:extLst>
      <p:ext uri="{BB962C8B-B14F-4D97-AF65-F5344CB8AC3E}">
        <p14:creationId xmlns:p14="http://schemas.microsoft.com/office/powerpoint/2010/main" val="11153028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729B1514-AE5C-4080-B098-368818BCA98B}" type="datetime1">
              <a:rPr lang="en-US" smtClean="0"/>
              <a:t>1/15/2020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r>
              <a:rPr lang="en-US"/>
              <a:t>Health and Safety Executive (2014). Risk assessment: a brief guide to controlling risks in the workplace. UK: HSE Books. Pgs 1-3.</a:t>
            </a:r>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37D38-3D67-4CB5-88E3-738CF182B5F3}" type="datetime1">
              <a:rPr lang="en-US" smtClean="0"/>
              <a:t>1/15/2020</a:t>
            </a:fld>
            <a:endParaRPr lang="en-US" dirty="0"/>
          </a:p>
        </p:txBody>
      </p:sp>
      <p:sp>
        <p:nvSpPr>
          <p:cNvPr id="5" name="Footer Placeholder 4"/>
          <p:cNvSpPr>
            <a:spLocks noGrp="1"/>
          </p:cNvSpPr>
          <p:nvPr>
            <p:ph type="ftr" sz="quarter" idx="11"/>
          </p:nvPr>
        </p:nvSpPr>
        <p:spPr/>
        <p:txBody>
          <a:bodyPr/>
          <a:lstStyle/>
          <a:p>
            <a:r>
              <a:rPr lang="en-US"/>
              <a:t>Health and Safety Executive (2014). Risk assessment: a brief guide to controlling risks in the workplace. UK: HSE Books. Pgs 1-3.</a:t>
            </a:r>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F056F6A-FDBA-4D1F-8786-D06BA042EC43}" type="datetime1">
              <a:rPr lang="en-US" smtClean="0"/>
              <a:t>1/15/2020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r>
              <a:rPr lang="en-US"/>
              <a:t>Health and Safety Executive (2014). Risk assessment: a brief guide to controlling risks in the workplace. UK: HSE Books. Pgs 1-3.</a:t>
            </a:r>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1C52D57-9E6B-4516-B5D5-04FC3287C0CC}" type="datetime1">
              <a:rPr lang="en-US" smtClean="0"/>
              <a:t>1/15/2020</a:t>
            </a:fld>
            <a:endParaRPr lang="en-US" dirty="0"/>
          </a:p>
        </p:txBody>
      </p:sp>
      <p:sp>
        <p:nvSpPr>
          <p:cNvPr id="6" name="Footer Placeholder 5"/>
          <p:cNvSpPr>
            <a:spLocks noGrp="1"/>
          </p:cNvSpPr>
          <p:nvPr>
            <p:ph type="ftr" sz="quarter" idx="11"/>
          </p:nvPr>
        </p:nvSpPr>
        <p:spPr/>
        <p:txBody>
          <a:bodyPr/>
          <a:lstStyle/>
          <a:p>
            <a:r>
              <a:rPr lang="en-US"/>
              <a:t>Health and Safety Executive (2014). Risk assessment: a brief guide to controlling risks in the workplace. UK: HSE Books. Pgs 1-3.</a:t>
            </a:r>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4497E1-2E29-4A7F-B488-5F3931D28AFC}" type="datetime1">
              <a:rPr lang="en-US" smtClean="0"/>
              <a:t>1/15/2020</a:t>
            </a:fld>
            <a:endParaRPr lang="en-US" dirty="0"/>
          </a:p>
        </p:txBody>
      </p:sp>
      <p:sp>
        <p:nvSpPr>
          <p:cNvPr id="8" name="Footer Placeholder 7"/>
          <p:cNvSpPr>
            <a:spLocks noGrp="1"/>
          </p:cNvSpPr>
          <p:nvPr>
            <p:ph type="ftr" sz="quarter" idx="11"/>
          </p:nvPr>
        </p:nvSpPr>
        <p:spPr/>
        <p:txBody>
          <a:bodyPr/>
          <a:lstStyle/>
          <a:p>
            <a:r>
              <a:rPr lang="en-US"/>
              <a:t>Health and Safety Executive (2014). Risk assessment: a brief guide to controlling risks in the workplace. UK: HSE Books. Pgs 1-3.</a:t>
            </a:r>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368DAA-EDE5-47FB-8A3C-8D0E74A02957}" type="datetime1">
              <a:rPr lang="en-US" smtClean="0"/>
              <a:t>1/15/2020</a:t>
            </a:fld>
            <a:endParaRPr lang="en-US" dirty="0"/>
          </a:p>
        </p:txBody>
      </p:sp>
      <p:sp>
        <p:nvSpPr>
          <p:cNvPr id="4" name="Footer Placeholder 3"/>
          <p:cNvSpPr>
            <a:spLocks noGrp="1"/>
          </p:cNvSpPr>
          <p:nvPr>
            <p:ph type="ftr" sz="quarter" idx="11"/>
          </p:nvPr>
        </p:nvSpPr>
        <p:spPr/>
        <p:txBody>
          <a:bodyPr/>
          <a:lstStyle/>
          <a:p>
            <a:r>
              <a:rPr lang="en-US"/>
              <a:t>Health and Safety Executive (2014). Risk assessment: a brief guide to controlling risks in the workplace. UK: HSE Books. Pgs 1-3.</a:t>
            </a:r>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6CB1AA-E366-4A34-9931-CE658E95AC68}" type="datetime1">
              <a:rPr lang="en-US" smtClean="0"/>
              <a:t>1/15/2020</a:t>
            </a:fld>
            <a:endParaRPr lang="en-US" dirty="0"/>
          </a:p>
        </p:txBody>
      </p:sp>
      <p:sp>
        <p:nvSpPr>
          <p:cNvPr id="3" name="Footer Placeholder 2"/>
          <p:cNvSpPr>
            <a:spLocks noGrp="1"/>
          </p:cNvSpPr>
          <p:nvPr>
            <p:ph type="ftr" sz="quarter" idx="11"/>
          </p:nvPr>
        </p:nvSpPr>
        <p:spPr/>
        <p:txBody>
          <a:bodyPr/>
          <a:lstStyle/>
          <a:p>
            <a:r>
              <a:rPr lang="en-US"/>
              <a:t>Health and Safety Executive (2014). Risk assessment: a brief guide to controlling risks in the workplace. UK: HSE Books. Pgs 1-3.</a:t>
            </a:r>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170E91-E716-4F0B-8A32-2623AB890483}" type="datetime1">
              <a:rPr lang="en-US" smtClean="0"/>
              <a:t>1/15/2020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r>
              <a:rPr lang="en-US"/>
              <a:t>Health and Safety Executive (2014). Risk assessment: a brief guide to controlling risks in the workplace. UK: HSE Books. Pgs 1-3.</a:t>
            </a:r>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75BC60EA-31E8-4DD4-81E8-7EA7578F64E8}" type="datetime1">
              <a:rPr lang="en-US" smtClean="0"/>
              <a:t>1/15/2020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r>
              <a:rPr lang="en-US"/>
              <a:t>Health and Safety Executive (2014). Risk assessment: a brief guide to controlling risks in the workplace. UK: HSE Books. Pgs 1-3.</a:t>
            </a:r>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1C1236-AFD0-4A92-A9ED-FBFFDCA204C1}" type="datetime1">
              <a:rPr lang="en-US" smtClean="0"/>
              <a:t>1/15/2020</a:t>
            </a:fld>
            <a:endParaRPr lang="en-US" dirty="0"/>
          </a:p>
        </p:txBody>
      </p:sp>
      <p:sp>
        <p:nvSpPr>
          <p:cNvPr id="5" name="Footer Placeholder 4"/>
          <p:cNvSpPr>
            <a:spLocks noGrp="1"/>
          </p:cNvSpPr>
          <p:nvPr>
            <p:ph type="ftr" sz="quarter" idx="11"/>
          </p:nvPr>
        </p:nvSpPr>
        <p:spPr/>
        <p:txBody>
          <a:bodyPr/>
          <a:lstStyle/>
          <a:p>
            <a:r>
              <a:rPr lang="en-US"/>
              <a:t>Health and Safety Executive (2014). Risk assessment: a brief guide to controlling risks in the workplace. UK: HSE Books. Pgs 1-3.</a:t>
            </a:r>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AB60E4-9110-400E-9143-89610F03AA37}" type="datetime1">
              <a:rPr lang="en-US" smtClean="0"/>
              <a:t>1/15/2020</a:t>
            </a:fld>
            <a:endParaRPr lang="en-US" dirty="0"/>
          </a:p>
        </p:txBody>
      </p:sp>
      <p:sp>
        <p:nvSpPr>
          <p:cNvPr id="5" name="Footer Placeholder 4"/>
          <p:cNvSpPr>
            <a:spLocks noGrp="1"/>
          </p:cNvSpPr>
          <p:nvPr>
            <p:ph type="ftr" sz="quarter" idx="11"/>
          </p:nvPr>
        </p:nvSpPr>
        <p:spPr/>
        <p:txBody>
          <a:bodyPr/>
          <a:lstStyle/>
          <a:p>
            <a:r>
              <a:rPr lang="en-US"/>
              <a:t>Health and Safety Executive (2014). Risk assessment: a brief guide to controlling risks in the workplace. UK: HSE Books. Pgs 1-3.</a:t>
            </a:r>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265F9C10-B8B1-4003-9A11-0E56D69F5C6E}" type="datetime1">
              <a:rPr lang="en-US" smtClean="0"/>
              <a:t>1/15/2020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r>
              <a:rPr lang="en-US"/>
              <a:t>Health and Safety Executive (2014). Risk assessment: a brief guide to controlling risks in the workplace. UK: HSE Books. Pgs 1-3.</a:t>
            </a:r>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FCA56-879C-4DA7-A51F-170B4D46B3E3}"/>
              </a:ext>
            </a:extLst>
          </p:cNvPr>
          <p:cNvSpPr>
            <a:spLocks noGrp="1"/>
          </p:cNvSpPr>
          <p:nvPr>
            <p:ph type="ctrTitle"/>
          </p:nvPr>
        </p:nvSpPr>
        <p:spPr/>
        <p:txBody>
          <a:bodyPr/>
          <a:lstStyle/>
          <a:p>
            <a:r>
              <a:rPr lang="en-US" sz="6000" dirty="0"/>
              <a:t>Risk Management:</a:t>
            </a:r>
            <a:br>
              <a:rPr lang="en-US" sz="6000" dirty="0"/>
            </a:br>
            <a:r>
              <a:rPr lang="en-US" sz="6000" dirty="0"/>
              <a:t>Swansea Triathlon</a:t>
            </a:r>
            <a:endParaRPr lang="en-GB" sz="6000" dirty="0"/>
          </a:p>
        </p:txBody>
      </p:sp>
      <p:sp>
        <p:nvSpPr>
          <p:cNvPr id="3" name="Subtitle 2">
            <a:extLst>
              <a:ext uri="{FF2B5EF4-FFF2-40B4-BE49-F238E27FC236}">
                <a16:creationId xmlns:a16="http://schemas.microsoft.com/office/drawing/2014/main" id="{078903B5-2498-4147-AA59-51E54F563072}"/>
              </a:ext>
            </a:extLst>
          </p:cNvPr>
          <p:cNvSpPr>
            <a:spLocks noGrp="1"/>
          </p:cNvSpPr>
          <p:nvPr>
            <p:ph type="subTitle" idx="1"/>
          </p:nvPr>
        </p:nvSpPr>
        <p:spPr/>
        <p:txBody>
          <a:bodyPr/>
          <a:lstStyle/>
          <a:p>
            <a:r>
              <a:rPr lang="en-US" dirty="0"/>
              <a:t>Sasha White- 1806323</a:t>
            </a:r>
            <a:endParaRPr lang="en-GB" dirty="0"/>
          </a:p>
        </p:txBody>
      </p:sp>
    </p:spTree>
    <p:extLst>
      <p:ext uri="{BB962C8B-B14F-4D97-AF65-F5344CB8AC3E}">
        <p14:creationId xmlns:p14="http://schemas.microsoft.com/office/powerpoint/2010/main" val="2459293291"/>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3F834-F5C8-40BD-B5ED-B39E926A7463}"/>
              </a:ext>
            </a:extLst>
          </p:cNvPr>
          <p:cNvSpPr>
            <a:spLocks noGrp="1"/>
          </p:cNvSpPr>
          <p:nvPr>
            <p:ph type="title"/>
          </p:nvPr>
        </p:nvSpPr>
        <p:spPr>
          <a:xfrm>
            <a:off x="1371600" y="228600"/>
            <a:ext cx="9601200" cy="1485900"/>
          </a:xfrm>
        </p:spPr>
        <p:txBody>
          <a:bodyPr/>
          <a:lstStyle/>
          <a:p>
            <a:pPr algn="ctr"/>
            <a:r>
              <a:rPr lang="en-US" dirty="0"/>
              <a:t>What is the Swansea Triathlon?</a:t>
            </a:r>
            <a:endParaRPr lang="en-GB" dirty="0"/>
          </a:p>
        </p:txBody>
      </p:sp>
      <p:sp>
        <p:nvSpPr>
          <p:cNvPr id="3" name="Content Placeholder 2">
            <a:extLst>
              <a:ext uri="{FF2B5EF4-FFF2-40B4-BE49-F238E27FC236}">
                <a16:creationId xmlns:a16="http://schemas.microsoft.com/office/drawing/2014/main" id="{2371A8B5-2854-4095-B55D-85EEB6F54B54}"/>
              </a:ext>
            </a:extLst>
          </p:cNvPr>
          <p:cNvSpPr>
            <a:spLocks noGrp="1"/>
          </p:cNvSpPr>
          <p:nvPr>
            <p:ph idx="1"/>
          </p:nvPr>
        </p:nvSpPr>
        <p:spPr>
          <a:xfrm>
            <a:off x="1371600" y="802814"/>
            <a:ext cx="9601200" cy="4890052"/>
          </a:xfrm>
        </p:spPr>
        <p:txBody>
          <a:bodyPr/>
          <a:lstStyle/>
          <a:p>
            <a:r>
              <a:rPr lang="en-US" sz="1600" dirty="0"/>
              <a:t>Annual sporting event in Swansea consisting of a swim, run and cycle</a:t>
            </a:r>
          </a:p>
          <a:p>
            <a:r>
              <a:rPr lang="en-GB" sz="1600" dirty="0"/>
              <a:t>Start in the Prince of Wales Dock and end in Castle Square</a:t>
            </a:r>
          </a:p>
          <a:p>
            <a:r>
              <a:rPr lang="en-GB" sz="1600" dirty="0"/>
              <a:t>Two different transitional areas: From swim-run and run-cycle</a:t>
            </a:r>
          </a:p>
          <a:p>
            <a:r>
              <a:rPr lang="en-GB" sz="1600" dirty="0"/>
              <a:t>Attendee figures are 1500 competitors split into four waves throughout the day</a:t>
            </a:r>
          </a:p>
          <a:p>
            <a:r>
              <a:rPr lang="en-GB" sz="1600" dirty="0"/>
              <a:t>Target Market: 40+, Middle class, High disposable income</a:t>
            </a:r>
          </a:p>
          <a:p>
            <a:r>
              <a:rPr lang="en-GB" sz="1600" dirty="0"/>
              <a:t>Road closures</a:t>
            </a:r>
            <a:r>
              <a:rPr lang="en-GB" sz="1800" dirty="0"/>
              <a:t>:</a:t>
            </a:r>
          </a:p>
          <a:p>
            <a:endParaRPr lang="en-GB" dirty="0"/>
          </a:p>
          <a:p>
            <a:endParaRPr lang="en-GB" dirty="0"/>
          </a:p>
          <a:p>
            <a:endParaRPr lang="en-GB" dirty="0"/>
          </a:p>
        </p:txBody>
      </p:sp>
      <p:sp>
        <p:nvSpPr>
          <p:cNvPr id="4" name="TextBox 3">
            <a:extLst>
              <a:ext uri="{FF2B5EF4-FFF2-40B4-BE49-F238E27FC236}">
                <a16:creationId xmlns:a16="http://schemas.microsoft.com/office/drawing/2014/main" id="{904CE0A7-A1CA-420A-9AAA-AF47D47E3FF2}"/>
              </a:ext>
            </a:extLst>
          </p:cNvPr>
          <p:cNvSpPr txBox="1"/>
          <p:nvPr/>
        </p:nvSpPr>
        <p:spPr>
          <a:xfrm>
            <a:off x="3252303" y="2751315"/>
            <a:ext cx="3074506" cy="1184940"/>
          </a:xfrm>
          <a:prstGeom prst="rect">
            <a:avLst/>
          </a:prstGeom>
          <a:noFill/>
        </p:spPr>
        <p:txBody>
          <a:bodyPr wrap="square" rtlCol="0">
            <a:spAutoFit/>
          </a:bodyPr>
          <a:lstStyle/>
          <a:p>
            <a:pPr marL="285750" indent="-285750">
              <a:buFont typeface="Arial" panose="020B0604020202020204" pitchFamily="34" charset="0"/>
              <a:buChar char="•"/>
            </a:pPr>
            <a:r>
              <a:rPr lang="en-US" sz="1100" dirty="0"/>
              <a:t>East Burrows Road</a:t>
            </a:r>
          </a:p>
          <a:p>
            <a:pPr marL="285750" indent="-285750">
              <a:buFont typeface="Arial" panose="020B0604020202020204" pitchFamily="34" charset="0"/>
              <a:buChar char="•"/>
            </a:pPr>
            <a:r>
              <a:rPr lang="en-US" sz="1100" dirty="0"/>
              <a:t>Oxford Street</a:t>
            </a:r>
          </a:p>
          <a:p>
            <a:pPr marL="285750" indent="-285750">
              <a:buFont typeface="Arial" panose="020B0604020202020204" pitchFamily="34" charset="0"/>
              <a:buChar char="•"/>
            </a:pPr>
            <a:r>
              <a:rPr lang="en-US" sz="1100" dirty="0"/>
              <a:t>Temple Street</a:t>
            </a:r>
          </a:p>
          <a:p>
            <a:pPr marL="285750" indent="-285750">
              <a:buFont typeface="Arial" panose="020B0604020202020204" pitchFamily="34" charset="0"/>
              <a:buChar char="•"/>
            </a:pPr>
            <a:r>
              <a:rPr lang="en-US" sz="1100" dirty="0"/>
              <a:t>Nelson Street</a:t>
            </a:r>
          </a:p>
          <a:p>
            <a:pPr marL="285750" indent="-285750">
              <a:buFont typeface="Arial" panose="020B0604020202020204" pitchFamily="34" charset="0"/>
              <a:buChar char="•"/>
            </a:pPr>
            <a:r>
              <a:rPr lang="en-US" sz="1100" dirty="0"/>
              <a:t>Westway</a:t>
            </a:r>
          </a:p>
          <a:p>
            <a:pPr marL="285750" indent="-285750">
              <a:buFont typeface="Arial" panose="020B0604020202020204" pitchFamily="34" charset="0"/>
              <a:buChar char="•"/>
            </a:pPr>
            <a:endParaRPr lang="en-GB" sz="1600" dirty="0"/>
          </a:p>
        </p:txBody>
      </p:sp>
      <p:sp>
        <p:nvSpPr>
          <p:cNvPr id="5" name="TextBox 4">
            <a:extLst>
              <a:ext uri="{FF2B5EF4-FFF2-40B4-BE49-F238E27FC236}">
                <a16:creationId xmlns:a16="http://schemas.microsoft.com/office/drawing/2014/main" id="{3EA8857E-5F37-4764-AC14-983A1332F397}"/>
              </a:ext>
            </a:extLst>
          </p:cNvPr>
          <p:cNvSpPr txBox="1"/>
          <p:nvPr/>
        </p:nvSpPr>
        <p:spPr>
          <a:xfrm>
            <a:off x="4789556" y="2751315"/>
            <a:ext cx="2347844" cy="1277273"/>
          </a:xfrm>
          <a:prstGeom prst="rect">
            <a:avLst/>
          </a:prstGeom>
          <a:noFill/>
        </p:spPr>
        <p:txBody>
          <a:bodyPr wrap="square" rtlCol="0">
            <a:spAutoFit/>
          </a:bodyPr>
          <a:lstStyle/>
          <a:p>
            <a:pPr marL="285750" indent="-285750">
              <a:buFont typeface="Arial" panose="020B0604020202020204" pitchFamily="34" charset="0"/>
              <a:buChar char="•"/>
            </a:pPr>
            <a:r>
              <a:rPr lang="en-US" sz="1100" dirty="0"/>
              <a:t>Whitewells</a:t>
            </a:r>
          </a:p>
          <a:p>
            <a:pPr marL="285750" indent="-285750">
              <a:buFont typeface="Arial" panose="020B0604020202020204" pitchFamily="34" charset="0"/>
              <a:buChar char="•"/>
            </a:pPr>
            <a:r>
              <a:rPr lang="en-US" sz="1100" dirty="0"/>
              <a:t>Cambrian Place</a:t>
            </a:r>
          </a:p>
          <a:p>
            <a:pPr marL="285750" indent="-285750">
              <a:buFont typeface="Arial" panose="020B0604020202020204" pitchFamily="34" charset="0"/>
              <a:buChar char="•"/>
            </a:pPr>
            <a:r>
              <a:rPr lang="en-US" sz="1100" dirty="0"/>
              <a:t>Union Street</a:t>
            </a:r>
          </a:p>
          <a:p>
            <a:pPr marL="285750" indent="-285750">
              <a:buFont typeface="Arial" panose="020B0604020202020204" pitchFamily="34" charset="0"/>
              <a:buChar char="•"/>
            </a:pPr>
            <a:r>
              <a:rPr lang="en-US" sz="1100" dirty="0" err="1"/>
              <a:t>Dunvant</a:t>
            </a:r>
            <a:r>
              <a:rPr lang="en-US" sz="1100" dirty="0"/>
              <a:t> Place</a:t>
            </a:r>
          </a:p>
          <a:p>
            <a:pPr marL="285750" indent="-285750">
              <a:buFont typeface="Arial" panose="020B0604020202020204" pitchFamily="34" charset="0"/>
              <a:buChar char="•"/>
            </a:pPr>
            <a:r>
              <a:rPr lang="en-US" sz="1100" dirty="0"/>
              <a:t>A4067 Victoria Road</a:t>
            </a:r>
          </a:p>
          <a:p>
            <a:pPr marL="285750" indent="-285750">
              <a:buFont typeface="Arial" panose="020B0604020202020204" pitchFamily="34" charset="0"/>
              <a:buChar char="•"/>
            </a:pPr>
            <a:r>
              <a:rPr lang="en-US" sz="1100" dirty="0"/>
              <a:t>A4067 </a:t>
            </a:r>
            <a:r>
              <a:rPr lang="en-US" sz="1100" dirty="0" err="1"/>
              <a:t>Oystermouth</a:t>
            </a:r>
            <a:r>
              <a:rPr lang="en-US" sz="1100" dirty="0"/>
              <a:t> Rd</a:t>
            </a:r>
          </a:p>
          <a:p>
            <a:pPr marL="285750" indent="-285750">
              <a:buFont typeface="Arial" panose="020B0604020202020204" pitchFamily="34" charset="0"/>
              <a:buChar char="•"/>
            </a:pPr>
            <a:r>
              <a:rPr lang="en-US" sz="1100" dirty="0"/>
              <a:t>A4067 Mumbles Road</a:t>
            </a:r>
            <a:endParaRPr lang="en-GB" sz="1100" dirty="0"/>
          </a:p>
        </p:txBody>
      </p:sp>
      <p:pic>
        <p:nvPicPr>
          <p:cNvPr id="7" name="Picture 6" descr="Swim Map&#10;">
            <a:extLst>
              <a:ext uri="{FF2B5EF4-FFF2-40B4-BE49-F238E27FC236}">
                <a16:creationId xmlns:a16="http://schemas.microsoft.com/office/drawing/2014/main" id="{E6A9AA10-9AAA-40B1-96F1-1FA746519F0E}"/>
              </a:ext>
            </a:extLst>
          </p:cNvPr>
          <p:cNvPicPr>
            <a:picLocks noChangeAspect="1"/>
          </p:cNvPicPr>
          <p:nvPr/>
        </p:nvPicPr>
        <p:blipFill>
          <a:blip r:embed="rId2"/>
          <a:stretch>
            <a:fillRect/>
          </a:stretch>
        </p:blipFill>
        <p:spPr>
          <a:xfrm>
            <a:off x="785785" y="4706432"/>
            <a:ext cx="4933035" cy="2065201"/>
          </a:xfrm>
          <a:prstGeom prst="rect">
            <a:avLst/>
          </a:prstGeom>
        </p:spPr>
      </p:pic>
      <p:pic>
        <p:nvPicPr>
          <p:cNvPr id="9" name="Picture 8" descr="A picture containing text, map&#10;&#10;Description automatically generated">
            <a:extLst>
              <a:ext uri="{FF2B5EF4-FFF2-40B4-BE49-F238E27FC236}">
                <a16:creationId xmlns:a16="http://schemas.microsoft.com/office/drawing/2014/main" id="{1D1E3EBC-910E-4C5F-8090-95C396D695DD}"/>
              </a:ext>
            </a:extLst>
          </p:cNvPr>
          <p:cNvPicPr>
            <a:picLocks noChangeAspect="1"/>
          </p:cNvPicPr>
          <p:nvPr/>
        </p:nvPicPr>
        <p:blipFill>
          <a:blip r:embed="rId3"/>
          <a:stretch>
            <a:fillRect/>
          </a:stretch>
        </p:blipFill>
        <p:spPr>
          <a:xfrm>
            <a:off x="6172200" y="4702650"/>
            <a:ext cx="4933035" cy="2068983"/>
          </a:xfrm>
          <a:prstGeom prst="rect">
            <a:avLst/>
          </a:prstGeom>
        </p:spPr>
      </p:pic>
      <p:pic>
        <p:nvPicPr>
          <p:cNvPr id="11" name="Picture 10" descr="A picture containing text, map&#10;&#10;Description automatically generated">
            <a:extLst>
              <a:ext uri="{FF2B5EF4-FFF2-40B4-BE49-F238E27FC236}">
                <a16:creationId xmlns:a16="http://schemas.microsoft.com/office/drawing/2014/main" id="{06E67D4D-C9A4-4589-98BA-70240F808CA1}"/>
              </a:ext>
            </a:extLst>
          </p:cNvPr>
          <p:cNvPicPr>
            <a:picLocks noChangeAspect="1"/>
          </p:cNvPicPr>
          <p:nvPr/>
        </p:nvPicPr>
        <p:blipFill>
          <a:blip r:embed="rId4"/>
          <a:stretch>
            <a:fillRect/>
          </a:stretch>
        </p:blipFill>
        <p:spPr>
          <a:xfrm>
            <a:off x="7124700" y="2394508"/>
            <a:ext cx="4933035" cy="2068984"/>
          </a:xfrm>
          <a:prstGeom prst="rect">
            <a:avLst/>
          </a:prstGeom>
        </p:spPr>
      </p:pic>
    </p:spTree>
    <p:extLst>
      <p:ext uri="{BB962C8B-B14F-4D97-AF65-F5344CB8AC3E}">
        <p14:creationId xmlns:p14="http://schemas.microsoft.com/office/powerpoint/2010/main" val="135693455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3C72C-ACB5-4A8B-BC0B-5171167D37BF}"/>
              </a:ext>
            </a:extLst>
          </p:cNvPr>
          <p:cNvSpPr>
            <a:spLocks noGrp="1"/>
          </p:cNvSpPr>
          <p:nvPr>
            <p:ph type="title"/>
          </p:nvPr>
        </p:nvSpPr>
        <p:spPr>
          <a:xfrm>
            <a:off x="1371600" y="685800"/>
            <a:ext cx="9601200" cy="1130300"/>
          </a:xfrm>
        </p:spPr>
        <p:txBody>
          <a:bodyPr/>
          <a:lstStyle/>
          <a:p>
            <a:pPr algn="ctr"/>
            <a:r>
              <a:rPr lang="en-US" dirty="0"/>
              <a:t>What is Risk?</a:t>
            </a:r>
            <a:endParaRPr lang="en-GB" dirty="0"/>
          </a:p>
        </p:txBody>
      </p:sp>
      <p:sp>
        <p:nvSpPr>
          <p:cNvPr id="3" name="Content Placeholder 2">
            <a:extLst>
              <a:ext uri="{FF2B5EF4-FFF2-40B4-BE49-F238E27FC236}">
                <a16:creationId xmlns:a16="http://schemas.microsoft.com/office/drawing/2014/main" id="{00E6B6E4-D139-4ABD-89E9-3F83BE7EA641}"/>
              </a:ext>
            </a:extLst>
          </p:cNvPr>
          <p:cNvSpPr>
            <a:spLocks noGrp="1"/>
          </p:cNvSpPr>
          <p:nvPr>
            <p:ph idx="1"/>
          </p:nvPr>
        </p:nvSpPr>
        <p:spPr>
          <a:xfrm>
            <a:off x="1371600" y="1336538"/>
            <a:ext cx="9601200" cy="4610100"/>
          </a:xfrm>
        </p:spPr>
        <p:txBody>
          <a:bodyPr>
            <a:normAutofit fontScale="92500" lnSpcReduction="10000"/>
          </a:bodyPr>
          <a:lstStyle/>
          <a:p>
            <a:pPr marL="0" indent="0">
              <a:buNone/>
            </a:pPr>
            <a:r>
              <a:rPr lang="en-US" dirty="0"/>
              <a:t>Julia Tum defines risk and risk management as:</a:t>
            </a:r>
          </a:p>
          <a:p>
            <a:pPr marL="0" indent="0">
              <a:buNone/>
            </a:pPr>
            <a:endParaRPr lang="en-US" dirty="0"/>
          </a:p>
          <a:p>
            <a:pPr marL="0" indent="0">
              <a:buNone/>
            </a:pPr>
            <a:endParaRPr lang="en-US" dirty="0"/>
          </a:p>
          <a:p>
            <a:pPr marL="0" indent="0">
              <a:buNone/>
            </a:pPr>
            <a:endParaRPr lang="en-US" dirty="0"/>
          </a:p>
          <a:p>
            <a:pPr marL="0" indent="0">
              <a:buNone/>
            </a:pPr>
            <a:r>
              <a:rPr lang="en-US" dirty="0"/>
              <a:t>According to </a:t>
            </a:r>
            <a:r>
              <a:rPr lang="en-GB" dirty="0"/>
              <a:t>Tarlow, typically for outdoor events the key concerns would be:</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Risk is something that can be planned for, however you cannot plan for everything, e.g. terrorism, such as the 2013 Boston bombings, so based on the definition by Tum, there needs to be as many provisions in place to deal with even the most extreme circumstances.</a:t>
            </a:r>
          </a:p>
          <a:p>
            <a:pPr marL="0" indent="0">
              <a:buNone/>
            </a:pPr>
            <a:endParaRPr lang="en-US" dirty="0"/>
          </a:p>
        </p:txBody>
      </p:sp>
      <p:sp>
        <p:nvSpPr>
          <p:cNvPr id="5" name="TextBox 4">
            <a:extLst>
              <a:ext uri="{FF2B5EF4-FFF2-40B4-BE49-F238E27FC236}">
                <a16:creationId xmlns:a16="http://schemas.microsoft.com/office/drawing/2014/main" id="{17189DC4-1D11-46DC-BECB-5550B33354AA}"/>
              </a:ext>
            </a:extLst>
          </p:cNvPr>
          <p:cNvSpPr txBox="1"/>
          <p:nvPr/>
        </p:nvSpPr>
        <p:spPr>
          <a:xfrm>
            <a:off x="2445026" y="1667416"/>
            <a:ext cx="7301948" cy="1077218"/>
          </a:xfrm>
          <a:prstGeom prst="rect">
            <a:avLst/>
          </a:prstGeom>
          <a:noFill/>
        </p:spPr>
        <p:txBody>
          <a:bodyPr wrap="square" rtlCol="0">
            <a:spAutoFit/>
          </a:bodyPr>
          <a:lstStyle/>
          <a:p>
            <a:r>
              <a:rPr lang="en-US" sz="1600" dirty="0"/>
              <a:t>“A risk is something that may happen in the future that will result in an adverse effect. Risk management is the art of being aware of all things that could go wrong and having plans and contingencies to prevent this, not remedy the situation as best possible if things do go wrong”</a:t>
            </a:r>
            <a:endParaRPr lang="en-GB" sz="1600" dirty="0"/>
          </a:p>
        </p:txBody>
      </p:sp>
      <p:sp>
        <p:nvSpPr>
          <p:cNvPr id="6" name="TextBox 5">
            <a:extLst>
              <a:ext uri="{FF2B5EF4-FFF2-40B4-BE49-F238E27FC236}">
                <a16:creationId xmlns:a16="http://schemas.microsoft.com/office/drawing/2014/main" id="{9F04FCDA-5FA2-4C50-84C4-A1881599A327}"/>
              </a:ext>
            </a:extLst>
          </p:cNvPr>
          <p:cNvSpPr txBox="1"/>
          <p:nvPr/>
        </p:nvSpPr>
        <p:spPr>
          <a:xfrm>
            <a:off x="1371600" y="3212350"/>
            <a:ext cx="8375374" cy="1384995"/>
          </a:xfrm>
          <a:prstGeom prst="rect">
            <a:avLst/>
          </a:prstGeom>
          <a:noFill/>
        </p:spPr>
        <p:txBody>
          <a:bodyPr wrap="square" rtlCol="0">
            <a:spAutoFit/>
          </a:bodyPr>
          <a:lstStyle/>
          <a:p>
            <a:pPr marL="342900" indent="-342900">
              <a:buFont typeface="+mj-lt"/>
              <a:buAutoNum type="arabicPeriod"/>
            </a:pPr>
            <a:r>
              <a:rPr lang="en-US" sz="1400" dirty="0"/>
              <a:t>Weather</a:t>
            </a:r>
          </a:p>
          <a:p>
            <a:pPr marL="342900" indent="-342900">
              <a:buFont typeface="+mj-lt"/>
              <a:buAutoNum type="arabicPeriod"/>
            </a:pPr>
            <a:r>
              <a:rPr lang="en-US" sz="1400" dirty="0"/>
              <a:t>Safety, in reference to any staging, podiums, steps</a:t>
            </a:r>
          </a:p>
          <a:p>
            <a:pPr marL="342900" indent="-342900">
              <a:buFont typeface="+mj-lt"/>
              <a:buAutoNum type="arabicPeriod"/>
            </a:pPr>
            <a:r>
              <a:rPr lang="en-US" sz="1400" dirty="0"/>
              <a:t>Crowd control</a:t>
            </a:r>
          </a:p>
          <a:p>
            <a:pPr marL="342900" indent="-342900">
              <a:buFont typeface="+mj-lt"/>
              <a:buAutoNum type="arabicPeriod"/>
            </a:pPr>
            <a:r>
              <a:rPr lang="en-US" sz="1400" dirty="0"/>
              <a:t>Traffic control (key with road closures)</a:t>
            </a:r>
          </a:p>
          <a:p>
            <a:pPr marL="342900" indent="-342900">
              <a:buFont typeface="+mj-lt"/>
              <a:buAutoNum type="arabicPeriod"/>
            </a:pPr>
            <a:r>
              <a:rPr lang="en-US" sz="1400" dirty="0"/>
              <a:t>Communications (especially with the transition between events and the different waves throughout the day)</a:t>
            </a:r>
          </a:p>
        </p:txBody>
      </p:sp>
    </p:spTree>
    <p:extLst>
      <p:ext uri="{BB962C8B-B14F-4D97-AF65-F5344CB8AC3E}">
        <p14:creationId xmlns:p14="http://schemas.microsoft.com/office/powerpoint/2010/main" val="3749240197"/>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A514B-3095-4089-BE24-06D91341E669}"/>
              </a:ext>
            </a:extLst>
          </p:cNvPr>
          <p:cNvSpPr>
            <a:spLocks noGrp="1"/>
          </p:cNvSpPr>
          <p:nvPr>
            <p:ph type="title"/>
          </p:nvPr>
        </p:nvSpPr>
        <p:spPr>
          <a:xfrm>
            <a:off x="1371600" y="685800"/>
            <a:ext cx="9601200" cy="771939"/>
          </a:xfrm>
        </p:spPr>
        <p:txBody>
          <a:bodyPr>
            <a:normAutofit/>
          </a:bodyPr>
          <a:lstStyle/>
          <a:p>
            <a:pPr algn="ctr"/>
            <a:r>
              <a:rPr lang="en-US" dirty="0"/>
              <a:t>Main Areas of Risk</a:t>
            </a:r>
            <a:endParaRPr lang="en-GB" dirty="0"/>
          </a:p>
        </p:txBody>
      </p:sp>
      <p:sp>
        <p:nvSpPr>
          <p:cNvPr id="3" name="Content Placeholder 2">
            <a:extLst>
              <a:ext uri="{FF2B5EF4-FFF2-40B4-BE49-F238E27FC236}">
                <a16:creationId xmlns:a16="http://schemas.microsoft.com/office/drawing/2014/main" id="{FDFA4E96-E990-49CB-9ABD-D537EA35E1E5}"/>
              </a:ext>
            </a:extLst>
          </p:cNvPr>
          <p:cNvSpPr>
            <a:spLocks noGrp="1"/>
          </p:cNvSpPr>
          <p:nvPr>
            <p:ph idx="1"/>
          </p:nvPr>
        </p:nvSpPr>
        <p:spPr>
          <a:xfrm>
            <a:off x="1371600" y="1457739"/>
            <a:ext cx="9601200" cy="4409661"/>
          </a:xfrm>
        </p:spPr>
        <p:txBody>
          <a:bodyPr/>
          <a:lstStyle/>
          <a:p>
            <a:pPr marL="457200" indent="-457200">
              <a:buFont typeface="+mj-lt"/>
              <a:buAutoNum type="arabicPeriod"/>
            </a:pPr>
            <a:endParaRPr lang="en-US" dirty="0"/>
          </a:p>
          <a:p>
            <a:pPr marL="457200" indent="-457200">
              <a:buFont typeface="+mj-lt"/>
              <a:buAutoNum type="arabicPeriod"/>
            </a:pPr>
            <a:r>
              <a:rPr lang="en-US" dirty="0"/>
              <a:t>Administration, licensing and contracts</a:t>
            </a:r>
          </a:p>
          <a:p>
            <a:pPr marL="457200" indent="-457200">
              <a:buFont typeface="+mj-lt"/>
              <a:buAutoNum type="arabicPeriod"/>
            </a:pPr>
            <a:r>
              <a:rPr lang="en-US" dirty="0"/>
              <a:t>Marketing and Public Relations, marketing may ignore the risks</a:t>
            </a:r>
          </a:p>
          <a:p>
            <a:pPr marL="457200" indent="-457200">
              <a:buFont typeface="+mj-lt"/>
              <a:buAutoNum type="arabicPeriod"/>
            </a:pPr>
            <a:r>
              <a:rPr lang="en-US" dirty="0"/>
              <a:t>Health and Safety, safety controls, food hygiene and sanitation</a:t>
            </a:r>
          </a:p>
          <a:p>
            <a:pPr marL="457200" indent="-457200">
              <a:buFont typeface="+mj-lt"/>
              <a:buAutoNum type="arabicPeriod"/>
            </a:pPr>
            <a:r>
              <a:rPr lang="en-US" dirty="0"/>
              <a:t>Crowd management, crowd flow, alcohol and noise</a:t>
            </a:r>
          </a:p>
          <a:p>
            <a:pPr marL="457200" indent="-457200">
              <a:buFont typeface="+mj-lt"/>
              <a:buAutoNum type="arabicPeriod"/>
            </a:pPr>
            <a:r>
              <a:rPr lang="en-US" dirty="0"/>
              <a:t>Security, security plan</a:t>
            </a:r>
          </a:p>
          <a:p>
            <a:pPr marL="457200" indent="-457200">
              <a:buFont typeface="+mj-lt"/>
              <a:buAutoNum type="arabicPeriod"/>
            </a:pPr>
            <a:r>
              <a:rPr lang="en-US" dirty="0"/>
              <a:t>Transport, deliveries, parking and public transport</a:t>
            </a:r>
          </a:p>
          <a:p>
            <a:pPr marL="457200" indent="-457200">
              <a:buFont typeface="+mj-lt"/>
              <a:buAutoNum type="arabicPeriod"/>
            </a:pPr>
            <a:endParaRPr lang="en-US" dirty="0"/>
          </a:p>
          <a:p>
            <a:pPr marL="0" indent="0">
              <a:buNone/>
            </a:pPr>
            <a:endParaRPr lang="en-GB" dirty="0"/>
          </a:p>
        </p:txBody>
      </p:sp>
    </p:spTree>
    <p:extLst>
      <p:ext uri="{BB962C8B-B14F-4D97-AF65-F5344CB8AC3E}">
        <p14:creationId xmlns:p14="http://schemas.microsoft.com/office/powerpoint/2010/main" val="414762916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A514B-3095-4089-BE24-06D91341E669}"/>
              </a:ext>
            </a:extLst>
          </p:cNvPr>
          <p:cNvSpPr>
            <a:spLocks noGrp="1"/>
          </p:cNvSpPr>
          <p:nvPr>
            <p:ph type="title"/>
          </p:nvPr>
        </p:nvSpPr>
        <p:spPr>
          <a:xfrm>
            <a:off x="1371600" y="801756"/>
            <a:ext cx="9601200" cy="758687"/>
          </a:xfrm>
        </p:spPr>
        <p:txBody>
          <a:bodyPr>
            <a:normAutofit fontScale="90000"/>
          </a:bodyPr>
          <a:lstStyle/>
          <a:p>
            <a:pPr algn="ctr"/>
            <a:r>
              <a:rPr lang="en-GB" dirty="0"/>
              <a:t>Strategy to identify and analyse those risks</a:t>
            </a:r>
          </a:p>
        </p:txBody>
      </p:sp>
      <p:sp>
        <p:nvSpPr>
          <p:cNvPr id="3" name="Content Placeholder 2">
            <a:extLst>
              <a:ext uri="{FF2B5EF4-FFF2-40B4-BE49-F238E27FC236}">
                <a16:creationId xmlns:a16="http://schemas.microsoft.com/office/drawing/2014/main" id="{FDFA4E96-E990-49CB-9ABD-D537EA35E1E5}"/>
              </a:ext>
            </a:extLst>
          </p:cNvPr>
          <p:cNvSpPr>
            <a:spLocks noGrp="1"/>
          </p:cNvSpPr>
          <p:nvPr>
            <p:ph idx="1"/>
          </p:nvPr>
        </p:nvSpPr>
        <p:spPr>
          <a:xfrm>
            <a:off x="1371600" y="1351723"/>
            <a:ext cx="9601200" cy="5128590"/>
          </a:xfrm>
        </p:spPr>
        <p:txBody>
          <a:bodyPr>
            <a:normAutofit lnSpcReduction="10000"/>
          </a:bodyPr>
          <a:lstStyle/>
          <a:p>
            <a:pPr marL="0" indent="0">
              <a:buNone/>
            </a:pPr>
            <a:r>
              <a:rPr lang="en-US" dirty="0"/>
              <a:t>The Health and Safety Executive have some strategies for identifying and subsequently reducing risks within the work environment, which can also be applied to events.</a:t>
            </a:r>
          </a:p>
          <a:p>
            <a:pPr marL="0" indent="0">
              <a:buNone/>
            </a:pPr>
            <a:endParaRPr lang="en-US" dirty="0"/>
          </a:p>
          <a:p>
            <a:pPr marL="457200" indent="-457200">
              <a:buFont typeface="+mj-lt"/>
              <a:buAutoNum type="arabicPeriod"/>
            </a:pPr>
            <a:r>
              <a:rPr lang="en-US" dirty="0"/>
              <a:t>Identify the risk: Look around the work place, and decide what is hazardous. Consider, what activities/possessions could harm attendees? </a:t>
            </a:r>
            <a:r>
              <a:rPr lang="en-US" dirty="0">
                <a:solidFill>
                  <a:srgbClr val="FF0000"/>
                </a:solidFill>
              </a:rPr>
              <a:t>Do the course map and walk the course to try and identify the risks that would be involved, then would look at any additional activities and see what may cause risk there such as staging.</a:t>
            </a:r>
            <a:r>
              <a:rPr lang="en-US" dirty="0"/>
              <a:t> </a:t>
            </a:r>
          </a:p>
          <a:p>
            <a:pPr marL="457200" indent="-457200">
              <a:buFont typeface="+mj-lt"/>
              <a:buAutoNum type="arabicPeriod"/>
            </a:pPr>
            <a:r>
              <a:rPr lang="en-US" dirty="0"/>
              <a:t>Assess the risk: Based on the risks identified, consider whom they may cause harm to? </a:t>
            </a:r>
            <a:r>
              <a:rPr lang="en-US" dirty="0">
                <a:solidFill>
                  <a:srgbClr val="FF0000"/>
                </a:solidFill>
              </a:rPr>
              <a:t>Athletes? Attendees? Staff?</a:t>
            </a:r>
          </a:p>
          <a:p>
            <a:pPr marL="457200" indent="-457200">
              <a:buFont typeface="+mj-lt"/>
              <a:buAutoNum type="arabicPeriod"/>
            </a:pPr>
            <a:r>
              <a:rPr lang="en-US" dirty="0"/>
              <a:t>Control risks: This is where the risk assessment comes into play. How can the risks be controlled and or eliminated</a:t>
            </a:r>
            <a:r>
              <a:rPr lang="en-US" dirty="0">
                <a:solidFill>
                  <a:schemeClr val="tx1"/>
                </a:solidFill>
              </a:rPr>
              <a:t>?</a:t>
            </a:r>
            <a:r>
              <a:rPr lang="en-US" dirty="0">
                <a:solidFill>
                  <a:srgbClr val="FF0000"/>
                </a:solidFill>
              </a:rPr>
              <a:t> Could a change of transition area reduce risk? Could more roads being closed reduce risk? Could there be more bag checks? Could there be emergency services on site?</a:t>
            </a:r>
          </a:p>
          <a:p>
            <a:pPr marL="457200" indent="-457200">
              <a:buFont typeface="+mj-lt"/>
              <a:buAutoNum type="arabicPeriod"/>
            </a:pPr>
            <a:r>
              <a:rPr lang="en-US" dirty="0"/>
              <a:t>Review controls: </a:t>
            </a:r>
            <a:r>
              <a:rPr lang="en-US" dirty="0">
                <a:solidFill>
                  <a:srgbClr val="FF0000"/>
                </a:solidFill>
              </a:rPr>
              <a:t>Double check that all potential risks identified are reduced/ removed before and during the event day. </a:t>
            </a:r>
          </a:p>
        </p:txBody>
      </p:sp>
    </p:spTree>
    <p:extLst>
      <p:ext uri="{BB962C8B-B14F-4D97-AF65-F5344CB8AC3E}">
        <p14:creationId xmlns:p14="http://schemas.microsoft.com/office/powerpoint/2010/main" val="72979544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BDF9315-0F0F-4A7E-81AC-DCA43158957E}"/>
              </a:ext>
            </a:extLst>
          </p:cNvPr>
          <p:cNvSpPr>
            <a:spLocks noGrp="1"/>
          </p:cNvSpPr>
          <p:nvPr>
            <p:ph type="title"/>
          </p:nvPr>
        </p:nvSpPr>
        <p:spPr>
          <a:xfrm>
            <a:off x="1371600" y="685800"/>
            <a:ext cx="9601200" cy="864704"/>
          </a:xfrm>
        </p:spPr>
        <p:txBody>
          <a:bodyPr/>
          <a:lstStyle/>
          <a:p>
            <a:pPr algn="ctr"/>
            <a:r>
              <a:rPr lang="en-US" dirty="0"/>
              <a:t>Risk Assessment</a:t>
            </a:r>
            <a:endParaRPr lang="en-GB" dirty="0"/>
          </a:p>
        </p:txBody>
      </p:sp>
      <p:pic>
        <p:nvPicPr>
          <p:cNvPr id="6" name="Picture 5" descr="A picture containing sitting, large, standing&#10;&#10;Description automatically generated">
            <a:extLst>
              <a:ext uri="{FF2B5EF4-FFF2-40B4-BE49-F238E27FC236}">
                <a16:creationId xmlns:a16="http://schemas.microsoft.com/office/drawing/2014/main" id="{E4A84E99-CAD0-4FF9-9A66-CFA2FD8A3C1C}"/>
              </a:ext>
            </a:extLst>
          </p:cNvPr>
          <p:cNvPicPr>
            <a:picLocks noChangeAspect="1"/>
          </p:cNvPicPr>
          <p:nvPr/>
        </p:nvPicPr>
        <p:blipFill>
          <a:blip r:embed="rId2"/>
          <a:stretch>
            <a:fillRect/>
          </a:stretch>
        </p:blipFill>
        <p:spPr>
          <a:xfrm>
            <a:off x="1007598" y="3429000"/>
            <a:ext cx="11049744" cy="2989693"/>
          </a:xfrm>
          <a:prstGeom prst="rect">
            <a:avLst/>
          </a:prstGeom>
        </p:spPr>
      </p:pic>
      <p:pic>
        <p:nvPicPr>
          <p:cNvPr id="4" name="Picture 3" descr="A picture containing lamp&#10;&#10;Description automatically generated">
            <a:extLst>
              <a:ext uri="{FF2B5EF4-FFF2-40B4-BE49-F238E27FC236}">
                <a16:creationId xmlns:a16="http://schemas.microsoft.com/office/drawing/2014/main" id="{C231FF6C-1FAA-4F03-9E31-412E1956233E}"/>
              </a:ext>
            </a:extLst>
          </p:cNvPr>
          <p:cNvPicPr>
            <a:picLocks noChangeAspect="1"/>
          </p:cNvPicPr>
          <p:nvPr/>
        </p:nvPicPr>
        <p:blipFill>
          <a:blip r:embed="rId3"/>
          <a:stretch>
            <a:fillRect/>
          </a:stretch>
        </p:blipFill>
        <p:spPr>
          <a:xfrm>
            <a:off x="1007598" y="1765852"/>
            <a:ext cx="11076232" cy="1497853"/>
          </a:xfrm>
          <a:prstGeom prst="rect">
            <a:avLst/>
          </a:prstGeom>
        </p:spPr>
      </p:pic>
    </p:spTree>
    <p:extLst>
      <p:ext uri="{BB962C8B-B14F-4D97-AF65-F5344CB8AC3E}">
        <p14:creationId xmlns:p14="http://schemas.microsoft.com/office/powerpoint/2010/main" val="1616955879"/>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BDF9315-0F0F-4A7E-81AC-DCA43158957E}"/>
              </a:ext>
            </a:extLst>
          </p:cNvPr>
          <p:cNvSpPr>
            <a:spLocks noGrp="1"/>
          </p:cNvSpPr>
          <p:nvPr>
            <p:ph type="title"/>
          </p:nvPr>
        </p:nvSpPr>
        <p:spPr>
          <a:xfrm>
            <a:off x="1371600" y="685800"/>
            <a:ext cx="9601200" cy="864704"/>
          </a:xfrm>
        </p:spPr>
        <p:txBody>
          <a:bodyPr/>
          <a:lstStyle/>
          <a:p>
            <a:pPr algn="ctr"/>
            <a:r>
              <a:rPr lang="en-US" dirty="0"/>
              <a:t>Risk Assessment</a:t>
            </a:r>
            <a:endParaRPr lang="en-GB" dirty="0"/>
          </a:p>
        </p:txBody>
      </p:sp>
      <p:pic>
        <p:nvPicPr>
          <p:cNvPr id="2" name="Picture 1">
            <a:extLst>
              <a:ext uri="{FF2B5EF4-FFF2-40B4-BE49-F238E27FC236}">
                <a16:creationId xmlns:a16="http://schemas.microsoft.com/office/drawing/2014/main" id="{D27E7642-DEFA-4AC4-A466-917F39060B7A}"/>
              </a:ext>
            </a:extLst>
          </p:cNvPr>
          <p:cNvPicPr>
            <a:picLocks noChangeAspect="1"/>
          </p:cNvPicPr>
          <p:nvPr/>
        </p:nvPicPr>
        <p:blipFill rotWithShape="1">
          <a:blip r:embed="rId2"/>
          <a:srcRect l="9325" b="79130"/>
          <a:stretch/>
        </p:blipFill>
        <p:spPr>
          <a:xfrm>
            <a:off x="953604" y="1514401"/>
            <a:ext cx="11238396" cy="1536570"/>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B076B197-3723-4832-A60A-8CBD7E21904C}"/>
              </a:ext>
            </a:extLst>
          </p:cNvPr>
          <p:cNvPicPr>
            <a:picLocks noChangeAspect="1"/>
          </p:cNvPicPr>
          <p:nvPr/>
        </p:nvPicPr>
        <p:blipFill>
          <a:blip r:embed="rId3"/>
          <a:stretch>
            <a:fillRect/>
          </a:stretch>
        </p:blipFill>
        <p:spPr>
          <a:xfrm>
            <a:off x="953604" y="3071605"/>
            <a:ext cx="11238396" cy="3527977"/>
          </a:xfrm>
          <a:prstGeom prst="rect">
            <a:avLst/>
          </a:prstGeom>
        </p:spPr>
      </p:pic>
    </p:spTree>
    <p:extLst>
      <p:ext uri="{BB962C8B-B14F-4D97-AF65-F5344CB8AC3E}">
        <p14:creationId xmlns:p14="http://schemas.microsoft.com/office/powerpoint/2010/main" val="330430447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A514B-3095-4089-BE24-06D91341E669}"/>
              </a:ext>
            </a:extLst>
          </p:cNvPr>
          <p:cNvSpPr>
            <a:spLocks noGrp="1"/>
          </p:cNvSpPr>
          <p:nvPr>
            <p:ph type="title"/>
          </p:nvPr>
        </p:nvSpPr>
        <p:spPr>
          <a:xfrm>
            <a:off x="1371600" y="261731"/>
            <a:ext cx="9601200" cy="1485900"/>
          </a:xfrm>
        </p:spPr>
        <p:txBody>
          <a:bodyPr>
            <a:normAutofit/>
          </a:bodyPr>
          <a:lstStyle/>
          <a:p>
            <a:pPr algn="ctr"/>
            <a:r>
              <a:rPr lang="en-US" dirty="0"/>
              <a:t>Legal Issues</a:t>
            </a:r>
            <a:endParaRPr lang="en-GB" dirty="0"/>
          </a:p>
        </p:txBody>
      </p:sp>
      <p:sp>
        <p:nvSpPr>
          <p:cNvPr id="3" name="Content Placeholder 2">
            <a:extLst>
              <a:ext uri="{FF2B5EF4-FFF2-40B4-BE49-F238E27FC236}">
                <a16:creationId xmlns:a16="http://schemas.microsoft.com/office/drawing/2014/main" id="{FDFA4E96-E990-49CB-9ABD-D537EA35E1E5}"/>
              </a:ext>
            </a:extLst>
          </p:cNvPr>
          <p:cNvSpPr>
            <a:spLocks noGrp="1"/>
          </p:cNvSpPr>
          <p:nvPr>
            <p:ph idx="1"/>
          </p:nvPr>
        </p:nvSpPr>
        <p:spPr>
          <a:xfrm>
            <a:off x="1371600" y="1166191"/>
            <a:ext cx="9601200" cy="5599043"/>
          </a:xfrm>
        </p:spPr>
        <p:txBody>
          <a:bodyPr>
            <a:normAutofit fontScale="92500" lnSpcReduction="10000"/>
          </a:bodyPr>
          <a:lstStyle/>
          <a:p>
            <a:pPr marL="0" indent="0">
              <a:buNone/>
            </a:pPr>
            <a:r>
              <a:rPr lang="en-US" dirty="0"/>
              <a:t>Joe Goldblatt says,</a:t>
            </a:r>
          </a:p>
          <a:p>
            <a:pPr marL="0" indent="0">
              <a:buNone/>
            </a:pPr>
            <a:endParaRPr lang="en-US" dirty="0"/>
          </a:p>
          <a:p>
            <a:pPr marL="0" indent="0">
              <a:buNone/>
            </a:pPr>
            <a:endParaRPr lang="en-US" dirty="0"/>
          </a:p>
          <a:p>
            <a:pPr marL="0" indent="0">
              <a:buNone/>
            </a:pPr>
            <a:r>
              <a:rPr lang="en-US" dirty="0"/>
              <a:t>Legalities to consider:</a:t>
            </a:r>
          </a:p>
          <a:p>
            <a:pPr marL="457200" indent="-457200">
              <a:buFont typeface="+mj-lt"/>
              <a:buAutoNum type="arabicPeriod"/>
            </a:pPr>
            <a:r>
              <a:rPr lang="en-US" dirty="0"/>
              <a:t>Sponsorship agreement with UWTSD- Written agreement which tells of the benefits each party receives in addition to any responsibilities they have in order to honor the sponsorship</a:t>
            </a:r>
          </a:p>
          <a:p>
            <a:pPr marL="457200" indent="-457200">
              <a:buFont typeface="+mj-lt"/>
              <a:buAutoNum type="arabicPeriod"/>
            </a:pPr>
            <a:r>
              <a:rPr lang="en-US" dirty="0"/>
              <a:t>Venue hire: Hiring of the Dylan Thomas. Should negotiate who is accepting liability for attendees. Link with the sponsorship as they can be brought in to discuss whom is providing what</a:t>
            </a:r>
          </a:p>
          <a:p>
            <a:pPr marL="457200" indent="-457200">
              <a:buFont typeface="+mj-lt"/>
              <a:buAutoNum type="arabicPeriod"/>
            </a:pPr>
            <a:r>
              <a:rPr lang="en-US" dirty="0"/>
              <a:t>Contact local council for road closures and in order to hold an event on public land- In order to close roads, the council needs to be contacted, which can be done on an outdoor event application.  For events on public land, the council should be contacted and then an outdoor event application form can be filled in. Risk assessment will need to be filled in prior to contacting the council.</a:t>
            </a:r>
          </a:p>
          <a:p>
            <a:pPr marL="457200" indent="-457200">
              <a:buFont typeface="+mj-lt"/>
              <a:buAutoNum type="arabicPeriod"/>
            </a:pPr>
            <a:r>
              <a:rPr lang="en-US" dirty="0"/>
              <a:t>Public liability insurance- Public liability means that the organisers can be responsible for any injuries, loss of property or damage to property. This means that if there are any of these occurrences, the company pays for them if someone was to make a claim.</a:t>
            </a:r>
          </a:p>
        </p:txBody>
      </p:sp>
      <p:sp>
        <p:nvSpPr>
          <p:cNvPr id="4" name="TextBox 3">
            <a:extLst>
              <a:ext uri="{FF2B5EF4-FFF2-40B4-BE49-F238E27FC236}">
                <a16:creationId xmlns:a16="http://schemas.microsoft.com/office/drawing/2014/main" id="{26AD3DEC-9368-4993-8BB5-4DAA7E596CE9}"/>
              </a:ext>
            </a:extLst>
          </p:cNvPr>
          <p:cNvSpPr txBox="1"/>
          <p:nvPr/>
        </p:nvSpPr>
        <p:spPr>
          <a:xfrm>
            <a:off x="3362739" y="1571535"/>
            <a:ext cx="5618922" cy="738664"/>
          </a:xfrm>
          <a:prstGeom prst="rect">
            <a:avLst/>
          </a:prstGeom>
          <a:noFill/>
        </p:spPr>
        <p:txBody>
          <a:bodyPr wrap="square" rtlCol="0">
            <a:spAutoFit/>
          </a:bodyPr>
          <a:lstStyle/>
          <a:p>
            <a:r>
              <a:rPr lang="en-US" sz="1400" dirty="0"/>
              <a:t>“Preparing proper contracts, researching permits and licenses that are required, and complying with other legal requirements ensure that your event may proceed without any undue interruptions”. </a:t>
            </a:r>
            <a:endParaRPr lang="en-GB" sz="1400" dirty="0"/>
          </a:p>
        </p:txBody>
      </p:sp>
    </p:spTree>
    <p:extLst>
      <p:ext uri="{BB962C8B-B14F-4D97-AF65-F5344CB8AC3E}">
        <p14:creationId xmlns:p14="http://schemas.microsoft.com/office/powerpoint/2010/main" val="141749860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D9CAE41-1945-45C8-9A7F-BA183703F618}"/>
              </a:ext>
            </a:extLst>
          </p:cNvPr>
          <p:cNvSpPr txBox="1"/>
          <p:nvPr/>
        </p:nvSpPr>
        <p:spPr>
          <a:xfrm>
            <a:off x="3286541" y="3214517"/>
            <a:ext cx="8507896" cy="1292662"/>
          </a:xfrm>
          <a:prstGeom prst="rect">
            <a:avLst/>
          </a:prstGeom>
          <a:noFill/>
        </p:spPr>
        <p:txBody>
          <a:bodyPr wrap="square" rtlCol="0">
            <a:spAutoFit/>
          </a:bodyPr>
          <a:lstStyle/>
          <a:p>
            <a:pPr algn="r"/>
            <a:r>
              <a:rPr lang="en-US" sz="6000" dirty="0"/>
              <a:t>Thank You for Listening</a:t>
            </a:r>
          </a:p>
          <a:p>
            <a:endParaRPr lang="en-GB" dirty="0"/>
          </a:p>
        </p:txBody>
      </p:sp>
      <p:sp>
        <p:nvSpPr>
          <p:cNvPr id="9" name="TextBox 8">
            <a:extLst>
              <a:ext uri="{FF2B5EF4-FFF2-40B4-BE49-F238E27FC236}">
                <a16:creationId xmlns:a16="http://schemas.microsoft.com/office/drawing/2014/main" id="{59A303D4-03A1-4580-8553-7CB02B304B15}"/>
              </a:ext>
            </a:extLst>
          </p:cNvPr>
          <p:cNvSpPr txBox="1"/>
          <p:nvPr/>
        </p:nvSpPr>
        <p:spPr>
          <a:xfrm>
            <a:off x="7540489" y="4076292"/>
            <a:ext cx="5764697" cy="861774"/>
          </a:xfrm>
          <a:prstGeom prst="rect">
            <a:avLst/>
          </a:prstGeom>
          <a:noFill/>
        </p:spPr>
        <p:txBody>
          <a:bodyPr wrap="square" rtlCol="0">
            <a:spAutoFit/>
          </a:bodyPr>
          <a:lstStyle/>
          <a:p>
            <a:r>
              <a:rPr lang="en-US" sz="3200" dirty="0"/>
              <a:t>Any questions?</a:t>
            </a:r>
          </a:p>
          <a:p>
            <a:endParaRPr lang="en-GB" dirty="0"/>
          </a:p>
        </p:txBody>
      </p:sp>
    </p:spTree>
    <p:extLst>
      <p:ext uri="{BB962C8B-B14F-4D97-AF65-F5344CB8AC3E}">
        <p14:creationId xmlns:p14="http://schemas.microsoft.com/office/powerpoint/2010/main" val="408685142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33C2DCD-89B0-4D0E-9A57-139649108CD4}"/>
              </a:ext>
            </a:extLst>
          </p:cNvPr>
          <p:cNvSpPr>
            <a:spLocks noGrp="1"/>
          </p:cNvSpPr>
          <p:nvPr>
            <p:ph type="title"/>
          </p:nvPr>
        </p:nvSpPr>
        <p:spPr>
          <a:xfrm>
            <a:off x="1371600" y="351183"/>
            <a:ext cx="9601200" cy="639417"/>
          </a:xfrm>
        </p:spPr>
        <p:txBody>
          <a:bodyPr>
            <a:normAutofit fontScale="90000"/>
          </a:bodyPr>
          <a:lstStyle/>
          <a:p>
            <a:pPr algn="ctr"/>
            <a:r>
              <a:rPr lang="en-US" dirty="0"/>
              <a:t>References</a:t>
            </a:r>
            <a:endParaRPr lang="en-GB" dirty="0"/>
          </a:p>
        </p:txBody>
      </p:sp>
      <p:sp>
        <p:nvSpPr>
          <p:cNvPr id="6" name="Content Placeholder 5">
            <a:extLst>
              <a:ext uri="{FF2B5EF4-FFF2-40B4-BE49-F238E27FC236}">
                <a16:creationId xmlns:a16="http://schemas.microsoft.com/office/drawing/2014/main" id="{96F1FF8E-03E3-44DB-90ED-32144256EE08}"/>
              </a:ext>
            </a:extLst>
          </p:cNvPr>
          <p:cNvSpPr>
            <a:spLocks noGrp="1"/>
          </p:cNvSpPr>
          <p:nvPr>
            <p:ph idx="1"/>
          </p:nvPr>
        </p:nvSpPr>
        <p:spPr>
          <a:xfrm>
            <a:off x="1371600" y="990600"/>
            <a:ext cx="9601200" cy="5867400"/>
          </a:xfrm>
        </p:spPr>
        <p:txBody>
          <a:bodyPr>
            <a:normAutofit fontScale="70000" lnSpcReduction="20000"/>
          </a:bodyPr>
          <a:lstStyle/>
          <a:p>
            <a:pPr marL="0" indent="0">
              <a:buNone/>
            </a:pPr>
            <a:r>
              <a:rPr lang="en-GB" dirty="0"/>
              <a:t>Activity Wales. (2019). </a:t>
            </a:r>
            <a:r>
              <a:rPr lang="en-GB" i="1" dirty="0"/>
              <a:t>Swansea Triathlon Course Maps.</a:t>
            </a:r>
            <a:r>
              <a:rPr lang="en-GB" dirty="0"/>
              <a:t> Available: https://www.swanseatriathlon.com/athletes/course-maps/. Last accessed 21st December 2019</a:t>
            </a:r>
          </a:p>
          <a:p>
            <a:pPr marL="0" indent="0">
              <a:buNone/>
            </a:pPr>
            <a:r>
              <a:rPr lang="en-US" dirty="0"/>
              <a:t>Allen et al. (2011). </a:t>
            </a:r>
            <a:r>
              <a:rPr lang="en-US" i="1" dirty="0"/>
              <a:t>Festival and Special Event Management</a:t>
            </a:r>
            <a:r>
              <a:rPr lang="en-US" dirty="0"/>
              <a:t>. 5th ed. Singapore: Wiley. </a:t>
            </a:r>
            <a:r>
              <a:rPr lang="en-US" dirty="0" err="1"/>
              <a:t>Pg</a:t>
            </a:r>
            <a:r>
              <a:rPr lang="en-US" dirty="0"/>
              <a:t> 545.</a:t>
            </a:r>
            <a:endParaRPr lang="en-GB" dirty="0"/>
          </a:p>
          <a:p>
            <a:pPr marL="0" indent="0">
              <a:buNone/>
            </a:pPr>
            <a:r>
              <a:rPr lang="en-GB" dirty="0"/>
              <a:t>B2B Editor. (2016). </a:t>
            </a:r>
            <a:r>
              <a:rPr lang="en-GB" i="1" dirty="0"/>
              <a:t>Running an event? legal issues to consider.</a:t>
            </a:r>
            <a:r>
              <a:rPr lang="en-GB" dirty="0"/>
              <a:t> Available: https://www.b2bmagazine.com.au/running-an-event-legal-issues-to-consider/. Last accessed 22nd December 2019.</a:t>
            </a:r>
          </a:p>
          <a:p>
            <a:pPr marL="0" indent="0">
              <a:buNone/>
            </a:pPr>
            <a:r>
              <a:rPr lang="en-GB" dirty="0"/>
              <a:t>Brighton and Hove City Council. (2019). </a:t>
            </a:r>
            <a:r>
              <a:rPr lang="en-GB" i="1" dirty="0"/>
              <a:t>Organising an event on council land.</a:t>
            </a:r>
            <a:r>
              <a:rPr lang="en-GB" dirty="0"/>
              <a:t> Available: https://www.brighton-hove.gov.uk/content/leisure-and-libraries/events-and-filming/organising-event-council-land. Last accessed 22nd December 2019.</a:t>
            </a:r>
          </a:p>
          <a:p>
            <a:pPr marL="0" indent="0">
              <a:buNone/>
            </a:pPr>
            <a:r>
              <a:rPr lang="en-GB" dirty="0"/>
              <a:t>Goldblatt, J (2002). </a:t>
            </a:r>
            <a:r>
              <a:rPr lang="en-GB" i="1" dirty="0"/>
              <a:t>Special Events</a:t>
            </a:r>
            <a:r>
              <a:rPr lang="en-GB" dirty="0"/>
              <a:t>. 3</a:t>
            </a:r>
            <a:r>
              <a:rPr lang="en-GB" baseline="30000" dirty="0"/>
              <a:t>rd</a:t>
            </a:r>
            <a:r>
              <a:rPr lang="en-GB" dirty="0"/>
              <a:t> ed. Canada: John Wiley and Sons Inc. </a:t>
            </a:r>
            <a:r>
              <a:rPr lang="en-GB" dirty="0" err="1"/>
              <a:t>Pg</a:t>
            </a:r>
            <a:r>
              <a:rPr lang="en-GB" dirty="0"/>
              <a:t> 293.</a:t>
            </a:r>
          </a:p>
          <a:p>
            <a:pPr marL="0" indent="0">
              <a:buNone/>
            </a:pPr>
            <a:r>
              <a:rPr lang="en-GB" dirty="0"/>
              <a:t>Health and Safety Executive (2014). </a:t>
            </a:r>
            <a:r>
              <a:rPr lang="en-GB" i="1" dirty="0"/>
              <a:t>Risk assessment: a brief guide to controlling risks in the workplace</a:t>
            </a:r>
            <a:r>
              <a:rPr lang="en-GB" dirty="0"/>
              <a:t>. UK: HSE Books. </a:t>
            </a:r>
            <a:r>
              <a:rPr lang="en-GB" dirty="0" err="1"/>
              <a:t>Pgs</a:t>
            </a:r>
            <a:r>
              <a:rPr lang="en-GB" dirty="0"/>
              <a:t> 1-3.</a:t>
            </a:r>
          </a:p>
          <a:p>
            <a:pPr marL="0" indent="0">
              <a:buNone/>
            </a:pPr>
            <a:r>
              <a:rPr lang="en-GB" dirty="0"/>
              <a:t>Health and Safety Executive. (2019). </a:t>
            </a:r>
            <a:r>
              <a:rPr lang="en-GB" i="1" dirty="0"/>
              <a:t>Risk assessment template and examples.</a:t>
            </a:r>
            <a:r>
              <a:rPr lang="en-GB" dirty="0"/>
              <a:t> Available: https://www.hse.gov.uk/simple-health-safety/risk/risk-assessment-template-and-examples.htm. Last accessed 22nd December 2019.</a:t>
            </a:r>
          </a:p>
          <a:p>
            <a:pPr marL="0" indent="0">
              <a:buNone/>
            </a:pPr>
            <a:r>
              <a:rPr lang="en-GB" dirty="0"/>
              <a:t>Resource Centre. (2019). </a:t>
            </a:r>
            <a:r>
              <a:rPr lang="en-GB" i="1" dirty="0"/>
              <a:t>Public liability and employer’s liability.</a:t>
            </a:r>
            <a:r>
              <a:rPr lang="en-GB" dirty="0"/>
              <a:t> Available: https://www.resourcecentre.org.uk/information/public-liability/. Last accessed 22nd December 2019.</a:t>
            </a:r>
          </a:p>
          <a:p>
            <a:pPr marL="0" indent="0">
              <a:buNone/>
            </a:pPr>
            <a:r>
              <a:rPr lang="en-GB" dirty="0"/>
              <a:t>Shone, A and Parry, B (2004). </a:t>
            </a:r>
            <a:r>
              <a:rPr lang="en-GB" i="1" dirty="0" err="1"/>
              <a:t>Sucessful</a:t>
            </a:r>
            <a:r>
              <a:rPr lang="en-GB" i="1" dirty="0"/>
              <a:t> Event Management</a:t>
            </a:r>
            <a:r>
              <a:rPr lang="en-GB" dirty="0"/>
              <a:t>. 2nd ed. Hampshire: Brendan George, Cengage Learning. </a:t>
            </a:r>
            <a:r>
              <a:rPr lang="en-GB" dirty="0" err="1"/>
              <a:t>Pg</a:t>
            </a:r>
            <a:r>
              <a:rPr lang="en-GB" dirty="0"/>
              <a:t> 175.</a:t>
            </a:r>
          </a:p>
          <a:p>
            <a:pPr marL="0" indent="0">
              <a:buNone/>
            </a:pPr>
            <a:r>
              <a:rPr lang="en-US" dirty="0"/>
              <a:t>Tarlow, P.E (2002). </a:t>
            </a:r>
            <a:r>
              <a:rPr lang="en-US" i="1" dirty="0"/>
              <a:t>Event Risk Management and Safety</a:t>
            </a:r>
            <a:r>
              <a:rPr lang="en-US" dirty="0"/>
              <a:t>. Canada: John Wiley and Sons Inc. </a:t>
            </a:r>
            <a:r>
              <a:rPr lang="en-US" dirty="0" err="1"/>
              <a:t>pgs</a:t>
            </a:r>
            <a:r>
              <a:rPr lang="en-US" dirty="0"/>
              <a:t> 171-172.</a:t>
            </a:r>
            <a:endParaRPr lang="en-GB" dirty="0"/>
          </a:p>
          <a:p>
            <a:pPr marL="0" indent="0">
              <a:buNone/>
            </a:pPr>
            <a:r>
              <a:rPr lang="en-US" dirty="0"/>
              <a:t>Tum, Norton, Wright, Norton, Philippa, and Wright, J. </a:t>
            </a:r>
            <a:r>
              <a:rPr lang="en-US" dirty="0" err="1"/>
              <a:t>Nevan</a:t>
            </a:r>
            <a:r>
              <a:rPr lang="en-US" dirty="0"/>
              <a:t>. </a:t>
            </a:r>
            <a:r>
              <a:rPr lang="en-US" i="1" dirty="0"/>
              <a:t>Management of Event Operations</a:t>
            </a:r>
            <a:r>
              <a:rPr lang="en-US" dirty="0"/>
              <a:t>. Oxford ; Burlington, MA: Elsevier/Butterworth-Heinemann, 2006. Events Management Ser. Web. </a:t>
            </a:r>
            <a:r>
              <a:rPr lang="en-US" dirty="0" err="1"/>
              <a:t>Pg</a:t>
            </a:r>
            <a:r>
              <a:rPr lang="en-US" dirty="0"/>
              <a:t> 149</a:t>
            </a:r>
            <a:endParaRPr lang="en-GB" dirty="0"/>
          </a:p>
          <a:p>
            <a:pPr marL="0" indent="0">
              <a:buNone/>
            </a:pPr>
            <a:r>
              <a:rPr lang="en-US" dirty="0"/>
              <a:t>Tum, Norton, Wright, Norton, Philippa, and Wright, J. </a:t>
            </a:r>
            <a:r>
              <a:rPr lang="en-US" dirty="0" err="1"/>
              <a:t>Nevan</a:t>
            </a:r>
            <a:r>
              <a:rPr lang="en-US" dirty="0"/>
              <a:t>. </a:t>
            </a:r>
            <a:r>
              <a:rPr lang="en-US" i="1" dirty="0"/>
              <a:t>Management of Event Operations</a:t>
            </a:r>
            <a:r>
              <a:rPr lang="en-US" dirty="0"/>
              <a:t>. Oxford ; Burlington, MA: Elsevier/Butterworth-Heinemann, 2006. Events Management Ser. Web. </a:t>
            </a:r>
            <a:r>
              <a:rPr lang="en-US" dirty="0" err="1"/>
              <a:t>Pg</a:t>
            </a:r>
            <a:r>
              <a:rPr lang="en-US" dirty="0"/>
              <a:t> 158</a:t>
            </a:r>
            <a:endParaRPr lang="en-GB" dirty="0"/>
          </a:p>
          <a:p>
            <a:pPr marL="0" indent="0">
              <a:buNone/>
            </a:pPr>
            <a:endParaRPr lang="en-GB" dirty="0"/>
          </a:p>
        </p:txBody>
      </p:sp>
    </p:spTree>
    <p:extLst>
      <p:ext uri="{BB962C8B-B14F-4D97-AF65-F5344CB8AC3E}">
        <p14:creationId xmlns:p14="http://schemas.microsoft.com/office/powerpoint/2010/main" val="230295183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TM10001105[[fn=Crop]]</Template>
  <TotalTime>1003</TotalTime>
  <Words>1151</Words>
  <Application>Microsoft Office PowerPoint</Application>
  <PresentationFormat>Widescreen</PresentationFormat>
  <Paragraphs>81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Franklin Gothic Book</vt:lpstr>
      <vt:lpstr>Crop</vt:lpstr>
      <vt:lpstr>Risk Management: Swansea Triathlon</vt:lpstr>
      <vt:lpstr>What is the Swansea Triathlon?</vt:lpstr>
      <vt:lpstr>What is Risk?</vt:lpstr>
      <vt:lpstr>Main Areas of Risk</vt:lpstr>
      <vt:lpstr>Strategy to identify and analyse those risks</vt:lpstr>
      <vt:lpstr>Risk Assessment</vt:lpstr>
      <vt:lpstr>Risk Assessment</vt:lpstr>
      <vt:lpstr>Legal Issues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 Management: Swansea Triathlon</dc:title>
  <dc:creator>Sasha White</dc:creator>
  <cp:lastModifiedBy>Sasha White</cp:lastModifiedBy>
  <cp:revision>2</cp:revision>
  <dcterms:created xsi:type="dcterms:W3CDTF">2019-12-16T13:09:31Z</dcterms:created>
  <dcterms:modified xsi:type="dcterms:W3CDTF">2020-01-15T08:14:13Z</dcterms:modified>
</cp:coreProperties>
</file>