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8288000" cy="10287000"/>
  <p:notesSz cx="6858000" cy="9144000"/>
  <p:embeddedFontLst>
    <p:embeddedFont>
      <p:font typeface="Glacial Indifference" panose="020B0604020202020204" charset="0"/>
      <p:regular r:id="rId39"/>
    </p:embeddedFont>
    <p:embeddedFont>
      <p:font typeface="Glacial Indifference Bold" panose="020B0604020202020204" charset="0"/>
      <p:regular r:id="rId40"/>
    </p:embeddedFont>
    <p:embeddedFont>
      <p:font typeface="Glacial Indifference Bold Italics" panose="020B0604020202020204" charset="0"/>
      <p:regular r:id="rId41"/>
    </p:embeddedFont>
    <p:embeddedFont>
      <p:font typeface="Glacial Indifference Italics" panose="020B0604020202020204" charset="0"/>
      <p:regular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2308" autoAdjust="0"/>
  </p:normalViewPr>
  <p:slideViewPr>
    <p:cSldViewPr>
      <p:cViewPr>
        <p:scale>
          <a:sx n="50" d="100"/>
          <a:sy n="50" d="100"/>
        </p:scale>
        <p:origin x="300" y="-2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48" d="100"/>
          <a:sy n="48" d="100"/>
        </p:scale>
        <p:origin x="2752"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90147F3-91DD-441B-A8F5-E15174514886}"/>
    <pc:docChg chg="custSel modSld">
      <pc:chgData name="Cerys Davies" userId="61e71dc1-9594-4277-b52b-4420989f68ee" providerId="ADAL" clId="{190147F3-91DD-441B-A8F5-E15174514886}" dt="2025-10-12T14:05:16.154" v="33" actId="478"/>
      <pc:docMkLst>
        <pc:docMk/>
      </pc:docMkLst>
      <pc:sldChg chg="modNotes">
        <pc:chgData name="Cerys Davies" userId="61e71dc1-9594-4277-b52b-4420989f68ee" providerId="ADAL" clId="{190147F3-91DD-441B-A8F5-E15174514886}" dt="2025-10-12T14:02:42.990" v="1" actId="14100"/>
        <pc:sldMkLst>
          <pc:docMk/>
          <pc:sldMk cId="0" sldId="262"/>
        </pc:sldMkLst>
      </pc:sldChg>
      <pc:sldChg chg="modNotes">
        <pc:chgData name="Cerys Davies" userId="61e71dc1-9594-4277-b52b-4420989f68ee" providerId="ADAL" clId="{190147F3-91DD-441B-A8F5-E15174514886}" dt="2025-10-12T14:02:52.506" v="3" actId="14100"/>
        <pc:sldMkLst>
          <pc:docMk/>
          <pc:sldMk cId="0" sldId="263"/>
        </pc:sldMkLst>
      </pc:sldChg>
      <pc:sldChg chg="modNotes">
        <pc:chgData name="Cerys Davies" userId="61e71dc1-9594-4277-b52b-4420989f68ee" providerId="ADAL" clId="{190147F3-91DD-441B-A8F5-E15174514886}" dt="2025-10-12T14:03:01.756" v="5" actId="478"/>
        <pc:sldMkLst>
          <pc:docMk/>
          <pc:sldMk cId="0" sldId="264"/>
        </pc:sldMkLst>
      </pc:sldChg>
      <pc:sldChg chg="modNotes">
        <pc:chgData name="Cerys Davies" userId="61e71dc1-9594-4277-b52b-4420989f68ee" providerId="ADAL" clId="{190147F3-91DD-441B-A8F5-E15174514886}" dt="2025-10-12T14:03:10.518" v="7" actId="478"/>
        <pc:sldMkLst>
          <pc:docMk/>
          <pc:sldMk cId="0" sldId="265"/>
        </pc:sldMkLst>
      </pc:sldChg>
      <pc:sldChg chg="modNotes">
        <pc:chgData name="Cerys Davies" userId="61e71dc1-9594-4277-b52b-4420989f68ee" providerId="ADAL" clId="{190147F3-91DD-441B-A8F5-E15174514886}" dt="2025-10-12T14:03:18.969" v="9" actId="478"/>
        <pc:sldMkLst>
          <pc:docMk/>
          <pc:sldMk cId="0" sldId="266"/>
        </pc:sldMkLst>
      </pc:sldChg>
      <pc:sldChg chg="modNotes">
        <pc:chgData name="Cerys Davies" userId="61e71dc1-9594-4277-b52b-4420989f68ee" providerId="ADAL" clId="{190147F3-91DD-441B-A8F5-E15174514886}" dt="2025-10-12T14:03:25.459" v="11" actId="478"/>
        <pc:sldMkLst>
          <pc:docMk/>
          <pc:sldMk cId="0" sldId="267"/>
        </pc:sldMkLst>
      </pc:sldChg>
      <pc:sldChg chg="modNotes">
        <pc:chgData name="Cerys Davies" userId="61e71dc1-9594-4277-b52b-4420989f68ee" providerId="ADAL" clId="{190147F3-91DD-441B-A8F5-E15174514886}" dt="2025-10-12T14:03:33.006" v="13" actId="478"/>
        <pc:sldMkLst>
          <pc:docMk/>
          <pc:sldMk cId="0" sldId="268"/>
        </pc:sldMkLst>
      </pc:sldChg>
      <pc:sldChg chg="modNotes">
        <pc:chgData name="Cerys Davies" userId="61e71dc1-9594-4277-b52b-4420989f68ee" providerId="ADAL" clId="{190147F3-91DD-441B-A8F5-E15174514886}" dt="2025-10-12T14:03:44.535" v="15" actId="478"/>
        <pc:sldMkLst>
          <pc:docMk/>
          <pc:sldMk cId="0" sldId="271"/>
        </pc:sldMkLst>
      </pc:sldChg>
      <pc:sldChg chg="modNotes">
        <pc:chgData name="Cerys Davies" userId="61e71dc1-9594-4277-b52b-4420989f68ee" providerId="ADAL" clId="{190147F3-91DD-441B-A8F5-E15174514886}" dt="2025-10-12T14:03:58.018" v="17" actId="478"/>
        <pc:sldMkLst>
          <pc:docMk/>
          <pc:sldMk cId="0" sldId="272"/>
        </pc:sldMkLst>
      </pc:sldChg>
      <pc:sldChg chg="modNotes">
        <pc:chgData name="Cerys Davies" userId="61e71dc1-9594-4277-b52b-4420989f68ee" providerId="ADAL" clId="{190147F3-91DD-441B-A8F5-E15174514886}" dt="2025-10-12T14:04:05.545" v="19" actId="478"/>
        <pc:sldMkLst>
          <pc:docMk/>
          <pc:sldMk cId="0" sldId="273"/>
        </pc:sldMkLst>
      </pc:sldChg>
      <pc:sldChg chg="modNotes">
        <pc:chgData name="Cerys Davies" userId="61e71dc1-9594-4277-b52b-4420989f68ee" providerId="ADAL" clId="{190147F3-91DD-441B-A8F5-E15174514886}" dt="2025-10-12T14:04:18.225" v="21" actId="478"/>
        <pc:sldMkLst>
          <pc:docMk/>
          <pc:sldMk cId="0" sldId="277"/>
        </pc:sldMkLst>
      </pc:sldChg>
      <pc:sldChg chg="modNotes">
        <pc:chgData name="Cerys Davies" userId="61e71dc1-9594-4277-b52b-4420989f68ee" providerId="ADAL" clId="{190147F3-91DD-441B-A8F5-E15174514886}" dt="2025-10-12T14:04:31.219" v="23" actId="478"/>
        <pc:sldMkLst>
          <pc:docMk/>
          <pc:sldMk cId="0" sldId="281"/>
        </pc:sldMkLst>
      </pc:sldChg>
      <pc:sldChg chg="modNotes">
        <pc:chgData name="Cerys Davies" userId="61e71dc1-9594-4277-b52b-4420989f68ee" providerId="ADAL" clId="{190147F3-91DD-441B-A8F5-E15174514886}" dt="2025-10-12T14:04:42.080" v="25" actId="478"/>
        <pc:sldMkLst>
          <pc:docMk/>
          <pc:sldMk cId="0" sldId="283"/>
        </pc:sldMkLst>
      </pc:sldChg>
      <pc:sldChg chg="modNotes">
        <pc:chgData name="Cerys Davies" userId="61e71dc1-9594-4277-b52b-4420989f68ee" providerId="ADAL" clId="{190147F3-91DD-441B-A8F5-E15174514886}" dt="2025-10-12T14:04:50.807" v="27" actId="478"/>
        <pc:sldMkLst>
          <pc:docMk/>
          <pc:sldMk cId="0" sldId="285"/>
        </pc:sldMkLst>
      </pc:sldChg>
      <pc:sldChg chg="modNotes">
        <pc:chgData name="Cerys Davies" userId="61e71dc1-9594-4277-b52b-4420989f68ee" providerId="ADAL" clId="{190147F3-91DD-441B-A8F5-E15174514886}" dt="2025-10-12T14:04:59.409" v="29" actId="478"/>
        <pc:sldMkLst>
          <pc:docMk/>
          <pc:sldMk cId="0" sldId="287"/>
        </pc:sldMkLst>
      </pc:sldChg>
      <pc:sldChg chg="modNotes">
        <pc:chgData name="Cerys Davies" userId="61e71dc1-9594-4277-b52b-4420989f68ee" providerId="ADAL" clId="{190147F3-91DD-441B-A8F5-E15174514886}" dt="2025-10-12T14:05:08.429" v="31" actId="478"/>
        <pc:sldMkLst>
          <pc:docMk/>
          <pc:sldMk cId="0" sldId="288"/>
        </pc:sldMkLst>
      </pc:sldChg>
      <pc:sldChg chg="modNotes">
        <pc:chgData name="Cerys Davies" userId="61e71dc1-9594-4277-b52b-4420989f68ee" providerId="ADAL" clId="{190147F3-91DD-441B-A8F5-E15174514886}" dt="2025-10-12T14:05:16.154" v="33" actId="478"/>
        <pc:sldMkLst>
          <pc:docMk/>
          <pc:sldMk cId="0"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18.09.2026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38200"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28650" y="3810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665247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3048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3037463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04863"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0947A68F-3606-2AC8-772D-D80684D89F96}"/>
              </a:ext>
            </a:extLst>
          </p:cNvPr>
          <p:cNvSpPr>
            <a:spLocks noGrp="1"/>
          </p:cNvSpPr>
          <p:nvPr>
            <p:ph type="body" idx="1"/>
          </p:nvPr>
        </p:nvSpPr>
        <p:spPr/>
        <p:txBody>
          <a:bodyPr/>
          <a:lstStyle/>
          <a:p>
            <a:r>
              <a:rPr lang="en-GB" dirty="0"/>
              <a:t>What problems do you think could arise if local search revealed planning permissions or building regulations that haven’t been disclosed in the property information form? </a:t>
            </a:r>
          </a:p>
          <a:p>
            <a:pPr marL="171450" indent="-171450">
              <a:buFontTx/>
              <a:buChar char="-"/>
            </a:pPr>
            <a:r>
              <a:rPr lang="en-GB" dirty="0"/>
              <a:t>Have the PP been implemented and works carried out?</a:t>
            </a:r>
          </a:p>
          <a:p>
            <a:pPr marL="171450" indent="-171450">
              <a:buFontTx/>
              <a:buChar char="-"/>
            </a:pPr>
            <a:r>
              <a:rPr lang="en-GB" dirty="0"/>
              <a:t>Have works been carried out without pp? risk of enforcement action with in 10 years from date of building work – EA can by LA can tear down building works</a:t>
            </a:r>
          </a:p>
          <a:p>
            <a:pPr marL="171450" indent="-171450">
              <a:buFontTx/>
              <a:buChar char="-"/>
            </a:pPr>
            <a:r>
              <a:rPr lang="en-GB" dirty="0"/>
              <a:t>Are there copies of the building reg certificates?</a:t>
            </a:r>
          </a:p>
          <a:p>
            <a:pPr marL="171450" indent="-171450">
              <a:buFontTx/>
              <a:buChar char="-"/>
            </a:pPr>
            <a:r>
              <a:rPr lang="en-GB" dirty="0"/>
              <a:t>If not – risk to buyer and lender that works are not safe/up to standard. Will need money spent to rectify.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38200"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6" name="Notes Placeholder 5">
            <a:extLst>
              <a:ext uri="{FF2B5EF4-FFF2-40B4-BE49-F238E27FC236}">
                <a16:creationId xmlns:a16="http://schemas.microsoft.com/office/drawing/2014/main" id="{BED1C279-B12A-2D6E-7305-F172DC50D77A}"/>
              </a:ext>
            </a:extLst>
          </p:cNvPr>
          <p:cNvSpPr>
            <a:spLocks noGrp="1"/>
          </p:cNvSpPr>
          <p:nvPr>
            <p:ph type="body" sz="quarter" idx="3"/>
          </p:nvPr>
        </p:nvSpPr>
        <p:spPr>
          <a:xfrm>
            <a:off x="914400" y="3251200"/>
            <a:ext cx="4876800" cy="3081338"/>
          </a:xfrm>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49371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6" name="Notes Placeholder 5">
            <a:extLst>
              <a:ext uri="{FF2B5EF4-FFF2-40B4-BE49-F238E27FC236}">
                <a16:creationId xmlns:a16="http://schemas.microsoft.com/office/drawing/2014/main" id="{2ACD5240-C014-D7A3-419F-79C8AD0708F5}"/>
              </a:ext>
            </a:extLst>
          </p:cNvPr>
          <p:cNvSpPr>
            <a:spLocks noGrp="1"/>
          </p:cNvSpPr>
          <p:nvPr>
            <p:ph type="body" sz="quarter" idx="3"/>
          </p:nvPr>
        </p:nvSpPr>
        <p:spPr>
          <a:xfrm>
            <a:off x="914400" y="3251200"/>
            <a:ext cx="5029200" cy="3081338"/>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Development can occur either through physical operations (building works) or through a material change in how land or buildings are used. Both may require planning permission depending on the circumstances.</a:t>
            </a:r>
          </a:p>
          <a:p>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133600" y="152400"/>
            <a:ext cx="1971675" cy="1109663"/>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2D0C7E34-0688-4E2F-FE51-7662CC58A274}"/>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Class C3: Dwellinghouses</a:t>
            </a:r>
          </a:p>
          <a:p>
            <a:pPr fontAlgn="t"/>
            <a:r>
              <a:rPr lang="en-GB" sz="1200" b="1" i="0" kern="1200" dirty="0">
                <a:solidFill>
                  <a:schemeClr val="tx1"/>
                </a:solidFill>
                <a:effectLst/>
                <a:latin typeface="+mn-lt"/>
                <a:ea typeface="+mn-ea"/>
                <a:cs typeface="+mn-cs"/>
              </a:rPr>
              <a:t>C3</a:t>
            </a:r>
            <a:r>
              <a:rPr lang="en-GB" sz="1200" b="0" i="0" kern="1200" dirty="0">
                <a:solidFill>
                  <a:schemeClr val="tx1"/>
                </a:solidFill>
                <a:effectLst/>
                <a:latin typeface="+mn-lt"/>
                <a:ea typeface="+mn-ea"/>
                <a:cs typeface="+mn-cs"/>
              </a:rPr>
              <a:t> covers dwellinghouses used as a </a:t>
            </a:r>
            <a:r>
              <a:rPr lang="en-GB" sz="1200" b="1" i="0" kern="1200" dirty="0">
                <a:solidFill>
                  <a:schemeClr val="tx1"/>
                </a:solidFill>
                <a:effectLst/>
                <a:latin typeface="+mn-lt"/>
                <a:ea typeface="+mn-ea"/>
                <a:cs typeface="+mn-cs"/>
              </a:rPr>
              <a:t>single household's home</a:t>
            </a:r>
            <a:r>
              <a:rPr lang="en-GB" sz="1200" b="0" i="0" kern="1200" dirty="0">
                <a:solidFill>
                  <a:schemeClr val="tx1"/>
                </a:solidFill>
                <a:effectLst/>
                <a:latin typeface="+mn-lt"/>
                <a:ea typeface="+mn-ea"/>
                <a:cs typeface="+mn-cs"/>
              </a:rPr>
              <a:t> (sole or main residence). It includes:</a:t>
            </a:r>
          </a:p>
          <a:p>
            <a:pPr lvl="0" fontAlgn="t"/>
            <a:r>
              <a:rPr lang="en-GB" sz="1200" b="0" i="0" kern="1200" dirty="0">
                <a:solidFill>
                  <a:schemeClr val="tx1"/>
                </a:solidFill>
                <a:effectLst/>
                <a:latin typeface="+mn-lt"/>
                <a:ea typeface="+mn-ea"/>
                <a:cs typeface="+mn-cs"/>
              </a:rPr>
              <a:t>A single person living alone</a:t>
            </a:r>
          </a:p>
          <a:p>
            <a:pPr lvl="0" fontAlgn="t"/>
            <a:r>
              <a:rPr lang="en-GB" sz="1200" b="0" i="0" kern="1200" dirty="0">
                <a:solidFill>
                  <a:schemeClr val="tx1"/>
                </a:solidFill>
                <a:effectLst/>
                <a:latin typeface="+mn-lt"/>
                <a:ea typeface="+mn-ea"/>
                <a:cs typeface="+mn-cs"/>
              </a:rPr>
              <a:t>A family living together</a:t>
            </a:r>
          </a:p>
          <a:p>
            <a:pPr lvl="0" fontAlgn="t"/>
            <a:r>
              <a:rPr lang="en-GB" sz="1200" b="0" i="0" kern="1200" dirty="0">
                <a:solidFill>
                  <a:schemeClr val="tx1"/>
                </a:solidFill>
                <a:effectLst/>
                <a:latin typeface="+mn-lt"/>
                <a:ea typeface="+mn-ea"/>
                <a:cs typeface="+mn-cs"/>
              </a:rPr>
              <a:t>Up to </a:t>
            </a:r>
            <a:r>
              <a:rPr lang="en-GB" sz="1200" b="1" i="0" kern="1200" dirty="0">
                <a:solidFill>
                  <a:schemeClr val="tx1"/>
                </a:solidFill>
                <a:effectLst/>
                <a:latin typeface="+mn-lt"/>
                <a:ea typeface="+mn-ea"/>
                <a:cs typeface="+mn-cs"/>
              </a:rPr>
              <a:t>six residents living together as a single household</a:t>
            </a:r>
            <a:r>
              <a:rPr lang="en-GB" sz="1200" b="0" i="0" kern="1200" dirty="0">
                <a:solidFill>
                  <a:schemeClr val="tx1"/>
                </a:solidFill>
                <a:effectLst/>
                <a:latin typeface="+mn-lt"/>
                <a:ea typeface="+mn-ea"/>
                <a:cs typeface="+mn-cs"/>
              </a:rPr>
              <a:t>, including situations where care is provided</a:t>
            </a:r>
          </a:p>
          <a:p>
            <a:pPr fontAlgn="t"/>
            <a:r>
              <a:rPr lang="en-GB" sz="1200" b="0" i="0" kern="1200" dirty="0">
                <a:solidFill>
                  <a:schemeClr val="tx1"/>
                </a:solidFill>
                <a:effectLst/>
                <a:latin typeface="+mn-lt"/>
                <a:ea typeface="+mn-ea"/>
                <a:cs typeface="+mn-cs"/>
              </a:rPr>
              <a:t>C3 is essentially the normal planning class for a private house occupied by one household</a:t>
            </a:r>
          </a:p>
          <a:p>
            <a:endParaRPr lang="en-GB" dirty="0"/>
          </a:p>
          <a:p>
            <a:pPr fontAlgn="t"/>
            <a:r>
              <a:rPr lang="en-GB" sz="1200" b="1" i="0" kern="1200" dirty="0">
                <a:solidFill>
                  <a:schemeClr val="tx1"/>
                </a:solidFill>
                <a:effectLst/>
                <a:latin typeface="+mn-lt"/>
                <a:ea typeface="+mn-ea"/>
                <a:cs typeface="+mn-cs"/>
              </a:rPr>
              <a:t>Class C4: Houses in Multiple Occupation (HMOs)</a:t>
            </a:r>
          </a:p>
          <a:p>
            <a:pPr fontAlgn="t"/>
            <a:r>
              <a:rPr lang="en-GB" sz="1200" b="1" i="0" kern="1200" dirty="0">
                <a:solidFill>
                  <a:schemeClr val="tx1"/>
                </a:solidFill>
                <a:effectLst/>
                <a:latin typeface="+mn-lt"/>
                <a:ea typeface="+mn-ea"/>
                <a:cs typeface="+mn-cs"/>
              </a:rPr>
              <a:t>C4</a:t>
            </a:r>
            <a:r>
              <a:rPr lang="en-GB" sz="1200" b="0" i="0" kern="1200" dirty="0">
                <a:solidFill>
                  <a:schemeClr val="tx1"/>
                </a:solidFill>
                <a:effectLst/>
                <a:latin typeface="+mn-lt"/>
                <a:ea typeface="+mn-ea"/>
                <a:cs typeface="+mn-cs"/>
              </a:rPr>
              <a:t> covers small </a:t>
            </a:r>
            <a:r>
              <a:rPr lang="en-GB" sz="1200" b="1" i="0" kern="1200" dirty="0">
                <a:solidFill>
                  <a:schemeClr val="tx1"/>
                </a:solidFill>
                <a:effectLst/>
                <a:latin typeface="+mn-lt"/>
                <a:ea typeface="+mn-ea"/>
                <a:cs typeface="+mn-cs"/>
              </a:rPr>
              <a:t>Houses in Multiple Occupation (HMOs)</a:t>
            </a:r>
            <a:r>
              <a:rPr lang="en-GB" sz="1200" b="0" i="0" kern="1200" dirty="0">
                <a:solidFill>
                  <a:schemeClr val="tx1"/>
                </a:solidFill>
                <a:effectLst/>
                <a:latin typeface="+mn-lt"/>
                <a:ea typeface="+mn-ea"/>
                <a:cs typeface="+mn-cs"/>
              </a:rPr>
              <a:t> occupied by:</a:t>
            </a:r>
          </a:p>
          <a:p>
            <a:pPr lvl="0" fontAlgn="t"/>
            <a:r>
              <a:rPr lang="en-GB" sz="1200" b="1" i="0" kern="1200" dirty="0">
                <a:solidFill>
                  <a:schemeClr val="tx1"/>
                </a:solidFill>
                <a:effectLst/>
                <a:latin typeface="+mn-lt"/>
                <a:ea typeface="+mn-ea"/>
                <a:cs typeface="+mn-cs"/>
              </a:rPr>
              <a:t>3 to 6 unrelated individuals</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Who share basic facilities such as a kitchen or bathroom</a:t>
            </a:r>
          </a:p>
          <a:p>
            <a:pPr lvl="0" fontAlgn="t"/>
            <a:r>
              <a:rPr lang="en-GB" sz="1200" b="0" i="0" kern="1200" dirty="0">
                <a:solidFill>
                  <a:schemeClr val="tx1"/>
                </a:solidFill>
                <a:effectLst/>
                <a:latin typeface="+mn-lt"/>
                <a:ea typeface="+mn-ea"/>
                <a:cs typeface="+mn-cs"/>
              </a:rPr>
              <a:t>Where the occupants do </a:t>
            </a:r>
            <a:r>
              <a:rPr lang="en-GB" sz="1200" b="1" i="0"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form a single household</a:t>
            </a:r>
          </a:p>
          <a:p>
            <a:pPr fontAlgn="t"/>
            <a:r>
              <a:rPr lang="en-GB" sz="1200" b="0" i="0" kern="1200" dirty="0">
                <a:solidFill>
                  <a:schemeClr val="tx1"/>
                </a:solidFill>
                <a:effectLst/>
                <a:latin typeface="+mn-lt"/>
                <a:ea typeface="+mn-ea"/>
                <a:cs typeface="+mn-cs"/>
              </a:rPr>
              <a:t>Examples include many student houses and shared professional accommodation</a:t>
            </a:r>
          </a:p>
          <a:p>
            <a:endParaRPr lang="en-GB" dirty="0"/>
          </a:p>
          <a:p>
            <a:endParaRPr lang="en-GB" dirty="0"/>
          </a:p>
          <a:p>
            <a:pPr fontAlgn="t"/>
            <a:r>
              <a:rPr lang="en-GB" sz="1200" b="1" i="0" kern="1200" dirty="0">
                <a:solidFill>
                  <a:schemeClr val="tx1"/>
                </a:solidFill>
                <a:effectLst/>
                <a:latin typeface="+mn-lt"/>
                <a:ea typeface="+mn-ea"/>
                <a:cs typeface="+mn-cs"/>
              </a:rPr>
              <a:t>Key Difference Between C3 and C4</a:t>
            </a:r>
          </a:p>
          <a:p>
            <a:pPr fontAlgn="t"/>
            <a:r>
              <a:rPr lang="en-GB" sz="1200" b="0" i="0" kern="1200" dirty="0">
                <a:solidFill>
                  <a:schemeClr val="tx1"/>
                </a:solidFill>
                <a:effectLst/>
                <a:latin typeface="+mn-lt"/>
                <a:ea typeface="+mn-ea"/>
                <a:cs typeface="+mn-cs"/>
              </a:rPr>
              <a:t>C3 Dwellinghouse  v  C4 HMO</a:t>
            </a:r>
          </a:p>
          <a:p>
            <a:pPr fontAlgn="t"/>
            <a:r>
              <a:rPr lang="en-GB" sz="1200" b="0" i="0" kern="1200" dirty="0">
                <a:solidFill>
                  <a:schemeClr val="tx1"/>
                </a:solidFill>
                <a:effectLst/>
                <a:latin typeface="+mn-lt"/>
                <a:ea typeface="+mn-ea"/>
                <a:cs typeface="+mn-cs"/>
              </a:rPr>
              <a:t>Occupied by </a:t>
            </a:r>
            <a:r>
              <a:rPr lang="en-GB" sz="1200" b="1" i="0" kern="1200" dirty="0">
                <a:solidFill>
                  <a:schemeClr val="tx1"/>
                </a:solidFill>
                <a:effectLst/>
                <a:latin typeface="+mn-lt"/>
                <a:ea typeface="+mn-ea"/>
                <a:cs typeface="+mn-cs"/>
              </a:rPr>
              <a:t>one household v </a:t>
            </a:r>
            <a:r>
              <a:rPr lang="en-GB" sz="1200" b="0" i="0" kern="1200" dirty="0">
                <a:solidFill>
                  <a:schemeClr val="tx1"/>
                </a:solidFill>
                <a:effectLst/>
                <a:latin typeface="+mn-lt"/>
                <a:ea typeface="+mn-ea"/>
                <a:cs typeface="+mn-cs"/>
              </a:rPr>
              <a:t>Occupied by </a:t>
            </a:r>
            <a:r>
              <a:rPr lang="en-GB" sz="1200" b="1" i="0" kern="1200" dirty="0">
                <a:solidFill>
                  <a:schemeClr val="tx1"/>
                </a:solidFill>
                <a:effectLst/>
                <a:latin typeface="+mn-lt"/>
                <a:ea typeface="+mn-ea"/>
                <a:cs typeface="+mn-cs"/>
              </a:rPr>
              <a:t>3-6 unrelated individuals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Typical family home v Shared house/HMO </a:t>
            </a:r>
          </a:p>
          <a:p>
            <a:pPr fontAlgn="t"/>
            <a:r>
              <a:rPr lang="en-GB" sz="1200" b="0" i="0" kern="1200" dirty="0">
                <a:solidFill>
                  <a:schemeClr val="tx1"/>
                </a:solidFill>
                <a:effectLst/>
                <a:latin typeface="+mn-lt"/>
                <a:ea typeface="+mn-ea"/>
                <a:cs typeface="+mn-cs"/>
              </a:rPr>
              <a:t>Residents function as a single household v Residents occupy independently and share facilities</a:t>
            </a:r>
          </a:p>
          <a:p>
            <a:pPr fontAlgn="t"/>
            <a:r>
              <a:rPr lang="en-GB" sz="1200" b="0" i="0" kern="1200" dirty="0">
                <a:solidFill>
                  <a:schemeClr val="tx1"/>
                </a:solidFill>
                <a:effectLst/>
                <a:latin typeface="+mn-lt"/>
                <a:ea typeface="+mn-ea"/>
                <a:cs typeface="+mn-cs"/>
              </a:rPr>
              <a:t>Standard residential use v Multiple occupation residential use</a:t>
            </a:r>
          </a:p>
          <a:p>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00200" y="514350"/>
            <a:ext cx="3690938" cy="20764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A7F4E695-8E82-FFFC-E588-5449255A1A0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92A5A"/>
                </a:solidFill>
                <a:latin typeface="Glacial Indifference"/>
                <a:ea typeface="Glacial Indifference"/>
                <a:cs typeface="Glacial Indifference"/>
                <a:sym typeface="Glacial Indifference"/>
              </a:rPr>
              <a:t>Since April 2021, possible permission might be given without the need for an express application, by means of a </a:t>
            </a:r>
            <a:r>
              <a:rPr lang="en-US" sz="1200" dirty="0" err="1">
                <a:solidFill>
                  <a:srgbClr val="292A5A"/>
                </a:solidFill>
                <a:latin typeface="Glacial Indifference"/>
                <a:ea typeface="Glacial Indifference"/>
                <a:cs typeface="Glacial Indifference"/>
                <a:sym typeface="Glacial Indifference"/>
              </a:rPr>
              <a:t>neighbourhood</a:t>
            </a:r>
            <a:r>
              <a:rPr lang="en-US" sz="1200" dirty="0">
                <a:solidFill>
                  <a:srgbClr val="292A5A"/>
                </a:solidFill>
                <a:latin typeface="Glacial Indifference"/>
                <a:ea typeface="Glacial Indifference"/>
                <a:cs typeface="Glacial Indifference"/>
                <a:sym typeface="Glacial Indifference"/>
              </a:rPr>
              <a:t> development order under Localism Act 2011</a:t>
            </a:r>
          </a:p>
          <a:p>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346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7976DFC5-3926-F8B8-B089-8BA2653237D5}"/>
              </a:ext>
            </a:extLst>
          </p:cNvPr>
          <p:cNvSpPr>
            <a:spLocks noGrp="1"/>
          </p:cNvSpPr>
          <p:nvPr>
            <p:ph type="body" idx="1"/>
          </p:nvPr>
        </p:nvSpPr>
        <p:spPr/>
        <p:txBody>
          <a:bodyPr/>
          <a:lstStyle/>
          <a:p>
            <a:r>
              <a:rPr lang="en-GB" dirty="0"/>
              <a:t>Welsh permitted development rules apply</a:t>
            </a:r>
          </a:p>
          <a:p>
            <a:r>
              <a:rPr lang="en-GB" dirty="0"/>
              <a:t>4 meters is the limit for permitted development in </a:t>
            </a:r>
            <a:r>
              <a:rPr lang="en-GB" dirty="0" err="1"/>
              <a:t>wales</a:t>
            </a:r>
            <a:endParaRPr lang="en-GB" dirty="0"/>
          </a:p>
          <a:p>
            <a:r>
              <a:rPr lang="en-GB" dirty="0"/>
              <a:t>Therefore Gerald need to apply for planning permission </a:t>
            </a:r>
          </a:p>
          <a:p>
            <a:endParaRPr lang="en-GB" dirty="0"/>
          </a:p>
          <a:p>
            <a:r>
              <a:rPr lang="en-GB" dirty="0"/>
              <a:t>Other conditions like Height (cannot be more than 4 </a:t>
            </a:r>
            <a:r>
              <a:rPr lang="en-GB" dirty="0" err="1"/>
              <a:t>meteres</a:t>
            </a:r>
            <a:r>
              <a:rPr lang="en-GB" dirty="0"/>
              <a:t> high)height of eaves (cannot be higher than the eaves of a part of the existing house from which the extension projects</a:t>
            </a:r>
          </a:p>
          <a:p>
            <a:r>
              <a:rPr lang="en-GB" dirty="0"/>
              <a:t>Near a boundary – any part o the extension is within 2 meters of the property’s boundary, its eaves cannot extend 3 m</a:t>
            </a:r>
          </a:p>
          <a:p>
            <a:r>
              <a:rPr lang="en-GB" dirty="0"/>
              <a:t>No more than 50% of the land around the original house can be covered (OH means the house as first built or as stood on 1 July 1948) if built before then) </a:t>
            </a:r>
          </a:p>
          <a:p>
            <a:r>
              <a:rPr lang="en-GB" dirty="0"/>
              <a:t>proximity, amount to be considered of garden covered</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1809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F38B8DB5-7A09-C3A4-7F10-24B22FD4F713}"/>
              </a:ext>
            </a:extLst>
          </p:cNvPr>
          <p:cNvSpPr>
            <a:spLocks noGrp="1"/>
          </p:cNvSpPr>
          <p:nvPr>
            <p:ph type="body" idx="1"/>
          </p:nvPr>
        </p:nvSpPr>
        <p:spPr/>
        <p:txBody>
          <a:bodyPr/>
          <a:lstStyle/>
          <a:p>
            <a:r>
              <a:rPr lang="en-GB" dirty="0"/>
              <a:t>Article 4 – is a planning tool to remove permitted development rights in a specified area – you will instead have to apply for planning permission </a:t>
            </a:r>
          </a:p>
          <a:p>
            <a:r>
              <a:rPr lang="en-GB" dirty="0"/>
              <a:t>Often found in conservation areas where council want greater control over development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08050" y="1793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32DC9409-56D3-8040-877A-87F4AE8F2A7D}"/>
              </a:ext>
            </a:extLst>
          </p:cNvPr>
          <p:cNvSpPr>
            <a:spLocks noGrp="1"/>
          </p:cNvSpPr>
          <p:nvPr>
            <p:ph type="body" idx="1"/>
          </p:nvPr>
        </p:nvSpPr>
        <p:spPr/>
        <p:txBody>
          <a:bodyPr/>
          <a:lstStyle/>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6858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59201D9E-ADE1-4E98-9007-358763B0C669}"/>
              </a:ext>
            </a:extLst>
          </p:cNvPr>
          <p:cNvSpPr>
            <a:spLocks noGrp="1"/>
          </p:cNvSpPr>
          <p:nvPr>
            <p:ph type="body" idx="1"/>
          </p:nvPr>
        </p:nvSpPr>
        <p:spPr/>
        <p:txBody>
          <a:bodyPr/>
          <a:lstStyle/>
          <a:p>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36512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27100" y="3048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7D6E910F-EB2A-7F5D-B20C-FAA824F368F9}"/>
              </a:ext>
            </a:extLst>
          </p:cNvPr>
          <p:cNvSpPr>
            <a:spLocks noGrp="1"/>
          </p:cNvSpPr>
          <p:nvPr>
            <p:ph type="body" idx="1"/>
          </p:nvPr>
        </p:nvSpPr>
        <p:spPr/>
        <p:txBody>
          <a:bodyPr/>
          <a:lstStyle/>
          <a:p>
            <a:r>
              <a:rPr lang="en-GB" dirty="0"/>
              <a:t>In the Fidler case Fidler owned </a:t>
            </a:r>
            <a:r>
              <a:rPr lang="en-GB" dirty="0" err="1"/>
              <a:t>Honeycock</a:t>
            </a:r>
            <a:r>
              <a:rPr lang="en-GB" dirty="0"/>
              <a:t> Farm in Surrey- he built a large dwelling on the farm without PP</a:t>
            </a:r>
          </a:p>
          <a:p>
            <a:r>
              <a:rPr lang="en-GB" dirty="0"/>
              <a:t>House was described in later proceedings as a mock </a:t>
            </a:r>
            <a:r>
              <a:rPr lang="en-GB" dirty="0" err="1"/>
              <a:t>tudor</a:t>
            </a:r>
            <a:r>
              <a:rPr lang="en-GB" dirty="0"/>
              <a:t> style castle</a:t>
            </a:r>
          </a:p>
          <a:p>
            <a:r>
              <a:rPr lang="en-GB" dirty="0"/>
              <a:t>Fidler deliberately concealed construction by surrounding it with 40 feet high straw bales  - he acknowledged he did this because he believes planning permission would not be granted and wanted to take advantage of the planning enforcement time limit.</a:t>
            </a:r>
          </a:p>
          <a:p>
            <a:r>
              <a:rPr lang="en-GB" dirty="0"/>
              <a:t>Issue – had the house been substantially completed more than 4 years before the enforcement notice – meaning enforcement barred </a:t>
            </a:r>
          </a:p>
          <a:p>
            <a:r>
              <a:rPr lang="en-GB" dirty="0"/>
              <a:t>No – High court found the building operation was within the relevant time limit </a:t>
            </a:r>
          </a:p>
          <a:p>
            <a:r>
              <a:rPr lang="en-GB" dirty="0"/>
              <a:t>Principle – a developer cannot deliberately try and conceal a development until enforcement period expires </a:t>
            </a:r>
          </a:p>
          <a:p>
            <a:endParaRPr lang="en-GB" dirty="0"/>
          </a:p>
          <a:p>
            <a:r>
              <a:rPr lang="en-GB" dirty="0"/>
              <a:t>4 year rule = unauthorised building operation and change of use</a:t>
            </a:r>
          </a:p>
          <a:p>
            <a:r>
              <a:rPr lang="en-GB" dirty="0"/>
              <a:t>10 year rule – other material changes of use and breaches of planning conditions </a:t>
            </a:r>
          </a:p>
          <a:p>
            <a:r>
              <a:rPr lang="en-GB" dirty="0"/>
              <a:t>10 years is what you would normally look at in practice – has the works/pp been granted less than 10 years ago? Then risk to the client and need more info!</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228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EDCC9A34-7DAD-5022-3A31-69E0EC1ADF07}"/>
              </a:ext>
            </a:extLst>
          </p:cNvPr>
          <p:cNvSpPr>
            <a:spLocks noGrp="1"/>
          </p:cNvSpPr>
          <p:nvPr>
            <p:ph type="body" idx="1"/>
          </p:nvPr>
        </p:nvSpPr>
        <p:spPr/>
        <p:txBody>
          <a:bodyPr/>
          <a:lstStyle/>
          <a:p>
            <a:r>
              <a:rPr lang="en-GB" dirty="0"/>
              <a:t>Policies not always acceptable to a lender – should be flagged as early as possible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3571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EAA03889-EC24-C807-2FF9-C70353EC7C69}"/>
              </a:ext>
            </a:extLst>
          </p:cNvPr>
          <p:cNvSpPr>
            <a:spLocks noGrp="1"/>
          </p:cNvSpPr>
          <p:nvPr>
            <p:ph type="body" idx="1"/>
          </p:nvPr>
        </p:nvSpPr>
        <p:spPr/>
        <p:txBody>
          <a:bodyPr/>
          <a:lstStyle/>
          <a:p>
            <a:r>
              <a:rPr lang="en-GB" dirty="0"/>
              <a:t>Need to flag to the buyer If property located in conservation area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4986862A-3833-AAAF-B31D-EE78BAF39F1D}"/>
              </a:ext>
            </a:extLst>
          </p:cNvPr>
          <p:cNvSpPr>
            <a:spLocks noGrp="1"/>
          </p:cNvSpPr>
          <p:nvPr>
            <p:ph type="body" idx="1"/>
          </p:nvPr>
        </p:nvSpPr>
        <p:spPr/>
        <p:txBody>
          <a:bodyPr/>
          <a:lstStyle/>
          <a:p>
            <a:r>
              <a:rPr lang="en-GB" dirty="0"/>
              <a:t>Need </a:t>
            </a:r>
            <a:r>
              <a:rPr lang="en-GB" dirty="0" err="1"/>
              <a:t>toflag</a:t>
            </a:r>
            <a:r>
              <a:rPr lang="en-GB" dirty="0"/>
              <a:t> to a buyer if TPO’s exist at the property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1714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41943A21-E5F9-A6EF-4232-8857C1003517}"/>
              </a:ext>
            </a:extLst>
          </p:cNvPr>
          <p:cNvSpPr>
            <a:spLocks noGrp="1"/>
          </p:cNvSpPr>
          <p:nvPr>
            <p:ph type="body" idx="1"/>
          </p:nvPr>
        </p:nvSpPr>
        <p:spPr/>
        <p:txBody>
          <a:bodyPr/>
          <a:lstStyle/>
          <a:p>
            <a:r>
              <a:rPr lang="en-US" sz="1200" spc="2" dirty="0">
                <a:solidFill>
                  <a:srgbClr val="292A5A"/>
                </a:solidFill>
                <a:latin typeface="Glacial Indifference"/>
                <a:ea typeface="Glacial Indifference"/>
                <a:cs typeface="Glacial Indifference"/>
                <a:sym typeface="Glacial Indifference"/>
              </a:rPr>
              <a:t>It is essential that the conveyancer acting for a buyer is satisfied that any enforcement action is concluded prior to committing the buyer to exchange of contracts.</a:t>
            </a:r>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52600" y="300038"/>
            <a:ext cx="3648075" cy="205263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E9E67152-0C56-3059-A292-97AC34F54F74}"/>
              </a:ext>
            </a:extLst>
          </p:cNvPr>
          <p:cNvSpPr>
            <a:spLocks noGrp="1"/>
          </p:cNvSpPr>
          <p:nvPr>
            <p:ph type="body" idx="1"/>
          </p:nvPr>
        </p:nvSpPr>
        <p:spPr/>
        <p:txBody>
          <a:bodyPr/>
          <a:lstStyle/>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4572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624AE60C-E6CA-55CE-80D6-95A3273F876E}"/>
              </a:ext>
            </a:extLst>
          </p:cNvPr>
          <p:cNvSpPr>
            <a:spLocks noGrp="1"/>
          </p:cNvSpPr>
          <p:nvPr>
            <p:ph type="body" idx="1"/>
          </p:nvPr>
        </p:nvSpPr>
        <p:spPr/>
        <p:txBody>
          <a:bodyPr/>
          <a:lstStyle/>
          <a:p>
            <a:r>
              <a:rPr lang="en-GB" dirty="0"/>
              <a:t>Often confused in practice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16FD6AE6-FC26-3FA5-D915-44CC0FE22502}"/>
              </a:ext>
            </a:extLst>
          </p:cNvPr>
          <p:cNvSpPr>
            <a:spLocks noGrp="1"/>
          </p:cNvSpPr>
          <p:nvPr>
            <p:ph type="body" idx="1"/>
          </p:nvPr>
        </p:nvSpPr>
        <p:spPr/>
        <p:txBody>
          <a:bodyPr/>
          <a:lstStyle/>
          <a:p>
            <a:r>
              <a:rPr lang="en-GB" dirty="0"/>
              <a:t>Cottingham case – est where a solicitor becomes aware of alterations to a property and the absence of building regulation approval must take reasonable steps to investigate and or clearly advise the client of the resulting risks </a:t>
            </a:r>
          </a:p>
          <a:p>
            <a:r>
              <a:rPr lang="en-GB" dirty="0"/>
              <a:t>Raising the enquiries is not enough – if response is approval cannot be provided, need to consider what that means for your client and advise </a:t>
            </a:r>
          </a:p>
          <a:p>
            <a:r>
              <a:rPr lang="en-GB" dirty="0"/>
              <a:t>Sol was found negligent in this case for not investigating appropriately as Breg has been refused twice by LA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1714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914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7620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5" name="Notes Placeholder 4">
            <a:extLst>
              <a:ext uri="{FF2B5EF4-FFF2-40B4-BE49-F238E27FC236}">
                <a16:creationId xmlns:a16="http://schemas.microsoft.com/office/drawing/2014/main" id="{44062A1E-125D-696B-9887-815942EEF6BF}"/>
              </a:ext>
            </a:extLst>
          </p:cNvPr>
          <p:cNvSpPr>
            <a:spLocks noGrp="1"/>
          </p:cNvSpPr>
          <p:nvPr>
            <p:ph type="body" idx="1"/>
          </p:nvPr>
        </p:nvSpPr>
        <p:spPr/>
        <p:txBody>
          <a:bodyPr/>
          <a:lstStyle/>
          <a:p>
            <a:r>
              <a:rPr lang="en-GB" dirty="0"/>
              <a:t>Also need to be aware </a:t>
            </a:r>
          </a:p>
          <a:p>
            <a:r>
              <a:rPr lang="en-GB" dirty="0"/>
              <a:t>Enquiries in TA6 should reveal if there are any known historical or current disputes </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165100"/>
            <a:ext cx="3767138" cy="2119313"/>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57263" y="4984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2" name="Notes Placeholder 1">
            <a:extLst>
              <a:ext uri="{FF2B5EF4-FFF2-40B4-BE49-F238E27FC236}">
                <a16:creationId xmlns:a16="http://schemas.microsoft.com/office/drawing/2014/main" id="{1793AF61-B2E2-FB66-46E7-65F3C15760CF}"/>
              </a:ext>
            </a:extLst>
          </p:cNvPr>
          <p:cNvSpPr>
            <a:spLocks noGrp="1"/>
          </p:cNvSpPr>
          <p:nvPr>
            <p:ph type="body" idx="1"/>
          </p:nvPr>
        </p:nvSpPr>
        <p:spPr/>
        <p:txBody>
          <a:bodyPr/>
          <a:lstStyle/>
          <a:p>
            <a:r>
              <a:rPr lang="en-GB" dirty="0"/>
              <a:t>Consider past uses, proximity to hazardous sites steel works, BP site </a:t>
            </a:r>
            <a:r>
              <a:rPr lang="en-GB" dirty="0" err="1"/>
              <a:t>llandarcy</a:t>
            </a:r>
            <a:r>
              <a:rPr lang="en-GB" dirty="0"/>
              <a:t>, petrol stations etc</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71600" y="228600"/>
            <a:ext cx="2979738" cy="167640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47800" y="228600"/>
            <a:ext cx="3724275" cy="209550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2" name="Notes Placeholder 1">
            <a:extLst>
              <a:ext uri="{FF2B5EF4-FFF2-40B4-BE49-F238E27FC236}">
                <a16:creationId xmlns:a16="http://schemas.microsoft.com/office/drawing/2014/main" id="{0AAD24A1-1937-486E-3B92-B10D4E9FE149}"/>
              </a:ext>
            </a:extLst>
          </p:cNvPr>
          <p:cNvSpPr>
            <a:spLocks noGrp="1"/>
          </p:cNvSpPr>
          <p:nvPr>
            <p:ph type="body" idx="1"/>
          </p:nvPr>
        </p:nvSpPr>
        <p:spPr/>
        <p:txBody>
          <a:bodyPr/>
          <a:lstStyle/>
          <a:p>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1825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3048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38842646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7620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122344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national-planning-policy-framework--2"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planninginsight.co.uk/wp-content/uploads/2021/03/Class-Q-%E2%80%93-Agricultural-buildings-to-dwellinghouses-guidance-2021.pdf"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planningportal.co.uk/permission/common-projects/extensions/planning-permission"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forms.fensa.org.uk/fensa-certificate"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lawsociety.org.uk/topics/property/contaminated-lan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4777" b="-14777"/>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4990428"/>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235501"/>
            <a:ext cx="7000870" cy="2041535"/>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PLANNING AND BUILDING REGULATIONS</a:t>
            </a:r>
          </a:p>
        </p:txBody>
      </p:sp>
      <p:sp>
        <p:nvSpPr>
          <p:cNvPr id="9" name="TextBox 9"/>
          <p:cNvSpPr txBox="1"/>
          <p:nvPr/>
        </p:nvSpPr>
        <p:spPr>
          <a:xfrm>
            <a:off x="318140" y="5085678"/>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5609335"/>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7913202" y="2826234"/>
            <a:ext cx="14608661" cy="4634533"/>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2995859"/>
            <a:ext cx="9681009" cy="4209860"/>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Planning law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Development</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Planning permission</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Conservation areas and listed buildings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Building regulations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Restrictions affecting development</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4: PLANNING AND BUILDING REGULATIONS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4:</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03694"/>
            <a:ext cx="15734201" cy="3686109"/>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Outline the law relating to planning and building regulations and their relevance to conveyancing transactions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Identify sources of information releveant to planning and building regulation approvals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Identify risks for clients arising from breaches, and potential solutions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Apply the law to factual scenarios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95835"/>
            <a:ext cx="10980053" cy="6713376"/>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Unit 5 explores pre-contract searches in more detail, but before considering these, consideration needs to be given as to planning affecting the property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local searches include a list of planning applications, approvals, conditions and building regulation approvals</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These need to be cross-referenced with the property information form, and other reports on property, e.g. survey, marketing materials, descriptions etc.</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i.e. cross referencing may expose that building works have been undertaken without required approvals and sign off.</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this could be material to value and expose buyer to risk</a:t>
            </a:r>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73937" r="-26944"/>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7086756" cy="7578468"/>
          </a:xfrm>
          <a:prstGeom prst="rect">
            <a:avLst/>
          </a:prstGeom>
        </p:spPr>
        <p:txBody>
          <a:bodyPr lIns="0" tIns="0" rIns="0" bIns="0" rtlCol="0" anchor="t">
            <a:spAutoFit/>
          </a:bodyPr>
          <a:lstStyle/>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Key legal framework:</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Town and Country Planning Act 1990 (TCPA 1990) (as amended)</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Planning Act 2008: sought to streamline and speed up system, especially for major infrastructure projects</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Localism Act 2011: </a:t>
            </a:r>
            <a:r>
              <a:rPr lang="en-US" sz="2700" u="sng" dirty="0">
                <a:solidFill>
                  <a:srgbClr val="292A5A"/>
                </a:solidFill>
                <a:latin typeface="Glacial Indifference"/>
                <a:ea typeface="Glacial Indifference"/>
                <a:cs typeface="Glacial Indifference"/>
                <a:sym typeface="Glacial Indifference"/>
                <a:hlinkClick r:id="rId3" tooltip="https://www.gov.uk/government/publications/national-planning-policy-framework--2"/>
              </a:rPr>
              <a:t>National Planning Policy Framework</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streamline and replace previous guidance </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(1) Developers have a duty to consult with local communities before submitting plans for certain types of major development (specified in regulations).</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(2) Planning authorities are given power to refuse to determine retrospective planning applications where an enforcement notice has been served.</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(3) Planning authorities are given increased powers to take enforcement action where a planning breach has been deliberately concealed.</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(4) A system of </a:t>
            </a:r>
            <a:r>
              <a:rPr lang="en-US" sz="2700" dirty="0" err="1">
                <a:solidFill>
                  <a:srgbClr val="292A5A"/>
                </a:solidFill>
                <a:latin typeface="Glacial Indifference"/>
                <a:ea typeface="Glacial Indifference"/>
                <a:cs typeface="Glacial Indifference"/>
                <a:sym typeface="Glacial Indifference"/>
              </a:rPr>
              <a:t>neighbourhood</a:t>
            </a:r>
            <a:r>
              <a:rPr lang="en-US" sz="2700" dirty="0">
                <a:solidFill>
                  <a:srgbClr val="292A5A"/>
                </a:solidFill>
                <a:latin typeface="Glacial Indifference"/>
                <a:ea typeface="Glacial Indifference"/>
                <a:cs typeface="Glacial Indifference"/>
                <a:sym typeface="Glacial Indifference"/>
              </a:rPr>
              <a:t> planning has been introduced, involving communities in the planning process; and</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(5) There are further changes to the planning regime for nationally significant infrastructure projects.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PLANNING: </a:t>
            </a:r>
            <a:r>
              <a:rPr lang="en-US" sz="7300" b="1" spc="7">
                <a:solidFill>
                  <a:srgbClr val="292A5A"/>
                </a:solidFill>
                <a:latin typeface="Glacial Indifference Bold"/>
                <a:ea typeface="Glacial Indifference Bold"/>
                <a:cs typeface="Glacial Indifference Bold"/>
                <a:sym typeface="Glacial Indifference Bold"/>
              </a:rPr>
              <a:t>OVERVIEW</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Devolved matter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Need to be aware of differences in law which applies in Wales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Law Commission has been consulting on proposals to simplify and consolidate planning law in Wales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Intent to consolidate 30 Acts and secondary legislation, will lead to new Planning Code</a:t>
            </a:r>
          </a:p>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Planning (Wales) 2015</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Not relevant to residential conveyancing: strategic use of land</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Obligation on Welsh Ministers to prepare a national land plan and to make provision for production of strategic development plans re housing supply and areas of economic growth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575265"/>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3"/>
            <a:stretch>
              <a:fillRect l="-19566" r="-109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t>
            </a:r>
            <a:r>
              <a:rPr lang="en-US" sz="7500" b="1" spc="7">
                <a:solidFill>
                  <a:srgbClr val="292A5A"/>
                </a:solidFill>
                <a:latin typeface="Glacial Indifference Bold"/>
                <a:ea typeface="Glacial Indifference Bold"/>
                <a:cs typeface="Glacial Indifference Bold"/>
                <a:sym typeface="Glacial Indifference Bold"/>
              </a:rPr>
              <a:t>WALES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99199"/>
            <a:ext cx="16699813" cy="7444346"/>
          </a:xfrm>
          <a:prstGeom prst="rect">
            <a:avLst/>
          </a:prstGeom>
        </p:spPr>
        <p:txBody>
          <a:bodyPr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Under Planning law, certain activities upon land can only be undertaken with permission</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prospective buyer will want to know whether their intended use of the land will be permitted.</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 buyer intends to continue the use of the property without changes they will want establish the present use of the property, and any alterations in the past, have been </a:t>
            </a:r>
            <a:r>
              <a:rPr lang="en-US" sz="2700" dirty="0" err="1">
                <a:solidFill>
                  <a:srgbClr val="292A5A"/>
                </a:solidFill>
                <a:latin typeface="Glacial Indifference"/>
                <a:ea typeface="Glacial Indifference"/>
                <a:cs typeface="Glacial Indifference"/>
                <a:sym typeface="Glacial Indifference"/>
              </a:rPr>
              <a:t>authorised</a:t>
            </a:r>
            <a:r>
              <a:rPr lang="en-US" sz="2700" dirty="0">
                <a:solidFill>
                  <a:srgbClr val="292A5A"/>
                </a:solidFill>
                <a:latin typeface="Glacial Indifference"/>
                <a:ea typeface="Glacial Indifference"/>
                <a:cs typeface="Glacial Indifference"/>
                <a:sym typeface="Glacial Indifference"/>
              </a:rPr>
              <a:t> by the Local Authority.</a:t>
            </a:r>
          </a:p>
          <a:p>
            <a:pPr marL="1748790" lvl="3" indent="-437197"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i.e. LA will not take enforcement action to remedy a previous breach of planning control </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Attention needed where: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 buyer is buying an empty plot of land in order to build on it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 a buyer is buying an existing building but plans some alteration or change of use after completion, e.g. build extension or change residential house into commercial property</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 a buyer is buying a building which has recently been erected or altered.</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Necessary to identify which changes require permission. TCPA 1990, s55 defines development as being: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t</a:t>
            </a:r>
            <a:r>
              <a:rPr lang="en-US" sz="2700" i="1" dirty="0">
                <a:solidFill>
                  <a:srgbClr val="292A5A"/>
                </a:solidFill>
                <a:latin typeface="Glacial Indifference Italics"/>
                <a:ea typeface="Glacial Indifference Italics"/>
                <a:cs typeface="Glacial Indifference Italics"/>
                <a:sym typeface="Glacial Indifference Italics"/>
              </a:rPr>
              <a:t>he carrying out of building, engineering, mining or other </a:t>
            </a:r>
            <a:r>
              <a:rPr lang="en-US" sz="2700" b="1" i="1" dirty="0">
                <a:solidFill>
                  <a:srgbClr val="292A5A"/>
                </a:solidFill>
                <a:latin typeface="Glacial Indifference Bold Italics"/>
                <a:ea typeface="Glacial Indifference Bold Italics"/>
                <a:cs typeface="Glacial Indifference Bold Italics"/>
                <a:sym typeface="Glacial Indifference Bold Italics"/>
              </a:rPr>
              <a:t>operations</a:t>
            </a:r>
            <a:r>
              <a:rPr lang="en-US" sz="2700" i="1" dirty="0">
                <a:solidFill>
                  <a:srgbClr val="292A5A"/>
                </a:solidFill>
                <a:latin typeface="Glacial Indifference Italics"/>
                <a:ea typeface="Glacial Indifference Italics"/>
                <a:cs typeface="Glacial Indifference Italics"/>
                <a:sym typeface="Glacial Indifference Italics"/>
              </a:rPr>
              <a:t> in, on, over or under land; or </a:t>
            </a:r>
          </a:p>
          <a:p>
            <a:pPr marL="1165860" lvl="2" indent="-388620" algn="l">
              <a:lnSpc>
                <a:spcPts val="4455"/>
              </a:lnSpc>
              <a:buFont typeface="Arial"/>
              <a:buChar char="⚬"/>
            </a:pPr>
            <a:r>
              <a:rPr lang="en-US" sz="2700" i="1" dirty="0">
                <a:solidFill>
                  <a:srgbClr val="292A5A"/>
                </a:solidFill>
                <a:latin typeface="Glacial Indifference Italics"/>
                <a:ea typeface="Glacial Indifference Italics"/>
                <a:cs typeface="Glacial Indifference Italics"/>
                <a:sym typeface="Glacial Indifference Italics"/>
              </a:rPr>
              <a:t>the making of any </a:t>
            </a:r>
            <a:r>
              <a:rPr lang="en-US" sz="2700" b="1" i="1" dirty="0">
                <a:solidFill>
                  <a:srgbClr val="292A5A"/>
                </a:solidFill>
                <a:latin typeface="Glacial Indifference Bold Italics"/>
                <a:ea typeface="Glacial Indifference Bold Italics"/>
                <a:cs typeface="Glacial Indifference Bold Italics"/>
                <a:sym typeface="Glacial Indifference Bold Italics"/>
              </a:rPr>
              <a:t>material change</a:t>
            </a:r>
            <a:r>
              <a:rPr lang="en-US" sz="2700" i="1" dirty="0">
                <a:solidFill>
                  <a:srgbClr val="292A5A"/>
                </a:solidFill>
                <a:latin typeface="Glacial Indifference Italics"/>
                <a:ea typeface="Glacial Indifference Italics"/>
                <a:cs typeface="Glacial Indifference Italics"/>
                <a:sym typeface="Glacial Indifference Italics"/>
              </a:rPr>
              <a:t> in the use of any buildings or other land.</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‘DEVELOPMENT’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552450"/>
            <a:ext cx="16230600" cy="1390646"/>
          </a:xfrm>
          <a:prstGeom prst="rect">
            <a:avLst/>
          </a:prstGeom>
        </p:spPr>
        <p:txBody>
          <a:bodyPr lIns="0" tIns="0" rIns="0" bIns="0" rtlCol="0" anchor="t">
            <a:spAutoFit/>
          </a:bodyPr>
          <a:lstStyle/>
          <a:p>
            <a:pPr algn="just">
              <a:lnSpc>
                <a:spcPts val="12000"/>
              </a:lnSpc>
            </a:pPr>
            <a:r>
              <a:rPr lang="en-US" sz="6000" b="1" spc="6" dirty="0">
                <a:solidFill>
                  <a:srgbClr val="E65485"/>
                </a:solidFill>
                <a:latin typeface="Glacial Indifference Bold"/>
                <a:ea typeface="Glacial Indifference Bold"/>
                <a:cs typeface="Glacial Indifference Bold"/>
                <a:sym typeface="Glacial Indifference Bold"/>
              </a:rPr>
              <a:t>OPERATIONS AND </a:t>
            </a:r>
            <a:r>
              <a:rPr lang="en-US" sz="6000" b="1" spc="6" dirty="0">
                <a:solidFill>
                  <a:srgbClr val="292A5A"/>
                </a:solidFill>
                <a:latin typeface="Glacial Indifference Bold"/>
                <a:ea typeface="Glacial Indifference Bold"/>
                <a:cs typeface="Glacial Indifference Bold"/>
                <a:sym typeface="Glacial Indifference Bold"/>
              </a:rPr>
              <a:t>MATERIAL CHANGE OF USE</a:t>
            </a:r>
          </a:p>
        </p:txBody>
      </p:sp>
      <p:pic>
        <p:nvPicPr>
          <p:cNvPr id="8" name="Picture 7">
            <a:extLst>
              <a:ext uri="{FF2B5EF4-FFF2-40B4-BE49-F238E27FC236}">
                <a16:creationId xmlns:a16="http://schemas.microsoft.com/office/drawing/2014/main" id="{B36AA4D7-1830-7605-D9F4-9C85C51F465D}"/>
              </a:ext>
            </a:extLst>
          </p:cNvPr>
          <p:cNvPicPr>
            <a:picLocks noChangeAspect="1"/>
          </p:cNvPicPr>
          <p:nvPr/>
        </p:nvPicPr>
        <p:blipFill>
          <a:blip r:embed="rId3"/>
          <a:stretch>
            <a:fillRect/>
          </a:stretch>
        </p:blipFill>
        <p:spPr>
          <a:xfrm>
            <a:off x="1981200" y="2343480"/>
            <a:ext cx="14401800" cy="739107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162"/>
          </a:xfrm>
          <a:prstGeom prst="rect">
            <a:avLst/>
          </a:prstGeom>
        </p:spPr>
        <p:txBody>
          <a:bodyPr lIns="0" tIns="0" rIns="0" bIns="0" rtlCol="0" anchor="t">
            <a:spAutoFit/>
          </a:bodyPr>
          <a:lstStyle/>
          <a:p>
            <a:pPr marL="798833" lvl="1" indent="-399416" algn="l">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Access Schedules 1 and 2 of Town and Country Planning (Use Classes) Order 1987. Identify the broad classes (A-F)</a:t>
            </a:r>
          </a:p>
          <a:p>
            <a:pPr marL="798833" lvl="1" indent="-399416" algn="l">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Then explain how C3 and C4 are defined. What is the difference between these provisions? </a:t>
            </a:r>
          </a:p>
          <a:p>
            <a:pPr algn="l">
              <a:lnSpc>
                <a:spcPts val="6105"/>
              </a:lnSpc>
            </a:pPr>
            <a:endParaRPr lang="en-US" sz="3700" dirty="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USE CLASSES </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28239"/>
            <a:ext cx="10561137" cy="6094617"/>
          </a:xfrm>
          <a:prstGeom prst="rect">
            <a:avLst/>
          </a:prstGeom>
        </p:spPr>
        <p:txBody>
          <a:bodyPr lIns="0" tIns="0" rIns="0" bIns="0" rtlCol="0" anchor="t">
            <a:spAutoFit/>
          </a:bodyPr>
          <a:lstStyle/>
          <a:p>
            <a:pPr marL="626111" lvl="1" indent="-313055"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If development either building operations or change of use then need = </a:t>
            </a:r>
          </a:p>
          <a:p>
            <a:pPr marL="1252221" lvl="2" indent="-417407" algn="l">
              <a:lnSpc>
                <a:spcPts val="4785"/>
              </a:lnSpc>
              <a:buFont typeface="Arial"/>
              <a:buChar char="⚬"/>
            </a:pPr>
            <a:r>
              <a:rPr lang="en-US" sz="2900" u="sng" dirty="0">
                <a:solidFill>
                  <a:srgbClr val="FFC000"/>
                </a:solidFill>
                <a:latin typeface="Glacial Indifference"/>
                <a:ea typeface="Glacial Indifference"/>
                <a:cs typeface="Glacial Indifference"/>
                <a:sym typeface="Glacial Indifference"/>
              </a:rPr>
              <a:t>Deemed permission </a:t>
            </a:r>
            <a:r>
              <a:rPr lang="en-US" sz="2900" dirty="0">
                <a:solidFill>
                  <a:srgbClr val="292A5A"/>
                </a:solidFill>
                <a:latin typeface="Glacial Indifference"/>
                <a:ea typeface="Glacial Indifference"/>
                <a:cs typeface="Glacial Indifference"/>
                <a:sym typeface="Glacial Indifference"/>
              </a:rPr>
              <a:t>under </a:t>
            </a:r>
            <a:r>
              <a:rPr lang="en-US" sz="2900" b="1" dirty="0">
                <a:solidFill>
                  <a:srgbClr val="292A5A"/>
                </a:solidFill>
                <a:latin typeface="Glacial Indifference Bold"/>
                <a:ea typeface="Glacial Indifference Bold"/>
                <a:cs typeface="Glacial Indifference Bold"/>
                <a:sym typeface="Glacial Indifference Bold"/>
              </a:rPr>
              <a:t>General Permitted Development Order OR </a:t>
            </a:r>
          </a:p>
          <a:p>
            <a:pPr marL="1878332" lvl="3" indent="-469583" algn="l">
              <a:lnSpc>
                <a:spcPts val="4785"/>
              </a:lnSpc>
              <a:buFont typeface="Arial"/>
              <a:buChar char="￭"/>
            </a:pPr>
            <a:r>
              <a:rPr lang="en-US" sz="2900" b="1" dirty="0">
                <a:solidFill>
                  <a:srgbClr val="292A5A"/>
                </a:solidFill>
                <a:latin typeface="Glacial Indifference Bold"/>
                <a:ea typeface="Glacial Indifference Bold"/>
                <a:cs typeface="Glacial Indifference Bold"/>
                <a:sym typeface="Glacial Indifference Bold"/>
              </a:rPr>
              <a:t>ENGLAND: Town and Country Planning (General Permitted Development) (England) Order 2015 (TCP(GPD)O 2015</a:t>
            </a:r>
          </a:p>
          <a:p>
            <a:pPr marL="1878332" lvl="3" indent="-469583" algn="l">
              <a:lnSpc>
                <a:spcPts val="4785"/>
              </a:lnSpc>
              <a:buFont typeface="Arial"/>
              <a:buChar char="￭"/>
            </a:pPr>
            <a:r>
              <a:rPr lang="en-US" sz="2900" b="1" dirty="0">
                <a:solidFill>
                  <a:srgbClr val="292A5A"/>
                </a:solidFill>
                <a:latin typeface="Glacial Indifference Bold"/>
                <a:ea typeface="Glacial Indifference Bold"/>
                <a:cs typeface="Glacial Indifference Bold"/>
                <a:sym typeface="Glacial Indifference Bold"/>
              </a:rPr>
              <a:t>WALES: Town and Country Planning (General Permitted Development) Order 1995</a:t>
            </a:r>
          </a:p>
          <a:p>
            <a:pPr marL="1252221" lvl="2" indent="-417407" algn="l">
              <a:lnSpc>
                <a:spcPts val="4785"/>
              </a:lnSpc>
              <a:buFont typeface="Arial"/>
              <a:buChar char="⚬"/>
            </a:pPr>
            <a:r>
              <a:rPr lang="en-US" sz="2900" u="sng" dirty="0">
                <a:solidFill>
                  <a:srgbClr val="FFC000"/>
                </a:solidFill>
                <a:latin typeface="Glacial Indifference"/>
                <a:ea typeface="Glacial Indifference"/>
                <a:cs typeface="Glacial Indifference"/>
                <a:sym typeface="Glacial Indifference"/>
              </a:rPr>
              <a:t>Express</a:t>
            </a:r>
            <a:r>
              <a:rPr lang="en-US" sz="2900" b="1" u="sng" dirty="0">
                <a:solidFill>
                  <a:srgbClr val="FFC000"/>
                </a:solidFill>
                <a:latin typeface="Glacial Indifference Bold"/>
                <a:ea typeface="Glacial Indifference Bold"/>
                <a:cs typeface="Glacial Indifference Bold"/>
                <a:sym typeface="Glacial Indifference Bold"/>
              </a:rPr>
              <a:t> </a:t>
            </a:r>
            <a:r>
              <a:rPr lang="en-US" sz="2900" b="1" dirty="0">
                <a:solidFill>
                  <a:srgbClr val="292A5A"/>
                </a:solidFill>
                <a:latin typeface="Glacial Indifference Bold"/>
                <a:ea typeface="Glacial Indifference Bold"/>
                <a:cs typeface="Glacial Indifference Bold"/>
                <a:sym typeface="Glacial Indifference Bold"/>
              </a:rPr>
              <a:t>Planning permission </a:t>
            </a:r>
            <a:r>
              <a:rPr lang="en-US" sz="2900" dirty="0">
                <a:solidFill>
                  <a:srgbClr val="292A5A"/>
                </a:solidFill>
                <a:latin typeface="Glacial Indifference"/>
                <a:ea typeface="Glacial Indifference"/>
                <a:cs typeface="Glacial Indifference"/>
                <a:sym typeface="Glacial Indifference"/>
              </a:rPr>
              <a:t>(approval) from LA</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OBTAINING</a:t>
            </a:r>
            <a:r>
              <a:rPr lang="en-US" sz="7500" b="1" spc="7">
                <a:solidFill>
                  <a:srgbClr val="292A5A"/>
                </a:solidFill>
                <a:latin typeface="Glacial Indifference Bold"/>
                <a:ea typeface="Glacial Indifference Bold"/>
                <a:cs typeface="Glacial Indifference Bold"/>
                <a:sym typeface="Glacial Indifference Bold"/>
              </a:rPr>
              <a:t> PLANNING PERMISSION</a:t>
            </a:r>
          </a:p>
        </p:txBody>
      </p:sp>
      <p:sp>
        <p:nvSpPr>
          <p:cNvPr id="6" name="TextBox 6"/>
          <p:cNvSpPr txBox="1"/>
          <p:nvPr/>
        </p:nvSpPr>
        <p:spPr>
          <a:xfrm>
            <a:off x="11589837" y="2314575"/>
            <a:ext cx="5893269" cy="5206554"/>
          </a:xfrm>
          <a:prstGeom prst="rect">
            <a:avLst/>
          </a:prstGeom>
        </p:spPr>
        <p:txBody>
          <a:bodyPr lIns="0" tIns="0" rIns="0" bIns="0" rtlCol="0" anchor="t">
            <a:spAutoFit/>
          </a:bodyPr>
          <a:lstStyle/>
          <a:p>
            <a:pPr marL="539753" lvl="1" indent="-269876" algn="l">
              <a:lnSpc>
                <a:spcPts val="4125"/>
              </a:lnSpc>
              <a:buFont typeface="Arial"/>
              <a:buChar char="•"/>
            </a:pPr>
            <a:r>
              <a:rPr lang="en-US" sz="2500" i="1" dirty="0">
                <a:solidFill>
                  <a:srgbClr val="292A5A"/>
                </a:solidFill>
                <a:latin typeface="Glacial Indifference"/>
                <a:ea typeface="Glacial Indifference"/>
                <a:cs typeface="Glacial Indifference"/>
                <a:sym typeface="Glacial Indifference"/>
              </a:rPr>
              <a:t>Some examples of permitted development are:</a:t>
            </a:r>
          </a:p>
          <a:p>
            <a:pPr marL="1079505" lvl="2" indent="-359835" algn="l">
              <a:lnSpc>
                <a:spcPts val="4125"/>
              </a:lnSpc>
              <a:buFont typeface="Arial"/>
              <a:buChar char="⚬"/>
            </a:pPr>
            <a:r>
              <a:rPr lang="en-US" sz="2500" i="1" dirty="0">
                <a:solidFill>
                  <a:srgbClr val="292A5A"/>
                </a:solidFill>
                <a:latin typeface="Glacial Indifference"/>
                <a:ea typeface="Glacial Indifference"/>
                <a:cs typeface="Glacial Indifference"/>
                <a:sym typeface="Glacial Indifference"/>
              </a:rPr>
              <a:t>development within the dwelling-house </a:t>
            </a:r>
            <a:r>
              <a:rPr lang="en-US" sz="2500" i="1" dirty="0" err="1">
                <a:solidFill>
                  <a:srgbClr val="292A5A"/>
                </a:solidFill>
                <a:latin typeface="Glacial Indifference"/>
                <a:ea typeface="Glacial Indifference"/>
                <a:cs typeface="Glacial Indifference"/>
                <a:sym typeface="Glacial Indifference"/>
              </a:rPr>
              <a:t>i.e</a:t>
            </a:r>
            <a:r>
              <a:rPr lang="en-US" sz="2500" i="1" dirty="0">
                <a:solidFill>
                  <a:srgbClr val="292A5A"/>
                </a:solidFill>
                <a:latin typeface="Glacial Indifference"/>
                <a:ea typeface="Glacial Indifference"/>
                <a:cs typeface="Glacial Indifference"/>
                <a:sym typeface="Glacial Indifference"/>
              </a:rPr>
              <a:t> the erection of extensions and porches;</a:t>
            </a:r>
          </a:p>
          <a:p>
            <a:pPr marL="1079505" lvl="2" indent="-359835" algn="l">
              <a:lnSpc>
                <a:spcPts val="4125"/>
              </a:lnSpc>
              <a:buFont typeface="Arial"/>
              <a:buChar char="⚬"/>
            </a:pPr>
            <a:r>
              <a:rPr lang="en-US" sz="2500" i="1" dirty="0">
                <a:solidFill>
                  <a:srgbClr val="292A5A"/>
                </a:solidFill>
                <a:latin typeface="Glacial Indifference"/>
                <a:ea typeface="Glacial Indifference"/>
                <a:cs typeface="Glacial Indifference"/>
                <a:sym typeface="Glacial Indifference"/>
              </a:rPr>
              <a:t>minor operations </a:t>
            </a:r>
            <a:r>
              <a:rPr lang="en-US" sz="2500" i="1" dirty="0" err="1">
                <a:solidFill>
                  <a:srgbClr val="292A5A"/>
                </a:solidFill>
                <a:latin typeface="Glacial Indifference"/>
                <a:ea typeface="Glacial Indifference"/>
                <a:cs typeface="Glacial Indifference"/>
                <a:sym typeface="Glacial Indifference"/>
              </a:rPr>
              <a:t>i.e</a:t>
            </a:r>
            <a:r>
              <a:rPr lang="en-US" sz="2500" i="1" dirty="0">
                <a:solidFill>
                  <a:srgbClr val="292A5A"/>
                </a:solidFill>
                <a:latin typeface="Glacial Indifference"/>
                <a:ea typeface="Glacial Indifference"/>
                <a:cs typeface="Glacial Indifference"/>
                <a:sym typeface="Glacial Indifference"/>
              </a:rPr>
              <a:t> the erection of gates, walls and fences;</a:t>
            </a:r>
          </a:p>
          <a:p>
            <a:pPr marL="1079505" lvl="2" indent="-359835" algn="l">
              <a:lnSpc>
                <a:spcPts val="4125"/>
              </a:lnSpc>
              <a:buFont typeface="Arial"/>
              <a:buChar char="⚬"/>
            </a:pPr>
            <a:r>
              <a:rPr lang="en-US" sz="2500" i="1" dirty="0">
                <a:solidFill>
                  <a:srgbClr val="292A5A"/>
                </a:solidFill>
                <a:latin typeface="Glacial Indifference"/>
                <a:ea typeface="Glacial Indifference"/>
                <a:cs typeface="Glacial Indifference"/>
                <a:sym typeface="Glacial Indifference"/>
              </a:rPr>
              <a:t>changes of use between different Use Classes</a:t>
            </a:r>
          </a:p>
          <a:p>
            <a:pPr marL="539753" lvl="1" indent="-269876" algn="l">
              <a:lnSpc>
                <a:spcPts val="4125"/>
              </a:lnSpc>
              <a:buFont typeface="Arial"/>
              <a:buChar char="•"/>
            </a:pPr>
            <a:r>
              <a:rPr lang="en-US" sz="2500" u="sng" dirty="0">
                <a:solidFill>
                  <a:srgbClr val="292A5A"/>
                </a:solidFill>
                <a:latin typeface="Glacial Indifference"/>
                <a:ea typeface="Glacial Indifference"/>
                <a:cs typeface="Glacial Indifference"/>
                <a:sym typeface="Glacial Indifference"/>
                <a:hlinkClick r:id="rId3" tooltip="https://www.planninginsight.co.uk/wp-content/uploads/2021/03/Class-Q-%E2%80%93-Agricultural-buildings-to-dwellinghouses-guidance-2021.pdf"/>
              </a:rPr>
              <a:t>Guide to practice information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036623"/>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Gerald would like to build a single story extension to his terrace house in Swansea by 5m to the rear (into his garden).</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Look at the </a:t>
            </a:r>
            <a:r>
              <a:rPr lang="en-US" sz="3700" u="sng">
                <a:solidFill>
                  <a:srgbClr val="292A5A"/>
                </a:solidFill>
                <a:latin typeface="Glacial Indifference"/>
                <a:ea typeface="Glacial Indifference"/>
                <a:cs typeface="Glacial Indifference"/>
                <a:sym typeface="Glacial Indifference"/>
                <a:hlinkClick r:id="rId3" tooltip="https://www.planningportal.co.uk/permission/common-projects/extensions/planning-permission"/>
              </a:rPr>
              <a:t>planning portal webiste</a:t>
            </a:r>
            <a:r>
              <a:rPr lang="en-US" sz="3700">
                <a:solidFill>
                  <a:srgbClr val="292A5A"/>
                </a:solidFill>
                <a:latin typeface="Glacial Indifference"/>
                <a:ea typeface="Glacial Indifference"/>
                <a:cs typeface="Glacial Indifference"/>
                <a:sym typeface="Glacial Indifference"/>
              </a:rPr>
              <a:t> and identify whether this extension would be consider within permitted development.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PLANNING PERMISSION</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Permitted development has been modified in some areas, e.g. National Parks and World Heritage Sites</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May be further restrictions which do not allow the permitted change of use, e.g. property within conservation area, or property is a listed building</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Some changes of use are also subject to prior approval, e.g. relating to parking, flooding and highways.</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LA does not have to adopt TCP(GPD)O 2015 throughout its district and can pass an Art 4 direction that TCP(GPD)O 2015 will be restricted in whole or in part in relation to its area.</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Article 4 Directions are a good example of the significance of the local search when considering planning issue</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can be discovered by local search, e.g. entry in LLC1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1930888"/>
            <a:ext cx="6698163" cy="7805292"/>
          </a:xfrm>
          <a:custGeom>
            <a:avLst/>
            <a:gdLst/>
            <a:ahLst/>
            <a:cxnLst/>
            <a:rect l="l" t="t" r="r" b="b"/>
            <a:pathLst>
              <a:path w="6698163" h="7805292">
                <a:moveTo>
                  <a:pt x="0" y="0"/>
                </a:moveTo>
                <a:lnTo>
                  <a:pt x="6698163" y="0"/>
                </a:lnTo>
                <a:lnTo>
                  <a:pt x="6698163" y="7805292"/>
                </a:lnTo>
                <a:lnTo>
                  <a:pt x="0" y="7805292"/>
                </a:lnTo>
                <a:lnTo>
                  <a:pt x="0" y="0"/>
                </a:lnTo>
                <a:close/>
              </a:path>
            </a:pathLst>
          </a:custGeom>
          <a:blipFill>
            <a:blip r:embed="rId3"/>
            <a:stretch>
              <a:fillRect l="-40008" r="-15363"/>
            </a:stretch>
          </a:blipFill>
        </p:spPr>
        <p:txBody>
          <a:bodyPr/>
          <a:lstStyle/>
          <a:p>
            <a:endParaRPr lang="en-GB"/>
          </a:p>
        </p:txBody>
      </p:sp>
      <p:sp>
        <p:nvSpPr>
          <p:cNvPr id="6" name="TextBox 6"/>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LIMITATIONS ON </a:t>
            </a:r>
            <a:r>
              <a:rPr lang="en-US" sz="6800" b="1" spc="6">
                <a:solidFill>
                  <a:srgbClr val="292A5A"/>
                </a:solidFill>
                <a:latin typeface="Glacial Indifference Bold"/>
                <a:ea typeface="Glacial Indifference Bold"/>
                <a:cs typeface="Glacial Indifference Bold"/>
                <a:sym typeface="Glacial Indifference Bold"/>
              </a:rPr>
              <a:t>PERMITTED DEVELOPMENT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318858"/>
            <a:ext cx="10980053" cy="7614264"/>
          </a:xfrm>
          <a:prstGeom prst="rect">
            <a:avLst/>
          </a:prstGeom>
        </p:spPr>
        <p:txBody>
          <a:bodyPr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Under LA 2011, planning permission can be granted without express order an NDO</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Principle = local communities should have the chance to be involved in the planning process</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Benefit: less confrontational, focused on wider objectives rather than individual proposals, local people know the area best</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NDOs can grant full or outline planning permission, with or without conditions, for development that complies with the order.</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Some matters are excluded from </a:t>
            </a:r>
            <a:r>
              <a:rPr lang="en-US" sz="2899" dirty="0" err="1">
                <a:solidFill>
                  <a:srgbClr val="292A5A"/>
                </a:solidFill>
                <a:latin typeface="Glacial Indifference"/>
                <a:ea typeface="Glacial Indifference"/>
                <a:cs typeface="Glacial Indifference"/>
                <a:sym typeface="Glacial Indifference"/>
              </a:rPr>
              <a:t>neighbourhood</a:t>
            </a:r>
            <a:r>
              <a:rPr lang="en-US" sz="2899" dirty="0">
                <a:solidFill>
                  <a:srgbClr val="292A5A"/>
                </a:solidFill>
                <a:latin typeface="Glacial Indifference"/>
                <a:ea typeface="Glacial Indifference"/>
                <a:cs typeface="Glacial Indifference"/>
                <a:sym typeface="Glacial Indifference"/>
              </a:rPr>
              <a:t> planning, such as nationally significant infrastructure projects, mining-related development and waste development.</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If neither PD or NDO, express planning permission needed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701651"/>
            <a:ext cx="6758660" cy="5930346"/>
          </a:xfrm>
          <a:custGeom>
            <a:avLst/>
            <a:gdLst/>
            <a:ahLst/>
            <a:cxnLst/>
            <a:rect l="l" t="t" r="r" b="b"/>
            <a:pathLst>
              <a:path w="6758660" h="5930346">
                <a:moveTo>
                  <a:pt x="0" y="0"/>
                </a:moveTo>
                <a:lnTo>
                  <a:pt x="6758660" y="0"/>
                </a:lnTo>
                <a:lnTo>
                  <a:pt x="6758660" y="5930346"/>
                </a:lnTo>
                <a:lnTo>
                  <a:pt x="0" y="5930346"/>
                </a:lnTo>
                <a:lnTo>
                  <a:pt x="0" y="0"/>
                </a:lnTo>
                <a:close/>
              </a:path>
            </a:pathLst>
          </a:custGeom>
          <a:blipFill>
            <a:blip r:embed="rId3"/>
            <a:stretch>
              <a:fillRect l="-895" r="-19923"/>
            </a:stretch>
          </a:blipFill>
        </p:spPr>
        <p:txBody>
          <a:bodyPr/>
          <a:lstStyle/>
          <a:p>
            <a:endParaRPr lang="en-GB"/>
          </a:p>
        </p:txBody>
      </p:sp>
      <p:sp>
        <p:nvSpPr>
          <p:cNvPr id="6" name="TextBox 6"/>
          <p:cNvSpPr txBox="1"/>
          <p:nvPr/>
        </p:nvSpPr>
        <p:spPr>
          <a:xfrm>
            <a:off x="609784" y="326231"/>
            <a:ext cx="17678216" cy="1696112"/>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NEIGHBOURHOOD </a:t>
            </a:r>
            <a:r>
              <a:rPr lang="en-US" sz="7400" b="1" spc="7">
                <a:solidFill>
                  <a:srgbClr val="292A5A"/>
                </a:solidFill>
                <a:latin typeface="Glacial Indifference Bold"/>
                <a:ea typeface="Glacial Indifference Bold"/>
                <a:cs typeface="Glacial Indifference Bold"/>
                <a:sym typeface="Glacial Indifference Bold"/>
              </a:rPr>
              <a:t>DEVELOPMENT ORDER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EXPRESS </a:t>
            </a:r>
            <a:r>
              <a:rPr lang="en-US" sz="7500" b="1" spc="7">
                <a:solidFill>
                  <a:srgbClr val="292A5A"/>
                </a:solidFill>
                <a:latin typeface="Glacial Indifference Bold"/>
                <a:ea typeface="Glacial Indifference Bold"/>
                <a:cs typeface="Glacial Indifference Bold"/>
                <a:sym typeface="Glacial Indifference Bold"/>
              </a:rPr>
              <a:t>PLANNING PERMISSION</a:t>
            </a:r>
          </a:p>
        </p:txBody>
      </p:sp>
      <p:sp>
        <p:nvSpPr>
          <p:cNvPr id="8" name="TextBox 8"/>
          <p:cNvSpPr txBox="1"/>
          <p:nvPr/>
        </p:nvSpPr>
        <p:spPr>
          <a:xfrm>
            <a:off x="11589837" y="911000"/>
            <a:ext cx="6698163" cy="8387785"/>
          </a:xfrm>
          <a:prstGeom prst="rect">
            <a:avLst/>
          </a:prstGeom>
        </p:spPr>
        <p:txBody>
          <a:bodyPr lIns="254000" tIns="254000" rIns="254000" bIns="254000" rtlCol="0" anchor="ctr"/>
          <a:lstStyle/>
          <a:p>
            <a:pPr algn="ctr">
              <a:lnSpc>
                <a:spcPts val="5400"/>
              </a:lnSpc>
            </a:pPr>
            <a:endParaRPr lang="en-US" sz="2700" spc="2" dirty="0">
              <a:solidFill>
                <a:srgbClr val="292A5A"/>
              </a:solidFill>
              <a:latin typeface="Glacial Indifference"/>
              <a:ea typeface="Glacial Indifference"/>
              <a:cs typeface="Glacial Indifference"/>
              <a:sym typeface="Glacial Indifference"/>
            </a:endParaRPr>
          </a:p>
        </p:txBody>
      </p:sp>
      <p:pic>
        <p:nvPicPr>
          <p:cNvPr id="10" name="Picture 9">
            <a:extLst>
              <a:ext uri="{FF2B5EF4-FFF2-40B4-BE49-F238E27FC236}">
                <a16:creationId xmlns:a16="http://schemas.microsoft.com/office/drawing/2014/main" id="{3522B301-90D3-EBCA-7EC1-B6F18A0B98B0}"/>
              </a:ext>
            </a:extLst>
          </p:cNvPr>
          <p:cNvPicPr>
            <a:picLocks noChangeAspect="1"/>
          </p:cNvPicPr>
          <p:nvPr/>
        </p:nvPicPr>
        <p:blipFill>
          <a:blip r:embed="rId3"/>
          <a:stretch>
            <a:fillRect/>
          </a:stretch>
        </p:blipFill>
        <p:spPr>
          <a:xfrm>
            <a:off x="609784" y="2040731"/>
            <a:ext cx="17221016" cy="769544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9781"/>
            <a:ext cx="16899361" cy="7269683"/>
          </a:xfrm>
          <a:prstGeom prst="rect">
            <a:avLst/>
          </a:prstGeom>
        </p:spPr>
        <p:txBody>
          <a:bodyPr lIns="0" tIns="0" rIns="0" bIns="0" rtlCol="0" anchor="t">
            <a:spAutoFit/>
          </a:bodyPr>
          <a:lstStyle/>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Outline permission is granted subject to certain “reserved matters”. These are specific details about the permission that can be confirmed later. Reserved matters can include:</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Appearance</a:t>
            </a:r>
            <a:r>
              <a:rPr lang="en-US" sz="2400">
                <a:solidFill>
                  <a:srgbClr val="292A5A"/>
                </a:solidFill>
                <a:latin typeface="Glacial Indifference"/>
                <a:ea typeface="Glacial Indifference"/>
                <a:cs typeface="Glacial Indifference"/>
                <a:sym typeface="Glacial Indifference"/>
              </a:rPr>
              <a:t> – aspects of a building or place which affect the way it looks, including the exterior of the development.</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Means of access</a:t>
            </a:r>
            <a:r>
              <a:rPr lang="en-US" sz="2400">
                <a:solidFill>
                  <a:srgbClr val="292A5A"/>
                </a:solidFill>
                <a:latin typeface="Glacial Indifference"/>
                <a:ea typeface="Glacial Indifference"/>
                <a:cs typeface="Glacial Indifference"/>
                <a:sym typeface="Glacial Indifference"/>
              </a:rPr>
              <a:t> – covers accessibility for all routes to and within the site, as well as the way they link up to other roads and pathways outside the site.</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Landscaping</a:t>
            </a:r>
            <a:r>
              <a:rPr lang="en-US" sz="2400">
                <a:solidFill>
                  <a:srgbClr val="292A5A"/>
                </a:solidFill>
                <a:latin typeface="Glacial Indifference"/>
                <a:ea typeface="Glacial Indifference"/>
                <a:cs typeface="Glacial Indifference"/>
                <a:sym typeface="Glacial Indifference"/>
              </a:rPr>
              <a:t> – the improvement or protection of the amenities of the site and the area and the surrounding area, this could include planting trees or hedges as a screen.</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Layout</a:t>
            </a:r>
            <a:r>
              <a:rPr lang="en-US" sz="2400">
                <a:solidFill>
                  <a:srgbClr val="292A5A"/>
                </a:solidFill>
                <a:latin typeface="Glacial Indifference"/>
                <a:ea typeface="Glacial Indifference"/>
                <a:cs typeface="Glacial Indifference"/>
                <a:sym typeface="Glacial Indifference"/>
              </a:rPr>
              <a:t> – includes buildings, routes and open spaces within the development and the way they are laid out in relation to buildings and spaces outside the development.</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Scale</a:t>
            </a:r>
            <a:r>
              <a:rPr lang="en-US" sz="2400">
                <a:solidFill>
                  <a:srgbClr val="292A5A"/>
                </a:solidFill>
                <a:latin typeface="Glacial Indifference"/>
                <a:ea typeface="Glacial Indifference"/>
                <a:cs typeface="Glacial Indifference"/>
                <a:sym typeface="Glacial Indifference"/>
              </a:rPr>
              <a:t> – includes information on the size of the development, including the height, width and length of each proposed building.</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Outline planning permission does not act as consent for development to begin.</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After granting OP a “reserved matters” application must be made within three years of the consent (or less if specified). Details of the application must be consistent with the outline approval, including any conditions attached to the permission. Development must commence within two years from the latest reserved matters approval.</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RESERVED </a:t>
            </a:r>
            <a:r>
              <a:rPr lang="en-US" sz="7500" b="1" spc="7">
                <a:solidFill>
                  <a:srgbClr val="292A5A"/>
                </a:solidFill>
                <a:latin typeface="Glacial Indifference Bold"/>
                <a:ea typeface="Glacial Indifference Bold"/>
                <a:cs typeface="Glacial Indifference Bold"/>
                <a:sym typeface="Glacial Indifference Bold"/>
              </a:rPr>
              <a:t>MATTERS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210434"/>
            <a:ext cx="10706954" cy="7838886"/>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Planning can be refused or granted with or without specific conditions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 can grant</a:t>
            </a:r>
            <a:r>
              <a:rPr lang="en-US" sz="2999" b="1">
                <a:solidFill>
                  <a:srgbClr val="292A5A"/>
                </a:solidFill>
                <a:latin typeface="Glacial Indifference Bold"/>
                <a:ea typeface="Glacial Indifference Bold"/>
                <a:cs typeface="Glacial Indifference Bold"/>
                <a:sym typeface="Glacial Indifference Bold"/>
              </a:rPr>
              <a:t> ‘such conditions as they think fit’</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 power needs to be interpreted in light of material considerations (NPPF), Gov supporting guidance on the use of conditions, and relevant case law.</a:t>
            </a:r>
          </a:p>
          <a:p>
            <a:pPr marL="647698" lvl="1" indent="-323849" algn="l">
              <a:lnSpc>
                <a:spcPts val="44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Para 56, NPPF: </a:t>
            </a:r>
            <a:r>
              <a:rPr lang="en-US" sz="2999">
                <a:solidFill>
                  <a:srgbClr val="292A5A"/>
                </a:solidFill>
                <a:latin typeface="Glacial Indifference"/>
                <a:ea typeface="Glacial Indifference"/>
                <a:cs typeface="Glacial Indifference"/>
                <a:sym typeface="Glacial Indifference"/>
              </a:rPr>
              <a:t>planning conditions should be kept to a minimum, and only used where:</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necessary;</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relevant to planning;</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relevant to the development to be permitted;</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enforceable;</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precise; and</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reasonable in all other respects.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t>
            </a:r>
            <a:r>
              <a:rPr lang="en-US" sz="7500" b="1" spc="7">
                <a:solidFill>
                  <a:srgbClr val="292A5A"/>
                </a:solidFill>
                <a:latin typeface="Glacial Indifference Bold"/>
                <a:ea typeface="Glacial Indifference Bold"/>
                <a:cs typeface="Glacial Indifference Bold"/>
                <a:sym typeface="Glacial Indifference Bold"/>
              </a:rPr>
              <a:t>CONDITIONS</a:t>
            </a:r>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a:t>
                </a:r>
                <a:r>
                  <a:rPr lang="en-US" sz="3399" spc="3">
                    <a:solidFill>
                      <a:srgbClr val="FFFFFF"/>
                    </a:solidFill>
                    <a:latin typeface="Glacial Indifference"/>
                    <a:ea typeface="Glacial Indifference"/>
                    <a:cs typeface="Glacial Indifference"/>
                    <a:sym typeface="Glacial Indifference"/>
                  </a:rPr>
                  <a:t> Town and Country Planning Act 1990, ss70, 72, 73, 73A and Sch 5</a:t>
                </a:r>
              </a:p>
            </p:txBody>
          </p:sp>
        </p:grpSp>
      </p:grpSp>
      <p:grpSp>
        <p:nvGrpSpPr>
          <p:cNvPr id="13" name="Group 13"/>
          <p:cNvGrpSpPr/>
          <p:nvPr/>
        </p:nvGrpSpPr>
        <p:grpSpPr>
          <a:xfrm>
            <a:off x="11589837" y="2164556"/>
            <a:ext cx="6698163" cy="5074976"/>
            <a:chOff x="0" y="0"/>
            <a:chExt cx="812800" cy="615832"/>
          </a:xfrm>
        </p:grpSpPr>
        <p:sp>
          <p:nvSpPr>
            <p:cNvPr id="14" name="Freeform 14"/>
            <p:cNvSpPr/>
            <p:nvPr/>
          </p:nvSpPr>
          <p:spPr>
            <a:xfrm>
              <a:off x="0" y="0"/>
              <a:ext cx="812800" cy="615832"/>
            </a:xfrm>
            <a:custGeom>
              <a:avLst/>
              <a:gdLst/>
              <a:ahLst/>
              <a:cxnLst/>
              <a:rect l="l" t="t" r="r" b="b"/>
              <a:pathLst>
                <a:path w="812800" h="615832">
                  <a:moveTo>
                    <a:pt x="127000" y="0"/>
                  </a:moveTo>
                  <a:lnTo>
                    <a:pt x="685800" y="0"/>
                  </a:lnTo>
                  <a:cubicBezTo>
                    <a:pt x="755940" y="0"/>
                    <a:pt x="812800" y="56860"/>
                    <a:pt x="812800" y="127000"/>
                  </a:cubicBezTo>
                  <a:lnTo>
                    <a:pt x="812800" y="488832"/>
                  </a:lnTo>
                  <a:cubicBezTo>
                    <a:pt x="812800" y="522514"/>
                    <a:pt x="799420" y="554817"/>
                    <a:pt x="775603" y="578634"/>
                  </a:cubicBezTo>
                  <a:cubicBezTo>
                    <a:pt x="751785" y="602451"/>
                    <a:pt x="719482" y="615832"/>
                    <a:pt x="685800" y="615832"/>
                  </a:cubicBezTo>
                  <a:lnTo>
                    <a:pt x="127000" y="615832"/>
                  </a:lnTo>
                  <a:cubicBezTo>
                    <a:pt x="56860" y="615832"/>
                    <a:pt x="0" y="558972"/>
                    <a:pt x="0" y="488832"/>
                  </a:cubicBezTo>
                  <a:lnTo>
                    <a:pt x="0" y="127000"/>
                  </a:lnTo>
                  <a:cubicBezTo>
                    <a:pt x="0" y="56860"/>
                    <a:pt x="56860"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15" name="TextBox 15"/>
            <p:cNvSpPr txBox="1"/>
            <p:nvPr/>
          </p:nvSpPr>
          <p:spPr>
            <a:xfrm>
              <a:off x="0" y="-219075"/>
              <a:ext cx="812800" cy="834907"/>
            </a:xfrm>
            <a:prstGeom prst="rect">
              <a:avLst/>
            </a:prstGeom>
          </p:spPr>
          <p:txBody>
            <a:bodyPr lIns="254000" tIns="254000" rIns="254000" bIns="254000" rtlCol="0" anchor="ctr"/>
            <a:lstStyle/>
            <a:p>
              <a:pPr algn="ctr">
                <a:lnSpc>
                  <a:spcPts val="5400"/>
                </a:lnSpc>
              </a:pPr>
              <a:r>
                <a:rPr lang="en-US" sz="2700" spc="2">
                  <a:solidFill>
                    <a:srgbClr val="292A5A"/>
                  </a:solidFill>
                  <a:latin typeface="Glacial Indifference"/>
                  <a:ea typeface="Glacial Indifference"/>
                  <a:cs typeface="Glacial Indifference"/>
                  <a:sym typeface="Glacial Indifference"/>
                </a:rPr>
                <a:t>Prospective buyers should check enquiries from LA to determine if there have been any planning applications, and the outcome of them. </a:t>
              </a:r>
            </a:p>
            <a:p>
              <a:pPr algn="ctr">
                <a:lnSpc>
                  <a:spcPts val="5400"/>
                </a:lnSpc>
              </a:pPr>
              <a:endParaRPr lang="en-US" sz="2700" spc="2">
                <a:solidFill>
                  <a:srgbClr val="292A5A"/>
                </a:solidFill>
                <a:latin typeface="Glacial Indifference"/>
                <a:ea typeface="Glacial Indifference"/>
                <a:cs typeface="Glacial Indifference"/>
                <a:sym typeface="Glacial Indifference"/>
              </a:endParaRPr>
            </a:p>
            <a:p>
              <a:pPr algn="ctr">
                <a:lnSpc>
                  <a:spcPts val="3779"/>
                </a:lnSpc>
              </a:pPr>
              <a:r>
                <a:rPr lang="en-US" sz="2700" spc="2">
                  <a:solidFill>
                    <a:srgbClr val="292A5A"/>
                  </a:solidFill>
                  <a:latin typeface="Glacial Indifference"/>
                  <a:ea typeface="Glacial Indifference"/>
                  <a:cs typeface="Glacial Indifference"/>
                  <a:sym typeface="Glacial Indifference"/>
                </a:rPr>
                <a:t>Buyer should also see the decision and check any conditions have been followed</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6649516"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 buyer who identifies that there has been some development without planning will want to know if LA can take action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LA may issue enforcement notice where there has been a breach of planning control</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May also provide a stop notice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In some cases, enforcement notice cannot be served where development carried out more than 4 years ago</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Some people try to manipulate this limit: </a:t>
            </a:r>
            <a:r>
              <a:rPr lang="en-US" sz="2899" b="1" i="1" dirty="0">
                <a:solidFill>
                  <a:srgbClr val="292A5A"/>
                </a:solidFill>
                <a:latin typeface="Glacial Indifference Bold Italics"/>
                <a:ea typeface="Glacial Indifference Bold Italics"/>
                <a:cs typeface="Glacial Indifference Bold Italics"/>
                <a:sym typeface="Glacial Indifference Bold Italics"/>
              </a:rPr>
              <a:t>Fidler v SS for Communities and Local Gov </a:t>
            </a:r>
            <a:r>
              <a:rPr lang="en-US" sz="2899" b="1" dirty="0">
                <a:solidFill>
                  <a:srgbClr val="292A5A"/>
                </a:solidFill>
                <a:latin typeface="Glacial Indifference Bold"/>
                <a:ea typeface="Glacial Indifference Bold"/>
                <a:cs typeface="Glacial Indifference Bold"/>
                <a:sym typeface="Glacial Indifference Bold"/>
              </a:rPr>
              <a:t>[2010] EWHC 143 (Admin) </a:t>
            </a:r>
          </a:p>
          <a:p>
            <a:pPr marL="1252218" lvl="2" indent="-417406" algn="l">
              <a:lnSpc>
                <a:spcPts val="4639"/>
              </a:lnSpc>
              <a:buFont typeface="Arial"/>
              <a:buChar char="⚬"/>
            </a:pPr>
            <a:r>
              <a:rPr lang="en-US" sz="2899" b="1" dirty="0">
                <a:solidFill>
                  <a:srgbClr val="292A5A"/>
                </a:solidFill>
                <a:latin typeface="Glacial Indifference Bold"/>
                <a:ea typeface="Glacial Indifference Bold"/>
                <a:cs typeface="Glacial Indifference Bold"/>
                <a:sym typeface="Glacial Indifference Bold"/>
              </a:rPr>
              <a:t>LA 2011: </a:t>
            </a:r>
            <a:r>
              <a:rPr lang="en-US" sz="2899" dirty="0">
                <a:solidFill>
                  <a:srgbClr val="292A5A"/>
                </a:solidFill>
                <a:latin typeface="Glacial Indifference"/>
                <a:ea typeface="Glacial Indifference"/>
                <a:cs typeface="Glacial Indifference"/>
                <a:sym typeface="Glacial Indifference"/>
              </a:rPr>
              <a:t>addresses deliberate concealment </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Also: courts take view where deliberate concealment, normal enforcement time limits do not engage until the breach has been discovered</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4 year rule applies to: </a:t>
            </a:r>
            <a:r>
              <a:rPr lang="en-US" sz="2899" dirty="0" err="1">
                <a:solidFill>
                  <a:srgbClr val="292A5A"/>
                </a:solidFill>
                <a:latin typeface="Glacial Indifference"/>
                <a:ea typeface="Glacial Indifference"/>
                <a:cs typeface="Glacial Indifference"/>
                <a:sym typeface="Glacial Indifference"/>
              </a:rPr>
              <a:t>unauthorised</a:t>
            </a:r>
            <a:r>
              <a:rPr lang="en-US" sz="2899" dirty="0">
                <a:solidFill>
                  <a:srgbClr val="292A5A"/>
                </a:solidFill>
                <a:latin typeface="Glacial Indifference"/>
                <a:ea typeface="Glacial Indifference"/>
                <a:cs typeface="Glacial Indifference"/>
                <a:sym typeface="Glacial Indifference"/>
              </a:rPr>
              <a:t> operations (e.g. building work) and </a:t>
            </a:r>
            <a:r>
              <a:rPr lang="en-US" sz="2899" dirty="0" err="1">
                <a:solidFill>
                  <a:srgbClr val="292A5A"/>
                </a:solidFill>
                <a:latin typeface="Glacial Indifference"/>
                <a:ea typeface="Glacial Indifference"/>
                <a:cs typeface="Glacial Indifference"/>
                <a:sym typeface="Glacial Indifference"/>
              </a:rPr>
              <a:t>unauthorised</a:t>
            </a:r>
            <a:r>
              <a:rPr lang="en-US" sz="2899" dirty="0">
                <a:solidFill>
                  <a:srgbClr val="292A5A"/>
                </a:solidFill>
                <a:latin typeface="Glacial Indifference"/>
                <a:ea typeface="Glacial Indifference"/>
                <a:cs typeface="Glacial Indifference"/>
                <a:sym typeface="Glacial Indifference"/>
              </a:rPr>
              <a:t> change of use to a single private dwelling-house. For other works - 10 years. </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ENFORCEMENT ACTION</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a:t>
            </a:r>
            <a:r>
              <a:rPr lang="en-US" sz="2999" b="1" dirty="0">
                <a:solidFill>
                  <a:srgbClr val="292A5A"/>
                </a:solidFill>
                <a:latin typeface="Glacial Indifference Bold"/>
                <a:ea typeface="Glacial Indifference Bold"/>
                <a:cs typeface="Glacial Indifference Bold"/>
                <a:sym typeface="Glacial Indifference Bold"/>
              </a:rPr>
              <a:t>Planning and Compensation Act 1991</a:t>
            </a:r>
            <a:r>
              <a:rPr lang="en-US" sz="2999" dirty="0">
                <a:solidFill>
                  <a:srgbClr val="292A5A"/>
                </a:solidFill>
                <a:latin typeface="Glacial Indifference"/>
                <a:ea typeface="Glacial Indifference"/>
                <a:cs typeface="Glacial Indifference"/>
                <a:sym typeface="Glacial Indifference"/>
              </a:rPr>
              <a:t> also provided the LA with extended enforcement powers. Although the enforcement notice is the main method, other methods of enforcement include the planning contravention notice and the breach of condition notice.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Where there has been a breach the buyer’s conveyancer should:</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identify the non-compliance;</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assess the risk of enforcement action being taken;</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advise on the solution.</a:t>
            </a:r>
          </a:p>
          <a:p>
            <a:pPr marL="1943095" lvl="3" indent="-485774"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Retrospective planning? </a:t>
            </a:r>
          </a:p>
          <a:p>
            <a:pPr marL="1943095" lvl="3" indent="-485774"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Lack of planning permission indemnity insurance policy?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flipH="1">
            <a:off x="11672300" y="2040731"/>
            <a:ext cx="6615700" cy="7695448"/>
          </a:xfrm>
          <a:custGeom>
            <a:avLst/>
            <a:gdLst/>
            <a:ahLst/>
            <a:cxnLst/>
            <a:rect l="l" t="t" r="r" b="b"/>
            <a:pathLst>
              <a:path w="6615700" h="7695448">
                <a:moveTo>
                  <a:pt x="6615700" y="0"/>
                </a:moveTo>
                <a:lnTo>
                  <a:pt x="0" y="0"/>
                </a:lnTo>
                <a:lnTo>
                  <a:pt x="0" y="7695449"/>
                </a:lnTo>
                <a:lnTo>
                  <a:pt x="6615700" y="7695449"/>
                </a:lnTo>
                <a:lnTo>
                  <a:pt x="6615700" y="0"/>
                </a:lnTo>
                <a:close/>
              </a:path>
            </a:pathLst>
          </a:custGeom>
          <a:blipFill>
            <a:blip r:embed="rId3"/>
            <a:stretch>
              <a:fillRect l="-16076" r="-58842"/>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AND </a:t>
            </a:r>
            <a:r>
              <a:rPr lang="en-US" sz="7500" b="1" spc="7">
                <a:solidFill>
                  <a:srgbClr val="292A5A"/>
                </a:solidFill>
                <a:latin typeface="Glacial Indifference Bold"/>
                <a:ea typeface="Glacial Indifference Bold"/>
                <a:cs typeface="Glacial Indifference Bold"/>
                <a:sym typeface="Glacial Indifference Bold"/>
              </a:rPr>
              <a:t>COMPLETION ACT 1991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9355501" cy="5463034"/>
          </a:xfrm>
          <a:prstGeom prst="rect">
            <a:avLst/>
          </a:prstGeom>
        </p:spPr>
        <p:txBody>
          <a:bodyPr lIns="0" tIns="0" rIns="0" bIns="0" rtlCol="0" anchor="t">
            <a:spAutoFit/>
          </a:bodyPr>
          <a:lstStyle/>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Property located in a conservation area - will be revealed by LA search, but seller should indicate on TA6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Conservation areas exist to manage and protect the special architectural and historic interest of a place.</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Designation of CA imposes extra planning controls and considerations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LA can impose an Article 4 Direction which restricts work that can normally be done without planning permission.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If cutting down tree, must notify LA 6 weeks before intended work (different from TPO)</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CONSERVATION </a:t>
            </a:r>
            <a:r>
              <a:rPr lang="en-US" sz="6900" b="1" spc="6">
                <a:solidFill>
                  <a:srgbClr val="292A5A"/>
                </a:solidFill>
                <a:latin typeface="Glacial Indifference Bold"/>
                <a:ea typeface="Glacial Indifference Bold"/>
                <a:cs typeface="Glacial Indifference Bold"/>
                <a:sym typeface="Glacial Indifference Bold"/>
              </a:rPr>
              <a:t>AREA</a:t>
            </a:r>
          </a:p>
        </p:txBody>
      </p:sp>
      <p:grpSp>
        <p:nvGrpSpPr>
          <p:cNvPr id="6" name="Group 6"/>
          <p:cNvGrpSpPr/>
          <p:nvPr/>
        </p:nvGrpSpPr>
        <p:grpSpPr>
          <a:xfrm>
            <a:off x="9965286" y="801841"/>
            <a:ext cx="8318131" cy="8904022"/>
            <a:chOff x="0" y="0"/>
            <a:chExt cx="1009378" cy="1080474"/>
          </a:xfrm>
        </p:grpSpPr>
        <p:sp>
          <p:nvSpPr>
            <p:cNvPr id="7" name="Freeform 7"/>
            <p:cNvSpPr/>
            <p:nvPr/>
          </p:nvSpPr>
          <p:spPr>
            <a:xfrm>
              <a:off x="0" y="0"/>
              <a:ext cx="1009378" cy="1080474"/>
            </a:xfrm>
            <a:custGeom>
              <a:avLst/>
              <a:gdLst/>
              <a:ahLst/>
              <a:cxnLst/>
              <a:rect l="l" t="t" r="r" b="b"/>
              <a:pathLst>
                <a:path w="1009378" h="1080474">
                  <a:moveTo>
                    <a:pt x="61428" y="0"/>
                  </a:moveTo>
                  <a:lnTo>
                    <a:pt x="947950" y="0"/>
                  </a:lnTo>
                  <a:cubicBezTo>
                    <a:pt x="964242" y="0"/>
                    <a:pt x="979866" y="6472"/>
                    <a:pt x="991386" y="17992"/>
                  </a:cubicBezTo>
                  <a:cubicBezTo>
                    <a:pt x="1002906" y="29512"/>
                    <a:pt x="1009378" y="45136"/>
                    <a:pt x="1009378" y="61428"/>
                  </a:cubicBezTo>
                  <a:lnTo>
                    <a:pt x="1009378" y="1019046"/>
                  </a:lnTo>
                  <a:cubicBezTo>
                    <a:pt x="1009378" y="1035337"/>
                    <a:pt x="1002906" y="1050962"/>
                    <a:pt x="991386" y="1062482"/>
                  </a:cubicBezTo>
                  <a:cubicBezTo>
                    <a:pt x="979866" y="1074002"/>
                    <a:pt x="964242" y="1080474"/>
                    <a:pt x="947950" y="1080474"/>
                  </a:cubicBezTo>
                  <a:lnTo>
                    <a:pt x="61428" y="1080474"/>
                  </a:lnTo>
                  <a:cubicBezTo>
                    <a:pt x="45136" y="1080474"/>
                    <a:pt x="29512" y="1074002"/>
                    <a:pt x="17992" y="1062482"/>
                  </a:cubicBezTo>
                  <a:cubicBezTo>
                    <a:pt x="6472" y="1050962"/>
                    <a:pt x="0" y="1035337"/>
                    <a:pt x="0" y="1019046"/>
                  </a:cubicBezTo>
                  <a:lnTo>
                    <a:pt x="0" y="61428"/>
                  </a:lnTo>
                  <a:cubicBezTo>
                    <a:pt x="0" y="45136"/>
                    <a:pt x="6472" y="29512"/>
                    <a:pt x="17992" y="17992"/>
                  </a:cubicBezTo>
                  <a:cubicBezTo>
                    <a:pt x="29512" y="6472"/>
                    <a:pt x="45136" y="0"/>
                    <a:pt x="61428"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1009378" cy="1290024"/>
            </a:xfrm>
            <a:prstGeom prst="rect">
              <a:avLst/>
            </a:prstGeom>
          </p:spPr>
          <p:txBody>
            <a:bodyPr lIns="254000" tIns="254000" rIns="254000" bIns="254000" rtlCol="0" anchor="ctr"/>
            <a:lstStyle/>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Differences for Permitted development rights in conservation areas. E.g.</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(1) Detailed residential changes like two-</a:t>
              </a:r>
              <a:r>
                <a:rPr lang="en-US" sz="2600" spc="2" dirty="0" err="1">
                  <a:solidFill>
                    <a:srgbClr val="292A5A"/>
                  </a:solidFill>
                  <a:latin typeface="Glacial Indifference"/>
                  <a:ea typeface="Glacial Indifference"/>
                  <a:cs typeface="Glacial Indifference"/>
                  <a:sym typeface="Glacial Indifference"/>
                </a:rPr>
                <a:t>storey</a:t>
              </a:r>
              <a:r>
                <a:rPr lang="en-US" sz="2600" spc="2" dirty="0">
                  <a:solidFill>
                    <a:srgbClr val="292A5A"/>
                  </a:solidFill>
                  <a:latin typeface="Glacial Indifference"/>
                  <a:ea typeface="Glacial Indifference"/>
                  <a:cs typeface="Glacial Indifference"/>
                  <a:sym typeface="Glacial Indifference"/>
                </a:rPr>
                <a:t> extensions, dormer windows and stone cladding.</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(2) Extensions to retail premises (smaller floorspace increases; appearance should match the existing; limitations to click and collect facilities).</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(3) Industrial and warehouse buildings (smaller floorspace increases).</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(4) Controls on materials for buildings on the site of a school, college, university or hospital.</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(5) Limitations on change of use such as retail or agricultural to dwelling house.</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8024633"/>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Order made by LA to protect specific trees, groups of trees or woodlands in interests of amenity. TPO prohibits: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cutting down</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topping</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lopping</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uprooting</a:t>
            </a:r>
          </a:p>
          <a:p>
            <a:pPr marL="1209039" lvl="2" indent="-403013" algn="l">
              <a:lnSpc>
                <a:spcPts val="4479"/>
              </a:lnSpc>
              <a:buFont typeface="Arial"/>
              <a:buChar char="⚬"/>
            </a:pPr>
            <a:r>
              <a:rPr lang="en-US" sz="2799" dirty="0" err="1">
                <a:solidFill>
                  <a:srgbClr val="292A5A"/>
                </a:solidFill>
                <a:latin typeface="Glacial Indifference"/>
                <a:ea typeface="Glacial Indifference"/>
                <a:cs typeface="Glacial Indifference"/>
                <a:sym typeface="Glacial Indifference"/>
              </a:rPr>
              <a:t>wilful</a:t>
            </a:r>
            <a:r>
              <a:rPr lang="en-US" sz="2799" dirty="0">
                <a:solidFill>
                  <a:srgbClr val="292A5A"/>
                </a:solidFill>
                <a:latin typeface="Glacial Indifference"/>
                <a:ea typeface="Glacial Indifference"/>
                <a:cs typeface="Glacial Indifference"/>
                <a:sym typeface="Glacial Indifference"/>
              </a:rPr>
              <a:t> damage or destruction without LA’s written consent - which may be conditional</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Owners of protected trees must not carry out, or cause or permit the carrying out of, any of the prohibited activities without the written consent of the local authority.</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LA can’t require maintenance work to be done to a tree just because it is protected. But can encourage good tree management when granting planning consent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TREE PRESERVATION</a:t>
            </a:r>
            <a:r>
              <a:rPr lang="en-US" sz="7500" b="1" spc="7">
                <a:solidFill>
                  <a:srgbClr val="000000"/>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ORDER (TPO)</a:t>
            </a:r>
          </a:p>
        </p:txBody>
      </p:sp>
      <p:grpSp>
        <p:nvGrpSpPr>
          <p:cNvPr id="6" name="Group 6"/>
          <p:cNvGrpSpPr/>
          <p:nvPr/>
        </p:nvGrpSpPr>
        <p:grpSpPr>
          <a:xfrm>
            <a:off x="11589837" y="2422261"/>
            <a:ext cx="6480191" cy="6932388"/>
            <a:chOff x="0" y="0"/>
            <a:chExt cx="786350" cy="841222"/>
          </a:xfrm>
        </p:grpSpPr>
        <p:sp>
          <p:nvSpPr>
            <p:cNvPr id="7" name="Freeform 7"/>
            <p:cNvSpPr/>
            <p:nvPr/>
          </p:nvSpPr>
          <p:spPr>
            <a:xfrm>
              <a:off x="0" y="0"/>
              <a:ext cx="786350" cy="841222"/>
            </a:xfrm>
            <a:custGeom>
              <a:avLst/>
              <a:gdLst/>
              <a:ahLst/>
              <a:cxnLst/>
              <a:rect l="l" t="t" r="r" b="b"/>
              <a:pathLst>
                <a:path w="786350" h="841222">
                  <a:moveTo>
                    <a:pt x="78851" y="0"/>
                  </a:moveTo>
                  <a:lnTo>
                    <a:pt x="707499" y="0"/>
                  </a:lnTo>
                  <a:cubicBezTo>
                    <a:pt x="751047" y="0"/>
                    <a:pt x="786350" y="35303"/>
                    <a:pt x="786350" y="78851"/>
                  </a:cubicBezTo>
                  <a:lnTo>
                    <a:pt x="786350" y="762372"/>
                  </a:lnTo>
                  <a:cubicBezTo>
                    <a:pt x="786350" y="805920"/>
                    <a:pt x="751047" y="841222"/>
                    <a:pt x="707499" y="841222"/>
                  </a:cubicBezTo>
                  <a:lnTo>
                    <a:pt x="78851" y="841222"/>
                  </a:lnTo>
                  <a:cubicBezTo>
                    <a:pt x="35303" y="841222"/>
                    <a:pt x="0" y="805920"/>
                    <a:pt x="0" y="762372"/>
                  </a:cubicBezTo>
                  <a:lnTo>
                    <a:pt x="0" y="78851"/>
                  </a:lnTo>
                  <a:cubicBezTo>
                    <a:pt x="0" y="35303"/>
                    <a:pt x="35303" y="0"/>
                    <a:pt x="78851"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6350" cy="1050772"/>
            </a:xfrm>
            <a:prstGeom prst="rect">
              <a:avLst/>
            </a:prstGeom>
          </p:spPr>
          <p:txBody>
            <a:bodyPr lIns="254000" tIns="254000" rIns="254000" bIns="254000" rtlCol="0" anchor="ctr"/>
            <a:lstStyle/>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Buyers may want to obtain arboricultural advice  from competent contractors and consultants, or the LA to understand their obligations. </a:t>
              </a:r>
            </a:p>
            <a:p>
              <a:pPr algn="ctr">
                <a:lnSpc>
                  <a:spcPts val="5200"/>
                </a:lnSpc>
              </a:pPr>
              <a:r>
                <a:rPr lang="en-US" sz="2600" spc="2" dirty="0">
                  <a:solidFill>
                    <a:srgbClr val="292A5A"/>
                  </a:solidFill>
                  <a:latin typeface="Glacial Indifference"/>
                  <a:ea typeface="Glacial Indifference"/>
                  <a:cs typeface="Glacial Indifference"/>
                  <a:sym typeface="Glacial Indifference"/>
                </a:rPr>
                <a:t>Trees must be regularly inspected and maintenance </a:t>
              </a:r>
              <a:r>
                <a:rPr lang="en-US" sz="2600" spc="2" dirty="0" err="1">
                  <a:solidFill>
                    <a:srgbClr val="292A5A"/>
                  </a:solidFill>
                  <a:latin typeface="Glacial Indifference"/>
                  <a:ea typeface="Glacial Indifference"/>
                  <a:cs typeface="Glacial Indifference"/>
                  <a:sym typeface="Glacial Indifference"/>
                </a:rPr>
                <a:t>undetaken</a:t>
              </a:r>
              <a:r>
                <a:rPr lang="en-US" sz="2600" spc="2" dirty="0">
                  <a:solidFill>
                    <a:srgbClr val="292A5A"/>
                  </a:solidFill>
                  <a:latin typeface="Glacial Indifference"/>
                  <a:ea typeface="Glacial Indifference"/>
                  <a:cs typeface="Glacial Indifference"/>
                  <a:sym typeface="Glacial Indifference"/>
                </a:rPr>
                <a:t> to make sure they remain safe and healthy. </a:t>
              </a: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Local search will reveal if TPO applies, TA6 should indicate too </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96659"/>
            <a:ext cx="16649516"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Special architectural or historic interest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Relevant to conveyancing as enforcement provisions relating to contravention of the listing requirements are serious. Buyer needs to understand risks/obligations. </a:t>
            </a:r>
          </a:p>
          <a:p>
            <a:pPr marL="1209039" lvl="2" indent="-403013"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Grade I buildings</a:t>
            </a:r>
            <a:r>
              <a:rPr lang="en-US" sz="2799">
                <a:solidFill>
                  <a:srgbClr val="292A5A"/>
                </a:solidFill>
                <a:latin typeface="Glacial Indifference"/>
                <a:ea typeface="Glacial Indifference"/>
                <a:cs typeface="Glacial Indifference"/>
                <a:sym typeface="Glacial Indifference"/>
              </a:rPr>
              <a:t>: of </a:t>
            </a:r>
            <a:r>
              <a:rPr lang="en-US" sz="2799" b="1">
                <a:solidFill>
                  <a:srgbClr val="292A5A"/>
                </a:solidFill>
                <a:latin typeface="Glacial Indifference Bold"/>
                <a:ea typeface="Glacial Indifference Bold"/>
                <a:cs typeface="Glacial Indifference Bold"/>
                <a:sym typeface="Glacial Indifference Bold"/>
              </a:rPr>
              <a:t>exceptional interest</a:t>
            </a:r>
            <a:r>
              <a:rPr lang="en-US" sz="2799">
                <a:solidFill>
                  <a:srgbClr val="292A5A"/>
                </a:solidFill>
                <a:latin typeface="Glacial Indifference"/>
                <a:ea typeface="Glacial Indifference"/>
                <a:cs typeface="Glacial Indifference"/>
                <a:sym typeface="Glacial Indifference"/>
              </a:rPr>
              <a:t> (2.5% of LBs)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Grade II* buildings: particularly important buildings of </a:t>
            </a:r>
            <a:r>
              <a:rPr lang="en-US" sz="2799" b="1">
                <a:solidFill>
                  <a:srgbClr val="292A5A"/>
                </a:solidFill>
                <a:latin typeface="Glacial Indifference Bold"/>
                <a:ea typeface="Glacial Indifference Bold"/>
                <a:cs typeface="Glacial Indifference Bold"/>
                <a:sym typeface="Glacial Indifference Bold"/>
              </a:rPr>
              <a:t>more than special interest</a:t>
            </a:r>
            <a:r>
              <a:rPr lang="en-US" sz="2799">
                <a:solidFill>
                  <a:srgbClr val="292A5A"/>
                </a:solidFill>
                <a:latin typeface="Glacial Indifference"/>
                <a:ea typeface="Glacial Indifference"/>
                <a:cs typeface="Glacial Indifference"/>
                <a:sym typeface="Glacial Indifference"/>
              </a:rPr>
              <a:t> (5.8% of LBs).</a:t>
            </a:r>
          </a:p>
          <a:p>
            <a:pPr marL="1209039" lvl="2" indent="-403013"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Grade II buildings </a:t>
            </a:r>
            <a:r>
              <a:rPr lang="en-US" sz="2799">
                <a:solidFill>
                  <a:srgbClr val="292A5A"/>
                </a:solidFill>
                <a:latin typeface="Glacial Indifference"/>
                <a:ea typeface="Glacial Indifference"/>
                <a:cs typeface="Glacial Indifference"/>
                <a:sym typeface="Glacial Indifference"/>
              </a:rPr>
              <a:t>are of </a:t>
            </a:r>
            <a:r>
              <a:rPr lang="en-US" sz="2799" b="1">
                <a:solidFill>
                  <a:srgbClr val="292A5A"/>
                </a:solidFill>
                <a:latin typeface="Glacial Indifference Bold"/>
                <a:ea typeface="Glacial Indifference Bold"/>
                <a:cs typeface="Glacial Indifference Bold"/>
                <a:sym typeface="Glacial Indifference Bold"/>
              </a:rPr>
              <a:t>special interest (</a:t>
            </a:r>
            <a:r>
              <a:rPr lang="en-US" sz="2799">
                <a:solidFill>
                  <a:srgbClr val="292A5A"/>
                </a:solidFill>
                <a:latin typeface="Glacial Indifference"/>
                <a:ea typeface="Glacial Indifference"/>
                <a:cs typeface="Glacial Indifference"/>
                <a:sym typeface="Glacial Indifference"/>
              </a:rPr>
              <a:t>91.7% of LBs)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Listing intended to identify and protect the nation’s architectural heritage: ensure buildings properly protected from neglect, inappropriate alteration, extension or demolition.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All of building is listed, including interior and any object or structure fixed to the building or sited within its curtilage older than July 1948.</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Though we tend to think about large expensive houses, farmhouses or townhouses, listed buildings can include diverse structures e.g. windmills, bridges, walls and even letterboxes.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As with all other planning issues, whether a property is listed and any associated listed building consents will be revealed on the local search. Seller should indicate whether property is listed on TA6.</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LISTED </a:t>
            </a:r>
            <a:r>
              <a:rPr lang="en-US" sz="7500" b="1" spc="7">
                <a:solidFill>
                  <a:srgbClr val="292A5A"/>
                </a:solidFill>
                <a:latin typeface="Glacial Indifference Bold"/>
                <a:ea typeface="Glacial Indifference Bold"/>
                <a:cs typeface="Glacial Indifference Bold"/>
                <a:sym typeface="Glacial Indifference Bold"/>
              </a:rPr>
              <a:t>BUILDINGS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181859"/>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Listed building consent is needed for all works of demolition, alteration or extension to a listed building that affects its character as a building of special architectural or historic interest.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requirement applies to all types of work and all parts of those buildings covered by the listing protection. This includes buildings and other structures within the curtilage of the property.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curtilage of a building is in general terms any area of land and the buildings that is around and associated with the principal building. Not all buildings have a curtilage and the facts of the case will need to be considered carefully.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An application for listed building consent is made to and determined by LA. Where works have an impact on the external appearance of the building, planning permission may also be required and if so, should also be applied for at the same time.</a:t>
            </a:r>
          </a:p>
        </p:txBody>
      </p:sp>
      <p:sp>
        <p:nvSpPr>
          <p:cNvPr id="5" name="TextBox 5"/>
          <p:cNvSpPr txBox="1"/>
          <p:nvPr/>
        </p:nvSpPr>
        <p:spPr>
          <a:xfrm>
            <a:off x="609784" y="383381"/>
            <a:ext cx="10980053" cy="1520201"/>
          </a:xfrm>
          <a:prstGeom prst="rect">
            <a:avLst/>
          </a:prstGeom>
        </p:spPr>
        <p:txBody>
          <a:bodyPr lIns="0" tIns="0" rIns="0" bIns="0" rtlCol="0" anchor="t">
            <a:spAutoFit/>
          </a:bodyPr>
          <a:lstStyle/>
          <a:p>
            <a:pPr algn="just">
              <a:lnSpc>
                <a:spcPts val="13200"/>
              </a:lnSpc>
            </a:pPr>
            <a:r>
              <a:rPr lang="en-US" sz="6600" b="1" spc="6">
                <a:solidFill>
                  <a:srgbClr val="E65485"/>
                </a:solidFill>
                <a:latin typeface="Glacial Indifference Bold"/>
                <a:ea typeface="Glacial Indifference Bold"/>
                <a:cs typeface="Glacial Indifference Bold"/>
                <a:sym typeface="Glacial Indifference Bold"/>
              </a:rPr>
              <a:t>OWNING </a:t>
            </a:r>
            <a:r>
              <a:rPr lang="en-US" sz="6600" b="1" spc="6">
                <a:solidFill>
                  <a:srgbClr val="292A5A"/>
                </a:solidFill>
                <a:latin typeface="Glacial Indifference Bold"/>
                <a:ea typeface="Glacial Indifference Bold"/>
                <a:cs typeface="Glacial Indifference Bold"/>
                <a:sym typeface="Glacial Indifference Bold"/>
              </a:rPr>
              <a:t>LISTED</a:t>
            </a:r>
            <a:r>
              <a:rPr lang="en-US" sz="6600" b="1" spc="6">
                <a:solidFill>
                  <a:srgbClr val="E65485"/>
                </a:solidFill>
                <a:latin typeface="Glacial Indifference Bold"/>
                <a:ea typeface="Glacial Indifference Bold"/>
                <a:cs typeface="Glacial Indifference Bold"/>
                <a:sym typeface="Glacial Indifference Bold"/>
              </a:rPr>
              <a:t> </a:t>
            </a:r>
            <a:r>
              <a:rPr lang="en-US" sz="6600" b="1" spc="6">
                <a:solidFill>
                  <a:srgbClr val="292A5A"/>
                </a:solidFill>
                <a:latin typeface="Glacial Indifference Bold"/>
                <a:ea typeface="Glacial Indifference Bold"/>
                <a:cs typeface="Glacial Indifference Bold"/>
                <a:sym typeface="Glacial Indifference Bold"/>
              </a:rPr>
              <a:t>BUILDINGS</a:t>
            </a:r>
          </a:p>
        </p:txBody>
      </p:sp>
      <p:grpSp>
        <p:nvGrpSpPr>
          <p:cNvPr id="6" name="Group 6"/>
          <p:cNvGrpSpPr/>
          <p:nvPr/>
        </p:nvGrpSpPr>
        <p:grpSpPr>
          <a:xfrm>
            <a:off x="11796144" y="174946"/>
            <a:ext cx="6491856" cy="9561234"/>
            <a:chOff x="0" y="0"/>
            <a:chExt cx="787765" cy="1160224"/>
          </a:xfrm>
        </p:grpSpPr>
        <p:sp>
          <p:nvSpPr>
            <p:cNvPr id="7" name="Freeform 7"/>
            <p:cNvSpPr/>
            <p:nvPr/>
          </p:nvSpPr>
          <p:spPr>
            <a:xfrm>
              <a:off x="0" y="0"/>
              <a:ext cx="787765" cy="1160224"/>
            </a:xfrm>
            <a:custGeom>
              <a:avLst/>
              <a:gdLst/>
              <a:ahLst/>
              <a:cxnLst/>
              <a:rect l="l" t="t" r="r" b="b"/>
              <a:pathLst>
                <a:path w="787765" h="1160224">
                  <a:moveTo>
                    <a:pt x="78709" y="0"/>
                  </a:moveTo>
                  <a:lnTo>
                    <a:pt x="709056" y="0"/>
                  </a:lnTo>
                  <a:cubicBezTo>
                    <a:pt x="752526" y="0"/>
                    <a:pt x="787765" y="35239"/>
                    <a:pt x="787765" y="78709"/>
                  </a:cubicBezTo>
                  <a:lnTo>
                    <a:pt x="787765" y="1081515"/>
                  </a:lnTo>
                  <a:cubicBezTo>
                    <a:pt x="787765" y="1102390"/>
                    <a:pt x="779473" y="1122410"/>
                    <a:pt x="764712" y="1137171"/>
                  </a:cubicBezTo>
                  <a:cubicBezTo>
                    <a:pt x="749951" y="1151932"/>
                    <a:pt x="729931" y="1160224"/>
                    <a:pt x="709056" y="1160224"/>
                  </a:cubicBezTo>
                  <a:lnTo>
                    <a:pt x="78709" y="1160224"/>
                  </a:lnTo>
                  <a:cubicBezTo>
                    <a:pt x="35239" y="1160224"/>
                    <a:pt x="0" y="1124985"/>
                    <a:pt x="0" y="1081515"/>
                  </a:cubicBezTo>
                  <a:lnTo>
                    <a:pt x="0" y="78709"/>
                  </a:lnTo>
                  <a:cubicBezTo>
                    <a:pt x="0" y="35239"/>
                    <a:pt x="35239" y="0"/>
                    <a:pt x="78709"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7765" cy="1369774"/>
            </a:xfrm>
            <a:prstGeom prst="rect">
              <a:avLst/>
            </a:prstGeom>
          </p:spPr>
          <p:txBody>
            <a:bodyPr lIns="254000" tIns="254000" rIns="254000" bIns="254000" rtlCol="0" anchor="ctr"/>
            <a:lstStyle/>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Planning permissions and the corresponding listed building consents will be revealed by the local search. </a:t>
              </a: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The local search will also reveal whether the local authority has taken or is taking any enforcement action for breach of planning control. </a:t>
              </a: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dirty="0">
                <a:solidFill>
                  <a:srgbClr val="E65485"/>
                </a:solidFill>
                <a:latin typeface="Glacial Indifference Bold"/>
                <a:ea typeface="Glacial Indifference Bold"/>
                <a:cs typeface="Glacial Indifference Bold"/>
                <a:sym typeface="Glacial Indifference Bold"/>
              </a:rPr>
              <a:t>ACTIVITY 3:</a:t>
            </a:r>
            <a:r>
              <a:rPr lang="en-US" sz="6500" b="1" spc="6" dirty="0">
                <a:solidFill>
                  <a:schemeClr val="tx2">
                    <a:lumMod val="75000"/>
                  </a:schemeClr>
                </a:solidFill>
                <a:latin typeface="Glacial Indifference Bold"/>
                <a:ea typeface="Glacial Indifference Bold"/>
                <a:cs typeface="Glacial Indifference Bold"/>
                <a:sym typeface="Glacial Indifference Bold"/>
              </a:rPr>
              <a:t>PLANNING PERMISSIONS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7" name="TextBox 6">
            <a:extLst>
              <a:ext uri="{FF2B5EF4-FFF2-40B4-BE49-F238E27FC236}">
                <a16:creationId xmlns:a16="http://schemas.microsoft.com/office/drawing/2014/main" id="{85909BED-EEE7-E023-2204-3AFB8B2515D2}"/>
              </a:ext>
            </a:extLst>
          </p:cNvPr>
          <p:cNvSpPr txBox="1"/>
          <p:nvPr/>
        </p:nvSpPr>
        <p:spPr>
          <a:xfrm>
            <a:off x="914400" y="2006744"/>
            <a:ext cx="12801600" cy="3144451"/>
          </a:xfrm>
          <a:prstGeom prst="rect">
            <a:avLst/>
          </a:prstGeom>
          <a:noFill/>
        </p:spPr>
        <p:txBody>
          <a:bodyPr wrap="square">
            <a:spAutoFit/>
          </a:bodyPr>
          <a:lstStyle/>
          <a:p>
            <a:pPr marL="798833" lvl="1" indent="-399416" algn="l">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Review your client’s case folder and identify potential issues arising in relation to planning permission.</a:t>
            </a:r>
          </a:p>
          <a:p>
            <a:pPr marL="798833" lvl="1" indent="-399416" algn="l">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Prepare a list of enquiries for the seller in relation to the planning permission.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164556"/>
            <a:ext cx="6698163" cy="7571623"/>
          </a:xfrm>
          <a:custGeom>
            <a:avLst/>
            <a:gdLst/>
            <a:ahLst/>
            <a:cxnLst/>
            <a:rect l="l" t="t" r="r" b="b"/>
            <a:pathLst>
              <a:path w="6698163" h="7571623">
                <a:moveTo>
                  <a:pt x="0" y="0"/>
                </a:moveTo>
                <a:lnTo>
                  <a:pt x="6698163" y="0"/>
                </a:lnTo>
                <a:lnTo>
                  <a:pt x="6698163" y="7571624"/>
                </a:lnTo>
                <a:lnTo>
                  <a:pt x="0" y="7571624"/>
                </a:lnTo>
                <a:lnTo>
                  <a:pt x="0" y="0"/>
                </a:lnTo>
                <a:close/>
              </a:path>
            </a:pathLst>
          </a:custGeom>
          <a:blipFill>
            <a:blip r:embed="rId3"/>
            <a:stretch>
              <a:fillRect l="-10316" r="-91091"/>
            </a:stretch>
          </a:blip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 </a:t>
            </a:r>
            <a:r>
              <a:rPr lang="en-US" sz="7500" b="1" spc="7">
                <a:solidFill>
                  <a:srgbClr val="292A5A"/>
                </a:solidFill>
                <a:latin typeface="Glacial Indifference Bold"/>
                <a:ea typeface="Glacial Indifference Bold"/>
                <a:cs typeface="Glacial Indifference Bold"/>
                <a:sym typeface="Glacial Indifference Bold"/>
              </a:rPr>
              <a:t>REGULATIONS (1)</a:t>
            </a:r>
          </a:p>
        </p:txBody>
      </p:sp>
      <p:sp>
        <p:nvSpPr>
          <p:cNvPr id="6" name="TextBox 6"/>
          <p:cNvSpPr txBox="1"/>
          <p:nvPr/>
        </p:nvSpPr>
        <p:spPr>
          <a:xfrm>
            <a:off x="609784" y="2050256"/>
            <a:ext cx="10980053" cy="7550144"/>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Building regs and planning are often considered together but two separate issues to be checked: planning permission + building regs</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Developer needs more than just planning permission</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works carried out must comply with </a:t>
            </a:r>
            <a:r>
              <a:rPr lang="en-US" sz="2899" b="1" dirty="0">
                <a:solidFill>
                  <a:srgbClr val="292A5A"/>
                </a:solidFill>
                <a:latin typeface="Glacial Indifference Bold"/>
                <a:ea typeface="Glacial Indifference Bold"/>
                <a:cs typeface="Glacial Indifference Bold"/>
                <a:sym typeface="Glacial Indifference Bold"/>
              </a:rPr>
              <a:t>Building Regulations</a:t>
            </a:r>
            <a:r>
              <a:rPr lang="en-US" sz="2899" dirty="0">
                <a:solidFill>
                  <a:srgbClr val="292A5A"/>
                </a:solidFill>
                <a:latin typeface="Glacial Indifference"/>
                <a:ea typeface="Glacial Indifference"/>
                <a:cs typeface="Glacial Indifference"/>
                <a:sym typeface="Glacial Indifference"/>
              </a:rPr>
              <a:t> in force at time</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issued by suitably qualified companies or individuals to carry out building control work in England and Wales under the </a:t>
            </a:r>
            <a:r>
              <a:rPr lang="en-US" sz="2799" u="sng" dirty="0">
                <a:solidFill>
                  <a:srgbClr val="292A5A"/>
                </a:solidFill>
                <a:latin typeface="Glacial Indifference"/>
                <a:ea typeface="Glacial Indifference"/>
                <a:cs typeface="Glacial Indifference"/>
                <a:sym typeface="Glacial Indifference"/>
              </a:rPr>
              <a:t>‘Approved Inspector’</a:t>
            </a:r>
            <a:r>
              <a:rPr lang="en-US" sz="2799" dirty="0">
                <a:solidFill>
                  <a:srgbClr val="292A5A"/>
                </a:solidFill>
                <a:latin typeface="Glacial Indifference"/>
                <a:ea typeface="Glacial Indifference"/>
                <a:cs typeface="Glacial Indifference"/>
                <a:sym typeface="Glacial Indifference"/>
              </a:rPr>
              <a:t> scheme.</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BR 2010 cover wide range of works:</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construction and extension of buildings, alteration projects such as installing a bathroom where this will involve plumbing work, changing electrics near a bath or shower, replacing windows or replacing a central heating.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 </a:t>
            </a:r>
            <a:r>
              <a:rPr lang="en-US" sz="7500" b="1" spc="7">
                <a:solidFill>
                  <a:srgbClr val="292A5A"/>
                </a:solidFill>
                <a:latin typeface="Glacial Indifference Bold"/>
                <a:ea typeface="Glacial Indifference Bold"/>
                <a:cs typeface="Glacial Indifference Bold"/>
                <a:sym typeface="Glacial Indifference Bold"/>
              </a:rPr>
              <a:t>REGULATIONS (2)</a:t>
            </a:r>
          </a:p>
        </p:txBody>
      </p:sp>
      <p:sp>
        <p:nvSpPr>
          <p:cNvPr id="5" name="TextBox 5"/>
          <p:cNvSpPr txBox="1"/>
          <p:nvPr/>
        </p:nvSpPr>
        <p:spPr>
          <a:xfrm>
            <a:off x="609784" y="2050256"/>
            <a:ext cx="11385854"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Application for BR approval should be made </a:t>
            </a:r>
            <a:r>
              <a:rPr lang="en-US" sz="2799" b="1">
                <a:solidFill>
                  <a:srgbClr val="292A5A"/>
                </a:solidFill>
                <a:latin typeface="Glacial Indifference Bold"/>
                <a:ea typeface="Glacial Indifference Bold"/>
                <a:cs typeface="Glacial Indifference Bold"/>
                <a:sym typeface="Glacial Indifference Bold"/>
              </a:rPr>
              <a:t>before</a:t>
            </a:r>
            <a:r>
              <a:rPr lang="en-US" sz="2799">
                <a:solidFill>
                  <a:srgbClr val="292A5A"/>
                </a:solidFill>
                <a:latin typeface="Glacial Indifference"/>
                <a:ea typeface="Glacial Indifference"/>
                <a:cs typeface="Glacial Indifference"/>
                <a:sym typeface="Glacial Indifference"/>
              </a:rPr>
              <a:t> work undertaken.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building inspector will oversee the work as it progresses and, once it is finished, </a:t>
            </a:r>
            <a:r>
              <a:rPr lang="en-US" sz="2799" b="1">
                <a:solidFill>
                  <a:srgbClr val="292A5A"/>
                </a:solidFill>
                <a:latin typeface="Glacial Indifference Bold"/>
                <a:ea typeface="Glacial Indifference Bold"/>
                <a:cs typeface="Glacial Indifference Bold"/>
                <a:sym typeface="Glacial Indifference Bold"/>
              </a:rPr>
              <a:t>issue a certificate of compliance </a:t>
            </a:r>
            <a:r>
              <a:rPr lang="en-US" sz="2799">
                <a:solidFill>
                  <a:srgbClr val="292A5A"/>
                </a:solidFill>
                <a:latin typeface="Glacial Indifference"/>
                <a:ea typeface="Glacial Indifference"/>
                <a:cs typeface="Glacial Indifference"/>
                <a:sym typeface="Glacial Indifference"/>
              </a:rPr>
              <a:t>to confirm that the requirements of the building regulations have been met.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Occasionally, work can be self-certified by a competent tradesperson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There is a register of competent persons which can be checked by those wishing to undertake works and a separate register for electricians has been set up. The competent person will give the home-owner a certificate which can be used as evidence of compliance with the Building Regulations.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Work carried out under the self-certification scheme should be notified to LA by the contractor. The fact that work has been carried out under the scheme </a:t>
            </a:r>
            <a:r>
              <a:rPr lang="en-US" sz="2799" b="1">
                <a:solidFill>
                  <a:srgbClr val="292A5A"/>
                </a:solidFill>
                <a:latin typeface="Glacial Indifference Bold"/>
                <a:ea typeface="Glacial Indifference Bold"/>
                <a:cs typeface="Glacial Indifference Bold"/>
                <a:sym typeface="Glacial Indifference Bold"/>
              </a:rPr>
              <a:t>will</a:t>
            </a:r>
            <a:r>
              <a:rPr lang="en-US" sz="2799">
                <a:solidFill>
                  <a:srgbClr val="292A5A"/>
                </a:solidFill>
                <a:latin typeface="Glacial Indifference"/>
                <a:ea typeface="Glacial Indifference"/>
                <a:cs typeface="Glacial Indifference"/>
                <a:sym typeface="Glacial Indifference"/>
              </a:rPr>
              <a:t> appear on the local search result.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BUT, LA does not retain or issue copies of the certificates.</a:t>
            </a:r>
          </a:p>
        </p:txBody>
      </p:sp>
      <p:grpSp>
        <p:nvGrpSpPr>
          <p:cNvPr id="6" name="Group 6"/>
          <p:cNvGrpSpPr/>
          <p:nvPr/>
        </p:nvGrpSpPr>
        <p:grpSpPr>
          <a:xfrm>
            <a:off x="11995638" y="3238500"/>
            <a:ext cx="6292362" cy="5617965"/>
            <a:chOff x="0" y="0"/>
            <a:chExt cx="787765" cy="681722"/>
          </a:xfrm>
        </p:grpSpPr>
        <p:sp>
          <p:nvSpPr>
            <p:cNvPr id="7" name="Freeform 7"/>
            <p:cNvSpPr/>
            <p:nvPr/>
          </p:nvSpPr>
          <p:spPr>
            <a:xfrm>
              <a:off x="0" y="0"/>
              <a:ext cx="787765" cy="681722"/>
            </a:xfrm>
            <a:custGeom>
              <a:avLst/>
              <a:gdLst/>
              <a:ahLst/>
              <a:cxnLst/>
              <a:rect l="l" t="t" r="r" b="b"/>
              <a:pathLst>
                <a:path w="787765" h="681722">
                  <a:moveTo>
                    <a:pt x="78709" y="0"/>
                  </a:moveTo>
                  <a:lnTo>
                    <a:pt x="709056" y="0"/>
                  </a:lnTo>
                  <a:cubicBezTo>
                    <a:pt x="752526" y="0"/>
                    <a:pt x="787765" y="35239"/>
                    <a:pt x="787765" y="78709"/>
                  </a:cubicBezTo>
                  <a:lnTo>
                    <a:pt x="787765" y="603013"/>
                  </a:lnTo>
                  <a:cubicBezTo>
                    <a:pt x="787765" y="646482"/>
                    <a:pt x="752526" y="681722"/>
                    <a:pt x="709056" y="681722"/>
                  </a:cubicBezTo>
                  <a:lnTo>
                    <a:pt x="78709" y="681722"/>
                  </a:lnTo>
                  <a:cubicBezTo>
                    <a:pt x="35239" y="681722"/>
                    <a:pt x="0" y="646482"/>
                    <a:pt x="0" y="603013"/>
                  </a:cubicBezTo>
                  <a:lnTo>
                    <a:pt x="0" y="78709"/>
                  </a:lnTo>
                  <a:cubicBezTo>
                    <a:pt x="0" y="35239"/>
                    <a:pt x="35239" y="0"/>
                    <a:pt x="78709"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7765" cy="891272"/>
            </a:xfrm>
            <a:prstGeom prst="rect">
              <a:avLst/>
            </a:prstGeom>
          </p:spPr>
          <p:txBody>
            <a:bodyPr lIns="254000" tIns="254000" rIns="254000" bIns="254000" rtlCol="0" anchor="ctr"/>
            <a:lstStyle/>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Common work: new windows and doors - should be FENSA approved. Issue certificate</a:t>
              </a:r>
            </a:p>
            <a:p>
              <a:pPr algn="ctr">
                <a:lnSpc>
                  <a:spcPts val="5200"/>
                </a:lnSpc>
              </a:pPr>
              <a:endParaRPr lang="en-US" sz="2600" spc="2" dirty="0">
                <a:solidFill>
                  <a:srgbClr val="292A5A"/>
                </a:solidFill>
                <a:latin typeface="Glacial Indifference"/>
                <a:ea typeface="Glacial Indifference"/>
                <a:cs typeface="Glacial Indifference"/>
                <a:sym typeface="Glacial Indifference"/>
              </a:endParaRPr>
            </a:p>
            <a:p>
              <a:pPr algn="ctr">
                <a:lnSpc>
                  <a:spcPts val="5200"/>
                </a:lnSpc>
              </a:pPr>
              <a:r>
                <a:rPr lang="en-US" sz="2600" spc="2" dirty="0">
                  <a:solidFill>
                    <a:srgbClr val="292A5A"/>
                  </a:solidFill>
                  <a:latin typeface="Glacial Indifference"/>
                  <a:ea typeface="Glacial Indifference"/>
                  <a:cs typeface="Glacial Indifference"/>
                  <a:sym typeface="Glacial Indifference"/>
                </a:rPr>
                <a:t>Copies of certificates not always needed if mentioned in results of enquiries, or on relevant website, e.g. </a:t>
              </a:r>
              <a:r>
                <a:rPr lang="en-US" sz="2600" u="sng" spc="2" dirty="0">
                  <a:solidFill>
                    <a:srgbClr val="292A5A"/>
                  </a:solidFill>
                  <a:latin typeface="Glacial Indifference"/>
                  <a:ea typeface="Glacial Indifference"/>
                  <a:cs typeface="Glacial Indifference"/>
                  <a:sym typeface="Glacial Indifference"/>
                  <a:hlinkClick r:id="rId3" tooltip="https://forms.fensa.org.uk/fensa-certificate"/>
                </a:rPr>
                <a:t>FENSA</a:t>
              </a:r>
              <a:r>
                <a:rPr lang="en-US" sz="2600" spc="2" dirty="0">
                  <a:solidFill>
                    <a:srgbClr val="292A5A"/>
                  </a:solidFill>
                  <a:latin typeface="Glacial Indifference"/>
                  <a:ea typeface="Glacial Indifference"/>
                  <a:cs typeface="Glacial Indifference"/>
                  <a:sym typeface="Glacial Indifference"/>
                </a:rPr>
                <a:t> (per Protocol, para 13)</a:t>
              </a: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101215"/>
            <a:ext cx="10321131" cy="6877199"/>
          </a:xfrm>
          <a:prstGeom prst="rect">
            <a:avLst/>
          </a:prstGeom>
        </p:spPr>
        <p:txBody>
          <a:bodyPr lIns="0" tIns="0" rIns="0" bIns="0" rtlCol="0" anchor="t">
            <a:spAutoFit/>
          </a:bodyPr>
          <a:lstStyle/>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BR 2010 supplemented by technical guidance: </a:t>
            </a:r>
            <a:r>
              <a:rPr lang="en-US" sz="3000" b="1">
                <a:solidFill>
                  <a:srgbClr val="292A5A"/>
                </a:solidFill>
                <a:latin typeface="Glacial Indifference Bold"/>
                <a:ea typeface="Glacial Indifference Bold"/>
                <a:cs typeface="Glacial Indifference Bold"/>
                <a:sym typeface="Glacial Indifference Bold"/>
              </a:rPr>
              <a:t>Approved Documents - </a:t>
            </a:r>
            <a:r>
              <a:rPr lang="en-US" sz="3000">
                <a:solidFill>
                  <a:srgbClr val="292A5A"/>
                </a:solidFill>
                <a:latin typeface="Glacial Indifference"/>
                <a:ea typeface="Glacial Indifference"/>
                <a:cs typeface="Glacial Indifference"/>
                <a:sym typeface="Glacial Indifference"/>
              </a:rPr>
              <a:t>explain how BR requirements satisfied</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Buyer of recently erected/altered property should not only check whether the requisite planning permission has been obtained and conditions complied with, but also ensure that Building Regulations approval has been obtained. </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Important to remember that BR approval may be required even though the works do not amount to development for the purposes of planning permission.</a:t>
            </a:r>
          </a:p>
          <a:p>
            <a:pPr marL="647700" lvl="1" indent="-323850" algn="l">
              <a:lnSpc>
                <a:spcPts val="4950"/>
              </a:lnSpc>
              <a:buFont typeface="Arial"/>
              <a:buChar char="•"/>
            </a:pPr>
            <a:r>
              <a:rPr lang="en-US" sz="3000" b="1">
                <a:solidFill>
                  <a:srgbClr val="292A5A"/>
                </a:solidFill>
                <a:latin typeface="Glacial Indifference Bold"/>
                <a:ea typeface="Glacial Indifference Bold"/>
                <a:cs typeface="Glacial Indifference Bold"/>
                <a:sym typeface="Glacial Indifference Bold"/>
              </a:rPr>
              <a:t>Cottingham v Attey Bower &amp; Jones [2000] Lloyd's Rep. PN 591</a:t>
            </a:r>
          </a:p>
        </p:txBody>
      </p:sp>
      <p:sp>
        <p:nvSpPr>
          <p:cNvPr id="5" name="TextBox 5"/>
          <p:cNvSpPr txBox="1"/>
          <p:nvPr/>
        </p:nvSpPr>
        <p:spPr>
          <a:xfrm>
            <a:off x="1287437" y="447675"/>
            <a:ext cx="1636423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a:t>
            </a:r>
            <a:r>
              <a:rPr lang="en-US" sz="7500" b="1" spc="7">
                <a:solidFill>
                  <a:srgbClr val="292A5A"/>
                </a:solidFill>
                <a:latin typeface="Glacial Indifference Bold"/>
                <a:ea typeface="Glacial Indifference Bold"/>
                <a:cs typeface="Glacial Indifference Bold"/>
                <a:sym typeface="Glacial Indifference Bold"/>
              </a:rPr>
              <a:t> REGULATIONS (3)</a:t>
            </a:r>
          </a:p>
        </p:txBody>
      </p:sp>
      <p:sp>
        <p:nvSpPr>
          <p:cNvPr id="6" name="Freeform 6"/>
          <p:cNvSpPr/>
          <p:nvPr/>
        </p:nvSpPr>
        <p:spPr>
          <a:xfrm>
            <a:off x="11589837" y="2164556"/>
            <a:ext cx="6698163" cy="7571623"/>
          </a:xfrm>
          <a:custGeom>
            <a:avLst/>
            <a:gdLst/>
            <a:ahLst/>
            <a:cxnLst/>
            <a:rect l="l" t="t" r="r" b="b"/>
            <a:pathLst>
              <a:path w="6698163" h="7571623">
                <a:moveTo>
                  <a:pt x="0" y="0"/>
                </a:moveTo>
                <a:lnTo>
                  <a:pt x="6698163" y="0"/>
                </a:lnTo>
                <a:lnTo>
                  <a:pt x="6698163" y="7571624"/>
                </a:lnTo>
                <a:lnTo>
                  <a:pt x="0" y="7571624"/>
                </a:lnTo>
                <a:lnTo>
                  <a:pt x="0" y="0"/>
                </a:lnTo>
                <a:close/>
              </a:path>
            </a:pathLst>
          </a:custGeom>
          <a:blipFill>
            <a:blip r:embed="rId3"/>
            <a:stretch>
              <a:fillRect l="-101408"/>
            </a:stretch>
          </a:blipFill>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038350"/>
            <a:ext cx="10561137" cy="7505862"/>
          </a:xfrm>
          <a:prstGeom prst="rect">
            <a:avLst/>
          </a:prstGeom>
        </p:spPr>
        <p:txBody>
          <a:bodyPr lIns="0" tIns="0" rIns="0" bIns="0" rtlCol="0" anchor="t">
            <a:spAutoFit/>
          </a:bodyPr>
          <a:lstStyle/>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BR enforced by LA but separate from planning control</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Once planning permission granted or deemed, building inspectors must still check the development was still undertaken under current BR before issuing certificate </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LA generally must take action for BR breach within 12 months, but exceptionally may take out an injunction later</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Possible to obtain a Regularisation Certificate from LA under BR, or alternatively obtain indemnity insurance to cover any possible enforcement proceedings outside the 12-month period. This insurance may be combined with insurance for lack of planning permission (e.g. lack of Planning and Building Regulations consent indemnity policy).</a:t>
            </a:r>
          </a:p>
        </p:txBody>
      </p:sp>
      <p:sp>
        <p:nvSpPr>
          <p:cNvPr id="5" name="Freeform 5"/>
          <p:cNvSpPr/>
          <p:nvPr/>
        </p:nvSpPr>
        <p:spPr>
          <a:xfrm flipH="1">
            <a:off x="11589837" y="2171700"/>
            <a:ext cx="6698163" cy="7564480"/>
          </a:xfrm>
          <a:custGeom>
            <a:avLst/>
            <a:gdLst/>
            <a:ahLst/>
            <a:cxnLst/>
            <a:rect l="l" t="t" r="r" b="b"/>
            <a:pathLst>
              <a:path w="6698163" h="7564480">
                <a:moveTo>
                  <a:pt x="6698163" y="0"/>
                </a:moveTo>
                <a:lnTo>
                  <a:pt x="0" y="0"/>
                </a:lnTo>
                <a:lnTo>
                  <a:pt x="0" y="7564480"/>
                </a:lnTo>
                <a:lnTo>
                  <a:pt x="6698163" y="7564480"/>
                </a:lnTo>
                <a:lnTo>
                  <a:pt x="6698163" y="0"/>
                </a:lnTo>
                <a:close/>
              </a:path>
            </a:pathLst>
          </a:custGeom>
          <a:blipFill>
            <a:blip r:embed="rId3"/>
            <a:stretch>
              <a:fillRect l="-16664" t="-2676" r="-57378"/>
            </a:stretch>
          </a:blipFill>
        </p:spPr>
        <p:txBody>
          <a:bodyPr/>
          <a:lstStyle/>
          <a:p>
            <a:endParaRPr lang="en-GB"/>
          </a:p>
        </p:txBody>
      </p:sp>
      <p:sp>
        <p:nvSpPr>
          <p:cNvPr id="6" name="TextBox 6"/>
          <p:cNvSpPr txBox="1"/>
          <p:nvPr/>
        </p:nvSpPr>
        <p:spPr>
          <a:xfrm>
            <a:off x="1287437" y="447675"/>
            <a:ext cx="1636423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ENFORCEMENT </a:t>
            </a:r>
            <a:r>
              <a:rPr lang="en-US" sz="7500" b="1" spc="7">
                <a:solidFill>
                  <a:srgbClr val="292A5A"/>
                </a:solidFill>
                <a:latin typeface="Glacial Indifference Bold"/>
                <a:ea typeface="Glacial Indifference Bold"/>
                <a:cs typeface="Glacial Indifference Bold"/>
                <a:sym typeface="Glacial Indifference Bold"/>
              </a:rPr>
              <a:t>OF BUILDING REGS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2269852"/>
          </a:xfrm>
          <a:prstGeom prst="rect">
            <a:avLst/>
          </a:prstGeom>
        </p:spPr>
        <p:txBody>
          <a:bodyPr lIns="0" tIns="0" rIns="0" bIns="0" rtlCol="0" anchor="t">
            <a:spAutoFit/>
          </a:bodyPr>
          <a:lstStyle/>
          <a:p>
            <a:pPr marL="798833" lvl="1" indent="-399416">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Prepare a list of enquiries for the seller in relation to the building regulations.</a:t>
            </a:r>
          </a:p>
          <a:p>
            <a:pPr marL="798833" lvl="1" indent="-399416" algn="l">
              <a:lnSpc>
                <a:spcPts val="6105"/>
              </a:lnSpc>
              <a:buFont typeface="Arial"/>
              <a:buChar char="•"/>
            </a:pPr>
            <a:endParaRPr lang="en-US" sz="3700" dirty="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4:</a:t>
            </a:r>
            <a:r>
              <a:rPr lang="en-US" sz="6500" b="1" spc="6">
                <a:solidFill>
                  <a:srgbClr val="292A5A"/>
                </a:solidFill>
                <a:latin typeface="Glacial Indifference Bold"/>
                <a:ea typeface="Glacial Indifference Bold"/>
                <a:cs typeface="Glacial Indifference Bold"/>
                <a:sym typeface="Glacial Indifference Bold"/>
              </a:rPr>
              <a:t> BUILDING REGULATIONS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4627245"/>
          </a:xfrm>
          <a:prstGeom prst="rect">
            <a:avLst/>
          </a:prstGeom>
        </p:spPr>
        <p:txBody>
          <a:bodyPr lIns="0" tIns="0" rIns="0" bIns="0" rtlCol="0" anchor="t">
            <a:spAutoFit/>
          </a:bodyPr>
          <a:lstStyle/>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Planning considerations described in this unit so far are all </a:t>
            </a:r>
            <a:r>
              <a:rPr lang="en-US" sz="3199" b="1">
                <a:solidFill>
                  <a:srgbClr val="292A5A"/>
                </a:solidFill>
                <a:latin typeface="Glacial Indifference Bold"/>
                <a:ea typeface="Glacial Indifference Bold"/>
                <a:cs typeface="Glacial Indifference Bold"/>
                <a:sym typeface="Glacial Indifference Bold"/>
              </a:rPr>
              <a:t>public restrictions</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May also be </a:t>
            </a:r>
            <a:r>
              <a:rPr lang="en-US" sz="3199" b="1">
                <a:solidFill>
                  <a:srgbClr val="292A5A"/>
                </a:solidFill>
                <a:latin typeface="Glacial Indifference Bold"/>
                <a:ea typeface="Glacial Indifference Bold"/>
                <a:cs typeface="Glacial Indifference Bold"/>
                <a:sym typeface="Glacial Indifference Bold"/>
              </a:rPr>
              <a:t>private</a:t>
            </a:r>
            <a:r>
              <a:rPr lang="en-US" sz="3199">
                <a:solidFill>
                  <a:srgbClr val="292A5A"/>
                </a:solidFill>
                <a:latin typeface="Glacial Indifference"/>
                <a:ea typeface="Glacial Indifference"/>
                <a:cs typeface="Glacial Indifference"/>
                <a:sym typeface="Glacial Indifference"/>
              </a:rPr>
              <a:t> restrictions:</a:t>
            </a:r>
          </a:p>
          <a:p>
            <a:pPr marL="1381755" lvl="2" indent="-460585"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rights asserted by neighbouring landowners (restrictive covenants or easements)</a:t>
            </a:r>
          </a:p>
          <a:p>
            <a:pPr marL="1381755" lvl="2" indent="-460585"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the enforceability of covenants and easements was discussed in Land Law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PRIVATE </a:t>
            </a:r>
            <a:r>
              <a:rPr lang="en-US" sz="7500" b="1" spc="7">
                <a:solidFill>
                  <a:srgbClr val="292A5A"/>
                </a:solidFill>
                <a:latin typeface="Glacial Indifference Bold"/>
                <a:ea typeface="Glacial Indifference Bold"/>
                <a:cs typeface="Glacial Indifference Bold"/>
                <a:sym typeface="Glacial Indifference Bold"/>
              </a:rPr>
              <a:t>RESTRICTIONS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06659" r="-61015"/>
            </a:stretch>
          </a:blipFill>
        </p:spPr>
        <p:txBody>
          <a:bodyPr/>
          <a:lstStyle/>
          <a:p>
            <a:endParaRPr lang="en-GB"/>
          </a:p>
        </p:txBody>
      </p:sp>
      <p:sp>
        <p:nvSpPr>
          <p:cNvPr id="5" name="TextBox 5"/>
          <p:cNvSpPr txBox="1"/>
          <p:nvPr/>
        </p:nvSpPr>
        <p:spPr>
          <a:xfrm>
            <a:off x="609784" y="1799352"/>
            <a:ext cx="10980053" cy="8212238"/>
          </a:xfrm>
          <a:prstGeom prst="rect">
            <a:avLst/>
          </a:prstGeom>
        </p:spPr>
        <p:txBody>
          <a:bodyPr lIns="0" tIns="0" rIns="0" bIns="0" rtlCol="0" anchor="t">
            <a:spAutoFit/>
          </a:bodyPr>
          <a:lstStyle/>
          <a:p>
            <a:pPr marL="582930" lvl="1" indent="-291465" algn="l">
              <a:lnSpc>
                <a:spcPts val="4050"/>
              </a:lnSpc>
              <a:buFont typeface="Arial"/>
              <a:buChar char="•"/>
            </a:pPr>
            <a:r>
              <a:rPr lang="en-US" sz="2700" dirty="0">
                <a:solidFill>
                  <a:srgbClr val="292A5A"/>
                </a:solidFill>
                <a:latin typeface="Glacial Indifference"/>
                <a:ea typeface="Glacial Indifference"/>
                <a:cs typeface="Glacial Indifference"/>
                <a:sym typeface="Glacial Indifference"/>
              </a:rPr>
              <a:t>EPA 1990, as amended by the Environment Act 1995 (EA 1995), makes provision regarding contaminated land.</a:t>
            </a:r>
          </a:p>
          <a:p>
            <a:pPr marL="582930" lvl="1" indent="-291465" algn="l">
              <a:lnSpc>
                <a:spcPts val="4050"/>
              </a:lnSpc>
              <a:buFont typeface="Arial"/>
              <a:buChar char="•"/>
            </a:pPr>
            <a:r>
              <a:rPr lang="en-US" sz="2700" dirty="0">
                <a:solidFill>
                  <a:srgbClr val="292A5A"/>
                </a:solidFill>
                <a:latin typeface="Glacial Indifference"/>
                <a:ea typeface="Glacial Indifference"/>
                <a:cs typeface="Glacial Indifference"/>
                <a:sym typeface="Glacial Indifference"/>
              </a:rPr>
              <a:t>Intended that all land suspected of contamination be registered, but EA 1995 more restricted: aimed at identifying and remedying land known to be contaminated and likely to cause significant harm</a:t>
            </a:r>
          </a:p>
          <a:p>
            <a:pPr marL="582930" lvl="1" indent="-291465" algn="l">
              <a:lnSpc>
                <a:spcPts val="4050"/>
              </a:lnSpc>
              <a:buFont typeface="Arial"/>
              <a:buChar char="•"/>
            </a:pPr>
            <a:r>
              <a:rPr lang="en-US" sz="2700" dirty="0">
                <a:solidFill>
                  <a:srgbClr val="292A5A"/>
                </a:solidFill>
                <a:latin typeface="Glacial Indifference"/>
                <a:ea typeface="Glacial Indifference"/>
                <a:cs typeface="Glacial Indifference"/>
                <a:sym typeface="Glacial Indifference"/>
              </a:rPr>
              <a:t>Since April 2000, local authorities have been under a duty to identify contaminated land.</a:t>
            </a:r>
          </a:p>
          <a:p>
            <a:pPr marL="1165860" lvl="2" indent="-388620" algn="l">
              <a:lnSpc>
                <a:spcPts val="4050"/>
              </a:lnSpc>
              <a:buFont typeface="Arial"/>
              <a:buChar char="⚬"/>
            </a:pPr>
            <a:r>
              <a:rPr lang="en-US" sz="2700" dirty="0">
                <a:solidFill>
                  <a:srgbClr val="292A5A"/>
                </a:solidFill>
                <a:latin typeface="Glacial Indifference"/>
                <a:ea typeface="Glacial Indifference"/>
                <a:cs typeface="Glacial Indifference"/>
                <a:sym typeface="Glacial Indifference"/>
              </a:rPr>
              <a:t>LA will begin negotiations with responsible person for remediation. Could be original polluter, or someone who allowed pollution, or owner.</a:t>
            </a:r>
          </a:p>
          <a:p>
            <a:pPr marL="1165860" lvl="2" indent="-388620" algn="l">
              <a:lnSpc>
                <a:spcPts val="4050"/>
              </a:lnSpc>
              <a:buFont typeface="Arial"/>
              <a:buChar char="⚬"/>
            </a:pPr>
            <a:r>
              <a:rPr lang="en-US" sz="2700" dirty="0">
                <a:solidFill>
                  <a:srgbClr val="292A5A"/>
                </a:solidFill>
                <a:latin typeface="Glacial Indifference"/>
                <a:ea typeface="Glacial Indifference"/>
                <a:cs typeface="Glacial Indifference"/>
                <a:sym typeface="Glacial Indifference"/>
              </a:rPr>
              <a:t>Buyer could therefore be at risk to rectify. </a:t>
            </a:r>
          </a:p>
          <a:p>
            <a:pPr marL="582930" lvl="1" indent="-291465" algn="l">
              <a:lnSpc>
                <a:spcPts val="4050"/>
              </a:lnSpc>
              <a:buFont typeface="Arial"/>
              <a:buChar char="•"/>
            </a:pPr>
            <a:r>
              <a:rPr lang="en-US" sz="2700" b="1" i="1" dirty="0">
                <a:solidFill>
                  <a:srgbClr val="292A5A"/>
                </a:solidFill>
                <a:latin typeface="Glacial Indifference Bold Italics"/>
                <a:ea typeface="Glacial Indifference Bold Italics"/>
                <a:cs typeface="Glacial Indifference Bold Italics"/>
                <a:sym typeface="Glacial Indifference Bold Italics"/>
              </a:rPr>
              <a:t>Circular Facilities (London) Ltd v Sevenoaks District Council </a:t>
            </a:r>
            <a:r>
              <a:rPr lang="en-US" sz="2700" b="1" dirty="0">
                <a:solidFill>
                  <a:srgbClr val="292A5A"/>
                </a:solidFill>
                <a:latin typeface="Glacial Indifference Bold"/>
                <a:ea typeface="Glacial Indifference Bold"/>
                <a:cs typeface="Glacial Indifference Bold"/>
                <a:sym typeface="Glacial Indifference Bold"/>
              </a:rPr>
              <a:t>[2005]</a:t>
            </a:r>
            <a:r>
              <a:rPr lang="en-US" sz="2700" dirty="0">
                <a:solidFill>
                  <a:srgbClr val="292A5A"/>
                </a:solidFill>
                <a:latin typeface="Glacial Indifference"/>
                <a:ea typeface="Glacial Indifference"/>
                <a:cs typeface="Glacial Indifference"/>
                <a:sym typeface="Glacial Indifference"/>
              </a:rPr>
              <a:t> - EPA potentially makes later owner of site liable for land contamination even though it had not itself deposited the material on the land. Doesn’t matter if contamination is natural or artificial (rotting vegetables in the case)</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CONTAMINATED </a:t>
            </a:r>
            <a:r>
              <a:rPr lang="en-US" sz="7500" b="1" spc="7">
                <a:solidFill>
                  <a:srgbClr val="292A5A"/>
                </a:solidFill>
                <a:latin typeface="Glacial Indifference Bold"/>
                <a:ea typeface="Glacial Indifference Bold"/>
                <a:cs typeface="Glacial Indifference Bold"/>
                <a:sym typeface="Glacial Indifference Bold"/>
              </a:rPr>
              <a:t>LAND (1)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18170" r="-20825"/>
            </a:stretch>
          </a:blipFill>
        </p:spPr>
        <p:txBody>
          <a:bodyPr/>
          <a:lstStyle/>
          <a:p>
            <a:endParaRPr lang="en-GB"/>
          </a:p>
        </p:txBody>
      </p:sp>
      <p:sp>
        <p:nvSpPr>
          <p:cNvPr id="5" name="TextBox 5"/>
          <p:cNvSpPr txBox="1"/>
          <p:nvPr/>
        </p:nvSpPr>
        <p:spPr>
          <a:xfrm>
            <a:off x="609784" y="1886153"/>
            <a:ext cx="10980053" cy="8400847"/>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If agreement reached, remediation statement drawn up, but otherwise LA will issue a remediation notice. These are maintained on public register. </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Prospective buyer should check register by raising LA enquiries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The fact the local search does not reveal contamination does not confirm that the land concerned is not contaminated</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Land contamination risk may be identified from past uses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Commercial search facilities exist to investigate past uses. More detailed investigations can be carried out by specialist surveyours </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Insurance may be considered, and now provided for new homes under NHBC for 10 years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Law Society </a:t>
            </a:r>
            <a:r>
              <a:rPr lang="en-US" sz="2999" u="sng">
                <a:solidFill>
                  <a:srgbClr val="292A5A"/>
                </a:solidFill>
                <a:latin typeface="Glacial Indifference"/>
                <a:ea typeface="Glacial Indifference"/>
                <a:cs typeface="Glacial Indifference"/>
                <a:sym typeface="Glacial Indifference"/>
                <a:hlinkClick r:id="rId4" tooltip="https://www.lawsociety.org.uk/topics/property/contaminated-land"/>
              </a:rPr>
              <a:t>guidance</a:t>
            </a:r>
            <a:r>
              <a:rPr lang="en-US" sz="2999">
                <a:solidFill>
                  <a:srgbClr val="292A5A"/>
                </a:solidFill>
                <a:latin typeface="Glacial Indifference"/>
                <a:ea typeface="Glacial Indifference"/>
                <a:cs typeface="Glacial Indifference"/>
                <a:sym typeface="Glacial Indifference"/>
              </a:rPr>
              <a:t>: Emphasis on considering whether contaminated land is an issue in conveyancing and undertaking necessary searches/enquiries</a:t>
            </a:r>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CONTAMINATED </a:t>
            </a:r>
            <a:r>
              <a:rPr lang="en-US" sz="7300" b="1" spc="7">
                <a:solidFill>
                  <a:srgbClr val="292A5A"/>
                </a:solidFill>
                <a:latin typeface="Glacial Indifference Bold"/>
                <a:ea typeface="Glacial Indifference Bold"/>
                <a:cs typeface="Glacial Indifference Bold"/>
                <a:sym typeface="Glacial Indifference Bold"/>
              </a:rPr>
              <a:t>LAND (2)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6153"/>
            <a:ext cx="10980053" cy="5722720"/>
          </a:xfrm>
          <a:prstGeom prst="rect">
            <a:avLst/>
          </a:prstGeom>
        </p:spPr>
        <p:txBody>
          <a:bodyPr lIns="0" tIns="0" rIns="0" bIns="0" rtlCol="0" anchor="t">
            <a:spAutoFit/>
          </a:bodyPr>
          <a:lstStyle/>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When new building work is to be carried out, it may be appropriate to consider the provisions of the Party Wall etc. Act 1996 (as amended). </a:t>
            </a:r>
          </a:p>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Act relates to the construction of new walls and construction works within the property boundaries which may affect the stability of adjacent property and give cause for disputes between </a:t>
            </a:r>
            <a:r>
              <a:rPr lang="en-US" sz="2999" dirty="0" err="1">
                <a:solidFill>
                  <a:srgbClr val="292A5A"/>
                </a:solidFill>
                <a:latin typeface="Glacial Indifference"/>
                <a:ea typeface="Glacial Indifference"/>
                <a:cs typeface="Glacial Indifference"/>
                <a:sym typeface="Glacial Indifference"/>
              </a:rPr>
              <a:t>neighbours</a:t>
            </a:r>
            <a:r>
              <a:rPr lang="en-US" sz="2999" dirty="0">
                <a:solidFill>
                  <a:srgbClr val="292A5A"/>
                </a:solidFill>
                <a:latin typeface="Glacial Indifference"/>
                <a:ea typeface="Glacial Indifference"/>
                <a:cs typeface="Glacial Indifference"/>
                <a:sym typeface="Glacial Indifference"/>
              </a:rPr>
              <a:t> regarding maintenance of boundary walls.</a:t>
            </a:r>
          </a:p>
          <a:p>
            <a:pPr marL="323849" lvl="1" algn="l">
              <a:lnSpc>
                <a:spcPts val="4499"/>
              </a:lnSpc>
            </a:pPr>
            <a:endParaRPr lang="en-US" sz="2999" dirty="0">
              <a:solidFill>
                <a:srgbClr val="292A5A"/>
              </a:solidFill>
              <a:latin typeface="Glacial Indifference"/>
              <a:ea typeface="Glacial Indifference"/>
              <a:cs typeface="Glacial Indifference"/>
              <a:sym typeface="Glacial Indifference"/>
            </a:endParaRPr>
          </a:p>
          <a:p>
            <a:pPr algn="l">
              <a:lnSpc>
                <a:spcPts val="4499"/>
              </a:lnSpc>
            </a:pPr>
            <a:endParaRPr lang="en-US" sz="2999" dirty="0">
              <a:solidFill>
                <a:srgbClr val="292A5A"/>
              </a:solidFill>
              <a:latin typeface="Glacial Indifference"/>
              <a:ea typeface="Glacial Indifference"/>
              <a:cs typeface="Glacial Indifference"/>
              <a:sym typeface="Glacial Indifference"/>
            </a:endParaRPr>
          </a:p>
        </p:txBody>
      </p:sp>
      <p:sp>
        <p:nvSpPr>
          <p:cNvPr id="5" name="Freeform 5"/>
          <p:cNvSpPr/>
          <p:nvPr/>
        </p:nvSpPr>
        <p:spPr>
          <a:xfrm>
            <a:off x="11589837" y="771525"/>
            <a:ext cx="6698163" cy="8953514"/>
          </a:xfrm>
          <a:custGeom>
            <a:avLst/>
            <a:gdLst/>
            <a:ahLst/>
            <a:cxnLst/>
            <a:rect l="l" t="t" r="r" b="b"/>
            <a:pathLst>
              <a:path w="6698163" h="8953514">
                <a:moveTo>
                  <a:pt x="0" y="0"/>
                </a:moveTo>
                <a:lnTo>
                  <a:pt x="6698163" y="0"/>
                </a:lnTo>
                <a:lnTo>
                  <a:pt x="6698163" y="8953514"/>
                </a:lnTo>
                <a:lnTo>
                  <a:pt x="0" y="8953514"/>
                </a:lnTo>
                <a:lnTo>
                  <a:pt x="0" y="0"/>
                </a:lnTo>
                <a:close/>
              </a:path>
            </a:pathLst>
          </a:custGeom>
          <a:blipFill>
            <a:blip r:embed="rId3"/>
            <a:stretch>
              <a:fillRect l="-53062" r="-475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PARTY </a:t>
            </a:r>
            <a:r>
              <a:rPr lang="en-US" sz="7500" b="1" spc="7">
                <a:solidFill>
                  <a:srgbClr val="292A5A"/>
                </a:solidFill>
                <a:latin typeface="Glacial Indifference Bold"/>
                <a:ea typeface="Glacial Indifference Bold"/>
                <a:cs typeface="Glacial Indifference Bold"/>
                <a:sym typeface="Glacial Indifference Bold"/>
              </a:rPr>
              <a:t>WALLS (1)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6153"/>
            <a:ext cx="16649516" cy="1106072"/>
          </a:xfrm>
          <a:prstGeom prst="rect">
            <a:avLst/>
          </a:prstGeom>
        </p:spPr>
        <p:txBody>
          <a:bodyPr lIns="0" tIns="0" rIns="0" bIns="0" rtlCol="0" anchor="t">
            <a:spAutoFit/>
          </a:bodyPr>
          <a:lstStyle/>
          <a:p>
            <a:pPr marL="647698" lvl="1" indent="-323849" algn="l">
              <a:lnSpc>
                <a:spcPts val="44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algn="l">
              <a:lnSpc>
                <a:spcPts val="4499"/>
              </a:lnSpc>
            </a:pPr>
            <a:endParaRPr lang="en-US" sz="2999" dirty="0">
              <a:solidFill>
                <a:srgbClr val="292A5A"/>
              </a:solidFill>
              <a:latin typeface="Glacial Indifference"/>
              <a:ea typeface="Glacial Indifference"/>
              <a:cs typeface="Glacial Indifference"/>
              <a:sym typeface="Glacial Indifference"/>
            </a:endParaRP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PARTY </a:t>
            </a:r>
            <a:r>
              <a:rPr lang="en-US" sz="7500" b="1" spc="7">
                <a:solidFill>
                  <a:srgbClr val="292A5A"/>
                </a:solidFill>
                <a:latin typeface="Glacial Indifference Bold"/>
                <a:ea typeface="Glacial Indifference Bold"/>
                <a:cs typeface="Glacial Indifference Bold"/>
                <a:sym typeface="Glacial Indifference Bold"/>
              </a:rPr>
              <a:t>WALLS (2)</a:t>
            </a:r>
          </a:p>
        </p:txBody>
      </p:sp>
      <p:pic>
        <p:nvPicPr>
          <p:cNvPr id="9" name="Picture 8">
            <a:extLst>
              <a:ext uri="{FF2B5EF4-FFF2-40B4-BE49-F238E27FC236}">
                <a16:creationId xmlns:a16="http://schemas.microsoft.com/office/drawing/2014/main" id="{FBF1BF2C-BD51-30DE-7E3D-9A46C13FD091}"/>
              </a:ext>
            </a:extLst>
          </p:cNvPr>
          <p:cNvPicPr>
            <a:picLocks noChangeAspect="1"/>
          </p:cNvPicPr>
          <p:nvPr/>
        </p:nvPicPr>
        <p:blipFill>
          <a:blip r:embed="rId3"/>
          <a:stretch>
            <a:fillRect/>
          </a:stretch>
        </p:blipFill>
        <p:spPr>
          <a:xfrm>
            <a:off x="609784" y="2040731"/>
            <a:ext cx="16916215" cy="6226969"/>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052118"/>
          </a:xfrm>
          <a:prstGeom prst="rect">
            <a:avLst/>
          </a:prstGeom>
        </p:spPr>
        <p:txBody>
          <a:bodyPr lIns="0" tIns="0" rIns="0" bIns="0" rtlCol="0" anchor="t">
            <a:spAutoFit/>
          </a:bodyPr>
          <a:lstStyle/>
          <a:p>
            <a:pPr marL="798833" lvl="1" indent="-399416">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From your client case folder, review the TA6 form and local search,  completed, and make a list of which questions may provide information on planning or building regulations.</a:t>
            </a:r>
          </a:p>
          <a:p>
            <a:pPr marL="798833" lvl="1" indent="-399416" algn="l">
              <a:lnSpc>
                <a:spcPts val="6105"/>
              </a:lnSpc>
              <a:buFont typeface="Arial"/>
              <a:buChar char="•"/>
            </a:pPr>
            <a:endParaRPr lang="en-US" sz="3700" dirty="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5:</a:t>
            </a:r>
            <a:r>
              <a:rPr lang="en-US" sz="6500" b="1" spc="6">
                <a:solidFill>
                  <a:srgbClr val="292A5A"/>
                </a:solidFill>
                <a:latin typeface="Glacial Indifference Bold"/>
                <a:ea typeface="Glacial Indifference Bold"/>
                <a:cs typeface="Glacial Indifference Bold"/>
                <a:sym typeface="Glacial Indifference Bold"/>
              </a:rPr>
              <a:t> BUILDING REGULATIONS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1575044" y="7447002"/>
            <a:ext cx="16712956" cy="2289191"/>
          </a:xfrm>
          <a:prstGeom prst="rect">
            <a:avLst/>
          </a:prstGeom>
        </p:spPr>
        <p:txBody>
          <a:bodyPr lIns="0" tIns="0" rIns="0" bIns="0" rtlCol="0" anchor="t">
            <a:spAutoFit/>
          </a:bodyPr>
          <a:lstStyle/>
          <a:p>
            <a:pPr algn="r">
              <a:lnSpc>
                <a:spcPts val="19999"/>
              </a:lnSpc>
            </a:pPr>
            <a:r>
              <a:rPr lang="en-US" sz="9999" b="1">
                <a:solidFill>
                  <a:srgbClr val="E65485"/>
                </a:solidFill>
                <a:latin typeface="Glacial Indifference Bold"/>
                <a:ea typeface="Glacial Indifference Bold"/>
                <a:cs typeface="Glacial Indifference Bold"/>
                <a:sym typeface="Glacial Indifference Bold"/>
              </a:rPr>
              <a:t>HOMEWORK</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4: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5734201" cy="3221923"/>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Outline the law relating to planning and building regulations and their relevance to conveyancing transactions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sources of information releveant to planning and building regulation approvals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risks for clients arising from breaches, and potential solutions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Apply the law to factual scenarios</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4: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03694"/>
            <a:ext cx="15734201" cy="3686109"/>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Harris </a:t>
            </a:r>
            <a:r>
              <a:rPr lang="en-US" sz="2999" i="1" spc="59">
                <a:solidFill>
                  <a:srgbClr val="FFFFFF"/>
                </a:solidFill>
                <a:latin typeface="Glacial Indifference Italics"/>
                <a:ea typeface="Glacial Indifference Italics"/>
                <a:cs typeface="Glacial Indifference Italics"/>
                <a:sym typeface="Glacial Indifference Italics"/>
              </a:rPr>
              <a:t>et al.</a:t>
            </a:r>
            <a:r>
              <a:rPr lang="en-US" sz="2999" spc="59">
                <a:solidFill>
                  <a:srgbClr val="FFFFFF"/>
                </a:solidFill>
                <a:latin typeface="Glacial Indifference"/>
                <a:ea typeface="Glacial Indifference"/>
                <a:cs typeface="Glacial Indifference"/>
                <a:sym typeface="Glacial Indifference"/>
              </a:rPr>
              <a:t> (2024) chapters 7 and 17</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Law Society (2020) ‘Contaminated Land’. Available at: https://www.lawsociety.org.uk/topics/property/contaminated-land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3162</TotalTime>
  <Words>4597</Words>
  <Application>Microsoft Office PowerPoint</Application>
  <PresentationFormat>Custom</PresentationFormat>
  <Paragraphs>374</Paragraphs>
  <Slides>36</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Glacial Indifference Bold</vt:lpstr>
      <vt:lpstr>Arial</vt:lpstr>
      <vt:lpstr>Calibri</vt:lpstr>
      <vt:lpstr>Glacial Indifference Bold Italics</vt:lpstr>
      <vt:lpstr>Glacial Indifference</vt:lpstr>
      <vt:lpstr>Glacial Indifference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4 - Planning and Building Regulations</dc:title>
  <dc:creator>Cerys Davies</dc:creator>
  <cp:lastModifiedBy>Kireene David</cp:lastModifiedBy>
  <cp:revision>5</cp:revision>
  <dcterms:created xsi:type="dcterms:W3CDTF">2006-08-16T00:00:00Z</dcterms:created>
  <dcterms:modified xsi:type="dcterms:W3CDTF">2026-09-20T19:11:35Z</dcterms:modified>
  <dc:identifier>DAGfREM-GK0</dc:identifier>
</cp:coreProperties>
</file>