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60" r:id="rId5"/>
    <p:sldId id="258" r:id="rId6"/>
    <p:sldId id="263" r:id="rId7"/>
    <p:sldId id="265" r:id="rId8"/>
    <p:sldId id="267" r:id="rId9"/>
    <p:sldId id="269" r:id="rId10"/>
    <p:sldId id="270" r:id="rId11"/>
    <p:sldId id="271" r:id="rId12"/>
    <p:sldId id="272" r:id="rId13"/>
    <p:sldId id="273" r:id="rId14"/>
    <p:sldId id="275" r:id="rId15"/>
    <p:sldId id="277" r:id="rId16"/>
    <p:sldId id="276" r:id="rId17"/>
    <p:sldId id="278" r:id="rId18"/>
    <p:sldId id="279" r:id="rId19"/>
    <p:sldId id="281" r:id="rId20"/>
    <p:sldId id="282" r:id="rId21"/>
    <p:sldId id="280" r:id="rId22"/>
    <p:sldId id="283" r:id="rId23"/>
    <p:sldId id="28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9F277-F7EB-4665-9F89-CB1D8351C851}" v="1238" dt="2022-01-19T19:07:49.896"/>
    <p1510:client id="{1871AD7E-8ECD-1C6E-DBD1-E2D6F5B75A55}" v="720" dt="2022-01-16T17:18:01.611"/>
    <p1510:client id="{21B3AB53-8899-448D-805B-C4ECB7187A04}" v="295" dt="2022-01-11T00:33:34.274"/>
    <p1510:client id="{29F640DB-DB40-9584-B5DB-0CB66018ED89}" v="580" dt="2022-01-14T19:06:10.591"/>
    <p1510:client id="{45D5C792-7A6D-87C9-0BA5-6AC4BB1F6EBA}" v="1131" dt="2022-01-16T15:53:13.394"/>
    <p1510:client id="{4C905783-B5F8-DDD3-FDC4-7782E4AC5B68}" v="3016" dt="2022-01-16T00:55:35.065"/>
    <p1510:client id="{537C629C-1118-203C-959A-CEC64DC31826}" v="2161" dt="2022-01-15T20:44:38.929"/>
    <p1510:client id="{8D79D1F5-360D-498F-F7D8-4882630C0438}" v="342" dt="2022-01-15T13:49:17.430"/>
    <p1510:client id="{AA06F226-0E51-D0D0-2A9C-31B1B251BF88}" v="215" dt="2022-01-19T21:10:46.691"/>
    <p1510:client id="{DD589680-CB67-20B9-9074-AF5A22792AC2}" v="42" dt="2022-01-16T17:34:02.467"/>
    <p1510:client id="{DF2A92DC-C210-0A67-A1D0-2050A60ADF7F}" v="92" dt="2022-01-19T20:35:12.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viewProps" Target="viewProps.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presProps" Target="presProp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tableStyles" Target="tableStyle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theme" Target="theme/theme1.xml" Id="rId27" /><Relationship Type="http://schemas.microsoft.com/office/2015/10/relationships/revisionInfo" Target="revisionInfo.xml" Id="rId30"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1/19/2022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r>
              <a:rPr lang="en-US" dirty="0"/>
              <a:t>Holly Gooch 2100191 </a:t>
            </a:r>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01180940"/>
      </p:ext>
    </p:extLst>
  </p:cSld>
  <p:clrMapOvr>
    <a:masterClrMapping/>
  </p:clrMapOvr>
  <p:hf sldNum="0" hdr="0" dt="0"/>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1/19/2022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Holly Gooch 2100191 </a:t>
            </a:r>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47729110"/>
      </p:ext>
    </p:extLst>
  </p:cSld>
  <p:clrMap bg1="lt1" tx1="dk1" bg2="lt2" tx2="dk2" accent1="accent1" accent2="accent2" accent3="accent3" accent4="accent4" accent5="accent5" accent6="accent6" hlink="hlink" folHlink="folHlink"/>
  <p:sldLayoutIdLst>
    <p:sldLayoutId id="2147483673" r:id="rId1"/>
  </p:sldLayoutIdLst>
  <p:hf sldNum="0" hdr="0" dt="0"/>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www.historyextra.com/period/second-world-war/how-when-ww2-end-ve-day-vj-day-fighting-atomic-bombs-japan-world-europe/" TargetMode="External"/><Relationship Id="rId3" Type="http://schemas.openxmlformats.org/officeDocument/2006/relationships/hyperlink" Target="https://www.bbc.co.uk/bitesize/guides/zgmf2nb/revision/1" TargetMode="External"/><Relationship Id="rId7" Type="http://schemas.openxmlformats.org/officeDocument/2006/relationships/hyperlink" Target="https://wordart.com/edit/2c84h8n8pfgd" TargetMode="External"/><Relationship Id="rId2" Type="http://schemas.openxmlformats.org/officeDocument/2006/relationships/hyperlink" Target="https://www.bbc.co.uk/bitesize/guides/zwhsfg8/revision/2" TargetMode="External"/><Relationship Id="rId1" Type="http://schemas.openxmlformats.org/officeDocument/2006/relationships/slideLayout" Target="../slideLayouts/slideLayout1.xml"/><Relationship Id="rId6" Type="http://schemas.openxmlformats.org/officeDocument/2006/relationships/hyperlink" Target="https://app.mindmup.com/map/_free/2022/01/a3df6ae0761d11ec9fa8a123ed46854d" TargetMode="External"/><Relationship Id="rId5" Type="http://schemas.openxmlformats.org/officeDocument/2006/relationships/hyperlink" Target="https://www.britannica.com/event/World-War-II#ref53532" TargetMode="External"/><Relationship Id="rId4" Type="http://schemas.openxmlformats.org/officeDocument/2006/relationships/hyperlink" Target="https://www.theguardian.com/politics/2001/mar/14/past.education"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cbi.nlm.nih.gov/pmc/articles/PMC2080482/" TargetMode="External"/><Relationship Id="rId3" Type="http://schemas.openxmlformats.org/officeDocument/2006/relationships/hyperlink" Target="https://www.legislation.gov.uk/ukpga/Geo6/7-8/31/enacted" TargetMode="External"/><Relationship Id="rId7" Type="http://schemas.openxmlformats.org/officeDocument/2006/relationships/hyperlink" Target="https://www.history.ox.ac.uk/rationing-in-britain-during-world-war-ii" TargetMode="External"/><Relationship Id="rId2" Type="http://schemas.openxmlformats.org/officeDocument/2006/relationships/hyperlink" Target="https://www.ncbi.nlm.nih.gov/pmc/articles/PMC4025972/" TargetMode="External"/><Relationship Id="rId1" Type="http://schemas.openxmlformats.org/officeDocument/2006/relationships/slideLayout" Target="../slideLayouts/slideLayout1.xml"/><Relationship Id="rId6" Type="http://schemas.openxmlformats.org/officeDocument/2006/relationships/hyperlink" Target="http://www.infed.org/youthwork/circular1486.htm" TargetMode="External"/><Relationship Id="rId5" Type="http://schemas.openxmlformats.org/officeDocument/2006/relationships/hyperlink" Target="https://www.alamy.com/stock-photo-new-prime-minister-clement-attlee-celebrates-with-supporters-after-20358433.html" TargetMode="External"/><Relationship Id="rId4" Type="http://schemas.openxmlformats.org/officeDocument/2006/relationships/hyperlink" Target="https://onelastdancefom.wordpress.com/2014/04/07/youth-culture-in-the-194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8">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3" name="Straight Connector 9">
              <a:extLst>
                <a:ext uri="{FF2B5EF4-FFF2-40B4-BE49-F238E27FC236}">
                  <a16:creationId xmlns:a16="http://schemas.microsoft.com/office/drawing/2014/main" id="{E0418BE5-560E-4E49-B12D-B555511FED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10">
              <a:extLst>
                <a:ext uri="{FF2B5EF4-FFF2-40B4-BE49-F238E27FC236}">
                  <a16:creationId xmlns:a16="http://schemas.microsoft.com/office/drawing/2014/main" id="{849D1162-73B9-420F-BCBE-95039D00C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11">
              <a:extLst>
                <a:ext uri="{FF2B5EF4-FFF2-40B4-BE49-F238E27FC236}">
                  <a16:creationId xmlns:a16="http://schemas.microsoft.com/office/drawing/2014/main" id="{92BA76FE-316A-48E2-A03B-4E05691C43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12">
              <a:extLst>
                <a:ext uri="{FF2B5EF4-FFF2-40B4-BE49-F238E27FC236}">
                  <a16:creationId xmlns:a16="http://schemas.microsoft.com/office/drawing/2014/main" id="{0E678FBC-A6AD-4422-BA24-A4172F8862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13">
              <a:extLst>
                <a:ext uri="{FF2B5EF4-FFF2-40B4-BE49-F238E27FC236}">
                  <a16:creationId xmlns:a16="http://schemas.microsoft.com/office/drawing/2014/main" id="{DD3C5C3E-2D08-43F0-AFAC-E15360CA7D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14">
              <a:extLst>
                <a:ext uri="{FF2B5EF4-FFF2-40B4-BE49-F238E27FC236}">
                  <a16:creationId xmlns:a16="http://schemas.microsoft.com/office/drawing/2014/main" id="{E0BEAC62-AF92-4A65-9790-6F6E0C6C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C77D7C5-E76E-4E82-BFC4-9A75D2C80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16">
              <a:extLst>
                <a:ext uri="{FF2B5EF4-FFF2-40B4-BE49-F238E27FC236}">
                  <a16:creationId xmlns:a16="http://schemas.microsoft.com/office/drawing/2014/main" id="{C66E0152-96B9-4067-80D3-D9BDE6D7EC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918AFCC-B9DA-4092-8FBA-2CFEDB0388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18">
              <a:extLst>
                <a:ext uri="{FF2B5EF4-FFF2-40B4-BE49-F238E27FC236}">
                  <a16:creationId xmlns:a16="http://schemas.microsoft.com/office/drawing/2014/main" id="{91EC7D33-C87E-4812-A722-53C5D9927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F239E3-501A-4C3C-9BE4-6BFA0D3126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20">
              <a:extLst>
                <a:ext uri="{FF2B5EF4-FFF2-40B4-BE49-F238E27FC236}">
                  <a16:creationId xmlns:a16="http://schemas.microsoft.com/office/drawing/2014/main" id="{9B62BF3B-95BB-4188-AAE5-015A0EF3D1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14E5F0F-0124-40D0-A0BF-AE307A0E15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22">
              <a:extLst>
                <a:ext uri="{FF2B5EF4-FFF2-40B4-BE49-F238E27FC236}">
                  <a16:creationId xmlns:a16="http://schemas.microsoft.com/office/drawing/2014/main" id="{2BADC3B1-26C7-4CF1-B29D-4D0DEA3E26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0A7DF6E-1132-4A80-9B18-593B1ACD77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EF19589-10D8-4A8F-A0B1-F7CE380E30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E6BB32-C4F8-4914-88D3-7DC5E79D0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8F046EE-9DBA-4924-A19C-ED8741F5F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AABBC44-ABA8-4913-824E-64D344724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4272B22-1C39-47A0-8551-73666AFBE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8CDFF66-464C-4ABF-BB01-00500A3B75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079FC88-BD3B-4C04-9B90-0FC93C1792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1FCAED8-8687-4141-A7C3-0D88ACEDFE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65038E6-7B32-460F-B804-D6C105FF4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C5DAE85-AD17-454B-AB64-CEFF52FDAB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C603643-2066-4967-AE4B-9DA143843B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37E9533-9B07-43E3-B939-7BADC01FE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DCCAAEE-AB2E-4534-893A-3DB109499F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8BD39A2-970F-4714-AAA6-67EE99A0EA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F4A1387-348B-4E46-9B65-FDF76ED0EF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F5DAF27-A54D-442A-93E4-BA7F04EAE3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2" name="Rectangle 4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4" name="Group 43">
            <a:extLst>
              <a:ext uri="{FF2B5EF4-FFF2-40B4-BE49-F238E27FC236}">
                <a16:creationId xmlns:a16="http://schemas.microsoft.com/office/drawing/2014/main" id="{6CC102AE-2C87-45D1-8671-2DB35F5D43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5" name="Straight Connector 44">
              <a:extLst>
                <a:ext uri="{FF2B5EF4-FFF2-40B4-BE49-F238E27FC236}">
                  <a16:creationId xmlns:a16="http://schemas.microsoft.com/office/drawing/2014/main" id="{604F2B13-634E-4981-8787-53C36848D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4A2770F-EC37-4C6D-AF2E-4C627D5901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F23D8E-4428-4843-9AED-EB6F211887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2EF4188-48A8-4B39-ABE7-0BB04E010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E0A877F-1F7D-4FF1-A9FC-E241322BD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D098F9C-4191-478C-BA3F-F91330FA2F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1B8C79F-AE9B-4C98-80BA-22D6CB7996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BB4B37A-4DA6-4751-8A4F-BDD49DE826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BDE79CE-1525-4410-9E5E-943FFF3FB8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7A66FA12-7AC6-45DB-851F-C05B980B47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8F6784E-F83E-4CE8-A535-394503ABE8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46C37B5-5333-46F6-A306-A5DA69EA40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ED81EBC-F02B-4676-BD19-32CE34494F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12D4645-1213-45DD-9C45-EF3DB63207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BE23053-C167-49AA-8930-08DD2C0BAC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2A32F82-F4F6-4868-9657-99747918F4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ED0F55-FDB0-4995-8333-D9231BDC75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1BEC92D-46AB-4AA4-A94B-88496BE48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32E4197-8221-4F7C-92CE-CD83D0A9D4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BDB4C14-DE46-4F94-B655-80B6ACCF64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6515E4D-1037-431C-BCD9-3E724CBFF1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CBF35AE-07C8-48AF-9CD0-62C0F89087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B698526-9971-4674-81FD-285F4E558F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200789B-A8DE-41E5-B0F0-8FE0EE3576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43EDEFF-CCCD-45BA-AC62-3D5E67203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D9B8D6D-E48B-49A5-A953-D4E530AB68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AFFBE7D-6816-492B-A638-798A78CDD1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45F3BEE-01E6-4031-A09D-B2408B62B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376FC9D-3995-440A-9BAA-4EBA067192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7593D24-05C3-486E-B1EE-7E8DE3A7E3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1A541A72-3242-4354-B1FF-3FB97487D8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4">
            <a:extLst>
              <a:ext uri="{FF2B5EF4-FFF2-40B4-BE49-F238E27FC236}">
                <a16:creationId xmlns:a16="http://schemas.microsoft.com/office/drawing/2014/main" id="{913E1401-2C32-4FDA-984D-F85B707296AE}"/>
              </a:ext>
            </a:extLst>
          </p:cNvPr>
          <p:cNvPicPr>
            <a:picLocks noChangeAspect="1"/>
          </p:cNvPicPr>
          <p:nvPr/>
        </p:nvPicPr>
        <p:blipFill rotWithShape="1">
          <a:blip r:embed="rId2"/>
          <a:srcRect b="23649"/>
          <a:stretch/>
        </p:blipFill>
        <p:spPr>
          <a:xfrm>
            <a:off x="218403" y="1552"/>
            <a:ext cx="11973597" cy="6856448"/>
          </a:xfrm>
          <a:custGeom>
            <a:avLst/>
            <a:gdLst/>
            <a:ahLst/>
            <a:cxnLst/>
            <a:rect l="l" t="t" r="r" b="b"/>
            <a:pathLst>
              <a:path w="11973597" h="6856448">
                <a:moveTo>
                  <a:pt x="878861" y="0"/>
                </a:moveTo>
                <a:lnTo>
                  <a:pt x="11973597" y="0"/>
                </a:lnTo>
                <a:lnTo>
                  <a:pt x="11973597" y="6856448"/>
                </a:lnTo>
                <a:lnTo>
                  <a:pt x="237931" y="6856448"/>
                </a:lnTo>
                <a:lnTo>
                  <a:pt x="184469" y="6618698"/>
                </a:lnTo>
                <a:cubicBezTo>
                  <a:pt x="-462357" y="3558944"/>
                  <a:pt x="793182" y="3365106"/>
                  <a:pt x="874775" y="311311"/>
                </a:cubicBezTo>
                <a:close/>
              </a:path>
            </a:pathLst>
          </a:custGeom>
        </p:spPr>
      </p:pic>
      <p:sp>
        <p:nvSpPr>
          <p:cNvPr id="5" name="TextBox 4">
            <a:extLst>
              <a:ext uri="{FF2B5EF4-FFF2-40B4-BE49-F238E27FC236}">
                <a16:creationId xmlns:a16="http://schemas.microsoft.com/office/drawing/2014/main" id="{067B8161-4320-445D-AD20-047AC5F00C84}"/>
              </a:ext>
            </a:extLst>
          </p:cNvPr>
          <p:cNvSpPr txBox="1"/>
          <p:nvPr/>
        </p:nvSpPr>
        <p:spPr>
          <a:xfrm>
            <a:off x="4494363" y="5011948"/>
            <a:ext cx="7343953" cy="138499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Arial"/>
              </a:rPr>
              <a:t>The historical milestones in the development of Youth Work during my chosen decade, the 40's.</a:t>
            </a:r>
          </a:p>
        </p:txBody>
      </p:sp>
      <p:sp>
        <p:nvSpPr>
          <p:cNvPr id="86" name="TextBox 85">
            <a:extLst>
              <a:ext uri="{FF2B5EF4-FFF2-40B4-BE49-F238E27FC236}">
                <a16:creationId xmlns:a16="http://schemas.microsoft.com/office/drawing/2014/main" id="{7C60C9FA-4C0C-4BFC-A7E5-4C37E75999A9}"/>
              </a:ext>
            </a:extLst>
          </p:cNvPr>
          <p:cNvSpPr txBox="1"/>
          <p:nvPr/>
        </p:nvSpPr>
        <p:spPr>
          <a:xfrm>
            <a:off x="9683691" y="6491917"/>
            <a:ext cx="4065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Times New Roman"/>
                <a:cs typeface="Times New Roman"/>
              </a:rPr>
              <a:t>(Catherine Mcann, 2014) </a:t>
            </a:r>
          </a:p>
        </p:txBody>
      </p:sp>
      <p:sp>
        <p:nvSpPr>
          <p:cNvPr id="2" name="TextBox 1">
            <a:extLst>
              <a:ext uri="{FF2B5EF4-FFF2-40B4-BE49-F238E27FC236}">
                <a16:creationId xmlns:a16="http://schemas.microsoft.com/office/drawing/2014/main" id="{130FCD93-062A-4889-BC1A-0D49F6535FFB}"/>
              </a:ext>
            </a:extLst>
          </p:cNvPr>
          <p:cNvSpPr txBox="1"/>
          <p:nvPr/>
        </p:nvSpPr>
        <p:spPr>
          <a:xfrm>
            <a:off x="526212" y="6104627"/>
            <a:ext cx="3232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2"/>
                </a:solidFill>
              </a:rPr>
              <a:t>Written and Presented by Holly Gooch</a:t>
            </a:r>
          </a:p>
          <a:p>
            <a:r>
              <a:rPr lang="en-GB" sz="1200" dirty="0">
                <a:solidFill>
                  <a:schemeClr val="bg2"/>
                </a:solidFill>
              </a:rPr>
              <a:t>Level 4 Youth Work and Social Education Student UWTSD</a:t>
            </a:r>
          </a:p>
        </p:txBody>
      </p:sp>
      <p:sp>
        <p:nvSpPr>
          <p:cNvPr id="3" name="Footer Placeholder 2">
            <a:extLst>
              <a:ext uri="{FF2B5EF4-FFF2-40B4-BE49-F238E27FC236}">
                <a16:creationId xmlns:a16="http://schemas.microsoft.com/office/drawing/2014/main" id="{90E47D20-5D8D-45D3-B6D3-2CB473247BC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42DE-20AF-42D6-B54F-973FAA79B072}"/>
              </a:ext>
            </a:extLst>
          </p:cNvPr>
          <p:cNvSpPr>
            <a:spLocks noGrp="1"/>
          </p:cNvSpPr>
          <p:nvPr>
            <p:ph type="ctrTitle"/>
          </p:nvPr>
        </p:nvSpPr>
        <p:spPr>
          <a:xfrm>
            <a:off x="691078" y="1369884"/>
            <a:ext cx="10955980" cy="1598129"/>
          </a:xfrm>
        </p:spPr>
        <p:txBody>
          <a:bodyPr>
            <a:normAutofit fontScale="90000"/>
          </a:bodyPr>
          <a:lstStyle/>
          <a:p>
            <a:r>
              <a:rPr lang="en-GB" sz="3600" b="1" u="sng" dirty="0">
                <a:latin typeface="New times roman"/>
              </a:rPr>
              <a:t>What are historical milestones?</a:t>
            </a:r>
            <a:r>
              <a:rPr lang="en-GB" sz="6000" dirty="0"/>
              <a:t> </a:t>
            </a:r>
            <a:br>
              <a:rPr lang="en-GB" sz="6000" dirty="0"/>
            </a:br>
            <a:br>
              <a:rPr lang="en-GB" sz="6000" dirty="0"/>
            </a:br>
            <a:r>
              <a:rPr lang="en-GB" sz="2700" dirty="0">
                <a:latin typeface="Arial"/>
                <a:cs typeface="Times New Roman"/>
              </a:rPr>
              <a:t>"A significant event or stage" </a:t>
            </a:r>
            <a:br>
              <a:rPr lang="en-GB" sz="2200" dirty="0">
                <a:latin typeface="Arial"/>
              </a:rPr>
            </a:br>
            <a:r>
              <a:rPr lang="en-GB" sz="2200" dirty="0">
                <a:latin typeface="Arial"/>
                <a:cs typeface="Times New Roman"/>
              </a:rPr>
              <a:t>                                                (Oxford Mini Dictionary and Thesaurus, 2008, p.421) </a:t>
            </a:r>
            <a:br>
              <a:rPr lang="en-GB" dirty="0">
                <a:latin typeface="Arial"/>
              </a:rPr>
            </a:br>
            <a:endParaRPr lang="en-GB" sz="2000"/>
          </a:p>
        </p:txBody>
      </p:sp>
      <p:sp>
        <p:nvSpPr>
          <p:cNvPr id="3" name="Subtitle 2">
            <a:extLst>
              <a:ext uri="{FF2B5EF4-FFF2-40B4-BE49-F238E27FC236}">
                <a16:creationId xmlns:a16="http://schemas.microsoft.com/office/drawing/2014/main" id="{B207281B-8639-4FC3-BEA0-B2C8A3061268}"/>
              </a:ext>
            </a:extLst>
          </p:cNvPr>
          <p:cNvSpPr>
            <a:spLocks noGrp="1"/>
          </p:cNvSpPr>
          <p:nvPr>
            <p:ph type="subTitle" idx="1"/>
          </p:nvPr>
        </p:nvSpPr>
        <p:spPr>
          <a:xfrm>
            <a:off x="691078" y="3687789"/>
            <a:ext cx="10495904" cy="2191621"/>
          </a:xfrm>
        </p:spPr>
        <p:txBody>
          <a:bodyPr vert="horz" lIns="91440" tIns="45720" rIns="91440" bIns="45720" rtlCol="0" anchor="t">
            <a:normAutofit lnSpcReduction="10000"/>
          </a:bodyPr>
          <a:lstStyle/>
          <a:p>
            <a:r>
              <a:rPr lang="en-GB" dirty="0"/>
              <a:t>To successfully complete todays aim I have chosen the decade of,</a:t>
            </a:r>
            <a:endParaRPr lang="en-US" dirty="0"/>
          </a:p>
          <a:p>
            <a:r>
              <a:rPr lang="en-GB" u="sng" dirty="0"/>
              <a:t>The 1940's.</a:t>
            </a:r>
          </a:p>
          <a:p>
            <a:r>
              <a:rPr lang="en-GB" dirty="0"/>
              <a:t>I have chosen the 1940's because I believe that there are substantial  historical milestones that have aided in the development of Youth Work to how we know it today.</a:t>
            </a:r>
          </a:p>
          <a:p>
            <a:pPr>
              <a:buClr>
                <a:srgbClr val="2A2735">
                  <a:lumMod val="50000"/>
                  <a:lumOff val="50000"/>
                </a:srgbClr>
              </a:buClr>
            </a:pPr>
            <a:endParaRPr lang="en-GB" dirty="0"/>
          </a:p>
          <a:p>
            <a:pPr marL="342900" indent="-342900">
              <a:buClr>
                <a:srgbClr val="8D87A6"/>
              </a:buClr>
              <a:buFont typeface="Arial" panose="05000000000000000000" pitchFamily="2" charset="2"/>
              <a:buChar char="•"/>
            </a:pPr>
            <a:endParaRPr lang="en-GB" dirty="0"/>
          </a:p>
        </p:txBody>
      </p:sp>
      <p:sp>
        <p:nvSpPr>
          <p:cNvPr id="4" name="Footer Placeholder 3">
            <a:extLst>
              <a:ext uri="{FF2B5EF4-FFF2-40B4-BE49-F238E27FC236}">
                <a16:creationId xmlns:a16="http://schemas.microsoft.com/office/drawing/2014/main" id="{94B28BB4-DCD7-4331-8271-7EC0C0D7C918}"/>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6462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8C4D15F-3FA6-4AF3-A824-C517FF5132AF}"/>
              </a:ext>
            </a:extLst>
          </p:cNvPr>
          <p:cNvSpPr>
            <a:spLocks noGrp="1"/>
          </p:cNvSpPr>
          <p:nvPr>
            <p:ph type="ctrTitle"/>
          </p:nvPr>
        </p:nvSpPr>
        <p:spPr>
          <a:xfrm>
            <a:off x="777342" y="584846"/>
            <a:ext cx="10302169" cy="1628647"/>
          </a:xfrm>
        </p:spPr>
        <p:txBody>
          <a:bodyPr anchor="t">
            <a:normAutofit/>
          </a:bodyPr>
          <a:lstStyle/>
          <a:p>
            <a:r>
              <a:rPr lang="en-GB" b="1" u="sng" dirty="0">
                <a:latin typeface="New times roman"/>
              </a:rPr>
              <a:t>Overview of the 1940's</a:t>
            </a:r>
          </a:p>
        </p:txBody>
      </p:sp>
      <p:pic>
        <p:nvPicPr>
          <p:cNvPr id="4" name="Picture 4" descr="Text&#10;&#10;Description automatically generated">
            <a:extLst>
              <a:ext uri="{FF2B5EF4-FFF2-40B4-BE49-F238E27FC236}">
                <a16:creationId xmlns:a16="http://schemas.microsoft.com/office/drawing/2014/main" id="{0C8A7C52-6372-438B-A7C9-CCDCBE895979}"/>
              </a:ext>
            </a:extLst>
          </p:cNvPr>
          <p:cNvPicPr>
            <a:picLocks noChangeAspect="1"/>
          </p:cNvPicPr>
          <p:nvPr/>
        </p:nvPicPr>
        <p:blipFill>
          <a:blip r:embed="rId2"/>
          <a:stretch>
            <a:fillRect/>
          </a:stretch>
        </p:blipFill>
        <p:spPr>
          <a:xfrm>
            <a:off x="2711570" y="1757383"/>
            <a:ext cx="6768859" cy="4378404"/>
          </a:xfrm>
          <a:prstGeom prst="rect">
            <a:avLst/>
          </a:prstGeom>
        </p:spPr>
      </p:pic>
      <p:sp>
        <p:nvSpPr>
          <p:cNvPr id="5" name="TextBox 4">
            <a:extLst>
              <a:ext uri="{FF2B5EF4-FFF2-40B4-BE49-F238E27FC236}">
                <a16:creationId xmlns:a16="http://schemas.microsoft.com/office/drawing/2014/main" id="{6D2A7213-6C49-487D-8F10-4AA4BF7FE9E9}"/>
              </a:ext>
            </a:extLst>
          </p:cNvPr>
          <p:cNvSpPr txBox="1"/>
          <p:nvPr/>
        </p:nvSpPr>
        <p:spPr>
          <a:xfrm>
            <a:off x="8218097" y="6219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(Holly Gooch, 2022) </a:t>
            </a:r>
          </a:p>
        </p:txBody>
      </p:sp>
      <p:sp>
        <p:nvSpPr>
          <p:cNvPr id="3" name="Footer Placeholder 2">
            <a:extLst>
              <a:ext uri="{FF2B5EF4-FFF2-40B4-BE49-F238E27FC236}">
                <a16:creationId xmlns:a16="http://schemas.microsoft.com/office/drawing/2014/main" id="{C117DA77-8E75-459F-865E-36FE5E7CCF62}"/>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405514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CD9264-865B-4581-BBAC-05D2EAFE13D9}"/>
              </a:ext>
            </a:extLst>
          </p:cNvPr>
          <p:cNvSpPr txBox="1"/>
          <p:nvPr/>
        </p:nvSpPr>
        <p:spPr>
          <a:xfrm>
            <a:off x="684362" y="1101306"/>
            <a:ext cx="115133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4400" dirty="0">
                <a:latin typeface="New times roman"/>
              </a:rPr>
              <a:t>The End of the Second World War</a:t>
            </a:r>
            <a:r>
              <a:rPr lang="en-GB" sz="1600" dirty="0">
                <a:latin typeface="New times roman"/>
              </a:rPr>
              <a:t> </a:t>
            </a:r>
          </a:p>
        </p:txBody>
      </p:sp>
      <p:sp>
        <p:nvSpPr>
          <p:cNvPr id="4" name="TextBox 3">
            <a:extLst>
              <a:ext uri="{FF2B5EF4-FFF2-40B4-BE49-F238E27FC236}">
                <a16:creationId xmlns:a16="http://schemas.microsoft.com/office/drawing/2014/main" id="{42FA84B9-E867-4950-874C-71F1A7B3492D}"/>
              </a:ext>
            </a:extLst>
          </p:cNvPr>
          <p:cNvSpPr txBox="1"/>
          <p:nvPr/>
        </p:nvSpPr>
        <p:spPr>
          <a:xfrm>
            <a:off x="683464" y="3026974"/>
            <a:ext cx="107082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4800" dirty="0"/>
              <a:t>The </a:t>
            </a:r>
            <a:r>
              <a:rPr lang="en-GB" sz="4400" dirty="0"/>
              <a:t>Education</a:t>
            </a:r>
            <a:r>
              <a:rPr lang="en-GB" sz="4800" dirty="0"/>
              <a:t> Act 1944</a:t>
            </a:r>
          </a:p>
        </p:txBody>
      </p:sp>
      <p:sp>
        <p:nvSpPr>
          <p:cNvPr id="5" name="TextBox 4">
            <a:extLst>
              <a:ext uri="{FF2B5EF4-FFF2-40B4-BE49-F238E27FC236}">
                <a16:creationId xmlns:a16="http://schemas.microsoft.com/office/drawing/2014/main" id="{51B33794-0520-4AE8-96A2-BFFDEA22ECBE}"/>
              </a:ext>
            </a:extLst>
          </p:cNvPr>
          <p:cNvSpPr txBox="1"/>
          <p:nvPr/>
        </p:nvSpPr>
        <p:spPr>
          <a:xfrm>
            <a:off x="984490" y="53839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43E24F55-2B20-4032-AF8E-60678ED9F827}"/>
              </a:ext>
            </a:extLst>
          </p:cNvPr>
          <p:cNvSpPr txBox="1"/>
          <p:nvPr/>
        </p:nvSpPr>
        <p:spPr>
          <a:xfrm>
            <a:off x="684363" y="4796288"/>
            <a:ext cx="994625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4400" dirty="0"/>
              <a:t>Labour Landslide in 1945 </a:t>
            </a:r>
            <a:endParaRPr lang="en-US" sz="1400" dirty="0"/>
          </a:p>
        </p:txBody>
      </p:sp>
      <p:sp>
        <p:nvSpPr>
          <p:cNvPr id="2" name="Footer Placeholder 1">
            <a:extLst>
              <a:ext uri="{FF2B5EF4-FFF2-40B4-BE49-F238E27FC236}">
                <a16:creationId xmlns:a16="http://schemas.microsoft.com/office/drawing/2014/main" id="{0D732E34-1AEE-43A0-8EC4-3E4CABC9816A}"/>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409477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11E-77BE-47A4-A33F-AA7DB37288E4}"/>
              </a:ext>
            </a:extLst>
          </p:cNvPr>
          <p:cNvSpPr>
            <a:spLocks noGrp="1"/>
          </p:cNvSpPr>
          <p:nvPr>
            <p:ph type="ctrTitle"/>
          </p:nvPr>
        </p:nvSpPr>
        <p:spPr>
          <a:xfrm>
            <a:off x="691078" y="190940"/>
            <a:ext cx="10495904" cy="908016"/>
          </a:xfrm>
        </p:spPr>
        <p:txBody>
          <a:bodyPr>
            <a:normAutofit fontScale="90000"/>
          </a:bodyPr>
          <a:lstStyle/>
          <a:p>
            <a:r>
              <a:rPr lang="en-GB" u="sng" dirty="0">
                <a:latin typeface="New times roman"/>
              </a:rPr>
              <a:t>Context </a:t>
            </a:r>
          </a:p>
        </p:txBody>
      </p:sp>
      <p:sp>
        <p:nvSpPr>
          <p:cNvPr id="3" name="Subtitle 2">
            <a:extLst>
              <a:ext uri="{FF2B5EF4-FFF2-40B4-BE49-F238E27FC236}">
                <a16:creationId xmlns:a16="http://schemas.microsoft.com/office/drawing/2014/main" id="{7B327052-12E5-42F8-8480-96A2E4CCC54B}"/>
              </a:ext>
            </a:extLst>
          </p:cNvPr>
          <p:cNvSpPr>
            <a:spLocks noGrp="1"/>
          </p:cNvSpPr>
          <p:nvPr>
            <p:ph type="subTitle" idx="1"/>
          </p:nvPr>
        </p:nvSpPr>
        <p:spPr>
          <a:xfrm>
            <a:off x="734210" y="1243638"/>
            <a:ext cx="10495904" cy="5182110"/>
          </a:xfrm>
        </p:spPr>
        <p:txBody>
          <a:bodyPr vert="horz" lIns="91440" tIns="45720" rIns="91440" bIns="45720" rtlCol="0" anchor="t">
            <a:normAutofit lnSpcReduction="10000"/>
          </a:bodyPr>
          <a:lstStyle/>
          <a:p>
            <a:r>
              <a:rPr lang="en-GB" sz="2000" dirty="0" err="1"/>
              <a:t>Encyclopedia</a:t>
            </a:r>
            <a:r>
              <a:rPr lang="en-GB" sz="2000" dirty="0"/>
              <a:t> Britannica (2021) described the War as a "</a:t>
            </a:r>
            <a:r>
              <a:rPr lang="en-GB" sz="2000" dirty="0">
                <a:ea typeface="+mn-lt"/>
                <a:cs typeface="+mn-lt"/>
              </a:rPr>
              <a:t>conflict that involved virtually every part of the world during the years 1939–45".</a:t>
            </a:r>
          </a:p>
          <a:p>
            <a:r>
              <a:rPr lang="en-GB" sz="2000" dirty="0"/>
              <a:t>It mainly was of Japan, Germany and Italy against those of America, Great Britain and France. This war cost the lives of 40,000,000-50,000,000 people making this the largest and bloodiest war of all time (</a:t>
            </a:r>
            <a:r>
              <a:rPr lang="en-GB" sz="2000" dirty="0" err="1"/>
              <a:t>Encyclopedia</a:t>
            </a:r>
            <a:r>
              <a:rPr lang="en-GB" sz="2000" dirty="0"/>
              <a:t> Britannica, 2021). </a:t>
            </a:r>
          </a:p>
          <a:p>
            <a:endParaRPr lang="en-GB" sz="2000" dirty="0"/>
          </a:p>
          <a:p>
            <a:r>
              <a:rPr lang="en-GB" sz="2000" b="1" u="sng" dirty="0"/>
              <a:t>End of The Second World War</a:t>
            </a:r>
          </a:p>
          <a:p>
            <a:r>
              <a:rPr lang="en-GB" sz="2000" dirty="0"/>
              <a:t>After Adolf Hitler committed suicide in his bunker in April 1945, Germany realised the allies were "closing in on both sides" (History Extra, 2020) and quickly began to surrender with official legislation being signed on the 8th of May 1945. </a:t>
            </a:r>
          </a:p>
          <a:p>
            <a:pPr marL="342900" indent="-342900">
              <a:buFont typeface="Arial" panose="05000000000000000000" pitchFamily="2" charset="2"/>
              <a:buChar char="•"/>
            </a:pPr>
            <a:endParaRPr lang="en-GB" sz="2000" dirty="0"/>
          </a:p>
          <a:p>
            <a:pPr marL="342900" indent="-342900">
              <a:buFont typeface="Arial" panose="05000000000000000000" pitchFamily="2" charset="2"/>
              <a:buChar char="•"/>
            </a:pPr>
            <a:r>
              <a:rPr lang="en-GB" sz="2000" dirty="0"/>
              <a:t>However, how impactful was the end of the War for British citizens and its young people?</a:t>
            </a:r>
          </a:p>
          <a:p>
            <a:pPr>
              <a:buClr>
                <a:srgbClr val="2A2735">
                  <a:lumMod val="50000"/>
                  <a:lumOff val="50000"/>
                </a:srgbClr>
              </a:buClr>
            </a:pPr>
            <a:endParaRPr lang="en-GB" sz="2000" dirty="0"/>
          </a:p>
        </p:txBody>
      </p:sp>
      <p:sp>
        <p:nvSpPr>
          <p:cNvPr id="4" name="Footer Placeholder 3">
            <a:extLst>
              <a:ext uri="{FF2B5EF4-FFF2-40B4-BE49-F238E27FC236}">
                <a16:creationId xmlns:a16="http://schemas.microsoft.com/office/drawing/2014/main" id="{068B0FC8-6345-402C-8B23-87F53EA6005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347374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2CBD-40DE-469C-83FF-FFFF1006C5B8}"/>
              </a:ext>
            </a:extLst>
          </p:cNvPr>
          <p:cNvSpPr>
            <a:spLocks noGrp="1"/>
          </p:cNvSpPr>
          <p:nvPr>
            <p:ph type="ctrTitle"/>
          </p:nvPr>
        </p:nvSpPr>
        <p:spPr>
          <a:xfrm>
            <a:off x="676701" y="277205"/>
            <a:ext cx="10495904" cy="677978"/>
          </a:xfrm>
        </p:spPr>
        <p:txBody>
          <a:bodyPr>
            <a:normAutofit/>
          </a:bodyPr>
          <a:lstStyle/>
          <a:p>
            <a:r>
              <a:rPr lang="en-GB" sz="2400" b="1" u="sng" dirty="0"/>
              <a:t>How did the end of the World War impact young people lives?</a:t>
            </a:r>
            <a:endParaRPr lang="en-GB" b="1" u="sng" dirty="0"/>
          </a:p>
        </p:txBody>
      </p:sp>
      <p:pic>
        <p:nvPicPr>
          <p:cNvPr id="6" name="Picture 6" descr="Diagram&#10;&#10;Description automatically generated">
            <a:extLst>
              <a:ext uri="{FF2B5EF4-FFF2-40B4-BE49-F238E27FC236}">
                <a16:creationId xmlns:a16="http://schemas.microsoft.com/office/drawing/2014/main" id="{7259192F-6810-4537-8FE8-1D7BF6DD95A8}"/>
              </a:ext>
            </a:extLst>
          </p:cNvPr>
          <p:cNvPicPr>
            <a:picLocks noChangeAspect="1"/>
          </p:cNvPicPr>
          <p:nvPr/>
        </p:nvPicPr>
        <p:blipFill>
          <a:blip r:embed="rId2"/>
          <a:stretch>
            <a:fillRect/>
          </a:stretch>
        </p:blipFill>
        <p:spPr>
          <a:xfrm>
            <a:off x="80513" y="955464"/>
            <a:ext cx="12030973" cy="5493415"/>
          </a:xfrm>
          <a:prstGeom prst="rect">
            <a:avLst/>
          </a:prstGeom>
        </p:spPr>
      </p:pic>
      <p:sp>
        <p:nvSpPr>
          <p:cNvPr id="7" name="TextBox 6">
            <a:extLst>
              <a:ext uri="{FF2B5EF4-FFF2-40B4-BE49-F238E27FC236}">
                <a16:creationId xmlns:a16="http://schemas.microsoft.com/office/drawing/2014/main" id="{77D32AB0-0E07-420E-A87C-AFBADF0F7589}"/>
              </a:ext>
            </a:extLst>
          </p:cNvPr>
          <p:cNvSpPr txBox="1"/>
          <p:nvPr/>
        </p:nvSpPr>
        <p:spPr>
          <a:xfrm>
            <a:off x="8807570" y="6464060"/>
            <a:ext cx="36633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(National Institute of Health, 2006)</a:t>
            </a:r>
            <a:endParaRPr lang="en-GB" dirty="0">
              <a:latin typeface="Grandview"/>
              <a:cs typeface="Arial"/>
            </a:endParaRPr>
          </a:p>
        </p:txBody>
      </p:sp>
      <p:sp>
        <p:nvSpPr>
          <p:cNvPr id="3" name="Footer Placeholder 2">
            <a:extLst>
              <a:ext uri="{FF2B5EF4-FFF2-40B4-BE49-F238E27FC236}">
                <a16:creationId xmlns:a16="http://schemas.microsoft.com/office/drawing/2014/main" id="{B5C6DCCC-1A2C-49CD-953A-7205D9EC34EF}"/>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99846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2E1A-B5FC-4BFF-B2DD-EFD5907EFD6B}"/>
              </a:ext>
            </a:extLst>
          </p:cNvPr>
          <p:cNvSpPr>
            <a:spLocks noGrp="1"/>
          </p:cNvSpPr>
          <p:nvPr>
            <p:ph type="ctrTitle"/>
          </p:nvPr>
        </p:nvSpPr>
        <p:spPr>
          <a:xfrm>
            <a:off x="647946" y="4034"/>
            <a:ext cx="10495904" cy="1468733"/>
          </a:xfrm>
        </p:spPr>
        <p:txBody>
          <a:bodyPr>
            <a:normAutofit/>
          </a:bodyPr>
          <a:lstStyle/>
          <a:p>
            <a:r>
              <a:rPr lang="en-GB" sz="3600" b="1" u="sng" dirty="0">
                <a:latin typeface="Arial"/>
                <a:cs typeface="Arial"/>
              </a:rPr>
              <a:t>How did the end of the Second World War affect British communities?</a:t>
            </a:r>
            <a:r>
              <a:rPr lang="en-GB" sz="3600" dirty="0">
                <a:latin typeface="Arial"/>
                <a:cs typeface="Arial"/>
              </a:rPr>
              <a:t> </a:t>
            </a:r>
          </a:p>
        </p:txBody>
      </p:sp>
      <p:sp>
        <p:nvSpPr>
          <p:cNvPr id="3" name="Subtitle 2">
            <a:extLst>
              <a:ext uri="{FF2B5EF4-FFF2-40B4-BE49-F238E27FC236}">
                <a16:creationId xmlns:a16="http://schemas.microsoft.com/office/drawing/2014/main" id="{050E1430-9B40-43C2-B301-B19B765F95BF}"/>
              </a:ext>
            </a:extLst>
          </p:cNvPr>
          <p:cNvSpPr>
            <a:spLocks noGrp="1"/>
          </p:cNvSpPr>
          <p:nvPr>
            <p:ph type="subTitle" idx="1"/>
          </p:nvPr>
        </p:nvSpPr>
        <p:spPr>
          <a:xfrm>
            <a:off x="777342" y="1574318"/>
            <a:ext cx="10495904" cy="4937695"/>
          </a:xfrm>
        </p:spPr>
        <p:txBody>
          <a:bodyPr vert="horz" lIns="91440" tIns="45720" rIns="91440" bIns="45720" rtlCol="0" anchor="t">
            <a:normAutofit lnSpcReduction="10000"/>
          </a:bodyPr>
          <a:lstStyle/>
          <a:p>
            <a:r>
              <a:rPr lang="en-GB" sz="1800" dirty="0"/>
              <a:t>This historic milestone provided both negative and positive impacts on British communities. These are as followed: </a:t>
            </a:r>
            <a:endParaRPr lang="en-US" sz="1800"/>
          </a:p>
          <a:p>
            <a:r>
              <a:rPr lang="en-GB" sz="1800" b="1" u="sng" dirty="0"/>
              <a:t>Positive impacts due to the End of the Second World War: </a:t>
            </a:r>
          </a:p>
          <a:p>
            <a:pPr marL="342900" indent="-342900">
              <a:buClr>
                <a:srgbClr val="8D87A6"/>
              </a:buClr>
              <a:buFont typeface="Arial" panose="05000000000000000000" pitchFamily="2" charset="2"/>
              <a:buChar char="•"/>
            </a:pPr>
            <a:r>
              <a:rPr lang="en-GB" sz="1800" dirty="0"/>
              <a:t>Exposure for Welsh communities to Great Britain(BBC, </a:t>
            </a:r>
            <a:r>
              <a:rPr lang="en-GB" sz="1800" dirty="0" err="1"/>
              <a:t>n.d</a:t>
            </a:r>
            <a:r>
              <a:rPr lang="en-GB" sz="1800" dirty="0"/>
              <a:t>)</a:t>
            </a:r>
            <a:endParaRPr lang="en-GB"/>
          </a:p>
          <a:p>
            <a:pPr marL="342900" indent="-342900">
              <a:buClr>
                <a:srgbClr val="8D87A6"/>
              </a:buClr>
              <a:buFont typeface="Arial" panose="05000000000000000000" pitchFamily="2" charset="2"/>
              <a:buChar char="•"/>
            </a:pPr>
            <a:r>
              <a:rPr lang="en-GB" sz="1800" dirty="0"/>
              <a:t>A sense of unity and solidarity between communities remained</a:t>
            </a:r>
          </a:p>
          <a:p>
            <a:pPr marL="342900" indent="-342900">
              <a:buClr>
                <a:srgbClr val="8D87A6"/>
              </a:buClr>
              <a:buFont typeface="Arial" panose="05000000000000000000" pitchFamily="2" charset="2"/>
              <a:buChar char="•"/>
            </a:pPr>
            <a:r>
              <a:rPr lang="en-GB" sz="1800" dirty="0"/>
              <a:t>A sense of optimism for a better life which later results in the Labour Landslide of 1945</a:t>
            </a:r>
          </a:p>
          <a:p>
            <a:pPr marL="342900" indent="-342900">
              <a:buClr>
                <a:srgbClr val="8D87A6"/>
              </a:buClr>
              <a:buFont typeface="Arial" panose="05000000000000000000" pitchFamily="2" charset="2"/>
              <a:buChar char="•"/>
            </a:pPr>
            <a:r>
              <a:rPr lang="en-GB" sz="1800" dirty="0"/>
              <a:t>Rationing remained to </a:t>
            </a:r>
            <a:r>
              <a:rPr lang="en-GB" sz="1800" dirty="0">
                <a:ea typeface="+mn-lt"/>
                <a:cs typeface="+mn-lt"/>
              </a:rPr>
              <a:t>ensure "the fair distribution of food and commodities when they were scarce" (Wilson, S, </a:t>
            </a:r>
            <a:r>
              <a:rPr lang="en-GB" sz="1800" dirty="0" err="1">
                <a:ea typeface="+mn-lt"/>
                <a:cs typeface="+mn-lt"/>
              </a:rPr>
              <a:t>n.d</a:t>
            </a:r>
            <a:r>
              <a:rPr lang="en-GB" sz="1800" dirty="0">
                <a:ea typeface="+mn-lt"/>
                <a:cs typeface="+mn-lt"/>
              </a:rPr>
              <a:t>) </a:t>
            </a:r>
            <a:endParaRPr lang="en-GB" sz="1800" dirty="0"/>
          </a:p>
          <a:p>
            <a:pPr>
              <a:buClr>
                <a:srgbClr val="8D87A6"/>
              </a:buClr>
            </a:pPr>
            <a:r>
              <a:rPr lang="en-GB" sz="1800" b="1" u="sng" dirty="0"/>
              <a:t>Negative impacts due to the End of the Second World War: </a:t>
            </a:r>
          </a:p>
          <a:p>
            <a:pPr marL="342900" indent="-342900">
              <a:buFont typeface="Arial" panose="05000000000000000000" pitchFamily="2" charset="2"/>
              <a:buChar char="•"/>
            </a:pPr>
            <a:r>
              <a:rPr lang="en-GB" sz="1800" dirty="0"/>
              <a:t>1/3 houses were destroyed meaning many families had to live together which could cause strain on the community (BCC, </a:t>
            </a:r>
            <a:r>
              <a:rPr lang="en-GB" sz="1800" err="1"/>
              <a:t>n.d</a:t>
            </a:r>
            <a:r>
              <a:rPr lang="en-GB" sz="1800" dirty="0"/>
              <a:t>) </a:t>
            </a:r>
          </a:p>
          <a:p>
            <a:pPr marL="342900" indent="-342900">
              <a:buClr>
                <a:srgbClr val="8D87A6"/>
              </a:buClr>
              <a:buFont typeface="Arial" panose="05000000000000000000" pitchFamily="2" charset="2"/>
              <a:buChar char="•"/>
            </a:pPr>
            <a:r>
              <a:rPr lang="en-GB" sz="1800" dirty="0"/>
              <a:t>Several individuals were "forced to abandon" or leave and move on to new communities due to damage by air raids. (</a:t>
            </a:r>
            <a:r>
              <a:rPr lang="en-GB" sz="1800" dirty="0" err="1">
                <a:ea typeface="+mn-lt"/>
                <a:cs typeface="+mn-lt"/>
              </a:rPr>
              <a:t>Kesternich</a:t>
            </a:r>
            <a:r>
              <a:rPr lang="en-GB" sz="1800" dirty="0">
                <a:ea typeface="+mn-lt"/>
                <a:cs typeface="+mn-lt"/>
              </a:rPr>
              <a:t>, </a:t>
            </a:r>
            <a:r>
              <a:rPr lang="en-GB" sz="1800" dirty="0" err="1">
                <a:ea typeface="+mn-lt"/>
                <a:cs typeface="+mn-lt"/>
              </a:rPr>
              <a:t>Siflinger</a:t>
            </a:r>
            <a:r>
              <a:rPr lang="en-GB" sz="1800" dirty="0">
                <a:ea typeface="+mn-lt"/>
                <a:cs typeface="+mn-lt"/>
              </a:rPr>
              <a:t>, Smith, &amp; Winter,)</a:t>
            </a:r>
          </a:p>
          <a:p>
            <a:pPr marL="342900" indent="-342900">
              <a:buClr>
                <a:srgbClr val="8D87A6"/>
              </a:buClr>
              <a:buFont typeface="Arial" panose="05000000000000000000" pitchFamily="2" charset="2"/>
              <a:buChar char="•"/>
            </a:pPr>
            <a:endParaRPr lang="en-GB" sz="1800" dirty="0"/>
          </a:p>
          <a:p>
            <a:pPr marL="342900" indent="-342900">
              <a:buClr>
                <a:srgbClr val="2A2735">
                  <a:lumMod val="50000"/>
                  <a:lumOff val="50000"/>
                </a:srgbClr>
              </a:buClr>
              <a:buFont typeface="Arial" panose="05000000000000000000" pitchFamily="2" charset="2"/>
              <a:buChar char="•"/>
            </a:pPr>
            <a:endParaRPr lang="en-GB" sz="2000" b="1" u="sng" dirty="0"/>
          </a:p>
          <a:p>
            <a:pPr>
              <a:buClr>
                <a:srgbClr val="2A2735">
                  <a:lumMod val="50000"/>
                  <a:lumOff val="50000"/>
                </a:srgbClr>
              </a:buClr>
            </a:pPr>
            <a:endParaRPr lang="en-GB" sz="2000" b="1" u="sng" dirty="0"/>
          </a:p>
          <a:p>
            <a:pPr marL="342900" indent="-342900">
              <a:buClr>
                <a:srgbClr val="8D87A6"/>
              </a:buClr>
              <a:buFont typeface="Arial" panose="05000000000000000000" pitchFamily="2" charset="2"/>
              <a:buChar char="•"/>
            </a:pPr>
            <a:endParaRPr lang="en-GB" sz="2000" dirty="0"/>
          </a:p>
          <a:p>
            <a:pPr marL="342900" indent="-342900">
              <a:buClr>
                <a:srgbClr val="8D87A6"/>
              </a:buClr>
              <a:buFont typeface="Arial" panose="05000000000000000000" pitchFamily="2" charset="2"/>
              <a:buChar char="•"/>
            </a:pPr>
            <a:endParaRPr lang="en-GB" sz="2000" dirty="0"/>
          </a:p>
        </p:txBody>
      </p:sp>
      <p:sp>
        <p:nvSpPr>
          <p:cNvPr id="4" name="Footer Placeholder 3">
            <a:extLst>
              <a:ext uri="{FF2B5EF4-FFF2-40B4-BE49-F238E27FC236}">
                <a16:creationId xmlns:a16="http://schemas.microsoft.com/office/drawing/2014/main" id="{5ED2D31D-1649-4EFF-8148-DC80ABC96D10}"/>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704453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DC0B-5AD1-4171-A414-ED115B7023E2}"/>
              </a:ext>
            </a:extLst>
          </p:cNvPr>
          <p:cNvSpPr>
            <a:spLocks noGrp="1"/>
          </p:cNvSpPr>
          <p:nvPr>
            <p:ph type="ctrTitle"/>
          </p:nvPr>
        </p:nvSpPr>
        <p:spPr>
          <a:xfrm>
            <a:off x="691078" y="262827"/>
            <a:ext cx="10495904" cy="1152431"/>
          </a:xfrm>
        </p:spPr>
        <p:txBody>
          <a:bodyPr vert="horz" lIns="91440" tIns="45720" rIns="91440" bIns="45720" rtlCol="0" anchor="b">
            <a:noAutofit/>
          </a:bodyPr>
          <a:lstStyle/>
          <a:p>
            <a:r>
              <a:rPr lang="en-GB" sz="3200" b="1" u="sng" dirty="0">
                <a:latin typeface="Arial"/>
                <a:cs typeface="Arial"/>
              </a:rPr>
              <a:t>How did the end of the Second World War impact on the Youth Work service?</a:t>
            </a:r>
          </a:p>
        </p:txBody>
      </p:sp>
      <p:sp>
        <p:nvSpPr>
          <p:cNvPr id="3" name="Subtitle 2">
            <a:extLst>
              <a:ext uri="{FF2B5EF4-FFF2-40B4-BE49-F238E27FC236}">
                <a16:creationId xmlns:a16="http://schemas.microsoft.com/office/drawing/2014/main" id="{1C8C5FAB-B584-49EF-B07B-0D5E4FB0BE4A}"/>
              </a:ext>
            </a:extLst>
          </p:cNvPr>
          <p:cNvSpPr>
            <a:spLocks noGrp="1"/>
          </p:cNvSpPr>
          <p:nvPr>
            <p:ph type="subTitle" idx="1"/>
          </p:nvPr>
        </p:nvSpPr>
        <p:spPr>
          <a:xfrm>
            <a:off x="691078" y="1660582"/>
            <a:ext cx="10495904" cy="4650148"/>
          </a:xfrm>
        </p:spPr>
        <p:txBody>
          <a:bodyPr vert="horz" lIns="91440" tIns="45720" rIns="91440" bIns="45720" rtlCol="0" anchor="t">
            <a:normAutofit/>
          </a:bodyPr>
          <a:lstStyle/>
          <a:p>
            <a:pPr marL="342900" indent="-342900">
              <a:buFont typeface="Arial" panose="05000000000000000000" pitchFamily="2" charset="2"/>
              <a:buChar char="•"/>
            </a:pPr>
            <a:r>
              <a:rPr lang="en-GB" sz="2000" dirty="0"/>
              <a:t>Lastly, we must look at how the end of the War impacted the Youth Work service. There was growing concern about Youth following the end of the War, this resulted in the:</a:t>
            </a:r>
            <a:endParaRPr lang="en-US"/>
          </a:p>
          <a:p>
            <a:pPr marL="342900" indent="-342900">
              <a:buClr>
                <a:srgbClr val="8D87A6"/>
              </a:buClr>
              <a:buFont typeface="Arial" panose="05000000000000000000" pitchFamily="2" charset="2"/>
              <a:buChar char="•"/>
            </a:pPr>
            <a:r>
              <a:rPr lang="en-GB" sz="2000" b="1" dirty="0"/>
              <a:t>Circular 1486 </a:t>
            </a:r>
          </a:p>
          <a:p>
            <a:pPr marL="342900" indent="-342900">
              <a:buClr>
                <a:srgbClr val="8D87A6"/>
              </a:buClr>
              <a:buFont typeface="Arial" panose="05000000000000000000" pitchFamily="2" charset="2"/>
              <a:buChar char="•"/>
            </a:pPr>
            <a:r>
              <a:rPr lang="en-GB" sz="1800" dirty="0"/>
              <a:t>Circular 1486 is described by </a:t>
            </a:r>
            <a:r>
              <a:rPr lang="en-GB" sz="1800" dirty="0" err="1"/>
              <a:t>Infed</a:t>
            </a:r>
            <a:r>
              <a:rPr lang="en-GB" sz="1800" dirty="0"/>
              <a:t> (2019) as "t</a:t>
            </a:r>
            <a:r>
              <a:rPr lang="en-GB" sz="1800" dirty="0">
                <a:ea typeface="+mn-lt"/>
                <a:cs typeface="+mn-lt"/>
              </a:rPr>
              <a:t>rying to consolidate and encourage partnership working between the voluntary sector and democratic government at all levels.". </a:t>
            </a:r>
            <a:endParaRPr lang="en-GB" sz="1800" b="1" dirty="0">
              <a:ea typeface="+mn-lt"/>
              <a:cs typeface="+mn-lt"/>
            </a:endParaRPr>
          </a:p>
          <a:p>
            <a:pPr marL="342900" indent="-342900">
              <a:buClr>
                <a:srgbClr val="8D87A6"/>
              </a:buClr>
              <a:buFont typeface="Arial" panose="05000000000000000000" pitchFamily="2" charset="2"/>
              <a:buChar char="•"/>
            </a:pPr>
            <a:endParaRPr lang="en-GB" sz="1800" b="1" u="sng" dirty="0"/>
          </a:p>
          <a:p>
            <a:pPr marL="342900" indent="-342900">
              <a:buClr>
                <a:srgbClr val="8D87A6"/>
              </a:buClr>
              <a:buFont typeface="Arial" panose="05000000000000000000" pitchFamily="2" charset="2"/>
              <a:buChar char="•"/>
            </a:pPr>
            <a:r>
              <a:rPr lang="en-GB" sz="1800" dirty="0"/>
              <a:t>In conclusion, I believe this is a historical milestones in terms of developing Youth Work because it shone a light up Youth Work through legislation such as the Circular 1486 and proved to people why it was so important for Youth work to be prioritized.  </a:t>
            </a:r>
          </a:p>
          <a:p>
            <a:pPr marL="342900" indent="-342900">
              <a:buClr>
                <a:srgbClr val="8D87A6"/>
              </a:buClr>
              <a:buFont typeface="Arial" panose="05000000000000000000" pitchFamily="2" charset="2"/>
              <a:buChar char="•"/>
            </a:pPr>
            <a:r>
              <a:rPr lang="en-GB" sz="1800" dirty="0">
                <a:ea typeface="+mn-lt"/>
                <a:cs typeface="+mn-lt"/>
              </a:rPr>
              <a:t>This led to an important piece of legislation being made, The Education Act of 1944.</a:t>
            </a:r>
            <a:endParaRPr lang="en-GB" sz="1800" dirty="0"/>
          </a:p>
          <a:p>
            <a:pPr marL="342900" indent="-342900" algn="ctr">
              <a:buClr>
                <a:srgbClr val="8D87A6"/>
              </a:buClr>
              <a:buFont typeface="Arial" panose="05000000000000000000" pitchFamily="2" charset="2"/>
              <a:buChar char="•"/>
            </a:pPr>
            <a:endParaRPr lang="en-GB" sz="1800" dirty="0"/>
          </a:p>
          <a:p>
            <a:pPr marL="342900" indent="-342900">
              <a:buClr>
                <a:srgbClr val="8D87A6"/>
              </a:buClr>
              <a:buFont typeface="Arial" panose="05000000000000000000" pitchFamily="2" charset="2"/>
              <a:buChar char="•"/>
            </a:pPr>
            <a:endParaRPr lang="en-GB" sz="1800" dirty="0"/>
          </a:p>
          <a:p>
            <a:pPr marL="342900" indent="-342900">
              <a:buClr>
                <a:srgbClr val="8D87A6"/>
              </a:buClr>
              <a:buFont typeface="Arial,Sans-Serif" panose="05000000000000000000" pitchFamily="2" charset="2"/>
              <a:buChar char="•"/>
            </a:pPr>
            <a:endParaRPr lang="en-GB" sz="1800"/>
          </a:p>
          <a:p>
            <a:pPr marL="342900" indent="-342900">
              <a:buClr>
                <a:srgbClr val="8D87A6"/>
              </a:buClr>
              <a:buFont typeface="Arial" panose="05000000000000000000" pitchFamily="2" charset="2"/>
              <a:buChar char="•"/>
            </a:pPr>
            <a:endParaRPr lang="en-GB" sz="1800" dirty="0"/>
          </a:p>
          <a:p>
            <a:pPr marL="342900" indent="-342900">
              <a:buClr>
                <a:srgbClr val="8D87A6"/>
              </a:buClr>
              <a:buFont typeface="Arial" panose="05000000000000000000" pitchFamily="2" charset="2"/>
              <a:buChar char="•"/>
            </a:pPr>
            <a:endParaRPr lang="en-GB" sz="2000" b="1" dirty="0"/>
          </a:p>
          <a:p>
            <a:pPr marL="342900" indent="-342900">
              <a:buClr>
                <a:srgbClr val="8D87A6"/>
              </a:buClr>
              <a:buFont typeface="Arial" panose="05000000000000000000" pitchFamily="2" charset="2"/>
              <a:buChar char="•"/>
            </a:pPr>
            <a:endParaRPr lang="en-GB" sz="2000" b="1" dirty="0"/>
          </a:p>
          <a:p>
            <a:pPr marL="342900" indent="-342900">
              <a:buClr>
                <a:srgbClr val="8D87A6"/>
              </a:buClr>
              <a:buFont typeface="Arial" panose="05000000000000000000" pitchFamily="2" charset="2"/>
              <a:buChar char="•"/>
            </a:pPr>
            <a:endParaRPr lang="en-GB" sz="2000" dirty="0"/>
          </a:p>
          <a:p>
            <a:pPr marL="342900" indent="-342900">
              <a:buClr>
                <a:srgbClr val="8D87A6"/>
              </a:buClr>
              <a:buFont typeface="Arial" panose="05000000000000000000" pitchFamily="2" charset="2"/>
              <a:buChar char="•"/>
            </a:pPr>
            <a:endParaRPr lang="en-GB" sz="2000" b="1" u="sng" dirty="0"/>
          </a:p>
          <a:p>
            <a:pPr marL="342900" indent="-342900">
              <a:buClr>
                <a:srgbClr val="8D87A6"/>
              </a:buClr>
              <a:buFont typeface="Arial" panose="05000000000000000000" pitchFamily="2" charset="2"/>
              <a:buChar char="•"/>
            </a:pPr>
            <a:endParaRPr lang="en-GB" sz="2000" b="1" u="sng" dirty="0"/>
          </a:p>
        </p:txBody>
      </p:sp>
      <p:sp>
        <p:nvSpPr>
          <p:cNvPr id="4" name="Footer Placeholder 3">
            <a:extLst>
              <a:ext uri="{FF2B5EF4-FFF2-40B4-BE49-F238E27FC236}">
                <a16:creationId xmlns:a16="http://schemas.microsoft.com/office/drawing/2014/main" id="{FCFF79BC-0CA9-470A-A744-391B325A0A13}"/>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25431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5E9109-71C0-4E9D-8F8F-C842C9CD8A14}"/>
              </a:ext>
            </a:extLst>
          </p:cNvPr>
          <p:cNvSpPr txBox="1"/>
          <p:nvPr/>
        </p:nvSpPr>
        <p:spPr>
          <a:xfrm>
            <a:off x="1820174" y="626853"/>
            <a:ext cx="85516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dirty="0"/>
              <a:t>A summary of how the Second World War ending impacted upon...</a:t>
            </a:r>
            <a:endParaRPr lang="en-US"/>
          </a:p>
        </p:txBody>
      </p:sp>
      <p:graphicFrame>
        <p:nvGraphicFramePr>
          <p:cNvPr id="7" name="Table 7">
            <a:extLst>
              <a:ext uri="{FF2B5EF4-FFF2-40B4-BE49-F238E27FC236}">
                <a16:creationId xmlns:a16="http://schemas.microsoft.com/office/drawing/2014/main" id="{E88C462F-58B8-4B3D-9A82-CE38B2E32943}"/>
              </a:ext>
            </a:extLst>
          </p:cNvPr>
          <p:cNvGraphicFramePr>
            <a:graphicFrameLocks noGrp="1"/>
          </p:cNvGraphicFramePr>
          <p:nvPr>
            <p:extLst>
              <p:ext uri="{D42A27DB-BD31-4B8C-83A1-F6EECF244321}">
                <p14:modId xmlns:p14="http://schemas.microsoft.com/office/powerpoint/2010/main" val="1277688906"/>
              </p:ext>
            </p:extLst>
          </p:nvPr>
        </p:nvGraphicFramePr>
        <p:xfrm>
          <a:off x="1796020" y="1484376"/>
          <a:ext cx="8168640" cy="411988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1678722651"/>
                    </a:ext>
                  </a:extLst>
                </a:gridCol>
                <a:gridCol w="2722880">
                  <a:extLst>
                    <a:ext uri="{9D8B030D-6E8A-4147-A177-3AD203B41FA5}">
                      <a16:colId xmlns:a16="http://schemas.microsoft.com/office/drawing/2014/main" val="318674466"/>
                    </a:ext>
                  </a:extLst>
                </a:gridCol>
                <a:gridCol w="2722880">
                  <a:extLst>
                    <a:ext uri="{9D8B030D-6E8A-4147-A177-3AD203B41FA5}">
                      <a16:colId xmlns:a16="http://schemas.microsoft.com/office/drawing/2014/main" val="2276599143"/>
                    </a:ext>
                  </a:extLst>
                </a:gridCol>
              </a:tblGrid>
              <a:tr h="370840">
                <a:tc>
                  <a:txBody>
                    <a:bodyPr/>
                    <a:lstStyle/>
                    <a:p>
                      <a:r>
                        <a:rPr lang="en-GB" dirty="0"/>
                        <a:t>Lives of young people:</a:t>
                      </a:r>
                    </a:p>
                  </a:txBody>
                  <a:tcPr/>
                </a:tc>
                <a:tc>
                  <a:txBody>
                    <a:bodyPr/>
                    <a:lstStyle/>
                    <a:p>
                      <a:r>
                        <a:rPr lang="en-GB" dirty="0"/>
                        <a:t>Communities of Britain:</a:t>
                      </a:r>
                    </a:p>
                  </a:txBody>
                  <a:tcPr/>
                </a:tc>
                <a:tc>
                  <a:txBody>
                    <a:bodyPr/>
                    <a:lstStyle/>
                    <a:p>
                      <a:r>
                        <a:rPr lang="en-GB" dirty="0"/>
                        <a:t>Youth Work Practise: </a:t>
                      </a:r>
                    </a:p>
                  </a:txBody>
                  <a:tcPr/>
                </a:tc>
                <a:extLst>
                  <a:ext uri="{0D108BD9-81ED-4DB2-BD59-A6C34878D82A}">
                    <a16:rowId xmlns:a16="http://schemas.microsoft.com/office/drawing/2014/main" val="598994233"/>
                  </a:ext>
                </a:extLst>
              </a:tr>
              <a:tr h="370840">
                <a:tc>
                  <a:txBody>
                    <a:bodyPr/>
                    <a:lstStyle/>
                    <a:p>
                      <a:pPr marL="285750" indent="-285750">
                        <a:buFont typeface="Arial"/>
                        <a:buChar char="•"/>
                      </a:pPr>
                      <a:r>
                        <a:rPr lang="en-GB" dirty="0"/>
                        <a:t>Live in destroyed communities </a:t>
                      </a:r>
                    </a:p>
                  </a:txBody>
                  <a:tcPr/>
                </a:tc>
                <a:tc>
                  <a:txBody>
                    <a:bodyPr/>
                    <a:lstStyle/>
                    <a:p>
                      <a:pPr marL="285750" indent="-285750">
                        <a:buFont typeface="Arial"/>
                        <a:buChar char="•"/>
                      </a:pPr>
                      <a:r>
                        <a:rPr lang="en-GB" dirty="0"/>
                        <a:t>Communities destroyed by air raids</a:t>
                      </a:r>
                    </a:p>
                  </a:txBody>
                  <a:tcPr/>
                </a:tc>
                <a:tc>
                  <a:txBody>
                    <a:bodyPr/>
                    <a:lstStyle/>
                    <a:p>
                      <a:pPr marL="285750" indent="-285750">
                        <a:buFont typeface="Arial"/>
                        <a:buChar char="•"/>
                      </a:pPr>
                      <a:r>
                        <a:rPr lang="en-GB" dirty="0"/>
                        <a:t>Not prioritize compared to other necessities</a:t>
                      </a:r>
                    </a:p>
                  </a:txBody>
                  <a:tcPr/>
                </a:tc>
                <a:extLst>
                  <a:ext uri="{0D108BD9-81ED-4DB2-BD59-A6C34878D82A}">
                    <a16:rowId xmlns:a16="http://schemas.microsoft.com/office/drawing/2014/main" val="985220309"/>
                  </a:ext>
                </a:extLst>
              </a:tr>
              <a:tr h="370840">
                <a:tc>
                  <a:txBody>
                    <a:bodyPr/>
                    <a:lstStyle/>
                    <a:p>
                      <a:pPr marL="285750" indent="-285750">
                        <a:buFont typeface="Arial"/>
                        <a:buChar char="•"/>
                      </a:pPr>
                      <a:r>
                        <a:rPr lang="en-GB" dirty="0"/>
                        <a:t>Live with PTSD/Trauma due to the War</a:t>
                      </a:r>
                    </a:p>
                  </a:txBody>
                  <a:tcPr/>
                </a:tc>
                <a:tc>
                  <a:txBody>
                    <a:bodyPr/>
                    <a:lstStyle/>
                    <a:p>
                      <a:pPr marL="285750" indent="-285750">
                        <a:buFont typeface="Arial"/>
                        <a:buChar char="•"/>
                      </a:pPr>
                      <a:r>
                        <a:rPr lang="en-GB" dirty="0"/>
                        <a:t>Moved from communities and homes</a:t>
                      </a:r>
                    </a:p>
                  </a:txBody>
                  <a:tcPr/>
                </a:tc>
                <a:tc>
                  <a:txBody>
                    <a:bodyPr/>
                    <a:lstStyle/>
                    <a:p>
                      <a:pPr marL="285750" indent="-285750">
                        <a:buFont typeface="Arial"/>
                        <a:buChar char="•"/>
                      </a:pPr>
                      <a:r>
                        <a:rPr lang="en-GB" dirty="0"/>
                        <a:t>Circular 1486</a:t>
                      </a:r>
                    </a:p>
                  </a:txBody>
                  <a:tcPr/>
                </a:tc>
                <a:extLst>
                  <a:ext uri="{0D108BD9-81ED-4DB2-BD59-A6C34878D82A}">
                    <a16:rowId xmlns:a16="http://schemas.microsoft.com/office/drawing/2014/main" val="3868974531"/>
                  </a:ext>
                </a:extLst>
              </a:tr>
              <a:tr h="370840">
                <a:tc>
                  <a:txBody>
                    <a:bodyPr/>
                    <a:lstStyle/>
                    <a:p>
                      <a:pPr marL="285750" indent="-285750">
                        <a:buFont typeface="Arial"/>
                        <a:buChar char="•"/>
                      </a:pPr>
                      <a:r>
                        <a:rPr lang="en-GB" dirty="0"/>
                        <a:t>Live without Fear</a:t>
                      </a:r>
                    </a:p>
                  </a:txBody>
                  <a:tcPr/>
                </a:tc>
                <a:tc>
                  <a:txBody>
                    <a:bodyPr/>
                    <a:lstStyle/>
                    <a:p>
                      <a:pPr marL="285750" indent="-285750">
                        <a:buFont typeface="Arial"/>
                        <a:buChar char="•"/>
                      </a:pPr>
                      <a:r>
                        <a:rPr lang="en-GB" dirty="0"/>
                        <a:t>Sense of unity and solidarity</a:t>
                      </a:r>
                    </a:p>
                  </a:txBody>
                  <a:tcPr/>
                </a:tc>
                <a:tc>
                  <a:txBody>
                    <a:bodyPr/>
                    <a:lstStyle/>
                    <a:p>
                      <a:pPr marL="285750" indent="-285750">
                        <a:buFont typeface="Arial"/>
                        <a:buChar char="•"/>
                      </a:pPr>
                      <a:r>
                        <a:rPr lang="en-GB" dirty="0"/>
                        <a:t>The Education Act 1944</a:t>
                      </a:r>
                    </a:p>
                  </a:txBody>
                  <a:tcPr/>
                </a:tc>
                <a:extLst>
                  <a:ext uri="{0D108BD9-81ED-4DB2-BD59-A6C34878D82A}">
                    <a16:rowId xmlns:a16="http://schemas.microsoft.com/office/drawing/2014/main" val="2210335158"/>
                  </a:ext>
                </a:extLst>
              </a:tr>
              <a:tr h="370840">
                <a:tc>
                  <a:txBody>
                    <a:bodyPr/>
                    <a:lstStyle/>
                    <a:p>
                      <a:pPr marL="285750" indent="-285750">
                        <a:buFont typeface="Arial"/>
                        <a:buChar char="•"/>
                      </a:pPr>
                      <a:r>
                        <a:rPr lang="en-GB" dirty="0"/>
                        <a:t>Reunited with families</a:t>
                      </a:r>
                    </a:p>
                  </a:txBody>
                  <a:tcPr/>
                </a:tc>
                <a:tc>
                  <a:txBody>
                    <a:bodyPr/>
                    <a:lstStyle/>
                    <a:p>
                      <a:pPr marL="285750" indent="-285750">
                        <a:buFont typeface="Arial"/>
                        <a:buChar char="•"/>
                      </a:pPr>
                      <a:r>
                        <a:rPr lang="en-GB" dirty="0"/>
                        <a:t>Welsh community exposure</a:t>
                      </a:r>
                    </a:p>
                  </a:txBody>
                  <a:tcPr/>
                </a:tc>
                <a:tc>
                  <a:txBody>
                    <a:bodyPr/>
                    <a:lstStyle/>
                    <a:p>
                      <a:endParaRPr lang="en-GB"/>
                    </a:p>
                  </a:txBody>
                  <a:tcPr/>
                </a:tc>
                <a:extLst>
                  <a:ext uri="{0D108BD9-81ED-4DB2-BD59-A6C34878D82A}">
                    <a16:rowId xmlns:a16="http://schemas.microsoft.com/office/drawing/2014/main" val="2353258920"/>
                  </a:ext>
                </a:extLst>
              </a:tr>
              <a:tr h="370840">
                <a:tc>
                  <a:txBody>
                    <a:bodyPr/>
                    <a:lstStyle/>
                    <a:p>
                      <a:pPr marL="285750" indent="-285750">
                        <a:buFont typeface="Arial"/>
                        <a:buChar char="•"/>
                      </a:pPr>
                      <a:r>
                        <a:rPr lang="en-GB" dirty="0"/>
                        <a:t>Reintroduced to education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49931209"/>
                  </a:ext>
                </a:extLst>
              </a:tr>
            </a:tbl>
          </a:graphicData>
        </a:graphic>
      </p:graphicFrame>
      <p:sp>
        <p:nvSpPr>
          <p:cNvPr id="2" name="Footer Placeholder 1">
            <a:extLst>
              <a:ext uri="{FF2B5EF4-FFF2-40B4-BE49-F238E27FC236}">
                <a16:creationId xmlns:a16="http://schemas.microsoft.com/office/drawing/2014/main" id="{7FD41425-6DAD-46D9-939D-869454895DBE}"/>
              </a:ext>
            </a:extLst>
          </p:cNvPr>
          <p:cNvSpPr>
            <a:spLocks noGrp="1"/>
          </p:cNvSpPr>
          <p:nvPr>
            <p:ph type="ftr" sz="quarter" idx="11"/>
          </p:nvPr>
        </p:nvSpPr>
        <p:spPr/>
        <p:txBody>
          <a:bodyPr/>
          <a:lstStyle/>
          <a:p>
            <a:r>
              <a:rPr lang="en-GB"/>
              <a:t>Holly Gooch 2100191 </a:t>
            </a:r>
          </a:p>
        </p:txBody>
      </p:sp>
      <p:sp>
        <p:nvSpPr>
          <p:cNvPr id="3" name="TextBox 2">
            <a:extLst>
              <a:ext uri="{FF2B5EF4-FFF2-40B4-BE49-F238E27FC236}">
                <a16:creationId xmlns:a16="http://schemas.microsoft.com/office/drawing/2014/main" id="{D228B585-7619-4301-AED9-1E61CC6D70C4}"/>
              </a:ext>
            </a:extLst>
          </p:cNvPr>
          <p:cNvSpPr txBox="1"/>
          <p:nvPr/>
        </p:nvSpPr>
        <p:spPr>
          <a:xfrm>
            <a:off x="1058174" y="5874588"/>
            <a:ext cx="105069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can see how Youth Work developed as a result of this historical milestone because it was no longer a time of War and sorrow, many began to think of its necessity in supporting young people,  resulting in Education Act 1944...</a:t>
            </a:r>
          </a:p>
        </p:txBody>
      </p:sp>
    </p:spTree>
    <p:extLst>
      <p:ext uri="{BB962C8B-B14F-4D97-AF65-F5344CB8AC3E}">
        <p14:creationId xmlns:p14="http://schemas.microsoft.com/office/powerpoint/2010/main" val="1109811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0DB4D58-126D-49BE-AF58-597A9036BBE8}"/>
              </a:ext>
            </a:extLst>
          </p:cNvPr>
          <p:cNvSpPr>
            <a:spLocks noGrp="1"/>
          </p:cNvSpPr>
          <p:nvPr>
            <p:ph type="ctrTitle"/>
          </p:nvPr>
        </p:nvSpPr>
        <p:spPr>
          <a:xfrm>
            <a:off x="691078" y="1260582"/>
            <a:ext cx="10302169" cy="1628647"/>
          </a:xfrm>
        </p:spPr>
        <p:txBody>
          <a:bodyPr vert="horz" lIns="91440" tIns="45720" rIns="91440" bIns="45720" rtlCol="0" anchor="t">
            <a:normAutofit/>
          </a:bodyPr>
          <a:lstStyle/>
          <a:p>
            <a:r>
              <a:rPr lang="en-GB" b="1" u="sng" dirty="0">
                <a:latin typeface="New times roman"/>
              </a:rPr>
              <a:t>The Education Act 1944</a:t>
            </a:r>
          </a:p>
        </p:txBody>
      </p:sp>
      <p:sp>
        <p:nvSpPr>
          <p:cNvPr id="4" name="TextBox 3">
            <a:extLst>
              <a:ext uri="{FF2B5EF4-FFF2-40B4-BE49-F238E27FC236}">
                <a16:creationId xmlns:a16="http://schemas.microsoft.com/office/drawing/2014/main" id="{A8EBAEE5-182D-42C9-B58A-16077950AB5A}"/>
              </a:ext>
            </a:extLst>
          </p:cNvPr>
          <p:cNvSpPr txBox="1"/>
          <p:nvPr/>
        </p:nvSpPr>
        <p:spPr>
          <a:xfrm>
            <a:off x="684362" y="229462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u="sng" dirty="0"/>
              <a:t>Context:</a:t>
            </a:r>
          </a:p>
        </p:txBody>
      </p:sp>
      <p:sp>
        <p:nvSpPr>
          <p:cNvPr id="5" name="TextBox 4">
            <a:extLst>
              <a:ext uri="{FF2B5EF4-FFF2-40B4-BE49-F238E27FC236}">
                <a16:creationId xmlns:a16="http://schemas.microsoft.com/office/drawing/2014/main" id="{4B859084-35BD-41E8-B397-8BD22270455B}"/>
              </a:ext>
            </a:extLst>
          </p:cNvPr>
          <p:cNvSpPr txBox="1"/>
          <p:nvPr/>
        </p:nvSpPr>
        <p:spPr>
          <a:xfrm>
            <a:off x="2595652" y="2423124"/>
            <a:ext cx="563304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3 August 1944, got through parliament by  R.A Butler</a:t>
            </a:r>
          </a:p>
        </p:txBody>
      </p:sp>
      <p:sp>
        <p:nvSpPr>
          <p:cNvPr id="6" name="TextBox 5">
            <a:extLst>
              <a:ext uri="{FF2B5EF4-FFF2-40B4-BE49-F238E27FC236}">
                <a16:creationId xmlns:a16="http://schemas.microsoft.com/office/drawing/2014/main" id="{FEB01FF5-FB8C-4C9F-8FA6-44F5E5D17812}"/>
              </a:ext>
            </a:extLst>
          </p:cNvPr>
          <p:cNvSpPr txBox="1"/>
          <p:nvPr/>
        </p:nvSpPr>
        <p:spPr>
          <a:xfrm>
            <a:off x="840716" y="4276905"/>
            <a:ext cx="105644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Micheal</a:t>
            </a:r>
            <a:r>
              <a:rPr lang="en-GB" dirty="0"/>
              <a:t> Barber (2000) describes the 1944 act as "</a:t>
            </a:r>
            <a:r>
              <a:rPr lang="en-GB" dirty="0">
                <a:ea typeface="+mn-lt"/>
                <a:cs typeface="+mn-lt"/>
              </a:rPr>
              <a:t>crucial piece of British legislation - one of the most important this century". </a:t>
            </a:r>
            <a:endParaRPr lang="en-GB">
              <a:ea typeface="+mn-lt"/>
              <a:cs typeface="+mn-lt"/>
            </a:endParaRPr>
          </a:p>
          <a:p>
            <a:pPr marL="285750" indent="-285750">
              <a:buFont typeface="Arial"/>
              <a:buChar char="•"/>
            </a:pPr>
            <a:r>
              <a:rPr lang="en-GB" dirty="0">
                <a:ea typeface="+mn-lt"/>
                <a:cs typeface="+mn-lt"/>
              </a:rPr>
              <a:t>This act intended to remove all the inequalities from the British education system, making secondary education </a:t>
            </a:r>
            <a:r>
              <a:rPr lang="en-GB" u="sng" dirty="0">
                <a:ea typeface="+mn-lt"/>
                <a:cs typeface="+mn-lt"/>
              </a:rPr>
              <a:t>free </a:t>
            </a:r>
            <a:r>
              <a:rPr lang="en-GB" dirty="0">
                <a:ea typeface="+mn-lt"/>
                <a:cs typeface="+mn-lt"/>
              </a:rPr>
              <a:t>for all and establishing no fees could be charged to any school that was maintained within a public authority. </a:t>
            </a:r>
          </a:p>
          <a:p>
            <a:pPr marL="285750" indent="-285750">
              <a:buFont typeface="Arial"/>
              <a:buChar char="•"/>
            </a:pPr>
            <a:r>
              <a:rPr lang="en-GB" dirty="0"/>
              <a:t>Wanted to give all young people a chance at an education regardless of their backgrounds. </a:t>
            </a:r>
          </a:p>
        </p:txBody>
      </p:sp>
      <p:sp>
        <p:nvSpPr>
          <p:cNvPr id="3" name="Footer Placeholder 2">
            <a:extLst>
              <a:ext uri="{FF2B5EF4-FFF2-40B4-BE49-F238E27FC236}">
                <a16:creationId xmlns:a16="http://schemas.microsoft.com/office/drawing/2014/main" id="{153CEF8C-F3D3-43B9-B367-8567E5D22ECF}"/>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7833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5C3C2-C6AD-40DA-B5AC-389D7F508AAF}"/>
              </a:ext>
            </a:extLst>
          </p:cNvPr>
          <p:cNvSpPr>
            <a:spLocks noGrp="1"/>
          </p:cNvSpPr>
          <p:nvPr>
            <p:ph type="ctrTitle"/>
          </p:nvPr>
        </p:nvSpPr>
        <p:spPr/>
        <p:txBody>
          <a:bodyPr vert="horz" lIns="91440" tIns="45720" rIns="91440" bIns="45720" rtlCol="0" anchor="t">
            <a:normAutofit/>
          </a:bodyPr>
          <a:lstStyle/>
          <a:p>
            <a:r>
              <a:rPr lang="en-GB" sz="2800" b="1" u="sng" dirty="0">
                <a:latin typeface="New times roman"/>
              </a:rPr>
              <a:t>How did the 1944 Education Act impact upon the lives of young people?</a:t>
            </a:r>
            <a:br>
              <a:rPr lang="en-GB" sz="2800" b="1" u="sng" dirty="0">
                <a:latin typeface="New times roman"/>
              </a:rPr>
            </a:br>
            <a:endParaRPr lang="en-GB" sz="2800" b="1" u="sng" dirty="0">
              <a:latin typeface="New times roman"/>
            </a:endParaRPr>
          </a:p>
        </p:txBody>
      </p:sp>
      <p:sp>
        <p:nvSpPr>
          <p:cNvPr id="3" name="TextBox 2">
            <a:extLst>
              <a:ext uri="{FF2B5EF4-FFF2-40B4-BE49-F238E27FC236}">
                <a16:creationId xmlns:a16="http://schemas.microsoft.com/office/drawing/2014/main" id="{1FBA4575-35F9-4C19-AD75-A4997731371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4" name="Picture 4" descr="Diagram&#10;&#10;Description automatically generated">
            <a:extLst>
              <a:ext uri="{FF2B5EF4-FFF2-40B4-BE49-F238E27FC236}">
                <a16:creationId xmlns:a16="http://schemas.microsoft.com/office/drawing/2014/main" id="{956C9F08-3719-4C86-B514-F2482B4F56C9}"/>
              </a:ext>
            </a:extLst>
          </p:cNvPr>
          <p:cNvPicPr>
            <a:picLocks noChangeAspect="1"/>
          </p:cNvPicPr>
          <p:nvPr/>
        </p:nvPicPr>
        <p:blipFill>
          <a:blip r:embed="rId2"/>
          <a:stretch>
            <a:fillRect/>
          </a:stretch>
        </p:blipFill>
        <p:spPr>
          <a:xfrm>
            <a:off x="439947" y="1709032"/>
            <a:ext cx="11671538" cy="4503861"/>
          </a:xfrm>
          <a:prstGeom prst="rect">
            <a:avLst/>
          </a:prstGeom>
        </p:spPr>
      </p:pic>
      <p:sp>
        <p:nvSpPr>
          <p:cNvPr id="5" name="TextBox 4">
            <a:extLst>
              <a:ext uri="{FF2B5EF4-FFF2-40B4-BE49-F238E27FC236}">
                <a16:creationId xmlns:a16="http://schemas.microsoft.com/office/drawing/2014/main" id="{9269DE95-3A06-4617-B8F9-C2F5F22C99E7}"/>
              </a:ext>
            </a:extLst>
          </p:cNvPr>
          <p:cNvSpPr txBox="1"/>
          <p:nvPr/>
        </p:nvSpPr>
        <p:spPr>
          <a:xfrm>
            <a:off x="9237992" y="6391275"/>
            <a:ext cx="310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Education Act, 1944)</a:t>
            </a:r>
          </a:p>
        </p:txBody>
      </p:sp>
      <p:sp>
        <p:nvSpPr>
          <p:cNvPr id="6" name="Footer Placeholder 5">
            <a:extLst>
              <a:ext uri="{FF2B5EF4-FFF2-40B4-BE49-F238E27FC236}">
                <a16:creationId xmlns:a16="http://schemas.microsoft.com/office/drawing/2014/main" id="{91B6196B-EB8B-4D51-B17D-D7E120D8B695}"/>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77061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F6A7-EBA9-488A-9C74-8D93C0DA6B36}"/>
              </a:ext>
            </a:extLst>
          </p:cNvPr>
          <p:cNvSpPr>
            <a:spLocks noGrp="1"/>
          </p:cNvSpPr>
          <p:nvPr>
            <p:ph type="ctrTitle"/>
          </p:nvPr>
        </p:nvSpPr>
        <p:spPr/>
        <p:txBody>
          <a:bodyPr vert="horz" lIns="91440" tIns="45720" rIns="91440" bIns="45720" rtlCol="0" anchor="t">
            <a:normAutofit/>
          </a:bodyPr>
          <a:lstStyle/>
          <a:p>
            <a:r>
              <a:rPr lang="en-GB" sz="2800" b="1" u="sng" dirty="0"/>
              <a:t>How did the Education act in 1944 affect British communities?</a:t>
            </a:r>
          </a:p>
        </p:txBody>
      </p:sp>
      <p:sp>
        <p:nvSpPr>
          <p:cNvPr id="3" name="Subtitle 2">
            <a:extLst>
              <a:ext uri="{FF2B5EF4-FFF2-40B4-BE49-F238E27FC236}">
                <a16:creationId xmlns:a16="http://schemas.microsoft.com/office/drawing/2014/main" id="{6AFE26A2-006E-4635-98F8-3700DD13497F}"/>
              </a:ext>
            </a:extLst>
          </p:cNvPr>
          <p:cNvSpPr>
            <a:spLocks noGrp="1"/>
          </p:cNvSpPr>
          <p:nvPr>
            <p:ph type="subTitle" idx="1"/>
          </p:nvPr>
        </p:nvSpPr>
        <p:spPr>
          <a:xfrm>
            <a:off x="691078" y="2149412"/>
            <a:ext cx="10495904" cy="5095846"/>
          </a:xfrm>
        </p:spPr>
        <p:txBody>
          <a:bodyPr vert="horz" lIns="91440" tIns="45720" rIns="91440" bIns="45720" rtlCol="0" anchor="t">
            <a:normAutofit/>
          </a:bodyPr>
          <a:lstStyle/>
          <a:p>
            <a:r>
              <a:rPr lang="en-GB" sz="1800" u="sng" dirty="0"/>
              <a:t>When issued, the Education Act provided numerous positives for the communities of Britain, these include:</a:t>
            </a:r>
          </a:p>
          <a:p>
            <a:pPr marL="285750" indent="-285750">
              <a:buFont typeface="Arial" panose="05000000000000000000" pitchFamily="2" charset="2"/>
              <a:buChar char="•"/>
            </a:pPr>
            <a:endParaRPr lang="en-GB" sz="1800" dirty="0"/>
          </a:p>
          <a:p>
            <a:pPr marL="285750" indent="-285750">
              <a:buClr>
                <a:srgbClr val="8D87A6"/>
              </a:buClr>
              <a:buFont typeface="Arial" panose="05000000000000000000" pitchFamily="2" charset="2"/>
              <a:buChar char="•"/>
            </a:pPr>
            <a:r>
              <a:rPr lang="en-GB" sz="1800" dirty="0"/>
              <a:t>Poorer communities had the opportunities for their children to receive appropriate education, regardless of fees and payments. </a:t>
            </a:r>
          </a:p>
          <a:p>
            <a:pPr marL="285750" indent="-285750">
              <a:buClr>
                <a:srgbClr val="8D87A6"/>
              </a:buClr>
              <a:buFont typeface="Arial" panose="05000000000000000000" pitchFamily="2" charset="2"/>
              <a:buChar char="•"/>
            </a:pPr>
            <a:r>
              <a:rPr lang="en-GB" sz="1800" dirty="0"/>
              <a:t>There was a sufficient increase in funding for poorer school sectors (The Education Act, 1944) </a:t>
            </a:r>
          </a:p>
          <a:p>
            <a:pPr marL="285750" indent="-285750">
              <a:buClr>
                <a:srgbClr val="8D87A6"/>
              </a:buClr>
              <a:buFont typeface="Arial" panose="05000000000000000000" pitchFamily="2" charset="2"/>
              <a:buChar char="•"/>
            </a:pPr>
            <a:r>
              <a:rPr lang="en-GB" sz="1800" dirty="0">
                <a:ea typeface="+mn-lt"/>
                <a:cs typeface="+mn-lt"/>
              </a:rPr>
              <a:t>LEA'S (Local Education Authorities) would appraise the "prospective needs of the area" (The Education Act, 1944) meaning local communities would receive sufficient schools and developments. </a:t>
            </a:r>
            <a:endParaRPr lang="en-GB" sz="1800" dirty="0"/>
          </a:p>
          <a:p>
            <a:pPr marL="285750" indent="-285750">
              <a:buClr>
                <a:srgbClr val="8D87A6"/>
              </a:buClr>
              <a:buFont typeface="Arial" panose="05000000000000000000" pitchFamily="2" charset="2"/>
              <a:buChar char="•"/>
            </a:pPr>
            <a:endParaRPr lang="en-GB" sz="1800" dirty="0"/>
          </a:p>
          <a:p>
            <a:pPr marL="285750" indent="-285750">
              <a:buClr>
                <a:srgbClr val="8D87A6"/>
              </a:buClr>
              <a:buFont typeface="Arial" panose="05000000000000000000" pitchFamily="2" charset="2"/>
              <a:buChar char="•"/>
            </a:pPr>
            <a:endParaRPr lang="en-GB" sz="1800" dirty="0"/>
          </a:p>
        </p:txBody>
      </p:sp>
      <p:sp>
        <p:nvSpPr>
          <p:cNvPr id="4" name="Footer Placeholder 3">
            <a:extLst>
              <a:ext uri="{FF2B5EF4-FFF2-40B4-BE49-F238E27FC236}">
                <a16:creationId xmlns:a16="http://schemas.microsoft.com/office/drawing/2014/main" id="{4E0DBE7F-6B4F-4E57-A52D-563372CD7D64}"/>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42214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8EBC-2B6F-4805-AC4F-126B6BF63CD2}"/>
              </a:ext>
            </a:extLst>
          </p:cNvPr>
          <p:cNvSpPr>
            <a:spLocks noGrp="1"/>
          </p:cNvSpPr>
          <p:nvPr>
            <p:ph type="ctrTitle"/>
          </p:nvPr>
        </p:nvSpPr>
        <p:spPr>
          <a:xfrm>
            <a:off x="691078" y="722903"/>
            <a:ext cx="10495904" cy="620469"/>
          </a:xfrm>
        </p:spPr>
        <p:txBody>
          <a:bodyPr vert="horz" lIns="91440" tIns="45720" rIns="91440" bIns="45720" rtlCol="0" anchor="t">
            <a:normAutofit fontScale="90000"/>
          </a:bodyPr>
          <a:lstStyle/>
          <a:p>
            <a:r>
              <a:rPr lang="en-GB" sz="2800" b="1" u="sng" dirty="0"/>
              <a:t>How did the Education Act 1944 impact Youth Work?</a:t>
            </a:r>
            <a:br>
              <a:rPr lang="en-GB" sz="2800" b="1" u="sng" dirty="0"/>
            </a:br>
            <a:endParaRPr lang="en-GB" sz="2800" b="1" u="sng" dirty="0"/>
          </a:p>
        </p:txBody>
      </p:sp>
      <p:sp>
        <p:nvSpPr>
          <p:cNvPr id="3" name="Subtitle 2">
            <a:extLst>
              <a:ext uri="{FF2B5EF4-FFF2-40B4-BE49-F238E27FC236}">
                <a16:creationId xmlns:a16="http://schemas.microsoft.com/office/drawing/2014/main" id="{CF359F89-CCD3-48CD-A524-BDEE64B0F7A1}"/>
              </a:ext>
            </a:extLst>
          </p:cNvPr>
          <p:cNvSpPr>
            <a:spLocks noGrp="1"/>
          </p:cNvSpPr>
          <p:nvPr>
            <p:ph type="subTitle" idx="1"/>
          </p:nvPr>
        </p:nvSpPr>
        <p:spPr>
          <a:xfrm>
            <a:off x="762965" y="1531186"/>
            <a:ext cx="10495904" cy="4865808"/>
          </a:xfrm>
        </p:spPr>
        <p:txBody>
          <a:bodyPr vert="horz" lIns="91440" tIns="45720" rIns="91440" bIns="45720" rtlCol="0" anchor="t">
            <a:normAutofit/>
          </a:bodyPr>
          <a:lstStyle/>
          <a:p>
            <a:r>
              <a:rPr lang="en-GB" sz="1800" dirty="0"/>
              <a:t>This was the first time it was mentioned in legislation, meaning the Government had seen the need for a Youth Work Service being built in communities, the Local Education Authorities were dealt the task of implementing this. </a:t>
            </a:r>
          </a:p>
          <a:p>
            <a:r>
              <a:rPr lang="en-GB" sz="1800" dirty="0"/>
              <a:t>This Act placed a duty for all communities to have </a:t>
            </a:r>
            <a:r>
              <a:rPr lang="en-GB" sz="1800" u="sng" dirty="0"/>
              <a:t>sufficient</a:t>
            </a:r>
            <a:r>
              <a:rPr lang="en-GB" sz="1800" dirty="0"/>
              <a:t> facilities where young people could have a place for "leisure time" and "recreative activities" (The Education Act, 1944).</a:t>
            </a:r>
          </a:p>
          <a:p>
            <a:r>
              <a:rPr lang="en-GB" sz="1800" u="sng" dirty="0"/>
              <a:t>It insisted for: </a:t>
            </a:r>
          </a:p>
          <a:p>
            <a:r>
              <a:rPr lang="en-GB" sz="1800" dirty="0">
                <a:ea typeface="+mn-lt"/>
                <a:cs typeface="+mn-lt"/>
              </a:rPr>
              <a:t>"camps, holiday classes, playing fields, play centres, and other places .. not appropriated to any school or college" </a:t>
            </a:r>
            <a:endParaRPr lang="en-GB" dirty="0">
              <a:ea typeface="+mn-lt"/>
              <a:cs typeface="+mn-lt"/>
            </a:endParaRPr>
          </a:p>
          <a:p>
            <a:r>
              <a:rPr lang="en-GB" sz="1800" dirty="0">
                <a:ea typeface="+mn-lt"/>
                <a:cs typeface="+mn-lt"/>
              </a:rPr>
              <a:t>(The Education Act, 1944)</a:t>
            </a:r>
            <a:endParaRPr lang="en-GB" dirty="0"/>
          </a:p>
          <a:p>
            <a:r>
              <a:rPr lang="en-GB" sz="2000" b="1" u="sng" dirty="0"/>
              <a:t>Why was this important for Youth Work in the 1940's? </a:t>
            </a:r>
          </a:p>
        </p:txBody>
      </p:sp>
      <p:sp>
        <p:nvSpPr>
          <p:cNvPr id="4" name="Footer Placeholder 3">
            <a:extLst>
              <a:ext uri="{FF2B5EF4-FFF2-40B4-BE49-F238E27FC236}">
                <a16:creationId xmlns:a16="http://schemas.microsoft.com/office/drawing/2014/main" id="{BAE37AA6-E633-42DD-B266-CA75E5592B98}"/>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08986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1EFC-82AD-4E16-954B-1C4CD0536E2F}"/>
              </a:ext>
            </a:extLst>
          </p:cNvPr>
          <p:cNvSpPr>
            <a:spLocks noGrp="1"/>
          </p:cNvSpPr>
          <p:nvPr>
            <p:ph type="ctrTitle"/>
          </p:nvPr>
        </p:nvSpPr>
        <p:spPr>
          <a:xfrm>
            <a:off x="691078" y="722903"/>
            <a:ext cx="10495904" cy="505450"/>
          </a:xfrm>
        </p:spPr>
        <p:txBody>
          <a:bodyPr vert="horz" lIns="91440" tIns="45720" rIns="91440" bIns="45720" rtlCol="0" anchor="t">
            <a:normAutofit fontScale="90000"/>
          </a:bodyPr>
          <a:lstStyle/>
          <a:p>
            <a:pPr algn="ctr"/>
            <a:r>
              <a:rPr lang="en-GB" sz="2800" b="1" u="sng" dirty="0"/>
              <a:t>A summary of how The Education Act in 1944 impacted...</a:t>
            </a:r>
            <a:endParaRPr lang="en-US" b="1"/>
          </a:p>
        </p:txBody>
      </p:sp>
      <p:graphicFrame>
        <p:nvGraphicFramePr>
          <p:cNvPr id="4" name="Table 4">
            <a:extLst>
              <a:ext uri="{FF2B5EF4-FFF2-40B4-BE49-F238E27FC236}">
                <a16:creationId xmlns:a16="http://schemas.microsoft.com/office/drawing/2014/main" id="{C20E3AC0-F979-47F6-80A5-E9E4781375AD}"/>
              </a:ext>
            </a:extLst>
          </p:cNvPr>
          <p:cNvGraphicFramePr>
            <a:graphicFrameLocks noGrp="1"/>
          </p:cNvGraphicFramePr>
          <p:nvPr>
            <p:extLst>
              <p:ext uri="{D42A27DB-BD31-4B8C-83A1-F6EECF244321}">
                <p14:modId xmlns:p14="http://schemas.microsoft.com/office/powerpoint/2010/main" val="311557614"/>
              </p:ext>
            </p:extLst>
          </p:nvPr>
        </p:nvGraphicFramePr>
        <p:xfrm>
          <a:off x="1537228" y="1383734"/>
          <a:ext cx="8974617" cy="4394786"/>
        </p:xfrm>
        <a:graphic>
          <a:graphicData uri="http://schemas.openxmlformats.org/drawingml/2006/table">
            <a:tbl>
              <a:tblPr firstRow="1" bandRow="1">
                <a:tableStyleId>{5C22544A-7EE6-4342-B048-85BDC9FD1C3A}</a:tableStyleId>
              </a:tblPr>
              <a:tblGrid>
                <a:gridCol w="2991539">
                  <a:extLst>
                    <a:ext uri="{9D8B030D-6E8A-4147-A177-3AD203B41FA5}">
                      <a16:colId xmlns:a16="http://schemas.microsoft.com/office/drawing/2014/main" val="816446103"/>
                    </a:ext>
                  </a:extLst>
                </a:gridCol>
                <a:gridCol w="2991539">
                  <a:extLst>
                    <a:ext uri="{9D8B030D-6E8A-4147-A177-3AD203B41FA5}">
                      <a16:colId xmlns:a16="http://schemas.microsoft.com/office/drawing/2014/main" val="107654830"/>
                    </a:ext>
                  </a:extLst>
                </a:gridCol>
                <a:gridCol w="2991539">
                  <a:extLst>
                    <a:ext uri="{9D8B030D-6E8A-4147-A177-3AD203B41FA5}">
                      <a16:colId xmlns:a16="http://schemas.microsoft.com/office/drawing/2014/main" val="3076641523"/>
                    </a:ext>
                  </a:extLst>
                </a:gridCol>
              </a:tblGrid>
              <a:tr h="366346">
                <a:tc>
                  <a:txBody>
                    <a:bodyPr/>
                    <a:lstStyle/>
                    <a:p>
                      <a:r>
                        <a:rPr lang="en-GB" dirty="0"/>
                        <a:t>Young people's lives...</a:t>
                      </a:r>
                    </a:p>
                  </a:txBody>
                  <a:tcPr/>
                </a:tc>
                <a:tc>
                  <a:txBody>
                    <a:bodyPr/>
                    <a:lstStyle/>
                    <a:p>
                      <a:r>
                        <a:rPr lang="en-GB" dirty="0"/>
                        <a:t>Communities of Britain...</a:t>
                      </a:r>
                    </a:p>
                  </a:txBody>
                  <a:tcPr/>
                </a:tc>
                <a:tc>
                  <a:txBody>
                    <a:bodyPr/>
                    <a:lstStyle/>
                    <a:p>
                      <a:r>
                        <a:rPr lang="en-GB" dirty="0"/>
                        <a:t>The Youth Work Practise...</a:t>
                      </a:r>
                    </a:p>
                  </a:txBody>
                  <a:tcPr/>
                </a:tc>
                <a:extLst>
                  <a:ext uri="{0D108BD9-81ED-4DB2-BD59-A6C34878D82A}">
                    <a16:rowId xmlns:a16="http://schemas.microsoft.com/office/drawing/2014/main" val="1207118091"/>
                  </a:ext>
                </a:extLst>
              </a:tr>
              <a:tr h="370840">
                <a:tc>
                  <a:txBody>
                    <a:bodyPr/>
                    <a:lstStyle/>
                    <a:p>
                      <a:pPr marL="285750" indent="-285750">
                        <a:buFont typeface="Arial"/>
                        <a:buChar char="•"/>
                      </a:pPr>
                      <a:r>
                        <a:rPr lang="en-GB" dirty="0"/>
                        <a:t>Secondary education for all (Girls, working class)</a:t>
                      </a:r>
                    </a:p>
                  </a:txBody>
                  <a:tcPr/>
                </a:tc>
                <a:tc>
                  <a:txBody>
                    <a:bodyPr/>
                    <a:lstStyle/>
                    <a:p>
                      <a:pPr marL="285750" indent="-285750">
                        <a:buFont typeface="Arial"/>
                        <a:buChar char="•"/>
                      </a:pPr>
                      <a:r>
                        <a:rPr lang="en-GB" dirty="0"/>
                        <a:t>Abolished fees for parents regarding fees</a:t>
                      </a:r>
                    </a:p>
                  </a:txBody>
                  <a:tcPr/>
                </a:tc>
                <a:tc>
                  <a:txBody>
                    <a:bodyPr/>
                    <a:lstStyle/>
                    <a:p>
                      <a:pPr marL="285750" indent="-285750">
                        <a:buFont typeface="Arial"/>
                        <a:buChar char="•"/>
                      </a:pPr>
                      <a:r>
                        <a:rPr lang="en-GB" dirty="0"/>
                        <a:t>Youth Work recognised as a necessity to young people</a:t>
                      </a:r>
                    </a:p>
                  </a:txBody>
                  <a:tcPr/>
                </a:tc>
                <a:extLst>
                  <a:ext uri="{0D108BD9-81ED-4DB2-BD59-A6C34878D82A}">
                    <a16:rowId xmlns:a16="http://schemas.microsoft.com/office/drawing/2014/main" val="2895592011"/>
                  </a:ext>
                </a:extLst>
              </a:tr>
              <a:tr h="370840">
                <a:tc>
                  <a:txBody>
                    <a:bodyPr/>
                    <a:lstStyle/>
                    <a:p>
                      <a:pPr marL="285750" indent="-285750">
                        <a:buFont typeface="Arial"/>
                        <a:buChar char="•"/>
                      </a:pPr>
                      <a:r>
                        <a:rPr lang="en-GB" dirty="0"/>
                        <a:t>Youth Work introduced as "leisure time"</a:t>
                      </a:r>
                    </a:p>
                  </a:txBody>
                  <a:tcPr/>
                </a:tc>
                <a:tc>
                  <a:txBody>
                    <a:bodyPr/>
                    <a:lstStyle/>
                    <a:p>
                      <a:pPr marL="285750" indent="-285750">
                        <a:buFont typeface="Arial"/>
                        <a:buChar char="•"/>
                      </a:pPr>
                      <a:r>
                        <a:rPr lang="en-GB" dirty="0"/>
                        <a:t>Local Education Authorities would assess communities needs to implement</a:t>
                      </a:r>
                    </a:p>
                  </a:txBody>
                  <a:tcPr/>
                </a:tc>
                <a:tc>
                  <a:txBody>
                    <a:bodyPr/>
                    <a:lstStyle/>
                    <a:p>
                      <a:pPr marL="285750" indent="-285750">
                        <a:buFont typeface="Arial"/>
                        <a:buChar char="•"/>
                      </a:pPr>
                      <a:r>
                        <a:rPr lang="en-GB" dirty="0"/>
                        <a:t>Provided with adequate resources to support young people</a:t>
                      </a:r>
                    </a:p>
                  </a:txBody>
                  <a:tcPr/>
                </a:tc>
                <a:extLst>
                  <a:ext uri="{0D108BD9-81ED-4DB2-BD59-A6C34878D82A}">
                    <a16:rowId xmlns:a16="http://schemas.microsoft.com/office/drawing/2014/main" val="2549537242"/>
                  </a:ext>
                </a:extLst>
              </a:tr>
              <a:tr h="370840">
                <a:tc>
                  <a:txBody>
                    <a:bodyPr/>
                    <a:lstStyle/>
                    <a:p>
                      <a:pPr marL="285750" indent="-285750">
                        <a:buFont typeface="Arial"/>
                        <a:buChar char="•"/>
                      </a:pPr>
                      <a:r>
                        <a:rPr lang="en-GB" dirty="0"/>
                        <a:t>Provided free meals and sufficient clothing if unable</a:t>
                      </a:r>
                    </a:p>
                  </a:txBody>
                  <a:tcPr/>
                </a:tc>
                <a:tc>
                  <a:txBody>
                    <a:bodyPr/>
                    <a:lstStyle/>
                    <a:p>
                      <a:pPr marL="285750" indent="-285750">
                        <a:buFont typeface="Arial"/>
                        <a:buChar char="•"/>
                      </a:pPr>
                      <a:r>
                        <a:rPr lang="en-GB" dirty="0"/>
                        <a:t>Made sure they had the adequate primary and secondary schools</a:t>
                      </a:r>
                    </a:p>
                  </a:txBody>
                  <a:tcPr/>
                </a:tc>
                <a:tc>
                  <a:txBody>
                    <a:bodyPr/>
                    <a:lstStyle/>
                    <a:p>
                      <a:endParaRPr lang="en-GB"/>
                    </a:p>
                  </a:txBody>
                  <a:tcPr/>
                </a:tc>
                <a:extLst>
                  <a:ext uri="{0D108BD9-81ED-4DB2-BD59-A6C34878D82A}">
                    <a16:rowId xmlns:a16="http://schemas.microsoft.com/office/drawing/2014/main" val="1931938637"/>
                  </a:ext>
                </a:extLst>
              </a:tr>
              <a:tr h="370840">
                <a:tc>
                  <a:txBody>
                    <a:bodyPr/>
                    <a:lstStyle/>
                    <a:p>
                      <a:pPr marL="285750" indent="-285750">
                        <a:buFont typeface="Arial"/>
                        <a:buChar char="•"/>
                      </a:pPr>
                      <a:r>
                        <a:rPr lang="en-GB" dirty="0"/>
                        <a:t>School attendance began= fees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696754268"/>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18154365"/>
                  </a:ext>
                </a:extLst>
              </a:tr>
            </a:tbl>
          </a:graphicData>
        </a:graphic>
      </p:graphicFrame>
      <p:sp>
        <p:nvSpPr>
          <p:cNvPr id="3" name="Footer Placeholder 2">
            <a:extLst>
              <a:ext uri="{FF2B5EF4-FFF2-40B4-BE49-F238E27FC236}">
                <a16:creationId xmlns:a16="http://schemas.microsoft.com/office/drawing/2014/main" id="{7DC30072-036B-4A93-81BC-F077CA3783A5}"/>
              </a:ext>
            </a:extLst>
          </p:cNvPr>
          <p:cNvSpPr>
            <a:spLocks noGrp="1"/>
          </p:cNvSpPr>
          <p:nvPr>
            <p:ph type="ftr" sz="quarter" idx="11"/>
          </p:nvPr>
        </p:nvSpPr>
        <p:spPr/>
        <p:txBody>
          <a:bodyPr/>
          <a:lstStyle/>
          <a:p>
            <a:r>
              <a:rPr lang="en-GB"/>
              <a:t>Holly Gooch 2100191 </a:t>
            </a:r>
          </a:p>
        </p:txBody>
      </p:sp>
      <p:sp>
        <p:nvSpPr>
          <p:cNvPr id="5" name="TextBox 4">
            <a:extLst>
              <a:ext uri="{FF2B5EF4-FFF2-40B4-BE49-F238E27FC236}">
                <a16:creationId xmlns:a16="http://schemas.microsoft.com/office/drawing/2014/main" id="{461F3E42-B697-4D0D-95DE-F8F7FEEA9E2A}"/>
              </a:ext>
            </a:extLst>
          </p:cNvPr>
          <p:cNvSpPr txBox="1"/>
          <p:nvPr/>
        </p:nvSpPr>
        <p:spPr>
          <a:xfrm>
            <a:off x="1604514" y="5888967"/>
            <a:ext cx="89829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can see how the Youth Work Service has developed due to this historical milestone because it was finally recognised within </a:t>
            </a:r>
            <a:r>
              <a:rPr lang="en-GB" dirty="0" err="1"/>
              <a:t>legisilation</a:t>
            </a:r>
            <a:r>
              <a:rPr lang="en-GB" dirty="0"/>
              <a:t> and was provided with its necessary resources to continue to help support young people during the 1940's.</a:t>
            </a:r>
          </a:p>
        </p:txBody>
      </p:sp>
    </p:spTree>
    <p:extLst>
      <p:ext uri="{BB962C8B-B14F-4D97-AF65-F5344CB8AC3E}">
        <p14:creationId xmlns:p14="http://schemas.microsoft.com/office/powerpoint/2010/main" val="1992737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295D7D5-EB23-480C-A41C-2B3FD15BB445}"/>
              </a:ext>
            </a:extLst>
          </p:cNvPr>
          <p:cNvSpPr>
            <a:spLocks noGrp="1"/>
          </p:cNvSpPr>
          <p:nvPr>
            <p:ph type="ctrTitle"/>
          </p:nvPr>
        </p:nvSpPr>
        <p:spPr>
          <a:xfrm>
            <a:off x="691078" y="1260582"/>
            <a:ext cx="10302169" cy="1628647"/>
          </a:xfrm>
        </p:spPr>
        <p:txBody>
          <a:bodyPr anchor="t">
            <a:normAutofit/>
          </a:bodyPr>
          <a:lstStyle/>
          <a:p>
            <a:r>
              <a:rPr lang="en-GB" b="1" u="sng" dirty="0"/>
              <a:t>The Labour Landslide in 1945</a:t>
            </a:r>
          </a:p>
        </p:txBody>
      </p:sp>
      <p:sp>
        <p:nvSpPr>
          <p:cNvPr id="3" name="Subtitle 2">
            <a:extLst>
              <a:ext uri="{FF2B5EF4-FFF2-40B4-BE49-F238E27FC236}">
                <a16:creationId xmlns:a16="http://schemas.microsoft.com/office/drawing/2014/main" id="{EF29A995-6F31-4173-A8D6-E254D1B32EAA}"/>
              </a:ext>
            </a:extLst>
          </p:cNvPr>
          <p:cNvSpPr>
            <a:spLocks noGrp="1"/>
          </p:cNvSpPr>
          <p:nvPr>
            <p:ph type="subTitle" idx="1"/>
          </p:nvPr>
        </p:nvSpPr>
        <p:spPr>
          <a:xfrm>
            <a:off x="691078" y="4223620"/>
            <a:ext cx="10744370" cy="2165779"/>
          </a:xfrm>
        </p:spPr>
        <p:txBody>
          <a:bodyPr anchor="ctr">
            <a:normAutofit fontScale="92500" lnSpcReduction="10000"/>
          </a:bodyPr>
          <a:lstStyle/>
          <a:p>
            <a:r>
              <a:rPr lang="en-GB" dirty="0"/>
              <a:t>The labour party was elected to office in 1945 ( Clement Attlee) through their extensive campaigning for :</a:t>
            </a:r>
            <a:endParaRPr lang="en-US" dirty="0"/>
          </a:p>
          <a:p>
            <a:pPr marL="342900" indent="-342900">
              <a:buFont typeface="Arial" panose="05000000000000000000" pitchFamily="2" charset="2"/>
              <a:buChar char="•"/>
            </a:pPr>
            <a:r>
              <a:rPr lang="en-GB" dirty="0"/>
              <a:t>Social reform for a 'fairer system'</a:t>
            </a:r>
            <a:endParaRPr lang="en-US" dirty="0"/>
          </a:p>
          <a:p>
            <a:pPr marL="342900" indent="-342900">
              <a:buClr>
                <a:srgbClr val="8D87A6"/>
              </a:buClr>
              <a:buFont typeface="Arial" panose="05000000000000000000" pitchFamily="2" charset="2"/>
              <a:buChar char="•"/>
            </a:pPr>
            <a:r>
              <a:rPr lang="en-GB" dirty="0"/>
              <a:t>Nationalisation of the economy </a:t>
            </a:r>
            <a:endParaRPr lang="en-US"/>
          </a:p>
          <a:p>
            <a:pPr marL="342900" indent="-342900">
              <a:buClr>
                <a:srgbClr val="8D87A6"/>
              </a:buClr>
              <a:buFont typeface="Arial" panose="05000000000000000000" pitchFamily="2" charset="2"/>
              <a:buChar char="•"/>
            </a:pPr>
            <a:r>
              <a:rPr lang="en-GB" dirty="0"/>
              <a:t>Introduction of the National Health System</a:t>
            </a:r>
            <a:endParaRPr lang="en-US" dirty="0"/>
          </a:p>
        </p:txBody>
      </p:sp>
      <p:sp>
        <p:nvSpPr>
          <p:cNvPr id="4" name="TextBox 3">
            <a:extLst>
              <a:ext uri="{FF2B5EF4-FFF2-40B4-BE49-F238E27FC236}">
                <a16:creationId xmlns:a16="http://schemas.microsoft.com/office/drawing/2014/main" id="{D0994DC4-B5E1-40AC-86C3-40466E44BDDB}"/>
              </a:ext>
            </a:extLst>
          </p:cNvPr>
          <p:cNvSpPr txBox="1"/>
          <p:nvPr/>
        </p:nvSpPr>
        <p:spPr>
          <a:xfrm>
            <a:off x="770626" y="2424023"/>
            <a:ext cx="20962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dirty="0"/>
              <a:t>Context:</a:t>
            </a:r>
          </a:p>
        </p:txBody>
      </p:sp>
      <p:sp>
        <p:nvSpPr>
          <p:cNvPr id="5" name="Footer Placeholder 4">
            <a:extLst>
              <a:ext uri="{FF2B5EF4-FFF2-40B4-BE49-F238E27FC236}">
                <a16:creationId xmlns:a16="http://schemas.microsoft.com/office/drawing/2014/main" id="{74169B59-FA11-4CD8-9A64-19313D01C643}"/>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623124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BD297-912B-4E64-9378-2CFE3DF6E6F9}"/>
              </a:ext>
            </a:extLst>
          </p:cNvPr>
          <p:cNvSpPr>
            <a:spLocks noGrp="1"/>
          </p:cNvSpPr>
          <p:nvPr>
            <p:ph type="ctrTitle"/>
          </p:nvPr>
        </p:nvSpPr>
        <p:spPr>
          <a:xfrm>
            <a:off x="691078" y="564752"/>
            <a:ext cx="10495904" cy="519827"/>
          </a:xfrm>
        </p:spPr>
        <p:txBody>
          <a:bodyPr vert="horz" lIns="91440" tIns="45720" rIns="91440" bIns="45720" rtlCol="0" anchor="t">
            <a:normAutofit/>
          </a:bodyPr>
          <a:lstStyle/>
          <a:p>
            <a:pPr algn="ctr"/>
            <a:r>
              <a:rPr lang="en-GB" sz="2800" b="1" u="sng" dirty="0"/>
              <a:t>How did the Labour party landslide impact young people's lives?</a:t>
            </a:r>
            <a:endParaRPr lang="en-US" b="1" u="sng"/>
          </a:p>
        </p:txBody>
      </p:sp>
      <p:pic>
        <p:nvPicPr>
          <p:cNvPr id="4" name="Picture 4" descr="Diagram, text&#10;&#10;Description automatically generated">
            <a:extLst>
              <a:ext uri="{FF2B5EF4-FFF2-40B4-BE49-F238E27FC236}">
                <a16:creationId xmlns:a16="http://schemas.microsoft.com/office/drawing/2014/main" id="{FF2AFF4A-EF7A-429B-B64E-C1CC44849904}"/>
              </a:ext>
            </a:extLst>
          </p:cNvPr>
          <p:cNvPicPr>
            <a:picLocks noChangeAspect="1"/>
          </p:cNvPicPr>
          <p:nvPr/>
        </p:nvPicPr>
        <p:blipFill>
          <a:blip r:embed="rId2"/>
          <a:stretch>
            <a:fillRect/>
          </a:stretch>
        </p:blipFill>
        <p:spPr>
          <a:xfrm>
            <a:off x="612476" y="1190177"/>
            <a:ext cx="11225841" cy="5254025"/>
          </a:xfrm>
          <a:prstGeom prst="rect">
            <a:avLst/>
          </a:prstGeom>
        </p:spPr>
      </p:pic>
      <p:sp>
        <p:nvSpPr>
          <p:cNvPr id="5" name="TextBox 4">
            <a:extLst>
              <a:ext uri="{FF2B5EF4-FFF2-40B4-BE49-F238E27FC236}">
                <a16:creationId xmlns:a16="http://schemas.microsoft.com/office/drawing/2014/main" id="{518DC3FA-91C8-4125-9D50-08D0FDEC0A08}"/>
              </a:ext>
            </a:extLst>
          </p:cNvPr>
          <p:cNvSpPr txBox="1"/>
          <p:nvPr/>
        </p:nvSpPr>
        <p:spPr>
          <a:xfrm>
            <a:off x="10460966" y="62627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a:t>
            </a:r>
            <a:r>
              <a:rPr lang="en-GB" dirty="0" err="1"/>
              <a:t>n,d</a:t>
            </a:r>
            <a:r>
              <a:rPr lang="en-GB" dirty="0"/>
              <a:t>)</a:t>
            </a:r>
          </a:p>
        </p:txBody>
      </p:sp>
      <p:sp>
        <p:nvSpPr>
          <p:cNvPr id="3" name="Footer Placeholder 2">
            <a:extLst>
              <a:ext uri="{FF2B5EF4-FFF2-40B4-BE49-F238E27FC236}">
                <a16:creationId xmlns:a16="http://schemas.microsoft.com/office/drawing/2014/main" id="{79FF0201-1611-4E9D-8FE0-8BC9FCF44A46}"/>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553892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5">
            <a:extLst>
              <a:ext uri="{FF2B5EF4-FFF2-40B4-BE49-F238E27FC236}">
                <a16:creationId xmlns:a16="http://schemas.microsoft.com/office/drawing/2014/main" id="{D1615B71-47C9-4A83-9703-8335BC5554C8}"/>
              </a:ext>
            </a:extLst>
          </p:cNvPr>
          <p:cNvPicPr>
            <a:picLocks noChangeAspect="1"/>
          </p:cNvPicPr>
          <p:nvPr/>
        </p:nvPicPr>
        <p:blipFill rotWithShape="1">
          <a:blip r:embed="rId2"/>
          <a:srcRect t="12682" b="2091"/>
          <a:stretch/>
        </p:blipFill>
        <p:spPr>
          <a:xfrm>
            <a:off x="20" y="10"/>
            <a:ext cx="12191980" cy="6857989"/>
          </a:xfrm>
          <a:prstGeom prst="rect">
            <a:avLst/>
          </a:prstGeom>
        </p:spPr>
      </p:pic>
      <p:sp>
        <p:nvSpPr>
          <p:cNvPr id="86" name="Flowchart: Document 8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2" name="Title 1">
            <a:extLst>
              <a:ext uri="{FF2B5EF4-FFF2-40B4-BE49-F238E27FC236}">
                <a16:creationId xmlns:a16="http://schemas.microsoft.com/office/drawing/2014/main" id="{AB01FF30-27F4-476C-8962-9D5DAE5F190C}"/>
              </a:ext>
            </a:extLst>
          </p:cNvPr>
          <p:cNvSpPr>
            <a:spLocks noGrp="1"/>
          </p:cNvSpPr>
          <p:nvPr>
            <p:ph type="ctrTitle"/>
          </p:nvPr>
        </p:nvSpPr>
        <p:spPr>
          <a:xfrm>
            <a:off x="691078" y="722902"/>
            <a:ext cx="4225893" cy="3077253"/>
          </a:xfrm>
        </p:spPr>
        <p:txBody>
          <a:bodyPr vert="horz" lIns="91440" tIns="45720" rIns="91440" bIns="45720" rtlCol="0">
            <a:normAutofit/>
          </a:bodyPr>
          <a:lstStyle/>
          <a:p>
            <a:pPr>
              <a:lnSpc>
                <a:spcPct val="90000"/>
              </a:lnSpc>
            </a:pPr>
            <a:r>
              <a:rPr lang="en-US" sz="3800" b="1" u="sng"/>
              <a:t>How did the Labour Landslide of 1945 impact upon the British communities?</a:t>
            </a:r>
          </a:p>
        </p:txBody>
      </p:sp>
      <p:sp>
        <p:nvSpPr>
          <p:cNvPr id="3" name="Subtitle 2">
            <a:extLst>
              <a:ext uri="{FF2B5EF4-FFF2-40B4-BE49-F238E27FC236}">
                <a16:creationId xmlns:a16="http://schemas.microsoft.com/office/drawing/2014/main" id="{3B1B4244-5938-4A50-81B8-13009B663DFB}"/>
              </a:ext>
            </a:extLst>
          </p:cNvPr>
          <p:cNvSpPr>
            <a:spLocks noGrp="1"/>
          </p:cNvSpPr>
          <p:nvPr>
            <p:ph type="subTitle" idx="1"/>
          </p:nvPr>
        </p:nvSpPr>
        <p:spPr>
          <a:xfrm>
            <a:off x="691077" y="3971875"/>
            <a:ext cx="4903265" cy="2190707"/>
          </a:xfrm>
        </p:spPr>
        <p:txBody>
          <a:bodyPr vert="horz" lIns="91440" tIns="45720" rIns="91440" bIns="45720" rtlCol="0">
            <a:normAutofit/>
          </a:bodyPr>
          <a:lstStyle/>
          <a:p>
            <a:pPr indent="-228600">
              <a:lnSpc>
                <a:spcPct val="100000"/>
              </a:lnSpc>
              <a:buFont typeface="Wingdings" panose="05000000000000000000" pitchFamily="2" charset="2"/>
              <a:buChar char="§"/>
            </a:pPr>
            <a:r>
              <a:rPr lang="en-US" sz="1100"/>
              <a:t>The British communities said they no longer wanted to "return to pre-war economic depression" they wanted </a:t>
            </a:r>
            <a:r>
              <a:rPr lang="en-US" sz="1100" u="sng"/>
              <a:t>change.</a:t>
            </a:r>
            <a:r>
              <a:rPr lang="en-US" sz="1100"/>
              <a:t>  (Guardian, 2001).</a:t>
            </a:r>
          </a:p>
          <a:p>
            <a:pPr indent="-228600">
              <a:lnSpc>
                <a:spcPct val="100000"/>
              </a:lnSpc>
              <a:buFont typeface="Wingdings" panose="05000000000000000000" pitchFamily="2" charset="2"/>
              <a:buChar char="§"/>
            </a:pPr>
            <a:r>
              <a:rPr lang="en-US" sz="1100" u="sng"/>
              <a:t>The Labour landslide in 1945 brought opportunities for British communities such as;</a:t>
            </a:r>
          </a:p>
          <a:p>
            <a:pPr marL="342900" indent="-228600">
              <a:lnSpc>
                <a:spcPct val="100000"/>
              </a:lnSpc>
              <a:buFont typeface="Wingdings" panose="05000000000000000000" pitchFamily="2" charset="2"/>
              <a:buChar char="§"/>
            </a:pPr>
            <a:r>
              <a:rPr lang="en-US" sz="1100"/>
              <a:t>NHS (1948)</a:t>
            </a:r>
          </a:p>
          <a:p>
            <a:pPr marL="342900" indent="-228600">
              <a:lnSpc>
                <a:spcPct val="100000"/>
              </a:lnSpc>
              <a:buFont typeface="Wingdings" panose="05000000000000000000" pitchFamily="2" charset="2"/>
              <a:buChar char="§"/>
            </a:pPr>
            <a:r>
              <a:rPr lang="en-US" sz="1100"/>
              <a:t>National insurance act (1946)</a:t>
            </a:r>
          </a:p>
          <a:p>
            <a:pPr marL="342900" indent="-228600">
              <a:lnSpc>
                <a:spcPct val="100000"/>
              </a:lnSpc>
              <a:buFont typeface="Wingdings" panose="05000000000000000000" pitchFamily="2" charset="2"/>
              <a:buChar char="§"/>
            </a:pPr>
            <a:r>
              <a:rPr lang="en-US" sz="1100"/>
              <a:t>Housing act (1949)</a:t>
            </a:r>
          </a:p>
          <a:p>
            <a:pPr marL="342900" indent="-228600">
              <a:lnSpc>
                <a:spcPct val="100000"/>
              </a:lnSpc>
              <a:buFont typeface="Wingdings" panose="05000000000000000000" pitchFamily="2" charset="2"/>
              <a:buChar char="§"/>
            </a:pPr>
            <a:r>
              <a:rPr lang="en-US" sz="1100"/>
              <a:t>Unemployment was reduced by 2.5 per cent (BBC, </a:t>
            </a:r>
            <a:r>
              <a:rPr lang="en-US" sz="1100" err="1"/>
              <a:t>n.d</a:t>
            </a:r>
            <a:r>
              <a:rPr lang="en-US" sz="1100"/>
              <a:t>) </a:t>
            </a:r>
          </a:p>
          <a:p>
            <a:pPr indent="-228600">
              <a:lnSpc>
                <a:spcPct val="100000"/>
              </a:lnSpc>
              <a:buFont typeface="Wingdings" panose="05000000000000000000" pitchFamily="2" charset="2"/>
              <a:buChar char="§"/>
            </a:pPr>
            <a:endParaRPr lang="en-US" sz="1100"/>
          </a:p>
          <a:p>
            <a:pPr indent="-228600">
              <a:lnSpc>
                <a:spcPct val="100000"/>
              </a:lnSpc>
              <a:buFont typeface="Wingdings" panose="05000000000000000000" pitchFamily="2" charset="2"/>
              <a:buChar char="§"/>
            </a:pPr>
            <a:endParaRPr lang="en-US" sz="1100"/>
          </a:p>
          <a:p>
            <a:pPr indent="-228600">
              <a:lnSpc>
                <a:spcPct val="100000"/>
              </a:lnSpc>
              <a:buFont typeface="Wingdings" panose="05000000000000000000" pitchFamily="2" charset="2"/>
              <a:buChar char="§"/>
            </a:pPr>
            <a:endParaRPr lang="en-US" sz="1100"/>
          </a:p>
        </p:txBody>
      </p:sp>
      <p:grpSp>
        <p:nvGrpSpPr>
          <p:cNvPr id="88" name="Group 87">
            <a:extLst>
              <a:ext uri="{FF2B5EF4-FFF2-40B4-BE49-F238E27FC236}">
                <a16:creationId xmlns:a16="http://schemas.microsoft.com/office/drawing/2014/main" id="{53499997-BC46-4896-AEA5-37EC629D2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9" name="Straight Connector 88">
              <a:extLst>
                <a:ext uri="{FF2B5EF4-FFF2-40B4-BE49-F238E27FC236}">
                  <a16:creationId xmlns:a16="http://schemas.microsoft.com/office/drawing/2014/main" id="{ADA461E0-415F-4E8B-8B08-2C975693D3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D1EDD03-89DD-456E-BB53-FA43BE25A3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2A76E89-A44E-4207-8F8A-F853ED8A3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C81BA9D-E2BC-4AD2-B816-5DE100BC8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A155025-B3E7-46D2-B556-80A8E9083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AAE4CEE-0410-46B5-B649-E3754C539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86DDB39-DB80-43C8-A5AF-24AE5841B6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F3BE8C2-40CB-46C0-9536-BA1C51AF92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E2D5D2E-1F38-48BC-B038-9DA190B871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8289E300-BEF0-4977-919B-F3367CF876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12B4899-7298-454D-90B9-382ACAEAA8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6FBE75-F4D3-48DD-85D2-593D0C1B3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E586789-549A-4D87-8967-6DCD5DEDF6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66293A2-B541-4BE7-8C99-1B730BB4DA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F2938820-6D84-479D-B608-354903781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98EE07FC-6A61-4C78-BAF6-86E2FD5435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C4E5A61-6E0E-44DD-B47E-9547F3A5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948B355A-1131-4815-881C-3949360FA2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73D903E-5A72-42B5-B741-95081B06E2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5769BB5-F1CF-4A57-A2E8-2ED9F9DDF0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4F9ABF1-4E55-4D70-ACF2-DB7D62C7D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2FD75E62-63B6-4237-88D5-02A90DDFA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C6A41C83-58E2-4EE6-864C-DB7DE375A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F1162541-E8F8-4926-91B8-AD9F51415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3E6FB3D-A8E2-4B96-B87B-EEEC499F8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0766009-515D-4494-BFF6-AC554CBCD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4C1372F-2169-48C6-8AEB-411E8405B2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973FA4F1-4239-4336-BB84-8E3BBCD7F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E90E0AA-C864-445E-AC17-96D1C90CBE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5D4D2F48-C2BF-4C1C-82B9-FEB42F3CD8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6BB855D-6213-4C07-A21A-F0250B89F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907CE6E0-43EC-4A61-A4B7-1B327FDD2275}"/>
              </a:ext>
            </a:extLst>
          </p:cNvPr>
          <p:cNvSpPr txBox="1"/>
          <p:nvPr/>
        </p:nvSpPr>
        <p:spPr>
          <a:xfrm>
            <a:off x="10044023" y="636341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rPr>
              <a:t>(MirrorPix,1945), </a:t>
            </a:r>
          </a:p>
        </p:txBody>
      </p:sp>
      <p:sp>
        <p:nvSpPr>
          <p:cNvPr id="4" name="Footer Placeholder 3">
            <a:extLst>
              <a:ext uri="{FF2B5EF4-FFF2-40B4-BE49-F238E27FC236}">
                <a16:creationId xmlns:a16="http://schemas.microsoft.com/office/drawing/2014/main" id="{0EEEB040-E662-42F4-9211-3052BBB1406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612929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Right Triangle 40">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3" name="Rectangle 42">
            <a:extLst>
              <a:ext uri="{FF2B5EF4-FFF2-40B4-BE49-F238E27FC236}">
                <a16:creationId xmlns:a16="http://schemas.microsoft.com/office/drawing/2014/main" id="{D7C3C2D0-A48F-4A6F-9C7D-888E9DFE6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5" name="Group 44">
            <a:extLst>
              <a:ext uri="{FF2B5EF4-FFF2-40B4-BE49-F238E27FC236}">
                <a16:creationId xmlns:a16="http://schemas.microsoft.com/office/drawing/2014/main" id="{7921D173-6284-4FAE-A99F-43ECD7FF2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6" name="Straight Connector 45">
              <a:extLst>
                <a:ext uri="{FF2B5EF4-FFF2-40B4-BE49-F238E27FC236}">
                  <a16:creationId xmlns:a16="http://schemas.microsoft.com/office/drawing/2014/main" id="{DA9BF565-BBEE-48F0-A1FA-F4E6BB2589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92AA7AD-BC24-422C-941E-17CA67C9EA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DE6859-3F3B-4967-BE7C-4A9E51DAE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5A87A1-CACC-4A2A-B78D-D40C6B33B3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F779A3D-92DA-4F31-8FB7-B1C987E90E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D9AF05A-8ABD-47E9-BDF0-8FE84C30C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C9C4168-16CE-49DB-9A25-7046068DC7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89829A5-43FD-42B2-ACDC-656339BF9E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A5CDD6A-F295-4FA4-9A8E-84EF71D4B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3D87361-C476-4621-86D8-7A4AAB077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B28A1C1-067C-40F1-9DBD-7A29C86813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32EEEDA-3682-432F-8AF6-64C9861C43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55A0942-89D9-4008-B705-D394677DB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F9F9EC0-3407-45D7-8140-44300FDEC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80E820B-BF53-4C96-8E7F-0E84A2D0B6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F916B3F-A54C-42D7-9755-BC4C33464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839EE86-1E58-4F25-A36E-6F8A0C1B40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CF943B8-9541-4EDB-BF3A-AC968A03B9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382AA5E-EAE7-4589-BD66-0D5C0CA9C1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8B4626-DFE3-4915-854F-62EFAA5BED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D99BF45-4212-4A91-9D80-990C7971E1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36D20A-9010-4C1A-9123-EBDEEB513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6DACB13-D4A4-40CD-B5C2-1668B5A8FB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576C03C-90B5-4F21-869F-538C6C3FB6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2F950BD-388F-4F2D-9896-D94F81CD0A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BC3A6AC-920A-4DBD-A46A-E9ACB03BB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8C2C64E-EFB0-4336-B5D5-4646040FD3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B0760DFA-8273-42B4-BA9C-71A5B3271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BA07601-6746-4097-8AAC-604ADB0509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22D8CD4-DCE3-42A2-85C2-2B5068B3C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BD853C3B-C174-4ACE-99E6-3A948EE04A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78" name="Right Triangle 77">
            <a:extLst>
              <a:ext uri="{FF2B5EF4-FFF2-40B4-BE49-F238E27FC236}">
                <a16:creationId xmlns:a16="http://schemas.microsoft.com/office/drawing/2014/main" id="{69F0804E-F8DE-40E7-90F4-68B638136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8924" y="151620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36D88E-A447-498B-B46D-2425F304F44B}"/>
              </a:ext>
            </a:extLst>
          </p:cNvPr>
          <p:cNvSpPr>
            <a:spLocks noGrp="1"/>
          </p:cNvSpPr>
          <p:nvPr>
            <p:ph type="ctrTitle"/>
          </p:nvPr>
        </p:nvSpPr>
        <p:spPr>
          <a:xfrm>
            <a:off x="691079" y="1255927"/>
            <a:ext cx="3415364" cy="4887475"/>
          </a:xfrm>
        </p:spPr>
        <p:txBody>
          <a:bodyPr vert="horz" lIns="91440" tIns="45720" rIns="91440" bIns="45720" rtlCol="0" anchor="t">
            <a:normAutofit/>
          </a:bodyPr>
          <a:lstStyle/>
          <a:p>
            <a:r>
              <a:rPr lang="en-US" sz="4400" b="1" u="sng"/>
              <a:t>How did the Labour Landslide impact the Youth Work service?</a:t>
            </a:r>
          </a:p>
        </p:txBody>
      </p:sp>
      <p:sp>
        <p:nvSpPr>
          <p:cNvPr id="3" name="Subtitle 2">
            <a:extLst>
              <a:ext uri="{FF2B5EF4-FFF2-40B4-BE49-F238E27FC236}">
                <a16:creationId xmlns:a16="http://schemas.microsoft.com/office/drawing/2014/main" id="{32B40611-A148-47F5-A62D-C6CBC55F69D5}"/>
              </a:ext>
            </a:extLst>
          </p:cNvPr>
          <p:cNvSpPr>
            <a:spLocks noGrp="1"/>
          </p:cNvSpPr>
          <p:nvPr>
            <p:ph type="subTitle" idx="1"/>
          </p:nvPr>
        </p:nvSpPr>
        <p:spPr>
          <a:xfrm>
            <a:off x="5089836" y="551435"/>
            <a:ext cx="6411085" cy="6214992"/>
          </a:xfrm>
        </p:spPr>
        <p:txBody>
          <a:bodyPr vert="horz" lIns="91440" tIns="45720" rIns="91440" bIns="45720" rtlCol="0" anchor="t">
            <a:normAutofit/>
          </a:bodyPr>
          <a:lstStyle/>
          <a:p>
            <a:pPr indent="-228600">
              <a:buFont typeface="Wingdings" panose="05000000000000000000" pitchFamily="2" charset="2"/>
              <a:buChar char="§"/>
            </a:pPr>
            <a:r>
              <a:rPr lang="en-US" sz="2000" b="1" u="sng" dirty="0"/>
              <a:t>The Education Act 1944</a:t>
            </a:r>
          </a:p>
          <a:p>
            <a:pPr marL="342900" indent="-228600">
              <a:buFont typeface="Wingdings" panose="05000000000000000000" pitchFamily="2" charset="2"/>
              <a:buChar char="§"/>
            </a:pPr>
            <a:r>
              <a:rPr lang="en-US" sz="2000" dirty="0"/>
              <a:t>It brought highlight to the Youth Work services for the very first time</a:t>
            </a:r>
          </a:p>
          <a:p>
            <a:pPr marL="342900" indent="-228600">
              <a:buFont typeface="Wingdings" panose="05000000000000000000" pitchFamily="2" charset="2"/>
              <a:buChar char="§"/>
            </a:pPr>
            <a:r>
              <a:rPr lang="en-US" sz="2000" dirty="0"/>
              <a:t>Placed a duty for all communities to have adequate facilities where young can join in "leisure time" and "recreative activities".(The Education Act, 1944).</a:t>
            </a:r>
          </a:p>
          <a:p>
            <a:pPr indent="-228600">
              <a:buFont typeface="Wingdings" panose="05000000000000000000" pitchFamily="2" charset="2"/>
              <a:buChar char="§"/>
            </a:pPr>
            <a:r>
              <a:rPr lang="en-US" sz="2000" b="1" u="sng" dirty="0"/>
              <a:t>HOWEVER</a:t>
            </a:r>
            <a:endParaRPr lang="en-US" sz="2000" dirty="0"/>
          </a:p>
          <a:p>
            <a:pPr marL="342900" indent="-228600">
              <a:buFont typeface="Wingdings" panose="05000000000000000000" pitchFamily="2" charset="2"/>
              <a:buChar char="§"/>
            </a:pPr>
            <a:r>
              <a:rPr lang="en-US" sz="2000" dirty="0"/>
              <a:t>NOT PRIORITIZED = all work that was associated within youth work buildings, stopped. </a:t>
            </a:r>
          </a:p>
          <a:p>
            <a:pPr marL="342900" indent="-228600">
              <a:buClr>
                <a:srgbClr val="8D87A6"/>
              </a:buClr>
              <a:buFont typeface="Wingdings" panose="05000000000000000000" pitchFamily="2" charset="2"/>
              <a:buChar char="§"/>
            </a:pPr>
            <a:r>
              <a:rPr lang="en-US" sz="2000" dirty="0"/>
              <a:t>Youth Work struggled after the Labour Landslide to create an identity for itself that was more than "leisure activities" (The Education Act, 1944). It received nearly no support from the Government and faced removable of funding from the Local Education Authorities who believed it was an easy target to remove funding with no reprisal. </a:t>
            </a:r>
          </a:p>
          <a:p>
            <a:pPr marL="342900" indent="-228600">
              <a:buClr>
                <a:srgbClr val="8D87A6"/>
              </a:buClr>
              <a:buFont typeface="Wingdings" panose="05000000000000000000" pitchFamily="2" charset="2"/>
              <a:buChar char="§"/>
            </a:pPr>
            <a:endParaRPr lang="en-US" sz="2000" dirty="0"/>
          </a:p>
          <a:p>
            <a:pPr marL="342900" indent="-228600">
              <a:buFont typeface="Wingdings" panose="05000000000000000000" pitchFamily="2" charset="2"/>
              <a:buChar char="§"/>
            </a:pPr>
            <a:endParaRPr lang="en-US" sz="2000" b="1" u="sng"/>
          </a:p>
          <a:p>
            <a:pPr marL="342900" indent="-228600">
              <a:buFont typeface="Wingdings" panose="05000000000000000000" pitchFamily="2" charset="2"/>
              <a:buChar char="§"/>
            </a:pPr>
            <a:endParaRPr lang="en-US" sz="2000" b="1" u="sng"/>
          </a:p>
          <a:p>
            <a:pPr marL="342900" indent="-228600">
              <a:buFont typeface="Wingdings" panose="05000000000000000000" pitchFamily="2" charset="2"/>
              <a:buChar char="§"/>
            </a:pPr>
            <a:endParaRPr lang="en-US" sz="2000"/>
          </a:p>
          <a:p>
            <a:pPr marL="342900" indent="-228600">
              <a:buFont typeface="Wingdings" panose="05000000000000000000" pitchFamily="2" charset="2"/>
              <a:buChar char="§"/>
            </a:pPr>
            <a:endParaRPr lang="en-US" sz="2000"/>
          </a:p>
          <a:p>
            <a:pPr marL="342900" indent="-228600">
              <a:buFont typeface="Wingdings" panose="05000000000000000000" pitchFamily="2" charset="2"/>
              <a:buChar char="§"/>
            </a:pPr>
            <a:endParaRPr lang="en-US" sz="2000" b="1" u="sng"/>
          </a:p>
        </p:txBody>
      </p:sp>
      <p:sp>
        <p:nvSpPr>
          <p:cNvPr id="4" name="Footer Placeholder 3">
            <a:extLst>
              <a:ext uri="{FF2B5EF4-FFF2-40B4-BE49-F238E27FC236}">
                <a16:creationId xmlns:a16="http://schemas.microsoft.com/office/drawing/2014/main" id="{32588F19-DFEE-482D-8F12-01E7E357289B}"/>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29213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5CCF09B-D784-4B72-9655-6AAFB7722FAB}"/>
              </a:ext>
            </a:extLst>
          </p:cNvPr>
          <p:cNvSpPr>
            <a:spLocks noGrp="1"/>
          </p:cNvSpPr>
          <p:nvPr>
            <p:ph type="subTitle" idx="1"/>
          </p:nvPr>
        </p:nvSpPr>
        <p:spPr>
          <a:xfrm>
            <a:off x="849228" y="366619"/>
            <a:ext cx="10495904" cy="480715"/>
          </a:xfrm>
        </p:spPr>
        <p:txBody>
          <a:bodyPr vert="horz" lIns="91440" tIns="45720" rIns="91440" bIns="45720" rtlCol="0" anchor="t">
            <a:normAutofit/>
          </a:bodyPr>
          <a:lstStyle/>
          <a:p>
            <a:pPr algn="ctr"/>
            <a:r>
              <a:rPr lang="en-GB" b="1" u="sng" dirty="0"/>
              <a:t>Summary of how the Labour landslide in 1945 impacted...</a:t>
            </a:r>
            <a:endParaRPr lang="en-US"/>
          </a:p>
        </p:txBody>
      </p:sp>
      <p:graphicFrame>
        <p:nvGraphicFramePr>
          <p:cNvPr id="4" name="Table 4">
            <a:extLst>
              <a:ext uri="{FF2B5EF4-FFF2-40B4-BE49-F238E27FC236}">
                <a16:creationId xmlns:a16="http://schemas.microsoft.com/office/drawing/2014/main" id="{FF31975D-AFC3-46E4-A948-915E240A348D}"/>
              </a:ext>
            </a:extLst>
          </p:cNvPr>
          <p:cNvGraphicFramePr>
            <a:graphicFrameLocks noGrp="1"/>
          </p:cNvGraphicFramePr>
          <p:nvPr>
            <p:extLst>
              <p:ext uri="{D42A27DB-BD31-4B8C-83A1-F6EECF244321}">
                <p14:modId xmlns:p14="http://schemas.microsoft.com/office/powerpoint/2010/main" val="1555958922"/>
              </p:ext>
            </p:extLst>
          </p:nvPr>
        </p:nvGraphicFramePr>
        <p:xfrm>
          <a:off x="1998452" y="920151"/>
          <a:ext cx="8417754" cy="4792393"/>
        </p:xfrm>
        <a:graphic>
          <a:graphicData uri="http://schemas.openxmlformats.org/drawingml/2006/table">
            <a:tbl>
              <a:tblPr firstRow="1" bandRow="1">
                <a:tableStyleId>{5C22544A-7EE6-4342-B048-85BDC9FD1C3A}</a:tableStyleId>
              </a:tblPr>
              <a:tblGrid>
                <a:gridCol w="2805918">
                  <a:extLst>
                    <a:ext uri="{9D8B030D-6E8A-4147-A177-3AD203B41FA5}">
                      <a16:colId xmlns:a16="http://schemas.microsoft.com/office/drawing/2014/main" val="181619727"/>
                    </a:ext>
                  </a:extLst>
                </a:gridCol>
                <a:gridCol w="2805918">
                  <a:extLst>
                    <a:ext uri="{9D8B030D-6E8A-4147-A177-3AD203B41FA5}">
                      <a16:colId xmlns:a16="http://schemas.microsoft.com/office/drawing/2014/main" val="4079974515"/>
                    </a:ext>
                  </a:extLst>
                </a:gridCol>
                <a:gridCol w="2805918">
                  <a:extLst>
                    <a:ext uri="{9D8B030D-6E8A-4147-A177-3AD203B41FA5}">
                      <a16:colId xmlns:a16="http://schemas.microsoft.com/office/drawing/2014/main" val="3675719861"/>
                    </a:ext>
                  </a:extLst>
                </a:gridCol>
              </a:tblGrid>
              <a:tr h="586153">
                <a:tc>
                  <a:txBody>
                    <a:bodyPr/>
                    <a:lstStyle/>
                    <a:p>
                      <a:r>
                        <a:rPr lang="en-GB" dirty="0"/>
                        <a:t>Young people's lives...</a:t>
                      </a:r>
                    </a:p>
                  </a:txBody>
                  <a:tcPr/>
                </a:tc>
                <a:tc>
                  <a:txBody>
                    <a:bodyPr/>
                    <a:lstStyle/>
                    <a:p>
                      <a:r>
                        <a:rPr lang="en-GB" dirty="0"/>
                        <a:t>British communities...</a:t>
                      </a:r>
                    </a:p>
                  </a:txBody>
                  <a:tcPr/>
                </a:tc>
                <a:tc>
                  <a:txBody>
                    <a:bodyPr/>
                    <a:lstStyle/>
                    <a:p>
                      <a:r>
                        <a:rPr lang="en-GB" dirty="0"/>
                        <a:t>The Youth Work service...</a:t>
                      </a:r>
                    </a:p>
                  </a:txBody>
                  <a:tcPr/>
                </a:tc>
                <a:extLst>
                  <a:ext uri="{0D108BD9-81ED-4DB2-BD59-A6C34878D82A}">
                    <a16:rowId xmlns:a16="http://schemas.microsoft.com/office/drawing/2014/main" val="1691338595"/>
                  </a:ext>
                </a:extLst>
              </a:tr>
              <a:tr h="370840">
                <a:tc>
                  <a:txBody>
                    <a:bodyPr/>
                    <a:lstStyle/>
                    <a:p>
                      <a:pPr marL="285750" indent="-285750">
                        <a:buFont typeface="Arial"/>
                        <a:buChar char="•"/>
                      </a:pPr>
                      <a:r>
                        <a:rPr lang="en-GB" dirty="0"/>
                        <a:t>Education Act, free schooling</a:t>
                      </a:r>
                    </a:p>
                  </a:txBody>
                  <a:tcPr/>
                </a:tc>
                <a:tc>
                  <a:txBody>
                    <a:bodyPr/>
                    <a:lstStyle/>
                    <a:p>
                      <a:pPr marL="285750" indent="-285750">
                        <a:buFont typeface="Arial"/>
                        <a:buChar char="•"/>
                      </a:pPr>
                      <a:r>
                        <a:rPr lang="en-GB" dirty="0"/>
                        <a:t>National Health System</a:t>
                      </a:r>
                    </a:p>
                  </a:txBody>
                  <a:tcPr/>
                </a:tc>
                <a:tc>
                  <a:txBody>
                    <a:bodyPr/>
                    <a:lstStyle/>
                    <a:p>
                      <a:pPr marL="285750" indent="-285750">
                        <a:buFont typeface="Arial"/>
                        <a:buChar char="•"/>
                      </a:pPr>
                      <a:r>
                        <a:rPr lang="en-GB" dirty="0"/>
                        <a:t>Highlighted Youth Work for the very first time</a:t>
                      </a:r>
                    </a:p>
                  </a:txBody>
                  <a:tcPr/>
                </a:tc>
                <a:extLst>
                  <a:ext uri="{0D108BD9-81ED-4DB2-BD59-A6C34878D82A}">
                    <a16:rowId xmlns:a16="http://schemas.microsoft.com/office/drawing/2014/main" val="1235767319"/>
                  </a:ext>
                </a:extLst>
              </a:tr>
              <a:tr h="370840">
                <a:tc>
                  <a:txBody>
                    <a:bodyPr/>
                    <a:lstStyle/>
                    <a:p>
                      <a:pPr marL="285750" indent="-285750">
                        <a:buFont typeface="Arial"/>
                        <a:buChar char="•"/>
                      </a:pPr>
                      <a:r>
                        <a:rPr lang="en-GB" dirty="0"/>
                        <a:t>Less overcrowding in towns and shared homes</a:t>
                      </a:r>
                    </a:p>
                  </a:txBody>
                  <a:tcPr/>
                </a:tc>
                <a:tc>
                  <a:txBody>
                    <a:bodyPr/>
                    <a:lstStyle/>
                    <a:p>
                      <a:pPr marL="285750" indent="-285750">
                        <a:buFont typeface="Arial"/>
                        <a:buChar char="•"/>
                      </a:pPr>
                      <a:r>
                        <a:rPr lang="en-GB" dirty="0"/>
                        <a:t>New Towns Act</a:t>
                      </a:r>
                    </a:p>
                  </a:txBody>
                  <a:tcPr/>
                </a:tc>
                <a:tc>
                  <a:txBody>
                    <a:bodyPr/>
                    <a:lstStyle/>
                    <a:p>
                      <a:pPr marL="285750" indent="-285750">
                        <a:buFont typeface="Arial"/>
                        <a:buChar char="•"/>
                      </a:pPr>
                      <a:r>
                        <a:rPr lang="en-GB" dirty="0"/>
                        <a:t>Made places for Youth Work to base itself</a:t>
                      </a:r>
                    </a:p>
                  </a:txBody>
                  <a:tcPr/>
                </a:tc>
                <a:extLst>
                  <a:ext uri="{0D108BD9-81ED-4DB2-BD59-A6C34878D82A}">
                    <a16:rowId xmlns:a16="http://schemas.microsoft.com/office/drawing/2014/main" val="1686705484"/>
                  </a:ext>
                </a:extLst>
              </a:tr>
              <a:tr h="370840">
                <a:tc>
                  <a:txBody>
                    <a:bodyPr/>
                    <a:lstStyle/>
                    <a:p>
                      <a:pPr marL="285750" indent="-285750">
                        <a:buFont typeface="Arial"/>
                        <a:buChar char="•"/>
                      </a:pPr>
                      <a:r>
                        <a:rPr lang="en-GB" dirty="0"/>
                        <a:t>More job opportunities </a:t>
                      </a:r>
                    </a:p>
                  </a:txBody>
                  <a:tcPr/>
                </a:tc>
                <a:tc>
                  <a:txBody>
                    <a:bodyPr/>
                    <a:lstStyle/>
                    <a:p>
                      <a:pPr marL="285750" indent="-285750">
                        <a:buFont typeface="Arial"/>
                        <a:buChar char="•"/>
                      </a:pPr>
                      <a:r>
                        <a:rPr lang="en-GB" dirty="0"/>
                        <a:t>Unemployment levels fell</a:t>
                      </a:r>
                    </a:p>
                  </a:txBody>
                  <a:tcPr/>
                </a:tc>
                <a:tc>
                  <a:txBody>
                    <a:bodyPr/>
                    <a:lstStyle/>
                    <a:p>
                      <a:pPr marL="285750" indent="-285750">
                        <a:buFont typeface="Arial"/>
                        <a:buChar char="•"/>
                      </a:pPr>
                      <a:r>
                        <a:rPr lang="en-GB" dirty="0"/>
                        <a:t>However, it was abandoned it retrospect to the severity of other problems</a:t>
                      </a:r>
                    </a:p>
                  </a:txBody>
                  <a:tcPr/>
                </a:tc>
                <a:extLst>
                  <a:ext uri="{0D108BD9-81ED-4DB2-BD59-A6C34878D82A}">
                    <a16:rowId xmlns:a16="http://schemas.microsoft.com/office/drawing/2014/main" val="55384503"/>
                  </a:ext>
                </a:extLst>
              </a:tr>
              <a:tr h="370840">
                <a:tc>
                  <a:txBody>
                    <a:bodyPr/>
                    <a:lstStyle/>
                    <a:p>
                      <a:endParaRPr lang="en-GB"/>
                    </a:p>
                  </a:txBody>
                  <a:tcPr/>
                </a:tc>
                <a:tc>
                  <a:txBody>
                    <a:bodyPr/>
                    <a:lstStyle/>
                    <a:p>
                      <a:pPr marL="285750" indent="-285750">
                        <a:buFont typeface="Arial"/>
                        <a:buChar char="•"/>
                      </a:pPr>
                      <a:r>
                        <a:rPr lang="en-GB" dirty="0"/>
                        <a:t>National insurance Agency </a:t>
                      </a:r>
                    </a:p>
                  </a:txBody>
                  <a:tcPr/>
                </a:tc>
                <a:tc>
                  <a:txBody>
                    <a:bodyPr/>
                    <a:lstStyle/>
                    <a:p>
                      <a:pPr marL="285750" indent="-285750">
                        <a:buFont typeface="Arial"/>
                        <a:buChar char="•"/>
                      </a:pPr>
                      <a:r>
                        <a:rPr lang="en-GB" dirty="0"/>
                        <a:t>Targeted to reduce funding by the Local Education Authorities</a:t>
                      </a:r>
                    </a:p>
                  </a:txBody>
                  <a:tcPr/>
                </a:tc>
                <a:extLst>
                  <a:ext uri="{0D108BD9-81ED-4DB2-BD59-A6C34878D82A}">
                    <a16:rowId xmlns:a16="http://schemas.microsoft.com/office/drawing/2014/main" val="2628122120"/>
                  </a:ext>
                </a:extLst>
              </a:tr>
            </a:tbl>
          </a:graphicData>
        </a:graphic>
      </p:graphicFrame>
      <p:sp>
        <p:nvSpPr>
          <p:cNvPr id="2" name="Footer Placeholder 1">
            <a:extLst>
              <a:ext uri="{FF2B5EF4-FFF2-40B4-BE49-F238E27FC236}">
                <a16:creationId xmlns:a16="http://schemas.microsoft.com/office/drawing/2014/main" id="{0DD34CF8-1369-4BEA-87AF-09E1586FA4D4}"/>
              </a:ext>
            </a:extLst>
          </p:cNvPr>
          <p:cNvSpPr>
            <a:spLocks noGrp="1"/>
          </p:cNvSpPr>
          <p:nvPr>
            <p:ph type="ftr" sz="quarter" idx="11"/>
          </p:nvPr>
        </p:nvSpPr>
        <p:spPr/>
        <p:txBody>
          <a:bodyPr/>
          <a:lstStyle/>
          <a:p>
            <a:r>
              <a:rPr lang="en-GB"/>
              <a:t>Holly Gooch 2100191 </a:t>
            </a:r>
          </a:p>
        </p:txBody>
      </p:sp>
      <p:sp>
        <p:nvSpPr>
          <p:cNvPr id="5" name="TextBox 4">
            <a:extLst>
              <a:ext uri="{FF2B5EF4-FFF2-40B4-BE49-F238E27FC236}">
                <a16:creationId xmlns:a16="http://schemas.microsoft.com/office/drawing/2014/main" id="{69E4CED1-4E35-4D70-9CA6-4D5C2FCCA9C2}"/>
              </a:ext>
            </a:extLst>
          </p:cNvPr>
          <p:cNvSpPr txBox="1"/>
          <p:nvPr/>
        </p:nvSpPr>
        <p:spPr>
          <a:xfrm>
            <a:off x="2280249" y="5773948"/>
            <a:ext cx="833599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We can see how the Youth Work Service has developed due to this historical milestone because it gave Youth Work a base to work off of and highlighted it for the very first time. Despite its push to the background to support various other problems it was still making an impact in Britain. </a:t>
            </a:r>
            <a:endParaRPr lang="en-GB" sz="1600" dirty="0"/>
          </a:p>
        </p:txBody>
      </p:sp>
    </p:spTree>
    <p:extLst>
      <p:ext uri="{BB962C8B-B14F-4D97-AF65-F5344CB8AC3E}">
        <p14:creationId xmlns:p14="http://schemas.microsoft.com/office/powerpoint/2010/main" val="2529592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BC365-E59A-4C9F-BE25-A6B2936F5BDF}"/>
              </a:ext>
            </a:extLst>
          </p:cNvPr>
          <p:cNvSpPr>
            <a:spLocks noGrp="1"/>
          </p:cNvSpPr>
          <p:nvPr>
            <p:ph type="ctrTitle"/>
          </p:nvPr>
        </p:nvSpPr>
        <p:spPr>
          <a:xfrm>
            <a:off x="691078" y="722903"/>
            <a:ext cx="10495904" cy="749865"/>
          </a:xfrm>
        </p:spPr>
        <p:txBody>
          <a:bodyPr vert="horz" lIns="91440" tIns="45720" rIns="91440" bIns="45720" rtlCol="0" anchor="t">
            <a:normAutofit/>
          </a:bodyPr>
          <a:lstStyle/>
          <a:p>
            <a:pPr algn="ctr"/>
            <a:r>
              <a:rPr lang="en-GB" sz="4000" b="1" u="sng" dirty="0"/>
              <a:t>In conclusion</a:t>
            </a:r>
            <a:endParaRPr lang="en-US"/>
          </a:p>
        </p:txBody>
      </p:sp>
      <p:sp>
        <p:nvSpPr>
          <p:cNvPr id="3" name="Subtitle 2">
            <a:extLst>
              <a:ext uri="{FF2B5EF4-FFF2-40B4-BE49-F238E27FC236}">
                <a16:creationId xmlns:a16="http://schemas.microsoft.com/office/drawing/2014/main" id="{2A73AAC4-AB82-42A4-9302-4FBD97F871ED}"/>
              </a:ext>
            </a:extLst>
          </p:cNvPr>
          <p:cNvSpPr>
            <a:spLocks noGrp="1"/>
          </p:cNvSpPr>
          <p:nvPr>
            <p:ph type="subTitle" idx="1"/>
          </p:nvPr>
        </p:nvSpPr>
        <p:spPr>
          <a:xfrm>
            <a:off x="734210" y="1775601"/>
            <a:ext cx="10495904" cy="4923318"/>
          </a:xfrm>
        </p:spPr>
        <p:txBody>
          <a:bodyPr vert="horz" lIns="91440" tIns="45720" rIns="91440" bIns="45720" rtlCol="0" anchor="t">
            <a:normAutofit/>
          </a:bodyPr>
          <a:lstStyle/>
          <a:p>
            <a:r>
              <a:rPr lang="en-GB" dirty="0"/>
              <a:t>In conclusion, through this presentation we can actively see how Youth Work has had to struggle its way to be noticed for its purposes throughout changes within power and economies during the 1940's. We can observe that the 1940's was a time of slow progress for the Youth Work service, however,  historical milestones such as I've pinpointed have allowed Youth Work to be noticed and ensure its development. </a:t>
            </a:r>
            <a:endParaRPr lang="en-US" dirty="0"/>
          </a:p>
          <a:p>
            <a:r>
              <a:rPr lang="en-GB" dirty="0"/>
              <a:t>I believe that these historical milestones aided Youth Work to become what it is today after its abandonment during the Second World War. </a:t>
            </a:r>
          </a:p>
          <a:p>
            <a:endParaRPr lang="en-GB" dirty="0"/>
          </a:p>
          <a:p>
            <a:endParaRPr lang="en-GB" dirty="0">
              <a:ea typeface="+mn-lt"/>
              <a:cs typeface="+mn-lt"/>
            </a:endParaRPr>
          </a:p>
          <a:p>
            <a:endParaRPr lang="en-GB" dirty="0"/>
          </a:p>
          <a:p>
            <a:endParaRPr lang="en-GB" dirty="0"/>
          </a:p>
        </p:txBody>
      </p:sp>
      <p:sp>
        <p:nvSpPr>
          <p:cNvPr id="4" name="Footer Placeholder 3">
            <a:extLst>
              <a:ext uri="{FF2B5EF4-FFF2-40B4-BE49-F238E27FC236}">
                <a16:creationId xmlns:a16="http://schemas.microsoft.com/office/drawing/2014/main" id="{4E4B737C-D797-43AA-B578-5598A946DDA0}"/>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805024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26C937-D3B7-4EBA-A2A9-11DB8759CC3F}"/>
              </a:ext>
            </a:extLst>
          </p:cNvPr>
          <p:cNvSpPr>
            <a:spLocks noGrp="1"/>
          </p:cNvSpPr>
          <p:nvPr>
            <p:ph type="ctrTitle"/>
          </p:nvPr>
        </p:nvSpPr>
        <p:spPr>
          <a:xfrm>
            <a:off x="691078" y="1260582"/>
            <a:ext cx="10790999" cy="1628647"/>
          </a:xfrm>
        </p:spPr>
        <p:txBody>
          <a:bodyPr anchor="t">
            <a:normAutofit/>
          </a:bodyPr>
          <a:lstStyle/>
          <a:p>
            <a:pPr>
              <a:lnSpc>
                <a:spcPct val="90000"/>
              </a:lnSpc>
            </a:pPr>
            <a:r>
              <a:rPr lang="en-GB" dirty="0">
                <a:latin typeface="Times New Roman"/>
                <a:cs typeface="Times New Roman"/>
              </a:rPr>
              <a:t>Thank you Very Much for Listening</a:t>
            </a:r>
            <a:endParaRPr lang="en-GB">
              <a:latin typeface="Times New Roman"/>
              <a:cs typeface="Times New Roman"/>
            </a:endParaRPr>
          </a:p>
        </p:txBody>
      </p:sp>
      <p:sp>
        <p:nvSpPr>
          <p:cNvPr id="3" name="Footer Placeholder 2">
            <a:extLst>
              <a:ext uri="{FF2B5EF4-FFF2-40B4-BE49-F238E27FC236}">
                <a16:creationId xmlns:a16="http://schemas.microsoft.com/office/drawing/2014/main" id="{09C92948-B79E-476B-9AE1-D32C893B0D66}"/>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11537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F2B0E-6E87-4170-BD95-C25F94BC0C22}"/>
              </a:ext>
            </a:extLst>
          </p:cNvPr>
          <p:cNvSpPr>
            <a:spLocks noGrp="1"/>
          </p:cNvSpPr>
          <p:nvPr>
            <p:ph type="ctrTitle"/>
          </p:nvPr>
        </p:nvSpPr>
        <p:spPr>
          <a:xfrm>
            <a:off x="1855644" y="147809"/>
            <a:ext cx="10495904" cy="591714"/>
          </a:xfrm>
        </p:spPr>
        <p:txBody>
          <a:bodyPr vert="horz" lIns="91440" tIns="45720" rIns="91440" bIns="45720" rtlCol="0" anchor="t">
            <a:normAutofit/>
          </a:bodyPr>
          <a:lstStyle/>
          <a:p>
            <a:r>
              <a:rPr lang="en-GB" sz="2800" u="sng" dirty="0">
                <a:latin typeface="Times New Roman"/>
                <a:cs typeface="Times New Roman"/>
              </a:rPr>
              <a:t>Reference List:</a:t>
            </a:r>
          </a:p>
        </p:txBody>
      </p:sp>
      <p:sp>
        <p:nvSpPr>
          <p:cNvPr id="3" name="Subtitle 2">
            <a:extLst>
              <a:ext uri="{FF2B5EF4-FFF2-40B4-BE49-F238E27FC236}">
                <a16:creationId xmlns:a16="http://schemas.microsoft.com/office/drawing/2014/main" id="{A0441BD3-2AA3-431D-BAC8-AC699D57CA5F}"/>
              </a:ext>
            </a:extLst>
          </p:cNvPr>
          <p:cNvSpPr>
            <a:spLocks noGrp="1"/>
          </p:cNvSpPr>
          <p:nvPr>
            <p:ph type="subTitle" idx="1"/>
          </p:nvPr>
        </p:nvSpPr>
        <p:spPr>
          <a:xfrm>
            <a:off x="734210" y="812318"/>
            <a:ext cx="10495904" cy="5800337"/>
          </a:xfrm>
        </p:spPr>
        <p:txBody>
          <a:bodyPr vert="horz" lIns="91440" tIns="45720" rIns="91440" bIns="45720" rtlCol="0" anchor="t">
            <a:normAutofit/>
          </a:bodyPr>
          <a:lstStyle/>
          <a:p>
            <a:r>
              <a:rPr lang="en-GB" sz="1600" dirty="0">
                <a:latin typeface="Times New Roman"/>
                <a:ea typeface="+mn-lt"/>
                <a:cs typeface="+mn-lt"/>
              </a:rPr>
              <a:t>Barber, M. (2000) </a:t>
            </a:r>
            <a:r>
              <a:rPr lang="en-GB" sz="1600" i="1" dirty="0">
                <a:latin typeface="Times New Roman"/>
                <a:ea typeface="+mn-lt"/>
                <a:cs typeface="+mn-lt"/>
              </a:rPr>
              <a:t>Making of the 1944 Education Act</a:t>
            </a:r>
            <a:r>
              <a:rPr lang="en-GB" sz="1600" dirty="0">
                <a:latin typeface="Times New Roman"/>
                <a:ea typeface="+mn-lt"/>
                <a:cs typeface="+mn-lt"/>
              </a:rPr>
              <a:t>. 1st </a:t>
            </a:r>
            <a:r>
              <a:rPr lang="en-GB" sz="1600" dirty="0" err="1">
                <a:latin typeface="Times New Roman"/>
                <a:ea typeface="+mn-lt"/>
                <a:cs typeface="+mn-lt"/>
              </a:rPr>
              <a:t>edn</a:t>
            </a:r>
            <a:r>
              <a:rPr lang="en-GB" sz="1600" dirty="0">
                <a:latin typeface="Times New Roman"/>
                <a:ea typeface="+mn-lt"/>
                <a:cs typeface="+mn-lt"/>
              </a:rPr>
              <a:t>. Bloomsbury Publishing. Available at: https://www.perlego.com/book/804590/making-of-the-1944-education-act-pdf (Accessed: 15 January 2022).</a:t>
            </a:r>
            <a:endParaRPr lang="en-GB" sz="1600">
              <a:latin typeface="Times New Roman"/>
              <a:ea typeface="+mn-lt"/>
              <a:cs typeface="Arial"/>
            </a:endParaRPr>
          </a:p>
          <a:p>
            <a:r>
              <a:rPr lang="en-GB" sz="1600" dirty="0">
                <a:latin typeface="Times New Roman"/>
                <a:ea typeface="+mn-lt"/>
                <a:cs typeface="Arial"/>
              </a:rPr>
              <a:t>BBC (</a:t>
            </a:r>
            <a:r>
              <a:rPr lang="en-GB" sz="1600" dirty="0" err="1">
                <a:latin typeface="Times New Roman"/>
                <a:ea typeface="+mn-lt"/>
                <a:cs typeface="Arial"/>
              </a:rPr>
              <a:t>n,d</a:t>
            </a:r>
            <a:r>
              <a:rPr lang="en-GB" sz="1600" dirty="0">
                <a:latin typeface="Times New Roman"/>
                <a:ea typeface="+mn-lt"/>
                <a:cs typeface="Arial"/>
              </a:rPr>
              <a:t>) Effectiveness of the Labour social welfare reforms, 1945–51. Available at: </a:t>
            </a:r>
            <a:r>
              <a:rPr lang="en-GB" sz="1600" dirty="0">
                <a:latin typeface="Times New Roman"/>
                <a:ea typeface="+mn-lt"/>
                <a:cs typeface="Arial"/>
                <a:hlinkClick r:id="rId2"/>
              </a:rPr>
              <a:t>https://www.bbc.co.uk/bitesize/guides/zwhsfg8/revision/2</a:t>
            </a:r>
            <a:r>
              <a:rPr lang="en-GB" sz="1600" dirty="0">
                <a:latin typeface="Times New Roman"/>
                <a:ea typeface="+mn-lt"/>
                <a:cs typeface="Arial"/>
              </a:rPr>
              <a:t> (Accessed at: 15th January 2022).</a:t>
            </a:r>
            <a:endParaRPr lang="en-GB" sz="1600">
              <a:latin typeface="Times New Roman"/>
              <a:ea typeface="+mn-lt"/>
              <a:cs typeface="+mn-lt"/>
            </a:endParaRPr>
          </a:p>
          <a:p>
            <a:r>
              <a:rPr lang="en-GB" sz="1600" dirty="0">
                <a:latin typeface="Times New Roman"/>
                <a:ea typeface="+mn-lt"/>
                <a:cs typeface="+mn-lt"/>
              </a:rPr>
              <a:t>BBC (n, d) </a:t>
            </a:r>
            <a:r>
              <a:rPr lang="en-GB" sz="1600" i="1" dirty="0">
                <a:latin typeface="Times New Roman"/>
                <a:ea typeface="+mn-lt"/>
                <a:cs typeface="+mn-lt"/>
              </a:rPr>
              <a:t>Life after War. Available at: </a:t>
            </a:r>
            <a:r>
              <a:rPr lang="en-GB" sz="1600" i="1" u="sng" dirty="0">
                <a:latin typeface="Times New Roman"/>
                <a:ea typeface="+mn-lt"/>
                <a:cs typeface="+mn-lt"/>
                <a:hlinkClick r:id="rId3"/>
              </a:rPr>
              <a:t>https://www.bbc.co.uk/bitesize/guides/zgmf2nb/revision/1</a:t>
            </a:r>
            <a:r>
              <a:rPr lang="en-GB" sz="1600" i="1" dirty="0">
                <a:latin typeface="Times New Roman"/>
                <a:ea typeface="+mn-lt"/>
                <a:cs typeface="+mn-lt"/>
              </a:rPr>
              <a:t> (Accessed on: 15th January 2022)</a:t>
            </a:r>
            <a:endParaRPr lang="en-GB" sz="1600">
              <a:latin typeface="Times New Roman"/>
              <a:ea typeface="+mn-lt"/>
              <a:cs typeface="+mn-lt"/>
            </a:endParaRPr>
          </a:p>
          <a:p>
            <a:r>
              <a:rPr lang="en-GB" sz="1600" dirty="0">
                <a:latin typeface="Times New Roman"/>
                <a:cs typeface="Arial"/>
              </a:rPr>
              <a:t>Brown, D (2001) </a:t>
            </a:r>
            <a:r>
              <a:rPr lang="en-GB" sz="1600" i="1" dirty="0">
                <a:latin typeface="Times New Roman"/>
                <a:cs typeface="Arial"/>
              </a:rPr>
              <a:t>1945-51: Labour and the creation of the welfare state. </a:t>
            </a:r>
            <a:r>
              <a:rPr lang="en-GB" sz="1600" dirty="0">
                <a:latin typeface="Times New Roman"/>
                <a:cs typeface="Arial"/>
              </a:rPr>
              <a:t>Available at: </a:t>
            </a:r>
            <a:r>
              <a:rPr lang="en-GB" sz="1600" dirty="0">
                <a:latin typeface="Times New Roman"/>
                <a:cs typeface="Arial"/>
                <a:hlinkClick r:id="rId4"/>
              </a:rPr>
              <a:t>https://www.theguardian.com/politics/2001/mar/14/past.education</a:t>
            </a:r>
            <a:r>
              <a:rPr lang="en-GB" sz="1600" dirty="0">
                <a:latin typeface="Times New Roman"/>
                <a:cs typeface="Arial"/>
              </a:rPr>
              <a:t> (Accessed on 16th January 2022). The Guardian. </a:t>
            </a:r>
            <a:endParaRPr lang="en-GB" sz="1600">
              <a:latin typeface="Times New Roman"/>
              <a:ea typeface="+mn-lt"/>
              <a:cs typeface="+mn-lt"/>
            </a:endParaRPr>
          </a:p>
          <a:p>
            <a:r>
              <a:rPr lang="en-GB" sz="1600" dirty="0" err="1">
                <a:latin typeface="Times New Roman"/>
                <a:ea typeface="+mn-lt"/>
                <a:cs typeface="Arial"/>
              </a:rPr>
              <a:t>Encyclopedia</a:t>
            </a:r>
            <a:r>
              <a:rPr lang="en-GB" sz="1600" dirty="0">
                <a:latin typeface="Times New Roman"/>
                <a:ea typeface="+mn-lt"/>
                <a:cs typeface="Arial"/>
              </a:rPr>
              <a:t> Britannia (2021) World War II. Available at : </a:t>
            </a:r>
            <a:r>
              <a:rPr lang="en-GB" sz="1600" dirty="0">
                <a:latin typeface="Times New Roman"/>
                <a:ea typeface="+mn-lt"/>
                <a:cs typeface="+mn-lt"/>
                <a:hlinkClick r:id="rId5"/>
              </a:rPr>
              <a:t>https://www.britannica.com/event/World-War-II#ref53532</a:t>
            </a:r>
            <a:r>
              <a:rPr lang="en-GB" sz="1600" dirty="0">
                <a:latin typeface="Times New Roman"/>
                <a:ea typeface="+mn-lt"/>
                <a:cs typeface="+mn-lt"/>
              </a:rPr>
              <a:t> (Accessed 15th January 2022) </a:t>
            </a:r>
            <a:endParaRPr lang="en-GB" sz="1600" dirty="0">
              <a:latin typeface="Times New Roman"/>
            </a:endParaRPr>
          </a:p>
          <a:p>
            <a:r>
              <a:rPr lang="en-GB" sz="1600" dirty="0">
                <a:latin typeface="Times New Roman"/>
                <a:ea typeface="+mn-lt"/>
                <a:cs typeface="+mn-lt"/>
              </a:rPr>
              <a:t>Gooch, H (2022) World cloud on how the end of the Second World War affected young people in Britain. Available at : </a:t>
            </a:r>
            <a:r>
              <a:rPr lang="en-GB" sz="1600" dirty="0">
                <a:latin typeface="Times New Roman"/>
                <a:ea typeface="+mn-lt"/>
                <a:cs typeface="+mn-lt"/>
                <a:hlinkClick r:id="rId6"/>
              </a:rPr>
              <a:t>https://app.mindmup.com/map/_free/2022/01/a3df6ae0761d11ec9fa8a123ed46854d</a:t>
            </a:r>
            <a:r>
              <a:rPr lang="en-GB" sz="1600" dirty="0">
                <a:latin typeface="Times New Roman"/>
                <a:ea typeface="+mn-lt"/>
                <a:cs typeface="+mn-lt"/>
              </a:rPr>
              <a:t>  (Accessed on 15th January 2022)</a:t>
            </a:r>
          </a:p>
          <a:p>
            <a:r>
              <a:rPr lang="en-GB" sz="1600" dirty="0">
                <a:latin typeface="Times New Roman"/>
                <a:cs typeface="Arial"/>
              </a:rPr>
              <a:t>Gooch, H (2022).</a:t>
            </a:r>
            <a:r>
              <a:rPr lang="en-GB" sz="1600" i="1" dirty="0">
                <a:latin typeface="Times New Roman"/>
                <a:cs typeface="Arial"/>
              </a:rPr>
              <a:t> Word Cloud on the overview on the 1940's. Word Art. Available at : </a:t>
            </a:r>
            <a:r>
              <a:rPr lang="en-GB" sz="1600" dirty="0">
                <a:latin typeface="Times New Roman"/>
                <a:ea typeface="+mn-lt"/>
                <a:cs typeface="+mn-lt"/>
                <a:hlinkClick r:id="rId7"/>
              </a:rPr>
              <a:t>https://wordart.com/edit/2c84h8n8pfgd</a:t>
            </a:r>
            <a:r>
              <a:rPr lang="en-GB" sz="1600" dirty="0">
                <a:latin typeface="Times New Roman"/>
                <a:ea typeface="+mn-lt"/>
                <a:cs typeface="+mn-lt"/>
              </a:rPr>
              <a:t> (Accessed 14th January 2022). </a:t>
            </a:r>
          </a:p>
          <a:p>
            <a:r>
              <a:rPr lang="en-GB" sz="1600" dirty="0">
                <a:latin typeface="Times New Roman"/>
                <a:ea typeface="+mn-lt"/>
                <a:cs typeface="+mn-lt"/>
              </a:rPr>
              <a:t>History Extra (2020) </a:t>
            </a:r>
            <a:r>
              <a:rPr lang="en-GB" sz="1600" i="1" dirty="0">
                <a:latin typeface="Times New Roman"/>
                <a:ea typeface="+mn-lt"/>
                <a:cs typeface="+mn-lt"/>
              </a:rPr>
              <a:t>How and why did WW2 end?  </a:t>
            </a:r>
            <a:r>
              <a:rPr lang="en-GB" sz="1600" dirty="0">
                <a:latin typeface="Times New Roman"/>
                <a:ea typeface="+mn-lt"/>
                <a:cs typeface="+mn-lt"/>
              </a:rPr>
              <a:t>Available at: </a:t>
            </a:r>
            <a:r>
              <a:rPr lang="en-GB" sz="1600" dirty="0">
                <a:latin typeface="Times New Roman"/>
                <a:ea typeface="+mn-lt"/>
                <a:cs typeface="+mn-lt"/>
                <a:hlinkClick r:id="rId8"/>
              </a:rPr>
              <a:t>https://www.historyextra.com/period/second-world-war/how-when-ww2-end-ve-day-vj-day-fighting-atomic-bombs-japan-world-europe/</a:t>
            </a:r>
            <a:r>
              <a:rPr lang="en-GB" sz="1600" dirty="0">
                <a:latin typeface="Times New Roman"/>
                <a:ea typeface="+mn-lt"/>
                <a:cs typeface="+mn-lt"/>
              </a:rPr>
              <a:t> (Accessed on 15th January 2022)</a:t>
            </a:r>
          </a:p>
          <a:p>
            <a:endParaRPr lang="en-GB" sz="1600" dirty="0"/>
          </a:p>
          <a:p>
            <a:endParaRPr lang="en-GB" sz="1600" dirty="0"/>
          </a:p>
          <a:p>
            <a:endParaRPr lang="en-GB" sz="1600" dirty="0"/>
          </a:p>
          <a:p>
            <a:endParaRPr lang="en-GB" sz="1600" i="1" dirty="0"/>
          </a:p>
          <a:p>
            <a:endParaRPr lang="en-GB" sz="1600" i="1" dirty="0"/>
          </a:p>
          <a:p>
            <a:endParaRPr lang="en-GB" dirty="0"/>
          </a:p>
        </p:txBody>
      </p:sp>
      <p:sp>
        <p:nvSpPr>
          <p:cNvPr id="4" name="Footer Placeholder 3">
            <a:extLst>
              <a:ext uri="{FF2B5EF4-FFF2-40B4-BE49-F238E27FC236}">
                <a16:creationId xmlns:a16="http://schemas.microsoft.com/office/drawing/2014/main" id="{1EDB9FEE-54B2-460C-85BE-F3D5CE2FDA3B}"/>
              </a:ext>
            </a:extLst>
          </p:cNvPr>
          <p:cNvSpPr>
            <a:spLocks noGrp="1"/>
          </p:cNvSpPr>
          <p:nvPr>
            <p:ph type="ftr" sz="quarter" idx="11"/>
          </p:nvPr>
        </p:nvSpPr>
        <p:spPr/>
        <p:txBody>
          <a:bodyPr/>
          <a:lstStyle/>
          <a:p>
            <a:r>
              <a:rPr lang="en-US" dirty="0"/>
              <a:t>Holly Gooch 2100191 </a:t>
            </a:r>
          </a:p>
        </p:txBody>
      </p:sp>
    </p:spTree>
    <p:extLst>
      <p:ext uri="{BB962C8B-B14F-4D97-AF65-F5344CB8AC3E}">
        <p14:creationId xmlns:p14="http://schemas.microsoft.com/office/powerpoint/2010/main" val="2346742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C4F2-0E9C-447D-9E3A-69791356A65C}"/>
              </a:ext>
            </a:extLst>
          </p:cNvPr>
          <p:cNvSpPr>
            <a:spLocks noGrp="1"/>
          </p:cNvSpPr>
          <p:nvPr>
            <p:ph type="ctrTitle"/>
          </p:nvPr>
        </p:nvSpPr>
        <p:spPr>
          <a:xfrm>
            <a:off x="1941908" y="162186"/>
            <a:ext cx="2358320" cy="562959"/>
          </a:xfrm>
        </p:spPr>
        <p:txBody>
          <a:bodyPr vert="horz" lIns="91440" tIns="45720" rIns="91440" bIns="45720" rtlCol="0" anchor="t">
            <a:normAutofit/>
          </a:bodyPr>
          <a:lstStyle/>
          <a:p>
            <a:r>
              <a:rPr lang="en-GB" sz="2800" u="sng" dirty="0">
                <a:latin typeface="Times New Roman"/>
                <a:cs typeface="Times New Roman"/>
              </a:rPr>
              <a:t>Reference list:</a:t>
            </a:r>
          </a:p>
        </p:txBody>
      </p:sp>
      <p:sp>
        <p:nvSpPr>
          <p:cNvPr id="3" name="Subtitle 2">
            <a:extLst>
              <a:ext uri="{FF2B5EF4-FFF2-40B4-BE49-F238E27FC236}">
                <a16:creationId xmlns:a16="http://schemas.microsoft.com/office/drawing/2014/main" id="{A24D36D1-9192-49E5-8637-FDA577215DEA}"/>
              </a:ext>
            </a:extLst>
          </p:cNvPr>
          <p:cNvSpPr>
            <a:spLocks noGrp="1"/>
          </p:cNvSpPr>
          <p:nvPr>
            <p:ph type="subTitle" idx="1"/>
          </p:nvPr>
        </p:nvSpPr>
        <p:spPr>
          <a:xfrm>
            <a:off x="691078" y="726054"/>
            <a:ext cx="10495904" cy="5958488"/>
          </a:xfrm>
        </p:spPr>
        <p:txBody>
          <a:bodyPr vert="horz" lIns="91440" tIns="45720" rIns="91440" bIns="45720" rtlCol="0" anchor="t">
            <a:normAutofit lnSpcReduction="10000"/>
          </a:bodyPr>
          <a:lstStyle/>
          <a:p>
            <a:r>
              <a:rPr lang="en-GB" sz="1600" dirty="0" err="1">
                <a:latin typeface="Times New Roman"/>
                <a:ea typeface="+mn-lt"/>
                <a:cs typeface="+mn-lt"/>
              </a:rPr>
              <a:t>Kesternich</a:t>
            </a:r>
            <a:r>
              <a:rPr lang="en-GB" sz="1600" dirty="0">
                <a:latin typeface="Times New Roman"/>
                <a:ea typeface="+mn-lt"/>
                <a:cs typeface="+mn-lt"/>
              </a:rPr>
              <a:t>, I., </a:t>
            </a:r>
            <a:r>
              <a:rPr lang="en-GB" sz="1600" dirty="0" err="1">
                <a:latin typeface="Times New Roman"/>
                <a:ea typeface="+mn-lt"/>
                <a:cs typeface="+mn-lt"/>
              </a:rPr>
              <a:t>Siflinger</a:t>
            </a:r>
            <a:r>
              <a:rPr lang="en-GB" sz="1600" dirty="0">
                <a:latin typeface="Times New Roman"/>
                <a:ea typeface="+mn-lt"/>
                <a:cs typeface="+mn-lt"/>
              </a:rPr>
              <a:t>, B., Smith, J. P., &amp; Winter, J. K. (2014). The Effects of World War II on Economic and Health Outcomes across Europe. </a:t>
            </a:r>
            <a:r>
              <a:rPr lang="en-GB" sz="1600" i="1" dirty="0">
                <a:latin typeface="Times New Roman"/>
                <a:ea typeface="+mn-lt"/>
                <a:cs typeface="+mn-lt"/>
              </a:rPr>
              <a:t>The review of economics and statistics. </a:t>
            </a:r>
            <a:r>
              <a:rPr lang="en-GB" sz="1600" i="1" dirty="0" err="1">
                <a:latin typeface="Times New Roman"/>
                <a:ea typeface="+mn-lt"/>
                <a:cs typeface="+mn-lt"/>
              </a:rPr>
              <a:t>Avaialble</a:t>
            </a:r>
            <a:r>
              <a:rPr lang="en-GB" sz="1600" i="1" dirty="0">
                <a:latin typeface="Times New Roman"/>
                <a:ea typeface="+mn-lt"/>
                <a:cs typeface="+mn-lt"/>
              </a:rPr>
              <a:t> at : </a:t>
            </a:r>
            <a:r>
              <a:rPr lang="en-GB" sz="1600" dirty="0">
                <a:latin typeface="Times New Roman"/>
                <a:ea typeface="+mn-lt"/>
                <a:cs typeface="+mn-lt"/>
                <a:hlinkClick r:id="rId2"/>
              </a:rPr>
              <a:t>https://www.ncbi.nlm.nih.gov/pmc/articles/PMC4025972/</a:t>
            </a:r>
            <a:r>
              <a:rPr lang="en-GB" sz="1600" dirty="0">
                <a:latin typeface="Times New Roman"/>
                <a:ea typeface="+mn-lt"/>
                <a:cs typeface="+mn-lt"/>
              </a:rPr>
              <a:t> (Accessed on 15th January 2022)</a:t>
            </a:r>
            <a:endParaRPr lang="en-GB" sz="1600" dirty="0">
              <a:latin typeface="Times New Roman"/>
              <a:ea typeface="+mn-lt"/>
              <a:cs typeface="Times New Roman"/>
            </a:endParaRPr>
          </a:p>
          <a:p>
            <a:r>
              <a:rPr lang="en-US" sz="1600" dirty="0">
                <a:latin typeface="Times New Roman"/>
                <a:ea typeface="+mn-lt"/>
                <a:cs typeface="+mn-lt"/>
              </a:rPr>
              <a:t>Legislation.gov.uk (1944) </a:t>
            </a:r>
            <a:r>
              <a:rPr lang="en-US" sz="1600" i="1" dirty="0">
                <a:latin typeface="Times New Roman"/>
                <a:ea typeface="+mn-lt"/>
                <a:cs typeface="+mn-lt"/>
              </a:rPr>
              <a:t>The Education Act </a:t>
            </a:r>
            <a:r>
              <a:rPr lang="en-US" sz="1600" dirty="0">
                <a:latin typeface="Times New Roman"/>
                <a:ea typeface="+mn-lt"/>
                <a:cs typeface="+mn-lt"/>
              </a:rPr>
              <a:t> Available at: </a:t>
            </a:r>
            <a:r>
              <a:rPr lang="en-US" sz="1600" dirty="0">
                <a:latin typeface="Times New Roman"/>
                <a:ea typeface="+mn-lt"/>
                <a:cs typeface="+mn-lt"/>
                <a:hlinkClick r:id="rId3"/>
              </a:rPr>
              <a:t>https://www.legislation.gov.uk/ukpga/Geo6/7-8/31/enacted</a:t>
            </a:r>
            <a:r>
              <a:rPr lang="en-US" sz="1600" dirty="0">
                <a:latin typeface="Times New Roman"/>
                <a:ea typeface="+mn-lt"/>
                <a:cs typeface="+mn-lt"/>
              </a:rPr>
              <a:t> (Accessed: 15 January 2022)</a:t>
            </a:r>
            <a:endParaRPr lang="en-US" sz="1600" dirty="0">
              <a:latin typeface="Times New Roman"/>
            </a:endParaRPr>
          </a:p>
          <a:p>
            <a:r>
              <a:rPr lang="en-GB" sz="1600" dirty="0">
                <a:latin typeface="Times New Roman"/>
                <a:cs typeface="Arial"/>
              </a:rPr>
              <a:t>McCann, C (April 7, 2014). </a:t>
            </a:r>
            <a:r>
              <a:rPr lang="en-GB" sz="1600" i="1" dirty="0">
                <a:latin typeface="Times New Roman"/>
                <a:cs typeface="Arial"/>
              </a:rPr>
              <a:t>Youth culture in the 1940's. </a:t>
            </a:r>
            <a:r>
              <a:rPr lang="en-GB" sz="1600" dirty="0">
                <a:latin typeface="Times New Roman"/>
                <a:cs typeface="Arial"/>
              </a:rPr>
              <a:t>Available at : </a:t>
            </a:r>
            <a:r>
              <a:rPr lang="en-GB" sz="1600" dirty="0">
                <a:latin typeface="Times New Roman"/>
                <a:cs typeface="Arial"/>
                <a:hlinkClick r:id="rId4"/>
              </a:rPr>
              <a:t>https://onelastdancefom.wordpress.com/2014/04/07/youth-culture-in-the-1940s/</a:t>
            </a:r>
            <a:r>
              <a:rPr lang="en-GB" sz="1600" dirty="0">
                <a:latin typeface="Times New Roman"/>
                <a:cs typeface="Arial"/>
              </a:rPr>
              <a:t> (Accessed 10th January 2022)  </a:t>
            </a:r>
            <a:endParaRPr lang="en-GB" sz="1600" dirty="0">
              <a:latin typeface="Times New Roman"/>
              <a:ea typeface="+mn-lt"/>
              <a:cs typeface="Arial"/>
            </a:endParaRPr>
          </a:p>
          <a:p>
            <a:r>
              <a:rPr lang="en-GB" sz="1600" dirty="0" err="1">
                <a:latin typeface="Times New Roman"/>
                <a:cs typeface="Arial"/>
              </a:rPr>
              <a:t>Mirrorpix</a:t>
            </a:r>
            <a:r>
              <a:rPr lang="en-GB" sz="1600" dirty="0">
                <a:latin typeface="Times New Roman"/>
                <a:cs typeface="Arial"/>
              </a:rPr>
              <a:t>, (July 1945) New Prime Minister Clement Attlee celebrates with supporters after labour's surprise victory in the General Election. Available at: </a:t>
            </a:r>
            <a:r>
              <a:rPr lang="en-GB" sz="1600" dirty="0">
                <a:latin typeface="Times New Roman"/>
                <a:cs typeface="Arial"/>
                <a:hlinkClick r:id="rId5"/>
              </a:rPr>
              <a:t>https://www.alamy.com/stock-photo-new-prime-minister-clement-attlee-celebrates-with-supporters-after-20358433.html</a:t>
            </a:r>
            <a:r>
              <a:rPr lang="en-GB" sz="1600" dirty="0">
                <a:latin typeface="Times New Roman"/>
                <a:cs typeface="Arial"/>
              </a:rPr>
              <a:t> (Accessed on 16th January). </a:t>
            </a:r>
            <a:endParaRPr lang="en-GB" sz="1600" dirty="0">
              <a:latin typeface="Times New Roman"/>
              <a:ea typeface="+mn-lt"/>
              <a:cs typeface="Arial"/>
            </a:endParaRPr>
          </a:p>
          <a:p>
            <a:r>
              <a:rPr lang="en-GB" sz="1600" dirty="0">
                <a:latin typeface="Times New Roman"/>
                <a:ea typeface="+mn-lt"/>
                <a:cs typeface="+mn-lt"/>
              </a:rPr>
              <a:t>Oxford Mini Dictionary and Thesaurus (2008) 2nd </a:t>
            </a:r>
            <a:r>
              <a:rPr lang="en-GB" sz="1600" dirty="0" err="1">
                <a:latin typeface="Times New Roman"/>
                <a:ea typeface="+mn-lt"/>
                <a:cs typeface="+mn-lt"/>
              </a:rPr>
              <a:t>edn</a:t>
            </a:r>
            <a:r>
              <a:rPr lang="en-GB" sz="1600" dirty="0">
                <a:latin typeface="Times New Roman"/>
                <a:ea typeface="+mn-lt"/>
                <a:cs typeface="+mn-lt"/>
              </a:rPr>
              <a:t>. New York: </a:t>
            </a:r>
            <a:r>
              <a:rPr lang="en-GB" sz="1600" dirty="0" err="1">
                <a:latin typeface="Times New Roman"/>
                <a:ea typeface="+mn-lt"/>
                <a:cs typeface="+mn-lt"/>
              </a:rPr>
              <a:t>OxfordUniversity</a:t>
            </a:r>
            <a:r>
              <a:rPr lang="en-GB" sz="1600" dirty="0">
                <a:latin typeface="Times New Roman"/>
                <a:ea typeface="+mn-lt"/>
                <a:cs typeface="+mn-lt"/>
              </a:rPr>
              <a:t> Press Inc.</a:t>
            </a:r>
          </a:p>
          <a:p>
            <a:r>
              <a:rPr lang="en-GB" sz="1600" dirty="0">
                <a:latin typeface="Times New Roman"/>
                <a:cs typeface="Times New Roman"/>
              </a:rPr>
              <a:t>Roberts, J. (2004) </a:t>
            </a:r>
            <a:r>
              <a:rPr lang="en-GB" sz="1600" dirty="0" err="1">
                <a:latin typeface="Times New Roman"/>
                <a:cs typeface="Times New Roman"/>
              </a:rPr>
              <a:t>Infed</a:t>
            </a:r>
            <a:r>
              <a:rPr lang="en-GB" sz="1600" dirty="0">
                <a:latin typeface="Times New Roman"/>
                <a:cs typeface="Times New Roman"/>
              </a:rPr>
              <a:t> . ‘The significance of Circular 1486 – The Service of Youth’, </a:t>
            </a:r>
            <a:r>
              <a:rPr lang="en-GB" sz="1600" i="1" dirty="0">
                <a:latin typeface="Times New Roman"/>
                <a:cs typeface="Times New Roman"/>
              </a:rPr>
              <a:t>The </a:t>
            </a:r>
            <a:r>
              <a:rPr lang="en-GB" sz="1600" i="1" dirty="0" err="1">
                <a:latin typeface="Times New Roman"/>
                <a:cs typeface="Times New Roman"/>
              </a:rPr>
              <a:t>encyclopedia</a:t>
            </a:r>
            <a:r>
              <a:rPr lang="en-GB" sz="1600" i="1" dirty="0">
                <a:latin typeface="Times New Roman"/>
                <a:cs typeface="Times New Roman"/>
              </a:rPr>
              <a:t> of pedagogy and informal education</a:t>
            </a:r>
            <a:r>
              <a:rPr lang="en-GB" sz="1600" dirty="0">
                <a:latin typeface="Times New Roman"/>
                <a:cs typeface="Times New Roman"/>
              </a:rPr>
              <a:t>, </a:t>
            </a:r>
            <a:r>
              <a:rPr lang="en-GB" sz="1600" u="sng" dirty="0">
                <a:latin typeface="Times New Roman"/>
                <a:cs typeface="Times New Roman"/>
                <a:hlinkClick r:id="rId6"/>
              </a:rPr>
              <a:t>www.infed.org/youthwork/circular1486.htm</a:t>
            </a:r>
            <a:r>
              <a:rPr lang="en-GB" sz="1600" dirty="0">
                <a:latin typeface="Times New Roman"/>
                <a:cs typeface="Times New Roman"/>
              </a:rPr>
              <a:t>. (Accessed on 15th January 2022) </a:t>
            </a:r>
            <a:endParaRPr lang="en-US" sz="1600" dirty="0">
              <a:ea typeface="+mn-lt"/>
              <a:cs typeface="+mn-lt"/>
            </a:endParaRPr>
          </a:p>
          <a:p>
            <a:r>
              <a:rPr lang="en-GB" sz="1600" dirty="0">
                <a:latin typeface="Times New Roman"/>
                <a:cs typeface="Times New Roman"/>
              </a:rPr>
              <a:t>Santa Barbara, J. (2006). </a:t>
            </a:r>
            <a:r>
              <a:rPr lang="en-GB" sz="1600" i="1" dirty="0">
                <a:latin typeface="Times New Roman"/>
                <a:cs typeface="Times New Roman"/>
              </a:rPr>
              <a:t>Impact of war on children and imperative to end War</a:t>
            </a:r>
            <a:r>
              <a:rPr lang="en-GB" sz="1600" dirty="0">
                <a:latin typeface="Times New Roman"/>
                <a:cs typeface="Times New Roman"/>
              </a:rPr>
              <a:t>. Croatian medical journal.</a:t>
            </a:r>
            <a:endParaRPr lang="en-GB" dirty="0"/>
          </a:p>
          <a:p>
            <a:r>
              <a:rPr lang="en-GB" sz="1600" dirty="0">
                <a:latin typeface="Times New Roman"/>
                <a:cs typeface="Times New Roman"/>
              </a:rPr>
              <a:t>University of Oxford (</a:t>
            </a:r>
            <a:r>
              <a:rPr lang="en-GB" sz="1600" dirty="0" err="1">
                <a:latin typeface="Times New Roman"/>
                <a:cs typeface="Times New Roman"/>
              </a:rPr>
              <a:t>n,d</a:t>
            </a:r>
            <a:r>
              <a:rPr lang="en-GB" sz="1600" dirty="0">
                <a:latin typeface="Times New Roman"/>
                <a:cs typeface="Times New Roman"/>
              </a:rPr>
              <a:t>) </a:t>
            </a:r>
            <a:r>
              <a:rPr lang="en-GB" sz="1600" i="1" dirty="0">
                <a:latin typeface="Times New Roman"/>
                <a:cs typeface="Times New Roman"/>
              </a:rPr>
              <a:t>Rationing in Britain during World War II. Available at: </a:t>
            </a:r>
            <a:r>
              <a:rPr lang="en-GB" sz="1600" dirty="0">
                <a:latin typeface="Times New Roman"/>
                <a:cs typeface="Times New Roman"/>
                <a:hlinkClick r:id="rId7"/>
              </a:rPr>
              <a:t>https://www.history.ox.ac.uk/rationing-in-britain-during-world-war-ii</a:t>
            </a:r>
            <a:r>
              <a:rPr lang="en-GB" sz="1600" dirty="0">
                <a:latin typeface="Times New Roman"/>
                <a:cs typeface="Times New Roman"/>
              </a:rPr>
              <a:t> (Accessed on 15th January 2022) </a:t>
            </a:r>
            <a:endParaRPr lang="en-US" sz="1600" dirty="0">
              <a:ea typeface="+mn-lt"/>
              <a:cs typeface="+mn-lt"/>
            </a:endParaRPr>
          </a:p>
          <a:p>
            <a:r>
              <a:rPr lang="en-GB" sz="1600" dirty="0">
                <a:latin typeface="Times New Roman"/>
                <a:cs typeface="Times New Roman"/>
              </a:rPr>
              <a:t>US Nation library of medicine, National Institutes of Health (2006) </a:t>
            </a:r>
            <a:r>
              <a:rPr lang="en-GB" sz="1600" i="1" dirty="0">
                <a:latin typeface="Times New Roman"/>
                <a:cs typeface="Times New Roman"/>
              </a:rPr>
              <a:t>Impact of War on Children and Imperative to End War. </a:t>
            </a:r>
            <a:r>
              <a:rPr lang="en-GB" sz="1600" dirty="0">
                <a:latin typeface="Times New Roman"/>
                <a:cs typeface="Times New Roman"/>
              </a:rPr>
              <a:t>Available at : </a:t>
            </a:r>
            <a:r>
              <a:rPr lang="en-GB" sz="1600" dirty="0">
                <a:latin typeface="Times New Roman"/>
                <a:cs typeface="Times New Roman"/>
                <a:hlinkClick r:id="rId8"/>
              </a:rPr>
              <a:t>https://www.ncbi.nlm.nih.gov/pmc/articles/PMC2080482/</a:t>
            </a:r>
            <a:r>
              <a:rPr lang="en-GB" sz="1600" dirty="0">
                <a:latin typeface="Times New Roman"/>
                <a:cs typeface="Times New Roman"/>
              </a:rPr>
              <a:t> (Accessed on 15th January 2022) </a:t>
            </a:r>
            <a:endParaRPr lang="en-GB" dirty="0"/>
          </a:p>
          <a:p>
            <a:endParaRPr lang="en-GB" sz="1600" dirty="0">
              <a:latin typeface="Grandview"/>
              <a:cs typeface="Arial"/>
            </a:endParaRPr>
          </a:p>
          <a:p>
            <a:endParaRPr lang="en-GB" sz="1600" dirty="0">
              <a:latin typeface="Arial"/>
              <a:cs typeface="Arial"/>
            </a:endParaRPr>
          </a:p>
          <a:p>
            <a:endParaRPr lang="en-GB" sz="1600" dirty="0">
              <a:latin typeface="Arial"/>
              <a:cs typeface="Arial"/>
            </a:endParaRPr>
          </a:p>
          <a:p>
            <a:endParaRPr lang="en-US" sz="1600" dirty="0"/>
          </a:p>
          <a:p>
            <a:endParaRPr lang="en-GB" sz="1600" dirty="0"/>
          </a:p>
          <a:p>
            <a:endParaRPr lang="en-GB" sz="1600" dirty="0"/>
          </a:p>
          <a:p>
            <a:endParaRPr lang="en-GB" dirty="0"/>
          </a:p>
        </p:txBody>
      </p:sp>
      <p:sp>
        <p:nvSpPr>
          <p:cNvPr id="4" name="Footer Placeholder 3">
            <a:extLst>
              <a:ext uri="{FF2B5EF4-FFF2-40B4-BE49-F238E27FC236}">
                <a16:creationId xmlns:a16="http://schemas.microsoft.com/office/drawing/2014/main" id="{8C70C131-9D64-4840-BD35-B4992324B578}"/>
              </a:ext>
            </a:extLst>
          </p:cNvPr>
          <p:cNvSpPr>
            <a:spLocks noGrp="1"/>
          </p:cNvSpPr>
          <p:nvPr>
            <p:ph type="ftr" sz="quarter" idx="11"/>
          </p:nvPr>
        </p:nvSpPr>
        <p:spPr/>
        <p:txBody>
          <a:bodyPr/>
          <a:lstStyle/>
          <a:p>
            <a:r>
              <a:rPr lang="en-US" dirty="0"/>
              <a:t>Holly Gooch 2100191 </a:t>
            </a:r>
          </a:p>
        </p:txBody>
      </p:sp>
    </p:spTree>
    <p:extLst>
      <p:ext uri="{BB962C8B-B14F-4D97-AF65-F5344CB8AC3E}">
        <p14:creationId xmlns:p14="http://schemas.microsoft.com/office/powerpoint/2010/main" val="796391656"/>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CosineVTI</vt:lpstr>
      <vt:lpstr>PowerPoint Presentation</vt:lpstr>
      <vt:lpstr>What are historical milestones?   "A significant event or stage"                                                  (Oxford Mini Dictionary and Thesaurus, 2008, p.421)  </vt:lpstr>
      <vt:lpstr>Overview of the 1940's</vt:lpstr>
      <vt:lpstr>PowerPoint Presentation</vt:lpstr>
      <vt:lpstr>Context </vt:lpstr>
      <vt:lpstr>How did the end of the World War impact young people lives?</vt:lpstr>
      <vt:lpstr>How did the end of the Second World War affect British communities? </vt:lpstr>
      <vt:lpstr>How did the end of the Second World War impact on the Youth Work service?</vt:lpstr>
      <vt:lpstr>PowerPoint Presentation</vt:lpstr>
      <vt:lpstr>The Education Act 1944</vt:lpstr>
      <vt:lpstr>How did the 1944 Education Act impact upon the lives of young people? </vt:lpstr>
      <vt:lpstr>How did the Education act in 1944 affect British communities?</vt:lpstr>
      <vt:lpstr>How did the Education Act 1944 impact Youth Work? </vt:lpstr>
      <vt:lpstr>A summary of how The Education Act in 1944 impacted...</vt:lpstr>
      <vt:lpstr>The Labour Landslide in 1945</vt:lpstr>
      <vt:lpstr>How did the Labour party landslide impact young people's lives?</vt:lpstr>
      <vt:lpstr>How did the Labour Landslide of 1945 impact upon the British communities?</vt:lpstr>
      <vt:lpstr>How did the Labour Landslide impact the Youth Work service?</vt:lpstr>
      <vt:lpstr>PowerPoint Presentation</vt:lpstr>
      <vt:lpstr>In conclusion</vt:lpstr>
      <vt:lpstr>Thank you Very Much for Listening</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2026</cp:revision>
  <dcterms:created xsi:type="dcterms:W3CDTF">2022-01-10T22:58:48Z</dcterms:created>
  <dcterms:modified xsi:type="dcterms:W3CDTF">2022-01-19T21:10:49Z</dcterms:modified>
</cp:coreProperties>
</file>