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A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7E255C-0780-4382-A9A6-A3F698A8E72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6F985EB-87D4-424A-87F7-33E3CE1CCEA8}">
      <dgm:prSet/>
      <dgm:spPr/>
      <dgm:t>
        <a:bodyPr/>
        <a:lstStyle/>
        <a:p>
          <a:r>
            <a:rPr lang="en-US" b="0" i="0"/>
            <a:t>I am reflecting on my strengths, shortcomings, opportunities, and threats in order to plan how to progress in my work (Gürel &amp; Tat, 2017).</a:t>
          </a:r>
          <a:endParaRPr lang="en-US"/>
        </a:p>
      </dgm:t>
    </dgm:pt>
    <dgm:pt modelId="{E55415F0-EDEF-4314-914C-0909EC49534F}" type="parTrans" cxnId="{41B0FFCE-508F-4482-8086-F9E560DA59B5}">
      <dgm:prSet/>
      <dgm:spPr/>
      <dgm:t>
        <a:bodyPr/>
        <a:lstStyle/>
        <a:p>
          <a:endParaRPr lang="en-US"/>
        </a:p>
      </dgm:t>
    </dgm:pt>
    <dgm:pt modelId="{34EE580B-CF95-4FE0-9384-B30B0B553562}" type="sibTrans" cxnId="{41B0FFCE-508F-4482-8086-F9E560DA59B5}">
      <dgm:prSet/>
      <dgm:spPr/>
      <dgm:t>
        <a:bodyPr/>
        <a:lstStyle/>
        <a:p>
          <a:endParaRPr lang="en-US"/>
        </a:p>
      </dgm:t>
    </dgm:pt>
    <dgm:pt modelId="{470C9B65-F17F-4164-8AA7-834371619FE4}">
      <dgm:prSet/>
      <dgm:spPr/>
      <dgm:t>
        <a:bodyPr/>
        <a:lstStyle/>
        <a:p>
          <a:r>
            <a:rPr lang="en-US" b="0" i="0"/>
            <a:t>﻿Reflection helps me do better at my job and get hired (Jasper, 2013).</a:t>
          </a:r>
          <a:endParaRPr lang="en-US"/>
        </a:p>
      </dgm:t>
    </dgm:pt>
    <dgm:pt modelId="{F486B6FE-C45C-4342-B996-D1901F1F85B1}" type="parTrans" cxnId="{6FD4D1CD-CCB7-4560-B115-910C1941FA2C}">
      <dgm:prSet/>
      <dgm:spPr/>
      <dgm:t>
        <a:bodyPr/>
        <a:lstStyle/>
        <a:p>
          <a:endParaRPr lang="en-US"/>
        </a:p>
      </dgm:t>
    </dgm:pt>
    <dgm:pt modelId="{34F3D12D-ECD8-4985-A43D-0FFBBCA93DE1}" type="sibTrans" cxnId="{6FD4D1CD-CCB7-4560-B115-910C1941FA2C}">
      <dgm:prSet/>
      <dgm:spPr/>
      <dgm:t>
        <a:bodyPr/>
        <a:lstStyle/>
        <a:p>
          <a:endParaRPr lang="en-US"/>
        </a:p>
      </dgm:t>
    </dgm:pt>
    <dgm:pt modelId="{EF147B39-E9CB-49ED-B2B5-01EFF8388B31}">
      <dgm:prSet/>
      <dgm:spPr/>
      <dgm:t>
        <a:bodyPr/>
        <a:lstStyle/>
        <a:p>
          <a:r>
            <a:rPr lang="en-US" b="0" i="0"/>
            <a:t>﻿My goal is to make a clear plan for how to move forward in health and social care.</a:t>
          </a:r>
          <a:endParaRPr lang="en-US"/>
        </a:p>
      </dgm:t>
    </dgm:pt>
    <dgm:pt modelId="{A4D5B03D-B77C-4987-B84A-EE904CDC507B}" type="parTrans" cxnId="{7327A7B4-BEBB-460C-8CFA-31ABCF144E97}">
      <dgm:prSet/>
      <dgm:spPr/>
      <dgm:t>
        <a:bodyPr/>
        <a:lstStyle/>
        <a:p>
          <a:endParaRPr lang="en-US"/>
        </a:p>
      </dgm:t>
    </dgm:pt>
    <dgm:pt modelId="{41AF5687-0EE2-4C2C-98ED-D6ECD45F6D6E}" type="sibTrans" cxnId="{7327A7B4-BEBB-460C-8CFA-31ABCF144E97}">
      <dgm:prSet/>
      <dgm:spPr/>
      <dgm:t>
        <a:bodyPr/>
        <a:lstStyle/>
        <a:p>
          <a:endParaRPr lang="en-US"/>
        </a:p>
      </dgm:t>
    </dgm:pt>
    <dgm:pt modelId="{DE3FF8E8-21BF-4A1E-8FA8-1C7E546406FA}" type="pres">
      <dgm:prSet presAssocID="{C17E255C-0780-4382-A9A6-A3F698A8E72E}" presName="root" presStyleCnt="0">
        <dgm:presLayoutVars>
          <dgm:dir/>
          <dgm:resizeHandles val="exact"/>
        </dgm:presLayoutVars>
      </dgm:prSet>
      <dgm:spPr/>
    </dgm:pt>
    <dgm:pt modelId="{8558E5D9-C3EF-4B2A-81BC-4C8B9A398B00}" type="pres">
      <dgm:prSet presAssocID="{66F985EB-87D4-424A-87F7-33E3CE1CCEA8}" presName="compNode" presStyleCnt="0"/>
      <dgm:spPr/>
    </dgm:pt>
    <dgm:pt modelId="{018529AB-F285-44DF-9E2C-06E2AF60272D}" type="pres">
      <dgm:prSet presAssocID="{66F985EB-87D4-424A-87F7-33E3CE1CCE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ghway scene"/>
        </a:ext>
      </dgm:extLst>
    </dgm:pt>
    <dgm:pt modelId="{2E5A0500-BD8E-4BB7-B3F6-D973BB08E7E6}" type="pres">
      <dgm:prSet presAssocID="{66F985EB-87D4-424A-87F7-33E3CE1CCEA8}" presName="spaceRect" presStyleCnt="0"/>
      <dgm:spPr/>
    </dgm:pt>
    <dgm:pt modelId="{DB9F3055-3915-4195-88A4-40613B89BC98}" type="pres">
      <dgm:prSet presAssocID="{66F985EB-87D4-424A-87F7-33E3CE1CCEA8}" presName="textRect" presStyleLbl="revTx" presStyleIdx="0" presStyleCnt="3">
        <dgm:presLayoutVars>
          <dgm:chMax val="1"/>
          <dgm:chPref val="1"/>
        </dgm:presLayoutVars>
      </dgm:prSet>
      <dgm:spPr/>
    </dgm:pt>
    <dgm:pt modelId="{6C418451-5D6B-47E4-8070-CE7E5FD256BA}" type="pres">
      <dgm:prSet presAssocID="{34EE580B-CF95-4FE0-9384-B30B0B553562}" presName="sibTrans" presStyleCnt="0"/>
      <dgm:spPr/>
    </dgm:pt>
    <dgm:pt modelId="{C4FD25AA-6490-41EC-AC12-7A837DDF7B2B}" type="pres">
      <dgm:prSet presAssocID="{470C9B65-F17F-4164-8AA7-834371619FE4}" presName="compNode" presStyleCnt="0"/>
      <dgm:spPr/>
    </dgm:pt>
    <dgm:pt modelId="{B98DBBE6-CC91-4E1E-8E22-FFED27099DCB}" type="pres">
      <dgm:prSet presAssocID="{470C9B65-F17F-4164-8AA7-834371619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D3DE2F3-9FA9-4525-9DDC-3911F40D7633}" type="pres">
      <dgm:prSet presAssocID="{470C9B65-F17F-4164-8AA7-834371619FE4}" presName="spaceRect" presStyleCnt="0"/>
      <dgm:spPr/>
    </dgm:pt>
    <dgm:pt modelId="{08C270B6-DFDA-4EBA-9E3B-D0620BB1A353}" type="pres">
      <dgm:prSet presAssocID="{470C9B65-F17F-4164-8AA7-834371619FE4}" presName="textRect" presStyleLbl="revTx" presStyleIdx="1" presStyleCnt="3">
        <dgm:presLayoutVars>
          <dgm:chMax val="1"/>
          <dgm:chPref val="1"/>
        </dgm:presLayoutVars>
      </dgm:prSet>
      <dgm:spPr/>
    </dgm:pt>
    <dgm:pt modelId="{BD655B6D-8C1C-4A89-9C41-F6ABA29C3968}" type="pres">
      <dgm:prSet presAssocID="{34F3D12D-ECD8-4985-A43D-0FFBBCA93DE1}" presName="sibTrans" presStyleCnt="0"/>
      <dgm:spPr/>
    </dgm:pt>
    <dgm:pt modelId="{7924000E-02F1-4D79-93BA-84B3AC15D779}" type="pres">
      <dgm:prSet presAssocID="{EF147B39-E9CB-49ED-B2B5-01EFF8388B31}" presName="compNode" presStyleCnt="0"/>
      <dgm:spPr/>
    </dgm:pt>
    <dgm:pt modelId="{FCD33B64-45AC-4708-AB7F-92AD063B22EB}" type="pres">
      <dgm:prSet presAssocID="{EF147B39-E9CB-49ED-B2B5-01EFF8388B3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4EAE63CF-4A40-44F4-BE01-A32EA116AD5C}" type="pres">
      <dgm:prSet presAssocID="{EF147B39-E9CB-49ED-B2B5-01EFF8388B31}" presName="spaceRect" presStyleCnt="0"/>
      <dgm:spPr/>
    </dgm:pt>
    <dgm:pt modelId="{9C568B7F-7066-42DA-A706-4D761EB755FA}" type="pres">
      <dgm:prSet presAssocID="{EF147B39-E9CB-49ED-B2B5-01EFF8388B31}" presName="textRect" presStyleLbl="revTx" presStyleIdx="2" presStyleCnt="3">
        <dgm:presLayoutVars>
          <dgm:chMax val="1"/>
          <dgm:chPref val="1"/>
        </dgm:presLayoutVars>
      </dgm:prSet>
      <dgm:spPr/>
    </dgm:pt>
  </dgm:ptLst>
  <dgm:cxnLst>
    <dgm:cxn modelId="{1148C925-96E4-4ABC-9444-E839E5C05E32}" type="presOf" srcId="{EF147B39-E9CB-49ED-B2B5-01EFF8388B31}" destId="{9C568B7F-7066-42DA-A706-4D761EB755FA}" srcOrd="0" destOrd="0" presId="urn:microsoft.com/office/officeart/2018/2/layout/IconLabelList"/>
    <dgm:cxn modelId="{067BFC68-59F1-49DA-85BC-4DD6D94D1E8A}" type="presOf" srcId="{470C9B65-F17F-4164-8AA7-834371619FE4}" destId="{08C270B6-DFDA-4EBA-9E3B-D0620BB1A353}" srcOrd="0" destOrd="0" presId="urn:microsoft.com/office/officeart/2018/2/layout/IconLabelList"/>
    <dgm:cxn modelId="{CB4AC985-9570-4218-88CF-3C0ABA05B0C2}" type="presOf" srcId="{C17E255C-0780-4382-A9A6-A3F698A8E72E}" destId="{DE3FF8E8-21BF-4A1E-8FA8-1C7E546406FA}" srcOrd="0" destOrd="0" presId="urn:microsoft.com/office/officeart/2018/2/layout/IconLabelList"/>
    <dgm:cxn modelId="{7327A7B4-BEBB-460C-8CFA-31ABCF144E97}" srcId="{C17E255C-0780-4382-A9A6-A3F698A8E72E}" destId="{EF147B39-E9CB-49ED-B2B5-01EFF8388B31}" srcOrd="2" destOrd="0" parTransId="{A4D5B03D-B77C-4987-B84A-EE904CDC507B}" sibTransId="{41AF5687-0EE2-4C2C-98ED-D6ECD45F6D6E}"/>
    <dgm:cxn modelId="{6FD4D1CD-CCB7-4560-B115-910C1941FA2C}" srcId="{C17E255C-0780-4382-A9A6-A3F698A8E72E}" destId="{470C9B65-F17F-4164-8AA7-834371619FE4}" srcOrd="1" destOrd="0" parTransId="{F486B6FE-C45C-4342-B996-D1901F1F85B1}" sibTransId="{34F3D12D-ECD8-4985-A43D-0FFBBCA93DE1}"/>
    <dgm:cxn modelId="{41B0FFCE-508F-4482-8086-F9E560DA59B5}" srcId="{C17E255C-0780-4382-A9A6-A3F698A8E72E}" destId="{66F985EB-87D4-424A-87F7-33E3CE1CCEA8}" srcOrd="0" destOrd="0" parTransId="{E55415F0-EDEF-4314-914C-0909EC49534F}" sibTransId="{34EE580B-CF95-4FE0-9384-B30B0B553562}"/>
    <dgm:cxn modelId="{FF48F3D4-36E0-4ADC-9942-FD471DA7E7E2}" type="presOf" srcId="{66F985EB-87D4-424A-87F7-33E3CE1CCEA8}" destId="{DB9F3055-3915-4195-88A4-40613B89BC98}" srcOrd="0" destOrd="0" presId="urn:microsoft.com/office/officeart/2018/2/layout/IconLabelList"/>
    <dgm:cxn modelId="{1C51C2F8-D275-4C4C-BC81-A5938CE34C7A}" type="presParOf" srcId="{DE3FF8E8-21BF-4A1E-8FA8-1C7E546406FA}" destId="{8558E5D9-C3EF-4B2A-81BC-4C8B9A398B00}" srcOrd="0" destOrd="0" presId="urn:microsoft.com/office/officeart/2018/2/layout/IconLabelList"/>
    <dgm:cxn modelId="{1F40EE26-67F1-4C49-A27F-2EE13E6A231E}" type="presParOf" srcId="{8558E5D9-C3EF-4B2A-81BC-4C8B9A398B00}" destId="{018529AB-F285-44DF-9E2C-06E2AF60272D}" srcOrd="0" destOrd="0" presId="urn:microsoft.com/office/officeart/2018/2/layout/IconLabelList"/>
    <dgm:cxn modelId="{BAA8C966-5840-4D7F-8CA0-C24C611C1F22}" type="presParOf" srcId="{8558E5D9-C3EF-4B2A-81BC-4C8B9A398B00}" destId="{2E5A0500-BD8E-4BB7-B3F6-D973BB08E7E6}" srcOrd="1" destOrd="0" presId="urn:microsoft.com/office/officeart/2018/2/layout/IconLabelList"/>
    <dgm:cxn modelId="{BA012117-E2B3-4C90-AAA6-5A0AD93B1088}" type="presParOf" srcId="{8558E5D9-C3EF-4B2A-81BC-4C8B9A398B00}" destId="{DB9F3055-3915-4195-88A4-40613B89BC98}" srcOrd="2" destOrd="0" presId="urn:microsoft.com/office/officeart/2018/2/layout/IconLabelList"/>
    <dgm:cxn modelId="{C0115DAB-BF29-4C2A-A9D2-080E870F8E5A}" type="presParOf" srcId="{DE3FF8E8-21BF-4A1E-8FA8-1C7E546406FA}" destId="{6C418451-5D6B-47E4-8070-CE7E5FD256BA}" srcOrd="1" destOrd="0" presId="urn:microsoft.com/office/officeart/2018/2/layout/IconLabelList"/>
    <dgm:cxn modelId="{4BB7F3FA-C639-4C5A-A125-041DB9EE0D5D}" type="presParOf" srcId="{DE3FF8E8-21BF-4A1E-8FA8-1C7E546406FA}" destId="{C4FD25AA-6490-41EC-AC12-7A837DDF7B2B}" srcOrd="2" destOrd="0" presId="urn:microsoft.com/office/officeart/2018/2/layout/IconLabelList"/>
    <dgm:cxn modelId="{5C18CAC2-919B-407A-8522-39E88F9A2B51}" type="presParOf" srcId="{C4FD25AA-6490-41EC-AC12-7A837DDF7B2B}" destId="{B98DBBE6-CC91-4E1E-8E22-FFED27099DCB}" srcOrd="0" destOrd="0" presId="urn:microsoft.com/office/officeart/2018/2/layout/IconLabelList"/>
    <dgm:cxn modelId="{689368A7-8351-40A4-80CD-67E58A5774DD}" type="presParOf" srcId="{C4FD25AA-6490-41EC-AC12-7A837DDF7B2B}" destId="{7D3DE2F3-9FA9-4525-9DDC-3911F40D7633}" srcOrd="1" destOrd="0" presId="urn:microsoft.com/office/officeart/2018/2/layout/IconLabelList"/>
    <dgm:cxn modelId="{278C2EEE-6E92-4EFC-8008-A9C1E1B7C11E}" type="presParOf" srcId="{C4FD25AA-6490-41EC-AC12-7A837DDF7B2B}" destId="{08C270B6-DFDA-4EBA-9E3B-D0620BB1A353}" srcOrd="2" destOrd="0" presId="urn:microsoft.com/office/officeart/2018/2/layout/IconLabelList"/>
    <dgm:cxn modelId="{5D2C48C9-1719-4F29-90FC-214B5C6004DE}" type="presParOf" srcId="{DE3FF8E8-21BF-4A1E-8FA8-1C7E546406FA}" destId="{BD655B6D-8C1C-4A89-9C41-F6ABA29C3968}" srcOrd="3" destOrd="0" presId="urn:microsoft.com/office/officeart/2018/2/layout/IconLabelList"/>
    <dgm:cxn modelId="{F956FB3B-F253-4EE0-840E-8207DD1E95C5}" type="presParOf" srcId="{DE3FF8E8-21BF-4A1E-8FA8-1C7E546406FA}" destId="{7924000E-02F1-4D79-93BA-84B3AC15D779}" srcOrd="4" destOrd="0" presId="urn:microsoft.com/office/officeart/2018/2/layout/IconLabelList"/>
    <dgm:cxn modelId="{F1300118-144D-497C-90F8-1082B2DEAAB6}" type="presParOf" srcId="{7924000E-02F1-4D79-93BA-84B3AC15D779}" destId="{FCD33B64-45AC-4708-AB7F-92AD063B22EB}" srcOrd="0" destOrd="0" presId="urn:microsoft.com/office/officeart/2018/2/layout/IconLabelList"/>
    <dgm:cxn modelId="{57FE886B-4349-4C8D-8480-38376304C721}" type="presParOf" srcId="{7924000E-02F1-4D79-93BA-84B3AC15D779}" destId="{4EAE63CF-4A40-44F4-BE01-A32EA116AD5C}" srcOrd="1" destOrd="0" presId="urn:microsoft.com/office/officeart/2018/2/layout/IconLabelList"/>
    <dgm:cxn modelId="{B741ECC0-C7F6-4D80-8CBA-6132DD10385B}" type="presParOf" srcId="{7924000E-02F1-4D79-93BA-84B3AC15D779}" destId="{9C568B7F-7066-42DA-A706-4D761EB755F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F4726A-63B9-4D41-9EFD-201D36B1A5D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6CEC40A-4A35-4557-9679-058D23487D30}">
      <dgm:prSet/>
      <dgm:spPr/>
      <dgm:t>
        <a:bodyPr/>
        <a:lstStyle/>
        <a:p>
          <a:pPr>
            <a:lnSpc>
              <a:spcPct val="100000"/>
            </a:lnSpc>
          </a:pPr>
          <a:r>
            <a:rPr lang="en-US"/>
            <a:t>I can take CPD courses to improve my abilities (NHSEngland, 2023).</a:t>
          </a:r>
        </a:p>
      </dgm:t>
    </dgm:pt>
    <dgm:pt modelId="{A931D854-377D-40A1-8A9E-B2B0E74F1D2C}" type="parTrans" cxnId="{4D2B29EB-3254-48AC-943D-A782E5DD08D1}">
      <dgm:prSet/>
      <dgm:spPr/>
      <dgm:t>
        <a:bodyPr/>
        <a:lstStyle/>
        <a:p>
          <a:endParaRPr lang="en-US"/>
        </a:p>
      </dgm:t>
    </dgm:pt>
    <dgm:pt modelId="{CF2A5084-7177-43F7-871F-C3C4E569418A}" type="sibTrans" cxnId="{4D2B29EB-3254-48AC-943D-A782E5DD08D1}">
      <dgm:prSet/>
      <dgm:spPr/>
      <dgm:t>
        <a:bodyPr/>
        <a:lstStyle/>
        <a:p>
          <a:endParaRPr lang="en-US"/>
        </a:p>
      </dgm:t>
    </dgm:pt>
    <dgm:pt modelId="{10BECBBA-584E-4661-A2C0-1EAFDD0445D8}">
      <dgm:prSet/>
      <dgm:spPr/>
      <dgm:t>
        <a:bodyPr/>
        <a:lstStyle/>
        <a:p>
          <a:pPr>
            <a:lnSpc>
              <a:spcPct val="100000"/>
            </a:lnSpc>
          </a:pPr>
          <a:r>
            <a:rPr lang="en-US"/>
            <a:t>I can gain knowledge from seasoned professionals througr mentorship and networking (Skills for Care, 2024).</a:t>
          </a:r>
        </a:p>
      </dgm:t>
    </dgm:pt>
    <dgm:pt modelId="{42316E7F-F896-4AE8-B1DB-D2DD06ED9B11}" type="parTrans" cxnId="{C3568D9B-C404-4776-9FAC-4223E6F74617}">
      <dgm:prSet/>
      <dgm:spPr/>
      <dgm:t>
        <a:bodyPr/>
        <a:lstStyle/>
        <a:p>
          <a:endParaRPr lang="en-US"/>
        </a:p>
      </dgm:t>
    </dgm:pt>
    <dgm:pt modelId="{CCFACBC9-2108-45A1-B8AD-0E0E79A52CE5}" type="sibTrans" cxnId="{C3568D9B-C404-4776-9FAC-4223E6F74617}">
      <dgm:prSet/>
      <dgm:spPr/>
      <dgm:t>
        <a:bodyPr/>
        <a:lstStyle/>
        <a:p>
          <a:endParaRPr lang="en-US"/>
        </a:p>
      </dgm:t>
    </dgm:pt>
    <dgm:pt modelId="{EE71614E-DFEA-4935-BA17-1AA077B95D4B}">
      <dgm:prSet/>
      <dgm:spPr/>
      <dgm:t>
        <a:bodyPr/>
        <a:lstStyle/>
        <a:p>
          <a:pPr>
            <a:lnSpc>
              <a:spcPct val="100000"/>
            </a:lnSpc>
          </a:pPr>
          <a:r>
            <a:rPr lang="en-US"/>
            <a:t>There are opportunities for me to move into leadership or advanced clinical positions (Skills for Care, 2024).</a:t>
          </a:r>
        </a:p>
      </dgm:t>
    </dgm:pt>
    <dgm:pt modelId="{66001C2E-0B60-4506-9E69-1366626587FA}" type="parTrans" cxnId="{FFD0D2EC-B1A6-4061-ADA6-43C26457C199}">
      <dgm:prSet/>
      <dgm:spPr/>
      <dgm:t>
        <a:bodyPr/>
        <a:lstStyle/>
        <a:p>
          <a:endParaRPr lang="en-US"/>
        </a:p>
      </dgm:t>
    </dgm:pt>
    <dgm:pt modelId="{3F1BD5DD-0ECD-413D-883C-A86B2AA83E14}" type="sibTrans" cxnId="{FFD0D2EC-B1A6-4061-ADA6-43C26457C199}">
      <dgm:prSet/>
      <dgm:spPr/>
      <dgm:t>
        <a:bodyPr/>
        <a:lstStyle/>
        <a:p>
          <a:endParaRPr lang="en-US"/>
        </a:p>
      </dgm:t>
    </dgm:pt>
    <dgm:pt modelId="{9C963938-C5C5-4F89-B073-675DC179B7FC}">
      <dgm:prSet/>
      <dgm:spPr/>
      <dgm:t>
        <a:bodyPr/>
        <a:lstStyle/>
        <a:p>
          <a:pPr>
            <a:lnSpc>
              <a:spcPct val="100000"/>
            </a:lnSpc>
          </a:pPr>
          <a:r>
            <a:rPr lang="en-US"/>
            <a:t>Technology such as telemedicine and Al offers opportunity to learn new skills (Health Foundation, 2024).</a:t>
          </a:r>
        </a:p>
      </dgm:t>
    </dgm:pt>
    <dgm:pt modelId="{2DA4B440-2BC6-4D27-8A73-868CB5038F3B}" type="parTrans" cxnId="{543DED28-9542-4ED3-839D-0FF045B2DC4B}">
      <dgm:prSet/>
      <dgm:spPr/>
      <dgm:t>
        <a:bodyPr/>
        <a:lstStyle/>
        <a:p>
          <a:endParaRPr lang="en-US"/>
        </a:p>
      </dgm:t>
    </dgm:pt>
    <dgm:pt modelId="{3B13CA83-6E1F-4791-A639-C85AF0F2DFC6}" type="sibTrans" cxnId="{543DED28-9542-4ED3-839D-0FF045B2DC4B}">
      <dgm:prSet/>
      <dgm:spPr/>
      <dgm:t>
        <a:bodyPr/>
        <a:lstStyle/>
        <a:p>
          <a:endParaRPr lang="en-US"/>
        </a:p>
      </dgm:t>
    </dgm:pt>
    <dgm:pt modelId="{E445B936-9C12-4B0E-8762-70D36377E856}" type="pres">
      <dgm:prSet presAssocID="{34F4726A-63B9-4D41-9EFD-201D36B1A5DF}" presName="root" presStyleCnt="0">
        <dgm:presLayoutVars>
          <dgm:dir/>
          <dgm:resizeHandles val="exact"/>
        </dgm:presLayoutVars>
      </dgm:prSet>
      <dgm:spPr/>
    </dgm:pt>
    <dgm:pt modelId="{9C9501A4-D00D-4762-A78B-E5EB601F2293}" type="pres">
      <dgm:prSet presAssocID="{D6CEC40A-4A35-4557-9679-058D23487D30}" presName="compNode" presStyleCnt="0"/>
      <dgm:spPr/>
    </dgm:pt>
    <dgm:pt modelId="{103EB9E9-FEF8-475E-964E-DF48F5B38FCA}" type="pres">
      <dgm:prSet presAssocID="{D6CEC40A-4A35-4557-9679-058D23487D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mbulance"/>
        </a:ext>
      </dgm:extLst>
    </dgm:pt>
    <dgm:pt modelId="{DBC38C63-335C-4C69-A520-5E9D04FF34D5}" type="pres">
      <dgm:prSet presAssocID="{D6CEC40A-4A35-4557-9679-058D23487D30}" presName="spaceRect" presStyleCnt="0"/>
      <dgm:spPr/>
    </dgm:pt>
    <dgm:pt modelId="{28C6F588-5792-42D8-AD5D-1BC92AB0EC63}" type="pres">
      <dgm:prSet presAssocID="{D6CEC40A-4A35-4557-9679-058D23487D30}" presName="textRect" presStyleLbl="revTx" presStyleIdx="0" presStyleCnt="4">
        <dgm:presLayoutVars>
          <dgm:chMax val="1"/>
          <dgm:chPref val="1"/>
        </dgm:presLayoutVars>
      </dgm:prSet>
      <dgm:spPr/>
    </dgm:pt>
    <dgm:pt modelId="{E949D5A8-B95F-4568-A106-2BA0048AC7F8}" type="pres">
      <dgm:prSet presAssocID="{CF2A5084-7177-43F7-871F-C3C4E569418A}" presName="sibTrans" presStyleCnt="0"/>
      <dgm:spPr/>
    </dgm:pt>
    <dgm:pt modelId="{F9936458-AEF6-4D61-BC44-89821DE0F2CC}" type="pres">
      <dgm:prSet presAssocID="{10BECBBA-584E-4661-A2C0-1EAFDD0445D8}" presName="compNode" presStyleCnt="0"/>
      <dgm:spPr/>
    </dgm:pt>
    <dgm:pt modelId="{73F4D8E1-AD94-4036-A69D-347D9504F9CD}" type="pres">
      <dgm:prSet presAssocID="{10BECBBA-584E-4661-A2C0-1EAFDD0445D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BEC40BF4-B366-438D-B36C-A30F5024A209}" type="pres">
      <dgm:prSet presAssocID="{10BECBBA-584E-4661-A2C0-1EAFDD0445D8}" presName="spaceRect" presStyleCnt="0"/>
      <dgm:spPr/>
    </dgm:pt>
    <dgm:pt modelId="{29EE21AC-57EB-48AA-BCD4-50449F38673D}" type="pres">
      <dgm:prSet presAssocID="{10BECBBA-584E-4661-A2C0-1EAFDD0445D8}" presName="textRect" presStyleLbl="revTx" presStyleIdx="1" presStyleCnt="4">
        <dgm:presLayoutVars>
          <dgm:chMax val="1"/>
          <dgm:chPref val="1"/>
        </dgm:presLayoutVars>
      </dgm:prSet>
      <dgm:spPr/>
    </dgm:pt>
    <dgm:pt modelId="{DAD9CAD9-AB62-4ED5-90B9-71845B1FD2D7}" type="pres">
      <dgm:prSet presAssocID="{CCFACBC9-2108-45A1-B8AD-0E0E79A52CE5}" presName="sibTrans" presStyleCnt="0"/>
      <dgm:spPr/>
    </dgm:pt>
    <dgm:pt modelId="{C2390878-5F4A-46C0-8302-76AB6B7B56AB}" type="pres">
      <dgm:prSet presAssocID="{EE71614E-DFEA-4935-BA17-1AA077B95D4B}" presName="compNode" presStyleCnt="0"/>
      <dgm:spPr/>
    </dgm:pt>
    <dgm:pt modelId="{AE32AB29-8F40-4569-8FDC-AFD23A75C7C1}" type="pres">
      <dgm:prSet presAssocID="{EE71614E-DFEA-4935-BA17-1AA077B95D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8B13F81A-546E-4EFF-8CFA-B321BB9EE6C7}" type="pres">
      <dgm:prSet presAssocID="{EE71614E-DFEA-4935-BA17-1AA077B95D4B}" presName="spaceRect" presStyleCnt="0"/>
      <dgm:spPr/>
    </dgm:pt>
    <dgm:pt modelId="{AFB5FFAB-9C16-4107-9D1D-329CC04DD3E4}" type="pres">
      <dgm:prSet presAssocID="{EE71614E-DFEA-4935-BA17-1AA077B95D4B}" presName="textRect" presStyleLbl="revTx" presStyleIdx="2" presStyleCnt="4">
        <dgm:presLayoutVars>
          <dgm:chMax val="1"/>
          <dgm:chPref val="1"/>
        </dgm:presLayoutVars>
      </dgm:prSet>
      <dgm:spPr/>
    </dgm:pt>
    <dgm:pt modelId="{8FF36864-35D5-4982-B255-72D7B0A41A52}" type="pres">
      <dgm:prSet presAssocID="{3F1BD5DD-0ECD-413D-883C-A86B2AA83E14}" presName="sibTrans" presStyleCnt="0"/>
      <dgm:spPr/>
    </dgm:pt>
    <dgm:pt modelId="{09779670-2E58-4C7E-996A-6AFED66E740B}" type="pres">
      <dgm:prSet presAssocID="{9C963938-C5C5-4F89-B073-675DC179B7FC}" presName="compNode" presStyleCnt="0"/>
      <dgm:spPr/>
    </dgm:pt>
    <dgm:pt modelId="{5666EE17-497D-4399-A2E2-892DEFF77DBA}" type="pres">
      <dgm:prSet presAssocID="{9C963938-C5C5-4F89-B073-675DC179B7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spital"/>
        </a:ext>
      </dgm:extLst>
    </dgm:pt>
    <dgm:pt modelId="{1F3E54A5-119C-4768-9340-5513E5F5F525}" type="pres">
      <dgm:prSet presAssocID="{9C963938-C5C5-4F89-B073-675DC179B7FC}" presName="spaceRect" presStyleCnt="0"/>
      <dgm:spPr/>
    </dgm:pt>
    <dgm:pt modelId="{B0159468-E45F-438B-8DFA-69DB51A2C603}" type="pres">
      <dgm:prSet presAssocID="{9C963938-C5C5-4F89-B073-675DC179B7FC}" presName="textRect" presStyleLbl="revTx" presStyleIdx="3" presStyleCnt="4">
        <dgm:presLayoutVars>
          <dgm:chMax val="1"/>
          <dgm:chPref val="1"/>
        </dgm:presLayoutVars>
      </dgm:prSet>
      <dgm:spPr/>
    </dgm:pt>
  </dgm:ptLst>
  <dgm:cxnLst>
    <dgm:cxn modelId="{543DED28-9542-4ED3-839D-0FF045B2DC4B}" srcId="{34F4726A-63B9-4D41-9EFD-201D36B1A5DF}" destId="{9C963938-C5C5-4F89-B073-675DC179B7FC}" srcOrd="3" destOrd="0" parTransId="{2DA4B440-2BC6-4D27-8A73-868CB5038F3B}" sibTransId="{3B13CA83-6E1F-4791-A639-C85AF0F2DFC6}"/>
    <dgm:cxn modelId="{950D725E-DC75-4B36-9661-47EAAE1B6F5F}" type="presOf" srcId="{9C963938-C5C5-4F89-B073-675DC179B7FC}" destId="{B0159468-E45F-438B-8DFA-69DB51A2C603}" srcOrd="0" destOrd="0" presId="urn:microsoft.com/office/officeart/2018/2/layout/IconLabelList"/>
    <dgm:cxn modelId="{EF9B1E90-088D-4B43-A4D7-14FBC2AF2DD2}" type="presOf" srcId="{34F4726A-63B9-4D41-9EFD-201D36B1A5DF}" destId="{E445B936-9C12-4B0E-8762-70D36377E856}" srcOrd="0" destOrd="0" presId="urn:microsoft.com/office/officeart/2018/2/layout/IconLabelList"/>
    <dgm:cxn modelId="{C3568D9B-C404-4776-9FAC-4223E6F74617}" srcId="{34F4726A-63B9-4D41-9EFD-201D36B1A5DF}" destId="{10BECBBA-584E-4661-A2C0-1EAFDD0445D8}" srcOrd="1" destOrd="0" parTransId="{42316E7F-F896-4AE8-B1DB-D2DD06ED9B11}" sibTransId="{CCFACBC9-2108-45A1-B8AD-0E0E79A52CE5}"/>
    <dgm:cxn modelId="{6EB947A3-35BD-4EC9-945E-DD2CAD54D5B5}" type="presOf" srcId="{10BECBBA-584E-4661-A2C0-1EAFDD0445D8}" destId="{29EE21AC-57EB-48AA-BCD4-50449F38673D}" srcOrd="0" destOrd="0" presId="urn:microsoft.com/office/officeart/2018/2/layout/IconLabelList"/>
    <dgm:cxn modelId="{D95225CC-DEE2-4CB6-BD0A-75991FA7A54D}" type="presOf" srcId="{EE71614E-DFEA-4935-BA17-1AA077B95D4B}" destId="{AFB5FFAB-9C16-4107-9D1D-329CC04DD3E4}" srcOrd="0" destOrd="0" presId="urn:microsoft.com/office/officeart/2018/2/layout/IconLabelList"/>
    <dgm:cxn modelId="{DDB434E8-BBF3-4682-874C-B6E17B8B0FEB}" type="presOf" srcId="{D6CEC40A-4A35-4557-9679-058D23487D30}" destId="{28C6F588-5792-42D8-AD5D-1BC92AB0EC63}" srcOrd="0" destOrd="0" presId="urn:microsoft.com/office/officeart/2018/2/layout/IconLabelList"/>
    <dgm:cxn modelId="{4D2B29EB-3254-48AC-943D-A782E5DD08D1}" srcId="{34F4726A-63B9-4D41-9EFD-201D36B1A5DF}" destId="{D6CEC40A-4A35-4557-9679-058D23487D30}" srcOrd="0" destOrd="0" parTransId="{A931D854-377D-40A1-8A9E-B2B0E74F1D2C}" sibTransId="{CF2A5084-7177-43F7-871F-C3C4E569418A}"/>
    <dgm:cxn modelId="{FFD0D2EC-B1A6-4061-ADA6-43C26457C199}" srcId="{34F4726A-63B9-4D41-9EFD-201D36B1A5DF}" destId="{EE71614E-DFEA-4935-BA17-1AA077B95D4B}" srcOrd="2" destOrd="0" parTransId="{66001C2E-0B60-4506-9E69-1366626587FA}" sibTransId="{3F1BD5DD-0ECD-413D-883C-A86B2AA83E14}"/>
    <dgm:cxn modelId="{C56F4429-E324-488C-9BC2-E5ADE736C43F}" type="presParOf" srcId="{E445B936-9C12-4B0E-8762-70D36377E856}" destId="{9C9501A4-D00D-4762-A78B-E5EB601F2293}" srcOrd="0" destOrd="0" presId="urn:microsoft.com/office/officeart/2018/2/layout/IconLabelList"/>
    <dgm:cxn modelId="{9A2305DA-C0FE-486B-AD50-0D0656157796}" type="presParOf" srcId="{9C9501A4-D00D-4762-A78B-E5EB601F2293}" destId="{103EB9E9-FEF8-475E-964E-DF48F5B38FCA}" srcOrd="0" destOrd="0" presId="urn:microsoft.com/office/officeart/2018/2/layout/IconLabelList"/>
    <dgm:cxn modelId="{81FDFCCE-D28B-4500-BED4-D301F09F09EB}" type="presParOf" srcId="{9C9501A4-D00D-4762-A78B-E5EB601F2293}" destId="{DBC38C63-335C-4C69-A520-5E9D04FF34D5}" srcOrd="1" destOrd="0" presId="urn:microsoft.com/office/officeart/2018/2/layout/IconLabelList"/>
    <dgm:cxn modelId="{E7F4F103-3A74-48E1-BF23-0530E82CAA29}" type="presParOf" srcId="{9C9501A4-D00D-4762-A78B-E5EB601F2293}" destId="{28C6F588-5792-42D8-AD5D-1BC92AB0EC63}" srcOrd="2" destOrd="0" presId="urn:microsoft.com/office/officeart/2018/2/layout/IconLabelList"/>
    <dgm:cxn modelId="{DAC4E1A5-ECB7-47AD-AA76-5A620E1BC1F4}" type="presParOf" srcId="{E445B936-9C12-4B0E-8762-70D36377E856}" destId="{E949D5A8-B95F-4568-A106-2BA0048AC7F8}" srcOrd="1" destOrd="0" presId="urn:microsoft.com/office/officeart/2018/2/layout/IconLabelList"/>
    <dgm:cxn modelId="{7D5BFED8-99E7-4874-AEDF-63BBB19ED21B}" type="presParOf" srcId="{E445B936-9C12-4B0E-8762-70D36377E856}" destId="{F9936458-AEF6-4D61-BC44-89821DE0F2CC}" srcOrd="2" destOrd="0" presId="urn:microsoft.com/office/officeart/2018/2/layout/IconLabelList"/>
    <dgm:cxn modelId="{CB4587AC-3ED7-498D-BAEA-74009C3AB18D}" type="presParOf" srcId="{F9936458-AEF6-4D61-BC44-89821DE0F2CC}" destId="{73F4D8E1-AD94-4036-A69D-347D9504F9CD}" srcOrd="0" destOrd="0" presId="urn:microsoft.com/office/officeart/2018/2/layout/IconLabelList"/>
    <dgm:cxn modelId="{08B4EC79-8C56-482F-82EB-B2B385E4B80B}" type="presParOf" srcId="{F9936458-AEF6-4D61-BC44-89821DE0F2CC}" destId="{BEC40BF4-B366-438D-B36C-A30F5024A209}" srcOrd="1" destOrd="0" presId="urn:microsoft.com/office/officeart/2018/2/layout/IconLabelList"/>
    <dgm:cxn modelId="{E289C5BB-EF28-4730-85EB-A380A71B8B72}" type="presParOf" srcId="{F9936458-AEF6-4D61-BC44-89821DE0F2CC}" destId="{29EE21AC-57EB-48AA-BCD4-50449F38673D}" srcOrd="2" destOrd="0" presId="urn:microsoft.com/office/officeart/2018/2/layout/IconLabelList"/>
    <dgm:cxn modelId="{4B6DD7D3-BBE5-4CB6-84AC-D3C04214C190}" type="presParOf" srcId="{E445B936-9C12-4B0E-8762-70D36377E856}" destId="{DAD9CAD9-AB62-4ED5-90B9-71845B1FD2D7}" srcOrd="3" destOrd="0" presId="urn:microsoft.com/office/officeart/2018/2/layout/IconLabelList"/>
    <dgm:cxn modelId="{1A2D1587-5B83-41D0-BF6A-3878949B55C4}" type="presParOf" srcId="{E445B936-9C12-4B0E-8762-70D36377E856}" destId="{C2390878-5F4A-46C0-8302-76AB6B7B56AB}" srcOrd="4" destOrd="0" presId="urn:microsoft.com/office/officeart/2018/2/layout/IconLabelList"/>
    <dgm:cxn modelId="{4CC59A2F-4308-4F31-A98D-180D1FDE97A9}" type="presParOf" srcId="{C2390878-5F4A-46C0-8302-76AB6B7B56AB}" destId="{AE32AB29-8F40-4569-8FDC-AFD23A75C7C1}" srcOrd="0" destOrd="0" presId="urn:microsoft.com/office/officeart/2018/2/layout/IconLabelList"/>
    <dgm:cxn modelId="{6271E1CB-59DF-4BBA-82C8-A9C255BD5EA2}" type="presParOf" srcId="{C2390878-5F4A-46C0-8302-76AB6B7B56AB}" destId="{8B13F81A-546E-4EFF-8CFA-B321BB9EE6C7}" srcOrd="1" destOrd="0" presId="urn:microsoft.com/office/officeart/2018/2/layout/IconLabelList"/>
    <dgm:cxn modelId="{335B207C-F3A1-4884-92D6-C40BDF3EABE7}" type="presParOf" srcId="{C2390878-5F4A-46C0-8302-76AB6B7B56AB}" destId="{AFB5FFAB-9C16-4107-9D1D-329CC04DD3E4}" srcOrd="2" destOrd="0" presId="urn:microsoft.com/office/officeart/2018/2/layout/IconLabelList"/>
    <dgm:cxn modelId="{2F0D0DC2-2B3A-4024-A01B-79F52855B9A9}" type="presParOf" srcId="{E445B936-9C12-4B0E-8762-70D36377E856}" destId="{8FF36864-35D5-4982-B255-72D7B0A41A52}" srcOrd="5" destOrd="0" presId="urn:microsoft.com/office/officeart/2018/2/layout/IconLabelList"/>
    <dgm:cxn modelId="{4F4C384E-02CA-42C2-A70A-E09681265D01}" type="presParOf" srcId="{E445B936-9C12-4B0E-8762-70D36377E856}" destId="{09779670-2E58-4C7E-996A-6AFED66E740B}" srcOrd="6" destOrd="0" presId="urn:microsoft.com/office/officeart/2018/2/layout/IconLabelList"/>
    <dgm:cxn modelId="{6F1EA6E4-F27C-409B-883A-4AC0AD8986BD}" type="presParOf" srcId="{09779670-2E58-4C7E-996A-6AFED66E740B}" destId="{5666EE17-497D-4399-A2E2-892DEFF77DBA}" srcOrd="0" destOrd="0" presId="urn:microsoft.com/office/officeart/2018/2/layout/IconLabelList"/>
    <dgm:cxn modelId="{57563305-56B9-41B7-8FB4-FEDC56AE130A}" type="presParOf" srcId="{09779670-2E58-4C7E-996A-6AFED66E740B}" destId="{1F3E54A5-119C-4768-9340-5513E5F5F525}" srcOrd="1" destOrd="0" presId="urn:microsoft.com/office/officeart/2018/2/layout/IconLabelList"/>
    <dgm:cxn modelId="{764449EB-1651-4E79-B8DA-5F9BF773FA73}" type="presParOf" srcId="{09779670-2E58-4C7E-996A-6AFED66E740B}" destId="{B0159468-E45F-438B-8DFA-69DB51A2C6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B552E-E5D4-48DA-B59A-D9CAAA9135D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286FFF2-9B1F-4A88-A31F-50E5835919FD}">
      <dgm:prSet/>
      <dgm:spPr/>
      <dgm:t>
        <a:bodyPr/>
        <a:lstStyle/>
        <a:p>
          <a:r>
            <a:rPr lang="en-GB"/>
            <a:t>•Short-term (0-6 months):Take CPD courses and attend career events (NHSEngland, 2023) </a:t>
          </a:r>
          <a:endParaRPr lang="en-US"/>
        </a:p>
      </dgm:t>
    </dgm:pt>
    <dgm:pt modelId="{EDC79426-36D5-4E5E-A501-0B5FCE3D8DFD}" type="parTrans" cxnId="{E7C2F42F-35C3-4924-91B1-874914C8848A}">
      <dgm:prSet/>
      <dgm:spPr/>
      <dgm:t>
        <a:bodyPr/>
        <a:lstStyle/>
        <a:p>
          <a:endParaRPr lang="en-US"/>
        </a:p>
      </dgm:t>
    </dgm:pt>
    <dgm:pt modelId="{CB64DE77-505C-494C-A0CF-EDDC87287893}" type="sibTrans" cxnId="{E7C2F42F-35C3-4924-91B1-874914C8848A}">
      <dgm:prSet/>
      <dgm:spPr/>
      <dgm:t>
        <a:bodyPr/>
        <a:lstStyle/>
        <a:p>
          <a:endParaRPr lang="en-US"/>
        </a:p>
      </dgm:t>
    </dgm:pt>
    <dgm:pt modelId="{7C4CDD7F-AE17-4164-94A4-8A1527873F2F}">
      <dgm:prSet/>
      <dgm:spPr/>
      <dgm:t>
        <a:bodyPr/>
        <a:lstStyle/>
        <a:p>
          <a:r>
            <a:rPr lang="en-GB"/>
            <a:t>• Medium-Term (6-12 months): Gain placement experience and enhance digital skills (Skills for Care, 2024). </a:t>
          </a:r>
          <a:endParaRPr lang="en-US"/>
        </a:p>
      </dgm:t>
    </dgm:pt>
    <dgm:pt modelId="{6FD2031E-2DE2-439A-B287-788043EF43D9}" type="parTrans" cxnId="{C37BAD97-795E-4128-8BD6-6435905AD225}">
      <dgm:prSet/>
      <dgm:spPr/>
      <dgm:t>
        <a:bodyPr/>
        <a:lstStyle/>
        <a:p>
          <a:endParaRPr lang="en-US"/>
        </a:p>
      </dgm:t>
    </dgm:pt>
    <dgm:pt modelId="{FBB07B2F-B0D9-4B3D-8576-6E140E63C923}" type="sibTrans" cxnId="{C37BAD97-795E-4128-8BD6-6435905AD225}">
      <dgm:prSet/>
      <dgm:spPr/>
      <dgm:t>
        <a:bodyPr/>
        <a:lstStyle/>
        <a:p>
          <a:endParaRPr lang="en-US"/>
        </a:p>
      </dgm:t>
    </dgm:pt>
    <dgm:pt modelId="{B8E3AFC5-74D7-465F-B196-B13CCEAA4AD6}">
      <dgm:prSet/>
      <dgm:spPr/>
      <dgm:t>
        <a:bodyPr/>
        <a:lstStyle/>
        <a:p>
          <a:r>
            <a:rPr lang="en-GB"/>
            <a:t>• Long-term (1-2 years): Find a permanent position and seek leadership training (Moon, 2013).</a:t>
          </a:r>
          <a:endParaRPr lang="en-US"/>
        </a:p>
      </dgm:t>
    </dgm:pt>
    <dgm:pt modelId="{B54CFABF-F435-4C10-B410-26C85CBFC8DD}" type="parTrans" cxnId="{57B4166D-F540-47AC-BCBC-0B371D161A39}">
      <dgm:prSet/>
      <dgm:spPr/>
      <dgm:t>
        <a:bodyPr/>
        <a:lstStyle/>
        <a:p>
          <a:endParaRPr lang="en-US"/>
        </a:p>
      </dgm:t>
    </dgm:pt>
    <dgm:pt modelId="{7BAC8F13-8C42-4C51-B5F7-B29F05587CEE}" type="sibTrans" cxnId="{57B4166D-F540-47AC-BCBC-0B371D161A39}">
      <dgm:prSet/>
      <dgm:spPr/>
      <dgm:t>
        <a:bodyPr/>
        <a:lstStyle/>
        <a:p>
          <a:endParaRPr lang="en-US"/>
        </a:p>
      </dgm:t>
    </dgm:pt>
    <dgm:pt modelId="{01935C75-097A-43CC-8D84-F019099696B8}" type="pres">
      <dgm:prSet presAssocID="{F25B552E-E5D4-48DA-B59A-D9CAAA9135DF}" presName="hierChild1" presStyleCnt="0">
        <dgm:presLayoutVars>
          <dgm:chPref val="1"/>
          <dgm:dir/>
          <dgm:animOne val="branch"/>
          <dgm:animLvl val="lvl"/>
          <dgm:resizeHandles/>
        </dgm:presLayoutVars>
      </dgm:prSet>
      <dgm:spPr/>
    </dgm:pt>
    <dgm:pt modelId="{988D141E-D75A-4985-8DBD-21EAAD5A8620}" type="pres">
      <dgm:prSet presAssocID="{6286FFF2-9B1F-4A88-A31F-50E5835919FD}" presName="hierRoot1" presStyleCnt="0"/>
      <dgm:spPr/>
    </dgm:pt>
    <dgm:pt modelId="{AF3FA889-DCFB-4DAC-8C59-555F04B44FFB}" type="pres">
      <dgm:prSet presAssocID="{6286FFF2-9B1F-4A88-A31F-50E5835919FD}" presName="composite" presStyleCnt="0"/>
      <dgm:spPr/>
    </dgm:pt>
    <dgm:pt modelId="{83FBC139-2B2F-49D6-A7D0-5E9B34880A27}" type="pres">
      <dgm:prSet presAssocID="{6286FFF2-9B1F-4A88-A31F-50E5835919FD}" presName="background" presStyleLbl="node0" presStyleIdx="0" presStyleCnt="3"/>
      <dgm:spPr/>
    </dgm:pt>
    <dgm:pt modelId="{18A27CB9-5302-4E7F-99C4-144B368F7F31}" type="pres">
      <dgm:prSet presAssocID="{6286FFF2-9B1F-4A88-A31F-50E5835919FD}" presName="text" presStyleLbl="fgAcc0" presStyleIdx="0" presStyleCnt="3">
        <dgm:presLayoutVars>
          <dgm:chPref val="3"/>
        </dgm:presLayoutVars>
      </dgm:prSet>
      <dgm:spPr/>
    </dgm:pt>
    <dgm:pt modelId="{4DF66819-C36A-4AC2-9EBE-068F8926150C}" type="pres">
      <dgm:prSet presAssocID="{6286FFF2-9B1F-4A88-A31F-50E5835919FD}" presName="hierChild2" presStyleCnt="0"/>
      <dgm:spPr/>
    </dgm:pt>
    <dgm:pt modelId="{082F4726-5C0C-4E03-973A-5B3C0BA3331E}" type="pres">
      <dgm:prSet presAssocID="{7C4CDD7F-AE17-4164-94A4-8A1527873F2F}" presName="hierRoot1" presStyleCnt="0"/>
      <dgm:spPr/>
    </dgm:pt>
    <dgm:pt modelId="{794F1D3C-AF66-4556-BB9B-FBC63ED21266}" type="pres">
      <dgm:prSet presAssocID="{7C4CDD7F-AE17-4164-94A4-8A1527873F2F}" presName="composite" presStyleCnt="0"/>
      <dgm:spPr/>
    </dgm:pt>
    <dgm:pt modelId="{5B05E382-EA7D-4EC7-9C97-72E6F5D39573}" type="pres">
      <dgm:prSet presAssocID="{7C4CDD7F-AE17-4164-94A4-8A1527873F2F}" presName="background" presStyleLbl="node0" presStyleIdx="1" presStyleCnt="3"/>
      <dgm:spPr/>
    </dgm:pt>
    <dgm:pt modelId="{A2B6BC5F-677D-4992-BCC4-9ACE6514F630}" type="pres">
      <dgm:prSet presAssocID="{7C4CDD7F-AE17-4164-94A4-8A1527873F2F}" presName="text" presStyleLbl="fgAcc0" presStyleIdx="1" presStyleCnt="3">
        <dgm:presLayoutVars>
          <dgm:chPref val="3"/>
        </dgm:presLayoutVars>
      </dgm:prSet>
      <dgm:spPr/>
    </dgm:pt>
    <dgm:pt modelId="{3902469A-EEA9-4990-8EC2-41430E372360}" type="pres">
      <dgm:prSet presAssocID="{7C4CDD7F-AE17-4164-94A4-8A1527873F2F}" presName="hierChild2" presStyleCnt="0"/>
      <dgm:spPr/>
    </dgm:pt>
    <dgm:pt modelId="{A2220076-FED4-4EED-B9A5-585CE78912BE}" type="pres">
      <dgm:prSet presAssocID="{B8E3AFC5-74D7-465F-B196-B13CCEAA4AD6}" presName="hierRoot1" presStyleCnt="0"/>
      <dgm:spPr/>
    </dgm:pt>
    <dgm:pt modelId="{1920D3F6-5C1D-4EB8-9848-8559E16B98AE}" type="pres">
      <dgm:prSet presAssocID="{B8E3AFC5-74D7-465F-B196-B13CCEAA4AD6}" presName="composite" presStyleCnt="0"/>
      <dgm:spPr/>
    </dgm:pt>
    <dgm:pt modelId="{66F3C88D-13F1-4345-9E44-AD26E38FCC80}" type="pres">
      <dgm:prSet presAssocID="{B8E3AFC5-74D7-465F-B196-B13CCEAA4AD6}" presName="background" presStyleLbl="node0" presStyleIdx="2" presStyleCnt="3"/>
      <dgm:spPr/>
    </dgm:pt>
    <dgm:pt modelId="{C218BAB2-05F6-44E3-81ED-A68E759C2FE3}" type="pres">
      <dgm:prSet presAssocID="{B8E3AFC5-74D7-465F-B196-B13CCEAA4AD6}" presName="text" presStyleLbl="fgAcc0" presStyleIdx="2" presStyleCnt="3">
        <dgm:presLayoutVars>
          <dgm:chPref val="3"/>
        </dgm:presLayoutVars>
      </dgm:prSet>
      <dgm:spPr/>
    </dgm:pt>
    <dgm:pt modelId="{AE6E6567-1FB4-464D-8844-159755E7E544}" type="pres">
      <dgm:prSet presAssocID="{B8E3AFC5-74D7-465F-B196-B13CCEAA4AD6}" presName="hierChild2" presStyleCnt="0"/>
      <dgm:spPr/>
    </dgm:pt>
  </dgm:ptLst>
  <dgm:cxnLst>
    <dgm:cxn modelId="{BFCC4B23-C8CD-4593-BD05-1BC3B8D5F31E}" type="presOf" srcId="{F25B552E-E5D4-48DA-B59A-D9CAAA9135DF}" destId="{01935C75-097A-43CC-8D84-F019099696B8}" srcOrd="0" destOrd="0" presId="urn:microsoft.com/office/officeart/2005/8/layout/hierarchy1"/>
    <dgm:cxn modelId="{E7C2F42F-35C3-4924-91B1-874914C8848A}" srcId="{F25B552E-E5D4-48DA-B59A-D9CAAA9135DF}" destId="{6286FFF2-9B1F-4A88-A31F-50E5835919FD}" srcOrd="0" destOrd="0" parTransId="{EDC79426-36D5-4E5E-A501-0B5FCE3D8DFD}" sibTransId="{CB64DE77-505C-494C-A0CF-EDDC87287893}"/>
    <dgm:cxn modelId="{57B4166D-F540-47AC-BCBC-0B371D161A39}" srcId="{F25B552E-E5D4-48DA-B59A-D9CAAA9135DF}" destId="{B8E3AFC5-74D7-465F-B196-B13CCEAA4AD6}" srcOrd="2" destOrd="0" parTransId="{B54CFABF-F435-4C10-B410-26C85CBFC8DD}" sibTransId="{7BAC8F13-8C42-4C51-B5F7-B29F05587CEE}"/>
    <dgm:cxn modelId="{09276888-A01E-4775-B439-BE82A27AF47F}" type="presOf" srcId="{B8E3AFC5-74D7-465F-B196-B13CCEAA4AD6}" destId="{C218BAB2-05F6-44E3-81ED-A68E759C2FE3}" srcOrd="0" destOrd="0" presId="urn:microsoft.com/office/officeart/2005/8/layout/hierarchy1"/>
    <dgm:cxn modelId="{79B71093-90ED-4F45-BB78-AC32797E67AA}" type="presOf" srcId="{6286FFF2-9B1F-4A88-A31F-50E5835919FD}" destId="{18A27CB9-5302-4E7F-99C4-144B368F7F31}" srcOrd="0" destOrd="0" presId="urn:microsoft.com/office/officeart/2005/8/layout/hierarchy1"/>
    <dgm:cxn modelId="{FF547095-2511-4F6B-8CB0-8BFA645A142B}" type="presOf" srcId="{7C4CDD7F-AE17-4164-94A4-8A1527873F2F}" destId="{A2B6BC5F-677D-4992-BCC4-9ACE6514F630}" srcOrd="0" destOrd="0" presId="urn:microsoft.com/office/officeart/2005/8/layout/hierarchy1"/>
    <dgm:cxn modelId="{C37BAD97-795E-4128-8BD6-6435905AD225}" srcId="{F25B552E-E5D4-48DA-B59A-D9CAAA9135DF}" destId="{7C4CDD7F-AE17-4164-94A4-8A1527873F2F}" srcOrd="1" destOrd="0" parTransId="{6FD2031E-2DE2-439A-B287-788043EF43D9}" sibTransId="{FBB07B2F-B0D9-4B3D-8576-6E140E63C923}"/>
    <dgm:cxn modelId="{B4ED3494-F4FC-47F8-9E16-A1DF21043FF8}" type="presParOf" srcId="{01935C75-097A-43CC-8D84-F019099696B8}" destId="{988D141E-D75A-4985-8DBD-21EAAD5A8620}" srcOrd="0" destOrd="0" presId="urn:microsoft.com/office/officeart/2005/8/layout/hierarchy1"/>
    <dgm:cxn modelId="{227816D5-07F2-42DC-9D9F-5A877A6B0581}" type="presParOf" srcId="{988D141E-D75A-4985-8DBD-21EAAD5A8620}" destId="{AF3FA889-DCFB-4DAC-8C59-555F04B44FFB}" srcOrd="0" destOrd="0" presId="urn:microsoft.com/office/officeart/2005/8/layout/hierarchy1"/>
    <dgm:cxn modelId="{11C2EE62-61BC-4A20-885A-050EB555CB95}" type="presParOf" srcId="{AF3FA889-DCFB-4DAC-8C59-555F04B44FFB}" destId="{83FBC139-2B2F-49D6-A7D0-5E9B34880A27}" srcOrd="0" destOrd="0" presId="urn:microsoft.com/office/officeart/2005/8/layout/hierarchy1"/>
    <dgm:cxn modelId="{7ACC6444-B033-4DFC-9733-00E1CA00A5F8}" type="presParOf" srcId="{AF3FA889-DCFB-4DAC-8C59-555F04B44FFB}" destId="{18A27CB9-5302-4E7F-99C4-144B368F7F31}" srcOrd="1" destOrd="0" presId="urn:microsoft.com/office/officeart/2005/8/layout/hierarchy1"/>
    <dgm:cxn modelId="{9EC6CAAC-091A-43F3-81B9-EA7DE0CA91E0}" type="presParOf" srcId="{988D141E-D75A-4985-8DBD-21EAAD5A8620}" destId="{4DF66819-C36A-4AC2-9EBE-068F8926150C}" srcOrd="1" destOrd="0" presId="urn:microsoft.com/office/officeart/2005/8/layout/hierarchy1"/>
    <dgm:cxn modelId="{21263F65-C061-45F6-BCF0-9960F9E3A97D}" type="presParOf" srcId="{01935C75-097A-43CC-8D84-F019099696B8}" destId="{082F4726-5C0C-4E03-973A-5B3C0BA3331E}" srcOrd="1" destOrd="0" presId="urn:microsoft.com/office/officeart/2005/8/layout/hierarchy1"/>
    <dgm:cxn modelId="{C20F0985-14A2-440E-8217-9662D8A96EC6}" type="presParOf" srcId="{082F4726-5C0C-4E03-973A-5B3C0BA3331E}" destId="{794F1D3C-AF66-4556-BB9B-FBC63ED21266}" srcOrd="0" destOrd="0" presId="urn:microsoft.com/office/officeart/2005/8/layout/hierarchy1"/>
    <dgm:cxn modelId="{6365A359-3E76-482F-A746-22B1E3BB10D2}" type="presParOf" srcId="{794F1D3C-AF66-4556-BB9B-FBC63ED21266}" destId="{5B05E382-EA7D-4EC7-9C97-72E6F5D39573}" srcOrd="0" destOrd="0" presId="urn:microsoft.com/office/officeart/2005/8/layout/hierarchy1"/>
    <dgm:cxn modelId="{A9D9E162-1FA9-4B77-B75C-B8EC2B1F2D85}" type="presParOf" srcId="{794F1D3C-AF66-4556-BB9B-FBC63ED21266}" destId="{A2B6BC5F-677D-4992-BCC4-9ACE6514F630}" srcOrd="1" destOrd="0" presId="urn:microsoft.com/office/officeart/2005/8/layout/hierarchy1"/>
    <dgm:cxn modelId="{C88D716D-56B6-4AB6-AD7C-0928853A06C0}" type="presParOf" srcId="{082F4726-5C0C-4E03-973A-5B3C0BA3331E}" destId="{3902469A-EEA9-4990-8EC2-41430E372360}" srcOrd="1" destOrd="0" presId="urn:microsoft.com/office/officeart/2005/8/layout/hierarchy1"/>
    <dgm:cxn modelId="{4EAC5F22-4BAD-4D91-8E39-B2A7EA0A767C}" type="presParOf" srcId="{01935C75-097A-43CC-8D84-F019099696B8}" destId="{A2220076-FED4-4EED-B9A5-585CE78912BE}" srcOrd="2" destOrd="0" presId="urn:microsoft.com/office/officeart/2005/8/layout/hierarchy1"/>
    <dgm:cxn modelId="{EC4B23AF-F18D-497A-9A7A-1762BBD8F0C5}" type="presParOf" srcId="{A2220076-FED4-4EED-B9A5-585CE78912BE}" destId="{1920D3F6-5C1D-4EB8-9848-8559E16B98AE}" srcOrd="0" destOrd="0" presId="urn:microsoft.com/office/officeart/2005/8/layout/hierarchy1"/>
    <dgm:cxn modelId="{C1E0506A-5F20-40C8-9656-3668672A02B7}" type="presParOf" srcId="{1920D3F6-5C1D-4EB8-9848-8559E16B98AE}" destId="{66F3C88D-13F1-4345-9E44-AD26E38FCC80}" srcOrd="0" destOrd="0" presId="urn:microsoft.com/office/officeart/2005/8/layout/hierarchy1"/>
    <dgm:cxn modelId="{B6918D94-3B4D-458A-A30B-3969C3BD5332}" type="presParOf" srcId="{1920D3F6-5C1D-4EB8-9848-8559E16B98AE}" destId="{C218BAB2-05F6-44E3-81ED-A68E759C2FE3}" srcOrd="1" destOrd="0" presId="urn:microsoft.com/office/officeart/2005/8/layout/hierarchy1"/>
    <dgm:cxn modelId="{E529AEE5-C053-4250-88B1-038D2F7FF5AF}" type="presParOf" srcId="{A2220076-FED4-4EED-B9A5-585CE78912BE}" destId="{AE6E6567-1FB4-464D-8844-159755E7E54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73F11-5C1F-4B2D-BB6B-6000DD84C177}"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EF8910E-F77F-4AB0-ACFA-1594C365642D}">
      <dgm:prSet/>
      <dgm:spPr/>
      <dgm:t>
        <a:bodyPr/>
        <a:lstStyle/>
        <a:p>
          <a:r>
            <a:rPr lang="en-GB"/>
            <a:t>•Conclusion: SWOT analysis helps me discover my strengths and areas of progress (Gürel &amp; Tat,2017).</a:t>
          </a:r>
          <a:endParaRPr lang="en-US"/>
        </a:p>
      </dgm:t>
    </dgm:pt>
    <dgm:pt modelId="{67AFA3D1-F701-49DE-8503-133A1D925E28}" type="parTrans" cxnId="{BA470464-5BD1-469D-91F9-05EE4E113AF0}">
      <dgm:prSet/>
      <dgm:spPr/>
      <dgm:t>
        <a:bodyPr/>
        <a:lstStyle/>
        <a:p>
          <a:endParaRPr lang="en-US"/>
        </a:p>
      </dgm:t>
    </dgm:pt>
    <dgm:pt modelId="{F123F7FA-24CD-49E1-B071-1665E0C4AC89}" type="sibTrans" cxnId="{BA470464-5BD1-469D-91F9-05EE4E113AF0}">
      <dgm:prSet/>
      <dgm:spPr/>
      <dgm:t>
        <a:bodyPr/>
        <a:lstStyle/>
        <a:p>
          <a:endParaRPr lang="en-US"/>
        </a:p>
      </dgm:t>
    </dgm:pt>
    <dgm:pt modelId="{98A06681-8F7C-416B-9CEC-02824B6529AD}">
      <dgm:prSet/>
      <dgm:spPr/>
      <dgm:t>
        <a:bodyPr/>
        <a:lstStyle/>
        <a:p>
          <a:r>
            <a:rPr lang="en-GB"/>
            <a:t>•I can use my strengths to overcome shortcomings and manage threats. </a:t>
          </a:r>
          <a:endParaRPr lang="en-US"/>
        </a:p>
      </dgm:t>
    </dgm:pt>
    <dgm:pt modelId="{6200EFCF-4506-45D1-AA81-1BE6CFF8185A}" type="parTrans" cxnId="{B781B13C-2A36-4D97-8362-773E78C738B6}">
      <dgm:prSet/>
      <dgm:spPr/>
      <dgm:t>
        <a:bodyPr/>
        <a:lstStyle/>
        <a:p>
          <a:endParaRPr lang="en-US"/>
        </a:p>
      </dgm:t>
    </dgm:pt>
    <dgm:pt modelId="{5CB87F5B-F279-46AA-AC9D-8C37A51F41C8}" type="sibTrans" cxnId="{B781B13C-2A36-4D97-8362-773E78C738B6}">
      <dgm:prSet/>
      <dgm:spPr/>
      <dgm:t>
        <a:bodyPr/>
        <a:lstStyle/>
        <a:p>
          <a:endParaRPr lang="en-US"/>
        </a:p>
      </dgm:t>
    </dgm:pt>
    <dgm:pt modelId="{5729926F-28D5-462A-9113-BD8FB0CBB502}">
      <dgm:prSet/>
      <dgm:spPr/>
      <dgm:t>
        <a:bodyPr/>
        <a:lstStyle/>
        <a:p>
          <a:r>
            <a:rPr lang="en-GB"/>
            <a:t>•Constant reflection and learning will support my professional development(Jasper, 2013).</a:t>
          </a:r>
          <a:endParaRPr lang="en-US"/>
        </a:p>
      </dgm:t>
    </dgm:pt>
    <dgm:pt modelId="{AFBEF221-AF5E-4943-A652-F7750B1CB684}" type="parTrans" cxnId="{DD10CEEE-8DC1-4886-BB73-699E4EC74A6E}">
      <dgm:prSet/>
      <dgm:spPr/>
      <dgm:t>
        <a:bodyPr/>
        <a:lstStyle/>
        <a:p>
          <a:endParaRPr lang="en-US"/>
        </a:p>
      </dgm:t>
    </dgm:pt>
    <dgm:pt modelId="{541087B1-A502-45A6-96A1-028EB50A6CD5}" type="sibTrans" cxnId="{DD10CEEE-8DC1-4886-BB73-699E4EC74A6E}">
      <dgm:prSet/>
      <dgm:spPr/>
      <dgm:t>
        <a:bodyPr/>
        <a:lstStyle/>
        <a:p>
          <a:endParaRPr lang="en-US"/>
        </a:p>
      </dgm:t>
    </dgm:pt>
    <dgm:pt modelId="{B24EC5CB-D585-4DD2-B4E3-30F49D4AC4A5}" type="pres">
      <dgm:prSet presAssocID="{23173F11-5C1F-4B2D-BB6B-6000DD84C177}" presName="root" presStyleCnt="0">
        <dgm:presLayoutVars>
          <dgm:dir/>
          <dgm:resizeHandles val="exact"/>
        </dgm:presLayoutVars>
      </dgm:prSet>
      <dgm:spPr/>
    </dgm:pt>
    <dgm:pt modelId="{3598B5B1-0012-47A5-9229-A9662881BCCC}" type="pres">
      <dgm:prSet presAssocID="{6EF8910E-F77F-4AB0-ACFA-1594C365642D}" presName="compNode" presStyleCnt="0"/>
      <dgm:spPr/>
    </dgm:pt>
    <dgm:pt modelId="{550736E1-66C7-4A8F-BF57-7D7D78730A97}" type="pres">
      <dgm:prSet presAssocID="{6EF8910E-F77F-4AB0-ACFA-1594C36564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FB901BDB-B5F2-44F5-8B04-6197FE749670}" type="pres">
      <dgm:prSet presAssocID="{6EF8910E-F77F-4AB0-ACFA-1594C365642D}" presName="spaceRect" presStyleCnt="0"/>
      <dgm:spPr/>
    </dgm:pt>
    <dgm:pt modelId="{05ECE2E6-4791-4567-B587-2D7AC3EEF5EF}" type="pres">
      <dgm:prSet presAssocID="{6EF8910E-F77F-4AB0-ACFA-1594C365642D}" presName="textRect" presStyleLbl="revTx" presStyleIdx="0" presStyleCnt="3">
        <dgm:presLayoutVars>
          <dgm:chMax val="1"/>
          <dgm:chPref val="1"/>
        </dgm:presLayoutVars>
      </dgm:prSet>
      <dgm:spPr/>
    </dgm:pt>
    <dgm:pt modelId="{34CA3425-08AC-4FA5-BB64-6DFD5285BBBD}" type="pres">
      <dgm:prSet presAssocID="{F123F7FA-24CD-49E1-B071-1665E0C4AC89}" presName="sibTrans" presStyleCnt="0"/>
      <dgm:spPr/>
    </dgm:pt>
    <dgm:pt modelId="{684C85C1-9E93-4EED-95C3-43507F2277EE}" type="pres">
      <dgm:prSet presAssocID="{98A06681-8F7C-416B-9CEC-02824B6529AD}" presName="compNode" presStyleCnt="0"/>
      <dgm:spPr/>
    </dgm:pt>
    <dgm:pt modelId="{69BC6A6D-EF95-4829-9AD5-35385422DD36}" type="pres">
      <dgm:prSet presAssocID="{98A06681-8F7C-416B-9CEC-02824B6529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4C9F199D-FA76-4EA5-BDE4-80D339CFC92E}" type="pres">
      <dgm:prSet presAssocID="{98A06681-8F7C-416B-9CEC-02824B6529AD}" presName="spaceRect" presStyleCnt="0"/>
      <dgm:spPr/>
    </dgm:pt>
    <dgm:pt modelId="{BB4D382A-87B8-4727-A908-06184BCDB24D}" type="pres">
      <dgm:prSet presAssocID="{98A06681-8F7C-416B-9CEC-02824B6529AD}" presName="textRect" presStyleLbl="revTx" presStyleIdx="1" presStyleCnt="3">
        <dgm:presLayoutVars>
          <dgm:chMax val="1"/>
          <dgm:chPref val="1"/>
        </dgm:presLayoutVars>
      </dgm:prSet>
      <dgm:spPr/>
    </dgm:pt>
    <dgm:pt modelId="{1D302211-2E01-4BB9-B851-A0700AAE830A}" type="pres">
      <dgm:prSet presAssocID="{5CB87F5B-F279-46AA-AC9D-8C37A51F41C8}" presName="sibTrans" presStyleCnt="0"/>
      <dgm:spPr/>
    </dgm:pt>
    <dgm:pt modelId="{5577FAFF-F8C8-4FB7-844C-DD115601BAD4}" type="pres">
      <dgm:prSet presAssocID="{5729926F-28D5-462A-9113-BD8FB0CBB502}" presName="compNode" presStyleCnt="0"/>
      <dgm:spPr/>
    </dgm:pt>
    <dgm:pt modelId="{3BBDEC76-B433-45E1-A30A-52BC9574E3CB}" type="pres">
      <dgm:prSet presAssocID="{5729926F-28D5-462A-9113-BD8FB0CBB5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BCF5339B-6C6D-41A5-B143-0BB67E9F6AF9}" type="pres">
      <dgm:prSet presAssocID="{5729926F-28D5-462A-9113-BD8FB0CBB502}" presName="spaceRect" presStyleCnt="0"/>
      <dgm:spPr/>
    </dgm:pt>
    <dgm:pt modelId="{6CA28311-811C-42F7-87E1-9F2118FC53B0}" type="pres">
      <dgm:prSet presAssocID="{5729926F-28D5-462A-9113-BD8FB0CBB502}" presName="textRect" presStyleLbl="revTx" presStyleIdx="2" presStyleCnt="3">
        <dgm:presLayoutVars>
          <dgm:chMax val="1"/>
          <dgm:chPref val="1"/>
        </dgm:presLayoutVars>
      </dgm:prSet>
      <dgm:spPr/>
    </dgm:pt>
  </dgm:ptLst>
  <dgm:cxnLst>
    <dgm:cxn modelId="{B781B13C-2A36-4D97-8362-773E78C738B6}" srcId="{23173F11-5C1F-4B2D-BB6B-6000DD84C177}" destId="{98A06681-8F7C-416B-9CEC-02824B6529AD}" srcOrd="1" destOrd="0" parTransId="{6200EFCF-4506-45D1-AA81-1BE6CFF8185A}" sibTransId="{5CB87F5B-F279-46AA-AC9D-8C37A51F41C8}"/>
    <dgm:cxn modelId="{BA470464-5BD1-469D-91F9-05EE4E113AF0}" srcId="{23173F11-5C1F-4B2D-BB6B-6000DD84C177}" destId="{6EF8910E-F77F-4AB0-ACFA-1594C365642D}" srcOrd="0" destOrd="0" parTransId="{67AFA3D1-F701-49DE-8503-133A1D925E28}" sibTransId="{F123F7FA-24CD-49E1-B071-1665E0C4AC89}"/>
    <dgm:cxn modelId="{1A5D066C-EC3A-4EAF-AA58-3AAA967CEACB}" type="presOf" srcId="{23173F11-5C1F-4B2D-BB6B-6000DD84C177}" destId="{B24EC5CB-D585-4DD2-B4E3-30F49D4AC4A5}" srcOrd="0" destOrd="0" presId="urn:microsoft.com/office/officeart/2018/2/layout/IconLabelList"/>
    <dgm:cxn modelId="{BBABD27E-639F-444E-BF8A-88D4F5D83C73}" type="presOf" srcId="{6EF8910E-F77F-4AB0-ACFA-1594C365642D}" destId="{05ECE2E6-4791-4567-B587-2D7AC3EEF5EF}" srcOrd="0" destOrd="0" presId="urn:microsoft.com/office/officeart/2018/2/layout/IconLabelList"/>
    <dgm:cxn modelId="{43CA4AD8-1128-4117-AA82-7F44AAF94513}" type="presOf" srcId="{5729926F-28D5-462A-9113-BD8FB0CBB502}" destId="{6CA28311-811C-42F7-87E1-9F2118FC53B0}" srcOrd="0" destOrd="0" presId="urn:microsoft.com/office/officeart/2018/2/layout/IconLabelList"/>
    <dgm:cxn modelId="{DD10CEEE-8DC1-4886-BB73-699E4EC74A6E}" srcId="{23173F11-5C1F-4B2D-BB6B-6000DD84C177}" destId="{5729926F-28D5-462A-9113-BD8FB0CBB502}" srcOrd="2" destOrd="0" parTransId="{AFBEF221-AF5E-4943-A652-F7750B1CB684}" sibTransId="{541087B1-A502-45A6-96A1-028EB50A6CD5}"/>
    <dgm:cxn modelId="{189692F9-C1A4-418E-968D-16489D1CD889}" type="presOf" srcId="{98A06681-8F7C-416B-9CEC-02824B6529AD}" destId="{BB4D382A-87B8-4727-A908-06184BCDB24D}" srcOrd="0" destOrd="0" presId="urn:microsoft.com/office/officeart/2018/2/layout/IconLabelList"/>
    <dgm:cxn modelId="{5ED51716-1304-4C52-BE4A-F91BB373916F}" type="presParOf" srcId="{B24EC5CB-D585-4DD2-B4E3-30F49D4AC4A5}" destId="{3598B5B1-0012-47A5-9229-A9662881BCCC}" srcOrd="0" destOrd="0" presId="urn:microsoft.com/office/officeart/2018/2/layout/IconLabelList"/>
    <dgm:cxn modelId="{B619F57E-B107-417B-953F-78CF68FDB9A2}" type="presParOf" srcId="{3598B5B1-0012-47A5-9229-A9662881BCCC}" destId="{550736E1-66C7-4A8F-BF57-7D7D78730A97}" srcOrd="0" destOrd="0" presId="urn:microsoft.com/office/officeart/2018/2/layout/IconLabelList"/>
    <dgm:cxn modelId="{B62B251E-CD09-488F-A140-70AE0B823CF8}" type="presParOf" srcId="{3598B5B1-0012-47A5-9229-A9662881BCCC}" destId="{FB901BDB-B5F2-44F5-8B04-6197FE749670}" srcOrd="1" destOrd="0" presId="urn:microsoft.com/office/officeart/2018/2/layout/IconLabelList"/>
    <dgm:cxn modelId="{C4F26B4B-0FEB-4DA0-B388-9AD0B03355AA}" type="presParOf" srcId="{3598B5B1-0012-47A5-9229-A9662881BCCC}" destId="{05ECE2E6-4791-4567-B587-2D7AC3EEF5EF}" srcOrd="2" destOrd="0" presId="urn:microsoft.com/office/officeart/2018/2/layout/IconLabelList"/>
    <dgm:cxn modelId="{EDC32001-5BD5-4DB9-8F1D-754340332625}" type="presParOf" srcId="{B24EC5CB-D585-4DD2-B4E3-30F49D4AC4A5}" destId="{34CA3425-08AC-4FA5-BB64-6DFD5285BBBD}" srcOrd="1" destOrd="0" presId="urn:microsoft.com/office/officeart/2018/2/layout/IconLabelList"/>
    <dgm:cxn modelId="{833B2E95-6A1A-4A3D-926F-CD8344DD3746}" type="presParOf" srcId="{B24EC5CB-D585-4DD2-B4E3-30F49D4AC4A5}" destId="{684C85C1-9E93-4EED-95C3-43507F2277EE}" srcOrd="2" destOrd="0" presId="urn:microsoft.com/office/officeart/2018/2/layout/IconLabelList"/>
    <dgm:cxn modelId="{312AEF68-E29E-426C-AD20-2A255839EE28}" type="presParOf" srcId="{684C85C1-9E93-4EED-95C3-43507F2277EE}" destId="{69BC6A6D-EF95-4829-9AD5-35385422DD36}" srcOrd="0" destOrd="0" presId="urn:microsoft.com/office/officeart/2018/2/layout/IconLabelList"/>
    <dgm:cxn modelId="{4D192B32-AB13-43D6-AB51-893BE34899AF}" type="presParOf" srcId="{684C85C1-9E93-4EED-95C3-43507F2277EE}" destId="{4C9F199D-FA76-4EA5-BDE4-80D339CFC92E}" srcOrd="1" destOrd="0" presId="urn:microsoft.com/office/officeart/2018/2/layout/IconLabelList"/>
    <dgm:cxn modelId="{8CFE115D-F8BC-43D7-BC95-597725310DD7}" type="presParOf" srcId="{684C85C1-9E93-4EED-95C3-43507F2277EE}" destId="{BB4D382A-87B8-4727-A908-06184BCDB24D}" srcOrd="2" destOrd="0" presId="urn:microsoft.com/office/officeart/2018/2/layout/IconLabelList"/>
    <dgm:cxn modelId="{59730389-E9E8-4C3C-A6FC-DDE5EE87E9D2}" type="presParOf" srcId="{B24EC5CB-D585-4DD2-B4E3-30F49D4AC4A5}" destId="{1D302211-2E01-4BB9-B851-A0700AAE830A}" srcOrd="3" destOrd="0" presId="urn:microsoft.com/office/officeart/2018/2/layout/IconLabelList"/>
    <dgm:cxn modelId="{D03B5DAC-6022-482A-BB90-34321E7B3ED6}" type="presParOf" srcId="{B24EC5CB-D585-4DD2-B4E3-30F49D4AC4A5}" destId="{5577FAFF-F8C8-4FB7-844C-DD115601BAD4}" srcOrd="4" destOrd="0" presId="urn:microsoft.com/office/officeart/2018/2/layout/IconLabelList"/>
    <dgm:cxn modelId="{02B22F1D-D009-4D87-8F0D-7B10EEC0CE16}" type="presParOf" srcId="{5577FAFF-F8C8-4FB7-844C-DD115601BAD4}" destId="{3BBDEC76-B433-45E1-A30A-52BC9574E3CB}" srcOrd="0" destOrd="0" presId="urn:microsoft.com/office/officeart/2018/2/layout/IconLabelList"/>
    <dgm:cxn modelId="{617225B8-A2C0-46B6-94E5-8028443D0ACA}" type="presParOf" srcId="{5577FAFF-F8C8-4FB7-844C-DD115601BAD4}" destId="{BCF5339B-6C6D-41A5-B143-0BB67E9F6AF9}" srcOrd="1" destOrd="0" presId="urn:microsoft.com/office/officeart/2018/2/layout/IconLabelList"/>
    <dgm:cxn modelId="{97C7F4A2-413C-4A6D-BA1C-8BE97E9A8325}" type="presParOf" srcId="{5577FAFF-F8C8-4FB7-844C-DD115601BAD4}" destId="{6CA28311-811C-42F7-87E1-9F2118FC53B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529AB-F285-44DF-9E2C-06E2AF60272D}">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9F3055-3915-4195-88A4-40613B89BC9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0" i="0" kern="1200"/>
            <a:t>I am reflecting on my strengths, shortcomings, opportunities, and threats in order to plan how to progress in my work (Gürel &amp; Tat, 2017).</a:t>
          </a:r>
          <a:endParaRPr lang="en-US" sz="1300" kern="1200"/>
        </a:p>
      </dsp:txBody>
      <dsp:txXfrm>
        <a:off x="59990" y="2654049"/>
        <a:ext cx="3226223" cy="720000"/>
      </dsp:txXfrm>
    </dsp:sp>
    <dsp:sp modelId="{B98DBBE6-CC91-4E1E-8E22-FFED27099DCB}">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270B6-DFDA-4EBA-9E3B-D0620BB1A353}">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0" i="0" kern="1200"/>
            <a:t>﻿Reflection helps me do better at my job and get hired (Jasper, 2013).</a:t>
          </a:r>
          <a:endParaRPr lang="en-US" sz="1300" kern="1200"/>
        </a:p>
      </dsp:txBody>
      <dsp:txXfrm>
        <a:off x="3850802" y="2654049"/>
        <a:ext cx="3226223" cy="720000"/>
      </dsp:txXfrm>
    </dsp:sp>
    <dsp:sp modelId="{FCD33B64-45AC-4708-AB7F-92AD063B22EB}">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68B7F-7066-42DA-A706-4D761EB755FA}">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0" i="0" kern="1200"/>
            <a:t>﻿My goal is to make a clear plan for how to move forward in health and social care.</a:t>
          </a:r>
          <a:endParaRPr lang="en-US" sz="13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EB9E9-FEF8-475E-964E-DF48F5B38FCA}">
      <dsp:nvSpPr>
        <dsp:cNvPr id="0" name=""/>
        <dsp:cNvSpPr/>
      </dsp:nvSpPr>
      <dsp:spPr>
        <a:xfrm>
          <a:off x="1138979" y="1203549"/>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6F588-5792-42D8-AD5D-1BC92AB0EC63}">
      <dsp:nvSpPr>
        <dsp:cNvPr id="0" name=""/>
        <dsp:cNvSpPr/>
      </dsp:nvSpPr>
      <dsp:spPr>
        <a:xfrm>
          <a:off x="569079"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 can take CPD courses to improve my abilities (NHSEngland, 2023).</a:t>
          </a:r>
        </a:p>
      </dsp:txBody>
      <dsp:txXfrm>
        <a:off x="569079" y="2427788"/>
        <a:ext cx="2072362" cy="720000"/>
      </dsp:txXfrm>
    </dsp:sp>
    <dsp:sp modelId="{73F4D8E1-AD94-4036-A69D-347D9504F9CD}">
      <dsp:nvSpPr>
        <dsp:cNvPr id="0" name=""/>
        <dsp:cNvSpPr/>
      </dsp:nvSpPr>
      <dsp:spPr>
        <a:xfrm>
          <a:off x="3574005" y="1203549"/>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EE21AC-57EB-48AA-BCD4-50449F38673D}">
      <dsp:nvSpPr>
        <dsp:cNvPr id="0" name=""/>
        <dsp:cNvSpPr/>
      </dsp:nvSpPr>
      <dsp:spPr>
        <a:xfrm>
          <a:off x="3004105"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 can gain knowledge from seasoned professionals througr mentorship and networking (Skills for Care, 2024).</a:t>
          </a:r>
        </a:p>
      </dsp:txBody>
      <dsp:txXfrm>
        <a:off x="3004105" y="2427788"/>
        <a:ext cx="2072362" cy="720000"/>
      </dsp:txXfrm>
    </dsp:sp>
    <dsp:sp modelId="{AE32AB29-8F40-4569-8FDC-AFD23A75C7C1}">
      <dsp:nvSpPr>
        <dsp:cNvPr id="0" name=""/>
        <dsp:cNvSpPr/>
      </dsp:nvSpPr>
      <dsp:spPr>
        <a:xfrm>
          <a:off x="6009031" y="1203549"/>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5FFAB-9C16-4107-9D1D-329CC04DD3E4}">
      <dsp:nvSpPr>
        <dsp:cNvPr id="0" name=""/>
        <dsp:cNvSpPr/>
      </dsp:nvSpPr>
      <dsp:spPr>
        <a:xfrm>
          <a:off x="5439131"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There are opportunities for me to move into leadership or advanced clinical positions (Skills for Care, 2024).</a:t>
          </a:r>
        </a:p>
      </dsp:txBody>
      <dsp:txXfrm>
        <a:off x="5439131" y="2427788"/>
        <a:ext cx="2072362" cy="720000"/>
      </dsp:txXfrm>
    </dsp:sp>
    <dsp:sp modelId="{5666EE17-497D-4399-A2E2-892DEFF77DBA}">
      <dsp:nvSpPr>
        <dsp:cNvPr id="0" name=""/>
        <dsp:cNvSpPr/>
      </dsp:nvSpPr>
      <dsp:spPr>
        <a:xfrm>
          <a:off x="8444057" y="1203549"/>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59468-E45F-438B-8DFA-69DB51A2C603}">
      <dsp:nvSpPr>
        <dsp:cNvPr id="0" name=""/>
        <dsp:cNvSpPr/>
      </dsp:nvSpPr>
      <dsp:spPr>
        <a:xfrm>
          <a:off x="7874157"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Technology such as telemedicine and Al offers opportunity to learn new skills (Health Foundation, 2024).</a:t>
          </a:r>
        </a:p>
      </dsp:txBody>
      <dsp:txXfrm>
        <a:off x="7874157" y="2427788"/>
        <a:ext cx="207236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BC139-2B2F-49D6-A7D0-5E9B34880A27}">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27CB9-5302-4E7F-99C4-144B368F7F31}">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•Short-term (0-6 months):Take CPD courses and attend career events (NHSEngland, 2023) </a:t>
          </a:r>
          <a:endParaRPr lang="en-US" sz="2000" kern="1200"/>
        </a:p>
      </dsp:txBody>
      <dsp:txXfrm>
        <a:off x="383617" y="1447754"/>
        <a:ext cx="2847502" cy="1768010"/>
      </dsp:txXfrm>
    </dsp:sp>
    <dsp:sp modelId="{5B05E382-EA7D-4EC7-9C97-72E6F5D39573}">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B6BC5F-677D-4992-BCC4-9ACE6514F630}">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Medium-Term (6-12 months): Gain placement experience and enhance digital skills (Skills for Care, 2024). </a:t>
          </a:r>
          <a:endParaRPr lang="en-US" sz="2000" kern="1200"/>
        </a:p>
      </dsp:txBody>
      <dsp:txXfrm>
        <a:off x="3998355" y="1447754"/>
        <a:ext cx="2847502" cy="1768010"/>
      </dsp:txXfrm>
    </dsp:sp>
    <dsp:sp modelId="{66F3C88D-13F1-4345-9E44-AD26E38FCC80}">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8BAB2-05F6-44E3-81ED-A68E759C2FE3}">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Long-term (1-2 years): Find a permanent position and seek leadership training (Moon, 2013).</a:t>
          </a:r>
          <a:endParaRPr lang="en-US" sz="2000" kern="1200"/>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736E1-66C7-4A8F-BF57-7D7D78730A97}">
      <dsp:nvSpPr>
        <dsp:cNvPr id="0" name=""/>
        <dsp:cNvSpPr/>
      </dsp:nvSpPr>
      <dsp:spPr>
        <a:xfrm>
          <a:off x="1129534" y="505837"/>
          <a:ext cx="1285880" cy="12858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ECE2E6-4791-4567-B587-2D7AC3EEF5EF}">
      <dsp:nvSpPr>
        <dsp:cNvPr id="0" name=""/>
        <dsp:cNvSpPr/>
      </dsp:nvSpPr>
      <dsp:spPr>
        <a:xfrm>
          <a:off x="343718" y="2145733"/>
          <a:ext cx="28575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•Conclusion: SWOT analysis helps me discover my strengths and areas of progress (Gürel &amp; Tat,2017).</a:t>
          </a:r>
          <a:endParaRPr lang="en-US" sz="1500" kern="1200"/>
        </a:p>
      </dsp:txBody>
      <dsp:txXfrm>
        <a:off x="343718" y="2145733"/>
        <a:ext cx="2857513" cy="720000"/>
      </dsp:txXfrm>
    </dsp:sp>
    <dsp:sp modelId="{69BC6A6D-EF95-4829-9AD5-35385422DD36}">
      <dsp:nvSpPr>
        <dsp:cNvPr id="0" name=""/>
        <dsp:cNvSpPr/>
      </dsp:nvSpPr>
      <dsp:spPr>
        <a:xfrm>
          <a:off x="4487112" y="505837"/>
          <a:ext cx="1285880" cy="12858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4D382A-87B8-4727-A908-06184BCDB24D}">
      <dsp:nvSpPr>
        <dsp:cNvPr id="0" name=""/>
        <dsp:cNvSpPr/>
      </dsp:nvSpPr>
      <dsp:spPr>
        <a:xfrm>
          <a:off x="3701296" y="2145733"/>
          <a:ext cx="28575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 can use my strengths to overcome shortcomings and manage threats. </a:t>
          </a:r>
          <a:endParaRPr lang="en-US" sz="1500" kern="1200"/>
        </a:p>
      </dsp:txBody>
      <dsp:txXfrm>
        <a:off x="3701296" y="2145733"/>
        <a:ext cx="2857513" cy="720000"/>
      </dsp:txXfrm>
    </dsp:sp>
    <dsp:sp modelId="{3BBDEC76-B433-45E1-A30A-52BC9574E3CB}">
      <dsp:nvSpPr>
        <dsp:cNvPr id="0" name=""/>
        <dsp:cNvSpPr/>
      </dsp:nvSpPr>
      <dsp:spPr>
        <a:xfrm>
          <a:off x="7844690" y="505837"/>
          <a:ext cx="1285880" cy="12858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A28311-811C-42F7-87E1-9F2118FC53B0}">
      <dsp:nvSpPr>
        <dsp:cNvPr id="0" name=""/>
        <dsp:cNvSpPr/>
      </dsp:nvSpPr>
      <dsp:spPr>
        <a:xfrm>
          <a:off x="7058874" y="2145733"/>
          <a:ext cx="28575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•Constant reflection and learning will support my professional development(Jasper, 2013).</a:t>
          </a:r>
          <a:endParaRPr lang="en-US" sz="1500" kern="1200"/>
        </a:p>
      </dsp:txBody>
      <dsp:txXfrm>
        <a:off x="7058874" y="2145733"/>
        <a:ext cx="285751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832931-6CC4-4621-A5BF-A8B503AB8EF6}"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8DB32A-D25A-4482-BB94-40608549E828}" type="slidenum">
              <a:rPr lang="en-GB" smtClean="0"/>
              <a:t>‹#›</a:t>
            </a:fld>
            <a:endParaRPr lang="en-GB"/>
          </a:p>
        </p:txBody>
      </p:sp>
    </p:spTree>
    <p:extLst>
      <p:ext uri="{BB962C8B-B14F-4D97-AF65-F5344CB8AC3E}">
        <p14:creationId xmlns:p14="http://schemas.microsoft.com/office/powerpoint/2010/main" val="2296467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 my name is Sarah Birabwa.  Today, I will discuss my personal SWOT analysis for professional development in the UK Health and Social Care industry.  This presentation will focus on my strengths, weaknesses, opportunities, and threats, as well as how I intend to use this analysis to advance my career.</a:t>
            </a:r>
          </a:p>
          <a:p>
            <a:endParaRPr lang="en-GB" dirty="0"/>
          </a:p>
        </p:txBody>
      </p:sp>
      <p:sp>
        <p:nvSpPr>
          <p:cNvPr id="4" name="Slide Number Placeholder 3"/>
          <p:cNvSpPr>
            <a:spLocks noGrp="1"/>
          </p:cNvSpPr>
          <p:nvPr>
            <p:ph type="sldNum" sz="quarter" idx="5"/>
          </p:nvPr>
        </p:nvSpPr>
        <p:spPr/>
        <p:txBody>
          <a:bodyPr/>
          <a:lstStyle/>
          <a:p>
            <a:fld id="{B08DB32A-D25A-4482-BB94-40608549E828}" type="slidenum">
              <a:rPr lang="en-GB" smtClean="0"/>
              <a:t>1</a:t>
            </a:fld>
            <a:endParaRPr lang="en-GB"/>
          </a:p>
        </p:txBody>
      </p:sp>
    </p:spTree>
    <p:extLst>
      <p:ext uri="{BB962C8B-B14F-4D97-AF65-F5344CB8AC3E}">
        <p14:creationId xmlns:p14="http://schemas.microsoft.com/office/powerpoint/2010/main" val="188301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talk about my strengths, weaknesses, opportunities, and threats in health and social care. Thinking about these things helps me see what I'm good at and what I need to work on.  The goal is to make a clear plan for how I can improve my professional skills (Gürel &amp; Tat, 2017; Jasper, 2013).</a:t>
            </a:r>
          </a:p>
        </p:txBody>
      </p:sp>
      <p:sp>
        <p:nvSpPr>
          <p:cNvPr id="4" name="Slide Number Placeholder 3"/>
          <p:cNvSpPr>
            <a:spLocks noGrp="1"/>
          </p:cNvSpPr>
          <p:nvPr>
            <p:ph type="sldNum" sz="quarter" idx="5"/>
          </p:nvPr>
        </p:nvSpPr>
        <p:spPr/>
        <p:txBody>
          <a:bodyPr/>
          <a:lstStyle/>
          <a:p>
            <a:fld id="{B08DB32A-D25A-4482-BB94-40608549E828}" type="slidenum">
              <a:rPr lang="en-GB" smtClean="0"/>
              <a:t>2</a:t>
            </a:fld>
            <a:endParaRPr lang="en-GB"/>
          </a:p>
        </p:txBody>
      </p:sp>
    </p:spTree>
    <p:extLst>
      <p:ext uri="{BB962C8B-B14F-4D97-AF65-F5344CB8AC3E}">
        <p14:creationId xmlns:p14="http://schemas.microsoft.com/office/powerpoint/2010/main" val="3736060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Empathy and emotional intelligence are my strongest abilities since they allow me to connect with patients and coworkers.  I can clearly explain topics in everyday terms.  Being dependable and hard-working helps me complete my tasks </a:t>
            </a:r>
            <a:r>
              <a:rPr lang="en-GB" dirty="0" err="1"/>
              <a:t>swiftly.I</a:t>
            </a:r>
            <a:r>
              <a:rPr lang="en-GB" dirty="0"/>
              <a:t> think that empathy and emotional intelligence are my best qualities because they help me connect with patients and coworkers. I can clearly explain things in plain language.  Being dependable and hard-working helps me get my work done quickly.  My knowledge of different cultures lets me treat people from all backgrounds fairly (Goleman, 2020; Moon, 2013; Health Foundation, 2024).</a:t>
            </a:r>
          </a:p>
        </p:txBody>
      </p:sp>
      <p:sp>
        <p:nvSpPr>
          <p:cNvPr id="4" name="Slide Number Placeholder 3"/>
          <p:cNvSpPr>
            <a:spLocks noGrp="1"/>
          </p:cNvSpPr>
          <p:nvPr>
            <p:ph type="sldNum" sz="quarter" idx="5"/>
          </p:nvPr>
        </p:nvSpPr>
        <p:spPr/>
        <p:txBody>
          <a:bodyPr/>
          <a:lstStyle/>
          <a:p>
            <a:fld id="{B08DB32A-D25A-4482-BB94-40608549E828}" type="slidenum">
              <a:rPr lang="en-GB" smtClean="0"/>
              <a:t>3</a:t>
            </a:fld>
            <a:endParaRPr lang="en-GB"/>
          </a:p>
        </p:txBody>
      </p:sp>
    </p:spTree>
    <p:extLst>
      <p:ext uri="{BB962C8B-B14F-4D97-AF65-F5344CB8AC3E}">
        <p14:creationId xmlns:p14="http://schemas.microsoft.com/office/powerpoint/2010/main" val="29985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know that I don't have enough hands-on clinical experience, and I hope to get better at it through practical assignments.  I sometimes have trouble handling a lot of things at once.  I get nervous when I have to speak in front of people, and I need to improve my digital skills to use new healthcare technologies (Moon, 2013; NHS England, 2023).</a:t>
            </a:r>
          </a:p>
        </p:txBody>
      </p:sp>
      <p:sp>
        <p:nvSpPr>
          <p:cNvPr id="4" name="Slide Number Placeholder 3"/>
          <p:cNvSpPr>
            <a:spLocks noGrp="1"/>
          </p:cNvSpPr>
          <p:nvPr>
            <p:ph type="sldNum" sz="quarter" idx="5"/>
          </p:nvPr>
        </p:nvSpPr>
        <p:spPr/>
        <p:txBody>
          <a:bodyPr/>
          <a:lstStyle/>
          <a:p>
            <a:fld id="{B08DB32A-D25A-4482-BB94-40608549E828}" type="slidenum">
              <a:rPr lang="en-GB" smtClean="0"/>
              <a:t>4</a:t>
            </a:fld>
            <a:endParaRPr lang="en-GB"/>
          </a:p>
        </p:txBody>
      </p:sp>
    </p:spTree>
    <p:extLst>
      <p:ext uri="{BB962C8B-B14F-4D97-AF65-F5344CB8AC3E}">
        <p14:creationId xmlns:p14="http://schemas.microsoft.com/office/powerpoint/2010/main" val="2419597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 lot of chances to take advantage of.  Taking CPD courses online will help me get better at what I do.  I can learn from people who have been there and done that through mentorship and networking.  There are ways to move up in your career as a leader or in an advanced clinical role.  Telehealth and AI are two examples of technology that can help people learn new skills (NHS England, 2023; Skills for Care, 2024; Health Foundation, 2024).</a:t>
            </a:r>
          </a:p>
        </p:txBody>
      </p:sp>
      <p:sp>
        <p:nvSpPr>
          <p:cNvPr id="4" name="Slide Number Placeholder 3"/>
          <p:cNvSpPr>
            <a:spLocks noGrp="1"/>
          </p:cNvSpPr>
          <p:nvPr>
            <p:ph type="sldNum" sz="quarter" idx="5"/>
          </p:nvPr>
        </p:nvSpPr>
        <p:spPr/>
        <p:txBody>
          <a:bodyPr/>
          <a:lstStyle/>
          <a:p>
            <a:fld id="{B08DB32A-D25A-4482-BB94-40608549E828}" type="slidenum">
              <a:rPr lang="en-GB" smtClean="0"/>
              <a:t>5</a:t>
            </a:fld>
            <a:endParaRPr lang="en-GB"/>
          </a:p>
        </p:txBody>
      </p:sp>
    </p:spTree>
    <p:extLst>
      <p:ext uri="{BB962C8B-B14F-4D97-AF65-F5344CB8AC3E}">
        <p14:creationId xmlns:p14="http://schemas.microsoft.com/office/powerpoint/2010/main" val="710037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shows how I can use my strengths to make up for my weaknesses. For instance, my willingness to work hard will help me get real-world experience.  I will be able to manage my time well because I am organised.  Being aware of my emotions will help me deal with stress and not burn out.  Finally, my ability to talk to people will help me feel more sure of myself when I speak in front of others (Gürel &amp; Tat, 2017).</a:t>
            </a:r>
          </a:p>
        </p:txBody>
      </p:sp>
      <p:sp>
        <p:nvSpPr>
          <p:cNvPr id="4" name="Slide Number Placeholder 3"/>
          <p:cNvSpPr>
            <a:spLocks noGrp="1"/>
          </p:cNvSpPr>
          <p:nvPr>
            <p:ph type="sldNum" sz="quarter" idx="5"/>
          </p:nvPr>
        </p:nvSpPr>
        <p:spPr/>
        <p:txBody>
          <a:bodyPr/>
          <a:lstStyle/>
          <a:p>
            <a:fld id="{B08DB32A-D25A-4482-BB94-40608549E828}" type="slidenum">
              <a:rPr lang="en-GB" smtClean="0"/>
              <a:t>7</a:t>
            </a:fld>
            <a:endParaRPr lang="en-GB"/>
          </a:p>
        </p:txBody>
      </p:sp>
    </p:spTree>
    <p:extLst>
      <p:ext uri="{BB962C8B-B14F-4D97-AF65-F5344CB8AC3E}">
        <p14:creationId xmlns:p14="http://schemas.microsoft.com/office/powerpoint/2010/main" val="3222161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plan of action has goals for the short, medium, and long term.  In the near future, I will finish my CPD courses and go to career events.  Getting placement experience and improving digital skills are two of my medium-term goals.  Long-term goals include getting a permanent job and taking leadership training (NHS England, 2023; Skills for Care, 2024; Moon, 2013).</a:t>
            </a:r>
          </a:p>
        </p:txBody>
      </p:sp>
      <p:sp>
        <p:nvSpPr>
          <p:cNvPr id="4" name="Slide Number Placeholder 3"/>
          <p:cNvSpPr>
            <a:spLocks noGrp="1"/>
          </p:cNvSpPr>
          <p:nvPr>
            <p:ph type="sldNum" sz="quarter" idx="5"/>
          </p:nvPr>
        </p:nvSpPr>
        <p:spPr/>
        <p:txBody>
          <a:bodyPr/>
          <a:lstStyle/>
          <a:p>
            <a:fld id="{B08DB32A-D25A-4482-BB94-40608549E828}" type="slidenum">
              <a:rPr lang="en-GB" smtClean="0"/>
              <a:t>8</a:t>
            </a:fld>
            <a:endParaRPr lang="en-GB"/>
          </a:p>
        </p:txBody>
      </p:sp>
    </p:spTree>
    <p:extLst>
      <p:ext uri="{BB962C8B-B14F-4D97-AF65-F5344CB8AC3E}">
        <p14:creationId xmlns:p14="http://schemas.microsoft.com/office/powerpoint/2010/main" val="1200574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doing this SWOT analysis has helped me learn about my strengths and weaknesses.  I can deal with threats and weaknesses by using my strengths. Constantly thinking about and learning new things will help me keep growing as a professional in the health and social care field (Gürel &amp; Tat, 2017; Jasper, 2013).</a:t>
            </a:r>
          </a:p>
        </p:txBody>
      </p:sp>
      <p:sp>
        <p:nvSpPr>
          <p:cNvPr id="4" name="Slide Number Placeholder 3"/>
          <p:cNvSpPr>
            <a:spLocks noGrp="1"/>
          </p:cNvSpPr>
          <p:nvPr>
            <p:ph type="sldNum" sz="quarter" idx="5"/>
          </p:nvPr>
        </p:nvSpPr>
        <p:spPr/>
        <p:txBody>
          <a:bodyPr/>
          <a:lstStyle/>
          <a:p>
            <a:fld id="{B08DB32A-D25A-4482-BB94-40608549E828}" type="slidenum">
              <a:rPr lang="en-GB" smtClean="0"/>
              <a:t>9</a:t>
            </a:fld>
            <a:endParaRPr lang="en-GB"/>
          </a:p>
        </p:txBody>
      </p:sp>
    </p:spTree>
    <p:extLst>
      <p:ext uri="{BB962C8B-B14F-4D97-AF65-F5344CB8AC3E}">
        <p14:creationId xmlns:p14="http://schemas.microsoft.com/office/powerpoint/2010/main" val="536304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9EF6E-3E9E-9A7F-7368-3E6301DA6F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X"/>
          </a:p>
        </p:txBody>
      </p:sp>
      <p:sp>
        <p:nvSpPr>
          <p:cNvPr id="3" name="Subtitle 2">
            <a:extLst>
              <a:ext uri="{FF2B5EF4-FFF2-40B4-BE49-F238E27FC236}">
                <a16:creationId xmlns:a16="http://schemas.microsoft.com/office/drawing/2014/main" id="{AF30AA05-6293-45B7-D0A4-31EB80315B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X"/>
          </a:p>
        </p:txBody>
      </p:sp>
      <p:sp>
        <p:nvSpPr>
          <p:cNvPr id="4" name="Date Placeholder 3">
            <a:extLst>
              <a:ext uri="{FF2B5EF4-FFF2-40B4-BE49-F238E27FC236}">
                <a16:creationId xmlns:a16="http://schemas.microsoft.com/office/drawing/2014/main" id="{07F4021C-EC68-A987-BFEB-1686EF1100C7}"/>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5" name="Footer Placeholder 4">
            <a:extLst>
              <a:ext uri="{FF2B5EF4-FFF2-40B4-BE49-F238E27FC236}">
                <a16:creationId xmlns:a16="http://schemas.microsoft.com/office/drawing/2014/main" id="{02C89C1E-F917-1E0F-206E-E2FCBE530878}"/>
              </a:ext>
            </a:extLst>
          </p:cNvPr>
          <p:cNvSpPr>
            <a:spLocks noGrp="1"/>
          </p:cNvSpPr>
          <p:nvPr>
            <p:ph type="ftr" sz="quarter" idx="11"/>
          </p:nvPr>
        </p:nvSpPr>
        <p:spPr/>
        <p:txBody>
          <a:bodyPr/>
          <a:lstStyle/>
          <a:p>
            <a:endParaRPr lang="en-AX"/>
          </a:p>
        </p:txBody>
      </p:sp>
      <p:sp>
        <p:nvSpPr>
          <p:cNvPr id="6" name="Slide Number Placeholder 5">
            <a:extLst>
              <a:ext uri="{FF2B5EF4-FFF2-40B4-BE49-F238E27FC236}">
                <a16:creationId xmlns:a16="http://schemas.microsoft.com/office/drawing/2014/main" id="{3146B681-7F5F-1D38-A3F6-63F3A8352AFC}"/>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235277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ABFAB-E2E2-8BAE-BB99-CDB2A2338A26}"/>
              </a:ext>
            </a:extLst>
          </p:cNvPr>
          <p:cNvSpPr>
            <a:spLocks noGrp="1"/>
          </p:cNvSpPr>
          <p:nvPr>
            <p:ph type="title"/>
          </p:nvPr>
        </p:nvSpPr>
        <p:spPr/>
        <p:txBody>
          <a:bodyPr/>
          <a:lstStyle/>
          <a:p>
            <a:r>
              <a:rPr lang="en-US"/>
              <a:t>Click to edit Master title style</a:t>
            </a:r>
            <a:endParaRPr lang="en-AX"/>
          </a:p>
        </p:txBody>
      </p:sp>
      <p:sp>
        <p:nvSpPr>
          <p:cNvPr id="3" name="Content Placeholder 2">
            <a:extLst>
              <a:ext uri="{FF2B5EF4-FFF2-40B4-BE49-F238E27FC236}">
                <a16:creationId xmlns:a16="http://schemas.microsoft.com/office/drawing/2014/main" id="{A0C05B70-D764-5CC7-C6F9-D8CCE3719F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4" name="Date Placeholder 3">
            <a:extLst>
              <a:ext uri="{FF2B5EF4-FFF2-40B4-BE49-F238E27FC236}">
                <a16:creationId xmlns:a16="http://schemas.microsoft.com/office/drawing/2014/main" id="{8CD21273-3F16-280C-F2D0-E0422A808EF3}"/>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5" name="Footer Placeholder 4">
            <a:extLst>
              <a:ext uri="{FF2B5EF4-FFF2-40B4-BE49-F238E27FC236}">
                <a16:creationId xmlns:a16="http://schemas.microsoft.com/office/drawing/2014/main" id="{0B9A9742-A68D-204A-4289-CBD988A5E003}"/>
              </a:ext>
            </a:extLst>
          </p:cNvPr>
          <p:cNvSpPr>
            <a:spLocks noGrp="1"/>
          </p:cNvSpPr>
          <p:nvPr>
            <p:ph type="ftr" sz="quarter" idx="11"/>
          </p:nvPr>
        </p:nvSpPr>
        <p:spPr/>
        <p:txBody>
          <a:bodyPr/>
          <a:lstStyle/>
          <a:p>
            <a:endParaRPr lang="en-AX"/>
          </a:p>
        </p:txBody>
      </p:sp>
      <p:sp>
        <p:nvSpPr>
          <p:cNvPr id="6" name="Slide Number Placeholder 5">
            <a:extLst>
              <a:ext uri="{FF2B5EF4-FFF2-40B4-BE49-F238E27FC236}">
                <a16:creationId xmlns:a16="http://schemas.microsoft.com/office/drawing/2014/main" id="{272E07B3-5501-9F5F-C55D-5391DBBF932B}"/>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1461691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0C8A6-5E43-A12A-5DFA-4647717AA0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X"/>
          </a:p>
        </p:txBody>
      </p:sp>
      <p:sp>
        <p:nvSpPr>
          <p:cNvPr id="3" name="Text Placeholder 2">
            <a:extLst>
              <a:ext uri="{FF2B5EF4-FFF2-40B4-BE49-F238E27FC236}">
                <a16:creationId xmlns:a16="http://schemas.microsoft.com/office/drawing/2014/main" id="{5E464D21-9C82-C604-8E54-DC7EDA68C4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EB5BD0-F218-6DB7-639E-03E3866963B9}"/>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5" name="Footer Placeholder 4">
            <a:extLst>
              <a:ext uri="{FF2B5EF4-FFF2-40B4-BE49-F238E27FC236}">
                <a16:creationId xmlns:a16="http://schemas.microsoft.com/office/drawing/2014/main" id="{3550926A-3781-49D5-2806-47525C682E25}"/>
              </a:ext>
            </a:extLst>
          </p:cNvPr>
          <p:cNvSpPr>
            <a:spLocks noGrp="1"/>
          </p:cNvSpPr>
          <p:nvPr>
            <p:ph type="ftr" sz="quarter" idx="11"/>
          </p:nvPr>
        </p:nvSpPr>
        <p:spPr/>
        <p:txBody>
          <a:bodyPr/>
          <a:lstStyle/>
          <a:p>
            <a:endParaRPr lang="en-AX"/>
          </a:p>
        </p:txBody>
      </p:sp>
      <p:sp>
        <p:nvSpPr>
          <p:cNvPr id="6" name="Slide Number Placeholder 5">
            <a:extLst>
              <a:ext uri="{FF2B5EF4-FFF2-40B4-BE49-F238E27FC236}">
                <a16:creationId xmlns:a16="http://schemas.microsoft.com/office/drawing/2014/main" id="{D9F7C28D-47F0-D447-6B50-B9AC69F7B5EB}"/>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2955027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3B92D-B04E-954E-C18C-9C6A544FCE6D}"/>
              </a:ext>
            </a:extLst>
          </p:cNvPr>
          <p:cNvSpPr>
            <a:spLocks noGrp="1"/>
          </p:cNvSpPr>
          <p:nvPr>
            <p:ph type="title"/>
          </p:nvPr>
        </p:nvSpPr>
        <p:spPr/>
        <p:txBody>
          <a:bodyPr/>
          <a:lstStyle/>
          <a:p>
            <a:r>
              <a:rPr lang="en-US"/>
              <a:t>Click to edit Master title style</a:t>
            </a:r>
            <a:endParaRPr lang="en-AX"/>
          </a:p>
        </p:txBody>
      </p:sp>
      <p:sp>
        <p:nvSpPr>
          <p:cNvPr id="3" name="Content Placeholder 2">
            <a:extLst>
              <a:ext uri="{FF2B5EF4-FFF2-40B4-BE49-F238E27FC236}">
                <a16:creationId xmlns:a16="http://schemas.microsoft.com/office/drawing/2014/main" id="{06163CB8-1712-FDF3-332F-42F63BCFDE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4" name="Content Placeholder 3">
            <a:extLst>
              <a:ext uri="{FF2B5EF4-FFF2-40B4-BE49-F238E27FC236}">
                <a16:creationId xmlns:a16="http://schemas.microsoft.com/office/drawing/2014/main" id="{D5C8EF5A-7A89-19B2-98D2-9BFE7B7410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5" name="Date Placeholder 4">
            <a:extLst>
              <a:ext uri="{FF2B5EF4-FFF2-40B4-BE49-F238E27FC236}">
                <a16:creationId xmlns:a16="http://schemas.microsoft.com/office/drawing/2014/main" id="{20674A6A-813A-2245-0DFD-1F57F840AA1F}"/>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6" name="Footer Placeholder 5">
            <a:extLst>
              <a:ext uri="{FF2B5EF4-FFF2-40B4-BE49-F238E27FC236}">
                <a16:creationId xmlns:a16="http://schemas.microsoft.com/office/drawing/2014/main" id="{4F017130-A4C2-955E-B5B9-59227C288FBB}"/>
              </a:ext>
            </a:extLst>
          </p:cNvPr>
          <p:cNvSpPr>
            <a:spLocks noGrp="1"/>
          </p:cNvSpPr>
          <p:nvPr>
            <p:ph type="ftr" sz="quarter" idx="11"/>
          </p:nvPr>
        </p:nvSpPr>
        <p:spPr/>
        <p:txBody>
          <a:bodyPr/>
          <a:lstStyle/>
          <a:p>
            <a:endParaRPr lang="en-AX"/>
          </a:p>
        </p:txBody>
      </p:sp>
      <p:sp>
        <p:nvSpPr>
          <p:cNvPr id="7" name="Slide Number Placeholder 6">
            <a:extLst>
              <a:ext uri="{FF2B5EF4-FFF2-40B4-BE49-F238E27FC236}">
                <a16:creationId xmlns:a16="http://schemas.microsoft.com/office/drawing/2014/main" id="{FCB7F9E9-AFFF-55F3-A18B-93394571D6F5}"/>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338111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A1554-52C3-1C55-D387-FA956A59855C}"/>
              </a:ext>
            </a:extLst>
          </p:cNvPr>
          <p:cNvSpPr>
            <a:spLocks noGrp="1"/>
          </p:cNvSpPr>
          <p:nvPr>
            <p:ph type="title"/>
          </p:nvPr>
        </p:nvSpPr>
        <p:spPr>
          <a:xfrm>
            <a:off x="839788" y="365125"/>
            <a:ext cx="10515600" cy="1325563"/>
          </a:xfrm>
        </p:spPr>
        <p:txBody>
          <a:bodyPr/>
          <a:lstStyle/>
          <a:p>
            <a:r>
              <a:rPr lang="en-US"/>
              <a:t>Click to edit Master title style</a:t>
            </a:r>
            <a:endParaRPr lang="en-AX"/>
          </a:p>
        </p:txBody>
      </p:sp>
      <p:sp>
        <p:nvSpPr>
          <p:cNvPr id="3" name="Text Placeholder 2">
            <a:extLst>
              <a:ext uri="{FF2B5EF4-FFF2-40B4-BE49-F238E27FC236}">
                <a16:creationId xmlns:a16="http://schemas.microsoft.com/office/drawing/2014/main" id="{B8B41A1B-EE59-31C8-EA56-E4C156751A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C5E544-8BF0-3C80-C4C5-33988442BE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5" name="Text Placeholder 4">
            <a:extLst>
              <a:ext uri="{FF2B5EF4-FFF2-40B4-BE49-F238E27FC236}">
                <a16:creationId xmlns:a16="http://schemas.microsoft.com/office/drawing/2014/main" id="{E84D71A6-C7C6-E69C-6DCA-8F2571A29E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E99D5D-5ECC-8FD6-1A2B-545F1C3494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7" name="Date Placeholder 6">
            <a:extLst>
              <a:ext uri="{FF2B5EF4-FFF2-40B4-BE49-F238E27FC236}">
                <a16:creationId xmlns:a16="http://schemas.microsoft.com/office/drawing/2014/main" id="{78374863-C8E0-9030-8784-EC84AF6C1946}"/>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8" name="Footer Placeholder 7">
            <a:extLst>
              <a:ext uri="{FF2B5EF4-FFF2-40B4-BE49-F238E27FC236}">
                <a16:creationId xmlns:a16="http://schemas.microsoft.com/office/drawing/2014/main" id="{E27382FF-89E8-7EA8-8AD8-C36DC7992E2A}"/>
              </a:ext>
            </a:extLst>
          </p:cNvPr>
          <p:cNvSpPr>
            <a:spLocks noGrp="1"/>
          </p:cNvSpPr>
          <p:nvPr>
            <p:ph type="ftr" sz="quarter" idx="11"/>
          </p:nvPr>
        </p:nvSpPr>
        <p:spPr/>
        <p:txBody>
          <a:bodyPr/>
          <a:lstStyle/>
          <a:p>
            <a:endParaRPr lang="en-AX"/>
          </a:p>
        </p:txBody>
      </p:sp>
      <p:sp>
        <p:nvSpPr>
          <p:cNvPr id="9" name="Slide Number Placeholder 8">
            <a:extLst>
              <a:ext uri="{FF2B5EF4-FFF2-40B4-BE49-F238E27FC236}">
                <a16:creationId xmlns:a16="http://schemas.microsoft.com/office/drawing/2014/main" id="{E7CA42C4-C2A4-7D05-EAAE-259A2FB4ED87}"/>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1111108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D2160-F40A-DDC9-7034-92CF5CFBE6D5}"/>
              </a:ext>
            </a:extLst>
          </p:cNvPr>
          <p:cNvSpPr>
            <a:spLocks noGrp="1"/>
          </p:cNvSpPr>
          <p:nvPr>
            <p:ph type="title"/>
          </p:nvPr>
        </p:nvSpPr>
        <p:spPr/>
        <p:txBody>
          <a:bodyPr/>
          <a:lstStyle/>
          <a:p>
            <a:r>
              <a:rPr lang="en-US"/>
              <a:t>Click to edit Master title style</a:t>
            </a:r>
            <a:endParaRPr lang="en-AX"/>
          </a:p>
        </p:txBody>
      </p:sp>
      <p:sp>
        <p:nvSpPr>
          <p:cNvPr id="3" name="Date Placeholder 2">
            <a:extLst>
              <a:ext uri="{FF2B5EF4-FFF2-40B4-BE49-F238E27FC236}">
                <a16:creationId xmlns:a16="http://schemas.microsoft.com/office/drawing/2014/main" id="{CDE5589A-FEB7-AB52-6B4D-27E19E73D0A8}"/>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4" name="Footer Placeholder 3">
            <a:extLst>
              <a:ext uri="{FF2B5EF4-FFF2-40B4-BE49-F238E27FC236}">
                <a16:creationId xmlns:a16="http://schemas.microsoft.com/office/drawing/2014/main" id="{E23AAB47-5ACF-678C-8911-2686BBDA039E}"/>
              </a:ext>
            </a:extLst>
          </p:cNvPr>
          <p:cNvSpPr>
            <a:spLocks noGrp="1"/>
          </p:cNvSpPr>
          <p:nvPr>
            <p:ph type="ftr" sz="quarter" idx="11"/>
          </p:nvPr>
        </p:nvSpPr>
        <p:spPr/>
        <p:txBody>
          <a:bodyPr/>
          <a:lstStyle/>
          <a:p>
            <a:endParaRPr lang="en-AX"/>
          </a:p>
        </p:txBody>
      </p:sp>
      <p:sp>
        <p:nvSpPr>
          <p:cNvPr id="5" name="Slide Number Placeholder 4">
            <a:extLst>
              <a:ext uri="{FF2B5EF4-FFF2-40B4-BE49-F238E27FC236}">
                <a16:creationId xmlns:a16="http://schemas.microsoft.com/office/drawing/2014/main" id="{266AF0AC-7055-F344-A28E-D55FF7FED34B}"/>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1460414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C1407D-A698-0EC5-3059-FA296E84DCFB}"/>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3" name="Footer Placeholder 2">
            <a:extLst>
              <a:ext uri="{FF2B5EF4-FFF2-40B4-BE49-F238E27FC236}">
                <a16:creationId xmlns:a16="http://schemas.microsoft.com/office/drawing/2014/main" id="{0970C007-7B66-166E-91B3-B95FE76CD2C6}"/>
              </a:ext>
            </a:extLst>
          </p:cNvPr>
          <p:cNvSpPr>
            <a:spLocks noGrp="1"/>
          </p:cNvSpPr>
          <p:nvPr>
            <p:ph type="ftr" sz="quarter" idx="11"/>
          </p:nvPr>
        </p:nvSpPr>
        <p:spPr/>
        <p:txBody>
          <a:bodyPr/>
          <a:lstStyle/>
          <a:p>
            <a:endParaRPr lang="en-AX"/>
          </a:p>
        </p:txBody>
      </p:sp>
      <p:sp>
        <p:nvSpPr>
          <p:cNvPr id="4" name="Slide Number Placeholder 3">
            <a:extLst>
              <a:ext uri="{FF2B5EF4-FFF2-40B4-BE49-F238E27FC236}">
                <a16:creationId xmlns:a16="http://schemas.microsoft.com/office/drawing/2014/main" id="{BC7887BF-D21E-1FD5-3F7C-7E87893B66E7}"/>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2528368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2C631-E6A9-E4D1-75D0-0AB09B7BDC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X"/>
          </a:p>
        </p:txBody>
      </p:sp>
      <p:sp>
        <p:nvSpPr>
          <p:cNvPr id="3" name="Content Placeholder 2">
            <a:extLst>
              <a:ext uri="{FF2B5EF4-FFF2-40B4-BE49-F238E27FC236}">
                <a16:creationId xmlns:a16="http://schemas.microsoft.com/office/drawing/2014/main" id="{33C2F466-DFD8-DDE4-2B69-B35C72575E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4" name="Text Placeholder 3">
            <a:extLst>
              <a:ext uri="{FF2B5EF4-FFF2-40B4-BE49-F238E27FC236}">
                <a16:creationId xmlns:a16="http://schemas.microsoft.com/office/drawing/2014/main" id="{50532246-D356-E2D4-9932-023C020B73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D81E77-E00F-931A-906B-3A5309E79461}"/>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6" name="Footer Placeholder 5">
            <a:extLst>
              <a:ext uri="{FF2B5EF4-FFF2-40B4-BE49-F238E27FC236}">
                <a16:creationId xmlns:a16="http://schemas.microsoft.com/office/drawing/2014/main" id="{BB8B7E12-D19F-6317-4E3D-660B7B2271D7}"/>
              </a:ext>
            </a:extLst>
          </p:cNvPr>
          <p:cNvSpPr>
            <a:spLocks noGrp="1"/>
          </p:cNvSpPr>
          <p:nvPr>
            <p:ph type="ftr" sz="quarter" idx="11"/>
          </p:nvPr>
        </p:nvSpPr>
        <p:spPr/>
        <p:txBody>
          <a:bodyPr/>
          <a:lstStyle/>
          <a:p>
            <a:endParaRPr lang="en-AX"/>
          </a:p>
        </p:txBody>
      </p:sp>
      <p:sp>
        <p:nvSpPr>
          <p:cNvPr id="7" name="Slide Number Placeholder 6">
            <a:extLst>
              <a:ext uri="{FF2B5EF4-FFF2-40B4-BE49-F238E27FC236}">
                <a16:creationId xmlns:a16="http://schemas.microsoft.com/office/drawing/2014/main" id="{EDCD14F7-5501-CAA0-20C7-FE328DF1BA6D}"/>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1635466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632E-DF8A-5C33-7116-F9015902E8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X"/>
          </a:p>
        </p:txBody>
      </p:sp>
      <p:sp>
        <p:nvSpPr>
          <p:cNvPr id="3" name="Picture Placeholder 2">
            <a:extLst>
              <a:ext uri="{FF2B5EF4-FFF2-40B4-BE49-F238E27FC236}">
                <a16:creationId xmlns:a16="http://schemas.microsoft.com/office/drawing/2014/main" id="{63C0B0AF-02F7-3B78-72E4-61036E5781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X"/>
          </a:p>
        </p:txBody>
      </p:sp>
      <p:sp>
        <p:nvSpPr>
          <p:cNvPr id="4" name="Text Placeholder 3">
            <a:extLst>
              <a:ext uri="{FF2B5EF4-FFF2-40B4-BE49-F238E27FC236}">
                <a16:creationId xmlns:a16="http://schemas.microsoft.com/office/drawing/2014/main" id="{BCBFC1C4-E47A-4DA7-71B1-9C32FFB0A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614225-4DEC-D7B9-BD3E-8882A53B4621}"/>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6" name="Footer Placeholder 5">
            <a:extLst>
              <a:ext uri="{FF2B5EF4-FFF2-40B4-BE49-F238E27FC236}">
                <a16:creationId xmlns:a16="http://schemas.microsoft.com/office/drawing/2014/main" id="{1B9535C2-1E7E-D508-AED1-3F329C5F425E}"/>
              </a:ext>
            </a:extLst>
          </p:cNvPr>
          <p:cNvSpPr>
            <a:spLocks noGrp="1"/>
          </p:cNvSpPr>
          <p:nvPr>
            <p:ph type="ftr" sz="quarter" idx="11"/>
          </p:nvPr>
        </p:nvSpPr>
        <p:spPr/>
        <p:txBody>
          <a:bodyPr/>
          <a:lstStyle/>
          <a:p>
            <a:endParaRPr lang="en-AX"/>
          </a:p>
        </p:txBody>
      </p:sp>
      <p:sp>
        <p:nvSpPr>
          <p:cNvPr id="7" name="Slide Number Placeholder 6">
            <a:extLst>
              <a:ext uri="{FF2B5EF4-FFF2-40B4-BE49-F238E27FC236}">
                <a16:creationId xmlns:a16="http://schemas.microsoft.com/office/drawing/2014/main" id="{F361FCA3-F605-9EFD-4536-E845B5E48FCF}"/>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1602438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CAE06-C7F0-589B-3781-BD2C8017876F}"/>
              </a:ext>
            </a:extLst>
          </p:cNvPr>
          <p:cNvSpPr>
            <a:spLocks noGrp="1"/>
          </p:cNvSpPr>
          <p:nvPr>
            <p:ph type="title"/>
          </p:nvPr>
        </p:nvSpPr>
        <p:spPr/>
        <p:txBody>
          <a:bodyPr/>
          <a:lstStyle/>
          <a:p>
            <a:r>
              <a:rPr lang="en-US"/>
              <a:t>Click to edit Master title style</a:t>
            </a:r>
            <a:endParaRPr lang="en-AX"/>
          </a:p>
        </p:txBody>
      </p:sp>
      <p:sp>
        <p:nvSpPr>
          <p:cNvPr id="3" name="Vertical Text Placeholder 2">
            <a:extLst>
              <a:ext uri="{FF2B5EF4-FFF2-40B4-BE49-F238E27FC236}">
                <a16:creationId xmlns:a16="http://schemas.microsoft.com/office/drawing/2014/main" id="{417C3844-ED0D-0E94-036A-4B6C821BDF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4" name="Date Placeholder 3">
            <a:extLst>
              <a:ext uri="{FF2B5EF4-FFF2-40B4-BE49-F238E27FC236}">
                <a16:creationId xmlns:a16="http://schemas.microsoft.com/office/drawing/2014/main" id="{5DF0015C-F6A4-58E2-9F25-5F9AAC3B7760}"/>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5" name="Footer Placeholder 4">
            <a:extLst>
              <a:ext uri="{FF2B5EF4-FFF2-40B4-BE49-F238E27FC236}">
                <a16:creationId xmlns:a16="http://schemas.microsoft.com/office/drawing/2014/main" id="{FA40CA46-1D25-36C1-399F-405866CECBF1}"/>
              </a:ext>
            </a:extLst>
          </p:cNvPr>
          <p:cNvSpPr>
            <a:spLocks noGrp="1"/>
          </p:cNvSpPr>
          <p:nvPr>
            <p:ph type="ftr" sz="quarter" idx="11"/>
          </p:nvPr>
        </p:nvSpPr>
        <p:spPr/>
        <p:txBody>
          <a:bodyPr/>
          <a:lstStyle/>
          <a:p>
            <a:endParaRPr lang="en-AX"/>
          </a:p>
        </p:txBody>
      </p:sp>
      <p:sp>
        <p:nvSpPr>
          <p:cNvPr id="6" name="Slide Number Placeholder 5">
            <a:extLst>
              <a:ext uri="{FF2B5EF4-FFF2-40B4-BE49-F238E27FC236}">
                <a16:creationId xmlns:a16="http://schemas.microsoft.com/office/drawing/2014/main" id="{82DF0284-59E6-7B63-18CD-934F081EE197}"/>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1004882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123AE7-75CA-73FA-EE55-75BC333BB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X"/>
          </a:p>
        </p:txBody>
      </p:sp>
      <p:sp>
        <p:nvSpPr>
          <p:cNvPr id="3" name="Vertical Text Placeholder 2">
            <a:extLst>
              <a:ext uri="{FF2B5EF4-FFF2-40B4-BE49-F238E27FC236}">
                <a16:creationId xmlns:a16="http://schemas.microsoft.com/office/drawing/2014/main" id="{0880EFF8-D878-DBC9-613D-68D01F6741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4" name="Date Placeholder 3">
            <a:extLst>
              <a:ext uri="{FF2B5EF4-FFF2-40B4-BE49-F238E27FC236}">
                <a16:creationId xmlns:a16="http://schemas.microsoft.com/office/drawing/2014/main" id="{16A6582C-B71C-9FB3-3D92-2944128C152C}"/>
              </a:ext>
            </a:extLst>
          </p:cNvPr>
          <p:cNvSpPr>
            <a:spLocks noGrp="1"/>
          </p:cNvSpPr>
          <p:nvPr>
            <p:ph type="dt" sz="half" idx="10"/>
          </p:nvPr>
        </p:nvSpPr>
        <p:spPr/>
        <p:txBody>
          <a:bodyPr/>
          <a:lstStyle/>
          <a:p>
            <a:fld id="{59EECA00-6B12-074E-AB31-519F5825A5BA}" type="datetimeFigureOut">
              <a:rPr lang="en-AX" smtClean="0"/>
              <a:t>11/09/2025</a:t>
            </a:fld>
            <a:endParaRPr lang="en-AX"/>
          </a:p>
        </p:txBody>
      </p:sp>
      <p:sp>
        <p:nvSpPr>
          <p:cNvPr id="5" name="Footer Placeholder 4">
            <a:extLst>
              <a:ext uri="{FF2B5EF4-FFF2-40B4-BE49-F238E27FC236}">
                <a16:creationId xmlns:a16="http://schemas.microsoft.com/office/drawing/2014/main" id="{4F659F76-9FE3-334B-7D05-B1DA7F68FD4F}"/>
              </a:ext>
            </a:extLst>
          </p:cNvPr>
          <p:cNvSpPr>
            <a:spLocks noGrp="1"/>
          </p:cNvSpPr>
          <p:nvPr>
            <p:ph type="ftr" sz="quarter" idx="11"/>
          </p:nvPr>
        </p:nvSpPr>
        <p:spPr/>
        <p:txBody>
          <a:bodyPr/>
          <a:lstStyle/>
          <a:p>
            <a:endParaRPr lang="en-AX"/>
          </a:p>
        </p:txBody>
      </p:sp>
      <p:sp>
        <p:nvSpPr>
          <p:cNvPr id="6" name="Slide Number Placeholder 5">
            <a:extLst>
              <a:ext uri="{FF2B5EF4-FFF2-40B4-BE49-F238E27FC236}">
                <a16:creationId xmlns:a16="http://schemas.microsoft.com/office/drawing/2014/main" id="{F104132F-0958-BFFD-FE66-748FEBA0BEDA}"/>
              </a:ext>
            </a:extLst>
          </p:cNvPr>
          <p:cNvSpPr>
            <a:spLocks noGrp="1"/>
          </p:cNvSpPr>
          <p:nvPr>
            <p:ph type="sldNum" sz="quarter" idx="12"/>
          </p:nvPr>
        </p:nvSpPr>
        <p:spPr/>
        <p:txBody>
          <a:bodyPr/>
          <a:lstStyle/>
          <a:p>
            <a:fld id="{8F52FF11-FB0E-F44A-9B18-E22467CB9715}" type="slidenum">
              <a:rPr lang="en-AX" smtClean="0"/>
              <a:t>‹#›</a:t>
            </a:fld>
            <a:endParaRPr lang="en-AX"/>
          </a:p>
        </p:txBody>
      </p:sp>
    </p:spTree>
    <p:extLst>
      <p:ext uri="{BB962C8B-B14F-4D97-AF65-F5344CB8AC3E}">
        <p14:creationId xmlns:p14="http://schemas.microsoft.com/office/powerpoint/2010/main" val="2465569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7B4978-AD52-5DA7-02EC-758DB1E775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X"/>
          </a:p>
        </p:txBody>
      </p:sp>
      <p:sp>
        <p:nvSpPr>
          <p:cNvPr id="3" name="Text Placeholder 2">
            <a:extLst>
              <a:ext uri="{FF2B5EF4-FFF2-40B4-BE49-F238E27FC236}">
                <a16:creationId xmlns:a16="http://schemas.microsoft.com/office/drawing/2014/main" id="{F7B277D3-B50B-DB18-DAA6-C7D83AF43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X"/>
          </a:p>
        </p:txBody>
      </p:sp>
      <p:sp>
        <p:nvSpPr>
          <p:cNvPr id="4" name="Date Placeholder 3">
            <a:extLst>
              <a:ext uri="{FF2B5EF4-FFF2-40B4-BE49-F238E27FC236}">
                <a16:creationId xmlns:a16="http://schemas.microsoft.com/office/drawing/2014/main" id="{8266C335-FF8A-3D8A-C92F-57EC0974E4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EECA00-6B12-074E-AB31-519F5825A5BA}" type="datetimeFigureOut">
              <a:rPr lang="en-AX" smtClean="0"/>
              <a:t>11/09/2025</a:t>
            </a:fld>
            <a:endParaRPr lang="en-AX"/>
          </a:p>
        </p:txBody>
      </p:sp>
      <p:sp>
        <p:nvSpPr>
          <p:cNvPr id="5" name="Footer Placeholder 4">
            <a:extLst>
              <a:ext uri="{FF2B5EF4-FFF2-40B4-BE49-F238E27FC236}">
                <a16:creationId xmlns:a16="http://schemas.microsoft.com/office/drawing/2014/main" id="{FA97E422-9674-4C98-3A2B-B9F3C44DCF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X"/>
          </a:p>
        </p:txBody>
      </p:sp>
      <p:sp>
        <p:nvSpPr>
          <p:cNvPr id="6" name="Slide Number Placeholder 5">
            <a:extLst>
              <a:ext uri="{FF2B5EF4-FFF2-40B4-BE49-F238E27FC236}">
                <a16:creationId xmlns:a16="http://schemas.microsoft.com/office/drawing/2014/main" id="{8D8F4865-623F-ADB9-6139-2D4F89E1D7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52FF11-FB0E-F44A-9B18-E22467CB9715}" type="slidenum">
              <a:rPr lang="en-AX" smtClean="0"/>
              <a:t>‹#›</a:t>
            </a:fld>
            <a:endParaRPr lang="en-AX"/>
          </a:p>
        </p:txBody>
      </p:sp>
    </p:spTree>
    <p:extLst>
      <p:ext uri="{BB962C8B-B14F-4D97-AF65-F5344CB8AC3E}">
        <p14:creationId xmlns:p14="http://schemas.microsoft.com/office/powerpoint/2010/main" val="14661006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AX"/>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mind.org.uk/" TargetMode="External"/><Relationship Id="rId2" Type="http://schemas.openxmlformats.org/officeDocument/2006/relationships/hyperlink" Target="https://www.health.org.uk/" TargetMode="External"/><Relationship Id="rId1" Type="http://schemas.openxmlformats.org/officeDocument/2006/relationships/slideLayout" Target="../slideLayouts/slideLayout2.xm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3" name="Rectangle 382">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2457D6E0-37A6-91B0-DEE0-9F7E1CA07E11}"/>
              </a:ext>
            </a:extLst>
          </p:cNvPr>
          <p:cNvSpPr>
            <a:spLocks noGrp="1"/>
          </p:cNvSpPr>
          <p:nvPr>
            <p:ph type="ctrTitle"/>
          </p:nvPr>
        </p:nvSpPr>
        <p:spPr>
          <a:xfrm>
            <a:off x="728663" y="1422400"/>
            <a:ext cx="5367337" cy="2387600"/>
          </a:xfrm>
        </p:spPr>
        <p:txBody>
          <a:bodyPr>
            <a:normAutofit/>
          </a:bodyPr>
          <a:lstStyle/>
          <a:p>
            <a:pPr algn="l"/>
            <a:r>
              <a:rPr lang="en-US" sz="3500" b="0" i="0" u="none" strike="noStrike">
                <a:solidFill>
                  <a:schemeClr val="bg1"/>
                </a:solidFill>
                <a:effectLst/>
                <a:latin typeface="-webkit-standard"/>
              </a:rPr>
              <a:t>Personal SWOT Analysis: Professional Development in the UK Health and Social Care Sector</a:t>
            </a:r>
            <a:endParaRPr lang="en-AX" sz="3500">
              <a:solidFill>
                <a:schemeClr val="bg1"/>
              </a:solidFill>
            </a:endParaRPr>
          </a:p>
        </p:txBody>
      </p:sp>
      <p:sp>
        <p:nvSpPr>
          <p:cNvPr id="11" name="Subtitle 10">
            <a:extLst>
              <a:ext uri="{FF2B5EF4-FFF2-40B4-BE49-F238E27FC236}">
                <a16:creationId xmlns:a16="http://schemas.microsoft.com/office/drawing/2014/main" id="{FDCD8FB0-9B80-257A-87A4-143F499650C8}"/>
              </a:ext>
            </a:extLst>
          </p:cNvPr>
          <p:cNvSpPr>
            <a:spLocks noGrp="1"/>
          </p:cNvSpPr>
          <p:nvPr>
            <p:ph type="subTitle" idx="1"/>
          </p:nvPr>
        </p:nvSpPr>
        <p:spPr>
          <a:xfrm>
            <a:off x="728663" y="3902075"/>
            <a:ext cx="5367337" cy="1655762"/>
          </a:xfrm>
        </p:spPr>
        <p:txBody>
          <a:bodyPr>
            <a:normAutofit/>
          </a:bodyPr>
          <a:lstStyle/>
          <a:p>
            <a:pPr algn="l"/>
            <a:r>
              <a:rPr lang="en-US" sz="1900" b="1" i="0" u="none" strike="noStrike">
                <a:solidFill>
                  <a:schemeClr val="bg1"/>
                </a:solidFill>
                <a:effectLst/>
              </a:rPr>
              <a:t>Name:</a:t>
            </a:r>
            <a:r>
              <a:rPr lang="en-US" sz="1900" b="0" i="0" u="none" strike="noStrike">
                <a:solidFill>
                  <a:schemeClr val="bg1"/>
                </a:solidFill>
                <a:effectLst/>
                <a:latin typeface="-webkit-standard"/>
              </a:rPr>
              <a:t> Sarah Birabwa</a:t>
            </a:r>
            <a:br>
              <a:rPr lang="en-US" sz="1900">
                <a:solidFill>
                  <a:schemeClr val="bg1"/>
                </a:solidFill>
              </a:rPr>
            </a:br>
            <a:r>
              <a:rPr lang="en-US" sz="1900" b="1" i="0" u="none" strike="noStrike">
                <a:solidFill>
                  <a:schemeClr val="bg1"/>
                </a:solidFill>
                <a:effectLst/>
              </a:rPr>
              <a:t>Course:</a:t>
            </a:r>
            <a:r>
              <a:rPr lang="en-US" sz="1900" b="0" i="0" u="none" strike="noStrike">
                <a:solidFill>
                  <a:schemeClr val="bg1"/>
                </a:solidFill>
                <a:effectLst/>
                <a:latin typeface="-webkit-standard"/>
              </a:rPr>
              <a:t> Professional Career Development with Health and Social Care (LCHS4009_LON)</a:t>
            </a:r>
            <a:br>
              <a:rPr lang="en-US" sz="1900">
                <a:solidFill>
                  <a:schemeClr val="bg1"/>
                </a:solidFill>
              </a:rPr>
            </a:br>
            <a:r>
              <a:rPr lang="en-US" sz="1900" b="1" i="0" u="none" strike="noStrike">
                <a:solidFill>
                  <a:schemeClr val="bg1"/>
                </a:solidFill>
                <a:effectLst/>
              </a:rPr>
              <a:t>Institution:</a:t>
            </a:r>
            <a:r>
              <a:rPr lang="en-US" sz="1900" b="0" i="0" u="none" strike="noStrike">
                <a:solidFill>
                  <a:schemeClr val="bg1"/>
                </a:solidFill>
                <a:effectLst/>
                <a:latin typeface="-webkit-standard"/>
              </a:rPr>
              <a:t> University of Wales Trinity Saint David (London)</a:t>
            </a:r>
            <a:br>
              <a:rPr lang="en-US" sz="1900">
                <a:solidFill>
                  <a:schemeClr val="bg1"/>
                </a:solidFill>
              </a:rPr>
            </a:br>
            <a:r>
              <a:rPr lang="en-US" sz="1900" b="1" i="0" u="none" strike="noStrike">
                <a:solidFill>
                  <a:schemeClr val="bg1"/>
                </a:solidFill>
                <a:effectLst/>
              </a:rPr>
              <a:t>Date:</a:t>
            </a:r>
            <a:r>
              <a:rPr lang="en-US" sz="1900" b="0" i="0" u="none" strike="noStrike">
                <a:solidFill>
                  <a:schemeClr val="bg1"/>
                </a:solidFill>
                <a:effectLst/>
                <a:latin typeface="-webkit-standard"/>
              </a:rPr>
              <a:t> 09/11/2025</a:t>
            </a:r>
            <a:endParaRPr lang="en-AX" sz="1900">
              <a:solidFill>
                <a:schemeClr val="bg1"/>
              </a:solidFill>
            </a:endParaRPr>
          </a:p>
        </p:txBody>
      </p:sp>
      <p:sp>
        <p:nvSpPr>
          <p:cNvPr id="384" name="Rectangle 383">
            <a:extLst>
              <a:ext uri="{FF2B5EF4-FFF2-40B4-BE49-F238E27FC236}">
                <a16:creationId xmlns:a16="http://schemas.microsoft.com/office/drawing/2014/main" id="{1A89CBBC-7743-43D9-A324-25CB472E9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4112" y="638849"/>
            <a:ext cx="5505449" cy="54756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logo with text on it&#10;&#10;AI-generated content may be incorrect.">
            <a:extLst>
              <a:ext uri="{FF2B5EF4-FFF2-40B4-BE49-F238E27FC236}">
                <a16:creationId xmlns:a16="http://schemas.microsoft.com/office/drawing/2014/main" id="{7EFD031C-9319-9642-EB04-5D7040B98F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3776" y="2208266"/>
            <a:ext cx="4806120" cy="2336810"/>
          </a:xfrm>
          <a:prstGeom prst="rect">
            <a:avLst/>
          </a:prstGeom>
        </p:spPr>
      </p:pic>
    </p:spTree>
    <p:extLst>
      <p:ext uri="{BB962C8B-B14F-4D97-AF65-F5344CB8AC3E}">
        <p14:creationId xmlns:p14="http://schemas.microsoft.com/office/powerpoint/2010/main" val="186302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896979-D287-9501-DB54-999A0A83C9AF}"/>
              </a:ext>
            </a:extLst>
          </p:cNvPr>
          <p:cNvSpPr>
            <a:spLocks noGrp="1"/>
          </p:cNvSpPr>
          <p:nvPr>
            <p:ph type="title"/>
          </p:nvPr>
        </p:nvSpPr>
        <p:spPr>
          <a:xfrm>
            <a:off x="1371597" y="348865"/>
            <a:ext cx="10044023" cy="877729"/>
          </a:xfrm>
        </p:spPr>
        <p:txBody>
          <a:bodyPr anchor="ctr">
            <a:normAutofit/>
          </a:bodyPr>
          <a:lstStyle/>
          <a:p>
            <a:r>
              <a:rPr lang="en-US" sz="4000" b="0" i="0" u="none" strike="noStrike">
                <a:solidFill>
                  <a:srgbClr val="FFFFFF"/>
                </a:solidFill>
                <a:effectLst/>
                <a:latin typeface="-webkit-standard"/>
              </a:rPr>
              <a:t>Introduction</a:t>
            </a:r>
            <a:endParaRPr lang="en-AX" sz="4000">
              <a:solidFill>
                <a:srgbClr val="FFFFFF"/>
              </a:solidFill>
            </a:endParaRPr>
          </a:p>
        </p:txBody>
      </p:sp>
      <p:graphicFrame>
        <p:nvGraphicFramePr>
          <p:cNvPr id="23" name="Content Placeholder 4">
            <a:extLst>
              <a:ext uri="{FF2B5EF4-FFF2-40B4-BE49-F238E27FC236}">
                <a16:creationId xmlns:a16="http://schemas.microsoft.com/office/drawing/2014/main" id="{C59FC30A-474F-7438-AC1A-6C950BE51B2C}"/>
              </a:ext>
            </a:extLst>
          </p:cNvPr>
          <p:cNvGraphicFramePr>
            <a:graphicFrameLocks noGrp="1"/>
          </p:cNvGraphicFramePr>
          <p:nvPr>
            <p:ph idx="1"/>
            <p:extLst>
              <p:ext uri="{D42A27DB-BD31-4B8C-83A1-F6EECF244321}">
                <p14:modId xmlns:p14="http://schemas.microsoft.com/office/powerpoint/2010/main" val="344064918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2451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DC41454-4BFF-1E9D-D820-A2DD6B80046B}"/>
              </a:ext>
            </a:extLst>
          </p:cNvPr>
          <p:cNvPicPr>
            <a:picLocks noChangeAspect="1"/>
          </p:cNvPicPr>
          <p:nvPr/>
        </p:nvPicPr>
        <p:blipFill>
          <a:blip r:embed="rId3">
            <a:extLst>
              <a:ext uri="{28A0092B-C50C-407E-A947-70E740481C1C}">
                <a14:useLocalDpi xmlns:a14="http://schemas.microsoft.com/office/drawing/2010/main" val="0"/>
              </a:ext>
            </a:extLst>
          </a:blip>
          <a:srcRect l="5884"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DB4796-893A-602B-B0B8-B836BCABBF3A}"/>
              </a:ext>
            </a:extLst>
          </p:cNvPr>
          <p:cNvSpPr>
            <a:spLocks noGrp="1"/>
          </p:cNvSpPr>
          <p:nvPr>
            <p:ph type="title"/>
          </p:nvPr>
        </p:nvSpPr>
        <p:spPr>
          <a:xfrm>
            <a:off x="838200" y="365125"/>
            <a:ext cx="3822189" cy="1899912"/>
          </a:xfrm>
        </p:spPr>
        <p:txBody>
          <a:bodyPr>
            <a:normAutofit/>
          </a:bodyPr>
          <a:lstStyle/>
          <a:p>
            <a:r>
              <a:rPr lang="en-US" sz="4000" b="0" i="0" u="none" strike="noStrike">
                <a:effectLst/>
                <a:latin typeface="-webkit-standard"/>
              </a:rPr>
              <a:t>Strengths</a:t>
            </a:r>
            <a:endParaRPr lang="en-AX" sz="4000"/>
          </a:p>
        </p:txBody>
      </p:sp>
      <p:sp>
        <p:nvSpPr>
          <p:cNvPr id="5" name="Content Placeholder 4">
            <a:extLst>
              <a:ext uri="{FF2B5EF4-FFF2-40B4-BE49-F238E27FC236}">
                <a16:creationId xmlns:a16="http://schemas.microsoft.com/office/drawing/2014/main" id="{18DCC2B5-D55C-F45D-90CE-595133280D7C}"/>
              </a:ext>
            </a:extLst>
          </p:cNvPr>
          <p:cNvSpPr>
            <a:spLocks noGrp="1"/>
          </p:cNvSpPr>
          <p:nvPr>
            <p:ph idx="1"/>
          </p:nvPr>
        </p:nvSpPr>
        <p:spPr>
          <a:xfrm>
            <a:off x="838200" y="2434201"/>
            <a:ext cx="3822189" cy="3742762"/>
          </a:xfrm>
        </p:spPr>
        <p:txBody>
          <a:bodyPr>
            <a:normAutofit/>
          </a:bodyPr>
          <a:lstStyle/>
          <a:p>
            <a:r>
              <a:rPr lang="en-US" sz="1700" b="0" i="0">
                <a:effectLst/>
                <a:latin typeface="Helvetica" pitchFamily="2" charset="0"/>
              </a:rPr>
              <a:t>I have empathy and emotional intelligence, which helps me connect with patients (Goleman,</a:t>
            </a:r>
            <a:endParaRPr lang="en-US" sz="1700">
              <a:effectLst/>
              <a:latin typeface="Helvetica" pitchFamily="2" charset="0"/>
            </a:endParaRPr>
          </a:p>
          <a:p>
            <a:r>
              <a:rPr lang="en-US" sz="1700" b="0" i="0">
                <a:effectLst/>
                <a:latin typeface="Helvetica" pitchFamily="2" charset="0"/>
              </a:rPr>
              <a:t>2020).</a:t>
            </a:r>
            <a:endParaRPr lang="en-US" sz="1700">
              <a:effectLst/>
              <a:latin typeface="Helvetica" pitchFamily="2" charset="0"/>
            </a:endParaRPr>
          </a:p>
          <a:p>
            <a:r>
              <a:rPr lang="en-US" sz="1700" b="0" i="0">
                <a:effectLst/>
                <a:latin typeface="Helvetica" pitchFamily="2" charset="0"/>
              </a:rPr>
              <a:t>﻿I can explain things properly and talk to others nicely (Moon, 2013).</a:t>
            </a:r>
            <a:endParaRPr lang="en-US" sz="1700">
              <a:effectLst/>
              <a:latin typeface="Helvetica" pitchFamily="2" charset="0"/>
            </a:endParaRPr>
          </a:p>
          <a:p>
            <a:r>
              <a:rPr lang="en-US" sz="1700" b="0" i="0">
                <a:effectLst/>
                <a:latin typeface="Helvetica" pitchFamily="2" charset="0"/>
              </a:rPr>
              <a:t>﻿﻿I am dependable and hard-working, and I do jobs quickly.</a:t>
            </a:r>
            <a:endParaRPr lang="en-US" sz="1700">
              <a:effectLst/>
              <a:latin typeface="Helvetica" pitchFamily="2" charset="0"/>
            </a:endParaRPr>
          </a:p>
          <a:p>
            <a:r>
              <a:rPr lang="en-US" sz="1700" b="0" i="0">
                <a:effectLst/>
                <a:latin typeface="Helvetica" pitchFamily="2" charset="0"/>
              </a:rPr>
              <a:t>﻿﻿I am aware of other cultures, which helps me give care that is open to everyone (Health Foundation, 2024).</a:t>
            </a:r>
            <a:endParaRPr lang="en-US" sz="1700">
              <a:effectLst/>
              <a:latin typeface="Helvetica" pitchFamily="2" charset="0"/>
            </a:endParaRPr>
          </a:p>
        </p:txBody>
      </p:sp>
    </p:spTree>
    <p:extLst>
      <p:ext uri="{BB962C8B-B14F-4D97-AF65-F5344CB8AC3E}">
        <p14:creationId xmlns:p14="http://schemas.microsoft.com/office/powerpoint/2010/main" val="1492368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 name="Rectangle 36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9" name="Oval 36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0" name="Oval 36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1" name="Oval 370">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58C38-6094-0287-A858-EEE387321868}"/>
              </a:ext>
            </a:extLst>
          </p:cNvPr>
          <p:cNvSpPr>
            <a:spLocks noGrp="1"/>
          </p:cNvSpPr>
          <p:nvPr>
            <p:ph type="title"/>
          </p:nvPr>
        </p:nvSpPr>
        <p:spPr>
          <a:xfrm>
            <a:off x="1102368" y="1877492"/>
            <a:ext cx="4030132" cy="3215373"/>
          </a:xfrm>
        </p:spPr>
        <p:txBody>
          <a:bodyPr>
            <a:normAutofit/>
          </a:bodyPr>
          <a:lstStyle/>
          <a:p>
            <a:pPr algn="ctr"/>
            <a:r>
              <a:rPr lang="en-US" b="0" i="0" u="none" strike="noStrike">
                <a:solidFill>
                  <a:schemeClr val="bg1"/>
                </a:solidFill>
                <a:effectLst/>
                <a:latin typeface="-webkit-standard"/>
              </a:rPr>
              <a:t>Weaknesses</a:t>
            </a:r>
            <a:endParaRPr lang="en-AX">
              <a:solidFill>
                <a:schemeClr val="bg1"/>
              </a:solidFill>
            </a:endParaRPr>
          </a:p>
        </p:txBody>
      </p:sp>
      <p:grpSp>
        <p:nvGrpSpPr>
          <p:cNvPr id="372" name="Group 371">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73" name="Freeform: Shape 37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74"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5"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6" name="Oval 375">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7" name="Oval 376">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Content Placeholder 4">
            <a:extLst>
              <a:ext uri="{FF2B5EF4-FFF2-40B4-BE49-F238E27FC236}">
                <a16:creationId xmlns:a16="http://schemas.microsoft.com/office/drawing/2014/main" id="{392AFA92-AF6A-AD7D-7CA6-6EA287386153}"/>
              </a:ext>
            </a:extLst>
          </p:cNvPr>
          <p:cNvSpPr>
            <a:spLocks noGrp="1"/>
          </p:cNvSpPr>
          <p:nvPr>
            <p:ph idx="1"/>
          </p:nvPr>
        </p:nvSpPr>
        <p:spPr>
          <a:xfrm>
            <a:off x="6234868" y="1130846"/>
            <a:ext cx="5217173" cy="4351338"/>
          </a:xfrm>
        </p:spPr>
        <p:txBody>
          <a:bodyPr>
            <a:normAutofit/>
          </a:bodyPr>
          <a:lstStyle/>
          <a:p>
            <a:r>
              <a:rPr lang="en-US" sz="2400" b="0" i="0">
                <a:solidFill>
                  <a:schemeClr val="bg1"/>
                </a:solidFill>
                <a:effectLst/>
                <a:latin typeface="Helvetica" pitchFamily="2" charset="0"/>
              </a:rPr>
              <a:t>﻿﻿I don't have a lot of hands-on clinical experience.</a:t>
            </a:r>
            <a:endParaRPr lang="en-US" sz="2400">
              <a:solidFill>
                <a:schemeClr val="bg1"/>
              </a:solidFill>
              <a:effectLst/>
              <a:latin typeface="Helvetica" pitchFamily="2" charset="0"/>
            </a:endParaRPr>
          </a:p>
          <a:p>
            <a:r>
              <a:rPr lang="en-US" sz="2400" b="0" i="0">
                <a:solidFill>
                  <a:schemeClr val="bg1"/>
                </a:solidFill>
                <a:effectLst/>
                <a:latin typeface="Helvetica" pitchFamily="2" charset="0"/>
              </a:rPr>
              <a:t>﻿﻿I sometimes have trouble handling more than one task at a time (Moon, 2013).</a:t>
            </a:r>
            <a:endParaRPr lang="en-US" sz="2400">
              <a:solidFill>
                <a:schemeClr val="bg1"/>
              </a:solidFill>
              <a:effectLst/>
              <a:latin typeface="Helvetica" pitchFamily="2" charset="0"/>
            </a:endParaRPr>
          </a:p>
          <a:p>
            <a:r>
              <a:rPr lang="en-US" sz="2400" b="0" i="0">
                <a:solidFill>
                  <a:schemeClr val="bg1"/>
                </a:solidFill>
                <a:effectLst/>
                <a:latin typeface="Helvetica" pitchFamily="2" charset="0"/>
              </a:rPr>
              <a:t>﻿﻿I'm apprehensive about speaking in front of people.</a:t>
            </a:r>
            <a:endParaRPr lang="en-US" sz="2400">
              <a:solidFill>
                <a:schemeClr val="bg1"/>
              </a:solidFill>
              <a:effectLst/>
              <a:latin typeface="Helvetica" pitchFamily="2" charset="0"/>
            </a:endParaRPr>
          </a:p>
          <a:p>
            <a:r>
              <a:rPr lang="en-US" sz="2400" b="0" i="0">
                <a:solidFill>
                  <a:schemeClr val="bg1"/>
                </a:solidFill>
                <a:effectLst/>
                <a:latin typeface="Helvetica" pitchFamily="2" charset="0"/>
              </a:rPr>
              <a:t>﻿﻿I need to get better at using technology to do my job well in modern healthcare (NHS England,</a:t>
            </a:r>
            <a:br>
              <a:rPr lang="en-US" sz="2400" b="0" i="0">
                <a:solidFill>
                  <a:schemeClr val="bg1"/>
                </a:solidFill>
                <a:effectLst/>
                <a:latin typeface="Helvetica" pitchFamily="2" charset="0"/>
              </a:rPr>
            </a:br>
            <a:r>
              <a:rPr lang="en-US" sz="2400" b="0" i="0">
                <a:solidFill>
                  <a:schemeClr val="bg1"/>
                </a:solidFill>
                <a:effectLst/>
                <a:latin typeface="Helvetica" pitchFamily="2" charset="0"/>
              </a:rPr>
              <a:t>2023).</a:t>
            </a:r>
            <a:endParaRPr lang="en-US" sz="2400">
              <a:solidFill>
                <a:schemeClr val="bg1"/>
              </a:solidFill>
              <a:effectLst/>
              <a:latin typeface="Helvetica" pitchFamily="2" charset="0"/>
            </a:endParaRPr>
          </a:p>
        </p:txBody>
      </p:sp>
      <p:grpSp>
        <p:nvGrpSpPr>
          <p:cNvPr id="37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79" name="Freeform: Shape 37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41205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4C4D-E8B6-2C1C-3204-5E6FBEE9164B}"/>
              </a:ext>
            </a:extLst>
          </p:cNvPr>
          <p:cNvSpPr>
            <a:spLocks noGrp="1"/>
          </p:cNvSpPr>
          <p:nvPr>
            <p:ph type="title"/>
          </p:nvPr>
        </p:nvSpPr>
        <p:spPr/>
        <p:txBody>
          <a:bodyPr/>
          <a:lstStyle/>
          <a:p>
            <a:r>
              <a:rPr lang="en-US" b="0" i="0" u="none" strike="noStrike">
                <a:solidFill>
                  <a:srgbClr val="000000"/>
                </a:solidFill>
                <a:effectLst/>
                <a:latin typeface="-webkit-standard"/>
              </a:rPr>
              <a:t>Opportunities</a:t>
            </a:r>
            <a:endParaRPr lang="en-AX"/>
          </a:p>
        </p:txBody>
      </p:sp>
      <p:graphicFrame>
        <p:nvGraphicFramePr>
          <p:cNvPr id="9" name="Content Placeholder 6">
            <a:extLst>
              <a:ext uri="{FF2B5EF4-FFF2-40B4-BE49-F238E27FC236}">
                <a16:creationId xmlns:a16="http://schemas.microsoft.com/office/drawing/2014/main" id="{3BFE717B-3E78-EBC1-2D0D-03BD6042482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4100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3" name="Group 12">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7" name="Freeform: Shape 26">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9" name="Group 28">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5" name="Group 14">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9" name="Freeform: Shape 18">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6" name="Group 15">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7" name="Freeform: Shape 16">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4DDE25D-D9F1-2BEB-40CA-EA3509D78D58}"/>
              </a:ext>
            </a:extLst>
          </p:cNvPr>
          <p:cNvSpPr>
            <a:spLocks noGrp="1"/>
          </p:cNvSpPr>
          <p:nvPr>
            <p:ph type="title"/>
          </p:nvPr>
        </p:nvSpPr>
        <p:spPr>
          <a:xfrm>
            <a:off x="827088" y="1641752"/>
            <a:ext cx="2655887" cy="3213277"/>
          </a:xfrm>
        </p:spPr>
        <p:txBody>
          <a:bodyPr anchor="t">
            <a:normAutofit/>
          </a:bodyPr>
          <a:lstStyle/>
          <a:p>
            <a:r>
              <a:rPr lang="en-US" sz="4000" b="0" i="0" u="none" strike="noStrike">
                <a:effectLst/>
                <a:latin typeface="-webkit-standard"/>
              </a:rPr>
              <a:t>Threats</a:t>
            </a:r>
            <a:endParaRPr lang="en-AX" sz="4000"/>
          </a:p>
        </p:txBody>
      </p:sp>
      <p:sp>
        <p:nvSpPr>
          <p:cNvPr id="5" name="Content Placeholder 4">
            <a:extLst>
              <a:ext uri="{FF2B5EF4-FFF2-40B4-BE49-F238E27FC236}">
                <a16:creationId xmlns:a16="http://schemas.microsoft.com/office/drawing/2014/main" id="{20E04AAB-BD0A-23FE-2FBE-58D84D8F829C}"/>
              </a:ext>
            </a:extLst>
          </p:cNvPr>
          <p:cNvSpPr>
            <a:spLocks noGrp="1"/>
          </p:cNvSpPr>
          <p:nvPr>
            <p:ph idx="1"/>
          </p:nvPr>
        </p:nvSpPr>
        <p:spPr>
          <a:xfrm>
            <a:off x="5232401" y="1721579"/>
            <a:ext cx="6140449" cy="3952648"/>
          </a:xfrm>
        </p:spPr>
        <p:txBody>
          <a:bodyPr>
            <a:normAutofit/>
          </a:bodyPr>
          <a:lstStyle/>
          <a:p>
            <a:r>
              <a:rPr lang="en-US" sz="2400">
                <a:solidFill>
                  <a:schemeClr val="tx1">
                    <a:alpha val="80000"/>
                  </a:schemeClr>
                </a:solidFill>
              </a:rPr>
              <a:t>High competition for positions in health and social services (Health Foundation, 2024).</a:t>
            </a:r>
          </a:p>
          <a:p>
            <a:r>
              <a:rPr lang="en-US" sz="2400">
                <a:solidFill>
                  <a:schemeClr val="tx1">
                    <a:alpha val="80000"/>
                  </a:schemeClr>
                </a:solidFill>
              </a:rPr>
              <a:t> I am aware of the potential of stress and burnout in the industry (Mind, 2023)</a:t>
            </a:r>
          </a:p>
          <a:p>
            <a:r>
              <a:rPr lang="en-US" sz="2400">
                <a:solidFill>
                  <a:schemeClr val="tx1">
                    <a:alpha val="80000"/>
                  </a:schemeClr>
                </a:solidFill>
              </a:rPr>
              <a:t>Policy or financing changes may limit prospects (Health Foundation, 2024).  </a:t>
            </a:r>
          </a:p>
          <a:p>
            <a:r>
              <a:rPr lang="en-US" sz="2400">
                <a:solidFill>
                  <a:schemeClr val="tx1">
                    <a:alpha val="80000"/>
                  </a:schemeClr>
                </a:solidFill>
              </a:rPr>
              <a:t>To keep up with rapid technology advances, I must continuously learn (NHS England, 2023)</a:t>
            </a:r>
            <a:endParaRPr lang="en-AX" sz="2400">
              <a:solidFill>
                <a:schemeClr val="tx1">
                  <a:alpha val="80000"/>
                </a:schemeClr>
              </a:solidFill>
            </a:endParaRPr>
          </a:p>
        </p:txBody>
      </p:sp>
    </p:spTree>
    <p:extLst>
      <p:ext uri="{BB962C8B-B14F-4D97-AF65-F5344CB8AC3E}">
        <p14:creationId xmlns:p14="http://schemas.microsoft.com/office/powerpoint/2010/main" val="397877515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E8EE00-C5DD-A952-CC49-4DF36D7B12A3}"/>
              </a:ext>
            </a:extLst>
          </p:cNvPr>
          <p:cNvSpPr>
            <a:spLocks noGrp="1"/>
          </p:cNvSpPr>
          <p:nvPr>
            <p:ph type="title"/>
          </p:nvPr>
        </p:nvSpPr>
        <p:spPr>
          <a:xfrm>
            <a:off x="1371597" y="348865"/>
            <a:ext cx="10044023" cy="877729"/>
          </a:xfrm>
        </p:spPr>
        <p:txBody>
          <a:bodyPr anchor="ctr">
            <a:normAutofit/>
          </a:bodyPr>
          <a:lstStyle/>
          <a:p>
            <a:r>
              <a:rPr lang="en-US" sz="4000" b="0" i="0" u="none" strike="noStrike" dirty="0">
                <a:solidFill>
                  <a:srgbClr val="FFFFFF"/>
                </a:solidFill>
                <a:effectLst/>
                <a:latin typeface="-webkit-standard"/>
              </a:rPr>
              <a:t>Using Strengths to Overcome Weaknesses</a:t>
            </a:r>
            <a:endParaRPr lang="en-AX" sz="4000" dirty="0">
              <a:solidFill>
                <a:srgbClr val="FFFFFF"/>
              </a:solidFill>
            </a:endParaRPr>
          </a:p>
        </p:txBody>
      </p:sp>
      <p:graphicFrame>
        <p:nvGraphicFramePr>
          <p:cNvPr id="29" name="Content Placeholder 5">
            <a:extLst>
              <a:ext uri="{FF2B5EF4-FFF2-40B4-BE49-F238E27FC236}">
                <a16:creationId xmlns:a16="http://schemas.microsoft.com/office/drawing/2014/main" id="{F19C4875-EDD2-FE39-4D74-12D38ABAF0EE}"/>
              </a:ext>
            </a:extLst>
          </p:cNvPr>
          <p:cNvGraphicFramePr>
            <a:graphicFrameLocks noGrp="1"/>
          </p:cNvGraphicFramePr>
          <p:nvPr>
            <p:ph idx="1"/>
            <p:extLst>
              <p:ext uri="{D42A27DB-BD31-4B8C-83A1-F6EECF244321}">
                <p14:modId xmlns:p14="http://schemas.microsoft.com/office/powerpoint/2010/main" val="2057229707"/>
              </p:ext>
            </p:extLst>
          </p:nvPr>
        </p:nvGraphicFramePr>
        <p:xfrm>
          <a:off x="644056" y="2637770"/>
          <a:ext cx="10927831" cy="3142423"/>
        </p:xfrm>
        <a:graphic>
          <a:graphicData uri="http://schemas.openxmlformats.org/drawingml/2006/table">
            <a:tbl>
              <a:tblPr>
                <a:tableStyleId>{5C22544A-7EE6-4342-B048-85BDC9FD1C3A}</a:tableStyleId>
              </a:tblPr>
              <a:tblGrid>
                <a:gridCol w="3615345">
                  <a:extLst>
                    <a:ext uri="{9D8B030D-6E8A-4147-A177-3AD203B41FA5}">
                      <a16:colId xmlns:a16="http://schemas.microsoft.com/office/drawing/2014/main" val="2377272929"/>
                    </a:ext>
                  </a:extLst>
                </a:gridCol>
                <a:gridCol w="3615345">
                  <a:extLst>
                    <a:ext uri="{9D8B030D-6E8A-4147-A177-3AD203B41FA5}">
                      <a16:colId xmlns:a16="http://schemas.microsoft.com/office/drawing/2014/main" val="2986933302"/>
                    </a:ext>
                  </a:extLst>
                </a:gridCol>
                <a:gridCol w="3697141">
                  <a:extLst>
                    <a:ext uri="{9D8B030D-6E8A-4147-A177-3AD203B41FA5}">
                      <a16:colId xmlns:a16="http://schemas.microsoft.com/office/drawing/2014/main" val="2022724038"/>
                    </a:ext>
                  </a:extLst>
                </a:gridCol>
              </a:tblGrid>
              <a:tr h="406667">
                <a:tc>
                  <a:txBody>
                    <a:bodyPr/>
                    <a:lstStyle/>
                    <a:p>
                      <a:pPr>
                        <a:buNone/>
                      </a:pPr>
                      <a:r>
                        <a:rPr lang="en-US" sz="1800" dirty="0"/>
                        <a:t>Challenge</a:t>
                      </a:r>
                    </a:p>
                  </a:txBody>
                  <a:tcPr marL="92424" marR="92424" marT="46212" marB="46212" anchor="ctr"/>
                </a:tc>
                <a:tc>
                  <a:txBody>
                    <a:bodyPr/>
                    <a:lstStyle/>
                    <a:p>
                      <a:pPr>
                        <a:buNone/>
                      </a:pPr>
                      <a:r>
                        <a:rPr lang="en-US" sz="1800"/>
                        <a:t>Strength I Can Use</a:t>
                      </a:r>
                    </a:p>
                  </a:txBody>
                  <a:tcPr marL="92424" marR="92424" marT="46212" marB="46212" anchor="ctr"/>
                </a:tc>
                <a:tc>
                  <a:txBody>
                    <a:bodyPr/>
                    <a:lstStyle/>
                    <a:p>
                      <a:pPr>
                        <a:buNone/>
                      </a:pPr>
                      <a:r>
                        <a:rPr lang="en-US" sz="1800"/>
                        <a:t>How I’ll Apply It</a:t>
                      </a:r>
                    </a:p>
                  </a:txBody>
                  <a:tcPr marL="92424" marR="92424" marT="46212" marB="46212" anchor="ctr"/>
                </a:tc>
                <a:extLst>
                  <a:ext uri="{0D108BD9-81ED-4DB2-BD59-A6C34878D82A}">
                    <a16:rowId xmlns:a16="http://schemas.microsoft.com/office/drawing/2014/main" val="595882129"/>
                  </a:ext>
                </a:extLst>
              </a:tr>
              <a:tr h="683939">
                <a:tc>
                  <a:txBody>
                    <a:bodyPr/>
                    <a:lstStyle/>
                    <a:p>
                      <a:pPr>
                        <a:buNone/>
                      </a:pPr>
                      <a:r>
                        <a:rPr lang="en-US" sz="1800"/>
                        <a:t>Limited experience</a:t>
                      </a:r>
                    </a:p>
                  </a:txBody>
                  <a:tcPr marL="92424" marR="92424" marT="46212" marB="46212" anchor="ctr"/>
                </a:tc>
                <a:tc>
                  <a:txBody>
                    <a:bodyPr/>
                    <a:lstStyle/>
                    <a:p>
                      <a:pPr>
                        <a:buNone/>
                      </a:pPr>
                      <a:r>
                        <a:rPr lang="en-US" sz="1800"/>
                        <a:t>Hardworking &amp; reliable</a:t>
                      </a:r>
                    </a:p>
                  </a:txBody>
                  <a:tcPr marL="92424" marR="92424" marT="46212" marB="46212" anchor="ctr"/>
                </a:tc>
                <a:tc>
                  <a:txBody>
                    <a:bodyPr/>
                    <a:lstStyle/>
                    <a:p>
                      <a:pPr>
                        <a:buNone/>
                      </a:pPr>
                      <a:r>
                        <a:rPr lang="en-US" sz="1800"/>
                        <a:t>I will take on voluntary placements to gain practical skills</a:t>
                      </a:r>
                    </a:p>
                  </a:txBody>
                  <a:tcPr marL="92424" marR="92424" marT="46212" marB="46212" anchor="ctr"/>
                </a:tc>
                <a:extLst>
                  <a:ext uri="{0D108BD9-81ED-4DB2-BD59-A6C34878D82A}">
                    <a16:rowId xmlns:a16="http://schemas.microsoft.com/office/drawing/2014/main" val="263239356"/>
                  </a:ext>
                </a:extLst>
              </a:tr>
              <a:tr h="683939">
                <a:tc>
                  <a:txBody>
                    <a:bodyPr/>
                    <a:lstStyle/>
                    <a:p>
                      <a:pPr>
                        <a:buNone/>
                      </a:pPr>
                      <a:r>
                        <a:rPr lang="en-US" sz="1800"/>
                        <a:t>Time management struggles</a:t>
                      </a:r>
                    </a:p>
                  </a:txBody>
                  <a:tcPr marL="92424" marR="92424" marT="46212" marB="46212" anchor="ctr"/>
                </a:tc>
                <a:tc>
                  <a:txBody>
                    <a:bodyPr/>
                    <a:lstStyle/>
                    <a:p>
                      <a:pPr>
                        <a:buNone/>
                      </a:pPr>
                      <a:r>
                        <a:rPr lang="en-US" sz="1800"/>
                        <a:t>Organisational skills</a:t>
                      </a:r>
                    </a:p>
                  </a:txBody>
                  <a:tcPr marL="92424" marR="92424" marT="46212" marB="46212" anchor="ctr"/>
                </a:tc>
                <a:tc>
                  <a:txBody>
                    <a:bodyPr/>
                    <a:lstStyle/>
                    <a:p>
                      <a:pPr>
                        <a:buNone/>
                      </a:pPr>
                      <a:r>
                        <a:rPr lang="en-US" sz="1800"/>
                        <a:t>I will use planners and SMART goals to manage tasks efficiently</a:t>
                      </a:r>
                    </a:p>
                  </a:txBody>
                  <a:tcPr marL="92424" marR="92424" marT="46212" marB="46212" anchor="ctr"/>
                </a:tc>
                <a:extLst>
                  <a:ext uri="{0D108BD9-81ED-4DB2-BD59-A6C34878D82A}">
                    <a16:rowId xmlns:a16="http://schemas.microsoft.com/office/drawing/2014/main" val="2609014934"/>
                  </a:ext>
                </a:extLst>
              </a:tr>
              <a:tr h="683939">
                <a:tc>
                  <a:txBody>
                    <a:bodyPr/>
                    <a:lstStyle/>
                    <a:p>
                      <a:pPr>
                        <a:buNone/>
                      </a:pPr>
                      <a:r>
                        <a:rPr lang="en-US" sz="1800"/>
                        <a:t>Risk of burnout</a:t>
                      </a:r>
                    </a:p>
                  </a:txBody>
                  <a:tcPr marL="92424" marR="92424" marT="46212" marB="46212" anchor="ctr"/>
                </a:tc>
                <a:tc>
                  <a:txBody>
                    <a:bodyPr/>
                    <a:lstStyle/>
                    <a:p>
                      <a:pPr>
                        <a:buNone/>
                      </a:pPr>
                      <a:r>
                        <a:rPr lang="en-US" sz="1800"/>
                        <a:t>Emotional awareness</a:t>
                      </a:r>
                    </a:p>
                  </a:txBody>
                  <a:tcPr marL="92424" marR="92424" marT="46212" marB="46212" anchor="ctr"/>
                </a:tc>
                <a:tc>
                  <a:txBody>
                    <a:bodyPr/>
                    <a:lstStyle/>
                    <a:p>
                      <a:pPr>
                        <a:buNone/>
                      </a:pPr>
                      <a:r>
                        <a:rPr lang="en-US" sz="1800"/>
                        <a:t>I will practice self-care and mindfulness to stay balanced</a:t>
                      </a:r>
                    </a:p>
                  </a:txBody>
                  <a:tcPr marL="92424" marR="92424" marT="46212" marB="46212" anchor="ctr"/>
                </a:tc>
                <a:extLst>
                  <a:ext uri="{0D108BD9-81ED-4DB2-BD59-A6C34878D82A}">
                    <a16:rowId xmlns:a16="http://schemas.microsoft.com/office/drawing/2014/main" val="871565207"/>
                  </a:ext>
                </a:extLst>
              </a:tr>
              <a:tr h="683939">
                <a:tc>
                  <a:txBody>
                    <a:bodyPr/>
                    <a:lstStyle/>
                    <a:p>
                      <a:pPr>
                        <a:buNone/>
                      </a:pPr>
                      <a:r>
                        <a:rPr lang="en-US" sz="1800"/>
                        <a:t>Nervous about public speaking</a:t>
                      </a:r>
                    </a:p>
                  </a:txBody>
                  <a:tcPr marL="92424" marR="92424" marT="46212" marB="46212" anchor="ctr"/>
                </a:tc>
                <a:tc>
                  <a:txBody>
                    <a:bodyPr/>
                    <a:lstStyle/>
                    <a:p>
                      <a:pPr>
                        <a:buNone/>
                      </a:pPr>
                      <a:r>
                        <a:rPr lang="en-US" sz="1800"/>
                        <a:t>Communication skills</a:t>
                      </a:r>
                    </a:p>
                  </a:txBody>
                  <a:tcPr marL="92424" marR="92424" marT="46212" marB="46212" anchor="ctr"/>
                </a:tc>
                <a:tc>
                  <a:txBody>
                    <a:bodyPr/>
                    <a:lstStyle/>
                    <a:p>
                      <a:pPr>
                        <a:buNone/>
                      </a:pPr>
                      <a:r>
                        <a:rPr lang="en-US" sz="1800" dirty="0"/>
                        <a:t>I will attend workshops and practice to improve confidence</a:t>
                      </a:r>
                    </a:p>
                  </a:txBody>
                  <a:tcPr marL="92424" marR="92424" marT="46212" marB="46212" anchor="ctr"/>
                </a:tc>
                <a:extLst>
                  <a:ext uri="{0D108BD9-81ED-4DB2-BD59-A6C34878D82A}">
                    <a16:rowId xmlns:a16="http://schemas.microsoft.com/office/drawing/2014/main" val="3551888282"/>
                  </a:ext>
                </a:extLst>
              </a:tr>
            </a:tbl>
          </a:graphicData>
        </a:graphic>
      </p:graphicFrame>
    </p:spTree>
    <p:extLst>
      <p:ext uri="{BB962C8B-B14F-4D97-AF65-F5344CB8AC3E}">
        <p14:creationId xmlns:p14="http://schemas.microsoft.com/office/powerpoint/2010/main" val="1572027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279C-87B9-392F-8095-9C34A6046276}"/>
              </a:ext>
            </a:extLst>
          </p:cNvPr>
          <p:cNvSpPr>
            <a:spLocks noGrp="1"/>
          </p:cNvSpPr>
          <p:nvPr>
            <p:ph type="title"/>
          </p:nvPr>
        </p:nvSpPr>
        <p:spPr/>
        <p:txBody>
          <a:bodyPr/>
          <a:lstStyle/>
          <a:p>
            <a:r>
              <a:rPr lang="en-US" b="0" i="0" u="none" strike="noStrike">
                <a:solidFill>
                  <a:srgbClr val="000000"/>
                </a:solidFill>
                <a:effectLst/>
                <a:latin typeface="-webkit-standard"/>
              </a:rPr>
              <a:t>Action Plan</a:t>
            </a:r>
            <a:endParaRPr lang="en-AX"/>
          </a:p>
        </p:txBody>
      </p:sp>
      <p:graphicFrame>
        <p:nvGraphicFramePr>
          <p:cNvPr id="12" name="Content Placeholder 2">
            <a:extLst>
              <a:ext uri="{FF2B5EF4-FFF2-40B4-BE49-F238E27FC236}">
                <a16:creationId xmlns:a16="http://schemas.microsoft.com/office/drawing/2014/main" id="{5286B273-128A-1738-7BBF-57D14434CA6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4696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B866CF-5B3D-4A50-DA21-B9A2984B8DF9}"/>
              </a:ext>
            </a:extLst>
          </p:cNvPr>
          <p:cNvSpPr>
            <a:spLocks noGrp="1"/>
          </p:cNvSpPr>
          <p:nvPr>
            <p:ph type="title"/>
          </p:nvPr>
        </p:nvSpPr>
        <p:spPr>
          <a:xfrm>
            <a:off x="1331088" y="565739"/>
            <a:ext cx="9745883" cy="1124949"/>
          </a:xfrm>
        </p:spPr>
        <p:txBody>
          <a:bodyPr>
            <a:normAutofit/>
          </a:bodyPr>
          <a:lstStyle/>
          <a:p>
            <a:r>
              <a:rPr lang="en-US" b="0" i="0" u="none" strike="noStrike">
                <a:solidFill>
                  <a:schemeClr val="bg1"/>
                </a:solidFill>
                <a:effectLst/>
                <a:latin typeface="-webkit-standard"/>
              </a:rPr>
              <a:t>Conclusion</a:t>
            </a:r>
            <a:endParaRPr lang="en-AX">
              <a:solidFill>
                <a:schemeClr val="bg1"/>
              </a:solidFill>
            </a:endParaRP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F83B6799-DD2F-3CAA-5AF9-C536E4D6AC5A}"/>
              </a:ext>
            </a:extLst>
          </p:cNvPr>
          <p:cNvGraphicFramePr>
            <a:graphicFrameLocks noGrp="1"/>
          </p:cNvGraphicFramePr>
          <p:nvPr>
            <p:ph idx="1"/>
            <p:extLst>
              <p:ext uri="{D42A27DB-BD31-4B8C-83A1-F6EECF244321}">
                <p14:modId xmlns:p14="http://schemas.microsoft.com/office/powerpoint/2010/main" val="624434358"/>
              </p:ext>
            </p:extLst>
          </p:nvPr>
        </p:nvGraphicFramePr>
        <p:xfrm>
          <a:off x="1093694" y="2425605"/>
          <a:ext cx="10260106" cy="337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2677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3053CC-6322-2A92-7295-9B305EA8CB11}"/>
              </a:ext>
            </a:extLst>
          </p:cNvPr>
          <p:cNvSpPr>
            <a:spLocks noGrp="1"/>
          </p:cNvSpPr>
          <p:nvPr>
            <p:ph type="title"/>
          </p:nvPr>
        </p:nvSpPr>
        <p:spPr>
          <a:xfrm>
            <a:off x="826396" y="586855"/>
            <a:ext cx="4230100" cy="3387497"/>
          </a:xfrm>
        </p:spPr>
        <p:txBody>
          <a:bodyPr anchor="b">
            <a:normAutofit/>
          </a:bodyPr>
          <a:lstStyle/>
          <a:p>
            <a:pPr algn="r"/>
            <a:r>
              <a:rPr lang="en-US" sz="4000" b="0" i="0" u="none" strike="noStrike">
                <a:solidFill>
                  <a:srgbClr val="FFFFFF"/>
                </a:solidFill>
                <a:effectLst/>
                <a:latin typeface="-webkit-standard"/>
              </a:rPr>
              <a:t>References</a:t>
            </a:r>
            <a:endParaRPr lang="en-AX" sz="4000">
              <a:solidFill>
                <a:srgbClr val="FFFFFF"/>
              </a:solidFill>
            </a:endParaRPr>
          </a:p>
        </p:txBody>
      </p:sp>
      <p:sp>
        <p:nvSpPr>
          <p:cNvPr id="3" name="Content Placeholder 2">
            <a:extLst>
              <a:ext uri="{FF2B5EF4-FFF2-40B4-BE49-F238E27FC236}">
                <a16:creationId xmlns:a16="http://schemas.microsoft.com/office/drawing/2014/main" id="{C43025B8-B0EB-C7F6-D0D9-698A70C2C42B}"/>
              </a:ext>
            </a:extLst>
          </p:cNvPr>
          <p:cNvSpPr>
            <a:spLocks noGrp="1"/>
          </p:cNvSpPr>
          <p:nvPr>
            <p:ph idx="1"/>
          </p:nvPr>
        </p:nvSpPr>
        <p:spPr>
          <a:xfrm>
            <a:off x="6503158" y="649480"/>
            <a:ext cx="4862447" cy="5546047"/>
          </a:xfrm>
        </p:spPr>
        <p:txBody>
          <a:bodyPr anchor="ctr">
            <a:normAutofit/>
          </a:bodyPr>
          <a:lstStyle/>
          <a:p>
            <a:r>
              <a:rPr lang="en-US" sz="1600"/>
              <a:t>Goleman, D. (2020) </a:t>
            </a:r>
            <a:r>
              <a:rPr lang="en-US" sz="1600" i="1"/>
              <a:t>Emotional Intelligence: Why It Can Matter More Than IQ</a:t>
            </a:r>
            <a:r>
              <a:rPr lang="en-US" sz="1600"/>
              <a:t>. London: Bloomsbury.</a:t>
            </a:r>
          </a:p>
          <a:p>
            <a:r>
              <a:rPr lang="en-US" sz="1600"/>
              <a:t>Gürel, E. &amp; Tat, M. (2017) ‘SWOT analysis: A theoretical review’, </a:t>
            </a:r>
            <a:r>
              <a:rPr lang="en-US" sz="1600" i="1"/>
              <a:t>Journal of International Social Research</a:t>
            </a:r>
            <a:r>
              <a:rPr lang="en-US" sz="1600"/>
              <a:t>, 10(51), pp. 994–1006.</a:t>
            </a:r>
          </a:p>
          <a:p>
            <a:r>
              <a:rPr lang="en-US" sz="1600"/>
              <a:t>Health Foundation (2024) </a:t>
            </a:r>
            <a:r>
              <a:rPr lang="en-US" sz="1600" i="1"/>
              <a:t>Workforce Pressures in the NHS and Social Care</a:t>
            </a:r>
            <a:r>
              <a:rPr lang="en-US" sz="1600"/>
              <a:t>. Available at: </a:t>
            </a:r>
            <a:r>
              <a:rPr lang="en-US" sz="1600">
                <a:hlinkClick r:id="rId2"/>
              </a:rPr>
              <a:t>https://www.health.org.uk</a:t>
            </a:r>
            <a:endParaRPr lang="en-US" sz="1600"/>
          </a:p>
          <a:p>
            <a:r>
              <a:rPr lang="en-US" sz="1600"/>
              <a:t>Jasper, M. (2013) </a:t>
            </a:r>
            <a:r>
              <a:rPr lang="en-US" sz="1600" i="1"/>
              <a:t>Beginning Reflective Practice</a:t>
            </a:r>
            <a:r>
              <a:rPr lang="en-US" sz="1600"/>
              <a:t>. 2nd edn. Cheltenham: Nelson Thornes.</a:t>
            </a:r>
          </a:p>
          <a:p>
            <a:r>
              <a:rPr lang="en-US" sz="1600"/>
              <a:t>Mind (2023) </a:t>
            </a:r>
            <a:r>
              <a:rPr lang="en-US" sz="1600" i="1"/>
              <a:t>Preventing Burnout in Health and Social Care</a:t>
            </a:r>
            <a:r>
              <a:rPr lang="en-US" sz="1600"/>
              <a:t>. Available at: </a:t>
            </a:r>
            <a:r>
              <a:rPr lang="en-US" sz="1600">
                <a:hlinkClick r:id="rId3"/>
              </a:rPr>
              <a:t>https://www.mind.org.uk</a:t>
            </a:r>
            <a:endParaRPr lang="en-US" sz="1600"/>
          </a:p>
          <a:p>
            <a:r>
              <a:rPr lang="en-US" sz="1600"/>
              <a:t>Moon, J. (2013) </a:t>
            </a:r>
            <a:r>
              <a:rPr lang="en-US" sz="1600" i="1"/>
              <a:t>Reflection and Employability: Learning Through Experience</a:t>
            </a:r>
            <a:r>
              <a:rPr lang="en-US" sz="1600"/>
              <a:t>. London: Routledge.</a:t>
            </a:r>
          </a:p>
          <a:p>
            <a:r>
              <a:rPr lang="en-US" sz="1600"/>
              <a:t>NHS England (2023) </a:t>
            </a:r>
            <a:r>
              <a:rPr lang="en-US" sz="1600" i="1"/>
              <a:t>Learning and Development Framework</a:t>
            </a:r>
            <a:r>
              <a:rPr lang="en-US" sz="1600"/>
              <a:t>. Available at: </a:t>
            </a:r>
            <a:r>
              <a:rPr lang="en-US" sz="1600">
                <a:hlinkClick r:id="rId4"/>
              </a:rPr>
              <a:t>https://www.england.nhs.uk</a:t>
            </a:r>
            <a:endParaRPr lang="en-US" sz="1600"/>
          </a:p>
          <a:p>
            <a:r>
              <a:rPr lang="en-US" sz="1600"/>
              <a:t>Skills for Care (2024) </a:t>
            </a:r>
            <a:r>
              <a:rPr lang="en-US" sz="1600" i="1"/>
              <a:t>Career Pathways in Adult Social Care</a:t>
            </a:r>
            <a:r>
              <a:rPr lang="en-US" sz="1600"/>
              <a:t>. Available at: </a:t>
            </a:r>
            <a:r>
              <a:rPr lang="en-US" sz="1600">
                <a:hlinkClick r:id="rId5"/>
              </a:rPr>
              <a:t>https://www.skillsforcare.org.uk</a:t>
            </a:r>
            <a:endParaRPr lang="en-US" sz="1600"/>
          </a:p>
        </p:txBody>
      </p:sp>
    </p:spTree>
    <p:extLst>
      <p:ext uri="{BB962C8B-B14F-4D97-AF65-F5344CB8AC3E}">
        <p14:creationId xmlns:p14="http://schemas.microsoft.com/office/powerpoint/2010/main" val="571529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1399</Words>
  <Application>Microsoft Office PowerPoint</Application>
  <PresentationFormat>Widescreen</PresentationFormat>
  <Paragraphs>76</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Calibri Light</vt:lpstr>
      <vt:lpstr>Helvetica</vt:lpstr>
      <vt:lpstr>-webkit-standard</vt:lpstr>
      <vt:lpstr>Office Theme</vt:lpstr>
      <vt:lpstr>Personal SWOT Analysis: Professional Development in the UK Health and Social Care Sector</vt:lpstr>
      <vt:lpstr>Introduction</vt:lpstr>
      <vt:lpstr>Strengths</vt:lpstr>
      <vt:lpstr>Weaknesses</vt:lpstr>
      <vt:lpstr>Opportunities</vt:lpstr>
      <vt:lpstr>Threats</vt:lpstr>
      <vt:lpstr>Using Strengths to Overcome Weaknesses</vt:lpstr>
      <vt:lpstr>Action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SWOT Analysis: Professional Development in the UK Health and Social Care Sector</dc:title>
  <dc:creator>447459771326</dc:creator>
  <cp:lastModifiedBy>princess sarah</cp:lastModifiedBy>
  <cp:revision>3</cp:revision>
  <dcterms:created xsi:type="dcterms:W3CDTF">2025-11-09T05:47:05Z</dcterms:created>
  <dcterms:modified xsi:type="dcterms:W3CDTF">2025-11-09T22:04:49Z</dcterms:modified>
</cp:coreProperties>
</file>