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59" r:id="rId6"/>
    <p:sldId id="262" r:id="rId7"/>
    <p:sldId id="264" r:id="rId8"/>
    <p:sldId id="270" r:id="rId9"/>
    <p:sldId id="267" r:id="rId10"/>
    <p:sldId id="268" r:id="rId11"/>
    <p:sldId id="271" r:id="rId12"/>
    <p:sldId id="265" r:id="rId13"/>
    <p:sldId id="269" r:id="rId14"/>
    <p:sldId id="266" r:id="rId15"/>
    <p:sldId id="273" r:id="rId16"/>
    <p:sldId id="272" r:id="rId17"/>
    <p:sldId id="260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588"/>
    <p:restoredTop sz="93011"/>
  </p:normalViewPr>
  <p:slideViewPr>
    <p:cSldViewPr>
      <p:cViewPr varScale="1">
        <p:scale>
          <a:sx n="102" d="100"/>
          <a:sy n="102" d="100"/>
        </p:scale>
        <p:origin x="184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21/10/2021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E48DBB-ABBA-6348-842C-3A4346097AB9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2E1DA-8CD0-4043-BEA4-FD35E7EA3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1072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Ss</a:t>
            </a:r>
            <a:r>
              <a:rPr lang="en-GB" dirty="0"/>
              <a:t> - Make notes on the key points.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22E1DA-8CD0-4043-BEA4-FD35E7EA3EC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3994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Show </a:t>
            </a:r>
            <a:r>
              <a:rPr lang="en-GB" dirty="0" err="1"/>
              <a:t>Ss</a:t>
            </a:r>
            <a:r>
              <a:rPr lang="en-GB" dirty="0"/>
              <a:t> where to access the guides on Moodle.  </a:t>
            </a:r>
            <a:r>
              <a:rPr lang="en-GB" dirty="0" err="1"/>
              <a:t>Padlets</a:t>
            </a:r>
            <a:r>
              <a:rPr lang="en-GB" dirty="0"/>
              <a:t>: 1. https://</a:t>
            </a:r>
            <a:r>
              <a:rPr lang="en-GB" dirty="0" err="1"/>
              <a:t>en-gb.padlet.com</a:t>
            </a:r>
            <a:r>
              <a:rPr lang="en-GB" dirty="0"/>
              <a:t>/</a:t>
            </a:r>
            <a:r>
              <a:rPr lang="en-GB" dirty="0" err="1"/>
              <a:t>transitiontales</a:t>
            </a:r>
            <a:r>
              <a:rPr lang="en-GB" dirty="0"/>
              <a:t>/2e24hzzl9wr09aad 2.  https://</a:t>
            </a:r>
            <a:r>
              <a:rPr lang="en-GB" dirty="0" err="1"/>
              <a:t>en-gb.padlet.com</a:t>
            </a:r>
            <a:r>
              <a:rPr lang="en-GB" dirty="0"/>
              <a:t>/</a:t>
            </a:r>
            <a:r>
              <a:rPr lang="en-GB" dirty="0" err="1"/>
              <a:t>transitiontales</a:t>
            </a:r>
            <a:r>
              <a:rPr lang="en-GB" dirty="0"/>
              <a:t>/8hwq9ut8hlzdwtsu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22E1DA-8CD0-4043-BEA4-FD35E7EA3EC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2933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Share handouts.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22E1DA-8CD0-4043-BEA4-FD35E7EA3EC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222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applewebdata://473FAD27-E51E-4F6D-A930-5C40A1100DF6/#_Toc474" TargetMode="External"/><Relationship Id="rId13" Type="http://schemas.openxmlformats.org/officeDocument/2006/relationships/hyperlink" Target="applewebdata://473FAD27-E51E-4F6D-A930-5C40A1100DF6/#_Toc8115" TargetMode="External"/><Relationship Id="rId3" Type="http://schemas.openxmlformats.org/officeDocument/2006/relationships/hyperlink" Target="applewebdata://473FAD27-E51E-4F6D-A930-5C40A1100DF6/#_Toc25413" TargetMode="External"/><Relationship Id="rId7" Type="http://schemas.openxmlformats.org/officeDocument/2006/relationships/hyperlink" Target="applewebdata://473FAD27-E51E-4F6D-A930-5C40A1100DF6/#_Toc30592" TargetMode="External"/><Relationship Id="rId12" Type="http://schemas.openxmlformats.org/officeDocument/2006/relationships/hyperlink" Target="applewebdata://473FAD27-E51E-4F6D-A930-5C40A1100DF6/#_Toc16631" TargetMode="External"/><Relationship Id="rId17" Type="http://schemas.openxmlformats.org/officeDocument/2006/relationships/hyperlink" Target="applewebdata://473FAD27-E51E-4F6D-A930-5C40A1100DF6/#_Toc31476" TargetMode="External"/><Relationship Id="rId2" Type="http://schemas.openxmlformats.org/officeDocument/2006/relationships/hyperlink" Target="applewebdata://473FAD27-E51E-4F6D-A930-5C40A1100DF6/#_Toc12490" TargetMode="External"/><Relationship Id="rId16" Type="http://schemas.openxmlformats.org/officeDocument/2006/relationships/hyperlink" Target="applewebdata://473FAD27-E51E-4F6D-A930-5C40A1100DF6/#_Toc1358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applewebdata://473FAD27-E51E-4F6D-A930-5C40A1100DF6/#_Toc29760" TargetMode="External"/><Relationship Id="rId11" Type="http://schemas.openxmlformats.org/officeDocument/2006/relationships/hyperlink" Target="applewebdata://473FAD27-E51E-4F6D-A930-5C40A1100DF6/#_Toc29292" TargetMode="External"/><Relationship Id="rId5" Type="http://schemas.openxmlformats.org/officeDocument/2006/relationships/hyperlink" Target="applewebdata://473FAD27-E51E-4F6D-A930-5C40A1100DF6/#_Toc31386" TargetMode="External"/><Relationship Id="rId15" Type="http://schemas.openxmlformats.org/officeDocument/2006/relationships/hyperlink" Target="applewebdata://473FAD27-E51E-4F6D-A930-5C40A1100DF6/#_Toc10757" TargetMode="External"/><Relationship Id="rId10" Type="http://schemas.openxmlformats.org/officeDocument/2006/relationships/hyperlink" Target="applewebdata://473FAD27-E51E-4F6D-A930-5C40A1100DF6/#_Toc7704" TargetMode="External"/><Relationship Id="rId4" Type="http://schemas.openxmlformats.org/officeDocument/2006/relationships/hyperlink" Target="applewebdata://473FAD27-E51E-4F6D-A930-5C40A1100DF6/#_Toc25888" TargetMode="External"/><Relationship Id="rId9" Type="http://schemas.openxmlformats.org/officeDocument/2006/relationships/hyperlink" Target="applewebdata://473FAD27-E51E-4F6D-A930-5C40A1100DF6/#_Toc14440" TargetMode="External"/><Relationship Id="rId14" Type="http://schemas.openxmlformats.org/officeDocument/2006/relationships/hyperlink" Target="applewebdata://473FAD27-E51E-4F6D-A930-5C40A1100DF6/#_Toc23962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applewebdata://473FAD27-E51E-4F6D-A930-5C40A1100DF6/#_Toc474" TargetMode="External"/><Relationship Id="rId13" Type="http://schemas.openxmlformats.org/officeDocument/2006/relationships/hyperlink" Target="applewebdata://473FAD27-E51E-4F6D-A930-5C40A1100DF6/#_Toc8115" TargetMode="External"/><Relationship Id="rId3" Type="http://schemas.openxmlformats.org/officeDocument/2006/relationships/hyperlink" Target="applewebdata://473FAD27-E51E-4F6D-A930-5C40A1100DF6/#_Toc25413" TargetMode="External"/><Relationship Id="rId7" Type="http://schemas.openxmlformats.org/officeDocument/2006/relationships/hyperlink" Target="applewebdata://473FAD27-E51E-4F6D-A930-5C40A1100DF6/#_Toc30592" TargetMode="External"/><Relationship Id="rId12" Type="http://schemas.openxmlformats.org/officeDocument/2006/relationships/hyperlink" Target="applewebdata://473FAD27-E51E-4F6D-A930-5C40A1100DF6/#_Toc16631" TargetMode="External"/><Relationship Id="rId17" Type="http://schemas.openxmlformats.org/officeDocument/2006/relationships/hyperlink" Target="applewebdata://473FAD27-E51E-4F6D-A930-5C40A1100DF6/#_Toc31476" TargetMode="External"/><Relationship Id="rId2" Type="http://schemas.openxmlformats.org/officeDocument/2006/relationships/hyperlink" Target="applewebdata://473FAD27-E51E-4F6D-A930-5C40A1100DF6/#_Toc12490" TargetMode="External"/><Relationship Id="rId16" Type="http://schemas.openxmlformats.org/officeDocument/2006/relationships/hyperlink" Target="applewebdata://473FAD27-E51E-4F6D-A930-5C40A1100DF6/#_Toc1358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applewebdata://473FAD27-E51E-4F6D-A930-5C40A1100DF6/#_Toc29760" TargetMode="External"/><Relationship Id="rId11" Type="http://schemas.openxmlformats.org/officeDocument/2006/relationships/hyperlink" Target="applewebdata://473FAD27-E51E-4F6D-A930-5C40A1100DF6/#_Toc29292" TargetMode="External"/><Relationship Id="rId5" Type="http://schemas.openxmlformats.org/officeDocument/2006/relationships/hyperlink" Target="applewebdata://473FAD27-E51E-4F6D-A930-5C40A1100DF6/#_Toc31386" TargetMode="External"/><Relationship Id="rId15" Type="http://schemas.openxmlformats.org/officeDocument/2006/relationships/hyperlink" Target="applewebdata://473FAD27-E51E-4F6D-A930-5C40A1100DF6/#_Toc10757" TargetMode="External"/><Relationship Id="rId10" Type="http://schemas.openxmlformats.org/officeDocument/2006/relationships/hyperlink" Target="applewebdata://473FAD27-E51E-4F6D-A930-5C40A1100DF6/#_Toc7704" TargetMode="External"/><Relationship Id="rId4" Type="http://schemas.openxmlformats.org/officeDocument/2006/relationships/hyperlink" Target="applewebdata://473FAD27-E51E-4F6D-A930-5C40A1100DF6/#_Toc25888" TargetMode="External"/><Relationship Id="rId9" Type="http://schemas.openxmlformats.org/officeDocument/2006/relationships/hyperlink" Target="applewebdata://473FAD27-E51E-4F6D-A930-5C40A1100DF6/#_Toc14440" TargetMode="External"/><Relationship Id="rId14" Type="http://schemas.openxmlformats.org/officeDocument/2006/relationships/hyperlink" Target="applewebdata://473FAD27-E51E-4F6D-A930-5C40A1100DF6/#_Toc23962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llnh1453df6934m7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play.kahoot.it/v2/?quizId=755d63db-2f2a-4070-842f-36a9738ec315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hyperlink" Target="https://cnki.net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https://i.inews.co.uk/content/uploads/2021/10/PRI_204455028-640x36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Autofit/>
          </a:bodyPr>
          <a:lstStyle/>
          <a:p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English Language Support 2021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with Stephanie Bradley, Dip Ed., Dip TEFLA, MA</a:t>
            </a:r>
            <a:br>
              <a:rPr lang="en-GB" sz="4000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Academic Writing Skills 1 </a:t>
            </a: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B6C7B-C6FA-EE47-BE0F-C354C92A8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English Academic Skills – An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60619-E3FB-884D-B0D7-640AA2CF9484}"/>
              </a:ext>
            </a:extLst>
          </p:cNvPr>
          <p:cNvSpPr>
            <a:spLocks noGrp="1"/>
          </p:cNvSpPr>
          <p:nvPr>
            <p:ph idx="1"/>
          </p:nvPr>
        </p:nvSpPr>
        <p:spPr>
          <a:ln w="1270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lvl="0" fontAlgn="base"/>
            <a:r>
              <a:rPr lang="en-GB" b="1" dirty="0"/>
              <a:t>Referencing Skills</a:t>
            </a:r>
            <a:r>
              <a:rPr lang="en-GB" dirty="0"/>
              <a:t> (Follow the Harvard system)</a:t>
            </a:r>
          </a:p>
          <a:p>
            <a:pPr lvl="0" fontAlgn="base"/>
            <a:r>
              <a:rPr lang="en-GB" b="1" dirty="0"/>
              <a:t>Presentation Skills</a:t>
            </a:r>
            <a:r>
              <a:rPr lang="en-GB" dirty="0"/>
              <a:t> (Use the format provided by your tutor)</a:t>
            </a:r>
          </a:p>
          <a:p>
            <a:pPr lvl="0" fontAlgn="base"/>
            <a:r>
              <a:rPr lang="en-GB" dirty="0"/>
              <a:t>Comprehensible </a:t>
            </a:r>
            <a:r>
              <a:rPr lang="en-GB" b="1" dirty="0"/>
              <a:t>use of Academic English</a:t>
            </a:r>
          </a:p>
          <a:p>
            <a:pPr lvl="0" fontAlgn="base"/>
            <a:r>
              <a:rPr lang="en-GB" b="1" dirty="0"/>
              <a:t>Researching skills</a:t>
            </a:r>
            <a:r>
              <a:rPr lang="en-GB" dirty="0"/>
              <a:t> (Follow your tutor’s guidelines, plus do your own research)</a:t>
            </a:r>
          </a:p>
          <a:p>
            <a:pPr lvl="0" fontAlgn="base"/>
            <a:r>
              <a:rPr lang="en-GB" dirty="0"/>
              <a:t>Develop </a:t>
            </a:r>
            <a:r>
              <a:rPr lang="en-GB" b="1" dirty="0"/>
              <a:t>critical analysis skills</a:t>
            </a:r>
            <a:r>
              <a:rPr lang="en-GB" dirty="0"/>
              <a:t> (comparing, contrasting, developing an argument)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>
              <a:buNone/>
            </a:pPr>
            <a:endParaRPr lang="en-GB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9674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AD3F9-7FE8-EA4A-882C-1E329E301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passing a paper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6AA60-08E8-0B47-97EA-08F7527B23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 fontAlgn="base">
              <a:buNone/>
            </a:pPr>
            <a:r>
              <a:rPr lang="en-GB" dirty="0"/>
              <a:t>1. </a:t>
            </a:r>
            <a:r>
              <a:rPr lang="en-GB" b="1" dirty="0"/>
              <a:t>First, get the easy marks!</a:t>
            </a:r>
            <a:r>
              <a:rPr lang="en-GB" dirty="0"/>
              <a:t> </a:t>
            </a:r>
          </a:p>
          <a:p>
            <a:pPr lvl="0" fontAlgn="base"/>
            <a:r>
              <a:rPr lang="en-GB" dirty="0"/>
              <a:t>Follow the required format exactly (do not be careless – spelling mistakes matter)</a:t>
            </a:r>
          </a:p>
          <a:p>
            <a:pPr lvl="0" fontAlgn="base"/>
            <a:r>
              <a:rPr lang="en-GB" dirty="0"/>
              <a:t>Follow task guidelines exactly. (If it says use real-life examples, then do!)</a:t>
            </a:r>
          </a:p>
          <a:p>
            <a:pPr lvl="0" fontAlgn="base"/>
            <a:r>
              <a:rPr lang="en-GB" dirty="0"/>
              <a:t>If in doubt about the task, speak to your tutor. Get clarification.</a:t>
            </a:r>
          </a:p>
          <a:p>
            <a:pPr lvl="0" fontAlgn="base"/>
            <a:r>
              <a:rPr lang="en-GB" dirty="0"/>
              <a:t>Create a perfect bibliography  (Checklist  - Is it in alphabetical order, by author last name? Is your punctuation correct and consistent? Have you followed the Harvard guide for each item in your list?)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205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68C0F-DA33-704F-A273-E04DF758C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Find the spelling or punctuation mistakes in the 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018D4-1F51-424F-A60B-3DF86FF0D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>
                <a:hlinkClick r:id="rId2"/>
              </a:rPr>
              <a:t>Table of contents	2</a:t>
            </a:r>
            <a:endParaRPr lang="en-GB" dirty="0"/>
          </a:p>
          <a:p>
            <a:r>
              <a:rPr lang="en-US" dirty="0">
                <a:hlinkClick r:id="rId3"/>
              </a:rPr>
              <a:t>1.0 Executive Summary	3</a:t>
            </a:r>
            <a:endParaRPr lang="en-GB" dirty="0"/>
          </a:p>
          <a:p>
            <a:r>
              <a:rPr lang="en-US" dirty="0">
                <a:hlinkClick r:id="rId4"/>
              </a:rPr>
              <a:t>2.0 Introduction	3</a:t>
            </a:r>
            <a:endParaRPr lang="en-GB" dirty="0"/>
          </a:p>
          <a:p>
            <a:r>
              <a:rPr lang="en-US" dirty="0">
                <a:hlinkClick r:id="rId5"/>
              </a:rPr>
              <a:t>2.1 background	                 3</a:t>
            </a:r>
            <a:endParaRPr lang="en-GB" dirty="0"/>
          </a:p>
          <a:p>
            <a:r>
              <a:rPr lang="en-US" dirty="0">
                <a:hlinkClick r:id="rId6"/>
              </a:rPr>
              <a:t>2.2 the report aim	3</a:t>
            </a:r>
            <a:endParaRPr lang="en-GB" dirty="0"/>
          </a:p>
          <a:p>
            <a:r>
              <a:rPr lang="en-US" dirty="0">
                <a:hlinkClick r:id="rId7"/>
              </a:rPr>
              <a:t>3.0 Mainly Body	4</a:t>
            </a:r>
            <a:endParaRPr lang="en-GB" dirty="0"/>
          </a:p>
          <a:p>
            <a:r>
              <a:rPr lang="en-US" dirty="0">
                <a:hlinkClick r:id="rId8"/>
              </a:rPr>
              <a:t>3.1 	                                   4</a:t>
            </a:r>
            <a:endParaRPr lang="en-GB" dirty="0"/>
          </a:p>
          <a:p>
            <a:r>
              <a:rPr lang="en-US" dirty="0">
                <a:hlinkClick r:id="rId9"/>
              </a:rPr>
              <a:t>3.2 	                                  4</a:t>
            </a:r>
            <a:r>
              <a:rPr lang="en-US" dirty="0"/>
              <a:t> </a:t>
            </a:r>
            <a:endParaRPr lang="en-GB" dirty="0"/>
          </a:p>
          <a:p>
            <a:r>
              <a:rPr lang="en-US" dirty="0">
                <a:hlinkClick r:id="rId10"/>
              </a:rPr>
              <a:t>3.3                          	6</a:t>
            </a:r>
            <a:endParaRPr lang="en-GB" dirty="0"/>
          </a:p>
          <a:p>
            <a:r>
              <a:rPr lang="en-US" dirty="0">
                <a:hlinkClick r:id="rId11"/>
              </a:rPr>
              <a:t>3.4</a:t>
            </a:r>
            <a:r>
              <a:rPr lang="en-US" dirty="0"/>
              <a:t>                        </a:t>
            </a:r>
            <a:r>
              <a:rPr lang="en-US" dirty="0">
                <a:hlinkClick r:id="rId12"/>
              </a:rPr>
              <a:t>	7</a:t>
            </a:r>
            <a:endParaRPr lang="en-GB" dirty="0"/>
          </a:p>
          <a:p>
            <a:r>
              <a:rPr lang="en-US" dirty="0">
                <a:hlinkClick r:id="rId13"/>
              </a:rPr>
              <a:t>3.5 </a:t>
            </a:r>
            <a:r>
              <a:rPr lang="en-US" dirty="0"/>
              <a:t>                      </a:t>
            </a:r>
            <a:r>
              <a:rPr lang="en-US" dirty="0">
                <a:hlinkClick r:id="rId14"/>
              </a:rPr>
              <a:t>	7</a:t>
            </a:r>
            <a:endParaRPr lang="en-GB" dirty="0"/>
          </a:p>
          <a:p>
            <a:r>
              <a:rPr lang="en-US" dirty="0">
                <a:hlinkClick r:id="rId15"/>
              </a:rPr>
              <a:t>4.0 conclusion	                 8</a:t>
            </a:r>
            <a:endParaRPr lang="en-GB" dirty="0"/>
          </a:p>
          <a:p>
            <a:r>
              <a:rPr lang="en-US" dirty="0">
                <a:hlinkClick r:id="rId16"/>
              </a:rPr>
              <a:t>5.0 recommendations	8</a:t>
            </a:r>
            <a:endParaRPr lang="en-GB" dirty="0"/>
          </a:p>
          <a:p>
            <a:r>
              <a:rPr lang="en-US" dirty="0">
                <a:hlinkClick r:id="rId17"/>
              </a:rPr>
              <a:t>6.0 References	                 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433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68C0F-DA33-704F-A273-E04DF758C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Answer: 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018D4-1F51-424F-A60B-3DF86FF0D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Table of </a:t>
            </a:r>
            <a:r>
              <a:rPr lang="en-US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</a:t>
            </a:r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ontents	2</a:t>
            </a:r>
            <a:endParaRPr lang="en-GB" dirty="0"/>
          </a:p>
          <a:p>
            <a:r>
              <a:rPr lang="en-US" dirty="0">
                <a:hlinkClick r:id="rId3"/>
              </a:rPr>
              <a:t>1.0 Executive Summary	3</a:t>
            </a:r>
            <a:endParaRPr lang="en-GB" dirty="0"/>
          </a:p>
          <a:p>
            <a:r>
              <a:rPr lang="en-US" dirty="0">
                <a:hlinkClick r:id="rId4"/>
              </a:rPr>
              <a:t>2.0 Introduction	3</a:t>
            </a:r>
            <a:endParaRPr lang="en-GB" dirty="0"/>
          </a:p>
          <a:p>
            <a:r>
              <a:rPr lang="en-US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2.1 </a:t>
            </a:r>
            <a:r>
              <a:rPr lang="en-US" dirty="0">
                <a:solidFill>
                  <a:srgbClr val="FF00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</a:t>
            </a:r>
            <a:r>
              <a:rPr lang="en-US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ackground	                 3</a:t>
            </a:r>
            <a:endParaRPr lang="en-GB" dirty="0"/>
          </a:p>
          <a:p>
            <a:r>
              <a:rPr lang="en-US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2.2 </a:t>
            </a:r>
            <a:r>
              <a:rPr lang="en-US" dirty="0">
                <a:solidFill>
                  <a:srgbClr val="FF00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</a:t>
            </a:r>
            <a:r>
              <a:rPr lang="en-US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im</a:t>
            </a:r>
            <a:r>
              <a:rPr lang="en-US" dirty="0">
                <a:solidFill>
                  <a:srgbClr val="FF00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</a:t>
            </a:r>
            <a:r>
              <a:rPr lang="en-US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3</a:t>
            </a:r>
            <a:endParaRPr lang="en-GB" dirty="0"/>
          </a:p>
          <a:p>
            <a:r>
              <a:rPr lang="en-US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3.0 Main</a:t>
            </a:r>
            <a:r>
              <a:rPr lang="en-US" strike="sngStrike" dirty="0">
                <a:solidFill>
                  <a:srgbClr val="FF0000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ly</a:t>
            </a:r>
            <a:r>
              <a:rPr lang="en-US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Body	4</a:t>
            </a:r>
            <a:endParaRPr lang="en-GB" dirty="0"/>
          </a:p>
          <a:p>
            <a:r>
              <a:rPr lang="en-US" dirty="0">
                <a:hlinkClick r:id="rId8"/>
              </a:rPr>
              <a:t>3.1 	                                   4</a:t>
            </a:r>
            <a:endParaRPr lang="en-GB" dirty="0"/>
          </a:p>
          <a:p>
            <a:r>
              <a:rPr lang="en-US" dirty="0">
                <a:hlinkClick r:id="rId9"/>
              </a:rPr>
              <a:t>3.2 	                                  4</a:t>
            </a:r>
            <a:r>
              <a:rPr lang="en-US" dirty="0"/>
              <a:t> </a:t>
            </a:r>
            <a:endParaRPr lang="en-GB" dirty="0"/>
          </a:p>
          <a:p>
            <a:r>
              <a:rPr lang="en-US" dirty="0">
                <a:hlinkClick r:id="rId10"/>
              </a:rPr>
              <a:t>3.3                          	6</a:t>
            </a:r>
            <a:endParaRPr lang="en-GB" dirty="0"/>
          </a:p>
          <a:p>
            <a:r>
              <a:rPr lang="en-US" dirty="0">
                <a:hlinkClick r:id="rId11"/>
              </a:rPr>
              <a:t>3.4</a:t>
            </a:r>
            <a:r>
              <a:rPr lang="en-US" dirty="0"/>
              <a:t>                        </a:t>
            </a:r>
            <a:r>
              <a:rPr lang="en-US" dirty="0">
                <a:hlinkClick r:id="rId12"/>
              </a:rPr>
              <a:t>	7</a:t>
            </a:r>
            <a:endParaRPr lang="en-GB" dirty="0"/>
          </a:p>
          <a:p>
            <a:r>
              <a:rPr lang="en-US" dirty="0">
                <a:hlinkClick r:id="rId13"/>
              </a:rPr>
              <a:t>3.5 </a:t>
            </a:r>
            <a:r>
              <a:rPr lang="en-US" dirty="0"/>
              <a:t>                      </a:t>
            </a:r>
            <a:r>
              <a:rPr lang="en-US" dirty="0">
                <a:hlinkClick r:id="rId14"/>
              </a:rPr>
              <a:t>	7</a:t>
            </a:r>
            <a:endParaRPr lang="en-GB" dirty="0"/>
          </a:p>
          <a:p>
            <a:r>
              <a:rPr lang="en-US" dirty="0"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4.0 </a:t>
            </a:r>
            <a:r>
              <a:rPr lang="en-US" dirty="0">
                <a:solidFill>
                  <a:srgbClr val="FF0000"/>
                </a:solidFill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</a:t>
            </a:r>
            <a:r>
              <a:rPr lang="en-US" dirty="0"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onclusion	                 8</a:t>
            </a:r>
            <a:endParaRPr lang="en-GB" dirty="0"/>
          </a:p>
          <a:p>
            <a:r>
              <a:rPr lang="en-US" dirty="0"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5.0 </a:t>
            </a:r>
            <a:r>
              <a:rPr lang="en-US" dirty="0">
                <a:solidFill>
                  <a:srgbClr val="FF0000"/>
                </a:solidFill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</a:t>
            </a:r>
            <a:r>
              <a:rPr lang="en-US" dirty="0"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ecommendations	8</a:t>
            </a:r>
            <a:endParaRPr lang="en-GB" dirty="0"/>
          </a:p>
          <a:p>
            <a:r>
              <a:rPr lang="en-US" dirty="0">
                <a:hlinkClick r:id="rId17"/>
              </a:rPr>
              <a:t>6.0 References	                 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832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62C5F-C8CF-B34C-BB34-196336DFB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1784"/>
            <a:ext cx="8229600" cy="1143000"/>
          </a:xfrm>
        </p:spPr>
        <p:txBody>
          <a:bodyPr/>
          <a:lstStyle/>
          <a:p>
            <a:r>
              <a:rPr lang="en-GB" dirty="0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DFAA3-6872-C04E-9EEA-9F99EF1758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Full publication details of any citation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should be found in the reference list at the end of your assignment. This should contain the full bibliographical record of the references cited in your text.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e.g.</a:t>
            </a:r>
          </a:p>
          <a:p>
            <a:pPr marL="0" indent="0" algn="just">
              <a:buNone/>
            </a:pPr>
            <a:r>
              <a:rPr lang="en-GB" b="1" dirty="0"/>
              <a:t>Pears, R. and Shields, G. (2016) </a:t>
            </a:r>
            <a:r>
              <a:rPr lang="en-GB" b="1" i="1" dirty="0"/>
              <a:t>Cite them right: the essential referencing guide</a:t>
            </a:r>
            <a:r>
              <a:rPr lang="en-GB" b="1" dirty="0"/>
              <a:t>. 10th rev. </a:t>
            </a:r>
            <a:r>
              <a:rPr lang="en-GB" b="1" dirty="0" err="1"/>
              <a:t>edn</a:t>
            </a:r>
            <a:r>
              <a:rPr lang="en-GB" b="1" dirty="0"/>
              <a:t>.</a:t>
            </a:r>
          </a:p>
          <a:p>
            <a:pPr marL="0" indent="0" algn="just">
              <a:buNone/>
            </a:pPr>
            <a:r>
              <a:rPr lang="en-GB" b="1" dirty="0"/>
              <a:t>Basingstoke: Palgrave.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It should enable any reader to locate your original source. A reference list is arranged in</a:t>
            </a:r>
          </a:p>
          <a:p>
            <a:pPr marL="0" indent="0">
              <a:buNone/>
            </a:pPr>
            <a:r>
              <a:rPr lang="en-GB" dirty="0"/>
              <a:t>alphabetical order by the author’s surname or, if there is no author, by title. A bibliography</a:t>
            </a:r>
          </a:p>
          <a:p>
            <a:pPr marL="0" indent="0">
              <a:buNone/>
            </a:pPr>
            <a:r>
              <a:rPr lang="en-GB" dirty="0"/>
              <a:t>can also sometimes be requested by your tutor. A bibliography is a list of all the sources you</a:t>
            </a:r>
          </a:p>
          <a:p>
            <a:pPr marL="0" indent="0">
              <a:buNone/>
            </a:pPr>
            <a:r>
              <a:rPr lang="en-GB" dirty="0"/>
              <a:t>have read for your assignment, whether or not you have cited them in your text and therefore</a:t>
            </a:r>
          </a:p>
          <a:p>
            <a:pPr marL="0" indent="0">
              <a:buNone/>
            </a:pPr>
            <a:r>
              <a:rPr lang="en-GB" dirty="0"/>
              <a:t>more exhaustive than a reference list. If you’re not sure which is required, ask your lecturer.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500" dirty="0"/>
              <a:t>Source: </a:t>
            </a:r>
            <a:r>
              <a:rPr lang="en-GB" sz="2500" i="1" dirty="0"/>
              <a:t> Referencing Handbook - Harvard, </a:t>
            </a:r>
            <a:r>
              <a:rPr lang="en-GB" sz="2500" dirty="0"/>
              <a:t>UWTSD: Library and Learning Resources, v. 1.2, p5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830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189FD-B76E-8242-8902-D17B4B52A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 at the sample bibliography: </a:t>
            </a:r>
            <a:br>
              <a:rPr lang="en-GB" dirty="0"/>
            </a:br>
            <a:r>
              <a:rPr lang="en-GB" dirty="0"/>
              <a:t>What is wrong?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93242-943C-8241-8233-F6BD8D968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4000" b="1" dirty="0"/>
          </a:p>
          <a:p>
            <a:pPr lvl="0"/>
            <a:r>
              <a:rPr lang="en-US" sz="4000" dirty="0" err="1"/>
              <a:t>Burgstahler</a:t>
            </a:r>
            <a:r>
              <a:rPr lang="en-US" sz="4000" dirty="0"/>
              <a:t>, D., and  I. </a:t>
            </a:r>
            <a:r>
              <a:rPr lang="en-US" sz="4000" dirty="0" err="1"/>
              <a:t>Dichev</a:t>
            </a:r>
            <a:r>
              <a:rPr lang="en-US" sz="4000" dirty="0"/>
              <a:t> (1997). Earnings management to avoid earnings decreases and losses, Journal of Accounting and Economics, University of Washington, Vol. 24, No. 1.: 99-126.</a:t>
            </a:r>
            <a:endParaRPr lang="en-GB" sz="4000" dirty="0"/>
          </a:p>
          <a:p>
            <a:r>
              <a:rPr lang="en-US" sz="4000" dirty="0"/>
              <a:t> </a:t>
            </a:r>
            <a:endParaRPr lang="en-GB" sz="4000" dirty="0"/>
          </a:p>
          <a:p>
            <a:pPr lvl="0"/>
            <a:r>
              <a:rPr lang="en-US" sz="4000" b="1" dirty="0"/>
              <a:t> </a:t>
            </a:r>
            <a:r>
              <a:rPr lang="en-US" sz="4000" dirty="0" err="1"/>
              <a:t>Anindita</a:t>
            </a:r>
            <a:r>
              <a:rPr lang="en-US" sz="4000" dirty="0"/>
              <a:t> </a:t>
            </a:r>
            <a:r>
              <a:rPr lang="en-US" sz="4000" dirty="0" err="1"/>
              <a:t>Chakrawati</a:t>
            </a:r>
            <a:r>
              <a:rPr lang="en-US" sz="4000" dirty="0"/>
              <a:t> and </a:t>
            </a:r>
            <a:r>
              <a:rPr lang="en-US" sz="4000" dirty="0" err="1"/>
              <a:t>Rajdip</a:t>
            </a:r>
            <a:r>
              <a:rPr lang="en-US" sz="4000" dirty="0"/>
              <a:t> </a:t>
            </a:r>
            <a:r>
              <a:rPr lang="en-US" sz="4000" dirty="0" err="1"/>
              <a:t>Gwallar</a:t>
            </a:r>
            <a:r>
              <a:rPr lang="en-US" sz="4000" dirty="0"/>
              <a:t> LA (2016) LA CA: American Marketing Association Journal of Market Research ,2016-08-01, </a:t>
            </a:r>
            <a:r>
              <a:rPr lang="en-US" sz="4000" dirty="0" err="1"/>
              <a:t>vol</a:t>
            </a:r>
            <a:r>
              <a:rPr lang="en-US" sz="4000" dirty="0"/>
              <a:t> .53(4), p.580-596 </a:t>
            </a:r>
            <a:endParaRPr lang="en-GB" sz="4000" dirty="0"/>
          </a:p>
          <a:p>
            <a:r>
              <a:rPr lang="en-US" sz="4000" dirty="0"/>
              <a:t> </a:t>
            </a:r>
            <a:endParaRPr lang="en-GB" sz="4000" dirty="0"/>
          </a:p>
          <a:p>
            <a:pPr lvl="0"/>
            <a:r>
              <a:rPr lang="en-US" sz="4000" dirty="0" err="1"/>
              <a:t>William.R.Scott</a:t>
            </a:r>
            <a:r>
              <a:rPr lang="en-US" sz="4000" dirty="0"/>
              <a:t> (1997) Financial Accounting Theory</a:t>
            </a:r>
            <a:endParaRPr lang="en-GB" sz="4000" dirty="0"/>
          </a:p>
          <a:p>
            <a:r>
              <a:rPr lang="en-US" sz="4000" dirty="0"/>
              <a:t> </a:t>
            </a:r>
            <a:endParaRPr lang="en-GB" sz="4000" dirty="0"/>
          </a:p>
          <a:p>
            <a:pPr lvl="0"/>
            <a:r>
              <a:rPr lang="en-US" sz="4000" dirty="0"/>
              <a:t>Katherine Schipper. (1989)“ Commentary earnings management” Accounting Horizons, </a:t>
            </a:r>
            <a:endParaRPr lang="en-GB" sz="4000" dirty="0"/>
          </a:p>
          <a:p>
            <a:r>
              <a:rPr lang="en-US" sz="4000" dirty="0"/>
              <a:t> </a:t>
            </a:r>
            <a:endParaRPr lang="en-GB" sz="4000" dirty="0"/>
          </a:p>
          <a:p>
            <a:pPr lvl="0"/>
            <a:r>
              <a:rPr lang="en-US" sz="4000" dirty="0"/>
              <a:t>Paul </a:t>
            </a:r>
            <a:r>
              <a:rPr lang="en-US" sz="4000" dirty="0" err="1"/>
              <a:t>M.Heaky&amp;James</a:t>
            </a:r>
            <a:r>
              <a:rPr lang="en-US" sz="4000" dirty="0"/>
              <a:t> </a:t>
            </a:r>
            <a:r>
              <a:rPr lang="en-US" sz="4000" dirty="0" err="1"/>
              <a:t>M.Wahlen</a:t>
            </a:r>
            <a:r>
              <a:rPr lang="en-US" sz="4000" dirty="0"/>
              <a:t>(1999). A Review of the Earnings Management Literature and Its Implications for Standard Setting. Accounting Horizons (December)</a:t>
            </a:r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603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189FD-B76E-8242-8902-D17B4B52A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sz="3600" b="1" dirty="0"/>
              <a:t>Look at the correct bibliography</a:t>
            </a:r>
            <a:r>
              <a:rPr lang="en-GB" sz="3100" dirty="0"/>
              <a:t>: </a:t>
            </a:r>
            <a:br>
              <a:rPr lang="en-GB" sz="3100" dirty="0"/>
            </a:br>
            <a:r>
              <a:rPr lang="en-GB" sz="3100" dirty="0">
                <a:solidFill>
                  <a:srgbClr val="0070C0"/>
                </a:solidFill>
              </a:rPr>
              <a:t>blue</a:t>
            </a:r>
            <a:r>
              <a:rPr lang="en-GB" sz="3100" dirty="0"/>
              <a:t>: corrections, </a:t>
            </a:r>
            <a:r>
              <a:rPr lang="en-GB" sz="3100" dirty="0">
                <a:solidFill>
                  <a:srgbClr val="FF0000"/>
                </a:solidFill>
              </a:rPr>
              <a:t>red</a:t>
            </a:r>
            <a:r>
              <a:rPr lang="en-GB" sz="3100" dirty="0"/>
              <a:t>: omissions</a:t>
            </a:r>
            <a:br>
              <a:rPr lang="en-GB" sz="3100" dirty="0"/>
            </a:br>
            <a:br>
              <a:rPr lang="en-GB" dirty="0"/>
            </a:br>
            <a:br>
              <a:rPr lang="en-GB" sz="18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93242-943C-8241-8233-F6BD8D968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4000" b="1" dirty="0"/>
          </a:p>
          <a:p>
            <a:pPr lvl="0"/>
            <a:r>
              <a:rPr lang="en-US" sz="4900" dirty="0" err="1"/>
              <a:t>Burgstahler</a:t>
            </a:r>
            <a:r>
              <a:rPr lang="en-US" sz="4900" dirty="0"/>
              <a:t>, D., and  </a:t>
            </a:r>
            <a:r>
              <a:rPr lang="en-US" sz="4900" dirty="0" err="1">
                <a:solidFill>
                  <a:srgbClr val="0070C0"/>
                </a:solidFill>
              </a:rPr>
              <a:t>Dichev</a:t>
            </a:r>
            <a:r>
              <a:rPr lang="en-US" sz="4900" dirty="0">
                <a:solidFill>
                  <a:srgbClr val="0070C0"/>
                </a:solidFill>
              </a:rPr>
              <a:t>, I.</a:t>
            </a:r>
            <a:r>
              <a:rPr lang="en-US" sz="4900" dirty="0"/>
              <a:t> (1997). ‘Earnings management to avoid earnings decreases and losses’, </a:t>
            </a:r>
            <a:r>
              <a:rPr lang="en-US" sz="4900" i="1" dirty="0">
                <a:solidFill>
                  <a:srgbClr val="0070C0"/>
                </a:solidFill>
              </a:rPr>
              <a:t>Journal of Accounting and Economics</a:t>
            </a:r>
            <a:r>
              <a:rPr lang="en-US" sz="4900" dirty="0"/>
              <a:t>, University of Washington, Vol. 24, No. 1.</a:t>
            </a:r>
            <a:r>
              <a:rPr lang="en-US" sz="4900" dirty="0">
                <a:solidFill>
                  <a:srgbClr val="0070C0"/>
                </a:solidFill>
              </a:rPr>
              <a:t> pp</a:t>
            </a:r>
            <a:r>
              <a:rPr lang="en-US" sz="4900" dirty="0"/>
              <a:t>99-126.</a:t>
            </a:r>
            <a:endParaRPr lang="en-GB" sz="4900" dirty="0"/>
          </a:p>
          <a:p>
            <a:r>
              <a:rPr lang="en-US" sz="4900" dirty="0"/>
              <a:t> </a:t>
            </a:r>
            <a:endParaRPr lang="en-GB" sz="4900" dirty="0"/>
          </a:p>
          <a:p>
            <a:pPr lvl="0"/>
            <a:r>
              <a:rPr lang="en-US" sz="4900" strike="sngStrike" dirty="0" err="1"/>
              <a:t>Ananindita</a:t>
            </a:r>
            <a:r>
              <a:rPr lang="en-US" sz="4900" strike="sngStrike" dirty="0"/>
              <a:t> </a:t>
            </a:r>
            <a:r>
              <a:rPr lang="en-US" sz="4900" strike="sngStrike" dirty="0" err="1"/>
              <a:t>Chakrawati</a:t>
            </a:r>
            <a:r>
              <a:rPr lang="en-US" sz="4900" strike="sngStrike" dirty="0"/>
              <a:t>, and </a:t>
            </a:r>
            <a:r>
              <a:rPr lang="en-US" sz="4900" strike="sngStrike" dirty="0" err="1"/>
              <a:t>Rajdip</a:t>
            </a:r>
            <a:r>
              <a:rPr lang="en-US" sz="4900" strike="sngStrike" dirty="0"/>
              <a:t> </a:t>
            </a:r>
            <a:r>
              <a:rPr lang="en-US" sz="4900" strike="sngStrike" dirty="0" err="1"/>
              <a:t>Gwallar</a:t>
            </a:r>
            <a:r>
              <a:rPr lang="en-US" sz="4900" strike="sngStrike" dirty="0"/>
              <a:t> LA (2016) LA CA: </a:t>
            </a:r>
            <a:r>
              <a:rPr lang="en-US" sz="4900" i="1" strike="sngStrike" dirty="0">
                <a:solidFill>
                  <a:schemeClr val="tx2"/>
                </a:solidFill>
              </a:rPr>
              <a:t>American Marketing Association Journal of Market Research</a:t>
            </a:r>
            <a:r>
              <a:rPr lang="en-US" sz="4900" strike="sngStrike" dirty="0">
                <a:solidFill>
                  <a:schemeClr val="tx2"/>
                </a:solidFill>
              </a:rPr>
              <a:t>,</a:t>
            </a:r>
            <a:r>
              <a:rPr lang="en-US" sz="4900" strike="sngStrike" dirty="0"/>
              <a:t> 2016-08-01, vol. 53(4), pp.580-596</a:t>
            </a:r>
            <a:r>
              <a:rPr lang="en-US" sz="4900" dirty="0"/>
              <a:t> .  X  </a:t>
            </a:r>
            <a:r>
              <a:rPr lang="en-US" sz="4900" b="1" u="sng" dirty="0">
                <a:solidFill>
                  <a:srgbClr val="C00000"/>
                </a:solidFill>
              </a:rPr>
              <a:t>Reference not found.</a:t>
            </a:r>
            <a:endParaRPr lang="en-US" sz="4900" b="1" u="sng" strike="sngStrike" dirty="0">
              <a:solidFill>
                <a:srgbClr val="C00000"/>
              </a:solidFill>
            </a:endParaRPr>
          </a:p>
          <a:p>
            <a:pPr lvl="0"/>
            <a:endParaRPr lang="en-US" sz="4900" dirty="0"/>
          </a:p>
          <a:p>
            <a:pPr lvl="0"/>
            <a:r>
              <a:rPr lang="en-US" sz="4900" dirty="0">
                <a:solidFill>
                  <a:srgbClr val="0070C0"/>
                </a:solidFill>
              </a:rPr>
              <a:t>Heaky, P.M., &amp; </a:t>
            </a:r>
            <a:r>
              <a:rPr lang="en-US" sz="4900" dirty="0" err="1">
                <a:solidFill>
                  <a:srgbClr val="0070C0"/>
                </a:solidFill>
              </a:rPr>
              <a:t>Wahlen</a:t>
            </a:r>
            <a:r>
              <a:rPr lang="en-US" sz="4900" dirty="0">
                <a:solidFill>
                  <a:srgbClr val="0070C0"/>
                </a:solidFill>
              </a:rPr>
              <a:t>, J.M.,</a:t>
            </a:r>
            <a:r>
              <a:rPr lang="en-US" sz="4900" dirty="0"/>
              <a:t> (1999). </a:t>
            </a:r>
            <a:r>
              <a:rPr lang="en-US" sz="4900" i="1" dirty="0">
                <a:solidFill>
                  <a:schemeClr val="tx2"/>
                </a:solidFill>
              </a:rPr>
              <a:t>A Review of the Earnings Management Literature and Its Implications for Standard Setting</a:t>
            </a:r>
            <a:r>
              <a:rPr lang="en-US" sz="4900" dirty="0">
                <a:solidFill>
                  <a:schemeClr val="tx2"/>
                </a:solidFill>
              </a:rPr>
              <a:t>.</a:t>
            </a:r>
            <a:r>
              <a:rPr lang="en-US" sz="4900" dirty="0"/>
              <a:t> </a:t>
            </a:r>
            <a:r>
              <a:rPr lang="en-US" sz="4900" dirty="0">
                <a:solidFill>
                  <a:srgbClr val="FF0000"/>
                </a:solidFill>
              </a:rPr>
              <a:t>Place of Publication:</a:t>
            </a:r>
            <a:r>
              <a:rPr lang="en-US" sz="4900" dirty="0"/>
              <a:t> Accounting Horizons. </a:t>
            </a:r>
            <a:r>
              <a:rPr lang="en-US" sz="4900" strike="sngStrike" dirty="0">
                <a:solidFill>
                  <a:schemeClr val="tx2"/>
                </a:solidFill>
              </a:rPr>
              <a:t>(December</a:t>
            </a:r>
            <a:r>
              <a:rPr lang="en-US" sz="4900" dirty="0">
                <a:solidFill>
                  <a:schemeClr val="tx2"/>
                </a:solidFill>
              </a:rPr>
              <a:t>)</a:t>
            </a:r>
            <a:endParaRPr lang="en-GB" sz="4900" dirty="0">
              <a:solidFill>
                <a:srgbClr val="FF0000"/>
              </a:solidFill>
            </a:endParaRPr>
          </a:p>
          <a:p>
            <a:pPr lvl="0"/>
            <a:endParaRPr lang="en-US" sz="4900" dirty="0"/>
          </a:p>
          <a:p>
            <a:pPr lvl="0"/>
            <a:r>
              <a:rPr lang="en-US" sz="4900" dirty="0">
                <a:solidFill>
                  <a:schemeClr val="tx2"/>
                </a:solidFill>
              </a:rPr>
              <a:t>Schipper, K.,</a:t>
            </a:r>
            <a:r>
              <a:rPr lang="en-US" sz="4900" dirty="0"/>
              <a:t> (1989) </a:t>
            </a:r>
            <a:r>
              <a:rPr lang="en-US" sz="4900" i="1" dirty="0">
                <a:solidFill>
                  <a:schemeClr val="tx2"/>
                </a:solidFill>
              </a:rPr>
              <a:t>Commentary earnings management</a:t>
            </a:r>
            <a:r>
              <a:rPr lang="en-US" sz="4900" i="1" dirty="0"/>
              <a:t> </a:t>
            </a:r>
            <a:r>
              <a:rPr lang="en-US" sz="4900" dirty="0">
                <a:solidFill>
                  <a:srgbClr val="FF0000"/>
                </a:solidFill>
              </a:rPr>
              <a:t>Place of Publication:</a:t>
            </a:r>
            <a:r>
              <a:rPr lang="en-US" sz="4900" i="1" dirty="0"/>
              <a:t> </a:t>
            </a:r>
            <a:r>
              <a:rPr lang="en-US" sz="4900" dirty="0"/>
              <a:t>Accounting Horizons. </a:t>
            </a:r>
            <a:endParaRPr lang="en-GB" sz="4900" dirty="0">
              <a:solidFill>
                <a:srgbClr val="FF0000"/>
              </a:solidFill>
            </a:endParaRPr>
          </a:p>
          <a:p>
            <a:r>
              <a:rPr lang="en-US" sz="4900" dirty="0"/>
              <a:t> </a:t>
            </a:r>
            <a:endParaRPr lang="en-GB" sz="4900" dirty="0"/>
          </a:p>
          <a:p>
            <a:pPr lvl="0"/>
            <a:r>
              <a:rPr lang="en-US" sz="4900" dirty="0">
                <a:solidFill>
                  <a:schemeClr val="tx2"/>
                </a:solidFill>
              </a:rPr>
              <a:t>Scott, W.R.,</a:t>
            </a:r>
            <a:r>
              <a:rPr lang="en-US" sz="4900" dirty="0"/>
              <a:t> (1997) </a:t>
            </a:r>
            <a:r>
              <a:rPr lang="en-US" sz="4900" i="1" dirty="0">
                <a:solidFill>
                  <a:schemeClr val="tx2"/>
                </a:solidFill>
              </a:rPr>
              <a:t>Financial Accounting Theory</a:t>
            </a:r>
            <a:r>
              <a:rPr lang="en-US" sz="4900" dirty="0"/>
              <a:t>, </a:t>
            </a:r>
            <a:r>
              <a:rPr lang="en-US" sz="4900" dirty="0">
                <a:solidFill>
                  <a:srgbClr val="FF0000"/>
                </a:solidFill>
              </a:rPr>
              <a:t>Place of Publication: Publisher</a:t>
            </a:r>
            <a:r>
              <a:rPr lang="en-US" sz="4900" dirty="0"/>
              <a:t>.</a:t>
            </a:r>
            <a:endParaRPr lang="en-GB" sz="4900" i="1" dirty="0"/>
          </a:p>
          <a:p>
            <a:pPr marL="0" indent="0">
              <a:buNone/>
            </a:pPr>
            <a:r>
              <a:rPr lang="en-US" sz="4000" dirty="0"/>
              <a:t> </a:t>
            </a: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6400" b="1" dirty="0"/>
              <a:t>QUESTION: Do you think this student got a PASS mark for this bibliography? Why/why not?</a:t>
            </a:r>
          </a:p>
        </p:txBody>
      </p:sp>
    </p:spTree>
    <p:extLst>
      <p:ext uri="{BB962C8B-B14F-4D97-AF65-F5344CB8AC3E}">
        <p14:creationId xmlns:p14="http://schemas.microsoft.com/office/powerpoint/2010/main" val="32230392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40CBB-A7A6-974C-AB5C-9B9CE8EA2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Put the bibliography entries in the correct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67D33-FFDD-3348-A719-19FD8B6F1A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https://padlet.com/transitiontales/llnh1453df6934m7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4049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E75CF-EA9B-E04C-8B36-2FB0DFC93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Guides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D2EDD-06A0-2944-8F7E-DF57446E236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1. The Harvard Guide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E9A234C-B753-6E4F-953D-E3666FEE70E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2. Academic Writing Guide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D7E137-BD36-A44F-867A-7B41240602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4154107" cy="259631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CB313CA-1495-1A4C-9B7B-F8219CED73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5496" y="2652153"/>
            <a:ext cx="4104456" cy="2565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9479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4C3C0-62EC-0342-ADEF-2B9661EF4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7D877-92C5-1C4B-9181-E08518973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https://play.kahoot.it/v2/?quizId=755d63db-2f2a-4070-842f-36a9738ec315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428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4F30A-1A76-EB47-A1C1-DCE1594F4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Finding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9AF6D-B1D8-FC4B-819D-05EBE1C43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7643192" cy="4061047"/>
          </a:xfrm>
        </p:spPr>
        <p:txBody>
          <a:bodyPr>
            <a:normAutofit/>
          </a:bodyPr>
          <a:lstStyle/>
          <a:p>
            <a:r>
              <a:rPr lang="en-GB" dirty="0"/>
              <a:t>If you are in the UK: Try Google Scholar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If you are in China: Try </a:t>
            </a:r>
            <a:r>
              <a:rPr lang="en-GB" dirty="0">
                <a:hlinkClick r:id="rId2"/>
              </a:rPr>
              <a:t>https://cnki.net/</a:t>
            </a:r>
            <a:endParaRPr lang="en-GB" dirty="0"/>
          </a:p>
          <a:p>
            <a:r>
              <a:rPr lang="en-GB" dirty="0"/>
              <a:t>All UWTSD students can use the library: </a:t>
            </a:r>
            <a:r>
              <a:rPr lang="en-GB" dirty="0">
                <a:hlinkClick r:id="rId3"/>
              </a:rPr>
              <a:t>https://www.uwtsd.ac.uk/library/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6C2225-93E7-C145-A165-9C234B22AA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3923" y="2132856"/>
            <a:ext cx="2712453" cy="1695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6856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2322D-B8CA-8B44-A414-6650260B1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a source for your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17CC9-05C3-F44B-9BF9-D74FB056FE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Global Ethics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Add it to the shared reference list.</a:t>
            </a:r>
          </a:p>
          <a:p>
            <a:endParaRPr lang="en-GB" dirty="0"/>
          </a:p>
          <a:p>
            <a:r>
              <a:rPr lang="en-GB" dirty="0"/>
              <a:t>Check your classmates’ entries.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E8BDAC-983E-5C45-95DF-2C6C1B21C5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Contemporary Issues in Management.</a:t>
            </a:r>
          </a:p>
          <a:p>
            <a:endParaRPr lang="en-GB" dirty="0"/>
          </a:p>
          <a:p>
            <a:r>
              <a:rPr lang="en-GB" dirty="0"/>
              <a:t>Add it to the shared reference list.</a:t>
            </a:r>
          </a:p>
          <a:p>
            <a:endParaRPr lang="en-GB" dirty="0"/>
          </a:p>
          <a:p>
            <a:r>
              <a:rPr lang="en-GB" dirty="0"/>
              <a:t>Check your classmates entries.</a:t>
            </a:r>
          </a:p>
        </p:txBody>
      </p:sp>
    </p:spTree>
    <p:extLst>
      <p:ext uri="{BB962C8B-B14F-4D97-AF65-F5344CB8AC3E}">
        <p14:creationId xmlns:p14="http://schemas.microsoft.com/office/powerpoint/2010/main" val="28226778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8B192-2412-1A4D-970E-D510B599F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Compare two festivals.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DEE3C6D-E615-564B-BAEB-425EAC5BD5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7" name="Picture 6" descr="TOPSHOT - Hindu devotees dressed as Hindu deity Lord Hanuman take part in a procession to mark the Navratri festival in Amritsar on October 11, 2021,??ahead of the Dussehra festival. (Photo by NARINDER NANU / AFP) (Photo by NARINDER NANU/AFP via Getty Images)">
            <a:extLst>
              <a:ext uri="{FF2B5EF4-FFF2-40B4-BE49-F238E27FC236}">
                <a16:creationId xmlns:a16="http://schemas.microsoft.com/office/drawing/2014/main" id="{B935888B-FF65-B440-96F8-BE54CD1E66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00" y="1207115"/>
            <a:ext cx="4572000" cy="2574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310A9766-6CBE-8E42-B4B8-25C3E325EF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643424"/>
            <a:ext cx="4536706" cy="3024471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77EB7DB-4F33-8B4B-9680-895F95095440}"/>
              </a:ext>
            </a:extLst>
          </p:cNvPr>
          <p:cNvSpPr txBox="1"/>
          <p:nvPr/>
        </p:nvSpPr>
        <p:spPr>
          <a:xfrm>
            <a:off x="6012160" y="1556792"/>
            <a:ext cx="2121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Mid Autumn Festival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7324551-094C-0A47-913A-13A42078E0C4}"/>
              </a:ext>
            </a:extLst>
          </p:cNvPr>
          <p:cNvSpPr txBox="1"/>
          <p:nvPr/>
        </p:nvSpPr>
        <p:spPr>
          <a:xfrm>
            <a:off x="1907704" y="4581128"/>
            <a:ext cx="1051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Dussehra</a:t>
            </a:r>
          </a:p>
        </p:txBody>
      </p:sp>
    </p:spTree>
    <p:extLst>
      <p:ext uri="{BB962C8B-B14F-4D97-AF65-F5344CB8AC3E}">
        <p14:creationId xmlns:p14="http://schemas.microsoft.com/office/powerpoint/2010/main" val="144719294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10546</TotalTime>
  <Words>638</Words>
  <Application>Microsoft Macintosh PowerPoint</Application>
  <PresentationFormat>On-screen Show (4:3)</PresentationFormat>
  <Paragraphs>123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Myriad Pro</vt:lpstr>
      <vt:lpstr>20140311PresentationUWTSDTemplate</vt:lpstr>
      <vt:lpstr> English Language Support 2021 with Stephanie Bradley, Dip Ed., Dip TEFLA, MA  Academic Writing Skills 1    </vt:lpstr>
      <vt:lpstr>English Academic Skills – An Overview</vt:lpstr>
      <vt:lpstr>Tips for passing a paper</vt:lpstr>
      <vt:lpstr>Find the spelling or punctuation mistakes in the Table of Contents</vt:lpstr>
      <vt:lpstr>Answer: Table of Contents</vt:lpstr>
      <vt:lpstr>Harvard Referencing</vt:lpstr>
      <vt:lpstr>Look at the sample bibliography:  What is wrong?</vt:lpstr>
      <vt:lpstr>  Look at the correct bibliography:  blue: corrections, red: omissions   </vt:lpstr>
      <vt:lpstr>Put the bibliography entries in the correct order</vt:lpstr>
      <vt:lpstr>Useful Guides</vt:lpstr>
      <vt:lpstr>Review Harvard Referencing</vt:lpstr>
      <vt:lpstr>Finding Sources</vt:lpstr>
      <vt:lpstr>Find a source for your assignment</vt:lpstr>
      <vt:lpstr>Compare two festivals.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Bradley, Stephanie</cp:lastModifiedBy>
  <cp:revision>58</cp:revision>
  <dcterms:created xsi:type="dcterms:W3CDTF">2015-04-14T15:21:28Z</dcterms:created>
  <dcterms:modified xsi:type="dcterms:W3CDTF">2021-10-21T16:47:40Z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