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7367" autoAdjust="0"/>
  </p:normalViewPr>
  <p:slideViewPr>
    <p:cSldViewPr>
      <p:cViewPr varScale="1">
        <p:scale>
          <a:sx n="60" d="100"/>
          <a:sy n="60" d="100"/>
        </p:scale>
        <p:origin x="-1572"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C162962-C9FD-47F4-878C-03E468ACC1D6}" type="datetimeFigureOut">
              <a:rPr lang="en-GB" smtClean="0"/>
              <a:t>26/04/2019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A6A1C2D-AB10-4609-BFE4-DE67387F3FFA}" type="slidenum">
              <a:rPr lang="en-GB" smtClean="0"/>
              <a:t>‹#›</a:t>
            </a:fld>
            <a:endParaRPr lang="en-GB"/>
          </a:p>
        </p:txBody>
      </p:sp>
    </p:spTree>
    <p:extLst>
      <p:ext uri="{BB962C8B-B14F-4D97-AF65-F5344CB8AC3E}">
        <p14:creationId xmlns:p14="http://schemas.microsoft.com/office/powerpoint/2010/main" val="977609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London dungeons have on offer spooky and thrilling adventures that’ll take you back to the scary past, many attractions in London do not offer this kind of attraction and neither does anywhere in the UK. All the dungeons are owned by Merlin entertainments meaning they have no competition really and that their only other competitions is from their theme park side of business. </a:t>
            </a:r>
          </a:p>
          <a:p>
            <a:r>
              <a:rPr lang="en-GB" dirty="0" smtClean="0"/>
              <a:t>London Dungeons is</a:t>
            </a:r>
            <a:r>
              <a:rPr lang="en-GB" baseline="0" dirty="0" smtClean="0"/>
              <a:t> situated</a:t>
            </a:r>
            <a:r>
              <a:rPr lang="en-GB" dirty="0" smtClean="0"/>
              <a:t> on the south bank of London, with many other Merlin</a:t>
            </a:r>
            <a:r>
              <a:rPr lang="en-GB" baseline="0" dirty="0" smtClean="0"/>
              <a:t> attractions around </a:t>
            </a:r>
            <a:r>
              <a:rPr lang="en-GB" dirty="0" smtClean="0"/>
              <a:t> it is very easy to get to within using public transport, the place is well infrastructure meaning it is a positive. Merlin entertainments have so many different attractions and each one provides so many jobs for individuals. In 2017, Merlin entertainments stated that they currently have 27,000 people employed working, and have plenty more on offer.</a:t>
            </a:r>
            <a:endParaRPr lang="en-GB" dirty="0"/>
          </a:p>
        </p:txBody>
      </p:sp>
      <p:sp>
        <p:nvSpPr>
          <p:cNvPr id="4" name="Slide Number Placeholder 3"/>
          <p:cNvSpPr>
            <a:spLocks noGrp="1"/>
          </p:cNvSpPr>
          <p:nvPr>
            <p:ph type="sldNum" sz="quarter" idx="10"/>
          </p:nvPr>
        </p:nvSpPr>
        <p:spPr/>
        <p:txBody>
          <a:bodyPr/>
          <a:lstStyle/>
          <a:p>
            <a:fld id="{6A6A1C2D-AB10-4609-BFE4-DE67387F3FFA}" type="slidenum">
              <a:rPr lang="en-GB" smtClean="0"/>
              <a:t>2</a:t>
            </a:fld>
            <a:endParaRPr lang="en-GB"/>
          </a:p>
        </p:txBody>
      </p:sp>
    </p:spTree>
    <p:extLst>
      <p:ext uri="{BB962C8B-B14F-4D97-AF65-F5344CB8AC3E}">
        <p14:creationId xmlns:p14="http://schemas.microsoft.com/office/powerpoint/2010/main" val="31396295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Political Factors</a:t>
            </a:r>
            <a:r>
              <a:rPr lang="en-GB" baseline="0" dirty="0" smtClean="0"/>
              <a:t> determine the extent to which a government may effect the economy, for an example Brexit at the moment has a huge political impact as it can impact the performance in not only London Dungeons but the rest of the Merlin Entertainments attractions, for example the pound isn't so good at the moment meaning that tourists are getting more for their money by coming here, According to the Association of Leading Visitor Attractions (ALVA) in 2016 when Brexit first started happening the “visitor figures to UK attractions had increased — by 7.2 per cent” although it means it more expensive for us Britain's to go away which can be a negative and positive impacts. The negative is that Merlin Entertainments may not be getting the numbers they want and will decrease in their other attractions outside the UK. But the attractions in the UK will be benefiting as people wont be able to </a:t>
            </a:r>
            <a:r>
              <a:rPr lang="en-GB" baseline="0" dirty="0" err="1" smtClean="0"/>
              <a:t>afoord</a:t>
            </a:r>
            <a:r>
              <a:rPr lang="en-GB" baseline="0" dirty="0" smtClean="0"/>
              <a:t> going away so they’ll stay in the UK and more than likely visit attractions. </a:t>
            </a:r>
          </a:p>
          <a:p>
            <a:r>
              <a:rPr lang="en-GB" baseline="0" dirty="0" smtClean="0"/>
              <a:t>Its important to follow government policies as they are put in place to achieve rational outcomes. In 2010 GOV stated that “Tourism is one of the UK’s biggest industries. It helps to create wealth and jobs throughout the country and can bring new life to run-down communities” and also stated that “we are also removing unnecessary rules that make it more difficult or expensive for tourism businesses to grow”. This was very beneficial for companies like Merlin Entertainments. </a:t>
            </a:r>
          </a:p>
          <a:p>
            <a:endParaRPr lang="en-GB" baseline="0" dirty="0" smtClean="0"/>
          </a:p>
          <a:p>
            <a:r>
              <a:rPr lang="en-GB" b="1" baseline="0" dirty="0" smtClean="0"/>
              <a:t>Economic</a:t>
            </a:r>
          </a:p>
          <a:p>
            <a:r>
              <a:rPr lang="en-GB" b="0" baseline="0" dirty="0" smtClean="0"/>
              <a:t>The economic factors determine an </a:t>
            </a:r>
            <a:r>
              <a:rPr lang="en-GB" b="0" baseline="0" dirty="0" err="1" smtClean="0"/>
              <a:t>economys</a:t>
            </a:r>
            <a:r>
              <a:rPr lang="en-GB" b="0" baseline="0" dirty="0" smtClean="0"/>
              <a:t> performance that affects the company. </a:t>
            </a:r>
          </a:p>
          <a:p>
            <a:r>
              <a:rPr lang="en-GB" b="0" baseline="0" dirty="0" smtClean="0"/>
              <a:t>A company like merlin entertainments have many factors to think about including: the economy, demand and supply (inflation, wages, interest rates, and exchange rates). It is believed by Parkin, M (1978) that “inflation: its causes, consequences and cures”, meaning it could be that demand is growing faster that aggregate supply which the price of demands and supply can become more than average. At the moment it has currently gone up 1.8% in the last 12 months, meaning that the price of goods and services has gone up overtime, this could be off putting for tourists as they can see things will be slightly more expensive as there are more demands and supplies. A rise in the inflation rate of any economy would affect the way businesses’ price their products and services and would affect the demands/supplies model for the economy. </a:t>
            </a:r>
          </a:p>
          <a:p>
            <a:r>
              <a:rPr lang="en-GB" b="0" baseline="0" dirty="0" smtClean="0"/>
              <a:t>At the moment the foreign exchange rate is bad for us Britain's but good for any inbound tourists that want to visit the UK. For people in the EU changing money- £100= 115 euro        100 euro= £86.30, this is actually quite a pretty good rate. </a:t>
            </a:r>
          </a:p>
          <a:p>
            <a:r>
              <a:rPr lang="en-GB" b="0" baseline="0" dirty="0" smtClean="0"/>
              <a:t>https://www.xe.com/currencyconverter/convert/?Amount=100&amp;From=GBP&amp;To=USD</a:t>
            </a:r>
          </a:p>
          <a:p>
            <a:r>
              <a:rPr lang="en-GB" b="1" baseline="0" dirty="0" smtClean="0"/>
              <a:t>Social</a:t>
            </a:r>
          </a:p>
          <a:p>
            <a:r>
              <a:rPr lang="en-GB" b="0" baseline="0" dirty="0" smtClean="0"/>
              <a:t>These factors examine the social environment of the market, and measure determinants like cultural trends and demographics. </a:t>
            </a:r>
          </a:p>
          <a:p>
            <a:r>
              <a:rPr lang="en-GB" b="0" baseline="0" dirty="0" smtClean="0"/>
              <a:t>In 2012, A report was made called the ‘UK Skill levels and international competitiveness’ and set 3 objectives which include: </a:t>
            </a:r>
          </a:p>
          <a:p>
            <a:r>
              <a:rPr lang="en-GB" b="0" baseline="0" dirty="0" smtClean="0"/>
              <a:t>-  Maximise the impact of employment and skills policies and employer behaviour to support jobs and growth and secure an internationally competitive skills base; </a:t>
            </a:r>
          </a:p>
          <a:p>
            <a:pPr marL="171450" indent="-171450">
              <a:buFontTx/>
              <a:buChar char="-"/>
            </a:pPr>
            <a:r>
              <a:rPr lang="en-GB" b="0" baseline="0" dirty="0" smtClean="0"/>
              <a:t>Work with businesses to develop the best market solutions which leverage greater investment in skills;  </a:t>
            </a:r>
          </a:p>
          <a:p>
            <a:pPr marL="171450" indent="-171450">
              <a:buFontTx/>
              <a:buChar char="-"/>
            </a:pPr>
            <a:r>
              <a:rPr lang="en-GB" b="0" baseline="0" dirty="0" smtClean="0"/>
              <a:t>Provide outstanding labour market intelligence which helps businesses and people make the best choices for them.</a:t>
            </a:r>
          </a:p>
          <a:p>
            <a:r>
              <a:rPr lang="en-GB" b="0" baseline="0" dirty="0" smtClean="0"/>
              <a:t>https://assets.publishing.service.gov.uk/government/uploads/system/uploads/attachment_data/file/304908/evidence-report-61-uk-skill-levels-and-international-competitiveness.pdf</a:t>
            </a:r>
          </a:p>
          <a:p>
            <a:r>
              <a:rPr lang="en-GB" b="0" baseline="0" dirty="0" smtClean="0"/>
              <a:t>Structure in society means that relationship between groups of individual in a society. Its important that Merlin entertainments reach out to the society and promote their company to create more business for them. Cultures is another important part of social impacts as everyone id different and have different beliefs. Merlin entertainments do attract many visitors and there are many different attractions to choose from, there will be at least one that everyone will like and will suit the needs and wants of an individual. Which leads me on to talking about Leisure Interests. </a:t>
            </a:r>
          </a:p>
          <a:p>
            <a:endParaRPr lang="en-GB" b="0" baseline="0" dirty="0" smtClean="0"/>
          </a:p>
          <a:p>
            <a:r>
              <a:rPr lang="en-GB" b="1" baseline="0" dirty="0" smtClean="0"/>
              <a:t>Technological</a:t>
            </a:r>
          </a:p>
          <a:p>
            <a:r>
              <a:rPr lang="en-GB" b="0" baseline="0" dirty="0" smtClean="0"/>
              <a:t>These factors relate to innovations in technology that may affect the operations of the industry. Technology is a huge impact to both London Dungeons and Merlin Entertainments. Technology is used hugely for promoting their business and plus to operate their attractions. Without the technology most attractions would not be able to function so it is relied on. Recently, Disney made amazing changes to their online app that informed visitors of the queue times and even allowed you to have one free fast track pass. Now Merlin Entertainment have also brought in this new innovation and its beneficial for visitors as instead of walking to the ride  and having to wait for an hour you can clearly see on your phone before heading to the rides. </a:t>
            </a:r>
          </a:p>
          <a:p>
            <a:endParaRPr lang="en-GB" b="0" baseline="0" dirty="0" smtClean="0"/>
          </a:p>
          <a:p>
            <a:r>
              <a:rPr lang="en-GB" b="1" baseline="0" dirty="0" smtClean="0"/>
              <a:t>Legal </a:t>
            </a:r>
          </a:p>
          <a:p>
            <a:r>
              <a:rPr lang="en-GB" b="0" baseline="0" dirty="0" smtClean="0"/>
              <a:t>These factors are for both internal and external. London dungeons have a few safety standards and these are put in place to keep visitors out of risk. Again government policies are important to follow. </a:t>
            </a:r>
          </a:p>
          <a:p>
            <a:endParaRPr lang="en-GB" b="0" baseline="0" dirty="0" smtClean="0"/>
          </a:p>
          <a:p>
            <a:r>
              <a:rPr lang="en-GB" b="1" baseline="0" dirty="0" smtClean="0"/>
              <a:t>Environment</a:t>
            </a:r>
          </a:p>
          <a:p>
            <a:r>
              <a:rPr lang="en-GB" b="0" baseline="0" dirty="0" smtClean="0"/>
              <a:t>These factors include all those that effect or are determined by the surrounding environment. For an example weather can be off putting to visitors as if it is really bad then indoor attractions will be more looked upon, although due to London Dungeons being an indoor attraction it is suited for all types of weather and will not be effected whereas other attractions like Lego land is outdoors. Climate change is another impact as the climate in the UK is unpredictable, due to this it can be off putting for tourists. </a:t>
            </a:r>
          </a:p>
          <a:p>
            <a:endParaRPr lang="en-GB" b="0" baseline="0" dirty="0" smtClean="0"/>
          </a:p>
        </p:txBody>
      </p:sp>
      <p:sp>
        <p:nvSpPr>
          <p:cNvPr id="4" name="Slide Number Placeholder 3"/>
          <p:cNvSpPr>
            <a:spLocks noGrp="1"/>
          </p:cNvSpPr>
          <p:nvPr>
            <p:ph type="sldNum" sz="quarter" idx="10"/>
          </p:nvPr>
        </p:nvSpPr>
        <p:spPr/>
        <p:txBody>
          <a:bodyPr/>
          <a:lstStyle/>
          <a:p>
            <a:fld id="{6A6A1C2D-AB10-4609-BFE4-DE67387F3FFA}" type="slidenum">
              <a:rPr lang="en-GB" smtClean="0"/>
              <a:t>3</a:t>
            </a:fld>
            <a:endParaRPr lang="en-GB"/>
          </a:p>
        </p:txBody>
      </p:sp>
    </p:spTree>
    <p:extLst>
      <p:ext uri="{BB962C8B-B14F-4D97-AF65-F5344CB8AC3E}">
        <p14:creationId xmlns:p14="http://schemas.microsoft.com/office/powerpoint/2010/main" val="34210286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Strengths</a:t>
            </a:r>
          </a:p>
          <a:p>
            <a:r>
              <a:rPr lang="en-GB" dirty="0" smtClean="0"/>
              <a:t>The</a:t>
            </a:r>
            <a:r>
              <a:rPr lang="en-GB" baseline="0" dirty="0" smtClean="0"/>
              <a:t> strengths of London dungeons is that it is a well know brand and Merlin Entertainment the Parent is also very popular and known. There's 6 in the UK including: Alton Towers, Blackpool, Edinburgh, London, Warwick Castle and York. 3 in the EU, 1 in Asia and 1 in America. </a:t>
            </a:r>
          </a:p>
          <a:p>
            <a:r>
              <a:rPr lang="en-GB" baseline="0" dirty="0" smtClean="0"/>
              <a:t>Merlin entertainments are very good at marketing as in the dungeons you'll find other leaflets of the other attractions they own, have great deals like on back of cereal boxes you can usually get 2 for the price of 1 and online their website are understandable and easy to access</a:t>
            </a:r>
          </a:p>
          <a:p>
            <a:r>
              <a:rPr lang="en-GB" baseline="0" dirty="0" smtClean="0"/>
              <a:t>Group discounts are available online and if visiting the London dungeons website there's bundle prices, so you can visit London dungeons and then any other attraction of Merlin entertainments for a  discounted price. Included in the bundle is: sea life, London dungeons, Madame </a:t>
            </a:r>
            <a:r>
              <a:rPr lang="en-GB" baseline="0" dirty="0" err="1" smtClean="0"/>
              <a:t>Tussauds</a:t>
            </a:r>
            <a:r>
              <a:rPr lang="en-GB" baseline="0" dirty="0" smtClean="0"/>
              <a:t>, Shrek adventure and the London eye in which these are all situated close to each other in London. To visit London dungeons and 2 other attractions is only £50 which is really good and saving at least £45. </a:t>
            </a:r>
          </a:p>
          <a:p>
            <a:endParaRPr lang="en-GB" baseline="0" dirty="0" smtClean="0"/>
          </a:p>
          <a:p>
            <a:r>
              <a:rPr lang="en-GB" b="1" baseline="0" dirty="0" smtClean="0"/>
              <a:t>Weaknesses</a:t>
            </a:r>
          </a:p>
          <a:p>
            <a:r>
              <a:rPr lang="en-GB" b="0" baseline="0" dirty="0" smtClean="0"/>
              <a:t>During popular times like half term the queues can be very long meaning people will be waiting for a long time. also the dungeons is surrounded by other Merlin entertainment attractions and visitors may be persuaded to go there instead. </a:t>
            </a:r>
          </a:p>
          <a:p>
            <a:endParaRPr lang="en-GB" b="0" baseline="0" dirty="0" smtClean="0"/>
          </a:p>
          <a:p>
            <a:r>
              <a:rPr lang="en-GB" b="1" baseline="0" dirty="0" smtClean="0"/>
              <a:t>Opportunities</a:t>
            </a:r>
          </a:p>
          <a:p>
            <a:r>
              <a:rPr lang="en-GB" b="0" baseline="0" dirty="0" smtClean="0"/>
              <a:t>The weather is a huge opportunity as if the weather is bad outside, tourists will be looking for indoor attractions. Brexit is also an opportunity as it could increase both domestic and inbound tourists figures, as people from the UK wont be able to afford to go abroad and will preferably travel around the UK instead. Another opportunity is for them to open a dungeons in Wales as there isn't attractions like this available.</a:t>
            </a:r>
          </a:p>
          <a:p>
            <a:endParaRPr lang="en-GB" b="0" baseline="0" dirty="0" smtClean="0"/>
          </a:p>
          <a:p>
            <a:r>
              <a:rPr lang="en-GB" b="1" baseline="0" dirty="0" smtClean="0"/>
              <a:t>Threats</a:t>
            </a:r>
          </a:p>
          <a:p>
            <a:r>
              <a:rPr lang="en-GB" b="0" baseline="0" dirty="0" smtClean="0"/>
              <a:t>Competition is a threat as instead of people visiting attractions in the UK, they are visiting Disney as its such a huge attraction. </a:t>
            </a:r>
          </a:p>
          <a:p>
            <a:r>
              <a:rPr lang="en-GB" b="0" baseline="0" dirty="0" smtClean="0"/>
              <a:t>Brexit again as it could even affect the tourist numbers </a:t>
            </a:r>
          </a:p>
          <a:p>
            <a:r>
              <a:rPr lang="en-GB" b="0" baseline="0" dirty="0" smtClean="0"/>
              <a:t>Terrorism is another big threat as tourists and visitors are scared to visit popular cities and places in case the place is targeted and something happens. </a:t>
            </a:r>
            <a:endParaRPr lang="en-GB" b="0" dirty="0"/>
          </a:p>
        </p:txBody>
      </p:sp>
      <p:sp>
        <p:nvSpPr>
          <p:cNvPr id="4" name="Slide Number Placeholder 3"/>
          <p:cNvSpPr>
            <a:spLocks noGrp="1"/>
          </p:cNvSpPr>
          <p:nvPr>
            <p:ph type="sldNum" sz="quarter" idx="10"/>
          </p:nvPr>
        </p:nvSpPr>
        <p:spPr/>
        <p:txBody>
          <a:bodyPr/>
          <a:lstStyle/>
          <a:p>
            <a:fld id="{6A6A1C2D-AB10-4609-BFE4-DE67387F3FFA}" type="slidenum">
              <a:rPr lang="en-GB" smtClean="0"/>
              <a:t>4</a:t>
            </a:fld>
            <a:endParaRPr lang="en-GB"/>
          </a:p>
        </p:txBody>
      </p:sp>
    </p:spTree>
    <p:extLst>
      <p:ext uri="{BB962C8B-B14F-4D97-AF65-F5344CB8AC3E}">
        <p14:creationId xmlns:p14="http://schemas.microsoft.com/office/powerpoint/2010/main" val="20137477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2016, the portion of sales slightly decreased by 1% meaning there isn’t much in between. Both numbers are quite big suggesting that they made a lot of money throughout the year ending with a big profit. This profit could be due to the number of sales and customers attending. In 2017, Merlin Entertainment attracted 66 million visitors worldwide which has increased from previous year, meaning that more money could have been spent on products and services.</a:t>
            </a:r>
          </a:p>
          <a:p>
            <a:endParaRPr lang="en-GB" dirty="0" smtClean="0"/>
          </a:p>
          <a:p>
            <a:r>
              <a:rPr lang="en-GB" dirty="0" smtClean="0"/>
              <a:t>The NET profit margin indicates how well the company has been running throughout the year. In 2016 it has slightly increased meaning that the company was doing better. The increase in 2016 is because they’ve spent more on things like marketing and salaries to create larger revenue than last year. </a:t>
            </a:r>
          </a:p>
          <a:p>
            <a:endParaRPr lang="en-GB" dirty="0" smtClean="0"/>
          </a:p>
          <a:p>
            <a:r>
              <a:rPr lang="en-GB" dirty="0" smtClean="0"/>
              <a:t>ROCE for both years are similar, although in 2016, the result is 0.2%. It’s the total amount of capital spent for the acquisition of profit. A result of 20% is acceptable, although as you can see Merlin Entertainments are below meaning that the income has been low compared to the amount of assets owed.</a:t>
            </a:r>
          </a:p>
          <a:p>
            <a:endParaRPr lang="en-GB" dirty="0"/>
          </a:p>
        </p:txBody>
      </p:sp>
      <p:sp>
        <p:nvSpPr>
          <p:cNvPr id="4" name="Slide Number Placeholder 3"/>
          <p:cNvSpPr>
            <a:spLocks noGrp="1"/>
          </p:cNvSpPr>
          <p:nvPr>
            <p:ph type="sldNum" sz="quarter" idx="10"/>
          </p:nvPr>
        </p:nvSpPr>
        <p:spPr/>
        <p:txBody>
          <a:bodyPr/>
          <a:lstStyle/>
          <a:p>
            <a:fld id="{6A6A1C2D-AB10-4609-BFE4-DE67387F3FFA}" type="slidenum">
              <a:rPr lang="en-GB" smtClean="0"/>
              <a:t>5</a:t>
            </a:fld>
            <a:endParaRPr lang="en-GB"/>
          </a:p>
        </p:txBody>
      </p:sp>
    </p:spTree>
    <p:extLst>
      <p:ext uri="{BB962C8B-B14F-4D97-AF65-F5344CB8AC3E}">
        <p14:creationId xmlns:p14="http://schemas.microsoft.com/office/powerpoint/2010/main" val="17959204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is an efficient ratio that measures a company’s ability to generate sales from its assets. The result could be improved if Merlin Entertainments start using their assets efficiently to gain more sales. For every £1 worth of assets, merlin only earn 51p in revenues in 2015 and 49p in revenues in 2016. </a:t>
            </a:r>
          </a:p>
          <a:p>
            <a:endParaRPr lang="en-GB" dirty="0" smtClean="0"/>
          </a:p>
          <a:p>
            <a:r>
              <a:rPr lang="en-GB" dirty="0" smtClean="0"/>
              <a:t>This result indicates to the management how well the organisation is using its fixed assets to generate sales. As you can see both results are low which could mean Merlin entertainments are having trouble getting business and visitors to go to the attraction, although they attract many visitors a year so it could be down to a business strategy on why they are so low. The result could also mean that Merlin have overspent or it could indicate the over investment in fixed assets </a:t>
            </a:r>
          </a:p>
          <a:p>
            <a:endParaRPr lang="en-GB" dirty="0" smtClean="0"/>
          </a:p>
          <a:p>
            <a:r>
              <a:rPr lang="en-GB" dirty="0" smtClean="0"/>
              <a:t>This ratio is an efficiency ratio which tells the company how effectively the assets are being utilised. It has increased a large amount since 2015 which means the company is running a lot better as it has more than enough assets to meet all the short term financial duties.  Or as these results are so high it could suggest they do not have enough capitals to support the growth. </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6A6A1C2D-AB10-4609-BFE4-DE67387F3FFA}" type="slidenum">
              <a:rPr lang="en-GB" smtClean="0"/>
              <a:t>6</a:t>
            </a:fld>
            <a:endParaRPr lang="en-GB"/>
          </a:p>
        </p:txBody>
      </p:sp>
    </p:spTree>
    <p:extLst>
      <p:ext uri="{BB962C8B-B14F-4D97-AF65-F5344CB8AC3E}">
        <p14:creationId xmlns:p14="http://schemas.microsoft.com/office/powerpoint/2010/main" val="38790692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ratio is to show how quickly cash can be obtained to pay expenses or settle debts, meaning that Merlin Entertainments current assets are sort of equal to the current liabilities and that they are just able to cover the payments. </a:t>
            </a:r>
          </a:p>
          <a:p>
            <a:endParaRPr lang="en-GB" dirty="0" smtClean="0"/>
          </a:p>
          <a:p>
            <a:endParaRPr lang="en-GB" dirty="0" smtClean="0"/>
          </a:p>
          <a:p>
            <a:r>
              <a:rPr lang="en-GB" dirty="0" smtClean="0"/>
              <a:t>This ratio is like the current ratio and it determined whether the company is able to generate cash to pay its debts within the 12 months. Due to the quick ratio being just below the average of 1.0 it can mean that they do not have enough liquid assets to pay current liabilities. It is important to potential investors and creditors as it means they are in less risk within being stunned due to the debt. </a:t>
            </a:r>
          </a:p>
          <a:p>
            <a:endParaRPr lang="en-GB" dirty="0" smtClean="0"/>
          </a:p>
          <a:p>
            <a:endParaRPr lang="en-GB" dirty="0" smtClean="0"/>
          </a:p>
          <a:p>
            <a:r>
              <a:rPr lang="en-GB" dirty="0" smtClean="0"/>
              <a:t>An average for debtors to pay back fees is usually within 30-36 days but with Merlin Entertainment the time has increased largely compared to the average. Although this could be down to Merlin setting terms and conditions. For both 2015 and 2016 the debtor days has not changed, it could be down to the fact that they have Annual season pass holders. This can be worrying as they pay their creditors better than the average time period which is shown below and they have to wait a whole year. Merlin entertainment has 365 days before they get paid by their annual season pass holders meaning it has a knock on effect on the working capital cycle </a:t>
            </a:r>
          </a:p>
          <a:p>
            <a:endParaRPr lang="en-GB" dirty="0" smtClean="0"/>
          </a:p>
          <a:p>
            <a:endParaRPr lang="en-GB" dirty="0" smtClean="0"/>
          </a:p>
          <a:p>
            <a:r>
              <a:rPr lang="en-GB" dirty="0" smtClean="0"/>
              <a:t>This ratio shows how many days it takes Merlin to pay their creditors back, the average acceptable time period is up to 30 days. In which for both 2015 and 2016 Merlin Entertainment were under, this can be down to the agreed terms and conditions Merlin placed. </a:t>
            </a:r>
          </a:p>
          <a:p>
            <a:endParaRPr lang="en-GB" dirty="0" smtClean="0"/>
          </a:p>
          <a:p>
            <a:endParaRPr lang="en-GB" dirty="0" smtClean="0"/>
          </a:p>
          <a:p>
            <a:r>
              <a:rPr lang="en-GB" dirty="0" smtClean="0"/>
              <a:t>The debt ratio looks at how much the company finances itself through debt. Both results are really low and are below the average of 35% meaning that the Merlin’s using less help and is in a stronger impartiality position. The higher the percentage is the more the company is at risk so at the moment Merlin Entertainments have nothing to worry about. </a:t>
            </a:r>
          </a:p>
          <a:p>
            <a:endParaRPr lang="en-GB" dirty="0"/>
          </a:p>
        </p:txBody>
      </p:sp>
      <p:sp>
        <p:nvSpPr>
          <p:cNvPr id="4" name="Slide Number Placeholder 3"/>
          <p:cNvSpPr>
            <a:spLocks noGrp="1"/>
          </p:cNvSpPr>
          <p:nvPr>
            <p:ph type="sldNum" sz="quarter" idx="10"/>
          </p:nvPr>
        </p:nvSpPr>
        <p:spPr/>
        <p:txBody>
          <a:bodyPr/>
          <a:lstStyle/>
          <a:p>
            <a:fld id="{6A6A1C2D-AB10-4609-BFE4-DE67387F3FFA}" type="slidenum">
              <a:rPr lang="en-GB" smtClean="0"/>
              <a:t>7</a:t>
            </a:fld>
            <a:endParaRPr lang="en-GB"/>
          </a:p>
        </p:txBody>
      </p:sp>
    </p:spTree>
    <p:extLst>
      <p:ext uri="{BB962C8B-B14F-4D97-AF65-F5344CB8AC3E}">
        <p14:creationId xmlns:p14="http://schemas.microsoft.com/office/powerpoint/2010/main" val="42662177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 </a:t>
            </a:r>
          </a:p>
          <a:p>
            <a:r>
              <a:rPr lang="en-GB" dirty="0" smtClean="0"/>
              <a:t>M</a:t>
            </a:r>
          </a:p>
          <a:p>
            <a:r>
              <a:rPr lang="en-GB" dirty="0" smtClean="0"/>
              <a:t>A</a:t>
            </a:r>
          </a:p>
          <a:p>
            <a:r>
              <a:rPr lang="en-GB" dirty="0" smtClean="0"/>
              <a:t>R</a:t>
            </a:r>
          </a:p>
          <a:p>
            <a:r>
              <a:rPr lang="en-GB" dirty="0" smtClean="0"/>
              <a:t>T</a:t>
            </a:r>
          </a:p>
        </p:txBody>
      </p:sp>
      <p:sp>
        <p:nvSpPr>
          <p:cNvPr id="4" name="Slide Number Placeholder 3"/>
          <p:cNvSpPr>
            <a:spLocks noGrp="1"/>
          </p:cNvSpPr>
          <p:nvPr>
            <p:ph type="sldNum" sz="quarter" idx="10"/>
          </p:nvPr>
        </p:nvSpPr>
        <p:spPr/>
        <p:txBody>
          <a:bodyPr/>
          <a:lstStyle/>
          <a:p>
            <a:fld id="{6A6A1C2D-AB10-4609-BFE4-DE67387F3FFA}" type="slidenum">
              <a:rPr lang="en-GB" smtClean="0"/>
              <a:t>8</a:t>
            </a:fld>
            <a:endParaRPr lang="en-GB"/>
          </a:p>
        </p:txBody>
      </p:sp>
    </p:spTree>
    <p:extLst>
      <p:ext uri="{BB962C8B-B14F-4D97-AF65-F5344CB8AC3E}">
        <p14:creationId xmlns:p14="http://schemas.microsoft.com/office/powerpoint/2010/main" val="21651931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are many definition’s used to describe recruitment, one including Barber (1998) stated that “recruitment includes those practises and activities carried on by the organisation with the primary purpose of attracting potential employers”.  The most popular way of company’s advertising jobs to the general public is by the internet, as nowadays everyone goes online and has the internet. During the selection process it’s important for the interviewer to decide which applicant is most suited to the role. A big part of this is experience as people with the mostly experience within the role will be more qualified. If the wrong person is chosen it can cost the organisation a lot of money.  CIPD 2019 states that “Good recruitment is vital for every organisation - finding the right people for the right roles at the right time. It ensures that the workforce has the relevant skills and abilities for the organisation's current and future needs.”</a:t>
            </a:r>
          </a:p>
          <a:p>
            <a:endParaRPr lang="en-GB" dirty="0" smtClean="0"/>
          </a:p>
          <a:p>
            <a:endParaRPr lang="en-GB" dirty="0" smtClean="0"/>
          </a:p>
          <a:p>
            <a:r>
              <a:rPr lang="en-GB" dirty="0" smtClean="0"/>
              <a:t>After researching the London dungeons, a job application was discovered. The London dungeons offer a six month contract to begin to see if the individual is successful otherwise they are still able to use their theatrical abilities to get a steady wage, fun environment, experience and security. For those that are successful get to return after having a six month break.  Due to the amount of foreign visitors London attracts it can be quite difficult for an actor. The average full time hours are between 30-40hrs over a period of 5 days and the hourly wage is £9.53. There are many benefits for working for a company like Merlin entertainments including: completive wage, Merlin magic pass, Childcare vouchers, 25% discount in the Merlin retail shops and restaurants, and many more. The following skills and experience that’s required includes</a:t>
            </a:r>
          </a:p>
          <a:p>
            <a:r>
              <a:rPr lang="en-GB" dirty="0" smtClean="0"/>
              <a:t>-	Experience in working in a high pressured environment. </a:t>
            </a:r>
          </a:p>
          <a:p>
            <a:r>
              <a:rPr lang="en-GB" dirty="0" smtClean="0"/>
              <a:t>-	Talent for the theatrical, and discipline to keep to scripts and direction for brand consistency. </a:t>
            </a:r>
          </a:p>
          <a:p>
            <a:r>
              <a:rPr lang="en-GB" dirty="0" smtClean="0"/>
              <a:t>-	Love of entertainment through character acting. </a:t>
            </a:r>
          </a:p>
          <a:p>
            <a:r>
              <a:rPr lang="en-GB" dirty="0" smtClean="0"/>
              <a:t>-	Line learning skills. </a:t>
            </a:r>
          </a:p>
          <a:p>
            <a:r>
              <a:rPr lang="en-GB" dirty="0" smtClean="0"/>
              <a:t>-	The confidence to deal with challenging situations. </a:t>
            </a:r>
          </a:p>
          <a:p>
            <a:r>
              <a:rPr lang="en-GB" dirty="0" smtClean="0"/>
              <a:t>-	Excellent communication skills, </a:t>
            </a:r>
          </a:p>
          <a:p>
            <a:r>
              <a:rPr lang="en-GB" dirty="0" smtClean="0"/>
              <a:t>-	Excellent vocal knowledge with correct use of projection. </a:t>
            </a:r>
          </a:p>
          <a:p>
            <a:r>
              <a:rPr lang="en-GB" dirty="0" smtClean="0"/>
              <a:t>-	Self-motivation, due to the high repetition nature of the role. </a:t>
            </a:r>
          </a:p>
          <a:p>
            <a:r>
              <a:rPr lang="en-GB" dirty="0" smtClean="0"/>
              <a:t>-	Good time management skills. </a:t>
            </a:r>
          </a:p>
          <a:p>
            <a:r>
              <a:rPr lang="en-GB" dirty="0" smtClean="0"/>
              <a:t>-	Stamina to perform physical characters for long durations. </a:t>
            </a:r>
          </a:p>
          <a:p>
            <a:r>
              <a:rPr lang="en-GB" dirty="0" smtClean="0"/>
              <a:t>“The London Dungeon is looking for talented actors to join its, fast-paced, dynamic and dedicated Performance Team on a guaranteed hour, fixed term 6 month contract. With stunning sets and costumes to match, we pride ourselves on giving our guests a truly memorable experience and it’s our actors who really bring The London Dungeon to life!” Merlin Entertainments (2019)</a:t>
            </a:r>
          </a:p>
          <a:p>
            <a:endParaRPr lang="en-GB" dirty="0" smtClean="0"/>
          </a:p>
          <a:p>
            <a:r>
              <a:rPr lang="en-GB" dirty="0" smtClean="0"/>
              <a:t>This</a:t>
            </a:r>
            <a:r>
              <a:rPr lang="en-GB" baseline="0" dirty="0" smtClean="0"/>
              <a:t> is bad for individuals and actors looking for full time work as they only offer the 6 months jobs, although if they are after more work then they are able to work with other partnership jobs within other merlin entertainment attractions for the time being until they go back or the actors can take the whole 6 months off. </a:t>
            </a:r>
            <a:endParaRPr lang="en-GB" dirty="0" smtClean="0"/>
          </a:p>
        </p:txBody>
      </p:sp>
      <p:sp>
        <p:nvSpPr>
          <p:cNvPr id="4" name="Slide Number Placeholder 3"/>
          <p:cNvSpPr>
            <a:spLocks noGrp="1"/>
          </p:cNvSpPr>
          <p:nvPr>
            <p:ph type="sldNum" sz="quarter" idx="10"/>
          </p:nvPr>
        </p:nvSpPr>
        <p:spPr/>
        <p:txBody>
          <a:bodyPr/>
          <a:lstStyle/>
          <a:p>
            <a:fld id="{6A6A1C2D-AB10-4609-BFE4-DE67387F3FFA}" type="slidenum">
              <a:rPr lang="en-GB" smtClean="0"/>
              <a:t>9</a:t>
            </a:fld>
            <a:endParaRPr lang="en-GB"/>
          </a:p>
        </p:txBody>
      </p:sp>
    </p:spTree>
    <p:extLst>
      <p:ext uri="{BB962C8B-B14F-4D97-AF65-F5344CB8AC3E}">
        <p14:creationId xmlns:p14="http://schemas.microsoft.com/office/powerpoint/2010/main" val="21031114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Both Equality and diversity is currently used as a term ‘equal opportunities’. </a:t>
            </a:r>
          </a:p>
          <a:p>
            <a:r>
              <a:rPr lang="en-GB" dirty="0" smtClean="0"/>
              <a:t>Equality</a:t>
            </a:r>
            <a:r>
              <a:rPr lang="en-GB" baseline="0" dirty="0" smtClean="0"/>
              <a:t> is about certifying that individuals have an equal opportunity to create the best lives and most of their talents. </a:t>
            </a:r>
          </a:p>
          <a:p>
            <a:r>
              <a:rPr lang="en-GB" baseline="0" dirty="0" smtClean="0"/>
              <a:t>Diversity is about understanding that each individual is unique and recognising individuals differences. </a:t>
            </a:r>
            <a:endParaRPr lang="en-GB" dirty="0" smtClean="0"/>
          </a:p>
          <a:p>
            <a:r>
              <a:rPr lang="en-GB" dirty="0" smtClean="0"/>
              <a:t>All individuals are different and it’s important for employers to consider and understand that people will have: different beliefs, experiences, expectations, sex, culture, colour, personalities and languages, age and disabilities</a:t>
            </a:r>
          </a:p>
          <a:p>
            <a:r>
              <a:rPr lang="en-GB" dirty="0" smtClean="0"/>
              <a:t>Working within a diverse workforce</a:t>
            </a:r>
          </a:p>
          <a:p>
            <a:r>
              <a:rPr lang="en-GB" dirty="0" smtClean="0"/>
              <a:t>There are many advantages from working in a diverse workforce including: </a:t>
            </a:r>
          </a:p>
          <a:p>
            <a:r>
              <a:rPr lang="en-GB" dirty="0" smtClean="0"/>
              <a:t>-	Skills</a:t>
            </a:r>
          </a:p>
          <a:p>
            <a:r>
              <a:rPr lang="en-GB" dirty="0" smtClean="0"/>
              <a:t>It is known that individuals from a different diverse can offer different skills, experience and talent which can be very beneficial to organisations</a:t>
            </a:r>
          </a:p>
          <a:p>
            <a:r>
              <a:rPr lang="en-GB" dirty="0" smtClean="0"/>
              <a:t>-	Innovation </a:t>
            </a:r>
          </a:p>
          <a:p>
            <a:r>
              <a:rPr lang="en-GB" dirty="0" smtClean="0"/>
              <a:t>Working with individuals that have different backgrounds and experience is advantageous as others are able to learn and gain more creative concepts as feedback can be given off the individual. Others are able to learn off strengths meaning an outstanding team is produced. When companies employ individuals it is known what is needed and will be considering what is best for the team and whether the individual will fit in. </a:t>
            </a:r>
          </a:p>
          <a:p>
            <a:r>
              <a:rPr lang="en-GB" dirty="0" smtClean="0"/>
              <a:t>-	Better business </a:t>
            </a:r>
          </a:p>
          <a:p>
            <a:r>
              <a:rPr lang="en-GB" dirty="0" smtClean="0"/>
              <a:t>Hiring individuals with a different language and culture means that they can operate and advertise to their own and even help with any enquiries off the customers. The more diverse the company becomes means it could be possible for the company to work on a global basis. It can also get the company known as employee retention which means individuals are willing and wanting to work for the company as they know they are accepting all backgrounds and promoting equality.  Employees are more likely to be comfortable working in an inclusively priority workplace. </a:t>
            </a:r>
          </a:p>
          <a:p>
            <a:r>
              <a:rPr lang="en-GB" dirty="0" smtClean="0"/>
              <a:t>Working within a diverse workforce</a:t>
            </a:r>
          </a:p>
          <a:p>
            <a:r>
              <a:rPr lang="en-GB" dirty="0" smtClean="0"/>
              <a:t>There are many advantages from working in a diverse workforce including: </a:t>
            </a:r>
          </a:p>
          <a:p>
            <a:r>
              <a:rPr lang="en-GB" dirty="0" smtClean="0"/>
              <a:t>-	Skills</a:t>
            </a:r>
          </a:p>
          <a:p>
            <a:r>
              <a:rPr lang="en-GB" dirty="0" smtClean="0"/>
              <a:t>It is known that individuals from a different diverse can offer different skills, experience and talent which can be very beneficial to organisations</a:t>
            </a:r>
          </a:p>
          <a:p>
            <a:r>
              <a:rPr lang="en-GB" dirty="0" smtClean="0"/>
              <a:t>-	Innovation </a:t>
            </a:r>
          </a:p>
          <a:p>
            <a:r>
              <a:rPr lang="en-GB" dirty="0" smtClean="0"/>
              <a:t>Working with individuals that have different backgrounds and experience is advantageous as others are able to learn and gain more creative concepts as feedback can be given off the individual. Others are able to learn off strengths meaning an outstanding team is produced. When companies employ individuals it is known what is needed and will be considering what is best for the team and whether the individual will fit in. </a:t>
            </a:r>
          </a:p>
          <a:p>
            <a:r>
              <a:rPr lang="en-GB" dirty="0" smtClean="0"/>
              <a:t>-	Better business </a:t>
            </a:r>
          </a:p>
          <a:p>
            <a:r>
              <a:rPr lang="en-GB" dirty="0" smtClean="0"/>
              <a:t>Hiring individuals with a different language and culture means that they can operate and advertise to their own and even help with any enquiries off the customers. The more diverse the company becomes means it could be possible for the company to work on a global basis. It can also get the company known as employee retention which means individuals are willing and wanting to work for the company as they know they are accepting all backgrounds and promoting equality.  Employees are more likely to be comfortable working in an inclusively priority workplace. </a:t>
            </a:r>
          </a:p>
          <a:p>
            <a:endParaRPr lang="en-GB" dirty="0" smtClean="0"/>
          </a:p>
          <a:p>
            <a:r>
              <a:rPr lang="en-GB" dirty="0" smtClean="0"/>
              <a:t>Global diversity and inclusion goals- Merlin Entertainments</a:t>
            </a:r>
          </a:p>
          <a:p>
            <a:r>
              <a:rPr lang="en-GB" dirty="0" smtClean="0"/>
              <a:t>“All. Together. Individual talents. Collective strength.”</a:t>
            </a:r>
          </a:p>
          <a:p>
            <a:r>
              <a:rPr lang="en-GB" dirty="0" smtClean="0"/>
              <a:t>-	Everyone to access and enjoy attractions</a:t>
            </a:r>
          </a:p>
          <a:p>
            <a:r>
              <a:rPr lang="en-GB" dirty="0" smtClean="0"/>
              <a:t>-	To create an inclusive, engaging culture that creates strong and informed leaders.</a:t>
            </a:r>
          </a:p>
          <a:p>
            <a:r>
              <a:rPr lang="en-GB" dirty="0" smtClean="0"/>
              <a:t>-	For everyone to work and create a workplace where everyone feels valued, no matter their age, race, gender, disability or sexual orientation.</a:t>
            </a:r>
          </a:p>
          <a:p>
            <a:r>
              <a:rPr lang="en-GB" dirty="0" smtClean="0"/>
              <a:t>-	Create a nurturing culture, where everyone can be their truest self.</a:t>
            </a:r>
          </a:p>
          <a:p>
            <a:r>
              <a:rPr lang="en-GB" dirty="0" smtClean="0"/>
              <a:t>-	Encourage the hiring of older workers and women returners, as they bring valuable skills and help us to better represent our customer base</a:t>
            </a:r>
          </a:p>
          <a:p>
            <a:r>
              <a:rPr lang="en-GB" dirty="0" smtClean="0"/>
              <a:t>-	Gender balance in all teams- We seek out talented women and support their career development, leading by example with visible role-models from the top of the organisation and through mentorship programmes. We have also launched a “women returners” programme in relevant markets and actively encourage women into non-traditional roles and careers within Merlin.</a:t>
            </a:r>
          </a:p>
          <a:p>
            <a:r>
              <a:rPr lang="en-GB" dirty="0" smtClean="0"/>
              <a:t>-	To encourage applications from people with disabilities, we identify and actively promote a range of accessible roles across our estate. We make work adjustments to accommodate people and have good relationships with a number of relevant organisations such as the Business Disability Forum.</a:t>
            </a:r>
          </a:p>
          <a:p>
            <a:endParaRPr lang="en-GB" dirty="0" smtClean="0"/>
          </a:p>
          <a:p>
            <a:r>
              <a:rPr lang="en-GB" dirty="0" smtClean="0"/>
              <a:t>Gov.uk (2015) stated that women working full time are being payed less than 90% of men in the same sectors, and the research that was undertaken have proven that men are being paid on average 19% more than female colleagues. By a company paying less to a woman that is doing the exactly same job can be presented as discrimination. BBC News (2018) states how much more both TUI and EasyJet are paying men more than women, Although </a:t>
            </a:r>
            <a:r>
              <a:rPr lang="en-GB" dirty="0" err="1" smtClean="0"/>
              <a:t>Easyjet</a:t>
            </a:r>
            <a:r>
              <a:rPr lang="en-GB" dirty="0" smtClean="0"/>
              <a:t> has said “its pay gap of 45.5% is down to the fact that most of its pilots are male, while most of its more modestly paid cabin crew are female”. TUI and all other airlines have the same issue. </a:t>
            </a:r>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6A6A1C2D-AB10-4609-BFE4-DE67387F3FFA}" type="slidenum">
              <a:rPr lang="en-GB" smtClean="0"/>
              <a:t>10</a:t>
            </a:fld>
            <a:endParaRPr lang="en-GB"/>
          </a:p>
        </p:txBody>
      </p:sp>
    </p:spTree>
    <p:extLst>
      <p:ext uri="{BB962C8B-B14F-4D97-AF65-F5344CB8AC3E}">
        <p14:creationId xmlns:p14="http://schemas.microsoft.com/office/powerpoint/2010/main" val="13001578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Performance management systems are put into place to improve organisational performance and to also encourage progresses of teams working together.  As a manager it’s very important to identify how team members are developing and getting on.  </a:t>
            </a:r>
          </a:p>
          <a:p>
            <a:r>
              <a:rPr lang="en-GB" dirty="0" smtClean="0"/>
              <a:t>As an individual and team mate it is important to understand what is expected of you. For an example as an individual you’ll be required to demonstrate many skills including problem solving, potential you have within the company and of course experience from previous job or knowledge. As a team it is expected to have an understanding of the team role, have your individual contribution, support any other individuals in team so everything can achieve big. Managers and team leaders are there to give back performance feedback, it’s important that all individuals function as a team to end up with the best results and even could end up with big bonuses. </a:t>
            </a:r>
          </a:p>
          <a:p>
            <a:endParaRPr lang="en-GB" dirty="0"/>
          </a:p>
        </p:txBody>
      </p:sp>
      <p:sp>
        <p:nvSpPr>
          <p:cNvPr id="4" name="Slide Number Placeholder 3"/>
          <p:cNvSpPr>
            <a:spLocks noGrp="1"/>
          </p:cNvSpPr>
          <p:nvPr>
            <p:ph type="sldNum" sz="quarter" idx="10"/>
          </p:nvPr>
        </p:nvSpPr>
        <p:spPr/>
        <p:txBody>
          <a:bodyPr/>
          <a:lstStyle/>
          <a:p>
            <a:fld id="{6A6A1C2D-AB10-4609-BFE4-DE67387F3FFA}" type="slidenum">
              <a:rPr lang="en-GB" smtClean="0"/>
              <a:t>11</a:t>
            </a:fld>
            <a:endParaRPr lang="en-GB"/>
          </a:p>
        </p:txBody>
      </p:sp>
    </p:spTree>
    <p:extLst>
      <p:ext uri="{BB962C8B-B14F-4D97-AF65-F5344CB8AC3E}">
        <p14:creationId xmlns:p14="http://schemas.microsoft.com/office/powerpoint/2010/main" val="33970726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Open a creative merlin entertainment restaurant so money will be spent there and will make people tourists stay in the area longer. </a:t>
            </a:r>
          </a:p>
        </p:txBody>
      </p:sp>
      <p:sp>
        <p:nvSpPr>
          <p:cNvPr id="4" name="Slide Number Placeholder 3"/>
          <p:cNvSpPr>
            <a:spLocks noGrp="1"/>
          </p:cNvSpPr>
          <p:nvPr>
            <p:ph type="sldNum" sz="quarter" idx="10"/>
          </p:nvPr>
        </p:nvSpPr>
        <p:spPr/>
        <p:txBody>
          <a:bodyPr/>
          <a:lstStyle/>
          <a:p>
            <a:fld id="{6A6A1C2D-AB10-4609-BFE4-DE67387F3FFA}" type="slidenum">
              <a:rPr lang="en-GB" smtClean="0"/>
              <a:t>12</a:t>
            </a:fld>
            <a:endParaRPr lang="en-GB"/>
          </a:p>
        </p:txBody>
      </p:sp>
    </p:spTree>
    <p:extLst>
      <p:ext uri="{BB962C8B-B14F-4D97-AF65-F5344CB8AC3E}">
        <p14:creationId xmlns:p14="http://schemas.microsoft.com/office/powerpoint/2010/main" val="1790378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A6A1C2D-AB10-4609-BFE4-DE67387F3FFA}" type="slidenum">
              <a:rPr lang="en-GB" smtClean="0"/>
              <a:t>13</a:t>
            </a:fld>
            <a:endParaRPr lang="en-GB"/>
          </a:p>
        </p:txBody>
      </p:sp>
    </p:spTree>
    <p:extLst>
      <p:ext uri="{BB962C8B-B14F-4D97-AF65-F5344CB8AC3E}">
        <p14:creationId xmlns:p14="http://schemas.microsoft.com/office/powerpoint/2010/main" val="18920975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A6A1C2D-AB10-4609-BFE4-DE67387F3FFA}" type="slidenum">
              <a:rPr lang="en-GB" smtClean="0"/>
              <a:t>14</a:t>
            </a:fld>
            <a:endParaRPr lang="en-GB"/>
          </a:p>
        </p:txBody>
      </p:sp>
    </p:spTree>
    <p:extLst>
      <p:ext uri="{BB962C8B-B14F-4D97-AF65-F5344CB8AC3E}">
        <p14:creationId xmlns:p14="http://schemas.microsoft.com/office/powerpoint/2010/main" val="31989601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854763C-F38D-42C8-B7E3-9B630528889C}"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B1204F-9361-47C0-AC0A-8BFBBA5022D3}" type="slidenum">
              <a:rPr lang="en-GB" smtClean="0"/>
              <a:t>‹#›</a:t>
            </a:fld>
            <a:endParaRPr lang="en-GB"/>
          </a:p>
        </p:txBody>
      </p:sp>
    </p:spTree>
    <p:extLst>
      <p:ext uri="{BB962C8B-B14F-4D97-AF65-F5344CB8AC3E}">
        <p14:creationId xmlns:p14="http://schemas.microsoft.com/office/powerpoint/2010/main" val="26325184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854763C-F38D-42C8-B7E3-9B630528889C}"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B1204F-9361-47C0-AC0A-8BFBBA5022D3}" type="slidenum">
              <a:rPr lang="en-GB" smtClean="0"/>
              <a:t>‹#›</a:t>
            </a:fld>
            <a:endParaRPr lang="en-GB"/>
          </a:p>
        </p:txBody>
      </p:sp>
    </p:spTree>
    <p:extLst>
      <p:ext uri="{BB962C8B-B14F-4D97-AF65-F5344CB8AC3E}">
        <p14:creationId xmlns:p14="http://schemas.microsoft.com/office/powerpoint/2010/main" val="32942123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854763C-F38D-42C8-B7E3-9B630528889C}"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B1204F-9361-47C0-AC0A-8BFBBA5022D3}" type="slidenum">
              <a:rPr lang="en-GB" smtClean="0"/>
              <a:t>‹#›</a:t>
            </a:fld>
            <a:endParaRPr lang="en-GB"/>
          </a:p>
        </p:txBody>
      </p:sp>
    </p:spTree>
    <p:extLst>
      <p:ext uri="{BB962C8B-B14F-4D97-AF65-F5344CB8AC3E}">
        <p14:creationId xmlns:p14="http://schemas.microsoft.com/office/powerpoint/2010/main" val="290092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854763C-F38D-42C8-B7E3-9B630528889C}" type="datetimeFigureOut">
              <a:rPr lang="en-GB" smtClean="0"/>
              <a:t>26/04/2019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B1204F-9361-47C0-AC0A-8BFBBA5022D3}" type="slidenum">
              <a:rPr lang="en-GB" smtClean="0"/>
              <a:t>‹#›</a:t>
            </a:fld>
            <a:endParaRPr lang="en-GB"/>
          </a:p>
        </p:txBody>
      </p:sp>
    </p:spTree>
    <p:extLst>
      <p:ext uri="{BB962C8B-B14F-4D97-AF65-F5344CB8AC3E}">
        <p14:creationId xmlns:p14="http://schemas.microsoft.com/office/powerpoint/2010/main" val="42816424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854763C-F38D-42C8-B7E3-9B630528889C}" type="datetimeFigureOut">
              <a:rPr lang="en-GB" smtClean="0"/>
              <a:t>26/04/2019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8B1204F-9361-47C0-AC0A-8BFBBA5022D3}" type="slidenum">
              <a:rPr lang="en-GB" smtClean="0"/>
              <a:t>‹#›</a:t>
            </a:fld>
            <a:endParaRPr lang="en-GB"/>
          </a:p>
        </p:txBody>
      </p:sp>
    </p:spTree>
    <p:extLst>
      <p:ext uri="{BB962C8B-B14F-4D97-AF65-F5344CB8AC3E}">
        <p14:creationId xmlns:p14="http://schemas.microsoft.com/office/powerpoint/2010/main" val="39914308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854763C-F38D-42C8-B7E3-9B630528889C}" type="datetimeFigureOut">
              <a:rPr lang="en-GB" smtClean="0"/>
              <a:t>26/04/2019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8B1204F-9361-47C0-AC0A-8BFBBA5022D3}" type="slidenum">
              <a:rPr lang="en-GB" smtClean="0"/>
              <a:t>‹#›</a:t>
            </a:fld>
            <a:endParaRPr lang="en-GB"/>
          </a:p>
        </p:txBody>
      </p:sp>
    </p:spTree>
    <p:extLst>
      <p:ext uri="{BB962C8B-B14F-4D97-AF65-F5344CB8AC3E}">
        <p14:creationId xmlns:p14="http://schemas.microsoft.com/office/powerpoint/2010/main" val="563703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54763C-F38D-42C8-B7E3-9B630528889C}" type="datetimeFigureOut">
              <a:rPr lang="en-GB" smtClean="0"/>
              <a:t>26/04/2019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8B1204F-9361-47C0-AC0A-8BFBBA5022D3}" type="slidenum">
              <a:rPr lang="en-GB" smtClean="0"/>
              <a:t>‹#›</a:t>
            </a:fld>
            <a:endParaRPr lang="en-GB"/>
          </a:p>
        </p:txBody>
      </p:sp>
    </p:spTree>
    <p:extLst>
      <p:ext uri="{BB962C8B-B14F-4D97-AF65-F5344CB8AC3E}">
        <p14:creationId xmlns:p14="http://schemas.microsoft.com/office/powerpoint/2010/main" val="827813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854763C-F38D-42C8-B7E3-9B630528889C}" type="datetimeFigureOut">
              <a:rPr lang="en-GB" smtClean="0"/>
              <a:t>26/04/2019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B1204F-9361-47C0-AC0A-8BFBBA5022D3}" type="slidenum">
              <a:rPr lang="en-GB" smtClean="0"/>
              <a:t>‹#›</a:t>
            </a:fld>
            <a:endParaRPr lang="en-GB"/>
          </a:p>
        </p:txBody>
      </p:sp>
    </p:spTree>
    <p:extLst>
      <p:ext uri="{BB962C8B-B14F-4D97-AF65-F5344CB8AC3E}">
        <p14:creationId xmlns:p14="http://schemas.microsoft.com/office/powerpoint/2010/main" val="16516533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854763C-F38D-42C8-B7E3-9B630528889C}" type="datetimeFigureOut">
              <a:rPr lang="en-GB" smtClean="0"/>
              <a:t>26/04/2019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B1204F-9361-47C0-AC0A-8BFBBA5022D3}" type="slidenum">
              <a:rPr lang="en-GB" smtClean="0"/>
              <a:t>‹#›</a:t>
            </a:fld>
            <a:endParaRPr lang="en-GB"/>
          </a:p>
        </p:txBody>
      </p:sp>
    </p:spTree>
    <p:extLst>
      <p:ext uri="{BB962C8B-B14F-4D97-AF65-F5344CB8AC3E}">
        <p14:creationId xmlns:p14="http://schemas.microsoft.com/office/powerpoint/2010/main" val="11876962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854763C-F38D-42C8-B7E3-9B630528889C}"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B1204F-9361-47C0-AC0A-8BFBBA5022D3}" type="slidenum">
              <a:rPr lang="en-GB" smtClean="0"/>
              <a:t>‹#›</a:t>
            </a:fld>
            <a:endParaRPr lang="en-GB"/>
          </a:p>
        </p:txBody>
      </p:sp>
    </p:spTree>
    <p:extLst>
      <p:ext uri="{BB962C8B-B14F-4D97-AF65-F5344CB8AC3E}">
        <p14:creationId xmlns:p14="http://schemas.microsoft.com/office/powerpoint/2010/main" val="1128762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854763C-F38D-42C8-B7E3-9B630528889C}"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B1204F-9361-47C0-AC0A-8BFBBA5022D3}" type="slidenum">
              <a:rPr lang="en-GB" smtClean="0"/>
              <a:t>‹#›</a:t>
            </a:fld>
            <a:endParaRPr lang="en-GB"/>
          </a:p>
        </p:txBody>
      </p:sp>
    </p:spTree>
    <p:extLst>
      <p:ext uri="{BB962C8B-B14F-4D97-AF65-F5344CB8AC3E}">
        <p14:creationId xmlns:p14="http://schemas.microsoft.com/office/powerpoint/2010/main" val="17225033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54763C-F38D-42C8-B7E3-9B630528889C}" type="datetimeFigureOut">
              <a:rPr lang="en-GB" smtClean="0"/>
              <a:t>26/04/2019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8B1204F-9361-47C0-AC0A-8BFBBA5022D3}" type="slidenum">
              <a:rPr lang="en-GB" smtClean="0"/>
              <a:t>‹#›</a:t>
            </a:fld>
            <a:endParaRPr lang="en-GB"/>
          </a:p>
        </p:txBody>
      </p:sp>
    </p:spTree>
    <p:extLst>
      <p:ext uri="{BB962C8B-B14F-4D97-AF65-F5344CB8AC3E}">
        <p14:creationId xmlns:p14="http://schemas.microsoft.com/office/powerpoint/2010/main" val="21476332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www.clipartsuggest.com/recruiting-cliparts/" TargetMode="External"/><Relationship Id="rId3" Type="http://schemas.openxmlformats.org/officeDocument/2006/relationships/hyperlink" Target="https://www.cipd.co.uk/knowledge/fundamentals/people/recruitment/factshetet" TargetMode="External"/><Relationship Id="rId7" Type="http://schemas.openxmlformats.org/officeDocument/2006/relationships/hyperlink" Target="https://lf4he.blog/2018/01/"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www.merlinentertainments.biz/about-us/our-people/diversity-and-inclusion/" TargetMode="External"/><Relationship Id="rId5" Type="http://schemas.openxmlformats.org/officeDocument/2006/relationships/hyperlink" Target="http://hrmpractice.com/recruitment-and-selection-process/" TargetMode="External"/><Relationship Id="rId4" Type="http://schemas.openxmlformats.org/officeDocument/2006/relationships/hyperlink" Target="https://www.bbc.co.uk/news/business-43129339" TargetMode="External"/><Relationship Id="rId9" Type="http://schemas.openxmlformats.org/officeDocument/2006/relationships/hyperlink" Target="https://www.thedungeons.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5400" b="1" dirty="0" smtClean="0">
                <a:solidFill>
                  <a:srgbClr val="FF0000"/>
                </a:solidFill>
              </a:rPr>
              <a:t>Management in Practice </a:t>
            </a:r>
            <a:endParaRPr lang="en-GB" sz="5400" b="1" dirty="0">
              <a:solidFill>
                <a:srgbClr val="FF0000"/>
              </a:solidFill>
            </a:endParaRPr>
          </a:p>
        </p:txBody>
      </p:sp>
      <p:sp>
        <p:nvSpPr>
          <p:cNvPr id="3" name="Subtitle 2"/>
          <p:cNvSpPr>
            <a:spLocks noGrp="1"/>
          </p:cNvSpPr>
          <p:nvPr>
            <p:ph type="subTitle" idx="1"/>
          </p:nvPr>
        </p:nvSpPr>
        <p:spPr/>
        <p:txBody>
          <a:bodyPr>
            <a:normAutofit/>
          </a:bodyPr>
          <a:lstStyle/>
          <a:p>
            <a:r>
              <a:rPr lang="en-GB" sz="4000" b="1" dirty="0" smtClean="0">
                <a:solidFill>
                  <a:srgbClr val="FF0000"/>
                </a:solidFill>
              </a:rPr>
              <a:t>By Alicia Hiles</a:t>
            </a:r>
            <a:endParaRPr lang="en-GB" sz="4000" b="1" dirty="0">
              <a:solidFill>
                <a:srgbClr val="FF0000"/>
              </a:solidFill>
            </a:endParaRPr>
          </a:p>
        </p:txBody>
      </p:sp>
    </p:spTree>
    <p:extLst>
      <p:ext uri="{BB962C8B-B14F-4D97-AF65-F5344CB8AC3E}">
        <p14:creationId xmlns:p14="http://schemas.microsoft.com/office/powerpoint/2010/main" val="128343263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28" y="-171400"/>
            <a:ext cx="9144000" cy="7029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descr="See the source image"/>
          <p:cNvPicPr>
            <a:picLocks noChangeAspect="1" noChangeArrowheads="1"/>
          </p:cNvPicPr>
          <p:nvPr/>
        </p:nvPicPr>
        <p:blipFill rotWithShape="1">
          <a:blip r:embed="rId4">
            <a:extLst>
              <a:ext uri="{28A0092B-C50C-407E-A947-70E740481C1C}">
                <a14:useLocalDpi xmlns:a14="http://schemas.microsoft.com/office/drawing/2010/main" val="0"/>
              </a:ext>
            </a:extLst>
          </a:blip>
          <a:srcRect l="18835" t="6200" r="19557" b="11126"/>
          <a:stretch/>
        </p:blipFill>
        <p:spPr bwMode="auto">
          <a:xfrm>
            <a:off x="7304758" y="5555882"/>
            <a:ext cx="1839242" cy="130211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0620" y="6391607"/>
            <a:ext cx="3024336" cy="369332"/>
          </a:xfrm>
          <a:prstGeom prst="rect">
            <a:avLst/>
          </a:prstGeom>
          <a:noFill/>
        </p:spPr>
        <p:txBody>
          <a:bodyPr wrap="square" rtlCol="0">
            <a:spAutoFit/>
          </a:bodyPr>
          <a:lstStyle/>
          <a:p>
            <a:r>
              <a:rPr lang="en-GB" dirty="0" smtClean="0">
                <a:solidFill>
                  <a:srgbClr val="FF0000"/>
                </a:solidFill>
              </a:rPr>
              <a:t>Merlin Entertainments (2019)</a:t>
            </a:r>
            <a:endParaRPr lang="en-GB" dirty="0">
              <a:solidFill>
                <a:srgbClr val="FF0000"/>
              </a:solidFill>
            </a:endParaRPr>
          </a:p>
        </p:txBody>
      </p:sp>
    </p:spTree>
    <p:extLst>
      <p:ext uri="{BB962C8B-B14F-4D97-AF65-F5344CB8AC3E}">
        <p14:creationId xmlns:p14="http://schemas.microsoft.com/office/powerpoint/2010/main" val="264381817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1682853171"/>
              </p:ext>
            </p:extLst>
          </p:nvPr>
        </p:nvGraphicFramePr>
        <p:xfrm>
          <a:off x="611560" y="764704"/>
          <a:ext cx="7776864" cy="5616624"/>
        </p:xfrm>
        <a:graphic>
          <a:graphicData uri="http://schemas.openxmlformats.org/drawingml/2006/table">
            <a:tbl>
              <a:tblPr firstRow="1" firstCol="1" bandRow="1">
                <a:tableStyleId>{21E4AEA4-8DFA-4A89-87EB-49C32662AFE0}</a:tableStyleId>
              </a:tblPr>
              <a:tblGrid>
                <a:gridCol w="1281767"/>
                <a:gridCol w="1205000"/>
                <a:gridCol w="1393901"/>
                <a:gridCol w="1355087"/>
                <a:gridCol w="1120468"/>
                <a:gridCol w="1420641"/>
              </a:tblGrid>
              <a:tr h="789649">
                <a:tc>
                  <a:txBody>
                    <a:bodyPr/>
                    <a:lstStyle/>
                    <a:p>
                      <a:pPr algn="l">
                        <a:lnSpc>
                          <a:spcPct val="107000"/>
                        </a:lnSpc>
                        <a:spcAft>
                          <a:spcPts val="0"/>
                        </a:spcAft>
                      </a:pPr>
                      <a:r>
                        <a:rPr lang="en-GB" sz="1400" dirty="0">
                          <a:effectLst/>
                        </a:rPr>
                        <a:t>Political</a:t>
                      </a:r>
                      <a:endParaRPr lang="en-GB" sz="1200" dirty="0">
                        <a:effectLst/>
                        <a:latin typeface="Calibri"/>
                        <a:ea typeface="Calibri"/>
                        <a:cs typeface="Times New Roman"/>
                      </a:endParaRPr>
                    </a:p>
                  </a:txBody>
                  <a:tcPr marL="68580" marR="68580" marT="0" marB="0"/>
                </a:tc>
                <a:tc>
                  <a:txBody>
                    <a:bodyPr/>
                    <a:lstStyle/>
                    <a:p>
                      <a:pPr algn="l">
                        <a:lnSpc>
                          <a:spcPct val="107000"/>
                        </a:lnSpc>
                        <a:spcAft>
                          <a:spcPts val="0"/>
                        </a:spcAft>
                      </a:pPr>
                      <a:r>
                        <a:rPr lang="en-GB" sz="1400" dirty="0">
                          <a:effectLst/>
                        </a:rPr>
                        <a:t>Economic</a:t>
                      </a:r>
                      <a:endParaRPr lang="en-GB" sz="1200" dirty="0">
                        <a:effectLst/>
                        <a:latin typeface="Calibri"/>
                        <a:ea typeface="Calibri"/>
                        <a:cs typeface="Times New Roman"/>
                      </a:endParaRPr>
                    </a:p>
                  </a:txBody>
                  <a:tcPr marL="68580" marR="68580" marT="0" marB="0"/>
                </a:tc>
                <a:tc>
                  <a:txBody>
                    <a:bodyPr/>
                    <a:lstStyle/>
                    <a:p>
                      <a:pPr algn="l">
                        <a:lnSpc>
                          <a:spcPct val="107000"/>
                        </a:lnSpc>
                        <a:spcAft>
                          <a:spcPts val="0"/>
                        </a:spcAft>
                      </a:pPr>
                      <a:r>
                        <a:rPr lang="en-GB" sz="1400" dirty="0">
                          <a:effectLst/>
                        </a:rPr>
                        <a:t>Social</a:t>
                      </a:r>
                      <a:endParaRPr lang="en-GB" sz="1200" dirty="0">
                        <a:effectLst/>
                        <a:latin typeface="Calibri"/>
                        <a:ea typeface="Calibri"/>
                        <a:cs typeface="Times New Roman"/>
                      </a:endParaRPr>
                    </a:p>
                  </a:txBody>
                  <a:tcPr marL="68580" marR="68580" marT="0" marB="0"/>
                </a:tc>
                <a:tc>
                  <a:txBody>
                    <a:bodyPr/>
                    <a:lstStyle/>
                    <a:p>
                      <a:pPr algn="l">
                        <a:lnSpc>
                          <a:spcPct val="107000"/>
                        </a:lnSpc>
                        <a:spcAft>
                          <a:spcPts val="0"/>
                        </a:spcAft>
                      </a:pPr>
                      <a:r>
                        <a:rPr lang="en-GB" sz="1400" dirty="0">
                          <a:effectLst/>
                        </a:rPr>
                        <a:t>Technological</a:t>
                      </a:r>
                      <a:endParaRPr lang="en-GB" sz="1200" dirty="0">
                        <a:effectLst/>
                        <a:latin typeface="Calibri"/>
                        <a:ea typeface="Calibri"/>
                        <a:cs typeface="Times New Roman"/>
                      </a:endParaRPr>
                    </a:p>
                  </a:txBody>
                  <a:tcPr marL="68580" marR="68580" marT="0" marB="0"/>
                </a:tc>
                <a:tc>
                  <a:txBody>
                    <a:bodyPr/>
                    <a:lstStyle/>
                    <a:p>
                      <a:pPr algn="l">
                        <a:lnSpc>
                          <a:spcPct val="107000"/>
                        </a:lnSpc>
                        <a:spcAft>
                          <a:spcPts val="0"/>
                        </a:spcAft>
                      </a:pPr>
                      <a:r>
                        <a:rPr lang="en-GB" sz="1400" dirty="0">
                          <a:effectLst/>
                        </a:rPr>
                        <a:t>Legal</a:t>
                      </a:r>
                      <a:endParaRPr lang="en-GB" sz="1200" dirty="0">
                        <a:effectLst/>
                        <a:latin typeface="Calibri"/>
                        <a:ea typeface="Calibri"/>
                        <a:cs typeface="Times New Roman"/>
                      </a:endParaRPr>
                    </a:p>
                  </a:txBody>
                  <a:tcPr marL="68580" marR="68580" marT="0" marB="0"/>
                </a:tc>
                <a:tc>
                  <a:txBody>
                    <a:bodyPr/>
                    <a:lstStyle/>
                    <a:p>
                      <a:pPr algn="l">
                        <a:lnSpc>
                          <a:spcPct val="107000"/>
                        </a:lnSpc>
                        <a:spcAft>
                          <a:spcPts val="0"/>
                        </a:spcAft>
                      </a:pPr>
                      <a:r>
                        <a:rPr lang="en-GB" sz="1400" dirty="0">
                          <a:effectLst/>
                        </a:rPr>
                        <a:t>Environmental </a:t>
                      </a:r>
                      <a:endParaRPr lang="en-GB" sz="1200" dirty="0">
                        <a:effectLst/>
                        <a:latin typeface="Calibri"/>
                        <a:ea typeface="Calibri"/>
                        <a:cs typeface="Times New Roman"/>
                      </a:endParaRPr>
                    </a:p>
                  </a:txBody>
                  <a:tcPr marL="68580" marR="68580" marT="0" marB="0"/>
                </a:tc>
              </a:tr>
              <a:tr h="4826975">
                <a:tc>
                  <a:txBody>
                    <a:bodyPr/>
                    <a:lstStyle/>
                    <a:p>
                      <a:pPr algn="l">
                        <a:lnSpc>
                          <a:spcPct val="107000"/>
                        </a:lnSpc>
                        <a:spcAft>
                          <a:spcPts val="0"/>
                        </a:spcAft>
                      </a:pPr>
                      <a:r>
                        <a:rPr lang="en-GB" sz="1200" b="0" dirty="0" smtClean="0">
                          <a:effectLst/>
                        </a:rPr>
                        <a:t>- Brexit  </a:t>
                      </a:r>
                      <a:endParaRPr lang="en-GB" sz="1100" b="0" dirty="0">
                        <a:effectLst/>
                      </a:endParaRPr>
                    </a:p>
                    <a:p>
                      <a:pPr algn="l">
                        <a:lnSpc>
                          <a:spcPct val="107000"/>
                        </a:lnSpc>
                        <a:spcAft>
                          <a:spcPts val="0"/>
                        </a:spcAft>
                      </a:pPr>
                      <a:r>
                        <a:rPr lang="en-GB" sz="1200" b="0" dirty="0">
                          <a:effectLst/>
                        </a:rPr>
                        <a:t> </a:t>
                      </a:r>
                      <a:endParaRPr lang="en-GB" sz="1100" b="0" dirty="0">
                        <a:effectLst/>
                      </a:endParaRPr>
                    </a:p>
                    <a:p>
                      <a:pPr algn="l">
                        <a:lnSpc>
                          <a:spcPct val="107000"/>
                        </a:lnSpc>
                        <a:spcAft>
                          <a:spcPts val="0"/>
                        </a:spcAft>
                      </a:pPr>
                      <a:r>
                        <a:rPr lang="en-GB" sz="1200" b="0" dirty="0" smtClean="0">
                          <a:effectLst/>
                        </a:rPr>
                        <a:t>- Government </a:t>
                      </a:r>
                      <a:r>
                        <a:rPr lang="en-GB" sz="1200" b="0" dirty="0">
                          <a:effectLst/>
                        </a:rPr>
                        <a:t>policies </a:t>
                      </a:r>
                      <a:endParaRPr lang="en-GB" sz="1100" b="0" dirty="0">
                        <a:effectLst/>
                      </a:endParaRPr>
                    </a:p>
                    <a:p>
                      <a:pPr algn="l">
                        <a:lnSpc>
                          <a:spcPct val="107000"/>
                        </a:lnSpc>
                        <a:spcAft>
                          <a:spcPts val="0"/>
                        </a:spcAft>
                      </a:pPr>
                      <a:r>
                        <a:rPr lang="en-GB" sz="1200" dirty="0">
                          <a:effectLst/>
                        </a:rPr>
                        <a:t> </a:t>
                      </a:r>
                      <a:endParaRPr lang="en-GB" sz="1100" dirty="0">
                        <a:effectLst/>
                        <a:latin typeface="Calibri"/>
                        <a:ea typeface="Calibri"/>
                        <a:cs typeface="Times New Roman"/>
                      </a:endParaRPr>
                    </a:p>
                  </a:txBody>
                  <a:tcPr marL="68580" marR="68580" marT="0" marB="0"/>
                </a:tc>
                <a:tc>
                  <a:txBody>
                    <a:bodyPr/>
                    <a:lstStyle/>
                    <a:p>
                      <a:pPr algn="l">
                        <a:lnSpc>
                          <a:spcPct val="107000"/>
                        </a:lnSpc>
                        <a:spcAft>
                          <a:spcPts val="0"/>
                        </a:spcAft>
                      </a:pPr>
                      <a:r>
                        <a:rPr lang="en-GB" sz="1200" dirty="0" smtClean="0">
                          <a:solidFill>
                            <a:schemeClr val="bg1"/>
                          </a:solidFill>
                          <a:effectLst/>
                        </a:rPr>
                        <a:t>- Inflation </a:t>
                      </a:r>
                      <a:r>
                        <a:rPr lang="en-GB" sz="1200" dirty="0">
                          <a:solidFill>
                            <a:schemeClr val="bg1"/>
                          </a:solidFill>
                          <a:effectLst/>
                        </a:rPr>
                        <a:t>Rate </a:t>
                      </a:r>
                      <a:endParaRPr lang="en-GB" sz="1100" dirty="0">
                        <a:solidFill>
                          <a:schemeClr val="bg1"/>
                        </a:solidFill>
                        <a:effectLst/>
                      </a:endParaRPr>
                    </a:p>
                    <a:p>
                      <a:pPr algn="l">
                        <a:lnSpc>
                          <a:spcPct val="107000"/>
                        </a:lnSpc>
                        <a:spcAft>
                          <a:spcPts val="0"/>
                        </a:spcAft>
                      </a:pPr>
                      <a:r>
                        <a:rPr lang="en-GB" sz="1200" dirty="0">
                          <a:solidFill>
                            <a:schemeClr val="bg1"/>
                          </a:solidFill>
                          <a:effectLst/>
                        </a:rPr>
                        <a:t> </a:t>
                      </a:r>
                      <a:endParaRPr lang="en-GB" sz="1100" dirty="0">
                        <a:solidFill>
                          <a:schemeClr val="bg1"/>
                        </a:solidFill>
                        <a:effectLst/>
                      </a:endParaRPr>
                    </a:p>
                    <a:p>
                      <a:pPr algn="l">
                        <a:lnSpc>
                          <a:spcPct val="107000"/>
                        </a:lnSpc>
                        <a:spcAft>
                          <a:spcPts val="0"/>
                        </a:spcAft>
                      </a:pPr>
                      <a:r>
                        <a:rPr lang="en-GB" sz="1200" dirty="0" smtClean="0">
                          <a:solidFill>
                            <a:schemeClr val="bg1"/>
                          </a:solidFill>
                          <a:effectLst/>
                        </a:rPr>
                        <a:t>- Foreign </a:t>
                      </a:r>
                      <a:r>
                        <a:rPr lang="en-GB" sz="1200" dirty="0">
                          <a:solidFill>
                            <a:schemeClr val="bg1"/>
                          </a:solidFill>
                          <a:effectLst/>
                        </a:rPr>
                        <a:t>exchange rate </a:t>
                      </a:r>
                      <a:endParaRPr lang="en-GB" sz="1100" dirty="0">
                        <a:solidFill>
                          <a:schemeClr val="bg1"/>
                        </a:solidFill>
                        <a:effectLst/>
                        <a:latin typeface="Calibri"/>
                        <a:ea typeface="Calibri"/>
                        <a:cs typeface="Times New Roman"/>
                      </a:endParaRPr>
                    </a:p>
                  </a:txBody>
                  <a:tcPr marL="68580" marR="68580" marT="0" marB="0">
                    <a:solidFill>
                      <a:schemeClr val="accent2"/>
                    </a:solidFill>
                  </a:tcPr>
                </a:tc>
                <a:tc>
                  <a:txBody>
                    <a:bodyPr/>
                    <a:lstStyle/>
                    <a:p>
                      <a:pPr algn="l">
                        <a:lnSpc>
                          <a:spcPct val="107000"/>
                        </a:lnSpc>
                        <a:spcAft>
                          <a:spcPts val="0"/>
                        </a:spcAft>
                      </a:pPr>
                      <a:r>
                        <a:rPr lang="en-GB" sz="1200" dirty="0" smtClean="0">
                          <a:solidFill>
                            <a:schemeClr val="bg1"/>
                          </a:solidFill>
                          <a:effectLst/>
                        </a:rPr>
                        <a:t>- Demograp-hics </a:t>
                      </a:r>
                      <a:r>
                        <a:rPr lang="en-GB" sz="1200" dirty="0">
                          <a:solidFill>
                            <a:schemeClr val="bg1"/>
                          </a:solidFill>
                          <a:effectLst/>
                        </a:rPr>
                        <a:t>and </a:t>
                      </a:r>
                      <a:r>
                        <a:rPr lang="en-GB" sz="1200" dirty="0" smtClean="0">
                          <a:solidFill>
                            <a:schemeClr val="bg1"/>
                          </a:solidFill>
                          <a:effectLst/>
                        </a:rPr>
                        <a:t>skill </a:t>
                      </a:r>
                      <a:r>
                        <a:rPr lang="en-GB" sz="1200" dirty="0">
                          <a:solidFill>
                            <a:schemeClr val="bg1"/>
                          </a:solidFill>
                          <a:effectLst/>
                        </a:rPr>
                        <a:t>level of population </a:t>
                      </a:r>
                      <a:endParaRPr lang="en-GB" sz="1100" dirty="0">
                        <a:solidFill>
                          <a:schemeClr val="bg1"/>
                        </a:solidFill>
                        <a:effectLst/>
                      </a:endParaRPr>
                    </a:p>
                    <a:p>
                      <a:pPr algn="l">
                        <a:lnSpc>
                          <a:spcPct val="107000"/>
                        </a:lnSpc>
                        <a:spcAft>
                          <a:spcPts val="0"/>
                        </a:spcAft>
                      </a:pPr>
                      <a:r>
                        <a:rPr lang="en-GB" sz="1200" dirty="0">
                          <a:solidFill>
                            <a:schemeClr val="bg1"/>
                          </a:solidFill>
                          <a:effectLst/>
                        </a:rPr>
                        <a:t> </a:t>
                      </a:r>
                      <a:endParaRPr lang="en-GB" sz="1100" dirty="0">
                        <a:solidFill>
                          <a:schemeClr val="bg1"/>
                        </a:solidFill>
                        <a:effectLst/>
                      </a:endParaRPr>
                    </a:p>
                    <a:p>
                      <a:pPr algn="l">
                        <a:lnSpc>
                          <a:spcPct val="107000"/>
                        </a:lnSpc>
                        <a:spcAft>
                          <a:spcPts val="0"/>
                        </a:spcAft>
                      </a:pPr>
                      <a:r>
                        <a:rPr lang="en-GB" sz="1200" dirty="0" smtClean="0">
                          <a:solidFill>
                            <a:schemeClr val="bg1"/>
                          </a:solidFill>
                          <a:effectLst/>
                        </a:rPr>
                        <a:t>- Structure </a:t>
                      </a:r>
                      <a:r>
                        <a:rPr lang="en-GB" sz="1200" dirty="0">
                          <a:solidFill>
                            <a:schemeClr val="bg1"/>
                          </a:solidFill>
                          <a:effectLst/>
                        </a:rPr>
                        <a:t>in society </a:t>
                      </a:r>
                      <a:endParaRPr lang="en-GB" sz="1100" dirty="0">
                        <a:solidFill>
                          <a:schemeClr val="bg1"/>
                        </a:solidFill>
                        <a:effectLst/>
                      </a:endParaRPr>
                    </a:p>
                    <a:p>
                      <a:pPr algn="l">
                        <a:lnSpc>
                          <a:spcPct val="107000"/>
                        </a:lnSpc>
                        <a:spcAft>
                          <a:spcPts val="0"/>
                        </a:spcAft>
                      </a:pPr>
                      <a:r>
                        <a:rPr lang="en-GB" sz="1200" dirty="0">
                          <a:solidFill>
                            <a:schemeClr val="bg1"/>
                          </a:solidFill>
                          <a:effectLst/>
                        </a:rPr>
                        <a:t> </a:t>
                      </a:r>
                      <a:endParaRPr lang="en-GB" sz="1100" dirty="0">
                        <a:solidFill>
                          <a:schemeClr val="bg1"/>
                        </a:solidFill>
                        <a:effectLst/>
                      </a:endParaRPr>
                    </a:p>
                    <a:p>
                      <a:pPr algn="l">
                        <a:lnSpc>
                          <a:spcPct val="107000"/>
                        </a:lnSpc>
                        <a:spcAft>
                          <a:spcPts val="0"/>
                        </a:spcAft>
                      </a:pPr>
                      <a:r>
                        <a:rPr lang="en-GB" sz="1200" dirty="0" smtClean="0">
                          <a:solidFill>
                            <a:schemeClr val="bg1"/>
                          </a:solidFill>
                          <a:effectLst/>
                        </a:rPr>
                        <a:t>- Culture </a:t>
                      </a:r>
                      <a:endParaRPr lang="en-GB" sz="1100" dirty="0">
                        <a:solidFill>
                          <a:schemeClr val="bg1"/>
                        </a:solidFill>
                        <a:effectLst/>
                      </a:endParaRPr>
                    </a:p>
                    <a:p>
                      <a:pPr algn="l">
                        <a:lnSpc>
                          <a:spcPct val="107000"/>
                        </a:lnSpc>
                        <a:spcAft>
                          <a:spcPts val="0"/>
                        </a:spcAft>
                      </a:pPr>
                      <a:r>
                        <a:rPr lang="en-GB" sz="1200" dirty="0">
                          <a:solidFill>
                            <a:schemeClr val="bg1"/>
                          </a:solidFill>
                          <a:effectLst/>
                        </a:rPr>
                        <a:t> </a:t>
                      </a:r>
                      <a:endParaRPr lang="en-GB" sz="1100" dirty="0">
                        <a:solidFill>
                          <a:schemeClr val="bg1"/>
                        </a:solidFill>
                        <a:effectLst/>
                      </a:endParaRPr>
                    </a:p>
                    <a:p>
                      <a:pPr algn="l">
                        <a:lnSpc>
                          <a:spcPct val="107000"/>
                        </a:lnSpc>
                        <a:spcAft>
                          <a:spcPts val="0"/>
                        </a:spcAft>
                      </a:pPr>
                      <a:r>
                        <a:rPr lang="en-GB" sz="1200" dirty="0" smtClean="0">
                          <a:solidFill>
                            <a:schemeClr val="bg1"/>
                          </a:solidFill>
                          <a:effectLst/>
                        </a:rPr>
                        <a:t>- Leisure </a:t>
                      </a:r>
                      <a:r>
                        <a:rPr lang="en-GB" sz="1200" dirty="0">
                          <a:solidFill>
                            <a:schemeClr val="bg1"/>
                          </a:solidFill>
                          <a:effectLst/>
                        </a:rPr>
                        <a:t>interests </a:t>
                      </a:r>
                      <a:endParaRPr lang="en-GB" sz="1100" dirty="0">
                        <a:solidFill>
                          <a:schemeClr val="bg1"/>
                        </a:solidFill>
                        <a:effectLst/>
                        <a:latin typeface="Calibri"/>
                        <a:ea typeface="Calibri"/>
                        <a:cs typeface="Times New Roman"/>
                      </a:endParaRPr>
                    </a:p>
                  </a:txBody>
                  <a:tcPr marL="68580" marR="68580" marT="0" marB="0">
                    <a:solidFill>
                      <a:schemeClr val="accent2"/>
                    </a:solidFill>
                  </a:tcPr>
                </a:tc>
                <a:tc>
                  <a:txBody>
                    <a:bodyPr/>
                    <a:lstStyle/>
                    <a:p>
                      <a:pPr algn="l">
                        <a:lnSpc>
                          <a:spcPct val="107000"/>
                        </a:lnSpc>
                        <a:spcAft>
                          <a:spcPts val="0"/>
                        </a:spcAft>
                      </a:pPr>
                      <a:r>
                        <a:rPr lang="en-GB" sz="1200" dirty="0" smtClean="0">
                          <a:solidFill>
                            <a:schemeClr val="bg1"/>
                          </a:solidFill>
                          <a:effectLst/>
                        </a:rPr>
                        <a:t>-</a:t>
                      </a:r>
                      <a:r>
                        <a:rPr lang="en-GB" sz="1200" baseline="0" dirty="0" smtClean="0">
                          <a:solidFill>
                            <a:schemeClr val="bg1"/>
                          </a:solidFill>
                          <a:effectLst/>
                        </a:rPr>
                        <a:t> </a:t>
                      </a:r>
                      <a:r>
                        <a:rPr lang="en-GB" sz="1200" dirty="0" smtClean="0">
                          <a:solidFill>
                            <a:schemeClr val="bg1"/>
                          </a:solidFill>
                          <a:effectLst/>
                        </a:rPr>
                        <a:t>Recent </a:t>
                      </a:r>
                      <a:r>
                        <a:rPr lang="en-GB" sz="1200" dirty="0">
                          <a:solidFill>
                            <a:schemeClr val="bg1"/>
                          </a:solidFill>
                          <a:effectLst/>
                        </a:rPr>
                        <a:t>technological developments by competitors  </a:t>
                      </a:r>
                      <a:endParaRPr lang="en-GB" sz="1100" dirty="0">
                        <a:solidFill>
                          <a:schemeClr val="bg1"/>
                        </a:solidFill>
                        <a:effectLst/>
                      </a:endParaRPr>
                    </a:p>
                    <a:p>
                      <a:pPr algn="l">
                        <a:lnSpc>
                          <a:spcPct val="107000"/>
                        </a:lnSpc>
                        <a:spcAft>
                          <a:spcPts val="0"/>
                        </a:spcAft>
                      </a:pPr>
                      <a:r>
                        <a:rPr lang="en-GB" sz="1200" dirty="0">
                          <a:solidFill>
                            <a:schemeClr val="bg1"/>
                          </a:solidFill>
                          <a:effectLst/>
                        </a:rPr>
                        <a:t> </a:t>
                      </a:r>
                      <a:endParaRPr lang="en-GB" sz="1100" dirty="0">
                        <a:solidFill>
                          <a:schemeClr val="bg1"/>
                        </a:solidFill>
                        <a:effectLst/>
                      </a:endParaRPr>
                    </a:p>
                    <a:p>
                      <a:pPr algn="l">
                        <a:lnSpc>
                          <a:spcPct val="107000"/>
                        </a:lnSpc>
                        <a:spcAft>
                          <a:spcPts val="0"/>
                        </a:spcAft>
                      </a:pPr>
                      <a:r>
                        <a:rPr lang="en-GB" sz="1200" dirty="0" smtClean="0">
                          <a:solidFill>
                            <a:schemeClr val="bg1"/>
                          </a:solidFill>
                          <a:effectLst/>
                        </a:rPr>
                        <a:t>- Technology’s </a:t>
                      </a:r>
                      <a:r>
                        <a:rPr lang="en-GB" sz="1200" dirty="0">
                          <a:solidFill>
                            <a:schemeClr val="bg1"/>
                          </a:solidFill>
                          <a:effectLst/>
                        </a:rPr>
                        <a:t>impact on product offering </a:t>
                      </a:r>
                      <a:endParaRPr lang="en-GB" sz="1100" dirty="0">
                        <a:solidFill>
                          <a:schemeClr val="bg1"/>
                        </a:solidFill>
                        <a:effectLst/>
                        <a:latin typeface="Calibri"/>
                        <a:ea typeface="Calibri"/>
                        <a:cs typeface="Times New Roman"/>
                      </a:endParaRPr>
                    </a:p>
                  </a:txBody>
                  <a:tcPr marL="68580" marR="68580" marT="0" marB="0">
                    <a:solidFill>
                      <a:schemeClr val="accent2"/>
                    </a:solidFill>
                  </a:tcPr>
                </a:tc>
                <a:tc>
                  <a:txBody>
                    <a:bodyPr/>
                    <a:lstStyle/>
                    <a:p>
                      <a:pPr algn="l">
                        <a:lnSpc>
                          <a:spcPct val="107000"/>
                        </a:lnSpc>
                        <a:spcAft>
                          <a:spcPts val="0"/>
                        </a:spcAft>
                      </a:pPr>
                      <a:r>
                        <a:rPr lang="en-GB" sz="1200" dirty="0" smtClean="0">
                          <a:solidFill>
                            <a:schemeClr val="bg1"/>
                          </a:solidFill>
                          <a:effectLst/>
                        </a:rPr>
                        <a:t>- Compa-nies </a:t>
                      </a:r>
                      <a:r>
                        <a:rPr lang="en-GB" sz="1200" dirty="0">
                          <a:solidFill>
                            <a:schemeClr val="bg1"/>
                          </a:solidFill>
                          <a:effectLst/>
                        </a:rPr>
                        <a:t>policies- safety standards</a:t>
                      </a:r>
                      <a:endParaRPr lang="en-GB" sz="1100" dirty="0">
                        <a:solidFill>
                          <a:schemeClr val="bg1"/>
                        </a:solidFill>
                        <a:effectLst/>
                      </a:endParaRPr>
                    </a:p>
                    <a:p>
                      <a:pPr algn="l">
                        <a:lnSpc>
                          <a:spcPct val="107000"/>
                        </a:lnSpc>
                        <a:spcAft>
                          <a:spcPts val="0"/>
                        </a:spcAft>
                      </a:pPr>
                      <a:r>
                        <a:rPr lang="en-GB" sz="1200" dirty="0">
                          <a:solidFill>
                            <a:schemeClr val="bg1"/>
                          </a:solidFill>
                          <a:effectLst/>
                        </a:rPr>
                        <a:t> </a:t>
                      </a:r>
                      <a:endParaRPr lang="en-GB" sz="1100" dirty="0">
                        <a:solidFill>
                          <a:schemeClr val="bg1"/>
                        </a:solidFill>
                        <a:effectLst/>
                      </a:endParaRPr>
                    </a:p>
                    <a:p>
                      <a:pPr algn="l">
                        <a:lnSpc>
                          <a:spcPct val="107000"/>
                        </a:lnSpc>
                        <a:spcAft>
                          <a:spcPts val="0"/>
                        </a:spcAft>
                      </a:pPr>
                      <a:r>
                        <a:rPr lang="en-GB" sz="1200" dirty="0" smtClean="0">
                          <a:solidFill>
                            <a:schemeClr val="bg1"/>
                          </a:solidFill>
                          <a:effectLst/>
                        </a:rPr>
                        <a:t>- Government </a:t>
                      </a:r>
                      <a:r>
                        <a:rPr lang="en-GB" sz="1200" dirty="0">
                          <a:solidFill>
                            <a:schemeClr val="bg1"/>
                          </a:solidFill>
                          <a:effectLst/>
                        </a:rPr>
                        <a:t>policies</a:t>
                      </a:r>
                      <a:endParaRPr lang="en-GB" sz="1100" dirty="0">
                        <a:solidFill>
                          <a:schemeClr val="bg1"/>
                        </a:solidFill>
                        <a:effectLst/>
                      </a:endParaRPr>
                    </a:p>
                    <a:p>
                      <a:pPr algn="l">
                        <a:lnSpc>
                          <a:spcPct val="107000"/>
                        </a:lnSpc>
                        <a:spcAft>
                          <a:spcPts val="0"/>
                        </a:spcAft>
                      </a:pPr>
                      <a:r>
                        <a:rPr lang="en-GB" sz="1200" dirty="0">
                          <a:solidFill>
                            <a:schemeClr val="bg1"/>
                          </a:solidFill>
                          <a:effectLst/>
                        </a:rPr>
                        <a:t> </a:t>
                      </a:r>
                      <a:endParaRPr lang="en-GB" sz="1100" dirty="0">
                        <a:solidFill>
                          <a:schemeClr val="bg1"/>
                        </a:solidFill>
                        <a:effectLst/>
                      </a:endParaRPr>
                    </a:p>
                    <a:p>
                      <a:pPr algn="l">
                        <a:lnSpc>
                          <a:spcPct val="107000"/>
                        </a:lnSpc>
                        <a:spcAft>
                          <a:spcPts val="0"/>
                        </a:spcAft>
                      </a:pPr>
                      <a:r>
                        <a:rPr lang="en-GB" sz="1200" dirty="0">
                          <a:solidFill>
                            <a:schemeClr val="bg1"/>
                          </a:solidFill>
                          <a:effectLst/>
                        </a:rPr>
                        <a:t> </a:t>
                      </a:r>
                      <a:endParaRPr lang="en-GB" sz="1100" dirty="0">
                        <a:solidFill>
                          <a:schemeClr val="bg1"/>
                        </a:solidFill>
                        <a:effectLst/>
                        <a:latin typeface="Calibri"/>
                        <a:ea typeface="Calibri"/>
                        <a:cs typeface="Times New Roman"/>
                      </a:endParaRPr>
                    </a:p>
                  </a:txBody>
                  <a:tcPr marL="68580" marR="68580" marT="0" marB="0">
                    <a:solidFill>
                      <a:schemeClr val="accent2"/>
                    </a:solidFill>
                  </a:tcPr>
                </a:tc>
                <a:tc>
                  <a:txBody>
                    <a:bodyPr/>
                    <a:lstStyle/>
                    <a:p>
                      <a:pPr algn="l">
                        <a:lnSpc>
                          <a:spcPct val="107000"/>
                        </a:lnSpc>
                        <a:spcAft>
                          <a:spcPts val="0"/>
                        </a:spcAft>
                      </a:pPr>
                      <a:r>
                        <a:rPr lang="en-GB" sz="1200" dirty="0" smtClean="0">
                          <a:solidFill>
                            <a:schemeClr val="bg1"/>
                          </a:solidFill>
                          <a:effectLst/>
                        </a:rPr>
                        <a:t>- Weather </a:t>
                      </a:r>
                      <a:endParaRPr lang="en-GB" sz="1100" dirty="0">
                        <a:solidFill>
                          <a:schemeClr val="bg1"/>
                        </a:solidFill>
                        <a:effectLst/>
                      </a:endParaRPr>
                    </a:p>
                    <a:p>
                      <a:pPr algn="l">
                        <a:lnSpc>
                          <a:spcPct val="107000"/>
                        </a:lnSpc>
                        <a:spcAft>
                          <a:spcPts val="0"/>
                        </a:spcAft>
                      </a:pPr>
                      <a:r>
                        <a:rPr lang="en-GB" sz="1200" dirty="0">
                          <a:solidFill>
                            <a:schemeClr val="bg1"/>
                          </a:solidFill>
                          <a:effectLst/>
                        </a:rPr>
                        <a:t> </a:t>
                      </a:r>
                      <a:endParaRPr lang="en-GB" sz="1100" dirty="0">
                        <a:solidFill>
                          <a:schemeClr val="bg1"/>
                        </a:solidFill>
                        <a:effectLst/>
                      </a:endParaRPr>
                    </a:p>
                    <a:p>
                      <a:pPr algn="l">
                        <a:lnSpc>
                          <a:spcPct val="107000"/>
                        </a:lnSpc>
                        <a:spcAft>
                          <a:spcPts val="0"/>
                        </a:spcAft>
                      </a:pPr>
                      <a:endParaRPr lang="en-GB" sz="1100" dirty="0">
                        <a:solidFill>
                          <a:schemeClr val="bg1"/>
                        </a:solidFill>
                        <a:effectLst/>
                      </a:endParaRPr>
                    </a:p>
                    <a:p>
                      <a:pPr marL="171450" indent="-171450" algn="l">
                        <a:lnSpc>
                          <a:spcPct val="107000"/>
                        </a:lnSpc>
                        <a:spcAft>
                          <a:spcPts val="0"/>
                        </a:spcAft>
                        <a:buFontTx/>
                        <a:buChar char="-"/>
                      </a:pPr>
                      <a:r>
                        <a:rPr lang="en-GB" sz="1200" dirty="0" smtClean="0">
                          <a:solidFill>
                            <a:schemeClr val="bg1"/>
                          </a:solidFill>
                          <a:effectLst/>
                        </a:rPr>
                        <a:t>Climate </a:t>
                      </a:r>
                      <a:r>
                        <a:rPr lang="en-GB" sz="1200" dirty="0">
                          <a:solidFill>
                            <a:schemeClr val="bg1"/>
                          </a:solidFill>
                          <a:effectLst/>
                        </a:rPr>
                        <a:t>change </a:t>
                      </a:r>
                      <a:endParaRPr lang="en-GB" sz="1200" dirty="0" smtClean="0">
                        <a:solidFill>
                          <a:schemeClr val="bg1"/>
                        </a:solidFill>
                        <a:effectLst/>
                      </a:endParaRPr>
                    </a:p>
                    <a:p>
                      <a:pPr marL="171450" indent="-171450" algn="l">
                        <a:lnSpc>
                          <a:spcPct val="107000"/>
                        </a:lnSpc>
                        <a:spcAft>
                          <a:spcPts val="0"/>
                        </a:spcAft>
                        <a:buFontTx/>
                        <a:buChar char="-"/>
                      </a:pPr>
                      <a:endParaRPr lang="en-GB" sz="1200" dirty="0" smtClean="0">
                        <a:solidFill>
                          <a:schemeClr val="bg1"/>
                        </a:solidFill>
                        <a:effectLst/>
                        <a:latin typeface="Calibri"/>
                        <a:ea typeface="Calibri"/>
                        <a:cs typeface="Times New Roman"/>
                      </a:endParaRPr>
                    </a:p>
                    <a:p>
                      <a:pPr marL="171450" indent="-171450" algn="l">
                        <a:lnSpc>
                          <a:spcPct val="107000"/>
                        </a:lnSpc>
                        <a:spcAft>
                          <a:spcPts val="0"/>
                        </a:spcAft>
                        <a:buFontTx/>
                        <a:buChar char="-"/>
                      </a:pPr>
                      <a:r>
                        <a:rPr lang="en-GB" sz="1200" dirty="0" smtClean="0">
                          <a:solidFill>
                            <a:schemeClr val="bg1"/>
                          </a:solidFill>
                          <a:effectLst/>
                          <a:latin typeface="Calibri"/>
                          <a:ea typeface="Calibri"/>
                          <a:cs typeface="Times New Roman"/>
                        </a:rPr>
                        <a:t>pollution</a:t>
                      </a:r>
                      <a:r>
                        <a:rPr lang="en-GB" sz="1200" baseline="0" dirty="0" smtClean="0">
                          <a:solidFill>
                            <a:schemeClr val="bg1"/>
                          </a:solidFill>
                          <a:effectLst/>
                          <a:latin typeface="Calibri"/>
                          <a:ea typeface="Calibri"/>
                          <a:cs typeface="Times New Roman"/>
                        </a:rPr>
                        <a:t> </a:t>
                      </a:r>
                      <a:endParaRPr lang="en-GB" sz="1100" dirty="0">
                        <a:solidFill>
                          <a:schemeClr val="bg1"/>
                        </a:solidFill>
                        <a:effectLst/>
                        <a:latin typeface="Calibri"/>
                        <a:ea typeface="Calibri"/>
                        <a:cs typeface="Times New Roman"/>
                      </a:endParaRPr>
                    </a:p>
                  </a:txBody>
                  <a:tcPr marL="68580" marR="68580" marT="0" marB="0">
                    <a:solidFill>
                      <a:schemeClr val="accent2"/>
                    </a:solidFill>
                  </a:tcPr>
                </a:tc>
              </a:tr>
            </a:tbl>
          </a:graphicData>
        </a:graphic>
      </p:graphicFrame>
    </p:spTree>
    <p:extLst>
      <p:ext uri="{BB962C8B-B14F-4D97-AF65-F5344CB8AC3E}">
        <p14:creationId xmlns:p14="http://schemas.microsoft.com/office/powerpoint/2010/main" val="401216180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4125054007"/>
              </p:ext>
            </p:extLst>
          </p:nvPr>
        </p:nvGraphicFramePr>
        <p:xfrm>
          <a:off x="1043608" y="980728"/>
          <a:ext cx="7056784" cy="4968552"/>
        </p:xfrm>
        <a:graphic>
          <a:graphicData uri="http://schemas.openxmlformats.org/drawingml/2006/table">
            <a:tbl>
              <a:tblPr firstRow="1" firstCol="1" bandRow="1">
                <a:tableStyleId>{5C22544A-7EE6-4342-B048-85BDC9FD1C3A}</a:tableStyleId>
              </a:tblPr>
              <a:tblGrid>
                <a:gridCol w="3528392"/>
                <a:gridCol w="3528392"/>
              </a:tblGrid>
              <a:tr h="2484276">
                <a:tc>
                  <a:txBody>
                    <a:bodyPr/>
                    <a:lstStyle/>
                    <a:p>
                      <a:pPr>
                        <a:lnSpc>
                          <a:spcPct val="107000"/>
                        </a:lnSpc>
                        <a:spcAft>
                          <a:spcPts val="0"/>
                        </a:spcAft>
                      </a:pPr>
                      <a:r>
                        <a:rPr lang="en-GB" sz="1400" dirty="0">
                          <a:solidFill>
                            <a:schemeClr val="bg1"/>
                          </a:solidFill>
                          <a:effectLst/>
                        </a:rPr>
                        <a:t>Strengths </a:t>
                      </a:r>
                      <a:endParaRPr lang="en-GB" sz="1200" dirty="0">
                        <a:solidFill>
                          <a:schemeClr val="bg1"/>
                        </a:solidFill>
                        <a:effectLst/>
                      </a:endParaRPr>
                    </a:p>
                    <a:p>
                      <a:pPr marL="342900" lvl="0" indent="-342900">
                        <a:lnSpc>
                          <a:spcPct val="107000"/>
                        </a:lnSpc>
                        <a:spcAft>
                          <a:spcPts val="0"/>
                        </a:spcAft>
                        <a:buFont typeface="Calibri"/>
                        <a:buChar char="-"/>
                      </a:pPr>
                      <a:r>
                        <a:rPr lang="en-GB" sz="1400" b="0" dirty="0">
                          <a:solidFill>
                            <a:schemeClr val="bg1"/>
                          </a:solidFill>
                          <a:effectLst/>
                        </a:rPr>
                        <a:t>A well-known name/ brand</a:t>
                      </a:r>
                      <a:endParaRPr lang="en-GB" sz="1200" b="0" dirty="0">
                        <a:solidFill>
                          <a:schemeClr val="bg1"/>
                        </a:solidFill>
                        <a:effectLst/>
                      </a:endParaRPr>
                    </a:p>
                    <a:p>
                      <a:pPr marL="342900" lvl="0" indent="-342900">
                        <a:lnSpc>
                          <a:spcPct val="107000"/>
                        </a:lnSpc>
                        <a:spcAft>
                          <a:spcPts val="0"/>
                        </a:spcAft>
                        <a:buFont typeface="Calibri"/>
                        <a:buChar char="-"/>
                      </a:pPr>
                      <a:r>
                        <a:rPr lang="en-GB" sz="1400" b="0" dirty="0">
                          <a:solidFill>
                            <a:schemeClr val="bg1"/>
                          </a:solidFill>
                          <a:effectLst/>
                        </a:rPr>
                        <a:t>Franchise (more than 1 location)</a:t>
                      </a:r>
                      <a:endParaRPr lang="en-GB" sz="1200" b="0" dirty="0">
                        <a:solidFill>
                          <a:schemeClr val="bg1"/>
                        </a:solidFill>
                        <a:effectLst/>
                      </a:endParaRPr>
                    </a:p>
                    <a:p>
                      <a:pPr marL="342900" lvl="0" indent="-342900">
                        <a:lnSpc>
                          <a:spcPct val="107000"/>
                        </a:lnSpc>
                        <a:spcAft>
                          <a:spcPts val="0"/>
                        </a:spcAft>
                        <a:buFont typeface="Calibri"/>
                        <a:buChar char="-"/>
                      </a:pPr>
                      <a:r>
                        <a:rPr lang="en-GB" sz="1400" b="0" dirty="0">
                          <a:solidFill>
                            <a:schemeClr val="bg1"/>
                          </a:solidFill>
                          <a:effectLst/>
                        </a:rPr>
                        <a:t>Marketing (social media, leaflets)</a:t>
                      </a:r>
                      <a:endParaRPr lang="en-GB" sz="1200" b="0" dirty="0">
                        <a:solidFill>
                          <a:schemeClr val="bg1"/>
                        </a:solidFill>
                        <a:effectLst/>
                      </a:endParaRPr>
                    </a:p>
                    <a:p>
                      <a:pPr marL="342900" lvl="0" indent="-342900">
                        <a:lnSpc>
                          <a:spcPct val="107000"/>
                        </a:lnSpc>
                        <a:spcAft>
                          <a:spcPts val="0"/>
                        </a:spcAft>
                        <a:buFont typeface="Calibri"/>
                        <a:buChar char="-"/>
                      </a:pPr>
                      <a:r>
                        <a:rPr lang="en-GB" sz="1400" b="0" dirty="0">
                          <a:solidFill>
                            <a:schemeClr val="bg1"/>
                          </a:solidFill>
                          <a:effectLst/>
                        </a:rPr>
                        <a:t>Group discounts (ticket deals online)</a:t>
                      </a:r>
                      <a:endParaRPr lang="en-GB" sz="1200" b="0" dirty="0">
                        <a:solidFill>
                          <a:schemeClr val="bg1"/>
                        </a:solidFill>
                        <a:effectLst/>
                      </a:endParaRPr>
                    </a:p>
                    <a:p>
                      <a:pPr marL="342900" lvl="0" indent="-342900">
                        <a:lnSpc>
                          <a:spcPct val="107000"/>
                        </a:lnSpc>
                        <a:spcAft>
                          <a:spcPts val="0"/>
                        </a:spcAft>
                        <a:buFont typeface="Calibri"/>
                        <a:buChar char="-"/>
                      </a:pPr>
                      <a:r>
                        <a:rPr lang="en-GB" sz="1400" b="0" dirty="0">
                          <a:solidFill>
                            <a:schemeClr val="bg1"/>
                          </a:solidFill>
                          <a:effectLst/>
                        </a:rPr>
                        <a:t>International workforce/ different cultures</a:t>
                      </a:r>
                      <a:endParaRPr lang="en-GB" sz="1200" b="0" dirty="0">
                        <a:solidFill>
                          <a:schemeClr val="bg1"/>
                        </a:solidFill>
                        <a:effectLst/>
                      </a:endParaRPr>
                    </a:p>
                    <a:p>
                      <a:pPr marL="457200">
                        <a:lnSpc>
                          <a:spcPct val="107000"/>
                        </a:lnSpc>
                        <a:spcAft>
                          <a:spcPts val="0"/>
                        </a:spcAft>
                      </a:pPr>
                      <a:r>
                        <a:rPr lang="en-GB" sz="1400" dirty="0">
                          <a:solidFill>
                            <a:schemeClr val="bg1"/>
                          </a:solidFill>
                          <a:effectLst/>
                        </a:rPr>
                        <a:t> </a:t>
                      </a:r>
                      <a:endParaRPr lang="en-GB" sz="1200" dirty="0">
                        <a:solidFill>
                          <a:schemeClr val="bg1"/>
                        </a:solidFill>
                        <a:effectLst/>
                        <a:latin typeface="Calibri"/>
                        <a:ea typeface="Calibri"/>
                        <a:cs typeface="Times New Roman"/>
                      </a:endParaRPr>
                    </a:p>
                  </a:txBody>
                  <a:tcPr marL="68580" marR="68580" marT="0" marB="0">
                    <a:solidFill>
                      <a:schemeClr val="accent2"/>
                    </a:solidFill>
                  </a:tcPr>
                </a:tc>
                <a:tc>
                  <a:txBody>
                    <a:bodyPr/>
                    <a:lstStyle/>
                    <a:p>
                      <a:pPr>
                        <a:lnSpc>
                          <a:spcPct val="107000"/>
                        </a:lnSpc>
                        <a:spcAft>
                          <a:spcPts val="0"/>
                        </a:spcAft>
                      </a:pPr>
                      <a:r>
                        <a:rPr lang="en-GB" sz="1400" dirty="0">
                          <a:solidFill>
                            <a:schemeClr val="bg1"/>
                          </a:solidFill>
                          <a:effectLst/>
                        </a:rPr>
                        <a:t>Weaknesses</a:t>
                      </a:r>
                      <a:endParaRPr lang="en-GB" sz="1200" dirty="0">
                        <a:solidFill>
                          <a:schemeClr val="bg1"/>
                        </a:solidFill>
                        <a:effectLst/>
                      </a:endParaRPr>
                    </a:p>
                    <a:p>
                      <a:pPr marL="342900" lvl="0" indent="-342900">
                        <a:lnSpc>
                          <a:spcPct val="107000"/>
                        </a:lnSpc>
                        <a:spcAft>
                          <a:spcPts val="0"/>
                        </a:spcAft>
                        <a:buFont typeface="Calibri"/>
                        <a:buChar char="-"/>
                      </a:pPr>
                      <a:r>
                        <a:rPr lang="en-GB" sz="1400" b="0" dirty="0">
                          <a:solidFill>
                            <a:schemeClr val="bg1"/>
                          </a:solidFill>
                          <a:effectLst/>
                        </a:rPr>
                        <a:t>Popular times i.e. during half terms meaning busy and long queue times</a:t>
                      </a:r>
                      <a:endParaRPr lang="en-GB" sz="1200" b="0" dirty="0">
                        <a:solidFill>
                          <a:schemeClr val="bg1"/>
                        </a:solidFill>
                        <a:effectLst/>
                      </a:endParaRPr>
                    </a:p>
                    <a:p>
                      <a:pPr marL="342900" lvl="0" indent="-342900">
                        <a:lnSpc>
                          <a:spcPct val="107000"/>
                        </a:lnSpc>
                        <a:spcAft>
                          <a:spcPts val="0"/>
                        </a:spcAft>
                        <a:buFont typeface="Calibri"/>
                        <a:buChar char="-"/>
                      </a:pPr>
                      <a:r>
                        <a:rPr lang="en-GB" sz="1400" b="0" dirty="0">
                          <a:solidFill>
                            <a:schemeClr val="bg1"/>
                          </a:solidFill>
                          <a:effectLst/>
                        </a:rPr>
                        <a:t>Surrounded by other Merlin entertainments attractions in which people may be more persuaded to go there</a:t>
                      </a:r>
                      <a:endParaRPr lang="en-GB" sz="1200" b="0" dirty="0">
                        <a:solidFill>
                          <a:schemeClr val="bg1"/>
                        </a:solidFill>
                        <a:effectLst/>
                        <a:latin typeface="Calibri"/>
                        <a:ea typeface="Calibri"/>
                        <a:cs typeface="Times New Roman"/>
                      </a:endParaRPr>
                    </a:p>
                  </a:txBody>
                  <a:tcPr marL="68580" marR="68580" marT="0" marB="0">
                    <a:solidFill>
                      <a:schemeClr val="accent2"/>
                    </a:solidFill>
                  </a:tcPr>
                </a:tc>
              </a:tr>
              <a:tr h="2484276">
                <a:tc>
                  <a:txBody>
                    <a:bodyPr/>
                    <a:lstStyle/>
                    <a:p>
                      <a:pPr>
                        <a:lnSpc>
                          <a:spcPct val="107000"/>
                        </a:lnSpc>
                        <a:spcAft>
                          <a:spcPts val="0"/>
                        </a:spcAft>
                      </a:pPr>
                      <a:r>
                        <a:rPr lang="en-GB" sz="1400" dirty="0">
                          <a:solidFill>
                            <a:schemeClr val="bg1"/>
                          </a:solidFill>
                          <a:effectLst/>
                        </a:rPr>
                        <a:t>Opportunities</a:t>
                      </a:r>
                      <a:endParaRPr lang="en-GB" sz="1200" dirty="0">
                        <a:solidFill>
                          <a:schemeClr val="bg1"/>
                        </a:solidFill>
                        <a:effectLst/>
                      </a:endParaRPr>
                    </a:p>
                    <a:p>
                      <a:pPr marL="342900" lvl="0" indent="-342900">
                        <a:lnSpc>
                          <a:spcPct val="107000"/>
                        </a:lnSpc>
                        <a:spcAft>
                          <a:spcPts val="0"/>
                        </a:spcAft>
                        <a:buFont typeface="Calibri"/>
                        <a:buChar char="-"/>
                      </a:pPr>
                      <a:r>
                        <a:rPr lang="en-GB" sz="1400" b="0" dirty="0">
                          <a:solidFill>
                            <a:schemeClr val="bg1"/>
                          </a:solidFill>
                          <a:effectLst/>
                        </a:rPr>
                        <a:t>Weather as if it’s bad then it won’t affect the attraction as its indoors </a:t>
                      </a:r>
                      <a:endParaRPr lang="en-GB" sz="1200" b="0" dirty="0">
                        <a:solidFill>
                          <a:schemeClr val="bg1"/>
                        </a:solidFill>
                        <a:effectLst/>
                      </a:endParaRPr>
                    </a:p>
                    <a:p>
                      <a:pPr marL="342900" lvl="0" indent="-342900">
                        <a:lnSpc>
                          <a:spcPct val="107000"/>
                        </a:lnSpc>
                        <a:spcAft>
                          <a:spcPts val="0"/>
                        </a:spcAft>
                        <a:buFont typeface="Calibri"/>
                        <a:buChar char="-"/>
                      </a:pPr>
                      <a:r>
                        <a:rPr lang="en-GB" sz="1400" b="0" dirty="0">
                          <a:solidFill>
                            <a:schemeClr val="bg1"/>
                          </a:solidFill>
                          <a:effectLst/>
                        </a:rPr>
                        <a:t>Brexit (could possibly increase both domestic and inbound tourists figures </a:t>
                      </a:r>
                      <a:endParaRPr lang="en-GB" sz="1200" b="0" dirty="0">
                        <a:solidFill>
                          <a:schemeClr val="bg1"/>
                        </a:solidFill>
                        <a:effectLst/>
                      </a:endParaRPr>
                    </a:p>
                    <a:p>
                      <a:pPr marL="342900" lvl="0" indent="-342900">
                        <a:lnSpc>
                          <a:spcPct val="107000"/>
                        </a:lnSpc>
                        <a:spcAft>
                          <a:spcPts val="0"/>
                        </a:spcAft>
                        <a:buFont typeface="Calibri"/>
                        <a:buChar char="-"/>
                      </a:pPr>
                      <a:r>
                        <a:rPr lang="en-GB" sz="1400" b="0" dirty="0">
                          <a:solidFill>
                            <a:schemeClr val="bg1"/>
                          </a:solidFill>
                          <a:effectLst/>
                        </a:rPr>
                        <a:t>Introduce more locations i.e. open one in Wales</a:t>
                      </a:r>
                      <a:endParaRPr lang="en-GB" sz="1200" b="0" dirty="0">
                        <a:solidFill>
                          <a:schemeClr val="bg1"/>
                        </a:solidFill>
                        <a:effectLst/>
                        <a:latin typeface="Calibri"/>
                        <a:ea typeface="Calibri"/>
                        <a:cs typeface="Times New Roman"/>
                      </a:endParaRPr>
                    </a:p>
                  </a:txBody>
                  <a:tcPr marL="68580" marR="68580" marT="0" marB="0">
                    <a:solidFill>
                      <a:schemeClr val="accent2"/>
                    </a:solidFill>
                  </a:tcPr>
                </a:tc>
                <a:tc>
                  <a:txBody>
                    <a:bodyPr/>
                    <a:lstStyle/>
                    <a:p>
                      <a:pPr>
                        <a:lnSpc>
                          <a:spcPct val="107000"/>
                        </a:lnSpc>
                        <a:spcAft>
                          <a:spcPts val="0"/>
                        </a:spcAft>
                      </a:pPr>
                      <a:r>
                        <a:rPr lang="en-GB" sz="1400" b="1" dirty="0">
                          <a:solidFill>
                            <a:schemeClr val="bg1"/>
                          </a:solidFill>
                          <a:effectLst/>
                        </a:rPr>
                        <a:t>Threats</a:t>
                      </a:r>
                      <a:endParaRPr lang="en-GB" sz="1200" b="1" dirty="0">
                        <a:solidFill>
                          <a:schemeClr val="bg1"/>
                        </a:solidFill>
                        <a:effectLst/>
                      </a:endParaRPr>
                    </a:p>
                    <a:p>
                      <a:pPr marL="342900" lvl="0" indent="-342900">
                        <a:lnSpc>
                          <a:spcPct val="107000"/>
                        </a:lnSpc>
                        <a:spcAft>
                          <a:spcPts val="0"/>
                        </a:spcAft>
                        <a:buFont typeface="Calibri"/>
                        <a:buChar char="-"/>
                      </a:pPr>
                      <a:r>
                        <a:rPr lang="en-GB" sz="1400" dirty="0">
                          <a:solidFill>
                            <a:schemeClr val="bg1"/>
                          </a:solidFill>
                          <a:effectLst/>
                        </a:rPr>
                        <a:t>Competition (Disneyland)</a:t>
                      </a:r>
                      <a:endParaRPr lang="en-GB" sz="1200" dirty="0">
                        <a:solidFill>
                          <a:schemeClr val="bg1"/>
                        </a:solidFill>
                        <a:effectLst/>
                      </a:endParaRPr>
                    </a:p>
                    <a:p>
                      <a:pPr marL="342900" lvl="0" indent="-342900">
                        <a:lnSpc>
                          <a:spcPct val="107000"/>
                        </a:lnSpc>
                        <a:spcAft>
                          <a:spcPts val="0"/>
                        </a:spcAft>
                        <a:buFont typeface="Calibri"/>
                        <a:buChar char="-"/>
                      </a:pPr>
                      <a:r>
                        <a:rPr lang="en-GB" sz="1400" dirty="0">
                          <a:solidFill>
                            <a:schemeClr val="bg1"/>
                          </a:solidFill>
                          <a:effectLst/>
                        </a:rPr>
                        <a:t>Brexit (may affect tourism numbers </a:t>
                      </a:r>
                      <a:endParaRPr lang="en-GB" sz="1200" dirty="0">
                        <a:solidFill>
                          <a:schemeClr val="bg1"/>
                        </a:solidFill>
                        <a:effectLst/>
                      </a:endParaRPr>
                    </a:p>
                    <a:p>
                      <a:pPr marL="342900" lvl="0" indent="-342900">
                        <a:lnSpc>
                          <a:spcPct val="107000"/>
                        </a:lnSpc>
                        <a:spcAft>
                          <a:spcPts val="0"/>
                        </a:spcAft>
                        <a:buFont typeface="Calibri"/>
                        <a:buChar char="-"/>
                      </a:pPr>
                      <a:r>
                        <a:rPr lang="en-GB" sz="1400" dirty="0">
                          <a:solidFill>
                            <a:schemeClr val="bg1"/>
                          </a:solidFill>
                          <a:effectLst/>
                        </a:rPr>
                        <a:t>Terrorism </a:t>
                      </a:r>
                      <a:endParaRPr lang="en-GB" sz="1200" dirty="0">
                        <a:solidFill>
                          <a:schemeClr val="bg1"/>
                        </a:solidFill>
                        <a:effectLst/>
                        <a:latin typeface="Calibri"/>
                        <a:ea typeface="Calibri"/>
                        <a:cs typeface="Times New Roman"/>
                      </a:endParaRPr>
                    </a:p>
                  </a:txBody>
                  <a:tcPr marL="68580" marR="68580" marT="0" marB="0">
                    <a:solidFill>
                      <a:schemeClr val="accent2"/>
                    </a:solidFill>
                  </a:tcPr>
                </a:tc>
              </a:tr>
            </a:tbl>
          </a:graphicData>
        </a:graphic>
      </p:graphicFrame>
    </p:spTree>
    <p:extLst>
      <p:ext uri="{BB962C8B-B14F-4D97-AF65-F5344CB8AC3E}">
        <p14:creationId xmlns:p14="http://schemas.microsoft.com/office/powerpoint/2010/main" val="294240833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8507288" cy="1642194"/>
          </a:xfrm>
        </p:spPr>
        <p:txBody>
          <a:bodyPr>
            <a:normAutofit/>
          </a:bodyPr>
          <a:lstStyle/>
          <a:p>
            <a:r>
              <a:rPr lang="en-GB" sz="8000" b="1" dirty="0" smtClean="0">
                <a:solidFill>
                  <a:srgbClr val="FF0000"/>
                </a:solidFill>
              </a:rPr>
              <a:t>Ratio’s</a:t>
            </a:r>
            <a:endParaRPr lang="en-GB" sz="8000" b="1" dirty="0">
              <a:solidFill>
                <a:srgbClr val="FF0000"/>
              </a:solidFill>
            </a:endParaRPr>
          </a:p>
        </p:txBody>
      </p:sp>
      <p:graphicFrame>
        <p:nvGraphicFramePr>
          <p:cNvPr id="4" name="Table 3"/>
          <p:cNvGraphicFramePr>
            <a:graphicFrameLocks noGrp="1"/>
          </p:cNvGraphicFramePr>
          <p:nvPr>
            <p:extLst>
              <p:ext uri="{D42A27DB-BD31-4B8C-83A1-F6EECF244321}">
                <p14:modId xmlns:p14="http://schemas.microsoft.com/office/powerpoint/2010/main" val="414841987"/>
              </p:ext>
            </p:extLst>
          </p:nvPr>
        </p:nvGraphicFramePr>
        <p:xfrm>
          <a:off x="556253" y="2060848"/>
          <a:ext cx="5815947" cy="710180"/>
        </p:xfrm>
        <a:graphic>
          <a:graphicData uri="http://schemas.openxmlformats.org/drawingml/2006/table">
            <a:tbl>
              <a:tblPr firstRow="1" firstCol="1" bandRow="1">
                <a:tableStyleId>{5C22544A-7EE6-4342-B048-85BDC9FD1C3A}</a:tableStyleId>
              </a:tblPr>
              <a:tblGrid>
                <a:gridCol w="2852003"/>
                <a:gridCol w="2963944"/>
              </a:tblGrid>
              <a:tr h="303294">
                <a:tc>
                  <a:txBody>
                    <a:bodyPr/>
                    <a:lstStyle/>
                    <a:p>
                      <a:pPr>
                        <a:lnSpc>
                          <a:spcPct val="107000"/>
                        </a:lnSpc>
                        <a:spcAft>
                          <a:spcPts val="0"/>
                        </a:spcAft>
                      </a:pPr>
                      <a:r>
                        <a:rPr lang="en-GB" sz="1200" dirty="0">
                          <a:effectLst/>
                        </a:rPr>
                        <a:t>2015</a:t>
                      </a:r>
                      <a:endParaRPr lang="en-GB" sz="1100" dirty="0">
                        <a:effectLst/>
                        <a:latin typeface="Calibri"/>
                        <a:ea typeface="Calibri"/>
                        <a:cs typeface="Times New Roman"/>
                      </a:endParaRPr>
                    </a:p>
                  </a:txBody>
                  <a:tcPr marL="68580" marR="68580" marT="0" marB="0">
                    <a:solidFill>
                      <a:schemeClr val="accent2"/>
                    </a:solidFill>
                  </a:tcPr>
                </a:tc>
                <a:tc>
                  <a:txBody>
                    <a:bodyPr/>
                    <a:lstStyle/>
                    <a:p>
                      <a:pPr>
                        <a:lnSpc>
                          <a:spcPct val="107000"/>
                        </a:lnSpc>
                        <a:spcAft>
                          <a:spcPts val="0"/>
                        </a:spcAft>
                      </a:pPr>
                      <a:r>
                        <a:rPr lang="en-GB" sz="1200" dirty="0">
                          <a:effectLst/>
                        </a:rPr>
                        <a:t>2016</a:t>
                      </a:r>
                      <a:endParaRPr lang="en-GB" sz="1100" dirty="0">
                        <a:effectLst/>
                        <a:latin typeface="Calibri"/>
                        <a:ea typeface="Calibri"/>
                        <a:cs typeface="Times New Roman"/>
                      </a:endParaRPr>
                    </a:p>
                  </a:txBody>
                  <a:tcPr marL="68580" marR="68580" marT="0" marB="0">
                    <a:solidFill>
                      <a:schemeClr val="accent2"/>
                    </a:solidFill>
                  </a:tcPr>
                </a:tc>
              </a:tr>
              <a:tr h="406886">
                <a:tc>
                  <a:txBody>
                    <a:bodyPr/>
                    <a:lstStyle/>
                    <a:p>
                      <a:pPr>
                        <a:lnSpc>
                          <a:spcPct val="107000"/>
                        </a:lnSpc>
                        <a:spcAft>
                          <a:spcPts val="0"/>
                        </a:spcAft>
                      </a:pPr>
                      <a:r>
                        <a:rPr lang="en-GB" sz="1200" dirty="0">
                          <a:effectLst/>
                        </a:rPr>
                        <a:t>1,085,000,000/ 1278,000,000 *100</a:t>
                      </a:r>
                      <a:endParaRPr lang="en-GB" sz="1100" dirty="0">
                        <a:effectLst/>
                      </a:endParaRPr>
                    </a:p>
                    <a:p>
                      <a:pPr>
                        <a:lnSpc>
                          <a:spcPct val="107000"/>
                        </a:lnSpc>
                        <a:spcAft>
                          <a:spcPts val="0"/>
                        </a:spcAft>
                      </a:pPr>
                      <a:r>
                        <a:rPr lang="en-GB" sz="1200" dirty="0">
                          <a:effectLst/>
                        </a:rPr>
                        <a:t>= 85%</a:t>
                      </a:r>
                      <a:endParaRPr lang="en-GB" sz="1100" dirty="0">
                        <a:effectLst/>
                        <a:latin typeface="Calibri"/>
                        <a:ea typeface="Calibri"/>
                        <a:cs typeface="Times New Roman"/>
                      </a:endParaRPr>
                    </a:p>
                  </a:txBody>
                  <a:tcPr marL="68580" marR="68580" marT="0" marB="0">
                    <a:solidFill>
                      <a:schemeClr val="accent2"/>
                    </a:solidFill>
                  </a:tcPr>
                </a:tc>
                <a:tc>
                  <a:txBody>
                    <a:bodyPr/>
                    <a:lstStyle/>
                    <a:p>
                      <a:pPr>
                        <a:lnSpc>
                          <a:spcPct val="107000"/>
                        </a:lnSpc>
                        <a:spcAft>
                          <a:spcPts val="0"/>
                        </a:spcAft>
                      </a:pPr>
                      <a:r>
                        <a:rPr lang="en-GB" sz="1200" dirty="0">
                          <a:solidFill>
                            <a:schemeClr val="bg1"/>
                          </a:solidFill>
                          <a:effectLst/>
                        </a:rPr>
                        <a:t>1,230,000,000/1,457,000,000*100</a:t>
                      </a:r>
                      <a:endParaRPr lang="en-GB" sz="1100" dirty="0">
                        <a:solidFill>
                          <a:schemeClr val="bg1"/>
                        </a:solidFill>
                        <a:effectLst/>
                      </a:endParaRPr>
                    </a:p>
                    <a:p>
                      <a:pPr>
                        <a:lnSpc>
                          <a:spcPct val="107000"/>
                        </a:lnSpc>
                        <a:spcAft>
                          <a:spcPts val="0"/>
                        </a:spcAft>
                      </a:pPr>
                      <a:r>
                        <a:rPr lang="en-GB" sz="1200" dirty="0">
                          <a:solidFill>
                            <a:schemeClr val="bg1"/>
                          </a:solidFill>
                          <a:effectLst/>
                        </a:rPr>
                        <a:t>=84%</a:t>
                      </a:r>
                      <a:endParaRPr lang="en-GB" sz="1100" dirty="0">
                        <a:solidFill>
                          <a:schemeClr val="bg1"/>
                        </a:solidFill>
                        <a:effectLst/>
                        <a:latin typeface="Calibri"/>
                        <a:ea typeface="Calibri"/>
                        <a:cs typeface="Times New Roman"/>
                      </a:endParaRPr>
                    </a:p>
                  </a:txBody>
                  <a:tcPr marL="68580" marR="68580" marT="0" marB="0">
                    <a:solidFill>
                      <a:schemeClr val="accent2"/>
                    </a:solidFill>
                  </a:tcPr>
                </a:tc>
              </a:tr>
            </a:tbl>
          </a:graphicData>
        </a:graphic>
      </p:graphicFrame>
      <p:sp>
        <p:nvSpPr>
          <p:cNvPr id="5" name="Rectangle 4"/>
          <p:cNvSpPr/>
          <p:nvPr/>
        </p:nvSpPr>
        <p:spPr>
          <a:xfrm>
            <a:off x="539552" y="1556792"/>
            <a:ext cx="1305935" cy="369332"/>
          </a:xfrm>
          <a:prstGeom prst="rect">
            <a:avLst/>
          </a:prstGeom>
        </p:spPr>
        <p:txBody>
          <a:bodyPr wrap="none">
            <a:spAutoFit/>
          </a:bodyPr>
          <a:lstStyle/>
          <a:p>
            <a:r>
              <a:rPr lang="en-GB" b="1" dirty="0" smtClean="0">
                <a:solidFill>
                  <a:srgbClr val="FF0000"/>
                </a:solidFill>
              </a:rPr>
              <a:t>Gross Profit</a:t>
            </a:r>
            <a:endParaRPr lang="en-GB" b="1" dirty="0">
              <a:solidFill>
                <a:srgbClr val="FF0000"/>
              </a:solidFill>
            </a:endParaRPr>
          </a:p>
        </p:txBody>
      </p:sp>
      <p:sp>
        <p:nvSpPr>
          <p:cNvPr id="6" name="Rectangle 5"/>
          <p:cNvSpPr/>
          <p:nvPr/>
        </p:nvSpPr>
        <p:spPr>
          <a:xfrm>
            <a:off x="547990" y="3059668"/>
            <a:ext cx="1887953" cy="369332"/>
          </a:xfrm>
          <a:prstGeom prst="rect">
            <a:avLst/>
          </a:prstGeom>
        </p:spPr>
        <p:txBody>
          <a:bodyPr wrap="none">
            <a:spAutoFit/>
          </a:bodyPr>
          <a:lstStyle/>
          <a:p>
            <a:r>
              <a:rPr lang="en-GB" b="1" dirty="0" smtClean="0">
                <a:solidFill>
                  <a:srgbClr val="FF0000"/>
                </a:solidFill>
              </a:rPr>
              <a:t>NET Profit Margin</a:t>
            </a:r>
            <a:endParaRPr lang="en-GB" b="1" dirty="0">
              <a:solidFill>
                <a:srgbClr val="FF0000"/>
              </a:solidFill>
            </a:endParaRPr>
          </a:p>
        </p:txBody>
      </p:sp>
      <p:graphicFrame>
        <p:nvGraphicFramePr>
          <p:cNvPr id="7" name="Table 6"/>
          <p:cNvGraphicFramePr>
            <a:graphicFrameLocks noGrp="1"/>
          </p:cNvGraphicFramePr>
          <p:nvPr>
            <p:extLst>
              <p:ext uri="{D42A27DB-BD31-4B8C-83A1-F6EECF244321}">
                <p14:modId xmlns:p14="http://schemas.microsoft.com/office/powerpoint/2010/main" val="2918622355"/>
              </p:ext>
            </p:extLst>
          </p:nvPr>
        </p:nvGraphicFramePr>
        <p:xfrm>
          <a:off x="547990" y="3433677"/>
          <a:ext cx="5868670" cy="569849"/>
        </p:xfrm>
        <a:graphic>
          <a:graphicData uri="http://schemas.openxmlformats.org/drawingml/2006/table">
            <a:tbl>
              <a:tblPr firstRow="1" firstCol="1" bandRow="1">
                <a:tableStyleId>{5C22544A-7EE6-4342-B048-85BDC9FD1C3A}</a:tableStyleId>
              </a:tblPr>
              <a:tblGrid>
                <a:gridCol w="2934335"/>
                <a:gridCol w="2934335"/>
              </a:tblGrid>
              <a:tr h="0">
                <a:tc>
                  <a:txBody>
                    <a:bodyPr/>
                    <a:lstStyle/>
                    <a:p>
                      <a:pPr>
                        <a:lnSpc>
                          <a:spcPct val="107000"/>
                        </a:lnSpc>
                        <a:spcAft>
                          <a:spcPts val="0"/>
                        </a:spcAft>
                      </a:pPr>
                      <a:r>
                        <a:rPr lang="en-GB" sz="1200" dirty="0">
                          <a:effectLst/>
                        </a:rPr>
                        <a:t>2015</a:t>
                      </a:r>
                      <a:endParaRPr lang="en-GB" sz="1100" dirty="0">
                        <a:effectLst/>
                        <a:latin typeface="Calibri"/>
                        <a:ea typeface="Calibri"/>
                        <a:cs typeface="Times New Roman"/>
                      </a:endParaRPr>
                    </a:p>
                  </a:txBody>
                  <a:tcPr marL="68580" marR="68580" marT="0" marB="0">
                    <a:solidFill>
                      <a:schemeClr val="accent2"/>
                    </a:solidFill>
                  </a:tcPr>
                </a:tc>
                <a:tc>
                  <a:txBody>
                    <a:bodyPr/>
                    <a:lstStyle/>
                    <a:p>
                      <a:pPr>
                        <a:lnSpc>
                          <a:spcPct val="107000"/>
                        </a:lnSpc>
                        <a:spcAft>
                          <a:spcPts val="0"/>
                        </a:spcAft>
                      </a:pPr>
                      <a:r>
                        <a:rPr lang="en-GB" sz="1200" dirty="0">
                          <a:effectLst/>
                        </a:rPr>
                        <a:t>2016</a:t>
                      </a:r>
                      <a:endParaRPr lang="en-GB" sz="1100" dirty="0">
                        <a:effectLst/>
                        <a:latin typeface="Calibri"/>
                        <a:ea typeface="Calibri"/>
                        <a:cs typeface="Times New Roman"/>
                      </a:endParaRPr>
                    </a:p>
                  </a:txBody>
                  <a:tcPr marL="68580" marR="68580" marT="0" marB="0">
                    <a:solidFill>
                      <a:schemeClr val="accent2"/>
                    </a:solidFill>
                  </a:tcPr>
                </a:tc>
              </a:tr>
              <a:tr h="0">
                <a:tc>
                  <a:txBody>
                    <a:bodyPr/>
                    <a:lstStyle/>
                    <a:p>
                      <a:pPr>
                        <a:lnSpc>
                          <a:spcPct val="107000"/>
                        </a:lnSpc>
                        <a:spcAft>
                          <a:spcPts val="0"/>
                        </a:spcAft>
                      </a:pPr>
                      <a:r>
                        <a:rPr lang="en-GB" sz="1200" dirty="0">
                          <a:effectLst/>
                        </a:rPr>
                        <a:t>170,000,000/1,278,000,000*100</a:t>
                      </a:r>
                      <a:endParaRPr lang="en-GB" sz="1100" dirty="0">
                        <a:effectLst/>
                      </a:endParaRPr>
                    </a:p>
                    <a:p>
                      <a:pPr>
                        <a:lnSpc>
                          <a:spcPct val="107000"/>
                        </a:lnSpc>
                        <a:spcAft>
                          <a:spcPts val="0"/>
                        </a:spcAft>
                      </a:pPr>
                      <a:r>
                        <a:rPr lang="en-GB" sz="1200" dirty="0">
                          <a:effectLst/>
                        </a:rPr>
                        <a:t>= 13.3</a:t>
                      </a:r>
                      <a:endParaRPr lang="en-GB" sz="1100" dirty="0">
                        <a:effectLst/>
                        <a:latin typeface="Calibri"/>
                        <a:ea typeface="Calibri"/>
                        <a:cs typeface="Times New Roman"/>
                      </a:endParaRPr>
                    </a:p>
                  </a:txBody>
                  <a:tcPr marL="68580" marR="68580" marT="0" marB="0">
                    <a:solidFill>
                      <a:schemeClr val="accent2"/>
                    </a:solidFill>
                  </a:tcPr>
                </a:tc>
                <a:tc>
                  <a:txBody>
                    <a:bodyPr/>
                    <a:lstStyle/>
                    <a:p>
                      <a:pPr>
                        <a:lnSpc>
                          <a:spcPct val="107000"/>
                        </a:lnSpc>
                        <a:spcAft>
                          <a:spcPts val="0"/>
                        </a:spcAft>
                      </a:pPr>
                      <a:r>
                        <a:rPr lang="en-GB" sz="1200" dirty="0">
                          <a:solidFill>
                            <a:schemeClr val="bg1"/>
                          </a:solidFill>
                          <a:effectLst/>
                        </a:rPr>
                        <a:t>211,000,000/1,457,000,000*100</a:t>
                      </a:r>
                      <a:endParaRPr lang="en-GB" sz="1100" dirty="0">
                        <a:solidFill>
                          <a:schemeClr val="bg1"/>
                        </a:solidFill>
                        <a:effectLst/>
                      </a:endParaRPr>
                    </a:p>
                    <a:p>
                      <a:pPr>
                        <a:lnSpc>
                          <a:spcPct val="107000"/>
                        </a:lnSpc>
                        <a:spcAft>
                          <a:spcPts val="0"/>
                        </a:spcAft>
                      </a:pPr>
                      <a:r>
                        <a:rPr lang="en-GB" sz="1200" dirty="0">
                          <a:solidFill>
                            <a:schemeClr val="bg1"/>
                          </a:solidFill>
                          <a:effectLst/>
                        </a:rPr>
                        <a:t>=14.4</a:t>
                      </a:r>
                      <a:endParaRPr lang="en-GB" sz="1100" dirty="0">
                        <a:solidFill>
                          <a:schemeClr val="bg1"/>
                        </a:solidFill>
                        <a:effectLst/>
                        <a:latin typeface="Calibri"/>
                        <a:ea typeface="Calibri"/>
                        <a:cs typeface="Times New Roman"/>
                      </a:endParaRPr>
                    </a:p>
                  </a:txBody>
                  <a:tcPr marL="68580" marR="68580" marT="0" marB="0">
                    <a:solidFill>
                      <a:schemeClr val="accent2"/>
                    </a:solidFill>
                  </a:tcPr>
                </a:tc>
              </a:tr>
            </a:tbl>
          </a:graphicData>
        </a:graphic>
      </p:graphicFrame>
      <p:sp>
        <p:nvSpPr>
          <p:cNvPr id="8" name="Rectangle 7"/>
          <p:cNvSpPr/>
          <p:nvPr/>
        </p:nvSpPr>
        <p:spPr>
          <a:xfrm>
            <a:off x="489576" y="1187460"/>
            <a:ext cx="2004780" cy="369332"/>
          </a:xfrm>
          <a:prstGeom prst="rect">
            <a:avLst/>
          </a:prstGeom>
        </p:spPr>
        <p:txBody>
          <a:bodyPr wrap="none">
            <a:spAutoFit/>
          </a:bodyPr>
          <a:lstStyle/>
          <a:p>
            <a:r>
              <a:rPr lang="en-GB" b="1" dirty="0" smtClean="0">
                <a:solidFill>
                  <a:srgbClr val="FF0000"/>
                </a:solidFill>
              </a:rPr>
              <a:t>Profitability Ratio’s</a:t>
            </a:r>
            <a:endParaRPr lang="en-GB" b="1" dirty="0">
              <a:solidFill>
                <a:srgbClr val="FF0000"/>
              </a:solidFill>
            </a:endParaRPr>
          </a:p>
        </p:txBody>
      </p:sp>
      <p:graphicFrame>
        <p:nvGraphicFramePr>
          <p:cNvPr id="9" name="Table 8"/>
          <p:cNvGraphicFramePr>
            <a:graphicFrameLocks noGrp="1"/>
          </p:cNvGraphicFramePr>
          <p:nvPr>
            <p:extLst>
              <p:ext uri="{D42A27DB-BD31-4B8C-83A1-F6EECF244321}">
                <p14:modId xmlns:p14="http://schemas.microsoft.com/office/powerpoint/2010/main" val="3517538020"/>
              </p:ext>
            </p:extLst>
          </p:nvPr>
        </p:nvGraphicFramePr>
        <p:xfrm>
          <a:off x="539552" y="4581128"/>
          <a:ext cx="5868670" cy="569849"/>
        </p:xfrm>
        <a:graphic>
          <a:graphicData uri="http://schemas.openxmlformats.org/drawingml/2006/table">
            <a:tbl>
              <a:tblPr firstRow="1" firstCol="1" bandRow="1">
                <a:tableStyleId>{5C22544A-7EE6-4342-B048-85BDC9FD1C3A}</a:tableStyleId>
              </a:tblPr>
              <a:tblGrid>
                <a:gridCol w="2934335"/>
                <a:gridCol w="2934335"/>
              </a:tblGrid>
              <a:tr h="0">
                <a:tc>
                  <a:txBody>
                    <a:bodyPr/>
                    <a:lstStyle/>
                    <a:p>
                      <a:pPr>
                        <a:lnSpc>
                          <a:spcPct val="107000"/>
                        </a:lnSpc>
                        <a:spcAft>
                          <a:spcPts val="0"/>
                        </a:spcAft>
                      </a:pPr>
                      <a:r>
                        <a:rPr lang="en-GB" sz="1200" dirty="0">
                          <a:effectLst/>
                        </a:rPr>
                        <a:t>2015</a:t>
                      </a:r>
                      <a:endParaRPr lang="en-GB" sz="1100" dirty="0">
                        <a:effectLst/>
                        <a:latin typeface="Calibri"/>
                        <a:ea typeface="Calibri"/>
                        <a:cs typeface="Times New Roman"/>
                      </a:endParaRPr>
                    </a:p>
                  </a:txBody>
                  <a:tcPr marL="68580" marR="68580" marT="0" marB="0">
                    <a:solidFill>
                      <a:schemeClr val="accent2"/>
                    </a:solidFill>
                  </a:tcPr>
                </a:tc>
                <a:tc>
                  <a:txBody>
                    <a:bodyPr/>
                    <a:lstStyle/>
                    <a:p>
                      <a:pPr>
                        <a:lnSpc>
                          <a:spcPct val="107000"/>
                        </a:lnSpc>
                        <a:spcAft>
                          <a:spcPts val="0"/>
                        </a:spcAft>
                      </a:pPr>
                      <a:r>
                        <a:rPr lang="en-GB" sz="1200" dirty="0">
                          <a:effectLst/>
                        </a:rPr>
                        <a:t>2016</a:t>
                      </a:r>
                      <a:endParaRPr lang="en-GB" sz="1100" dirty="0">
                        <a:effectLst/>
                        <a:latin typeface="Calibri"/>
                        <a:ea typeface="Calibri"/>
                        <a:cs typeface="Times New Roman"/>
                      </a:endParaRPr>
                    </a:p>
                  </a:txBody>
                  <a:tcPr marL="68580" marR="68580" marT="0" marB="0">
                    <a:solidFill>
                      <a:schemeClr val="accent2"/>
                    </a:solidFill>
                  </a:tcPr>
                </a:tc>
              </a:tr>
              <a:tr h="0">
                <a:tc>
                  <a:txBody>
                    <a:bodyPr/>
                    <a:lstStyle/>
                    <a:p>
                      <a:pPr>
                        <a:lnSpc>
                          <a:spcPct val="107000"/>
                        </a:lnSpc>
                        <a:spcAft>
                          <a:spcPts val="0"/>
                        </a:spcAft>
                      </a:pPr>
                      <a:r>
                        <a:rPr lang="en-GB" sz="1200" dirty="0">
                          <a:effectLst/>
                        </a:rPr>
                        <a:t>174,600,000/2,478,000,000*100</a:t>
                      </a:r>
                      <a:endParaRPr lang="en-GB" sz="1100" dirty="0">
                        <a:effectLst/>
                      </a:endParaRPr>
                    </a:p>
                    <a:p>
                      <a:pPr>
                        <a:lnSpc>
                          <a:spcPct val="107000"/>
                        </a:lnSpc>
                        <a:spcAft>
                          <a:spcPts val="0"/>
                        </a:spcAft>
                      </a:pPr>
                      <a:r>
                        <a:rPr lang="en-GB" sz="1200" dirty="0">
                          <a:effectLst/>
                        </a:rPr>
                        <a:t>= 7%</a:t>
                      </a:r>
                      <a:endParaRPr lang="en-GB" sz="1100" dirty="0">
                        <a:effectLst/>
                        <a:latin typeface="Calibri"/>
                        <a:ea typeface="Calibri"/>
                        <a:cs typeface="Times New Roman"/>
                      </a:endParaRPr>
                    </a:p>
                  </a:txBody>
                  <a:tcPr marL="68580" marR="68580" marT="0" marB="0">
                    <a:solidFill>
                      <a:schemeClr val="accent2"/>
                    </a:solidFill>
                  </a:tcPr>
                </a:tc>
                <a:tc>
                  <a:txBody>
                    <a:bodyPr/>
                    <a:lstStyle/>
                    <a:p>
                      <a:pPr>
                        <a:lnSpc>
                          <a:spcPct val="107000"/>
                        </a:lnSpc>
                        <a:spcAft>
                          <a:spcPts val="0"/>
                        </a:spcAft>
                      </a:pPr>
                      <a:r>
                        <a:rPr lang="en-GB" sz="1200" dirty="0">
                          <a:solidFill>
                            <a:schemeClr val="bg1"/>
                          </a:solidFill>
                          <a:effectLst/>
                        </a:rPr>
                        <a:t>215,600,000/2,959,000,000*100</a:t>
                      </a:r>
                      <a:endParaRPr lang="en-GB" sz="1100" dirty="0">
                        <a:solidFill>
                          <a:schemeClr val="bg1"/>
                        </a:solidFill>
                        <a:effectLst/>
                      </a:endParaRPr>
                    </a:p>
                    <a:p>
                      <a:pPr>
                        <a:lnSpc>
                          <a:spcPct val="107000"/>
                        </a:lnSpc>
                        <a:spcAft>
                          <a:spcPts val="0"/>
                        </a:spcAft>
                      </a:pPr>
                      <a:r>
                        <a:rPr lang="en-GB" sz="1200" dirty="0">
                          <a:solidFill>
                            <a:schemeClr val="bg1"/>
                          </a:solidFill>
                          <a:effectLst/>
                        </a:rPr>
                        <a:t>=7.2%</a:t>
                      </a:r>
                      <a:endParaRPr lang="en-GB" sz="1100" dirty="0">
                        <a:solidFill>
                          <a:schemeClr val="bg1"/>
                        </a:solidFill>
                        <a:effectLst/>
                        <a:latin typeface="Calibri"/>
                        <a:ea typeface="Calibri"/>
                        <a:cs typeface="Times New Roman"/>
                      </a:endParaRPr>
                    </a:p>
                  </a:txBody>
                  <a:tcPr marL="68580" marR="68580" marT="0" marB="0">
                    <a:solidFill>
                      <a:schemeClr val="accent2"/>
                    </a:solidFill>
                  </a:tcPr>
                </a:tc>
              </a:tr>
            </a:tbl>
          </a:graphicData>
        </a:graphic>
      </p:graphicFrame>
      <p:sp>
        <p:nvSpPr>
          <p:cNvPr id="10" name="Rectangle 9"/>
          <p:cNvSpPr/>
          <p:nvPr/>
        </p:nvSpPr>
        <p:spPr>
          <a:xfrm>
            <a:off x="478317" y="4149080"/>
            <a:ext cx="695383" cy="369332"/>
          </a:xfrm>
          <a:prstGeom prst="rect">
            <a:avLst/>
          </a:prstGeom>
        </p:spPr>
        <p:txBody>
          <a:bodyPr wrap="none">
            <a:spAutoFit/>
          </a:bodyPr>
          <a:lstStyle/>
          <a:p>
            <a:r>
              <a:rPr lang="en-GB" b="1" dirty="0" smtClean="0">
                <a:solidFill>
                  <a:srgbClr val="FF0000"/>
                </a:solidFill>
              </a:rPr>
              <a:t>ROCE</a:t>
            </a:r>
            <a:endParaRPr lang="en-GB" b="1" dirty="0">
              <a:solidFill>
                <a:srgbClr val="FF0000"/>
              </a:solidFill>
            </a:endParaRPr>
          </a:p>
        </p:txBody>
      </p:sp>
    </p:spTree>
    <p:extLst>
      <p:ext uri="{BB962C8B-B14F-4D97-AF65-F5344CB8AC3E}">
        <p14:creationId xmlns:p14="http://schemas.microsoft.com/office/powerpoint/2010/main" val="188901572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07504" y="260648"/>
            <a:ext cx="2302938" cy="369332"/>
          </a:xfrm>
          <a:prstGeom prst="rect">
            <a:avLst/>
          </a:prstGeom>
        </p:spPr>
        <p:txBody>
          <a:bodyPr wrap="none">
            <a:spAutoFit/>
          </a:bodyPr>
          <a:lstStyle/>
          <a:p>
            <a:r>
              <a:rPr lang="en-GB" b="1" dirty="0">
                <a:solidFill>
                  <a:srgbClr val="FF0000"/>
                </a:solidFill>
              </a:rPr>
              <a:t>Asset Turnover Ratio’s</a:t>
            </a:r>
            <a:endParaRPr lang="en-GB" dirty="0">
              <a:solidFill>
                <a:srgbClr val="FF0000"/>
              </a:solidFill>
            </a:endParaRPr>
          </a:p>
        </p:txBody>
      </p:sp>
      <p:sp>
        <p:nvSpPr>
          <p:cNvPr id="5" name="Rectangle 4"/>
          <p:cNvSpPr/>
          <p:nvPr/>
        </p:nvSpPr>
        <p:spPr>
          <a:xfrm>
            <a:off x="107504" y="630782"/>
            <a:ext cx="1589281" cy="369332"/>
          </a:xfrm>
          <a:prstGeom prst="rect">
            <a:avLst/>
          </a:prstGeom>
        </p:spPr>
        <p:txBody>
          <a:bodyPr wrap="none">
            <a:spAutoFit/>
          </a:bodyPr>
          <a:lstStyle/>
          <a:p>
            <a:r>
              <a:rPr lang="en-GB" b="1" dirty="0">
                <a:solidFill>
                  <a:srgbClr val="FF0000"/>
                </a:solidFill>
              </a:rPr>
              <a:t>Asset turnover</a:t>
            </a:r>
            <a:endParaRPr lang="en-GB" dirty="0">
              <a:solidFill>
                <a:srgbClr val="FF0000"/>
              </a:solidFill>
            </a:endParaRPr>
          </a:p>
        </p:txBody>
      </p:sp>
      <p:graphicFrame>
        <p:nvGraphicFramePr>
          <p:cNvPr id="6" name="Table 5"/>
          <p:cNvGraphicFramePr>
            <a:graphicFrameLocks noGrp="1"/>
          </p:cNvGraphicFramePr>
          <p:nvPr>
            <p:extLst>
              <p:ext uri="{D42A27DB-BD31-4B8C-83A1-F6EECF244321}">
                <p14:modId xmlns:p14="http://schemas.microsoft.com/office/powerpoint/2010/main" val="1632809989"/>
              </p:ext>
            </p:extLst>
          </p:nvPr>
        </p:nvGraphicFramePr>
        <p:xfrm>
          <a:off x="199776" y="1196752"/>
          <a:ext cx="5868670" cy="569849"/>
        </p:xfrm>
        <a:graphic>
          <a:graphicData uri="http://schemas.openxmlformats.org/drawingml/2006/table">
            <a:tbl>
              <a:tblPr firstRow="1" firstCol="1" bandRow="1">
                <a:tableStyleId>{5C22544A-7EE6-4342-B048-85BDC9FD1C3A}</a:tableStyleId>
              </a:tblPr>
              <a:tblGrid>
                <a:gridCol w="2934335"/>
                <a:gridCol w="2934335"/>
              </a:tblGrid>
              <a:tr h="0">
                <a:tc>
                  <a:txBody>
                    <a:bodyPr/>
                    <a:lstStyle/>
                    <a:p>
                      <a:pPr>
                        <a:lnSpc>
                          <a:spcPct val="107000"/>
                        </a:lnSpc>
                        <a:spcAft>
                          <a:spcPts val="0"/>
                        </a:spcAft>
                      </a:pPr>
                      <a:r>
                        <a:rPr lang="en-GB" sz="1200" dirty="0">
                          <a:effectLst/>
                        </a:rPr>
                        <a:t>2015</a:t>
                      </a:r>
                      <a:endParaRPr lang="en-GB" sz="1100" dirty="0">
                        <a:effectLst/>
                        <a:latin typeface="Calibri"/>
                        <a:ea typeface="Calibri"/>
                        <a:cs typeface="Times New Roman"/>
                      </a:endParaRPr>
                    </a:p>
                  </a:txBody>
                  <a:tcPr marL="68580" marR="68580" marT="0" marB="0">
                    <a:solidFill>
                      <a:schemeClr val="accent2"/>
                    </a:solidFill>
                  </a:tcPr>
                </a:tc>
                <a:tc>
                  <a:txBody>
                    <a:bodyPr/>
                    <a:lstStyle/>
                    <a:p>
                      <a:pPr>
                        <a:lnSpc>
                          <a:spcPct val="107000"/>
                        </a:lnSpc>
                        <a:spcAft>
                          <a:spcPts val="0"/>
                        </a:spcAft>
                      </a:pPr>
                      <a:r>
                        <a:rPr lang="en-GB" sz="1200" dirty="0">
                          <a:effectLst/>
                        </a:rPr>
                        <a:t>2016</a:t>
                      </a:r>
                      <a:endParaRPr lang="en-GB" sz="1100" dirty="0">
                        <a:effectLst/>
                        <a:latin typeface="Calibri"/>
                        <a:ea typeface="Calibri"/>
                        <a:cs typeface="Times New Roman"/>
                      </a:endParaRPr>
                    </a:p>
                  </a:txBody>
                  <a:tcPr marL="68580" marR="68580" marT="0" marB="0">
                    <a:solidFill>
                      <a:schemeClr val="accent2"/>
                    </a:solidFill>
                  </a:tcPr>
                </a:tc>
              </a:tr>
              <a:tr h="0">
                <a:tc>
                  <a:txBody>
                    <a:bodyPr/>
                    <a:lstStyle/>
                    <a:p>
                      <a:pPr>
                        <a:lnSpc>
                          <a:spcPct val="107000"/>
                        </a:lnSpc>
                        <a:spcAft>
                          <a:spcPts val="0"/>
                        </a:spcAft>
                      </a:pPr>
                      <a:r>
                        <a:rPr lang="en-GB" sz="1200">
                          <a:effectLst/>
                        </a:rPr>
                        <a:t>1,278,000,000/2,478,000,000</a:t>
                      </a:r>
                      <a:endParaRPr lang="en-GB" sz="1100">
                        <a:effectLst/>
                      </a:endParaRPr>
                    </a:p>
                    <a:p>
                      <a:pPr>
                        <a:lnSpc>
                          <a:spcPct val="107000"/>
                        </a:lnSpc>
                        <a:spcAft>
                          <a:spcPts val="0"/>
                        </a:spcAft>
                      </a:pPr>
                      <a:r>
                        <a:rPr lang="en-GB" sz="1200">
                          <a:effectLst/>
                        </a:rPr>
                        <a:t>= 0.51 times</a:t>
                      </a:r>
                      <a:endParaRPr lang="en-GB" sz="1100">
                        <a:effectLst/>
                        <a:latin typeface="Calibri"/>
                        <a:ea typeface="Calibri"/>
                        <a:cs typeface="Times New Roman"/>
                      </a:endParaRPr>
                    </a:p>
                  </a:txBody>
                  <a:tcPr marL="68580" marR="68580" marT="0" marB="0">
                    <a:solidFill>
                      <a:schemeClr val="accent2"/>
                    </a:solidFill>
                  </a:tcPr>
                </a:tc>
                <a:tc>
                  <a:txBody>
                    <a:bodyPr/>
                    <a:lstStyle/>
                    <a:p>
                      <a:pPr>
                        <a:lnSpc>
                          <a:spcPct val="107000"/>
                        </a:lnSpc>
                        <a:spcAft>
                          <a:spcPts val="0"/>
                        </a:spcAft>
                      </a:pPr>
                      <a:r>
                        <a:rPr lang="en-GB" sz="1200" dirty="0">
                          <a:solidFill>
                            <a:schemeClr val="bg1"/>
                          </a:solidFill>
                          <a:effectLst/>
                        </a:rPr>
                        <a:t>1,457,000,000/2,959,000,000</a:t>
                      </a:r>
                      <a:endParaRPr lang="en-GB" sz="1100" dirty="0">
                        <a:solidFill>
                          <a:schemeClr val="bg1"/>
                        </a:solidFill>
                        <a:effectLst/>
                      </a:endParaRPr>
                    </a:p>
                    <a:p>
                      <a:pPr>
                        <a:lnSpc>
                          <a:spcPct val="107000"/>
                        </a:lnSpc>
                        <a:spcAft>
                          <a:spcPts val="0"/>
                        </a:spcAft>
                      </a:pPr>
                      <a:r>
                        <a:rPr lang="en-GB" sz="1200" dirty="0">
                          <a:solidFill>
                            <a:schemeClr val="bg1"/>
                          </a:solidFill>
                          <a:effectLst/>
                        </a:rPr>
                        <a:t>=0.49 times</a:t>
                      </a:r>
                      <a:endParaRPr lang="en-GB" sz="1100" dirty="0">
                        <a:solidFill>
                          <a:schemeClr val="bg1"/>
                        </a:solidFill>
                        <a:effectLst/>
                        <a:latin typeface="Calibri"/>
                        <a:ea typeface="Calibri"/>
                        <a:cs typeface="Times New Roman"/>
                      </a:endParaRPr>
                    </a:p>
                  </a:txBody>
                  <a:tcPr marL="68580" marR="68580" marT="0" marB="0">
                    <a:solidFill>
                      <a:schemeClr val="accent2"/>
                    </a:solidFill>
                  </a:tcPr>
                </a:tc>
              </a:tr>
            </a:tbl>
          </a:graphicData>
        </a:graphic>
      </p:graphicFrame>
      <p:sp>
        <p:nvSpPr>
          <p:cNvPr id="7" name="Rectangle 6"/>
          <p:cNvSpPr/>
          <p:nvPr/>
        </p:nvSpPr>
        <p:spPr>
          <a:xfrm>
            <a:off x="152355" y="2276872"/>
            <a:ext cx="2256387" cy="369332"/>
          </a:xfrm>
          <a:prstGeom prst="rect">
            <a:avLst/>
          </a:prstGeom>
        </p:spPr>
        <p:txBody>
          <a:bodyPr wrap="none">
            <a:spAutoFit/>
          </a:bodyPr>
          <a:lstStyle/>
          <a:p>
            <a:r>
              <a:rPr lang="en-GB" b="1" dirty="0" smtClean="0">
                <a:solidFill>
                  <a:srgbClr val="FF0000"/>
                </a:solidFill>
              </a:rPr>
              <a:t>Fixed Assets Turnover</a:t>
            </a:r>
            <a:endParaRPr lang="en-GB" b="1" dirty="0">
              <a:solidFill>
                <a:srgbClr val="FF0000"/>
              </a:solidFill>
            </a:endParaRPr>
          </a:p>
        </p:txBody>
      </p:sp>
      <p:graphicFrame>
        <p:nvGraphicFramePr>
          <p:cNvPr id="8" name="Table 7"/>
          <p:cNvGraphicFramePr>
            <a:graphicFrameLocks noGrp="1"/>
          </p:cNvGraphicFramePr>
          <p:nvPr>
            <p:extLst>
              <p:ext uri="{D42A27DB-BD31-4B8C-83A1-F6EECF244321}">
                <p14:modId xmlns:p14="http://schemas.microsoft.com/office/powerpoint/2010/main" val="2670702895"/>
              </p:ext>
            </p:extLst>
          </p:nvPr>
        </p:nvGraphicFramePr>
        <p:xfrm>
          <a:off x="152355" y="2852936"/>
          <a:ext cx="5868670" cy="569849"/>
        </p:xfrm>
        <a:graphic>
          <a:graphicData uri="http://schemas.openxmlformats.org/drawingml/2006/table">
            <a:tbl>
              <a:tblPr firstRow="1" firstCol="1" bandRow="1">
                <a:tableStyleId>{21E4AEA4-8DFA-4A89-87EB-49C32662AFE0}</a:tableStyleId>
              </a:tblPr>
              <a:tblGrid>
                <a:gridCol w="2934335"/>
                <a:gridCol w="2934335"/>
              </a:tblGrid>
              <a:tr h="0">
                <a:tc>
                  <a:txBody>
                    <a:bodyPr/>
                    <a:lstStyle/>
                    <a:p>
                      <a:pPr>
                        <a:lnSpc>
                          <a:spcPct val="107000"/>
                        </a:lnSpc>
                        <a:spcAft>
                          <a:spcPts val="0"/>
                        </a:spcAft>
                      </a:pPr>
                      <a:r>
                        <a:rPr lang="en-GB" sz="1200">
                          <a:effectLst/>
                        </a:rPr>
                        <a:t>2015</a:t>
                      </a:r>
                      <a:endParaRPr lang="en-GB" sz="1100">
                        <a:effectLst/>
                        <a:latin typeface="Calibri"/>
                        <a:ea typeface="Calibri"/>
                        <a:cs typeface="Times New Roman"/>
                      </a:endParaRPr>
                    </a:p>
                  </a:txBody>
                  <a:tcPr marL="68580" marR="68580" marT="0" marB="0"/>
                </a:tc>
                <a:tc>
                  <a:txBody>
                    <a:bodyPr/>
                    <a:lstStyle/>
                    <a:p>
                      <a:pPr>
                        <a:lnSpc>
                          <a:spcPct val="107000"/>
                        </a:lnSpc>
                        <a:spcAft>
                          <a:spcPts val="0"/>
                        </a:spcAft>
                      </a:pPr>
                      <a:r>
                        <a:rPr lang="en-GB" sz="1200">
                          <a:effectLst/>
                        </a:rPr>
                        <a:t>2016</a:t>
                      </a:r>
                      <a:endParaRPr lang="en-GB" sz="1100">
                        <a:effectLst/>
                        <a:latin typeface="Calibri"/>
                        <a:ea typeface="Calibri"/>
                        <a:cs typeface="Times New Roman"/>
                      </a:endParaRPr>
                    </a:p>
                  </a:txBody>
                  <a:tcPr marL="68580" marR="68580" marT="0" marB="0"/>
                </a:tc>
              </a:tr>
              <a:tr h="0">
                <a:tc>
                  <a:txBody>
                    <a:bodyPr/>
                    <a:lstStyle/>
                    <a:p>
                      <a:pPr>
                        <a:lnSpc>
                          <a:spcPct val="107000"/>
                        </a:lnSpc>
                        <a:spcAft>
                          <a:spcPts val="0"/>
                        </a:spcAft>
                      </a:pPr>
                      <a:r>
                        <a:rPr lang="en-GB" sz="1200">
                          <a:effectLst/>
                        </a:rPr>
                        <a:t>1,278,000,000/2,475,000,000</a:t>
                      </a:r>
                      <a:endParaRPr lang="en-GB" sz="1100">
                        <a:effectLst/>
                      </a:endParaRPr>
                    </a:p>
                    <a:p>
                      <a:pPr>
                        <a:lnSpc>
                          <a:spcPct val="107000"/>
                        </a:lnSpc>
                        <a:spcAft>
                          <a:spcPts val="0"/>
                        </a:spcAft>
                      </a:pPr>
                      <a:r>
                        <a:rPr lang="en-GB" sz="1200">
                          <a:effectLst/>
                        </a:rPr>
                        <a:t>=0.51 times</a:t>
                      </a:r>
                      <a:endParaRPr lang="en-GB" sz="1100">
                        <a:effectLst/>
                        <a:latin typeface="Calibri"/>
                        <a:ea typeface="Calibri"/>
                        <a:cs typeface="Times New Roman"/>
                      </a:endParaRPr>
                    </a:p>
                  </a:txBody>
                  <a:tcPr marL="68580" marR="68580" marT="0" marB="0"/>
                </a:tc>
                <a:tc>
                  <a:txBody>
                    <a:bodyPr/>
                    <a:lstStyle/>
                    <a:p>
                      <a:pPr>
                        <a:lnSpc>
                          <a:spcPct val="107000"/>
                        </a:lnSpc>
                        <a:spcAft>
                          <a:spcPts val="0"/>
                        </a:spcAft>
                      </a:pPr>
                      <a:r>
                        <a:rPr lang="en-GB" sz="1200" dirty="0">
                          <a:solidFill>
                            <a:schemeClr val="bg1"/>
                          </a:solidFill>
                          <a:effectLst/>
                        </a:rPr>
                        <a:t>1,457,000,000/2,958,000,000</a:t>
                      </a:r>
                      <a:endParaRPr lang="en-GB" sz="1100" dirty="0">
                        <a:solidFill>
                          <a:schemeClr val="bg1"/>
                        </a:solidFill>
                        <a:effectLst/>
                      </a:endParaRPr>
                    </a:p>
                    <a:p>
                      <a:pPr>
                        <a:lnSpc>
                          <a:spcPct val="107000"/>
                        </a:lnSpc>
                        <a:spcAft>
                          <a:spcPts val="0"/>
                        </a:spcAft>
                      </a:pPr>
                      <a:r>
                        <a:rPr lang="en-GB" sz="1200" dirty="0">
                          <a:solidFill>
                            <a:schemeClr val="bg1"/>
                          </a:solidFill>
                          <a:effectLst/>
                        </a:rPr>
                        <a:t>=0.49 times</a:t>
                      </a:r>
                      <a:endParaRPr lang="en-GB" sz="1100" dirty="0">
                        <a:solidFill>
                          <a:schemeClr val="bg1"/>
                        </a:solidFill>
                        <a:effectLst/>
                        <a:latin typeface="Calibri"/>
                        <a:ea typeface="Calibri"/>
                        <a:cs typeface="Times New Roman"/>
                      </a:endParaRPr>
                    </a:p>
                  </a:txBody>
                  <a:tcPr marL="68580" marR="68580" marT="0" marB="0">
                    <a:solidFill>
                      <a:schemeClr val="accent2"/>
                    </a:solidFill>
                  </a:tcPr>
                </a:tc>
              </a:tr>
            </a:tbl>
          </a:graphicData>
        </a:graphic>
      </p:graphicFrame>
      <p:sp>
        <p:nvSpPr>
          <p:cNvPr id="9" name="Rectangle 8"/>
          <p:cNvSpPr/>
          <p:nvPr/>
        </p:nvSpPr>
        <p:spPr>
          <a:xfrm>
            <a:off x="107504" y="4005064"/>
            <a:ext cx="2616101" cy="369332"/>
          </a:xfrm>
          <a:prstGeom prst="rect">
            <a:avLst/>
          </a:prstGeom>
        </p:spPr>
        <p:txBody>
          <a:bodyPr wrap="none">
            <a:spAutoFit/>
          </a:bodyPr>
          <a:lstStyle/>
          <a:p>
            <a:r>
              <a:rPr lang="en-GB" b="1" dirty="0" smtClean="0">
                <a:solidFill>
                  <a:srgbClr val="FF0000"/>
                </a:solidFill>
              </a:rPr>
              <a:t>Working Capital Turnover</a:t>
            </a:r>
            <a:endParaRPr lang="en-GB" b="1" dirty="0">
              <a:solidFill>
                <a:srgbClr val="FF0000"/>
              </a:solidFill>
            </a:endParaRPr>
          </a:p>
        </p:txBody>
      </p:sp>
      <p:graphicFrame>
        <p:nvGraphicFramePr>
          <p:cNvPr id="10" name="Table 9"/>
          <p:cNvGraphicFramePr>
            <a:graphicFrameLocks noGrp="1"/>
          </p:cNvGraphicFramePr>
          <p:nvPr>
            <p:extLst>
              <p:ext uri="{D42A27DB-BD31-4B8C-83A1-F6EECF244321}">
                <p14:modId xmlns:p14="http://schemas.microsoft.com/office/powerpoint/2010/main" val="3162478856"/>
              </p:ext>
            </p:extLst>
          </p:nvPr>
        </p:nvGraphicFramePr>
        <p:xfrm>
          <a:off x="152355" y="4401504"/>
          <a:ext cx="5868670" cy="569849"/>
        </p:xfrm>
        <a:graphic>
          <a:graphicData uri="http://schemas.openxmlformats.org/drawingml/2006/table">
            <a:tbl>
              <a:tblPr firstRow="1" firstCol="1" bandRow="1">
                <a:tableStyleId>{21E4AEA4-8DFA-4A89-87EB-49C32662AFE0}</a:tableStyleId>
              </a:tblPr>
              <a:tblGrid>
                <a:gridCol w="2934335"/>
                <a:gridCol w="2934335"/>
              </a:tblGrid>
              <a:tr h="0">
                <a:tc>
                  <a:txBody>
                    <a:bodyPr/>
                    <a:lstStyle/>
                    <a:p>
                      <a:pPr>
                        <a:lnSpc>
                          <a:spcPct val="107000"/>
                        </a:lnSpc>
                        <a:spcAft>
                          <a:spcPts val="0"/>
                        </a:spcAft>
                      </a:pPr>
                      <a:r>
                        <a:rPr lang="en-GB" sz="1200" dirty="0">
                          <a:effectLst/>
                        </a:rPr>
                        <a:t>2015</a:t>
                      </a:r>
                      <a:endParaRPr lang="en-GB" sz="1100" dirty="0">
                        <a:effectLst/>
                        <a:latin typeface="Calibri"/>
                        <a:ea typeface="Calibri"/>
                        <a:cs typeface="Times New Roman"/>
                      </a:endParaRPr>
                    </a:p>
                  </a:txBody>
                  <a:tcPr marL="68580" marR="68580" marT="0" marB="0"/>
                </a:tc>
                <a:tc>
                  <a:txBody>
                    <a:bodyPr/>
                    <a:lstStyle/>
                    <a:p>
                      <a:pPr>
                        <a:lnSpc>
                          <a:spcPct val="107000"/>
                        </a:lnSpc>
                        <a:spcAft>
                          <a:spcPts val="0"/>
                        </a:spcAft>
                      </a:pPr>
                      <a:r>
                        <a:rPr lang="en-GB" sz="1200">
                          <a:effectLst/>
                        </a:rPr>
                        <a:t>2016</a:t>
                      </a:r>
                      <a:endParaRPr lang="en-GB" sz="1100">
                        <a:effectLst/>
                        <a:latin typeface="Calibri"/>
                        <a:ea typeface="Calibri"/>
                        <a:cs typeface="Times New Roman"/>
                      </a:endParaRPr>
                    </a:p>
                  </a:txBody>
                  <a:tcPr marL="68580" marR="68580" marT="0" marB="0"/>
                </a:tc>
              </a:tr>
              <a:tr h="0">
                <a:tc>
                  <a:txBody>
                    <a:bodyPr/>
                    <a:lstStyle/>
                    <a:p>
                      <a:pPr>
                        <a:lnSpc>
                          <a:spcPct val="107000"/>
                        </a:lnSpc>
                        <a:spcAft>
                          <a:spcPts val="0"/>
                        </a:spcAft>
                      </a:pPr>
                      <a:r>
                        <a:rPr lang="en-GB" sz="1200">
                          <a:effectLst/>
                        </a:rPr>
                        <a:t>1,278,000,000/3,000,000</a:t>
                      </a:r>
                      <a:endParaRPr lang="en-GB" sz="1100">
                        <a:effectLst/>
                      </a:endParaRPr>
                    </a:p>
                    <a:p>
                      <a:pPr>
                        <a:lnSpc>
                          <a:spcPct val="107000"/>
                        </a:lnSpc>
                        <a:spcAft>
                          <a:spcPts val="0"/>
                        </a:spcAft>
                      </a:pPr>
                      <a:r>
                        <a:rPr lang="en-GB" sz="1200">
                          <a:effectLst/>
                        </a:rPr>
                        <a:t>=426</a:t>
                      </a:r>
                      <a:endParaRPr lang="en-GB" sz="1100">
                        <a:effectLst/>
                        <a:latin typeface="Calibri"/>
                        <a:ea typeface="Calibri"/>
                        <a:cs typeface="Times New Roman"/>
                      </a:endParaRPr>
                    </a:p>
                  </a:txBody>
                  <a:tcPr marL="68580" marR="68580" marT="0" marB="0"/>
                </a:tc>
                <a:tc>
                  <a:txBody>
                    <a:bodyPr/>
                    <a:lstStyle/>
                    <a:p>
                      <a:pPr>
                        <a:lnSpc>
                          <a:spcPct val="107000"/>
                        </a:lnSpc>
                        <a:spcAft>
                          <a:spcPts val="0"/>
                        </a:spcAft>
                      </a:pPr>
                      <a:r>
                        <a:rPr lang="en-GB" sz="1200" dirty="0">
                          <a:solidFill>
                            <a:schemeClr val="bg1"/>
                          </a:solidFill>
                          <a:effectLst/>
                        </a:rPr>
                        <a:t>1,457,000,000/ 1,000,000</a:t>
                      </a:r>
                      <a:endParaRPr lang="en-GB" sz="1100" dirty="0">
                        <a:solidFill>
                          <a:schemeClr val="bg1"/>
                        </a:solidFill>
                        <a:effectLst/>
                      </a:endParaRPr>
                    </a:p>
                    <a:p>
                      <a:pPr>
                        <a:lnSpc>
                          <a:spcPct val="107000"/>
                        </a:lnSpc>
                        <a:spcAft>
                          <a:spcPts val="0"/>
                        </a:spcAft>
                      </a:pPr>
                      <a:r>
                        <a:rPr lang="en-GB" sz="1200" dirty="0">
                          <a:solidFill>
                            <a:schemeClr val="bg1"/>
                          </a:solidFill>
                          <a:effectLst/>
                        </a:rPr>
                        <a:t>=1457</a:t>
                      </a:r>
                      <a:endParaRPr lang="en-GB" sz="1100" dirty="0">
                        <a:solidFill>
                          <a:schemeClr val="bg1"/>
                        </a:solidFill>
                        <a:effectLst/>
                        <a:latin typeface="Calibri"/>
                        <a:ea typeface="Calibri"/>
                        <a:cs typeface="Times New Roman"/>
                      </a:endParaRPr>
                    </a:p>
                  </a:txBody>
                  <a:tcPr marL="68580" marR="68580" marT="0" marB="0">
                    <a:solidFill>
                      <a:schemeClr val="accent2"/>
                    </a:solidFill>
                  </a:tcPr>
                </a:tc>
              </a:tr>
            </a:tbl>
          </a:graphicData>
        </a:graphic>
      </p:graphicFrame>
    </p:spTree>
    <p:extLst>
      <p:ext uri="{BB962C8B-B14F-4D97-AF65-F5344CB8AC3E}">
        <p14:creationId xmlns:p14="http://schemas.microsoft.com/office/powerpoint/2010/main" val="224915034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31611" y="137453"/>
            <a:ext cx="1104790" cy="400110"/>
          </a:xfrm>
          <a:prstGeom prst="rect">
            <a:avLst/>
          </a:prstGeom>
        </p:spPr>
        <p:txBody>
          <a:bodyPr wrap="none">
            <a:spAutoFit/>
          </a:bodyPr>
          <a:lstStyle/>
          <a:p>
            <a:r>
              <a:rPr lang="en-GB" sz="2000" b="1" dirty="0" smtClean="0">
                <a:solidFill>
                  <a:srgbClr val="FF0000"/>
                </a:solidFill>
              </a:rPr>
              <a:t>Liquidity</a:t>
            </a:r>
            <a:endParaRPr lang="en-GB" sz="2000" b="1" dirty="0">
              <a:solidFill>
                <a:srgbClr val="FF0000"/>
              </a:solidFill>
            </a:endParaRPr>
          </a:p>
        </p:txBody>
      </p:sp>
      <p:sp>
        <p:nvSpPr>
          <p:cNvPr id="7" name="Rectangle 6"/>
          <p:cNvSpPr/>
          <p:nvPr/>
        </p:nvSpPr>
        <p:spPr>
          <a:xfrm>
            <a:off x="260766" y="575105"/>
            <a:ext cx="1461875" cy="369332"/>
          </a:xfrm>
          <a:prstGeom prst="rect">
            <a:avLst/>
          </a:prstGeom>
        </p:spPr>
        <p:txBody>
          <a:bodyPr wrap="none">
            <a:spAutoFit/>
          </a:bodyPr>
          <a:lstStyle/>
          <a:p>
            <a:r>
              <a:rPr lang="en-GB" b="1" dirty="0" smtClean="0">
                <a:solidFill>
                  <a:srgbClr val="FF0000"/>
                </a:solidFill>
              </a:rPr>
              <a:t>Current Ratio</a:t>
            </a:r>
            <a:endParaRPr lang="en-GB" b="1" dirty="0">
              <a:solidFill>
                <a:srgbClr val="FF0000"/>
              </a:solidFill>
            </a:endParaRPr>
          </a:p>
        </p:txBody>
      </p:sp>
      <p:graphicFrame>
        <p:nvGraphicFramePr>
          <p:cNvPr id="8" name="Table 7"/>
          <p:cNvGraphicFramePr>
            <a:graphicFrameLocks noGrp="1"/>
          </p:cNvGraphicFramePr>
          <p:nvPr>
            <p:extLst>
              <p:ext uri="{D42A27DB-BD31-4B8C-83A1-F6EECF244321}">
                <p14:modId xmlns:p14="http://schemas.microsoft.com/office/powerpoint/2010/main" val="1401388429"/>
              </p:ext>
            </p:extLst>
          </p:nvPr>
        </p:nvGraphicFramePr>
        <p:xfrm>
          <a:off x="274039" y="944437"/>
          <a:ext cx="5868670" cy="569849"/>
        </p:xfrm>
        <a:graphic>
          <a:graphicData uri="http://schemas.openxmlformats.org/drawingml/2006/table">
            <a:tbl>
              <a:tblPr firstRow="1" firstCol="1" bandRow="1">
                <a:tableStyleId>{21E4AEA4-8DFA-4A89-87EB-49C32662AFE0}</a:tableStyleId>
              </a:tblPr>
              <a:tblGrid>
                <a:gridCol w="2934335"/>
                <a:gridCol w="2934335"/>
              </a:tblGrid>
              <a:tr h="0">
                <a:tc>
                  <a:txBody>
                    <a:bodyPr/>
                    <a:lstStyle/>
                    <a:p>
                      <a:pPr>
                        <a:lnSpc>
                          <a:spcPct val="107000"/>
                        </a:lnSpc>
                        <a:spcAft>
                          <a:spcPts val="0"/>
                        </a:spcAft>
                      </a:pPr>
                      <a:r>
                        <a:rPr lang="en-GB" sz="1200" dirty="0">
                          <a:effectLst/>
                        </a:rPr>
                        <a:t>2015</a:t>
                      </a:r>
                      <a:endParaRPr lang="en-GB" sz="1100" dirty="0">
                        <a:effectLst/>
                        <a:latin typeface="Calibri"/>
                        <a:ea typeface="Calibri"/>
                        <a:cs typeface="Times New Roman"/>
                      </a:endParaRPr>
                    </a:p>
                  </a:txBody>
                  <a:tcPr marL="68580" marR="68580" marT="0" marB="0"/>
                </a:tc>
                <a:tc>
                  <a:txBody>
                    <a:bodyPr/>
                    <a:lstStyle/>
                    <a:p>
                      <a:pPr>
                        <a:lnSpc>
                          <a:spcPct val="107000"/>
                        </a:lnSpc>
                        <a:spcAft>
                          <a:spcPts val="0"/>
                        </a:spcAft>
                      </a:pPr>
                      <a:r>
                        <a:rPr lang="en-GB" sz="1200">
                          <a:effectLst/>
                        </a:rPr>
                        <a:t>2016</a:t>
                      </a:r>
                      <a:endParaRPr lang="en-GB" sz="1100">
                        <a:effectLst/>
                        <a:latin typeface="Calibri"/>
                        <a:ea typeface="Calibri"/>
                        <a:cs typeface="Times New Roman"/>
                      </a:endParaRPr>
                    </a:p>
                  </a:txBody>
                  <a:tcPr marL="68580" marR="68580" marT="0" marB="0"/>
                </a:tc>
              </a:tr>
              <a:tr h="0">
                <a:tc>
                  <a:txBody>
                    <a:bodyPr/>
                    <a:lstStyle/>
                    <a:p>
                      <a:pPr>
                        <a:lnSpc>
                          <a:spcPct val="107000"/>
                        </a:lnSpc>
                        <a:spcAft>
                          <a:spcPts val="0"/>
                        </a:spcAft>
                      </a:pPr>
                      <a:r>
                        <a:rPr lang="en-GB" sz="1200" dirty="0">
                          <a:effectLst/>
                        </a:rPr>
                        <a:t>260,000,000/257,000,000</a:t>
                      </a:r>
                      <a:endParaRPr lang="en-GB" sz="1100" dirty="0">
                        <a:effectLst/>
                      </a:endParaRPr>
                    </a:p>
                    <a:p>
                      <a:pPr>
                        <a:lnSpc>
                          <a:spcPct val="107000"/>
                        </a:lnSpc>
                        <a:spcAft>
                          <a:spcPts val="0"/>
                        </a:spcAft>
                      </a:pPr>
                      <a:r>
                        <a:rPr lang="en-GB" sz="1200" dirty="0">
                          <a:effectLst/>
                        </a:rPr>
                        <a:t>=1.0</a:t>
                      </a:r>
                      <a:endParaRPr lang="en-GB" sz="1100" dirty="0">
                        <a:effectLst/>
                        <a:latin typeface="Calibri"/>
                        <a:ea typeface="Calibri"/>
                        <a:cs typeface="Times New Roman"/>
                      </a:endParaRPr>
                    </a:p>
                  </a:txBody>
                  <a:tcPr marL="68580" marR="68580" marT="0" marB="0"/>
                </a:tc>
                <a:tc>
                  <a:txBody>
                    <a:bodyPr/>
                    <a:lstStyle/>
                    <a:p>
                      <a:pPr>
                        <a:lnSpc>
                          <a:spcPct val="107000"/>
                        </a:lnSpc>
                        <a:spcAft>
                          <a:spcPts val="0"/>
                        </a:spcAft>
                      </a:pPr>
                      <a:r>
                        <a:rPr lang="en-GB" sz="1200" dirty="0">
                          <a:solidFill>
                            <a:schemeClr val="bg1"/>
                          </a:solidFill>
                          <a:effectLst/>
                        </a:rPr>
                        <a:t>340,000,000/339,000,000</a:t>
                      </a:r>
                      <a:endParaRPr lang="en-GB" sz="1100" dirty="0">
                        <a:solidFill>
                          <a:schemeClr val="bg1"/>
                        </a:solidFill>
                        <a:effectLst/>
                      </a:endParaRPr>
                    </a:p>
                    <a:p>
                      <a:pPr>
                        <a:lnSpc>
                          <a:spcPct val="107000"/>
                        </a:lnSpc>
                        <a:spcAft>
                          <a:spcPts val="0"/>
                        </a:spcAft>
                      </a:pPr>
                      <a:r>
                        <a:rPr lang="en-GB" sz="1200" dirty="0">
                          <a:solidFill>
                            <a:schemeClr val="bg1"/>
                          </a:solidFill>
                          <a:effectLst/>
                        </a:rPr>
                        <a:t>=1.0</a:t>
                      </a:r>
                      <a:endParaRPr lang="en-GB" sz="1100" dirty="0">
                        <a:solidFill>
                          <a:schemeClr val="bg1"/>
                        </a:solidFill>
                        <a:effectLst/>
                        <a:latin typeface="Calibri"/>
                        <a:ea typeface="Calibri"/>
                        <a:cs typeface="Times New Roman"/>
                      </a:endParaRPr>
                    </a:p>
                  </a:txBody>
                  <a:tcPr marL="68580" marR="68580" marT="0" marB="0">
                    <a:solidFill>
                      <a:schemeClr val="accent2"/>
                    </a:solidFill>
                  </a:tcPr>
                </a:tc>
              </a:tr>
            </a:tbl>
          </a:graphicData>
        </a:graphic>
      </p:graphicFrame>
      <p:sp>
        <p:nvSpPr>
          <p:cNvPr id="9" name="Rectangle 8"/>
          <p:cNvSpPr/>
          <p:nvPr/>
        </p:nvSpPr>
        <p:spPr>
          <a:xfrm>
            <a:off x="260766" y="1820520"/>
            <a:ext cx="1230658" cy="369332"/>
          </a:xfrm>
          <a:prstGeom prst="rect">
            <a:avLst/>
          </a:prstGeom>
        </p:spPr>
        <p:txBody>
          <a:bodyPr wrap="none">
            <a:spAutoFit/>
          </a:bodyPr>
          <a:lstStyle/>
          <a:p>
            <a:r>
              <a:rPr lang="en-GB" b="1" dirty="0" smtClean="0">
                <a:solidFill>
                  <a:srgbClr val="FF0000"/>
                </a:solidFill>
              </a:rPr>
              <a:t>Quick ratio</a:t>
            </a:r>
            <a:endParaRPr lang="en-GB" b="1" dirty="0">
              <a:solidFill>
                <a:srgbClr val="FF0000"/>
              </a:solidFill>
            </a:endParaRPr>
          </a:p>
        </p:txBody>
      </p:sp>
      <p:graphicFrame>
        <p:nvGraphicFramePr>
          <p:cNvPr id="10" name="Table 9"/>
          <p:cNvGraphicFramePr>
            <a:graphicFrameLocks noGrp="1"/>
          </p:cNvGraphicFramePr>
          <p:nvPr>
            <p:extLst>
              <p:ext uri="{D42A27DB-BD31-4B8C-83A1-F6EECF244321}">
                <p14:modId xmlns:p14="http://schemas.microsoft.com/office/powerpoint/2010/main" val="1904143185"/>
              </p:ext>
            </p:extLst>
          </p:nvPr>
        </p:nvGraphicFramePr>
        <p:xfrm>
          <a:off x="281972" y="2235565"/>
          <a:ext cx="5868670" cy="569849"/>
        </p:xfrm>
        <a:graphic>
          <a:graphicData uri="http://schemas.openxmlformats.org/drawingml/2006/table">
            <a:tbl>
              <a:tblPr firstRow="1" firstCol="1" bandRow="1">
                <a:tableStyleId>{21E4AEA4-8DFA-4A89-87EB-49C32662AFE0}</a:tableStyleId>
              </a:tblPr>
              <a:tblGrid>
                <a:gridCol w="2934335"/>
                <a:gridCol w="2934335"/>
              </a:tblGrid>
              <a:tr h="0">
                <a:tc>
                  <a:txBody>
                    <a:bodyPr/>
                    <a:lstStyle/>
                    <a:p>
                      <a:pPr>
                        <a:lnSpc>
                          <a:spcPct val="107000"/>
                        </a:lnSpc>
                        <a:spcAft>
                          <a:spcPts val="0"/>
                        </a:spcAft>
                      </a:pPr>
                      <a:r>
                        <a:rPr lang="en-GB" sz="1200">
                          <a:effectLst/>
                        </a:rPr>
                        <a:t>2015</a:t>
                      </a:r>
                      <a:endParaRPr lang="en-GB" sz="1100">
                        <a:effectLst/>
                        <a:latin typeface="Calibri"/>
                        <a:ea typeface="Calibri"/>
                        <a:cs typeface="Times New Roman"/>
                      </a:endParaRPr>
                    </a:p>
                  </a:txBody>
                  <a:tcPr marL="68580" marR="68580" marT="0" marB="0"/>
                </a:tc>
                <a:tc>
                  <a:txBody>
                    <a:bodyPr/>
                    <a:lstStyle/>
                    <a:p>
                      <a:pPr>
                        <a:lnSpc>
                          <a:spcPct val="107000"/>
                        </a:lnSpc>
                        <a:spcAft>
                          <a:spcPts val="0"/>
                        </a:spcAft>
                      </a:pPr>
                      <a:r>
                        <a:rPr lang="en-GB" sz="1200">
                          <a:effectLst/>
                        </a:rPr>
                        <a:t>2016</a:t>
                      </a:r>
                      <a:endParaRPr lang="en-GB" sz="1100">
                        <a:effectLst/>
                        <a:latin typeface="Calibri"/>
                        <a:ea typeface="Calibri"/>
                        <a:cs typeface="Times New Roman"/>
                      </a:endParaRPr>
                    </a:p>
                  </a:txBody>
                  <a:tcPr marL="68580" marR="68580" marT="0" marB="0"/>
                </a:tc>
              </a:tr>
              <a:tr h="0">
                <a:tc>
                  <a:txBody>
                    <a:bodyPr/>
                    <a:lstStyle/>
                    <a:p>
                      <a:pPr>
                        <a:lnSpc>
                          <a:spcPct val="107000"/>
                        </a:lnSpc>
                        <a:spcAft>
                          <a:spcPts val="0"/>
                        </a:spcAft>
                      </a:pPr>
                      <a:r>
                        <a:rPr lang="en-GB" sz="1200" dirty="0">
                          <a:effectLst/>
                        </a:rPr>
                        <a:t>260,000,000- 30,000,000/ 257,000,000</a:t>
                      </a:r>
                      <a:endParaRPr lang="en-GB" sz="1100" dirty="0">
                        <a:effectLst/>
                      </a:endParaRPr>
                    </a:p>
                    <a:p>
                      <a:pPr>
                        <a:lnSpc>
                          <a:spcPct val="107000"/>
                        </a:lnSpc>
                        <a:spcAft>
                          <a:spcPts val="0"/>
                        </a:spcAft>
                      </a:pPr>
                      <a:r>
                        <a:rPr lang="en-GB" sz="1200" dirty="0">
                          <a:effectLst/>
                        </a:rPr>
                        <a:t>=0.89</a:t>
                      </a:r>
                      <a:endParaRPr lang="en-GB" sz="1100" dirty="0">
                        <a:effectLst/>
                        <a:latin typeface="Calibri"/>
                        <a:ea typeface="Calibri"/>
                        <a:cs typeface="Times New Roman"/>
                      </a:endParaRPr>
                    </a:p>
                  </a:txBody>
                  <a:tcPr marL="68580" marR="68580" marT="0" marB="0"/>
                </a:tc>
                <a:tc>
                  <a:txBody>
                    <a:bodyPr/>
                    <a:lstStyle/>
                    <a:p>
                      <a:pPr>
                        <a:lnSpc>
                          <a:spcPct val="107000"/>
                        </a:lnSpc>
                        <a:spcAft>
                          <a:spcPts val="0"/>
                        </a:spcAft>
                      </a:pPr>
                      <a:r>
                        <a:rPr lang="en-GB" sz="1200" dirty="0">
                          <a:solidFill>
                            <a:schemeClr val="bg1"/>
                          </a:solidFill>
                          <a:effectLst/>
                        </a:rPr>
                        <a:t>340,000,000-36,000,000/339,000,000</a:t>
                      </a:r>
                      <a:endParaRPr lang="en-GB" sz="1100" dirty="0">
                        <a:solidFill>
                          <a:schemeClr val="bg1"/>
                        </a:solidFill>
                        <a:effectLst/>
                      </a:endParaRPr>
                    </a:p>
                    <a:p>
                      <a:pPr>
                        <a:lnSpc>
                          <a:spcPct val="107000"/>
                        </a:lnSpc>
                        <a:spcAft>
                          <a:spcPts val="0"/>
                        </a:spcAft>
                      </a:pPr>
                      <a:r>
                        <a:rPr lang="en-GB" sz="1200" dirty="0">
                          <a:solidFill>
                            <a:schemeClr val="bg1"/>
                          </a:solidFill>
                          <a:effectLst/>
                        </a:rPr>
                        <a:t>=0.89</a:t>
                      </a:r>
                      <a:endParaRPr lang="en-GB" sz="1100" dirty="0">
                        <a:solidFill>
                          <a:schemeClr val="bg1"/>
                        </a:solidFill>
                        <a:effectLst/>
                        <a:latin typeface="Calibri"/>
                        <a:ea typeface="Calibri"/>
                        <a:cs typeface="Times New Roman"/>
                      </a:endParaRPr>
                    </a:p>
                  </a:txBody>
                  <a:tcPr marL="68580" marR="68580" marT="0" marB="0">
                    <a:solidFill>
                      <a:schemeClr val="accent2"/>
                    </a:solidFill>
                  </a:tcPr>
                </a:tc>
              </a:tr>
            </a:tbl>
          </a:graphicData>
        </a:graphic>
      </p:graphicFrame>
      <p:sp>
        <p:nvSpPr>
          <p:cNvPr id="11" name="Rectangle 10"/>
          <p:cNvSpPr/>
          <p:nvPr/>
        </p:nvSpPr>
        <p:spPr>
          <a:xfrm>
            <a:off x="260766" y="3030777"/>
            <a:ext cx="1336456" cy="369332"/>
          </a:xfrm>
          <a:prstGeom prst="rect">
            <a:avLst/>
          </a:prstGeom>
        </p:spPr>
        <p:txBody>
          <a:bodyPr wrap="none">
            <a:spAutoFit/>
          </a:bodyPr>
          <a:lstStyle/>
          <a:p>
            <a:r>
              <a:rPr lang="en-GB" b="1" dirty="0" smtClean="0">
                <a:solidFill>
                  <a:srgbClr val="FF0000"/>
                </a:solidFill>
              </a:rPr>
              <a:t>Debtor days</a:t>
            </a:r>
            <a:endParaRPr lang="en-GB" b="1" dirty="0">
              <a:solidFill>
                <a:srgbClr val="FF0000"/>
              </a:solidFill>
            </a:endParaRPr>
          </a:p>
        </p:txBody>
      </p:sp>
      <p:graphicFrame>
        <p:nvGraphicFramePr>
          <p:cNvPr id="12" name="Table 11"/>
          <p:cNvGraphicFramePr>
            <a:graphicFrameLocks noGrp="1"/>
          </p:cNvGraphicFramePr>
          <p:nvPr>
            <p:extLst>
              <p:ext uri="{D42A27DB-BD31-4B8C-83A1-F6EECF244321}">
                <p14:modId xmlns:p14="http://schemas.microsoft.com/office/powerpoint/2010/main" val="1746223454"/>
              </p:ext>
            </p:extLst>
          </p:nvPr>
        </p:nvGraphicFramePr>
        <p:xfrm>
          <a:off x="308251" y="3400109"/>
          <a:ext cx="5868670" cy="569849"/>
        </p:xfrm>
        <a:graphic>
          <a:graphicData uri="http://schemas.openxmlformats.org/drawingml/2006/table">
            <a:tbl>
              <a:tblPr firstRow="1" firstCol="1" bandRow="1">
                <a:tableStyleId>{21E4AEA4-8DFA-4A89-87EB-49C32662AFE0}</a:tableStyleId>
              </a:tblPr>
              <a:tblGrid>
                <a:gridCol w="2934335"/>
                <a:gridCol w="2934335"/>
              </a:tblGrid>
              <a:tr h="0">
                <a:tc>
                  <a:txBody>
                    <a:bodyPr/>
                    <a:lstStyle/>
                    <a:p>
                      <a:pPr>
                        <a:lnSpc>
                          <a:spcPct val="107000"/>
                        </a:lnSpc>
                        <a:spcAft>
                          <a:spcPts val="0"/>
                        </a:spcAft>
                      </a:pPr>
                      <a:r>
                        <a:rPr lang="en-GB" sz="1200" dirty="0">
                          <a:effectLst/>
                        </a:rPr>
                        <a:t>2015</a:t>
                      </a:r>
                      <a:endParaRPr lang="en-GB" sz="1100" dirty="0">
                        <a:effectLst/>
                        <a:latin typeface="Calibri"/>
                        <a:ea typeface="Calibri"/>
                        <a:cs typeface="Times New Roman"/>
                      </a:endParaRPr>
                    </a:p>
                  </a:txBody>
                  <a:tcPr marL="68580" marR="68580" marT="0" marB="0"/>
                </a:tc>
                <a:tc>
                  <a:txBody>
                    <a:bodyPr/>
                    <a:lstStyle/>
                    <a:p>
                      <a:pPr>
                        <a:lnSpc>
                          <a:spcPct val="107000"/>
                        </a:lnSpc>
                        <a:spcAft>
                          <a:spcPts val="0"/>
                        </a:spcAft>
                      </a:pPr>
                      <a:r>
                        <a:rPr lang="en-GB" sz="1200">
                          <a:effectLst/>
                        </a:rPr>
                        <a:t>2016</a:t>
                      </a:r>
                      <a:endParaRPr lang="en-GB" sz="1100">
                        <a:effectLst/>
                        <a:latin typeface="Calibri"/>
                        <a:ea typeface="Calibri"/>
                        <a:cs typeface="Times New Roman"/>
                      </a:endParaRPr>
                    </a:p>
                  </a:txBody>
                  <a:tcPr marL="68580" marR="68580" marT="0" marB="0"/>
                </a:tc>
              </a:tr>
              <a:tr h="0">
                <a:tc>
                  <a:txBody>
                    <a:bodyPr/>
                    <a:lstStyle/>
                    <a:p>
                      <a:pPr>
                        <a:lnSpc>
                          <a:spcPct val="107000"/>
                        </a:lnSpc>
                        <a:spcAft>
                          <a:spcPts val="0"/>
                        </a:spcAft>
                      </a:pPr>
                      <a:r>
                        <a:rPr lang="en-GB" sz="1200" dirty="0">
                          <a:solidFill>
                            <a:schemeClr val="bg1"/>
                          </a:solidFill>
                          <a:effectLst/>
                        </a:rPr>
                        <a:t>76,000,000*365/76,000,000</a:t>
                      </a:r>
                      <a:endParaRPr lang="en-GB" sz="1100" dirty="0">
                        <a:solidFill>
                          <a:schemeClr val="bg1"/>
                        </a:solidFill>
                        <a:effectLst/>
                      </a:endParaRPr>
                    </a:p>
                    <a:p>
                      <a:pPr>
                        <a:lnSpc>
                          <a:spcPct val="107000"/>
                        </a:lnSpc>
                        <a:spcAft>
                          <a:spcPts val="0"/>
                        </a:spcAft>
                      </a:pPr>
                      <a:r>
                        <a:rPr lang="en-GB" sz="1200" dirty="0">
                          <a:solidFill>
                            <a:schemeClr val="bg1"/>
                          </a:solidFill>
                          <a:effectLst/>
                        </a:rPr>
                        <a:t>=365 days</a:t>
                      </a:r>
                      <a:endParaRPr lang="en-GB" sz="1100" dirty="0">
                        <a:solidFill>
                          <a:schemeClr val="bg1"/>
                        </a:solidFill>
                        <a:effectLst/>
                        <a:latin typeface="Calibri"/>
                        <a:ea typeface="Calibri"/>
                        <a:cs typeface="Times New Roman"/>
                      </a:endParaRPr>
                    </a:p>
                  </a:txBody>
                  <a:tcPr marL="68580" marR="68580" marT="0" marB="0"/>
                </a:tc>
                <a:tc>
                  <a:txBody>
                    <a:bodyPr/>
                    <a:lstStyle/>
                    <a:p>
                      <a:pPr>
                        <a:lnSpc>
                          <a:spcPct val="107000"/>
                        </a:lnSpc>
                        <a:spcAft>
                          <a:spcPts val="0"/>
                        </a:spcAft>
                      </a:pPr>
                      <a:r>
                        <a:rPr lang="en-GB" sz="1200" dirty="0">
                          <a:solidFill>
                            <a:schemeClr val="bg1"/>
                          </a:solidFill>
                          <a:effectLst/>
                        </a:rPr>
                        <a:t>86,000,000*365/86,000,000</a:t>
                      </a:r>
                      <a:endParaRPr lang="en-GB" sz="1100" dirty="0">
                        <a:solidFill>
                          <a:schemeClr val="bg1"/>
                        </a:solidFill>
                        <a:effectLst/>
                      </a:endParaRPr>
                    </a:p>
                    <a:p>
                      <a:pPr>
                        <a:lnSpc>
                          <a:spcPct val="107000"/>
                        </a:lnSpc>
                        <a:spcAft>
                          <a:spcPts val="0"/>
                        </a:spcAft>
                      </a:pPr>
                      <a:r>
                        <a:rPr lang="en-GB" sz="1200" dirty="0">
                          <a:solidFill>
                            <a:schemeClr val="bg1"/>
                          </a:solidFill>
                          <a:effectLst/>
                        </a:rPr>
                        <a:t>=365 days</a:t>
                      </a:r>
                      <a:endParaRPr lang="en-GB" sz="1100" dirty="0">
                        <a:solidFill>
                          <a:schemeClr val="bg1"/>
                        </a:solidFill>
                        <a:effectLst/>
                        <a:latin typeface="Calibri"/>
                        <a:ea typeface="Calibri"/>
                        <a:cs typeface="Times New Roman"/>
                      </a:endParaRPr>
                    </a:p>
                  </a:txBody>
                  <a:tcPr marL="68580" marR="68580" marT="0" marB="0">
                    <a:solidFill>
                      <a:schemeClr val="accent2"/>
                    </a:solidFill>
                  </a:tcPr>
                </a:tc>
              </a:tr>
            </a:tbl>
          </a:graphicData>
        </a:graphic>
      </p:graphicFrame>
      <p:sp>
        <p:nvSpPr>
          <p:cNvPr id="13" name="Rectangle 12"/>
          <p:cNvSpPr/>
          <p:nvPr/>
        </p:nvSpPr>
        <p:spPr>
          <a:xfrm>
            <a:off x="260766" y="4077072"/>
            <a:ext cx="1448602" cy="369332"/>
          </a:xfrm>
          <a:prstGeom prst="rect">
            <a:avLst/>
          </a:prstGeom>
        </p:spPr>
        <p:txBody>
          <a:bodyPr wrap="none">
            <a:spAutoFit/>
          </a:bodyPr>
          <a:lstStyle/>
          <a:p>
            <a:r>
              <a:rPr lang="en-GB" b="1" dirty="0" smtClean="0">
                <a:solidFill>
                  <a:srgbClr val="FF0000"/>
                </a:solidFill>
              </a:rPr>
              <a:t>Creditor days</a:t>
            </a:r>
            <a:endParaRPr lang="en-GB" b="1" dirty="0">
              <a:solidFill>
                <a:srgbClr val="FF0000"/>
              </a:solidFill>
            </a:endParaRPr>
          </a:p>
        </p:txBody>
      </p:sp>
      <p:graphicFrame>
        <p:nvGraphicFramePr>
          <p:cNvPr id="14" name="Table 13"/>
          <p:cNvGraphicFramePr>
            <a:graphicFrameLocks noGrp="1"/>
          </p:cNvGraphicFramePr>
          <p:nvPr>
            <p:extLst>
              <p:ext uri="{D42A27DB-BD31-4B8C-83A1-F6EECF244321}">
                <p14:modId xmlns:p14="http://schemas.microsoft.com/office/powerpoint/2010/main" val="1794686528"/>
              </p:ext>
            </p:extLst>
          </p:nvPr>
        </p:nvGraphicFramePr>
        <p:xfrm>
          <a:off x="260766" y="4446404"/>
          <a:ext cx="5868670" cy="569849"/>
        </p:xfrm>
        <a:graphic>
          <a:graphicData uri="http://schemas.openxmlformats.org/drawingml/2006/table">
            <a:tbl>
              <a:tblPr firstRow="1" firstCol="1" bandRow="1">
                <a:tableStyleId>{21E4AEA4-8DFA-4A89-87EB-49C32662AFE0}</a:tableStyleId>
              </a:tblPr>
              <a:tblGrid>
                <a:gridCol w="2934335"/>
                <a:gridCol w="2934335"/>
              </a:tblGrid>
              <a:tr h="0">
                <a:tc>
                  <a:txBody>
                    <a:bodyPr/>
                    <a:lstStyle/>
                    <a:p>
                      <a:pPr>
                        <a:lnSpc>
                          <a:spcPct val="107000"/>
                        </a:lnSpc>
                        <a:spcAft>
                          <a:spcPts val="0"/>
                        </a:spcAft>
                      </a:pPr>
                      <a:r>
                        <a:rPr lang="en-GB" sz="1200" dirty="0">
                          <a:effectLst/>
                        </a:rPr>
                        <a:t>2015</a:t>
                      </a:r>
                      <a:endParaRPr lang="en-GB" sz="1100" dirty="0">
                        <a:effectLst/>
                        <a:latin typeface="Calibri"/>
                        <a:ea typeface="Calibri"/>
                        <a:cs typeface="Times New Roman"/>
                      </a:endParaRPr>
                    </a:p>
                  </a:txBody>
                  <a:tcPr marL="68580" marR="68580" marT="0" marB="0"/>
                </a:tc>
                <a:tc>
                  <a:txBody>
                    <a:bodyPr/>
                    <a:lstStyle/>
                    <a:p>
                      <a:pPr>
                        <a:lnSpc>
                          <a:spcPct val="107000"/>
                        </a:lnSpc>
                        <a:spcAft>
                          <a:spcPts val="0"/>
                        </a:spcAft>
                      </a:pPr>
                      <a:r>
                        <a:rPr lang="en-GB" sz="1200">
                          <a:effectLst/>
                        </a:rPr>
                        <a:t>2016</a:t>
                      </a:r>
                      <a:endParaRPr lang="en-GB" sz="1100">
                        <a:effectLst/>
                        <a:latin typeface="Calibri"/>
                        <a:ea typeface="Calibri"/>
                        <a:cs typeface="Times New Roman"/>
                      </a:endParaRPr>
                    </a:p>
                  </a:txBody>
                  <a:tcPr marL="68580" marR="68580" marT="0" marB="0"/>
                </a:tc>
              </a:tr>
              <a:tr h="0">
                <a:tc>
                  <a:txBody>
                    <a:bodyPr/>
                    <a:lstStyle/>
                    <a:p>
                      <a:pPr>
                        <a:lnSpc>
                          <a:spcPct val="107000"/>
                        </a:lnSpc>
                        <a:spcAft>
                          <a:spcPts val="0"/>
                        </a:spcAft>
                      </a:pPr>
                      <a:r>
                        <a:rPr lang="en-GB" sz="1200" dirty="0">
                          <a:effectLst/>
                        </a:rPr>
                        <a:t>41,000,000*365/1,278,000,000</a:t>
                      </a:r>
                      <a:endParaRPr lang="en-GB" sz="1100" dirty="0">
                        <a:effectLst/>
                      </a:endParaRPr>
                    </a:p>
                    <a:p>
                      <a:pPr>
                        <a:lnSpc>
                          <a:spcPct val="107000"/>
                        </a:lnSpc>
                        <a:spcAft>
                          <a:spcPts val="0"/>
                        </a:spcAft>
                      </a:pPr>
                      <a:r>
                        <a:rPr lang="en-GB" sz="1200" dirty="0">
                          <a:effectLst/>
                        </a:rPr>
                        <a:t>=11.7 days</a:t>
                      </a:r>
                      <a:endParaRPr lang="en-GB" sz="1100" dirty="0">
                        <a:effectLst/>
                        <a:latin typeface="Calibri"/>
                        <a:ea typeface="Calibri"/>
                        <a:cs typeface="Times New Roman"/>
                      </a:endParaRPr>
                    </a:p>
                  </a:txBody>
                  <a:tcPr marL="68580" marR="68580" marT="0" marB="0"/>
                </a:tc>
                <a:tc>
                  <a:txBody>
                    <a:bodyPr/>
                    <a:lstStyle/>
                    <a:p>
                      <a:pPr>
                        <a:lnSpc>
                          <a:spcPct val="107000"/>
                        </a:lnSpc>
                        <a:spcAft>
                          <a:spcPts val="0"/>
                        </a:spcAft>
                      </a:pPr>
                      <a:r>
                        <a:rPr lang="en-GB" sz="1200" dirty="0">
                          <a:solidFill>
                            <a:schemeClr val="bg1"/>
                          </a:solidFill>
                          <a:effectLst/>
                        </a:rPr>
                        <a:t>63,000,000*365/1,457,000,000</a:t>
                      </a:r>
                      <a:endParaRPr lang="en-GB" sz="1100" dirty="0">
                        <a:solidFill>
                          <a:schemeClr val="bg1"/>
                        </a:solidFill>
                        <a:effectLst/>
                      </a:endParaRPr>
                    </a:p>
                    <a:p>
                      <a:pPr>
                        <a:lnSpc>
                          <a:spcPct val="107000"/>
                        </a:lnSpc>
                        <a:spcAft>
                          <a:spcPts val="0"/>
                        </a:spcAft>
                      </a:pPr>
                      <a:r>
                        <a:rPr lang="en-GB" sz="1200" dirty="0">
                          <a:solidFill>
                            <a:schemeClr val="bg1"/>
                          </a:solidFill>
                          <a:effectLst/>
                        </a:rPr>
                        <a:t>= 15.7 days</a:t>
                      </a:r>
                      <a:endParaRPr lang="en-GB" sz="1100" dirty="0">
                        <a:solidFill>
                          <a:schemeClr val="bg1"/>
                        </a:solidFill>
                        <a:effectLst/>
                        <a:latin typeface="Calibri"/>
                        <a:ea typeface="Calibri"/>
                        <a:cs typeface="Times New Roman"/>
                      </a:endParaRPr>
                    </a:p>
                  </a:txBody>
                  <a:tcPr marL="68580" marR="68580" marT="0" marB="0">
                    <a:solidFill>
                      <a:schemeClr val="accent2"/>
                    </a:solidFill>
                  </a:tcPr>
                </a:tc>
              </a:tr>
            </a:tbl>
          </a:graphicData>
        </a:graphic>
      </p:graphicFrame>
      <p:sp>
        <p:nvSpPr>
          <p:cNvPr id="15" name="Rectangle 14"/>
          <p:cNvSpPr/>
          <p:nvPr/>
        </p:nvSpPr>
        <p:spPr>
          <a:xfrm>
            <a:off x="231611" y="5157192"/>
            <a:ext cx="1018227" cy="400110"/>
          </a:xfrm>
          <a:prstGeom prst="rect">
            <a:avLst/>
          </a:prstGeom>
        </p:spPr>
        <p:txBody>
          <a:bodyPr wrap="none">
            <a:spAutoFit/>
          </a:bodyPr>
          <a:lstStyle/>
          <a:p>
            <a:r>
              <a:rPr lang="en-GB" sz="2000" b="1" dirty="0" smtClean="0">
                <a:solidFill>
                  <a:srgbClr val="FF0000"/>
                </a:solidFill>
              </a:rPr>
              <a:t>Gearing</a:t>
            </a:r>
            <a:endParaRPr lang="en-GB" sz="2000" b="1" dirty="0">
              <a:solidFill>
                <a:srgbClr val="FF0000"/>
              </a:solidFill>
            </a:endParaRPr>
          </a:p>
        </p:txBody>
      </p:sp>
      <p:sp>
        <p:nvSpPr>
          <p:cNvPr id="16" name="Rectangle 15"/>
          <p:cNvSpPr/>
          <p:nvPr/>
        </p:nvSpPr>
        <p:spPr>
          <a:xfrm>
            <a:off x="231611" y="5557302"/>
            <a:ext cx="1202765" cy="369332"/>
          </a:xfrm>
          <a:prstGeom prst="rect">
            <a:avLst/>
          </a:prstGeom>
        </p:spPr>
        <p:txBody>
          <a:bodyPr wrap="none">
            <a:spAutoFit/>
          </a:bodyPr>
          <a:lstStyle/>
          <a:p>
            <a:r>
              <a:rPr lang="en-GB" b="1" dirty="0" smtClean="0">
                <a:solidFill>
                  <a:srgbClr val="FF0000"/>
                </a:solidFill>
              </a:rPr>
              <a:t>Debt Ratio</a:t>
            </a:r>
            <a:endParaRPr lang="en-GB" b="1" dirty="0">
              <a:solidFill>
                <a:srgbClr val="FF0000"/>
              </a:solidFill>
            </a:endParaRPr>
          </a:p>
        </p:txBody>
      </p:sp>
      <p:graphicFrame>
        <p:nvGraphicFramePr>
          <p:cNvPr id="17" name="Table 16"/>
          <p:cNvGraphicFramePr>
            <a:graphicFrameLocks noGrp="1"/>
          </p:cNvGraphicFramePr>
          <p:nvPr>
            <p:extLst>
              <p:ext uri="{D42A27DB-BD31-4B8C-83A1-F6EECF244321}">
                <p14:modId xmlns:p14="http://schemas.microsoft.com/office/powerpoint/2010/main" val="3161247253"/>
              </p:ext>
            </p:extLst>
          </p:nvPr>
        </p:nvGraphicFramePr>
        <p:xfrm>
          <a:off x="260766" y="5926634"/>
          <a:ext cx="5868670" cy="569849"/>
        </p:xfrm>
        <a:graphic>
          <a:graphicData uri="http://schemas.openxmlformats.org/drawingml/2006/table">
            <a:tbl>
              <a:tblPr firstRow="1" firstCol="1" bandRow="1">
                <a:tableStyleId>{21E4AEA4-8DFA-4A89-87EB-49C32662AFE0}</a:tableStyleId>
              </a:tblPr>
              <a:tblGrid>
                <a:gridCol w="2934335"/>
                <a:gridCol w="2934335"/>
              </a:tblGrid>
              <a:tr h="0">
                <a:tc>
                  <a:txBody>
                    <a:bodyPr/>
                    <a:lstStyle/>
                    <a:p>
                      <a:pPr>
                        <a:lnSpc>
                          <a:spcPct val="107000"/>
                        </a:lnSpc>
                        <a:spcAft>
                          <a:spcPts val="0"/>
                        </a:spcAft>
                      </a:pPr>
                      <a:r>
                        <a:rPr lang="en-GB" sz="1200">
                          <a:effectLst/>
                        </a:rPr>
                        <a:t>2015</a:t>
                      </a:r>
                      <a:endParaRPr lang="en-GB" sz="1100">
                        <a:effectLst/>
                        <a:latin typeface="Calibri"/>
                        <a:ea typeface="Calibri"/>
                        <a:cs typeface="Times New Roman"/>
                      </a:endParaRPr>
                    </a:p>
                  </a:txBody>
                  <a:tcPr marL="68580" marR="68580" marT="0" marB="0"/>
                </a:tc>
                <a:tc>
                  <a:txBody>
                    <a:bodyPr/>
                    <a:lstStyle/>
                    <a:p>
                      <a:pPr>
                        <a:lnSpc>
                          <a:spcPct val="107000"/>
                        </a:lnSpc>
                        <a:spcAft>
                          <a:spcPts val="0"/>
                        </a:spcAft>
                      </a:pPr>
                      <a:r>
                        <a:rPr lang="en-GB" sz="1200">
                          <a:effectLst/>
                        </a:rPr>
                        <a:t>2016</a:t>
                      </a:r>
                      <a:endParaRPr lang="en-GB" sz="1100">
                        <a:effectLst/>
                        <a:latin typeface="Calibri"/>
                        <a:ea typeface="Calibri"/>
                        <a:cs typeface="Times New Roman"/>
                      </a:endParaRPr>
                    </a:p>
                  </a:txBody>
                  <a:tcPr marL="68580" marR="68580" marT="0" marB="0"/>
                </a:tc>
              </a:tr>
              <a:tr h="0">
                <a:tc>
                  <a:txBody>
                    <a:bodyPr/>
                    <a:lstStyle/>
                    <a:p>
                      <a:pPr>
                        <a:lnSpc>
                          <a:spcPct val="107000"/>
                        </a:lnSpc>
                        <a:spcAft>
                          <a:spcPts val="0"/>
                        </a:spcAft>
                      </a:pPr>
                      <a:r>
                        <a:rPr lang="en-GB" sz="1200">
                          <a:effectLst/>
                        </a:rPr>
                        <a:t>1,580,000,000/2,735,000,000</a:t>
                      </a:r>
                      <a:endParaRPr lang="en-GB" sz="1100">
                        <a:effectLst/>
                      </a:endParaRPr>
                    </a:p>
                    <a:p>
                      <a:pPr>
                        <a:lnSpc>
                          <a:spcPct val="107000"/>
                        </a:lnSpc>
                        <a:spcAft>
                          <a:spcPts val="0"/>
                        </a:spcAft>
                      </a:pPr>
                      <a:r>
                        <a:rPr lang="en-GB" sz="1200">
                          <a:effectLst/>
                        </a:rPr>
                        <a:t>=0.57</a:t>
                      </a:r>
                      <a:endParaRPr lang="en-GB" sz="1100">
                        <a:effectLst/>
                        <a:latin typeface="Calibri"/>
                        <a:ea typeface="Calibri"/>
                        <a:cs typeface="Times New Roman"/>
                      </a:endParaRPr>
                    </a:p>
                  </a:txBody>
                  <a:tcPr marL="68580" marR="68580" marT="0" marB="0"/>
                </a:tc>
                <a:tc>
                  <a:txBody>
                    <a:bodyPr/>
                    <a:lstStyle/>
                    <a:p>
                      <a:pPr>
                        <a:lnSpc>
                          <a:spcPct val="107000"/>
                        </a:lnSpc>
                        <a:spcAft>
                          <a:spcPts val="0"/>
                        </a:spcAft>
                      </a:pPr>
                      <a:r>
                        <a:rPr lang="en-GB" sz="1200" dirty="0">
                          <a:solidFill>
                            <a:schemeClr val="bg1"/>
                          </a:solidFill>
                          <a:effectLst/>
                        </a:rPr>
                        <a:t>1,857,000,000/3,298,000,000</a:t>
                      </a:r>
                      <a:endParaRPr lang="en-GB" sz="1100" dirty="0">
                        <a:solidFill>
                          <a:schemeClr val="bg1"/>
                        </a:solidFill>
                        <a:effectLst/>
                      </a:endParaRPr>
                    </a:p>
                    <a:p>
                      <a:pPr>
                        <a:lnSpc>
                          <a:spcPct val="107000"/>
                        </a:lnSpc>
                        <a:spcAft>
                          <a:spcPts val="0"/>
                        </a:spcAft>
                      </a:pPr>
                      <a:r>
                        <a:rPr lang="en-GB" sz="1200" dirty="0">
                          <a:solidFill>
                            <a:schemeClr val="bg1"/>
                          </a:solidFill>
                          <a:effectLst/>
                        </a:rPr>
                        <a:t>=0.56</a:t>
                      </a:r>
                      <a:endParaRPr lang="en-GB" sz="1100" dirty="0">
                        <a:solidFill>
                          <a:schemeClr val="bg1"/>
                        </a:solidFill>
                        <a:effectLst/>
                        <a:latin typeface="Calibri"/>
                        <a:ea typeface="Calibri"/>
                        <a:cs typeface="Times New Roman"/>
                      </a:endParaRPr>
                    </a:p>
                  </a:txBody>
                  <a:tcPr marL="68580" marR="68580" marT="0" marB="0">
                    <a:solidFill>
                      <a:schemeClr val="accent2"/>
                    </a:solidFill>
                  </a:tcPr>
                </a:tc>
              </a:tr>
            </a:tbl>
          </a:graphicData>
        </a:graphic>
      </p:graphicFrame>
    </p:spTree>
    <p:extLst>
      <p:ext uri="{BB962C8B-B14F-4D97-AF65-F5344CB8AC3E}">
        <p14:creationId xmlns:p14="http://schemas.microsoft.com/office/powerpoint/2010/main" val="29185887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1196" y="2276872"/>
            <a:ext cx="8229600" cy="1143000"/>
          </a:xfrm>
        </p:spPr>
        <p:txBody>
          <a:bodyPr>
            <a:noAutofit/>
          </a:bodyPr>
          <a:lstStyle/>
          <a:p>
            <a:r>
              <a:rPr lang="en-GB" sz="21000" dirty="0" smtClean="0">
                <a:solidFill>
                  <a:srgbClr val="FF0000"/>
                </a:solidFill>
              </a:rPr>
              <a:t>SMART</a:t>
            </a:r>
            <a:endParaRPr lang="en-GB" sz="21000" dirty="0">
              <a:solidFill>
                <a:srgbClr val="FF0000"/>
              </a:solidFill>
            </a:endParaRPr>
          </a:p>
        </p:txBody>
      </p:sp>
      <p:sp>
        <p:nvSpPr>
          <p:cNvPr id="5" name="TextBox 4"/>
          <p:cNvSpPr txBox="1"/>
          <p:nvPr/>
        </p:nvSpPr>
        <p:spPr>
          <a:xfrm>
            <a:off x="1403648" y="3789040"/>
            <a:ext cx="6264696" cy="1938992"/>
          </a:xfrm>
          <a:prstGeom prst="rect">
            <a:avLst/>
          </a:prstGeom>
          <a:noFill/>
        </p:spPr>
        <p:txBody>
          <a:bodyPr wrap="square" rtlCol="0">
            <a:spAutoFit/>
          </a:bodyPr>
          <a:lstStyle/>
          <a:p>
            <a:r>
              <a:rPr lang="en-GB" sz="9600" b="1" dirty="0" smtClean="0">
                <a:solidFill>
                  <a:srgbClr val="FF0000"/>
                </a:solidFill>
              </a:rPr>
              <a:t>OBJECTIVES</a:t>
            </a:r>
            <a:r>
              <a:rPr lang="en-GB" sz="2400" b="1" dirty="0" smtClean="0"/>
              <a:t>S</a:t>
            </a:r>
            <a:endParaRPr lang="en-GB" sz="2400" b="1" dirty="0"/>
          </a:p>
        </p:txBody>
      </p:sp>
    </p:spTree>
    <p:extLst>
      <p:ext uri="{BB962C8B-B14F-4D97-AF65-F5344CB8AC3E}">
        <p14:creationId xmlns:p14="http://schemas.microsoft.com/office/powerpoint/2010/main" val="218974794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3"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506" y="-315416"/>
            <a:ext cx="9178505" cy="71734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323528" y="-314288"/>
            <a:ext cx="8229600" cy="1143000"/>
          </a:xfrm>
        </p:spPr>
        <p:txBody>
          <a:bodyPr>
            <a:noAutofit/>
          </a:bodyPr>
          <a:lstStyle/>
          <a:p>
            <a:r>
              <a:rPr lang="en-GB" sz="6000" b="1" dirty="0" smtClean="0">
                <a:solidFill>
                  <a:srgbClr val="FF0000"/>
                </a:solidFill>
              </a:rPr>
              <a:t>Recruitment&amp; selection</a:t>
            </a:r>
            <a:endParaRPr lang="en-GB" sz="6000" b="1" dirty="0">
              <a:solidFill>
                <a:srgbClr val="FF0000"/>
              </a:solidFill>
            </a:endParaRPr>
          </a:p>
        </p:txBody>
      </p:sp>
      <p:sp>
        <p:nvSpPr>
          <p:cNvPr id="4" name="TextBox 3"/>
          <p:cNvSpPr txBox="1"/>
          <p:nvPr/>
        </p:nvSpPr>
        <p:spPr>
          <a:xfrm>
            <a:off x="7144125" y="6453336"/>
            <a:ext cx="1692697" cy="369332"/>
          </a:xfrm>
          <a:prstGeom prst="rect">
            <a:avLst/>
          </a:prstGeom>
          <a:noFill/>
        </p:spPr>
        <p:txBody>
          <a:bodyPr wrap="square" rtlCol="0">
            <a:spAutoFit/>
          </a:bodyPr>
          <a:lstStyle/>
          <a:p>
            <a:r>
              <a:rPr lang="en-GB" dirty="0" smtClean="0"/>
              <a:t>Clipart  (2019)</a:t>
            </a:r>
            <a:endParaRPr lang="en-GB" dirty="0"/>
          </a:p>
        </p:txBody>
      </p:sp>
    </p:spTree>
    <p:extLst>
      <p:ext uri="{BB962C8B-B14F-4D97-AF65-F5344CB8AC3E}">
        <p14:creationId xmlns:p14="http://schemas.microsoft.com/office/powerpoint/2010/main" val="351085286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p:txBody>
          <a:bodyPr>
            <a:normAutofit/>
          </a:bodyPr>
          <a:lstStyle/>
          <a:p>
            <a:r>
              <a:rPr lang="en-GB" sz="6000" b="1" dirty="0" smtClean="0">
                <a:solidFill>
                  <a:srgbClr val="FF0000"/>
                </a:solidFill>
              </a:rPr>
              <a:t>Equality&amp; Diversity</a:t>
            </a:r>
            <a:endParaRPr lang="en-GB" sz="6000" b="1" dirty="0">
              <a:solidFill>
                <a:srgbClr val="FF0000"/>
              </a:solidFill>
            </a:endParaRPr>
          </a:p>
        </p:txBody>
      </p:sp>
      <p:sp>
        <p:nvSpPr>
          <p:cNvPr id="4" name="TextBox 3"/>
          <p:cNvSpPr txBox="1"/>
          <p:nvPr/>
        </p:nvSpPr>
        <p:spPr>
          <a:xfrm>
            <a:off x="5436096" y="6309320"/>
            <a:ext cx="3528392" cy="369332"/>
          </a:xfrm>
          <a:prstGeom prst="rect">
            <a:avLst/>
          </a:prstGeom>
          <a:noFill/>
        </p:spPr>
        <p:txBody>
          <a:bodyPr wrap="square" rtlCol="0">
            <a:spAutoFit/>
          </a:bodyPr>
          <a:lstStyle/>
          <a:p>
            <a:r>
              <a:rPr lang="en-GB" dirty="0" smtClean="0"/>
              <a:t>Leadership Foundation Blog(2019)</a:t>
            </a:r>
            <a:endParaRPr lang="en-GB" dirty="0"/>
          </a:p>
        </p:txBody>
      </p:sp>
    </p:spTree>
    <p:extLst>
      <p:ext uri="{BB962C8B-B14F-4D97-AF65-F5344CB8AC3E}">
        <p14:creationId xmlns:p14="http://schemas.microsoft.com/office/powerpoint/2010/main" val="15866071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84976" cy="1143000"/>
          </a:xfrm>
        </p:spPr>
        <p:txBody>
          <a:bodyPr>
            <a:noAutofit/>
          </a:bodyPr>
          <a:lstStyle/>
          <a:p>
            <a:r>
              <a:rPr lang="en-GB" sz="6000" b="1" dirty="0" smtClean="0">
                <a:solidFill>
                  <a:srgbClr val="FF0000"/>
                </a:solidFill>
              </a:rPr>
              <a:t>Performance Management </a:t>
            </a:r>
            <a:endParaRPr lang="en-GB" sz="6000" b="1" dirty="0">
              <a:solidFill>
                <a:srgbClr val="FF0000"/>
              </a:solidFill>
            </a:endParaRPr>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5696" y="1484784"/>
            <a:ext cx="5400600" cy="48914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5905989" y="6469232"/>
            <a:ext cx="3319627" cy="369332"/>
          </a:xfrm>
          <a:prstGeom prst="rect">
            <a:avLst/>
          </a:prstGeom>
        </p:spPr>
        <p:txBody>
          <a:bodyPr wrap="none">
            <a:spAutoFit/>
          </a:bodyPr>
          <a:lstStyle/>
          <a:p>
            <a:r>
              <a:rPr lang="en-GB" dirty="0" smtClean="0">
                <a:solidFill>
                  <a:srgbClr val="FF0000"/>
                </a:solidFill>
              </a:rPr>
              <a:t>The Library Career Centre (2011)</a:t>
            </a:r>
            <a:r>
              <a:rPr lang="en-GB" dirty="0" smtClean="0"/>
              <a:t>)</a:t>
            </a:r>
            <a:endParaRPr lang="en-GB" dirty="0"/>
          </a:p>
        </p:txBody>
      </p:sp>
    </p:spTree>
    <p:extLst>
      <p:ext uri="{BB962C8B-B14F-4D97-AF65-F5344CB8AC3E}">
        <p14:creationId xmlns:p14="http://schemas.microsoft.com/office/powerpoint/2010/main" val="30303511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492896"/>
            <a:ext cx="8229600" cy="1143000"/>
          </a:xfrm>
        </p:spPr>
        <p:txBody>
          <a:bodyPr>
            <a:normAutofit/>
          </a:bodyPr>
          <a:lstStyle/>
          <a:p>
            <a:r>
              <a:rPr lang="en-GB" sz="6000" b="1" dirty="0" smtClean="0">
                <a:solidFill>
                  <a:srgbClr val="FF0000"/>
                </a:solidFill>
              </a:rPr>
              <a:t>Recommendations</a:t>
            </a:r>
            <a:endParaRPr lang="en-GB" sz="6000" b="1" dirty="0">
              <a:solidFill>
                <a:srgbClr val="FF0000"/>
              </a:solidFill>
            </a:endParaRPr>
          </a:p>
        </p:txBody>
      </p:sp>
    </p:spTree>
    <p:extLst>
      <p:ext uri="{BB962C8B-B14F-4D97-AF65-F5344CB8AC3E}">
        <p14:creationId xmlns:p14="http://schemas.microsoft.com/office/powerpoint/2010/main" val="11365313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564904"/>
            <a:ext cx="8229600" cy="1143000"/>
          </a:xfrm>
        </p:spPr>
        <p:txBody>
          <a:bodyPr>
            <a:normAutofit fontScale="90000"/>
          </a:bodyPr>
          <a:lstStyle/>
          <a:p>
            <a:r>
              <a:rPr lang="en-GB" sz="6000" b="1" dirty="0" smtClean="0">
                <a:solidFill>
                  <a:srgbClr val="FF0000"/>
                </a:solidFill>
              </a:rPr>
              <a:t>Thanks for listening </a:t>
            </a:r>
            <a:br>
              <a:rPr lang="en-GB" sz="6000" b="1" dirty="0" smtClean="0">
                <a:solidFill>
                  <a:srgbClr val="FF0000"/>
                </a:solidFill>
              </a:rPr>
            </a:br>
            <a:r>
              <a:rPr lang="en-GB" sz="6000" b="1" dirty="0" smtClean="0">
                <a:solidFill>
                  <a:srgbClr val="FF0000"/>
                </a:solidFill>
              </a:rPr>
              <a:t>Any questions?</a:t>
            </a:r>
            <a:endParaRPr lang="en-GB" sz="6000" b="1" dirty="0">
              <a:solidFill>
                <a:srgbClr val="FF0000"/>
              </a:solidFill>
            </a:endParaRPr>
          </a:p>
        </p:txBody>
      </p:sp>
    </p:spTree>
    <p:extLst>
      <p:ext uri="{BB962C8B-B14F-4D97-AF65-F5344CB8AC3E}">
        <p14:creationId xmlns:p14="http://schemas.microsoft.com/office/powerpoint/2010/main" val="22007354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32656"/>
            <a:ext cx="8229600" cy="1143000"/>
          </a:xfrm>
        </p:spPr>
        <p:txBody>
          <a:bodyPr/>
          <a:lstStyle/>
          <a:p>
            <a:r>
              <a:rPr lang="en-GB" sz="6000" b="1" dirty="0" smtClean="0">
                <a:solidFill>
                  <a:srgbClr val="FF0000"/>
                </a:solidFill>
              </a:rPr>
              <a:t>References</a:t>
            </a:r>
            <a:r>
              <a:rPr lang="en-GB" dirty="0" smtClean="0">
                <a:solidFill>
                  <a:srgbClr val="FF0000"/>
                </a:solidFill>
              </a:rPr>
              <a:t> </a:t>
            </a:r>
            <a:endParaRPr lang="en-GB" dirty="0">
              <a:solidFill>
                <a:srgbClr val="FF0000"/>
              </a:solidFill>
            </a:endParaRPr>
          </a:p>
        </p:txBody>
      </p:sp>
      <p:sp>
        <p:nvSpPr>
          <p:cNvPr id="5" name="Rectangle 4"/>
          <p:cNvSpPr/>
          <p:nvPr/>
        </p:nvSpPr>
        <p:spPr>
          <a:xfrm>
            <a:off x="539552" y="1554836"/>
            <a:ext cx="8136904" cy="3416320"/>
          </a:xfrm>
          <a:prstGeom prst="rect">
            <a:avLst/>
          </a:prstGeom>
        </p:spPr>
        <p:txBody>
          <a:bodyPr wrap="square">
            <a:spAutoFit/>
          </a:bodyPr>
          <a:lstStyle/>
          <a:p>
            <a:r>
              <a:rPr lang="en-GB" sz="1200" dirty="0" smtClean="0">
                <a:solidFill>
                  <a:srgbClr val="FF0000"/>
                </a:solidFill>
              </a:rPr>
              <a:t>CIPD. (2019), Recruitment: an Introduction, </a:t>
            </a:r>
            <a:r>
              <a:rPr lang="en-GB" sz="1200" dirty="0" smtClean="0">
                <a:solidFill>
                  <a:srgbClr val="FF0000"/>
                </a:solidFill>
                <a:hlinkClick r:id="rId3"/>
              </a:rPr>
              <a:t>https://www.cipd.co.uk/knowledge/fundamentals/people/recruitment/factshetet</a:t>
            </a:r>
            <a:r>
              <a:rPr lang="en-GB" sz="1200" dirty="0" smtClean="0">
                <a:solidFill>
                  <a:srgbClr val="FF0000"/>
                </a:solidFill>
              </a:rPr>
              <a:t>,</a:t>
            </a:r>
          </a:p>
          <a:p>
            <a:r>
              <a:rPr lang="en-GB" sz="1200" dirty="0" smtClean="0">
                <a:solidFill>
                  <a:srgbClr val="FF0000"/>
                </a:solidFill>
              </a:rPr>
              <a:t>Last accessed:15.04.2019] </a:t>
            </a:r>
          </a:p>
          <a:p>
            <a:endParaRPr lang="en-GB" sz="1200" dirty="0">
              <a:solidFill>
                <a:srgbClr val="FF0000"/>
              </a:solidFill>
            </a:endParaRPr>
          </a:p>
          <a:p>
            <a:r>
              <a:rPr lang="en-GB" sz="1200" dirty="0" smtClean="0">
                <a:solidFill>
                  <a:srgbClr val="FF0000"/>
                </a:solidFill>
              </a:rPr>
              <a:t>BBC News. (2018), Gender pay gap: Men still earn more than women at most firms, </a:t>
            </a:r>
            <a:r>
              <a:rPr lang="en-GB" sz="1200" dirty="0" smtClean="0">
                <a:solidFill>
                  <a:srgbClr val="FF0000"/>
                </a:solidFill>
                <a:hlinkClick r:id="rId4"/>
              </a:rPr>
              <a:t>https://www.bbc.co.uk/news/business-43129339</a:t>
            </a:r>
            <a:r>
              <a:rPr lang="en-GB" sz="1200" dirty="0" smtClean="0">
                <a:solidFill>
                  <a:srgbClr val="FF0000"/>
                </a:solidFill>
              </a:rPr>
              <a:t> [Last accessed: 15.04.2019] </a:t>
            </a:r>
          </a:p>
          <a:p>
            <a:endParaRPr lang="en-GB" sz="1200" dirty="0" smtClean="0">
              <a:solidFill>
                <a:srgbClr val="FF0000"/>
              </a:solidFill>
            </a:endParaRPr>
          </a:p>
          <a:p>
            <a:r>
              <a:rPr lang="en-GB" sz="1200" dirty="0" smtClean="0">
                <a:solidFill>
                  <a:srgbClr val="FF0000"/>
                </a:solidFill>
              </a:rPr>
              <a:t>HRMP. (2019), Recruitment and Selection Process,  </a:t>
            </a:r>
            <a:r>
              <a:rPr lang="en-GB" sz="1200" dirty="0" smtClean="0">
                <a:solidFill>
                  <a:srgbClr val="FF0000"/>
                </a:solidFill>
                <a:hlinkClick r:id="rId5"/>
              </a:rPr>
              <a:t>http://hrmpractice.com/recruitment-and-selection-process/</a:t>
            </a:r>
            <a:r>
              <a:rPr lang="en-GB" sz="1200" dirty="0" smtClean="0">
                <a:solidFill>
                  <a:srgbClr val="FF0000"/>
                </a:solidFill>
              </a:rPr>
              <a:t> ,[Last accessed: 15.4.2019] </a:t>
            </a:r>
          </a:p>
          <a:p>
            <a:endParaRPr lang="en-GB" sz="1200" dirty="0">
              <a:solidFill>
                <a:srgbClr val="FF0000"/>
              </a:solidFill>
            </a:endParaRPr>
          </a:p>
          <a:p>
            <a:r>
              <a:rPr lang="en-GB" sz="1200" dirty="0" smtClean="0">
                <a:solidFill>
                  <a:srgbClr val="FF0000"/>
                </a:solidFill>
              </a:rPr>
              <a:t>Merlin Entertainments. (2019), Diversity and Inclusion, </a:t>
            </a:r>
            <a:r>
              <a:rPr lang="en-GB" sz="1200" dirty="0" smtClean="0">
                <a:solidFill>
                  <a:srgbClr val="FF0000"/>
                </a:solidFill>
                <a:hlinkClick r:id="rId6"/>
              </a:rPr>
              <a:t>https://www.merlinentertainments.biz/about-us/our-people/diversity-and-inclusion/</a:t>
            </a:r>
            <a:r>
              <a:rPr lang="en-GB" sz="1200" dirty="0" smtClean="0">
                <a:solidFill>
                  <a:srgbClr val="FF0000"/>
                </a:solidFill>
              </a:rPr>
              <a:t>, [Last accessed: 15.4.2019] </a:t>
            </a:r>
          </a:p>
          <a:p>
            <a:endParaRPr lang="en-GB" sz="1200" dirty="0" smtClean="0">
              <a:solidFill>
                <a:srgbClr val="FF0000"/>
              </a:solidFill>
            </a:endParaRPr>
          </a:p>
          <a:p>
            <a:r>
              <a:rPr lang="en-GB" sz="1200" dirty="0" smtClean="0">
                <a:solidFill>
                  <a:srgbClr val="FF0000"/>
                </a:solidFill>
              </a:rPr>
              <a:t>Lf4HE. (2019), </a:t>
            </a:r>
            <a:r>
              <a:rPr lang="en-GB" sz="1200" i="1" dirty="0" smtClean="0">
                <a:solidFill>
                  <a:srgbClr val="FF0000"/>
                </a:solidFill>
              </a:rPr>
              <a:t>Diversity – are universities sincerely up for change?, </a:t>
            </a:r>
            <a:r>
              <a:rPr lang="en-GB" sz="1200" dirty="0" smtClean="0">
                <a:solidFill>
                  <a:srgbClr val="FF0000"/>
                </a:solidFill>
                <a:hlinkClick r:id="rId7"/>
              </a:rPr>
              <a:t>https://lf4he.blog/2018/01/</a:t>
            </a:r>
            <a:r>
              <a:rPr lang="en-GB" sz="1200" dirty="0">
                <a:solidFill>
                  <a:srgbClr val="FF0000"/>
                </a:solidFill>
              </a:rPr>
              <a:t> </a:t>
            </a:r>
            <a:r>
              <a:rPr lang="en-GB" sz="1200" dirty="0" smtClean="0">
                <a:solidFill>
                  <a:srgbClr val="FF0000"/>
                </a:solidFill>
              </a:rPr>
              <a:t>[Last accessed:19.04.3019]</a:t>
            </a:r>
          </a:p>
          <a:p>
            <a:endParaRPr lang="en-GB" sz="1200" dirty="0">
              <a:solidFill>
                <a:srgbClr val="FF0000"/>
              </a:solidFill>
            </a:endParaRPr>
          </a:p>
          <a:p>
            <a:r>
              <a:rPr lang="en-GB" sz="1200" dirty="0" smtClean="0">
                <a:solidFill>
                  <a:srgbClr val="FF0000"/>
                </a:solidFill>
              </a:rPr>
              <a:t>Clipart. (2019), </a:t>
            </a:r>
            <a:r>
              <a:rPr lang="en-GB" sz="1200" i="1" dirty="0" smtClean="0">
                <a:solidFill>
                  <a:srgbClr val="FF0000"/>
                </a:solidFill>
              </a:rPr>
              <a:t>Recruiting Clipart</a:t>
            </a:r>
            <a:r>
              <a:rPr lang="en-GB" sz="1200" dirty="0" smtClean="0">
                <a:solidFill>
                  <a:srgbClr val="FF0000"/>
                </a:solidFill>
              </a:rPr>
              <a:t>, </a:t>
            </a:r>
            <a:r>
              <a:rPr lang="en-GB" sz="1200" dirty="0" smtClean="0">
                <a:solidFill>
                  <a:srgbClr val="FF0000"/>
                </a:solidFill>
                <a:hlinkClick r:id="rId8"/>
              </a:rPr>
              <a:t>http://www.clipartsuggest.com/recruiting-cliparts/</a:t>
            </a:r>
            <a:r>
              <a:rPr lang="en-GB" sz="1200" dirty="0" smtClean="0">
                <a:solidFill>
                  <a:srgbClr val="FF0000"/>
                </a:solidFill>
              </a:rPr>
              <a:t>  [Last accessed: 19.04.2019]</a:t>
            </a:r>
          </a:p>
          <a:p>
            <a:endParaRPr lang="en-GB" sz="1200" dirty="0">
              <a:solidFill>
                <a:srgbClr val="FF0000"/>
              </a:solidFill>
            </a:endParaRPr>
          </a:p>
          <a:p>
            <a:r>
              <a:rPr lang="en-GB" sz="1200" dirty="0" smtClean="0">
                <a:solidFill>
                  <a:srgbClr val="FF0000"/>
                </a:solidFill>
              </a:rPr>
              <a:t>Merlin Entertainments. (2019), </a:t>
            </a:r>
            <a:r>
              <a:rPr lang="en-GB" sz="1200" i="1" dirty="0" smtClean="0">
                <a:solidFill>
                  <a:srgbClr val="FF0000"/>
                </a:solidFill>
              </a:rPr>
              <a:t>The dungeons</a:t>
            </a:r>
            <a:r>
              <a:rPr lang="en-GB" sz="1200" dirty="0" smtClean="0">
                <a:solidFill>
                  <a:srgbClr val="FF0000"/>
                </a:solidFill>
              </a:rPr>
              <a:t>, </a:t>
            </a:r>
            <a:r>
              <a:rPr lang="en-GB" sz="1200" dirty="0" smtClean="0">
                <a:solidFill>
                  <a:srgbClr val="FF0000"/>
                </a:solidFill>
                <a:hlinkClick r:id="rId9"/>
              </a:rPr>
              <a:t>https://www.thedungeons.com/</a:t>
            </a:r>
            <a:r>
              <a:rPr lang="en-GB" sz="1200" dirty="0" smtClean="0">
                <a:solidFill>
                  <a:srgbClr val="FF0000"/>
                </a:solidFill>
              </a:rPr>
              <a:t> [Last accessed:19.04.2019]</a:t>
            </a:r>
          </a:p>
          <a:p>
            <a:endParaRPr lang="en-GB" sz="1200" dirty="0" smtClean="0">
              <a:solidFill>
                <a:srgbClr val="FF0000"/>
              </a:solidFill>
            </a:endParaRPr>
          </a:p>
        </p:txBody>
      </p:sp>
    </p:spTree>
    <p:extLst>
      <p:ext uri="{BB962C8B-B14F-4D97-AF65-F5344CB8AC3E}">
        <p14:creationId xmlns:p14="http://schemas.microsoft.com/office/powerpoint/2010/main" val="31841390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292</TotalTime>
  <Words>3368</Words>
  <Application>Microsoft Office PowerPoint</Application>
  <PresentationFormat>On-screen Show (4:3)</PresentationFormat>
  <Paragraphs>298</Paragraphs>
  <Slides>14</Slides>
  <Notes>13</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Management in Practice </vt:lpstr>
      <vt:lpstr>PowerPoint Presentation</vt:lpstr>
      <vt:lpstr>PowerPoint Presentation</vt:lpstr>
      <vt:lpstr>PowerPoint Presentation</vt:lpstr>
      <vt:lpstr>Ratio’s</vt:lpstr>
      <vt:lpstr>PowerPoint Presentation</vt:lpstr>
      <vt:lpstr>PowerPoint Presentation</vt:lpstr>
      <vt:lpstr>SMART</vt:lpstr>
      <vt:lpstr>Recruitment&amp; selection</vt:lpstr>
      <vt:lpstr>Equality&amp; Diversity</vt:lpstr>
      <vt:lpstr>Performance Management </vt:lpstr>
      <vt:lpstr>Recommendations</vt:lpstr>
      <vt:lpstr>Thanks for listening  Any questions?</vt:lpstr>
      <vt:lpstr>References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Management in Practice</dc:title>
  <dc:creator>Georgia Hiles</dc:creator>
  <cp:lastModifiedBy>Georgia Hiles</cp:lastModifiedBy>
  <cp:revision>29</cp:revision>
  <dcterms:created xsi:type="dcterms:W3CDTF">2019-04-26T09:21:52Z</dcterms:created>
  <dcterms:modified xsi:type="dcterms:W3CDTF">2019-04-26T14:14:07Z</dcterms:modified>
</cp:coreProperties>
</file>