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197"/>
  </p:normalViewPr>
  <p:slideViewPr>
    <p:cSldViewPr snapToGrid="0">
      <p:cViewPr varScale="1">
        <p:scale>
          <a:sx n="90" d="100"/>
          <a:sy n="90" d="100"/>
        </p:scale>
        <p:origin x="232"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77F8CB-D45B-B54B-8918-F8CC00801FC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EDD1E68-2BC2-B845-BE06-615E41613F2B}">
      <dgm:prSet/>
      <dgm:spPr/>
      <dgm:t>
        <a:bodyPr/>
        <a:lstStyle/>
        <a:p>
          <a:r>
            <a:rPr lang="en-KW" dirty="0"/>
            <a:t>LXR Hotels &amp; Resorts is</a:t>
          </a:r>
          <a:r>
            <a:rPr lang="en-US" dirty="0"/>
            <a:t> therefore one of the </a:t>
          </a:r>
          <a:r>
            <a:rPr lang="en-KW" dirty="0"/>
            <a:t> popular</a:t>
          </a:r>
          <a:r>
            <a:rPr lang="en-US" dirty="0"/>
            <a:t> choices in the context of the </a:t>
          </a:r>
          <a:r>
            <a:rPr lang="en-KW" dirty="0"/>
            <a:t> awealthy travellers </a:t>
          </a:r>
          <a:r>
            <a:rPr lang="en-US" dirty="0"/>
            <a:t>that are looking therefore to </a:t>
          </a:r>
          <a:r>
            <a:rPr lang="en-KW" dirty="0"/>
            <a:t> want a unique and high-quality experience. These consumers are</a:t>
          </a:r>
          <a:r>
            <a:rPr lang="en-US" dirty="0"/>
            <a:t> therefore </a:t>
          </a:r>
          <a:r>
            <a:rPr lang="en-KW" dirty="0"/>
            <a:t> usually wealthy </a:t>
          </a:r>
          <a:r>
            <a:rPr lang="en-US" dirty="0"/>
            <a:t>holidays</a:t>
          </a:r>
          <a:r>
            <a:rPr lang="en-KW" dirty="0"/>
            <a:t>, business executives, celebrities, and even people who want a luxurious stay near their home</a:t>
          </a:r>
          <a:r>
            <a:rPr lang="en-US" dirty="0"/>
            <a:t> also widely known therefore as being called</a:t>
          </a:r>
          <a:r>
            <a:rPr lang="en-KW" dirty="0"/>
            <a:t>"staycationers." </a:t>
          </a:r>
          <a:r>
            <a:rPr lang="en-US" dirty="0"/>
            <a:t>Therefore when it comes to the company main clients are the </a:t>
          </a:r>
          <a:r>
            <a:rPr lang="en-US" dirty="0" err="1"/>
            <a:t>aflluent</a:t>
          </a:r>
          <a:r>
            <a:rPr lang="en-US" dirty="0"/>
            <a:t> people that are taking usually holidays and also those</a:t>
          </a:r>
          <a:r>
            <a:rPr lang="en-KW" dirty="0"/>
            <a:t>families who want fancy services, special experiences, and luxurious places to stay.(Manhas and Tukamushaba, 2015). People are attracted to LXR because it has </a:t>
          </a:r>
          <a:r>
            <a:rPr lang="en-US" dirty="0"/>
            <a:t>therefore a strong </a:t>
          </a:r>
          <a:r>
            <a:rPr lang="en-KW" dirty="0"/>
            <a:t>reputation for </a:t>
          </a:r>
          <a:r>
            <a:rPr lang="en-US" dirty="0"/>
            <a:t>offering </a:t>
          </a:r>
          <a:r>
            <a:rPr lang="en-KW" dirty="0"/>
            <a:t> unique experiences that </a:t>
          </a:r>
          <a:r>
            <a:rPr lang="en-US" dirty="0"/>
            <a:t>it is trying to </a:t>
          </a:r>
          <a:r>
            <a:rPr lang="en-KW" dirty="0"/>
            <a:t>connect them to the local culture and </a:t>
          </a:r>
          <a:r>
            <a:rPr lang="en-US" dirty="0"/>
            <a:t>providing </a:t>
          </a:r>
          <a:r>
            <a:rPr lang="en-KW" dirty="0"/>
            <a:t>high-quality comfort, making their travel </a:t>
          </a:r>
          <a:r>
            <a:rPr lang="en-US" dirty="0"/>
            <a:t>to be one special and therefore to engage with one special </a:t>
          </a:r>
          <a:r>
            <a:rPr lang="en-US" dirty="0" err="1"/>
            <a:t>experience.As</a:t>
          </a:r>
          <a:r>
            <a:rPr lang="en-US" dirty="0"/>
            <a:t> per this context business executives are offering strong </a:t>
          </a:r>
          <a:r>
            <a:rPr lang="en-KW" dirty="0"/>
            <a:t>luxury, convenience, and seamless service for corporate guests. LXR </a:t>
          </a:r>
          <a:r>
            <a:rPr lang="en-US" dirty="0"/>
            <a:t>it is able to attract in this way group of people in the context of business people that are  </a:t>
          </a:r>
          <a:r>
            <a:rPr lang="en-KW" dirty="0"/>
            <a:t>offering fancy meeting rooms, fast internet, private spaces for </a:t>
          </a:r>
          <a:r>
            <a:rPr lang="en-US" dirty="0"/>
            <a:t>relevant data </a:t>
          </a:r>
          <a:r>
            <a:rPr lang="en-KW" dirty="0"/>
            <a:t>, and </a:t>
          </a:r>
          <a:r>
            <a:rPr lang="en-US" dirty="0"/>
            <a:t>considerable facilities </a:t>
          </a:r>
          <a:r>
            <a:rPr lang="en-KW" dirty="0"/>
            <a:t>for relaxing after work. People are attracted to the </a:t>
          </a:r>
          <a:r>
            <a:rPr lang="en-US" dirty="0"/>
            <a:t>mix </a:t>
          </a:r>
          <a:r>
            <a:rPr lang="en-KW" dirty="0"/>
            <a:t> of work and relaxation in a fancy </a:t>
          </a:r>
          <a:r>
            <a:rPr lang="en-US" dirty="0"/>
            <a:t>considerations. </a:t>
          </a:r>
          <a:r>
            <a:rPr lang="en-US" dirty="0" err="1"/>
            <a:t>Therefore,famous</a:t>
          </a:r>
          <a:r>
            <a:rPr lang="en-US" dirty="0"/>
            <a:t> people are important guests and this it is why the company it is known for being one that it is attracting famous people and relevant </a:t>
          </a:r>
          <a:r>
            <a:rPr lang="en-KW" dirty="0"/>
            <a:t>guest</a:t>
          </a:r>
          <a:r>
            <a:rPr lang="en-US" dirty="0"/>
            <a:t> knowing that this hotel can offer to them privacy, great services and unique </a:t>
          </a:r>
          <a:r>
            <a:rPr lang="en-KW" dirty="0"/>
            <a:t>experiences. LXR properties </a:t>
          </a:r>
          <a:r>
            <a:rPr lang="en-US" dirty="0"/>
            <a:t>all the time </a:t>
          </a:r>
          <a:r>
            <a:rPr lang="en-KW" dirty="0"/>
            <a:t>privacy, personalised service, and exclusive experiences for </a:t>
          </a:r>
          <a:r>
            <a:rPr lang="en-US" dirty="0"/>
            <a:t>relevant </a:t>
          </a:r>
          <a:r>
            <a:rPr lang="en-KW" dirty="0"/>
            <a:t>people.</a:t>
          </a:r>
          <a:r>
            <a:rPr lang="en-US" dirty="0"/>
            <a:t>This it is why more and more individuals are trying therefore to choose all the time </a:t>
          </a:r>
          <a:r>
            <a:rPr lang="en-KW" dirty="0"/>
            <a:t>a luxury experience close to home because of travel restrictions. They are interested in LXR. These hotels </a:t>
          </a:r>
          <a:r>
            <a:rPr lang="en-US" dirty="0"/>
            <a:t>providing therefore </a:t>
          </a:r>
          <a:r>
            <a:rPr lang="en-KW" dirty="0"/>
            <a:t>a great getaway with both luxury and a local feel (BusinessTRaveller, 2018).</a:t>
          </a:r>
        </a:p>
      </dgm:t>
    </dgm:pt>
    <dgm:pt modelId="{7C63F36C-272E-6842-872B-E1B4F8C0C5C2}" type="parTrans" cxnId="{8EE219F9-5EE6-9A47-97CE-254D00C22EAE}">
      <dgm:prSet/>
      <dgm:spPr/>
      <dgm:t>
        <a:bodyPr/>
        <a:lstStyle/>
        <a:p>
          <a:endParaRPr lang="en-US"/>
        </a:p>
      </dgm:t>
    </dgm:pt>
    <dgm:pt modelId="{447802C7-ECF8-B145-857B-52001FAEF7F4}" type="sibTrans" cxnId="{8EE219F9-5EE6-9A47-97CE-254D00C22EAE}">
      <dgm:prSet/>
      <dgm:spPr/>
      <dgm:t>
        <a:bodyPr/>
        <a:lstStyle/>
        <a:p>
          <a:endParaRPr lang="en-US"/>
        </a:p>
      </dgm:t>
    </dgm:pt>
    <dgm:pt modelId="{857E4A20-0D3B-5D4D-B4A9-6F4410DF8A74}" type="pres">
      <dgm:prSet presAssocID="{2D77F8CB-D45B-B54B-8918-F8CC00801FC5}" presName="linear" presStyleCnt="0">
        <dgm:presLayoutVars>
          <dgm:animLvl val="lvl"/>
          <dgm:resizeHandles val="exact"/>
        </dgm:presLayoutVars>
      </dgm:prSet>
      <dgm:spPr/>
    </dgm:pt>
    <dgm:pt modelId="{5A0E4A47-8F66-FC42-B6FC-1DC0ABAF6821}" type="pres">
      <dgm:prSet presAssocID="{CEDD1E68-2BC2-B845-BE06-615E41613F2B}" presName="parentText" presStyleLbl="node1" presStyleIdx="0" presStyleCnt="1">
        <dgm:presLayoutVars>
          <dgm:chMax val="0"/>
          <dgm:bulletEnabled val="1"/>
        </dgm:presLayoutVars>
      </dgm:prSet>
      <dgm:spPr/>
    </dgm:pt>
  </dgm:ptLst>
  <dgm:cxnLst>
    <dgm:cxn modelId="{5E12967D-4A3E-C24C-880C-589F6428F922}" type="presOf" srcId="{CEDD1E68-2BC2-B845-BE06-615E41613F2B}" destId="{5A0E4A47-8F66-FC42-B6FC-1DC0ABAF6821}" srcOrd="0" destOrd="0" presId="urn:microsoft.com/office/officeart/2005/8/layout/vList2"/>
    <dgm:cxn modelId="{8EE219F9-5EE6-9A47-97CE-254D00C22EAE}" srcId="{2D77F8CB-D45B-B54B-8918-F8CC00801FC5}" destId="{CEDD1E68-2BC2-B845-BE06-615E41613F2B}" srcOrd="0" destOrd="0" parTransId="{7C63F36C-272E-6842-872B-E1B4F8C0C5C2}" sibTransId="{447802C7-ECF8-B145-857B-52001FAEF7F4}"/>
    <dgm:cxn modelId="{131959F9-5560-AA49-8981-8CFE78CAC626}" type="presOf" srcId="{2D77F8CB-D45B-B54B-8918-F8CC00801FC5}" destId="{857E4A20-0D3B-5D4D-B4A9-6F4410DF8A74}" srcOrd="0" destOrd="0" presId="urn:microsoft.com/office/officeart/2005/8/layout/vList2"/>
    <dgm:cxn modelId="{40A7248B-5C01-E745-9749-92B57C13F3C9}" type="presParOf" srcId="{857E4A20-0D3B-5D4D-B4A9-6F4410DF8A74}" destId="{5A0E4A47-8F66-FC42-B6FC-1DC0ABAF682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5DFABD-F5FD-9148-860A-8F24F29873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9A66BFBB-9DB8-4E42-B1ED-2FA5C28B71B3}">
      <dgm:prSet custT="1"/>
      <dgm:spPr/>
      <dgm:t>
        <a:bodyPr/>
        <a:lstStyle/>
        <a:p>
          <a:pPr algn="just"/>
          <a:r>
            <a:rPr lang="en-US" sz="900" dirty="0">
              <a:solidFill>
                <a:schemeClr val="tx1"/>
              </a:solidFill>
              <a:latin typeface="Times" pitchFamily="2" charset="0"/>
            </a:rPr>
            <a:t>Hotels, especially premium ones like LXR Hotels &amp; Resorts, value hospitality. Making visitors happy and comfortable demonstrates how much people care. We must remember that guests are seeking an experience as well as a location to stay to appreciate its relevance.</a:t>
          </a:r>
          <a:endParaRPr lang="en-KW" sz="900" dirty="0">
            <a:solidFill>
              <a:schemeClr val="tx1"/>
            </a:solidFill>
            <a:latin typeface="Times" pitchFamily="2" charset="0"/>
          </a:endParaRPr>
        </a:p>
      </dgm:t>
    </dgm:pt>
    <dgm:pt modelId="{297A44B3-65B8-8546-9460-4F298900117F}" type="parTrans" cxnId="{2698CC80-B613-7D46-932E-4A65F14F20F1}">
      <dgm:prSet/>
      <dgm:spPr/>
      <dgm:t>
        <a:bodyPr/>
        <a:lstStyle/>
        <a:p>
          <a:endParaRPr lang="en-US"/>
        </a:p>
      </dgm:t>
    </dgm:pt>
    <dgm:pt modelId="{68CC4C56-1B87-4A42-AD6A-5BDFD251C83A}" type="sibTrans" cxnId="{2698CC80-B613-7D46-932E-4A65F14F20F1}">
      <dgm:prSet/>
      <dgm:spPr/>
      <dgm:t>
        <a:bodyPr/>
        <a:lstStyle/>
        <a:p>
          <a:endParaRPr lang="en-US"/>
        </a:p>
      </dgm:t>
    </dgm:pt>
    <dgm:pt modelId="{5973FD22-BD36-4249-9045-144224F5275E}">
      <dgm:prSet custT="1"/>
      <dgm:spPr/>
      <dgm:t>
        <a:bodyPr/>
        <a:lstStyle/>
        <a:p>
          <a:pPr algn="just"/>
          <a:r>
            <a:rPr lang="en-US" sz="900" dirty="0">
              <a:solidFill>
                <a:schemeClr val="tx1"/>
              </a:solidFill>
              <a:latin typeface="Times" pitchFamily="2" charset="0"/>
            </a:rPr>
            <a:t>Hospitality can make an ordinary visit special. Hotel workers that are polite, helpful, and attentive make visitors' vacations memorable. These good experiences are generally spread by word of mouth, boosting the hotel's image.</a:t>
          </a:r>
          <a:endParaRPr lang="en-KW" sz="900" dirty="0">
            <a:solidFill>
              <a:schemeClr val="tx1"/>
            </a:solidFill>
            <a:latin typeface="Times" pitchFamily="2" charset="0"/>
          </a:endParaRPr>
        </a:p>
      </dgm:t>
    </dgm:pt>
    <dgm:pt modelId="{420E04FD-A275-9E45-B8FF-C7D74557E45F}" type="parTrans" cxnId="{714C6AF3-807D-3144-97AD-8AD12D5FC197}">
      <dgm:prSet/>
      <dgm:spPr/>
      <dgm:t>
        <a:bodyPr/>
        <a:lstStyle/>
        <a:p>
          <a:endParaRPr lang="en-US"/>
        </a:p>
      </dgm:t>
    </dgm:pt>
    <dgm:pt modelId="{DB86CD4C-F42B-474E-BF36-760AFD245276}" type="sibTrans" cxnId="{714C6AF3-807D-3144-97AD-8AD12D5FC197}">
      <dgm:prSet/>
      <dgm:spPr/>
      <dgm:t>
        <a:bodyPr/>
        <a:lstStyle/>
        <a:p>
          <a:endParaRPr lang="en-US"/>
        </a:p>
      </dgm:t>
    </dgm:pt>
    <dgm:pt modelId="{FDEA7865-4C89-6944-B4EC-D79FBB6CE819}">
      <dgm:prSet custT="1"/>
      <dgm:spPr/>
      <dgm:t>
        <a:bodyPr/>
        <a:lstStyle/>
        <a:p>
          <a:pPr algn="just"/>
          <a:r>
            <a:rPr lang="en-US" sz="900" dirty="0">
              <a:solidFill>
                <a:schemeClr val="tx1"/>
              </a:solidFill>
              <a:latin typeface="Times" pitchFamily="2" charset="0"/>
            </a:rPr>
            <a:t>Building Trust: Being truly welcoming helps the hotel build trust with its guests. Well-treated guests will likely return. Customer loyalty keeps guests coming back and recommending the hotel, which boosts </a:t>
          </a:r>
          <a:r>
            <a:rPr lang="en-US" sz="900" dirty="0" err="1">
              <a:solidFill>
                <a:schemeClr val="tx1"/>
              </a:solidFill>
              <a:latin typeface="Times" pitchFamily="2" charset="0"/>
            </a:rPr>
            <a:t>marketing.Setting</a:t>
          </a:r>
          <a:r>
            <a:rPr lang="en-US" sz="900" dirty="0">
              <a:solidFill>
                <a:schemeClr val="tx1"/>
              </a:solidFill>
              <a:latin typeface="Times" pitchFamily="2" charset="0"/>
            </a:rPr>
            <a:t> the hotel apart: Hotels may have equal facilities, but customers may choose based on hospitality. A hotel's competitive edge comes from hardworking workers who surpass visitor expectations.</a:t>
          </a:r>
          <a:endParaRPr lang="en-KW" sz="900" dirty="0">
            <a:solidFill>
              <a:schemeClr val="tx1"/>
            </a:solidFill>
            <a:latin typeface="Times" pitchFamily="2" charset="0"/>
          </a:endParaRPr>
        </a:p>
      </dgm:t>
    </dgm:pt>
    <dgm:pt modelId="{BBDCDC15-E91D-8242-9C7F-D9AE6AE4FDED}" type="parTrans" cxnId="{78AB77F0-6348-1444-BCC6-6B2915E4082A}">
      <dgm:prSet/>
      <dgm:spPr/>
      <dgm:t>
        <a:bodyPr/>
        <a:lstStyle/>
        <a:p>
          <a:endParaRPr lang="en-US"/>
        </a:p>
      </dgm:t>
    </dgm:pt>
    <dgm:pt modelId="{C4672F9F-78AD-074E-B486-30C58F51DF26}" type="sibTrans" cxnId="{78AB77F0-6348-1444-BCC6-6B2915E4082A}">
      <dgm:prSet/>
      <dgm:spPr/>
      <dgm:t>
        <a:bodyPr/>
        <a:lstStyle/>
        <a:p>
          <a:endParaRPr lang="en-US"/>
        </a:p>
      </dgm:t>
    </dgm:pt>
    <dgm:pt modelId="{D9B2286E-DDF4-7745-BAE5-4D9F3A896CF9}">
      <dgm:prSet custT="1"/>
      <dgm:spPr/>
      <dgm:t>
        <a:bodyPr/>
        <a:lstStyle/>
        <a:p>
          <a:pPr algn="just"/>
          <a:r>
            <a:rPr lang="en-US" sz="900">
              <a:solidFill>
                <a:schemeClr val="tx1"/>
              </a:solidFill>
              <a:latin typeface="Times" pitchFamily="2" charset="0"/>
            </a:rPr>
            <a:t>To satisfy guests, go above and above and provide excellent service. This may include tailored services, understanding and satisfying visitor preferences, or being kind and helpful.</a:t>
          </a:r>
          <a:endParaRPr lang="en-KW" sz="900">
            <a:solidFill>
              <a:schemeClr val="tx1"/>
            </a:solidFill>
            <a:latin typeface="Times" pitchFamily="2" charset="0"/>
          </a:endParaRPr>
        </a:p>
      </dgm:t>
    </dgm:pt>
    <dgm:pt modelId="{9FA0D8F7-6FB4-1646-85A2-EB2F92530040}" type="parTrans" cxnId="{92E8C907-EEA2-4C44-955A-8261C81C87DA}">
      <dgm:prSet/>
      <dgm:spPr/>
      <dgm:t>
        <a:bodyPr/>
        <a:lstStyle/>
        <a:p>
          <a:endParaRPr lang="en-US"/>
        </a:p>
      </dgm:t>
    </dgm:pt>
    <dgm:pt modelId="{A0F4C2CE-2195-FD44-A238-37FF017DBFD0}" type="sibTrans" cxnId="{92E8C907-EEA2-4C44-955A-8261C81C87DA}">
      <dgm:prSet/>
      <dgm:spPr/>
      <dgm:t>
        <a:bodyPr/>
        <a:lstStyle/>
        <a:p>
          <a:endParaRPr lang="en-US"/>
        </a:p>
      </dgm:t>
    </dgm:pt>
    <dgm:pt modelId="{3A7DD70F-9DDC-9D4F-9B54-15CD133A8DDC}">
      <dgm:prSet custT="1"/>
      <dgm:spPr/>
      <dgm:t>
        <a:bodyPr/>
        <a:lstStyle/>
        <a:p>
          <a:pPr algn="just"/>
          <a:r>
            <a:rPr lang="en-US" sz="900" dirty="0">
              <a:solidFill>
                <a:schemeClr val="tx1"/>
              </a:solidFill>
              <a:latin typeface="Times" pitchFamily="2" charset="0"/>
            </a:rPr>
            <a:t>Online reviews and social media allow guests to voice their ideas. Excellent hospitality may lead to positive evaluations and referrals, attracting new </a:t>
          </a:r>
          <a:r>
            <a:rPr lang="en-US" sz="900" dirty="0" err="1">
              <a:solidFill>
                <a:schemeClr val="tx1"/>
              </a:solidFill>
              <a:latin typeface="Times" pitchFamily="2" charset="0"/>
            </a:rPr>
            <a:t>consumers.LXR</a:t>
          </a:r>
          <a:r>
            <a:rPr lang="en-US" sz="900" dirty="0">
              <a:solidFill>
                <a:schemeClr val="tx1"/>
              </a:solidFill>
              <a:latin typeface="Times" pitchFamily="2" charset="0"/>
            </a:rPr>
            <a:t> Hotels &amp; Resorts exceeds guest expectations. This is crucial to our brand. They do this by:</a:t>
          </a:r>
          <a:endParaRPr lang="en-KW" sz="900" dirty="0">
            <a:solidFill>
              <a:schemeClr val="tx1"/>
            </a:solidFill>
            <a:latin typeface="Times" pitchFamily="2" charset="0"/>
          </a:endParaRPr>
        </a:p>
      </dgm:t>
    </dgm:pt>
    <dgm:pt modelId="{1D8D239E-9657-E049-B146-6598422C9CB5}" type="parTrans" cxnId="{1207A7C5-7F38-9B4B-BEE8-099FFEBBDC65}">
      <dgm:prSet/>
      <dgm:spPr/>
      <dgm:t>
        <a:bodyPr/>
        <a:lstStyle/>
        <a:p>
          <a:endParaRPr lang="en-US"/>
        </a:p>
      </dgm:t>
    </dgm:pt>
    <dgm:pt modelId="{E5BAFEC6-445E-9D44-90E4-86FCDC655501}" type="sibTrans" cxnId="{1207A7C5-7F38-9B4B-BEE8-099FFEBBDC65}">
      <dgm:prSet/>
      <dgm:spPr/>
      <dgm:t>
        <a:bodyPr/>
        <a:lstStyle/>
        <a:p>
          <a:endParaRPr lang="en-US"/>
        </a:p>
      </dgm:t>
    </dgm:pt>
    <dgm:pt modelId="{60C27C11-E30E-A24E-85EE-9CD390426AB9}">
      <dgm:prSet custT="1"/>
      <dgm:spPr/>
      <dgm:t>
        <a:bodyPr/>
        <a:lstStyle/>
        <a:p>
          <a:pPr algn="just"/>
          <a:r>
            <a:rPr lang="en-US" sz="900" dirty="0" err="1">
              <a:solidFill>
                <a:schemeClr val="tx1"/>
              </a:solidFill>
              <a:latin typeface="Times" pitchFamily="2" charset="0"/>
            </a:rPr>
            <a:t>Personalised</a:t>
          </a:r>
          <a:r>
            <a:rPr lang="en-US" sz="900" dirty="0">
              <a:solidFill>
                <a:schemeClr val="tx1"/>
              </a:solidFill>
              <a:latin typeface="Times" pitchFamily="2" charset="0"/>
            </a:rPr>
            <a:t> Services: Our personnel is trained to understand and satisfy client preferences and expectations. Our goal is to anticipate their requirements without asking. This may involve </a:t>
          </a:r>
          <a:r>
            <a:rPr lang="en-US" sz="900" dirty="0" err="1">
              <a:solidFill>
                <a:schemeClr val="tx1"/>
              </a:solidFill>
              <a:latin typeface="Times" pitchFamily="2" charset="0"/>
            </a:rPr>
            <a:t>customising</a:t>
          </a:r>
          <a:r>
            <a:rPr lang="en-US" sz="900" dirty="0">
              <a:solidFill>
                <a:schemeClr val="tx1"/>
              </a:solidFill>
              <a:latin typeface="Times" pitchFamily="2" charset="0"/>
            </a:rPr>
            <a:t> a plan, arranging additions, or satisfying </a:t>
          </a:r>
          <a:r>
            <a:rPr lang="en-US" sz="900" dirty="0" err="1">
              <a:solidFill>
                <a:schemeClr val="tx1"/>
              </a:solidFill>
              <a:latin typeface="Times" pitchFamily="2" charset="0"/>
            </a:rPr>
            <a:t>demands.We</a:t>
          </a:r>
          <a:r>
            <a:rPr lang="en-US" sz="900" dirty="0">
              <a:solidFill>
                <a:schemeClr val="tx1"/>
              </a:solidFill>
              <a:latin typeface="Times" pitchFamily="2" charset="0"/>
            </a:rPr>
            <a:t> meticulously prepare rooms, serve meals, and </a:t>
          </a:r>
          <a:r>
            <a:rPr lang="en-US" sz="900" dirty="0" err="1">
              <a:solidFill>
                <a:schemeClr val="tx1"/>
              </a:solidFill>
              <a:latin typeface="Times" pitchFamily="2" charset="0"/>
            </a:rPr>
            <a:t>organise</a:t>
          </a:r>
          <a:r>
            <a:rPr lang="en-US" sz="900" dirty="0">
              <a:solidFill>
                <a:schemeClr val="tx1"/>
              </a:solidFill>
              <a:latin typeface="Times" pitchFamily="2" charset="0"/>
            </a:rPr>
            <a:t> on-site events. We do this to provide our guests the greatest </a:t>
          </a:r>
          <a:r>
            <a:rPr lang="en-US" sz="900" dirty="0" err="1">
              <a:solidFill>
                <a:schemeClr val="tx1"/>
              </a:solidFill>
              <a:latin typeface="Times" pitchFamily="2" charset="0"/>
            </a:rPr>
            <a:t>experience.Guest</a:t>
          </a:r>
          <a:r>
            <a:rPr lang="en-US" sz="900" dirty="0">
              <a:solidFill>
                <a:schemeClr val="tx1"/>
              </a:solidFill>
              <a:latin typeface="Times" pitchFamily="2" charset="0"/>
            </a:rPr>
            <a:t> experiences like local events, private excursions, and cultural immersions are exclusive to LXR(</a:t>
          </a:r>
          <a:r>
            <a:rPr lang="en-US" sz="900" dirty="0" err="1">
              <a:solidFill>
                <a:schemeClr val="tx1"/>
              </a:solidFill>
              <a:latin typeface="Times" pitchFamily="2" charset="0"/>
            </a:rPr>
            <a:t>Martilla</a:t>
          </a:r>
          <a:r>
            <a:rPr lang="en-US" sz="900" dirty="0">
              <a:solidFill>
                <a:schemeClr val="tx1"/>
              </a:solidFill>
              <a:latin typeface="Times" pitchFamily="2" charset="0"/>
            </a:rPr>
            <a:t> and James, 1977).. This enhances their </a:t>
          </a:r>
          <a:r>
            <a:rPr lang="en-US" sz="900" dirty="0" err="1">
              <a:solidFill>
                <a:schemeClr val="tx1"/>
              </a:solidFill>
              <a:latin typeface="Times" pitchFamily="2" charset="0"/>
            </a:rPr>
            <a:t>stay.Guest</a:t>
          </a:r>
          <a:r>
            <a:rPr lang="en-US" sz="900" dirty="0">
              <a:solidFill>
                <a:schemeClr val="tx1"/>
              </a:solidFill>
              <a:latin typeface="Times" pitchFamily="2" charset="0"/>
            </a:rPr>
            <a:t> feedback systems may help LXR Hotels improve. They know they consistently exceed expectations and attempt innovative things to improve the visitor experience.</a:t>
          </a:r>
          <a:endParaRPr lang="en-KW" sz="900" dirty="0">
            <a:solidFill>
              <a:schemeClr val="tx1"/>
            </a:solidFill>
            <a:latin typeface="Times" pitchFamily="2" charset="0"/>
          </a:endParaRPr>
        </a:p>
      </dgm:t>
    </dgm:pt>
    <dgm:pt modelId="{D6FA02B9-AFB2-A049-9A8D-84DC411B5666}" type="parTrans" cxnId="{9A287F6C-8190-8047-934E-ED12C0116619}">
      <dgm:prSet/>
      <dgm:spPr/>
      <dgm:t>
        <a:bodyPr/>
        <a:lstStyle/>
        <a:p>
          <a:endParaRPr lang="en-US"/>
        </a:p>
      </dgm:t>
    </dgm:pt>
    <dgm:pt modelId="{192BF948-B4FF-B44A-80AA-3EB5657DAE87}" type="sibTrans" cxnId="{9A287F6C-8190-8047-934E-ED12C0116619}">
      <dgm:prSet/>
      <dgm:spPr/>
      <dgm:t>
        <a:bodyPr/>
        <a:lstStyle/>
        <a:p>
          <a:endParaRPr lang="en-US"/>
        </a:p>
      </dgm:t>
    </dgm:pt>
    <dgm:pt modelId="{1DD9A21D-B7D4-A84B-971B-22BD6E06BD8E}">
      <dgm:prSet custT="1"/>
      <dgm:spPr/>
      <dgm:t>
        <a:bodyPr/>
        <a:lstStyle/>
        <a:p>
          <a:pPr algn="just"/>
          <a:r>
            <a:rPr lang="en-US" sz="900" dirty="0">
              <a:solidFill>
                <a:schemeClr val="tx1"/>
              </a:solidFill>
              <a:latin typeface="Times" pitchFamily="2" charset="0"/>
            </a:rPr>
            <a:t>LXR Hotels &amp; Resorts </a:t>
          </a:r>
          <a:r>
            <a:rPr lang="en-US" sz="900" dirty="0" err="1">
              <a:solidFill>
                <a:schemeClr val="tx1"/>
              </a:solidFill>
              <a:latin typeface="Times" pitchFamily="2" charset="0"/>
            </a:rPr>
            <a:t>emphasises</a:t>
          </a:r>
          <a:r>
            <a:rPr lang="en-US" sz="900" dirty="0">
              <a:solidFill>
                <a:schemeClr val="tx1"/>
              </a:solidFill>
              <a:latin typeface="Times" pitchFamily="2" charset="0"/>
            </a:rPr>
            <a:t> hospitality to stand out in luxury. They want guests to have memorable, shareable experiences (Hilton, 2021).</a:t>
          </a:r>
          <a:endParaRPr lang="en-KW" sz="900" dirty="0">
            <a:solidFill>
              <a:schemeClr val="tx1"/>
            </a:solidFill>
            <a:latin typeface="Times" pitchFamily="2" charset="0"/>
          </a:endParaRPr>
        </a:p>
      </dgm:t>
    </dgm:pt>
    <dgm:pt modelId="{E5FB5B16-C7DD-3645-9127-F324D4382ECA}" type="parTrans" cxnId="{C7001554-BA3C-4443-9D85-B9B383A5B1C8}">
      <dgm:prSet/>
      <dgm:spPr/>
      <dgm:t>
        <a:bodyPr/>
        <a:lstStyle/>
        <a:p>
          <a:endParaRPr lang="en-US"/>
        </a:p>
      </dgm:t>
    </dgm:pt>
    <dgm:pt modelId="{253F90B5-CA96-DC4D-9A81-A3B638E264BB}" type="sibTrans" cxnId="{C7001554-BA3C-4443-9D85-B9B383A5B1C8}">
      <dgm:prSet/>
      <dgm:spPr/>
      <dgm:t>
        <a:bodyPr/>
        <a:lstStyle/>
        <a:p>
          <a:endParaRPr lang="en-US"/>
        </a:p>
      </dgm:t>
    </dgm:pt>
    <dgm:pt modelId="{AF39FF13-A7A9-7841-AF8B-6EBA6E77C788}" type="pres">
      <dgm:prSet presAssocID="{1E5DFABD-F5FD-9148-860A-8F24F2987356}" presName="linear" presStyleCnt="0">
        <dgm:presLayoutVars>
          <dgm:dir/>
          <dgm:animLvl val="lvl"/>
          <dgm:resizeHandles val="exact"/>
        </dgm:presLayoutVars>
      </dgm:prSet>
      <dgm:spPr/>
    </dgm:pt>
    <dgm:pt modelId="{C99E6449-259D-234B-BB1A-6C84AEC0AC5F}" type="pres">
      <dgm:prSet presAssocID="{9A66BFBB-9DB8-4E42-B1ED-2FA5C28B71B3}" presName="parentLin" presStyleCnt="0"/>
      <dgm:spPr/>
    </dgm:pt>
    <dgm:pt modelId="{93414A76-E98A-7148-B41A-8248E9B088D2}" type="pres">
      <dgm:prSet presAssocID="{9A66BFBB-9DB8-4E42-B1ED-2FA5C28B71B3}" presName="parentLeftMargin" presStyleLbl="node1" presStyleIdx="0" presStyleCnt="7"/>
      <dgm:spPr/>
    </dgm:pt>
    <dgm:pt modelId="{B65BFFFB-6461-B04E-B151-5AFB9303D206}" type="pres">
      <dgm:prSet presAssocID="{9A66BFBB-9DB8-4E42-B1ED-2FA5C28B71B3}" presName="parentText" presStyleLbl="node1" presStyleIdx="0" presStyleCnt="7" custScaleX="142857" custScaleY="161359">
        <dgm:presLayoutVars>
          <dgm:chMax val="0"/>
          <dgm:bulletEnabled val="1"/>
        </dgm:presLayoutVars>
      </dgm:prSet>
      <dgm:spPr/>
    </dgm:pt>
    <dgm:pt modelId="{F284F8B8-94FF-804D-A554-91708E142BE9}" type="pres">
      <dgm:prSet presAssocID="{9A66BFBB-9DB8-4E42-B1ED-2FA5C28B71B3}" presName="negativeSpace" presStyleCnt="0"/>
      <dgm:spPr/>
    </dgm:pt>
    <dgm:pt modelId="{A4F017D4-FC1D-B744-96F7-2729D62B843D}" type="pres">
      <dgm:prSet presAssocID="{9A66BFBB-9DB8-4E42-B1ED-2FA5C28B71B3}" presName="childText" presStyleLbl="conFgAcc1" presStyleIdx="0" presStyleCnt="7">
        <dgm:presLayoutVars>
          <dgm:bulletEnabled val="1"/>
        </dgm:presLayoutVars>
      </dgm:prSet>
      <dgm:spPr/>
    </dgm:pt>
    <dgm:pt modelId="{7B58183E-CB52-CB4A-B4BF-49C839061DF8}" type="pres">
      <dgm:prSet presAssocID="{68CC4C56-1B87-4A42-AD6A-5BDFD251C83A}" presName="spaceBetweenRectangles" presStyleCnt="0"/>
      <dgm:spPr/>
    </dgm:pt>
    <dgm:pt modelId="{A74BD8CC-6A41-034B-A740-D0A07AAA0998}" type="pres">
      <dgm:prSet presAssocID="{5973FD22-BD36-4249-9045-144224F5275E}" presName="parentLin" presStyleCnt="0"/>
      <dgm:spPr/>
    </dgm:pt>
    <dgm:pt modelId="{6EA275BF-F483-DB49-88FF-88CD2531ACE3}" type="pres">
      <dgm:prSet presAssocID="{5973FD22-BD36-4249-9045-144224F5275E}" presName="parentLeftMargin" presStyleLbl="node1" presStyleIdx="0" presStyleCnt="7"/>
      <dgm:spPr/>
    </dgm:pt>
    <dgm:pt modelId="{4039A22D-BDB8-5B4F-8A33-EA0E686D730F}" type="pres">
      <dgm:prSet presAssocID="{5973FD22-BD36-4249-9045-144224F5275E}" presName="parentText" presStyleLbl="node1" presStyleIdx="1" presStyleCnt="7" custScaleX="142857" custScaleY="161359">
        <dgm:presLayoutVars>
          <dgm:chMax val="0"/>
          <dgm:bulletEnabled val="1"/>
        </dgm:presLayoutVars>
      </dgm:prSet>
      <dgm:spPr/>
    </dgm:pt>
    <dgm:pt modelId="{CD679AD3-82F5-9747-B5E8-18C7BEC61CE6}" type="pres">
      <dgm:prSet presAssocID="{5973FD22-BD36-4249-9045-144224F5275E}" presName="negativeSpace" presStyleCnt="0"/>
      <dgm:spPr/>
    </dgm:pt>
    <dgm:pt modelId="{53C2AE12-34DA-9F4A-A19E-5AB84503D647}" type="pres">
      <dgm:prSet presAssocID="{5973FD22-BD36-4249-9045-144224F5275E}" presName="childText" presStyleLbl="conFgAcc1" presStyleIdx="1" presStyleCnt="7">
        <dgm:presLayoutVars>
          <dgm:bulletEnabled val="1"/>
        </dgm:presLayoutVars>
      </dgm:prSet>
      <dgm:spPr/>
    </dgm:pt>
    <dgm:pt modelId="{0C3BC78E-B2D6-3C4E-925B-DC6620E36F6D}" type="pres">
      <dgm:prSet presAssocID="{DB86CD4C-F42B-474E-BF36-760AFD245276}" presName="spaceBetweenRectangles" presStyleCnt="0"/>
      <dgm:spPr/>
    </dgm:pt>
    <dgm:pt modelId="{879CD3FA-0DCA-554B-80A8-4DA17D3462C4}" type="pres">
      <dgm:prSet presAssocID="{FDEA7865-4C89-6944-B4EC-D79FBB6CE819}" presName="parentLin" presStyleCnt="0"/>
      <dgm:spPr/>
    </dgm:pt>
    <dgm:pt modelId="{2F6AA85C-F99E-AF4D-A352-7A74E310DCE5}" type="pres">
      <dgm:prSet presAssocID="{FDEA7865-4C89-6944-B4EC-D79FBB6CE819}" presName="parentLeftMargin" presStyleLbl="node1" presStyleIdx="1" presStyleCnt="7"/>
      <dgm:spPr/>
    </dgm:pt>
    <dgm:pt modelId="{15B0DA0F-0DAD-944C-B79E-8B85DB32E827}" type="pres">
      <dgm:prSet presAssocID="{FDEA7865-4C89-6944-B4EC-D79FBB6CE819}" presName="parentText" presStyleLbl="node1" presStyleIdx="2" presStyleCnt="7" custScaleX="142857" custScaleY="161359">
        <dgm:presLayoutVars>
          <dgm:chMax val="0"/>
          <dgm:bulletEnabled val="1"/>
        </dgm:presLayoutVars>
      </dgm:prSet>
      <dgm:spPr/>
    </dgm:pt>
    <dgm:pt modelId="{880B66BB-9AC2-C045-B4D9-52FE0C805C82}" type="pres">
      <dgm:prSet presAssocID="{FDEA7865-4C89-6944-B4EC-D79FBB6CE819}" presName="negativeSpace" presStyleCnt="0"/>
      <dgm:spPr/>
    </dgm:pt>
    <dgm:pt modelId="{7C7E4086-79B0-7A44-85D4-4C76FA6B0AA7}" type="pres">
      <dgm:prSet presAssocID="{FDEA7865-4C89-6944-B4EC-D79FBB6CE819}" presName="childText" presStyleLbl="conFgAcc1" presStyleIdx="2" presStyleCnt="7">
        <dgm:presLayoutVars>
          <dgm:bulletEnabled val="1"/>
        </dgm:presLayoutVars>
      </dgm:prSet>
      <dgm:spPr/>
    </dgm:pt>
    <dgm:pt modelId="{6C3A04AB-240A-EA4F-AAA4-AE8EC7E07367}" type="pres">
      <dgm:prSet presAssocID="{C4672F9F-78AD-074E-B486-30C58F51DF26}" presName="spaceBetweenRectangles" presStyleCnt="0"/>
      <dgm:spPr/>
    </dgm:pt>
    <dgm:pt modelId="{F3697015-3317-5240-B885-95EB585D2435}" type="pres">
      <dgm:prSet presAssocID="{D9B2286E-DDF4-7745-BAE5-4D9F3A896CF9}" presName="parentLin" presStyleCnt="0"/>
      <dgm:spPr/>
    </dgm:pt>
    <dgm:pt modelId="{70EA7316-F37D-9B41-A3A5-B34359FC039E}" type="pres">
      <dgm:prSet presAssocID="{D9B2286E-DDF4-7745-BAE5-4D9F3A896CF9}" presName="parentLeftMargin" presStyleLbl="node1" presStyleIdx="2" presStyleCnt="7"/>
      <dgm:spPr/>
    </dgm:pt>
    <dgm:pt modelId="{DE7E848B-AD95-354C-A7B7-17DB734551B9}" type="pres">
      <dgm:prSet presAssocID="{D9B2286E-DDF4-7745-BAE5-4D9F3A896CF9}" presName="parentText" presStyleLbl="node1" presStyleIdx="3" presStyleCnt="7" custScaleX="142857" custScaleY="161359">
        <dgm:presLayoutVars>
          <dgm:chMax val="0"/>
          <dgm:bulletEnabled val="1"/>
        </dgm:presLayoutVars>
      </dgm:prSet>
      <dgm:spPr/>
    </dgm:pt>
    <dgm:pt modelId="{30DA3193-4E51-DF4C-956F-F2BF4D83AD26}" type="pres">
      <dgm:prSet presAssocID="{D9B2286E-DDF4-7745-BAE5-4D9F3A896CF9}" presName="negativeSpace" presStyleCnt="0"/>
      <dgm:spPr/>
    </dgm:pt>
    <dgm:pt modelId="{7E9D9B56-522B-2A40-AC01-0DCDD585404F}" type="pres">
      <dgm:prSet presAssocID="{D9B2286E-DDF4-7745-BAE5-4D9F3A896CF9}" presName="childText" presStyleLbl="conFgAcc1" presStyleIdx="3" presStyleCnt="7">
        <dgm:presLayoutVars>
          <dgm:bulletEnabled val="1"/>
        </dgm:presLayoutVars>
      </dgm:prSet>
      <dgm:spPr/>
    </dgm:pt>
    <dgm:pt modelId="{A396A4D6-5D59-3E4A-BF0E-0AFEC27AA435}" type="pres">
      <dgm:prSet presAssocID="{A0F4C2CE-2195-FD44-A238-37FF017DBFD0}" presName="spaceBetweenRectangles" presStyleCnt="0"/>
      <dgm:spPr/>
    </dgm:pt>
    <dgm:pt modelId="{DDCA2C04-667A-BC4D-B034-21834392395D}" type="pres">
      <dgm:prSet presAssocID="{3A7DD70F-9DDC-9D4F-9B54-15CD133A8DDC}" presName="parentLin" presStyleCnt="0"/>
      <dgm:spPr/>
    </dgm:pt>
    <dgm:pt modelId="{F565C931-9B92-724B-9B5A-B0C07069D026}" type="pres">
      <dgm:prSet presAssocID="{3A7DD70F-9DDC-9D4F-9B54-15CD133A8DDC}" presName="parentLeftMargin" presStyleLbl="node1" presStyleIdx="3" presStyleCnt="7"/>
      <dgm:spPr/>
    </dgm:pt>
    <dgm:pt modelId="{697062D5-16B7-DC4E-8AAC-8045B9D8B9F1}" type="pres">
      <dgm:prSet presAssocID="{3A7DD70F-9DDC-9D4F-9B54-15CD133A8DDC}" presName="parentText" presStyleLbl="node1" presStyleIdx="4" presStyleCnt="7" custScaleX="142857" custScaleY="161359">
        <dgm:presLayoutVars>
          <dgm:chMax val="0"/>
          <dgm:bulletEnabled val="1"/>
        </dgm:presLayoutVars>
      </dgm:prSet>
      <dgm:spPr/>
    </dgm:pt>
    <dgm:pt modelId="{A22075F7-DBDF-254B-8C65-B7A58AFC1BB5}" type="pres">
      <dgm:prSet presAssocID="{3A7DD70F-9DDC-9D4F-9B54-15CD133A8DDC}" presName="negativeSpace" presStyleCnt="0"/>
      <dgm:spPr/>
    </dgm:pt>
    <dgm:pt modelId="{7DAB8FD3-B3DA-0B49-8043-18EC85594E87}" type="pres">
      <dgm:prSet presAssocID="{3A7DD70F-9DDC-9D4F-9B54-15CD133A8DDC}" presName="childText" presStyleLbl="conFgAcc1" presStyleIdx="4" presStyleCnt="7">
        <dgm:presLayoutVars>
          <dgm:bulletEnabled val="1"/>
        </dgm:presLayoutVars>
      </dgm:prSet>
      <dgm:spPr/>
    </dgm:pt>
    <dgm:pt modelId="{587ADF5C-4B84-274C-A262-1B3886BC70EF}" type="pres">
      <dgm:prSet presAssocID="{E5BAFEC6-445E-9D44-90E4-86FCDC655501}" presName="spaceBetweenRectangles" presStyleCnt="0"/>
      <dgm:spPr/>
    </dgm:pt>
    <dgm:pt modelId="{794E6D65-2167-CF4C-8B11-54731026FD89}" type="pres">
      <dgm:prSet presAssocID="{60C27C11-E30E-A24E-85EE-9CD390426AB9}" presName="parentLin" presStyleCnt="0"/>
      <dgm:spPr/>
    </dgm:pt>
    <dgm:pt modelId="{22FA820F-5F71-FE44-AD1A-CA7A950F91B0}" type="pres">
      <dgm:prSet presAssocID="{60C27C11-E30E-A24E-85EE-9CD390426AB9}" presName="parentLeftMargin" presStyleLbl="node1" presStyleIdx="4" presStyleCnt="7"/>
      <dgm:spPr/>
    </dgm:pt>
    <dgm:pt modelId="{5F3E2092-0485-0B4C-A565-608942779918}" type="pres">
      <dgm:prSet presAssocID="{60C27C11-E30E-A24E-85EE-9CD390426AB9}" presName="parentText" presStyleLbl="node1" presStyleIdx="5" presStyleCnt="7" custScaleX="142857" custScaleY="250557">
        <dgm:presLayoutVars>
          <dgm:chMax val="0"/>
          <dgm:bulletEnabled val="1"/>
        </dgm:presLayoutVars>
      </dgm:prSet>
      <dgm:spPr/>
    </dgm:pt>
    <dgm:pt modelId="{3DE5E4DD-5E4D-854A-BFFD-9A7D07F45324}" type="pres">
      <dgm:prSet presAssocID="{60C27C11-E30E-A24E-85EE-9CD390426AB9}" presName="negativeSpace" presStyleCnt="0"/>
      <dgm:spPr/>
    </dgm:pt>
    <dgm:pt modelId="{37CDEA33-FC06-004B-8DA2-18AA7AC59A58}" type="pres">
      <dgm:prSet presAssocID="{60C27C11-E30E-A24E-85EE-9CD390426AB9}" presName="childText" presStyleLbl="conFgAcc1" presStyleIdx="5" presStyleCnt="7">
        <dgm:presLayoutVars>
          <dgm:bulletEnabled val="1"/>
        </dgm:presLayoutVars>
      </dgm:prSet>
      <dgm:spPr/>
    </dgm:pt>
    <dgm:pt modelId="{27FEAFD6-C7C0-7641-9B4A-A9E9A4430252}" type="pres">
      <dgm:prSet presAssocID="{192BF948-B4FF-B44A-80AA-3EB5657DAE87}" presName="spaceBetweenRectangles" presStyleCnt="0"/>
      <dgm:spPr/>
    </dgm:pt>
    <dgm:pt modelId="{4C2E4D32-F307-4844-8C8E-DBE2D1AED9CB}" type="pres">
      <dgm:prSet presAssocID="{1DD9A21D-B7D4-A84B-971B-22BD6E06BD8E}" presName="parentLin" presStyleCnt="0"/>
      <dgm:spPr/>
    </dgm:pt>
    <dgm:pt modelId="{8EEEF96F-AF85-BC4A-B767-72006F6E8080}" type="pres">
      <dgm:prSet presAssocID="{1DD9A21D-B7D4-A84B-971B-22BD6E06BD8E}" presName="parentLeftMargin" presStyleLbl="node1" presStyleIdx="5" presStyleCnt="7"/>
      <dgm:spPr/>
    </dgm:pt>
    <dgm:pt modelId="{0FA9267C-DD6C-1C4D-97D0-E938B4730915}" type="pres">
      <dgm:prSet presAssocID="{1DD9A21D-B7D4-A84B-971B-22BD6E06BD8E}" presName="parentText" presStyleLbl="node1" presStyleIdx="6" presStyleCnt="7" custScaleX="142857" custScaleY="161359">
        <dgm:presLayoutVars>
          <dgm:chMax val="0"/>
          <dgm:bulletEnabled val="1"/>
        </dgm:presLayoutVars>
      </dgm:prSet>
      <dgm:spPr/>
    </dgm:pt>
    <dgm:pt modelId="{0D5FE76A-C9E6-4748-BDEB-EC9C98934CE3}" type="pres">
      <dgm:prSet presAssocID="{1DD9A21D-B7D4-A84B-971B-22BD6E06BD8E}" presName="negativeSpace" presStyleCnt="0"/>
      <dgm:spPr/>
    </dgm:pt>
    <dgm:pt modelId="{5FADEB26-78B6-F141-AD7E-005FF948BD1B}" type="pres">
      <dgm:prSet presAssocID="{1DD9A21D-B7D4-A84B-971B-22BD6E06BD8E}" presName="childText" presStyleLbl="conFgAcc1" presStyleIdx="6" presStyleCnt="7">
        <dgm:presLayoutVars>
          <dgm:bulletEnabled val="1"/>
        </dgm:presLayoutVars>
      </dgm:prSet>
      <dgm:spPr/>
    </dgm:pt>
  </dgm:ptLst>
  <dgm:cxnLst>
    <dgm:cxn modelId="{2BFBC604-24C1-4F42-B216-B230746B2AC2}" type="presOf" srcId="{D9B2286E-DDF4-7745-BAE5-4D9F3A896CF9}" destId="{70EA7316-F37D-9B41-A3A5-B34359FC039E}" srcOrd="0" destOrd="0" presId="urn:microsoft.com/office/officeart/2005/8/layout/list1"/>
    <dgm:cxn modelId="{92E8C907-EEA2-4C44-955A-8261C81C87DA}" srcId="{1E5DFABD-F5FD-9148-860A-8F24F2987356}" destId="{D9B2286E-DDF4-7745-BAE5-4D9F3A896CF9}" srcOrd="3" destOrd="0" parTransId="{9FA0D8F7-6FB4-1646-85A2-EB2F92530040}" sibTransId="{A0F4C2CE-2195-FD44-A238-37FF017DBFD0}"/>
    <dgm:cxn modelId="{1B918C0A-5BDB-1A4C-8998-E18FD4993228}" type="presOf" srcId="{1DD9A21D-B7D4-A84B-971B-22BD6E06BD8E}" destId="{8EEEF96F-AF85-BC4A-B767-72006F6E8080}" srcOrd="0" destOrd="0" presId="urn:microsoft.com/office/officeart/2005/8/layout/list1"/>
    <dgm:cxn modelId="{5098C01D-5D4B-A947-A13F-873A9772B0AD}" type="presOf" srcId="{60C27C11-E30E-A24E-85EE-9CD390426AB9}" destId="{22FA820F-5F71-FE44-AD1A-CA7A950F91B0}" srcOrd="0" destOrd="0" presId="urn:microsoft.com/office/officeart/2005/8/layout/list1"/>
    <dgm:cxn modelId="{F5726C21-8F64-944E-B4A0-E1D9EF8DAA21}" type="presOf" srcId="{1E5DFABD-F5FD-9148-860A-8F24F2987356}" destId="{AF39FF13-A7A9-7841-AF8B-6EBA6E77C788}" srcOrd="0" destOrd="0" presId="urn:microsoft.com/office/officeart/2005/8/layout/list1"/>
    <dgm:cxn modelId="{CDE1BA3E-2D27-3746-902A-205422C2C011}" type="presOf" srcId="{9A66BFBB-9DB8-4E42-B1ED-2FA5C28B71B3}" destId="{B65BFFFB-6461-B04E-B151-5AFB9303D206}" srcOrd="1" destOrd="0" presId="urn:microsoft.com/office/officeart/2005/8/layout/list1"/>
    <dgm:cxn modelId="{4D2E0E68-A581-4546-8A82-D917EB52DFCB}" type="presOf" srcId="{5973FD22-BD36-4249-9045-144224F5275E}" destId="{6EA275BF-F483-DB49-88FF-88CD2531ACE3}" srcOrd="0" destOrd="0" presId="urn:microsoft.com/office/officeart/2005/8/layout/list1"/>
    <dgm:cxn modelId="{9A287F6C-8190-8047-934E-ED12C0116619}" srcId="{1E5DFABD-F5FD-9148-860A-8F24F2987356}" destId="{60C27C11-E30E-A24E-85EE-9CD390426AB9}" srcOrd="5" destOrd="0" parTransId="{D6FA02B9-AFB2-A049-9A8D-84DC411B5666}" sibTransId="{192BF948-B4FF-B44A-80AA-3EB5657DAE87}"/>
    <dgm:cxn modelId="{433E136D-CF49-664D-AD28-F2BC4B357B41}" type="presOf" srcId="{FDEA7865-4C89-6944-B4EC-D79FBB6CE819}" destId="{2F6AA85C-F99E-AF4D-A352-7A74E310DCE5}" srcOrd="0" destOrd="0" presId="urn:microsoft.com/office/officeart/2005/8/layout/list1"/>
    <dgm:cxn modelId="{10DD3551-D3E6-1D45-AE0D-59CA5D8187FE}" type="presOf" srcId="{5973FD22-BD36-4249-9045-144224F5275E}" destId="{4039A22D-BDB8-5B4F-8A33-EA0E686D730F}" srcOrd="1" destOrd="0" presId="urn:microsoft.com/office/officeart/2005/8/layout/list1"/>
    <dgm:cxn modelId="{D430F172-35EB-B448-B24B-9C8333A83B91}" type="presOf" srcId="{3A7DD70F-9DDC-9D4F-9B54-15CD133A8DDC}" destId="{697062D5-16B7-DC4E-8AAC-8045B9D8B9F1}" srcOrd="1" destOrd="0" presId="urn:microsoft.com/office/officeart/2005/8/layout/list1"/>
    <dgm:cxn modelId="{C7001554-BA3C-4443-9D85-B9B383A5B1C8}" srcId="{1E5DFABD-F5FD-9148-860A-8F24F2987356}" destId="{1DD9A21D-B7D4-A84B-971B-22BD6E06BD8E}" srcOrd="6" destOrd="0" parTransId="{E5FB5B16-C7DD-3645-9127-F324D4382ECA}" sibTransId="{253F90B5-CA96-DC4D-9A81-A3B638E264BB}"/>
    <dgm:cxn modelId="{2698CC80-B613-7D46-932E-4A65F14F20F1}" srcId="{1E5DFABD-F5FD-9148-860A-8F24F2987356}" destId="{9A66BFBB-9DB8-4E42-B1ED-2FA5C28B71B3}" srcOrd="0" destOrd="0" parTransId="{297A44B3-65B8-8546-9460-4F298900117F}" sibTransId="{68CC4C56-1B87-4A42-AD6A-5BDFD251C83A}"/>
    <dgm:cxn modelId="{1207A7C5-7F38-9B4B-BEE8-099FFEBBDC65}" srcId="{1E5DFABD-F5FD-9148-860A-8F24F2987356}" destId="{3A7DD70F-9DDC-9D4F-9B54-15CD133A8DDC}" srcOrd="4" destOrd="0" parTransId="{1D8D239E-9657-E049-B146-6598422C9CB5}" sibTransId="{E5BAFEC6-445E-9D44-90E4-86FCDC655501}"/>
    <dgm:cxn modelId="{48C906C9-AE13-6647-A7EB-959F8FC77A47}" type="presOf" srcId="{1DD9A21D-B7D4-A84B-971B-22BD6E06BD8E}" destId="{0FA9267C-DD6C-1C4D-97D0-E938B4730915}" srcOrd="1" destOrd="0" presId="urn:microsoft.com/office/officeart/2005/8/layout/list1"/>
    <dgm:cxn modelId="{32822AD4-BBB5-CA49-B25B-15874C0F09B2}" type="presOf" srcId="{9A66BFBB-9DB8-4E42-B1ED-2FA5C28B71B3}" destId="{93414A76-E98A-7148-B41A-8248E9B088D2}" srcOrd="0" destOrd="0" presId="urn:microsoft.com/office/officeart/2005/8/layout/list1"/>
    <dgm:cxn modelId="{898733D5-A40C-9446-BD4E-434DFBE50CB0}" type="presOf" srcId="{FDEA7865-4C89-6944-B4EC-D79FBB6CE819}" destId="{15B0DA0F-0DAD-944C-B79E-8B85DB32E827}" srcOrd="1" destOrd="0" presId="urn:microsoft.com/office/officeart/2005/8/layout/list1"/>
    <dgm:cxn modelId="{E415E0DC-0B76-864B-869C-3219EBF9586B}" type="presOf" srcId="{3A7DD70F-9DDC-9D4F-9B54-15CD133A8DDC}" destId="{F565C931-9B92-724B-9B5A-B0C07069D026}" srcOrd="0" destOrd="0" presId="urn:microsoft.com/office/officeart/2005/8/layout/list1"/>
    <dgm:cxn modelId="{8CFEDEE1-307D-9148-A4D1-90E36C73580F}" type="presOf" srcId="{D9B2286E-DDF4-7745-BAE5-4D9F3A896CF9}" destId="{DE7E848B-AD95-354C-A7B7-17DB734551B9}" srcOrd="1" destOrd="0" presId="urn:microsoft.com/office/officeart/2005/8/layout/list1"/>
    <dgm:cxn modelId="{78AB77F0-6348-1444-BCC6-6B2915E4082A}" srcId="{1E5DFABD-F5FD-9148-860A-8F24F2987356}" destId="{FDEA7865-4C89-6944-B4EC-D79FBB6CE819}" srcOrd="2" destOrd="0" parTransId="{BBDCDC15-E91D-8242-9C7F-D9AE6AE4FDED}" sibTransId="{C4672F9F-78AD-074E-B486-30C58F51DF26}"/>
    <dgm:cxn modelId="{714C6AF3-807D-3144-97AD-8AD12D5FC197}" srcId="{1E5DFABD-F5FD-9148-860A-8F24F2987356}" destId="{5973FD22-BD36-4249-9045-144224F5275E}" srcOrd="1" destOrd="0" parTransId="{420E04FD-A275-9E45-B8FF-C7D74557E45F}" sibTransId="{DB86CD4C-F42B-474E-BF36-760AFD245276}"/>
    <dgm:cxn modelId="{0BBC70F7-4396-FF4A-866B-DC69110AE3DA}" type="presOf" srcId="{60C27C11-E30E-A24E-85EE-9CD390426AB9}" destId="{5F3E2092-0485-0B4C-A565-608942779918}" srcOrd="1" destOrd="0" presId="urn:microsoft.com/office/officeart/2005/8/layout/list1"/>
    <dgm:cxn modelId="{3ABF684F-1854-4447-A37C-AD2872A5034D}" type="presParOf" srcId="{AF39FF13-A7A9-7841-AF8B-6EBA6E77C788}" destId="{C99E6449-259D-234B-BB1A-6C84AEC0AC5F}" srcOrd="0" destOrd="0" presId="urn:microsoft.com/office/officeart/2005/8/layout/list1"/>
    <dgm:cxn modelId="{8A393C69-D21D-A746-9FE4-8B7AA6C0F7A0}" type="presParOf" srcId="{C99E6449-259D-234B-BB1A-6C84AEC0AC5F}" destId="{93414A76-E98A-7148-B41A-8248E9B088D2}" srcOrd="0" destOrd="0" presId="urn:microsoft.com/office/officeart/2005/8/layout/list1"/>
    <dgm:cxn modelId="{02D11581-8924-3242-AB32-EC8C66B2D664}" type="presParOf" srcId="{C99E6449-259D-234B-BB1A-6C84AEC0AC5F}" destId="{B65BFFFB-6461-B04E-B151-5AFB9303D206}" srcOrd="1" destOrd="0" presId="urn:microsoft.com/office/officeart/2005/8/layout/list1"/>
    <dgm:cxn modelId="{DC127B99-BAA5-FA4A-97B1-B430A717FD6B}" type="presParOf" srcId="{AF39FF13-A7A9-7841-AF8B-6EBA6E77C788}" destId="{F284F8B8-94FF-804D-A554-91708E142BE9}" srcOrd="1" destOrd="0" presId="urn:microsoft.com/office/officeart/2005/8/layout/list1"/>
    <dgm:cxn modelId="{3BA8CAFF-7A44-4142-91BC-FE3835675291}" type="presParOf" srcId="{AF39FF13-A7A9-7841-AF8B-6EBA6E77C788}" destId="{A4F017D4-FC1D-B744-96F7-2729D62B843D}" srcOrd="2" destOrd="0" presId="urn:microsoft.com/office/officeart/2005/8/layout/list1"/>
    <dgm:cxn modelId="{FE6F2973-E4AA-9544-A482-9508C423E0BD}" type="presParOf" srcId="{AF39FF13-A7A9-7841-AF8B-6EBA6E77C788}" destId="{7B58183E-CB52-CB4A-B4BF-49C839061DF8}" srcOrd="3" destOrd="0" presId="urn:microsoft.com/office/officeart/2005/8/layout/list1"/>
    <dgm:cxn modelId="{9B819257-11FE-9343-BF0E-3BE617CDD8CB}" type="presParOf" srcId="{AF39FF13-A7A9-7841-AF8B-6EBA6E77C788}" destId="{A74BD8CC-6A41-034B-A740-D0A07AAA0998}" srcOrd="4" destOrd="0" presId="urn:microsoft.com/office/officeart/2005/8/layout/list1"/>
    <dgm:cxn modelId="{7039F8DB-E0B9-E04E-8681-8DB97C036556}" type="presParOf" srcId="{A74BD8CC-6A41-034B-A740-D0A07AAA0998}" destId="{6EA275BF-F483-DB49-88FF-88CD2531ACE3}" srcOrd="0" destOrd="0" presId="urn:microsoft.com/office/officeart/2005/8/layout/list1"/>
    <dgm:cxn modelId="{01D0D6F8-87D5-014A-9D9A-2A6427BB2F52}" type="presParOf" srcId="{A74BD8CC-6A41-034B-A740-D0A07AAA0998}" destId="{4039A22D-BDB8-5B4F-8A33-EA0E686D730F}" srcOrd="1" destOrd="0" presId="urn:microsoft.com/office/officeart/2005/8/layout/list1"/>
    <dgm:cxn modelId="{37DE1A15-DA49-2647-90E3-74CF0B142A23}" type="presParOf" srcId="{AF39FF13-A7A9-7841-AF8B-6EBA6E77C788}" destId="{CD679AD3-82F5-9747-B5E8-18C7BEC61CE6}" srcOrd="5" destOrd="0" presId="urn:microsoft.com/office/officeart/2005/8/layout/list1"/>
    <dgm:cxn modelId="{25D3CF5B-A870-D547-9FC8-717C215F1C51}" type="presParOf" srcId="{AF39FF13-A7A9-7841-AF8B-6EBA6E77C788}" destId="{53C2AE12-34DA-9F4A-A19E-5AB84503D647}" srcOrd="6" destOrd="0" presId="urn:microsoft.com/office/officeart/2005/8/layout/list1"/>
    <dgm:cxn modelId="{1DD02405-0EFA-664D-AC7F-D59CF1A00954}" type="presParOf" srcId="{AF39FF13-A7A9-7841-AF8B-6EBA6E77C788}" destId="{0C3BC78E-B2D6-3C4E-925B-DC6620E36F6D}" srcOrd="7" destOrd="0" presId="urn:microsoft.com/office/officeart/2005/8/layout/list1"/>
    <dgm:cxn modelId="{24BD1C0D-8B36-9043-9413-1E07C20C0744}" type="presParOf" srcId="{AF39FF13-A7A9-7841-AF8B-6EBA6E77C788}" destId="{879CD3FA-0DCA-554B-80A8-4DA17D3462C4}" srcOrd="8" destOrd="0" presId="urn:microsoft.com/office/officeart/2005/8/layout/list1"/>
    <dgm:cxn modelId="{DFD89F24-85F5-6D41-BB11-2A87F3C366A9}" type="presParOf" srcId="{879CD3FA-0DCA-554B-80A8-4DA17D3462C4}" destId="{2F6AA85C-F99E-AF4D-A352-7A74E310DCE5}" srcOrd="0" destOrd="0" presId="urn:microsoft.com/office/officeart/2005/8/layout/list1"/>
    <dgm:cxn modelId="{77A744C6-2231-214E-AE6F-608DB34BCDC4}" type="presParOf" srcId="{879CD3FA-0DCA-554B-80A8-4DA17D3462C4}" destId="{15B0DA0F-0DAD-944C-B79E-8B85DB32E827}" srcOrd="1" destOrd="0" presId="urn:microsoft.com/office/officeart/2005/8/layout/list1"/>
    <dgm:cxn modelId="{525566AF-9D60-3C45-8F10-5CD33FE7D123}" type="presParOf" srcId="{AF39FF13-A7A9-7841-AF8B-6EBA6E77C788}" destId="{880B66BB-9AC2-C045-B4D9-52FE0C805C82}" srcOrd="9" destOrd="0" presId="urn:microsoft.com/office/officeart/2005/8/layout/list1"/>
    <dgm:cxn modelId="{D0DFBAF8-AA79-944D-B149-2D710892E191}" type="presParOf" srcId="{AF39FF13-A7A9-7841-AF8B-6EBA6E77C788}" destId="{7C7E4086-79B0-7A44-85D4-4C76FA6B0AA7}" srcOrd="10" destOrd="0" presId="urn:microsoft.com/office/officeart/2005/8/layout/list1"/>
    <dgm:cxn modelId="{936DABE4-5FCD-7D4A-A82A-600AB40FB732}" type="presParOf" srcId="{AF39FF13-A7A9-7841-AF8B-6EBA6E77C788}" destId="{6C3A04AB-240A-EA4F-AAA4-AE8EC7E07367}" srcOrd="11" destOrd="0" presId="urn:microsoft.com/office/officeart/2005/8/layout/list1"/>
    <dgm:cxn modelId="{FB805E43-381E-7048-ACEF-409F7006EB25}" type="presParOf" srcId="{AF39FF13-A7A9-7841-AF8B-6EBA6E77C788}" destId="{F3697015-3317-5240-B885-95EB585D2435}" srcOrd="12" destOrd="0" presId="urn:microsoft.com/office/officeart/2005/8/layout/list1"/>
    <dgm:cxn modelId="{F1265DD0-E0A5-A845-BD9A-395258FCF47F}" type="presParOf" srcId="{F3697015-3317-5240-B885-95EB585D2435}" destId="{70EA7316-F37D-9B41-A3A5-B34359FC039E}" srcOrd="0" destOrd="0" presId="urn:microsoft.com/office/officeart/2005/8/layout/list1"/>
    <dgm:cxn modelId="{36258338-1560-AA4E-85F7-6EFFC81159AC}" type="presParOf" srcId="{F3697015-3317-5240-B885-95EB585D2435}" destId="{DE7E848B-AD95-354C-A7B7-17DB734551B9}" srcOrd="1" destOrd="0" presId="urn:microsoft.com/office/officeart/2005/8/layout/list1"/>
    <dgm:cxn modelId="{3DA434BD-169B-444F-9F2E-F86B7899175A}" type="presParOf" srcId="{AF39FF13-A7A9-7841-AF8B-6EBA6E77C788}" destId="{30DA3193-4E51-DF4C-956F-F2BF4D83AD26}" srcOrd="13" destOrd="0" presId="urn:microsoft.com/office/officeart/2005/8/layout/list1"/>
    <dgm:cxn modelId="{9764E28E-CF0C-B54E-AEB4-6EBB2448532F}" type="presParOf" srcId="{AF39FF13-A7A9-7841-AF8B-6EBA6E77C788}" destId="{7E9D9B56-522B-2A40-AC01-0DCDD585404F}" srcOrd="14" destOrd="0" presId="urn:microsoft.com/office/officeart/2005/8/layout/list1"/>
    <dgm:cxn modelId="{1123523C-31F1-9445-8745-55A6B8BDF975}" type="presParOf" srcId="{AF39FF13-A7A9-7841-AF8B-6EBA6E77C788}" destId="{A396A4D6-5D59-3E4A-BF0E-0AFEC27AA435}" srcOrd="15" destOrd="0" presId="urn:microsoft.com/office/officeart/2005/8/layout/list1"/>
    <dgm:cxn modelId="{F830E19D-4574-1F4F-B139-63F6E9473E6C}" type="presParOf" srcId="{AF39FF13-A7A9-7841-AF8B-6EBA6E77C788}" destId="{DDCA2C04-667A-BC4D-B034-21834392395D}" srcOrd="16" destOrd="0" presId="urn:microsoft.com/office/officeart/2005/8/layout/list1"/>
    <dgm:cxn modelId="{70B9684C-83A0-144F-9A84-B50391E16D44}" type="presParOf" srcId="{DDCA2C04-667A-BC4D-B034-21834392395D}" destId="{F565C931-9B92-724B-9B5A-B0C07069D026}" srcOrd="0" destOrd="0" presId="urn:microsoft.com/office/officeart/2005/8/layout/list1"/>
    <dgm:cxn modelId="{D9E8B257-CABE-A84B-A8B4-3224B10DE57C}" type="presParOf" srcId="{DDCA2C04-667A-BC4D-B034-21834392395D}" destId="{697062D5-16B7-DC4E-8AAC-8045B9D8B9F1}" srcOrd="1" destOrd="0" presId="urn:microsoft.com/office/officeart/2005/8/layout/list1"/>
    <dgm:cxn modelId="{A4E28197-5758-344D-9929-12AE4BCB56AA}" type="presParOf" srcId="{AF39FF13-A7A9-7841-AF8B-6EBA6E77C788}" destId="{A22075F7-DBDF-254B-8C65-B7A58AFC1BB5}" srcOrd="17" destOrd="0" presId="urn:microsoft.com/office/officeart/2005/8/layout/list1"/>
    <dgm:cxn modelId="{E17F24B6-DF55-9944-8C50-74C00AEFD228}" type="presParOf" srcId="{AF39FF13-A7A9-7841-AF8B-6EBA6E77C788}" destId="{7DAB8FD3-B3DA-0B49-8043-18EC85594E87}" srcOrd="18" destOrd="0" presId="urn:microsoft.com/office/officeart/2005/8/layout/list1"/>
    <dgm:cxn modelId="{B8243879-05B1-D845-85CE-F96754A14CE2}" type="presParOf" srcId="{AF39FF13-A7A9-7841-AF8B-6EBA6E77C788}" destId="{587ADF5C-4B84-274C-A262-1B3886BC70EF}" srcOrd="19" destOrd="0" presId="urn:microsoft.com/office/officeart/2005/8/layout/list1"/>
    <dgm:cxn modelId="{B4140D16-1A74-DE4F-9B11-CDDFA4F79626}" type="presParOf" srcId="{AF39FF13-A7A9-7841-AF8B-6EBA6E77C788}" destId="{794E6D65-2167-CF4C-8B11-54731026FD89}" srcOrd="20" destOrd="0" presId="urn:microsoft.com/office/officeart/2005/8/layout/list1"/>
    <dgm:cxn modelId="{549747AB-461D-2340-870B-A9EA05903C02}" type="presParOf" srcId="{794E6D65-2167-CF4C-8B11-54731026FD89}" destId="{22FA820F-5F71-FE44-AD1A-CA7A950F91B0}" srcOrd="0" destOrd="0" presId="urn:microsoft.com/office/officeart/2005/8/layout/list1"/>
    <dgm:cxn modelId="{A222655D-D594-E94F-AF88-0CFB7D01F2DE}" type="presParOf" srcId="{794E6D65-2167-CF4C-8B11-54731026FD89}" destId="{5F3E2092-0485-0B4C-A565-608942779918}" srcOrd="1" destOrd="0" presId="urn:microsoft.com/office/officeart/2005/8/layout/list1"/>
    <dgm:cxn modelId="{27F4728B-57FD-EB4D-800D-0F17A79F3892}" type="presParOf" srcId="{AF39FF13-A7A9-7841-AF8B-6EBA6E77C788}" destId="{3DE5E4DD-5E4D-854A-BFFD-9A7D07F45324}" srcOrd="21" destOrd="0" presId="urn:microsoft.com/office/officeart/2005/8/layout/list1"/>
    <dgm:cxn modelId="{8D9BD364-F2A9-2B48-A5E7-C0BA05F6FF5A}" type="presParOf" srcId="{AF39FF13-A7A9-7841-AF8B-6EBA6E77C788}" destId="{37CDEA33-FC06-004B-8DA2-18AA7AC59A58}" srcOrd="22" destOrd="0" presId="urn:microsoft.com/office/officeart/2005/8/layout/list1"/>
    <dgm:cxn modelId="{93F63CEF-F512-874F-88CB-8231F66A0099}" type="presParOf" srcId="{AF39FF13-A7A9-7841-AF8B-6EBA6E77C788}" destId="{27FEAFD6-C7C0-7641-9B4A-A9E9A4430252}" srcOrd="23" destOrd="0" presId="urn:microsoft.com/office/officeart/2005/8/layout/list1"/>
    <dgm:cxn modelId="{6A301027-1532-6D44-B126-11EFC55305ED}" type="presParOf" srcId="{AF39FF13-A7A9-7841-AF8B-6EBA6E77C788}" destId="{4C2E4D32-F307-4844-8C8E-DBE2D1AED9CB}" srcOrd="24" destOrd="0" presId="urn:microsoft.com/office/officeart/2005/8/layout/list1"/>
    <dgm:cxn modelId="{C8902143-7BCE-1A4C-BD4F-5B585CAE5841}" type="presParOf" srcId="{4C2E4D32-F307-4844-8C8E-DBE2D1AED9CB}" destId="{8EEEF96F-AF85-BC4A-B767-72006F6E8080}" srcOrd="0" destOrd="0" presId="urn:microsoft.com/office/officeart/2005/8/layout/list1"/>
    <dgm:cxn modelId="{CB1F8084-3759-9A48-8225-C041ECB00E91}" type="presParOf" srcId="{4C2E4D32-F307-4844-8C8E-DBE2D1AED9CB}" destId="{0FA9267C-DD6C-1C4D-97D0-E938B4730915}" srcOrd="1" destOrd="0" presId="urn:microsoft.com/office/officeart/2005/8/layout/list1"/>
    <dgm:cxn modelId="{E2CD3EA1-C69D-7F45-84B0-91D4E866FA8A}" type="presParOf" srcId="{AF39FF13-A7A9-7841-AF8B-6EBA6E77C788}" destId="{0D5FE76A-C9E6-4748-BDEB-EC9C98934CE3}" srcOrd="25" destOrd="0" presId="urn:microsoft.com/office/officeart/2005/8/layout/list1"/>
    <dgm:cxn modelId="{9E9F0097-A5AA-5844-A9CC-89D479A60DB9}" type="presParOf" srcId="{AF39FF13-A7A9-7841-AF8B-6EBA6E77C788}" destId="{5FADEB26-78B6-F141-AD7E-005FF948BD1B}" srcOrd="26"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E4A47-8F66-FC42-B6FC-1DC0ABAF6821}">
      <dsp:nvSpPr>
        <dsp:cNvPr id="0" name=""/>
        <dsp:cNvSpPr/>
      </dsp:nvSpPr>
      <dsp:spPr>
        <a:xfrm>
          <a:off x="0" y="290567"/>
          <a:ext cx="9601196" cy="2737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KW" sz="1300" kern="1200" dirty="0"/>
            <a:t>LXR Hotels &amp; Resorts is</a:t>
          </a:r>
          <a:r>
            <a:rPr lang="en-US" sz="1300" kern="1200" dirty="0"/>
            <a:t> therefore one of the </a:t>
          </a:r>
          <a:r>
            <a:rPr lang="en-KW" sz="1300" kern="1200" dirty="0"/>
            <a:t> popular</a:t>
          </a:r>
          <a:r>
            <a:rPr lang="en-US" sz="1300" kern="1200" dirty="0"/>
            <a:t> choices in the context of the </a:t>
          </a:r>
          <a:r>
            <a:rPr lang="en-KW" sz="1300" kern="1200" dirty="0"/>
            <a:t> awealthy travellers </a:t>
          </a:r>
          <a:r>
            <a:rPr lang="en-US" sz="1300" kern="1200" dirty="0"/>
            <a:t>that are looking therefore to </a:t>
          </a:r>
          <a:r>
            <a:rPr lang="en-KW" sz="1300" kern="1200" dirty="0"/>
            <a:t> want a unique and high-quality experience. These consumers are</a:t>
          </a:r>
          <a:r>
            <a:rPr lang="en-US" sz="1300" kern="1200" dirty="0"/>
            <a:t> therefore </a:t>
          </a:r>
          <a:r>
            <a:rPr lang="en-KW" sz="1300" kern="1200" dirty="0"/>
            <a:t> usually wealthy </a:t>
          </a:r>
          <a:r>
            <a:rPr lang="en-US" sz="1300" kern="1200" dirty="0"/>
            <a:t>holidays</a:t>
          </a:r>
          <a:r>
            <a:rPr lang="en-KW" sz="1300" kern="1200" dirty="0"/>
            <a:t>, business executives, celebrities, and even people who want a luxurious stay near their home</a:t>
          </a:r>
          <a:r>
            <a:rPr lang="en-US" sz="1300" kern="1200" dirty="0"/>
            <a:t> also widely known therefore as being called</a:t>
          </a:r>
          <a:r>
            <a:rPr lang="en-KW" sz="1300" kern="1200" dirty="0"/>
            <a:t>"staycationers." </a:t>
          </a:r>
          <a:r>
            <a:rPr lang="en-US" sz="1300" kern="1200" dirty="0"/>
            <a:t>Therefore when it comes to the company main clients are the </a:t>
          </a:r>
          <a:r>
            <a:rPr lang="en-US" sz="1300" kern="1200" dirty="0" err="1"/>
            <a:t>aflluent</a:t>
          </a:r>
          <a:r>
            <a:rPr lang="en-US" sz="1300" kern="1200" dirty="0"/>
            <a:t> people that are taking usually holidays and also those</a:t>
          </a:r>
          <a:r>
            <a:rPr lang="en-KW" sz="1300" kern="1200" dirty="0"/>
            <a:t>families who want fancy services, special experiences, and luxurious places to stay.(Manhas and Tukamushaba, 2015). People are attracted to LXR because it has </a:t>
          </a:r>
          <a:r>
            <a:rPr lang="en-US" sz="1300" kern="1200" dirty="0"/>
            <a:t>therefore a strong </a:t>
          </a:r>
          <a:r>
            <a:rPr lang="en-KW" sz="1300" kern="1200" dirty="0"/>
            <a:t>reputation for </a:t>
          </a:r>
          <a:r>
            <a:rPr lang="en-US" sz="1300" kern="1200" dirty="0"/>
            <a:t>offering </a:t>
          </a:r>
          <a:r>
            <a:rPr lang="en-KW" sz="1300" kern="1200" dirty="0"/>
            <a:t> unique experiences that </a:t>
          </a:r>
          <a:r>
            <a:rPr lang="en-US" sz="1300" kern="1200" dirty="0"/>
            <a:t>it is trying to </a:t>
          </a:r>
          <a:r>
            <a:rPr lang="en-KW" sz="1300" kern="1200" dirty="0"/>
            <a:t>connect them to the local culture and </a:t>
          </a:r>
          <a:r>
            <a:rPr lang="en-US" sz="1300" kern="1200" dirty="0"/>
            <a:t>providing </a:t>
          </a:r>
          <a:r>
            <a:rPr lang="en-KW" sz="1300" kern="1200" dirty="0"/>
            <a:t>high-quality comfort, making their travel </a:t>
          </a:r>
          <a:r>
            <a:rPr lang="en-US" sz="1300" kern="1200" dirty="0"/>
            <a:t>to be one special and therefore to engage with one special </a:t>
          </a:r>
          <a:r>
            <a:rPr lang="en-US" sz="1300" kern="1200" dirty="0" err="1"/>
            <a:t>experience.As</a:t>
          </a:r>
          <a:r>
            <a:rPr lang="en-US" sz="1300" kern="1200" dirty="0"/>
            <a:t> per this context business executives are offering strong </a:t>
          </a:r>
          <a:r>
            <a:rPr lang="en-KW" sz="1300" kern="1200" dirty="0"/>
            <a:t>luxury, convenience, and seamless service for corporate guests. LXR </a:t>
          </a:r>
          <a:r>
            <a:rPr lang="en-US" sz="1300" kern="1200" dirty="0"/>
            <a:t>it is able to attract in this way group of people in the context of business people that are  </a:t>
          </a:r>
          <a:r>
            <a:rPr lang="en-KW" sz="1300" kern="1200" dirty="0"/>
            <a:t>offering fancy meeting rooms, fast internet, private spaces for </a:t>
          </a:r>
          <a:r>
            <a:rPr lang="en-US" sz="1300" kern="1200" dirty="0"/>
            <a:t>relevant data </a:t>
          </a:r>
          <a:r>
            <a:rPr lang="en-KW" sz="1300" kern="1200" dirty="0"/>
            <a:t>, and </a:t>
          </a:r>
          <a:r>
            <a:rPr lang="en-US" sz="1300" kern="1200" dirty="0"/>
            <a:t>considerable facilities </a:t>
          </a:r>
          <a:r>
            <a:rPr lang="en-KW" sz="1300" kern="1200" dirty="0"/>
            <a:t>for relaxing after work. People are attracted to the </a:t>
          </a:r>
          <a:r>
            <a:rPr lang="en-US" sz="1300" kern="1200" dirty="0"/>
            <a:t>mix </a:t>
          </a:r>
          <a:r>
            <a:rPr lang="en-KW" sz="1300" kern="1200" dirty="0"/>
            <a:t> of work and relaxation in a fancy </a:t>
          </a:r>
          <a:r>
            <a:rPr lang="en-US" sz="1300" kern="1200" dirty="0"/>
            <a:t>considerations. </a:t>
          </a:r>
          <a:r>
            <a:rPr lang="en-US" sz="1300" kern="1200" dirty="0" err="1"/>
            <a:t>Therefore,famous</a:t>
          </a:r>
          <a:r>
            <a:rPr lang="en-US" sz="1300" kern="1200" dirty="0"/>
            <a:t> people are important guests and this it is why the company it is known for being one that it is attracting famous people and relevant </a:t>
          </a:r>
          <a:r>
            <a:rPr lang="en-KW" sz="1300" kern="1200" dirty="0"/>
            <a:t>guest</a:t>
          </a:r>
          <a:r>
            <a:rPr lang="en-US" sz="1300" kern="1200" dirty="0"/>
            <a:t> knowing that this hotel can offer to them privacy, great services and unique </a:t>
          </a:r>
          <a:r>
            <a:rPr lang="en-KW" sz="1300" kern="1200" dirty="0"/>
            <a:t>experiences. LXR properties </a:t>
          </a:r>
          <a:r>
            <a:rPr lang="en-US" sz="1300" kern="1200" dirty="0"/>
            <a:t>all the time </a:t>
          </a:r>
          <a:r>
            <a:rPr lang="en-KW" sz="1300" kern="1200" dirty="0"/>
            <a:t>privacy, personalised service, and exclusive experiences for </a:t>
          </a:r>
          <a:r>
            <a:rPr lang="en-US" sz="1300" kern="1200" dirty="0"/>
            <a:t>relevant </a:t>
          </a:r>
          <a:r>
            <a:rPr lang="en-KW" sz="1300" kern="1200" dirty="0"/>
            <a:t>people.</a:t>
          </a:r>
          <a:r>
            <a:rPr lang="en-US" sz="1300" kern="1200" dirty="0"/>
            <a:t>This it is why more and more individuals are trying therefore to choose all the time </a:t>
          </a:r>
          <a:r>
            <a:rPr lang="en-KW" sz="1300" kern="1200" dirty="0"/>
            <a:t>a luxury experience close to home because of travel restrictions. They are interested in LXR. These hotels </a:t>
          </a:r>
          <a:r>
            <a:rPr lang="en-US" sz="1300" kern="1200" dirty="0"/>
            <a:t>providing therefore </a:t>
          </a:r>
          <a:r>
            <a:rPr lang="en-KW" sz="1300" kern="1200" dirty="0"/>
            <a:t>a great getaway with both luxury and a local feel (BusinessTRaveller, 2018).</a:t>
          </a:r>
        </a:p>
      </dsp:txBody>
      <dsp:txXfrm>
        <a:off x="133648" y="424215"/>
        <a:ext cx="9333900" cy="2470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017D4-FC1D-B744-96F7-2729D62B843D}">
      <dsp:nvSpPr>
        <dsp:cNvPr id="0" name=""/>
        <dsp:cNvSpPr/>
      </dsp:nvSpPr>
      <dsp:spPr>
        <a:xfrm>
          <a:off x="0" y="469974"/>
          <a:ext cx="7256095" cy="226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5BFFFB-6461-B04E-B151-5AFB9303D206}">
      <dsp:nvSpPr>
        <dsp:cNvPr id="0" name=""/>
        <dsp:cNvSpPr/>
      </dsp:nvSpPr>
      <dsp:spPr>
        <a:xfrm>
          <a:off x="345443" y="174116"/>
          <a:ext cx="6908872" cy="42869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984" tIns="0" rIns="191984" bIns="0" numCol="1" spcCol="1270" anchor="ctr" anchorCtr="0">
          <a:noAutofit/>
        </a:bodyPr>
        <a:lstStyle/>
        <a:p>
          <a:pPr marL="0" lvl="0" indent="0" algn="just" defTabSz="400050">
            <a:lnSpc>
              <a:spcPct val="90000"/>
            </a:lnSpc>
            <a:spcBef>
              <a:spcPct val="0"/>
            </a:spcBef>
            <a:spcAft>
              <a:spcPct val="35000"/>
            </a:spcAft>
            <a:buNone/>
          </a:pPr>
          <a:r>
            <a:rPr lang="en-US" sz="900" kern="1200" dirty="0">
              <a:solidFill>
                <a:schemeClr val="tx1"/>
              </a:solidFill>
              <a:latin typeface="Times" pitchFamily="2" charset="0"/>
            </a:rPr>
            <a:t>Hotels, especially premium ones like LXR Hotels &amp; Resorts, value hospitality. Making visitors happy and comfortable demonstrates how much people care. We must remember that guests are seeking an experience as well as a location to stay to appreciate its relevance.</a:t>
          </a:r>
          <a:endParaRPr lang="en-KW" sz="900" kern="1200" dirty="0">
            <a:solidFill>
              <a:schemeClr val="tx1"/>
            </a:solidFill>
            <a:latin typeface="Times" pitchFamily="2" charset="0"/>
          </a:endParaRPr>
        </a:p>
      </dsp:txBody>
      <dsp:txXfrm>
        <a:off x="366370" y="195043"/>
        <a:ext cx="6867018" cy="386844"/>
      </dsp:txXfrm>
    </dsp:sp>
    <dsp:sp modelId="{53C2AE12-34DA-9F4A-A19E-5AB84503D647}">
      <dsp:nvSpPr>
        <dsp:cNvPr id="0" name=""/>
        <dsp:cNvSpPr/>
      </dsp:nvSpPr>
      <dsp:spPr>
        <a:xfrm>
          <a:off x="0" y="1041233"/>
          <a:ext cx="7256095" cy="226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39A22D-BDB8-5B4F-8A33-EA0E686D730F}">
      <dsp:nvSpPr>
        <dsp:cNvPr id="0" name=""/>
        <dsp:cNvSpPr/>
      </dsp:nvSpPr>
      <dsp:spPr>
        <a:xfrm>
          <a:off x="345443" y="745374"/>
          <a:ext cx="6908872" cy="42869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984" tIns="0" rIns="191984" bIns="0" numCol="1" spcCol="1270" anchor="ctr" anchorCtr="0">
          <a:noAutofit/>
        </a:bodyPr>
        <a:lstStyle/>
        <a:p>
          <a:pPr marL="0" lvl="0" indent="0" algn="just" defTabSz="400050">
            <a:lnSpc>
              <a:spcPct val="90000"/>
            </a:lnSpc>
            <a:spcBef>
              <a:spcPct val="0"/>
            </a:spcBef>
            <a:spcAft>
              <a:spcPct val="35000"/>
            </a:spcAft>
            <a:buNone/>
          </a:pPr>
          <a:r>
            <a:rPr lang="en-US" sz="900" kern="1200" dirty="0">
              <a:solidFill>
                <a:schemeClr val="tx1"/>
              </a:solidFill>
              <a:latin typeface="Times" pitchFamily="2" charset="0"/>
            </a:rPr>
            <a:t>Hospitality can make an ordinary visit special. Hotel workers that are polite, helpful, and attentive make visitors' vacations memorable. These good experiences are generally spread by word of mouth, boosting the hotel's image.</a:t>
          </a:r>
          <a:endParaRPr lang="en-KW" sz="900" kern="1200" dirty="0">
            <a:solidFill>
              <a:schemeClr val="tx1"/>
            </a:solidFill>
            <a:latin typeface="Times" pitchFamily="2" charset="0"/>
          </a:endParaRPr>
        </a:p>
      </dsp:txBody>
      <dsp:txXfrm>
        <a:off x="366370" y="766301"/>
        <a:ext cx="6867018" cy="386844"/>
      </dsp:txXfrm>
    </dsp:sp>
    <dsp:sp modelId="{7C7E4086-79B0-7A44-85D4-4C76FA6B0AA7}">
      <dsp:nvSpPr>
        <dsp:cNvPr id="0" name=""/>
        <dsp:cNvSpPr/>
      </dsp:nvSpPr>
      <dsp:spPr>
        <a:xfrm>
          <a:off x="0" y="1612492"/>
          <a:ext cx="7256095" cy="226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5B0DA0F-0DAD-944C-B79E-8B85DB32E827}">
      <dsp:nvSpPr>
        <dsp:cNvPr id="0" name=""/>
        <dsp:cNvSpPr/>
      </dsp:nvSpPr>
      <dsp:spPr>
        <a:xfrm>
          <a:off x="345443" y="1316633"/>
          <a:ext cx="6908872" cy="42869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984" tIns="0" rIns="191984" bIns="0" numCol="1" spcCol="1270" anchor="ctr" anchorCtr="0">
          <a:noAutofit/>
        </a:bodyPr>
        <a:lstStyle/>
        <a:p>
          <a:pPr marL="0" lvl="0" indent="0" algn="just" defTabSz="400050">
            <a:lnSpc>
              <a:spcPct val="90000"/>
            </a:lnSpc>
            <a:spcBef>
              <a:spcPct val="0"/>
            </a:spcBef>
            <a:spcAft>
              <a:spcPct val="35000"/>
            </a:spcAft>
            <a:buNone/>
          </a:pPr>
          <a:r>
            <a:rPr lang="en-US" sz="900" kern="1200" dirty="0">
              <a:solidFill>
                <a:schemeClr val="tx1"/>
              </a:solidFill>
              <a:latin typeface="Times" pitchFamily="2" charset="0"/>
            </a:rPr>
            <a:t>Building Trust: Being truly welcoming helps the hotel build trust with its guests. Well-treated guests will likely return. Customer loyalty keeps guests coming back and recommending the hotel, which boosts </a:t>
          </a:r>
          <a:r>
            <a:rPr lang="en-US" sz="900" kern="1200" dirty="0" err="1">
              <a:solidFill>
                <a:schemeClr val="tx1"/>
              </a:solidFill>
              <a:latin typeface="Times" pitchFamily="2" charset="0"/>
            </a:rPr>
            <a:t>marketing.Setting</a:t>
          </a:r>
          <a:r>
            <a:rPr lang="en-US" sz="900" kern="1200" dirty="0">
              <a:solidFill>
                <a:schemeClr val="tx1"/>
              </a:solidFill>
              <a:latin typeface="Times" pitchFamily="2" charset="0"/>
            </a:rPr>
            <a:t> the hotel apart: Hotels may have equal facilities, but customers may choose based on hospitality. A hotel's competitive edge comes from hardworking workers who surpass visitor expectations.</a:t>
          </a:r>
          <a:endParaRPr lang="en-KW" sz="900" kern="1200" dirty="0">
            <a:solidFill>
              <a:schemeClr val="tx1"/>
            </a:solidFill>
            <a:latin typeface="Times" pitchFamily="2" charset="0"/>
          </a:endParaRPr>
        </a:p>
      </dsp:txBody>
      <dsp:txXfrm>
        <a:off x="366370" y="1337560"/>
        <a:ext cx="6867018" cy="386844"/>
      </dsp:txXfrm>
    </dsp:sp>
    <dsp:sp modelId="{7E9D9B56-522B-2A40-AC01-0DCDD585404F}">
      <dsp:nvSpPr>
        <dsp:cNvPr id="0" name=""/>
        <dsp:cNvSpPr/>
      </dsp:nvSpPr>
      <dsp:spPr>
        <a:xfrm>
          <a:off x="0" y="2183750"/>
          <a:ext cx="7256095" cy="226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7E848B-AD95-354C-A7B7-17DB734551B9}">
      <dsp:nvSpPr>
        <dsp:cNvPr id="0" name=""/>
        <dsp:cNvSpPr/>
      </dsp:nvSpPr>
      <dsp:spPr>
        <a:xfrm>
          <a:off x="345443" y="1887892"/>
          <a:ext cx="6908872" cy="42869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984" tIns="0" rIns="191984" bIns="0" numCol="1" spcCol="1270" anchor="ctr" anchorCtr="0">
          <a:noAutofit/>
        </a:bodyPr>
        <a:lstStyle/>
        <a:p>
          <a:pPr marL="0" lvl="0" indent="0" algn="just" defTabSz="400050">
            <a:lnSpc>
              <a:spcPct val="90000"/>
            </a:lnSpc>
            <a:spcBef>
              <a:spcPct val="0"/>
            </a:spcBef>
            <a:spcAft>
              <a:spcPct val="35000"/>
            </a:spcAft>
            <a:buNone/>
          </a:pPr>
          <a:r>
            <a:rPr lang="en-US" sz="900" kern="1200">
              <a:solidFill>
                <a:schemeClr val="tx1"/>
              </a:solidFill>
              <a:latin typeface="Times" pitchFamily="2" charset="0"/>
            </a:rPr>
            <a:t>To satisfy guests, go above and above and provide excellent service. This may include tailored services, understanding and satisfying visitor preferences, or being kind and helpful.</a:t>
          </a:r>
          <a:endParaRPr lang="en-KW" sz="900" kern="1200">
            <a:solidFill>
              <a:schemeClr val="tx1"/>
            </a:solidFill>
            <a:latin typeface="Times" pitchFamily="2" charset="0"/>
          </a:endParaRPr>
        </a:p>
      </dsp:txBody>
      <dsp:txXfrm>
        <a:off x="366370" y="1908819"/>
        <a:ext cx="6867018" cy="386844"/>
      </dsp:txXfrm>
    </dsp:sp>
    <dsp:sp modelId="{7DAB8FD3-B3DA-0B49-8043-18EC85594E87}">
      <dsp:nvSpPr>
        <dsp:cNvPr id="0" name=""/>
        <dsp:cNvSpPr/>
      </dsp:nvSpPr>
      <dsp:spPr>
        <a:xfrm>
          <a:off x="0" y="2755009"/>
          <a:ext cx="7256095" cy="226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7062D5-16B7-DC4E-8AAC-8045B9D8B9F1}">
      <dsp:nvSpPr>
        <dsp:cNvPr id="0" name=""/>
        <dsp:cNvSpPr/>
      </dsp:nvSpPr>
      <dsp:spPr>
        <a:xfrm>
          <a:off x="345443" y="2459150"/>
          <a:ext cx="6908872" cy="42869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984" tIns="0" rIns="191984" bIns="0" numCol="1" spcCol="1270" anchor="ctr" anchorCtr="0">
          <a:noAutofit/>
        </a:bodyPr>
        <a:lstStyle/>
        <a:p>
          <a:pPr marL="0" lvl="0" indent="0" algn="just" defTabSz="400050">
            <a:lnSpc>
              <a:spcPct val="90000"/>
            </a:lnSpc>
            <a:spcBef>
              <a:spcPct val="0"/>
            </a:spcBef>
            <a:spcAft>
              <a:spcPct val="35000"/>
            </a:spcAft>
            <a:buNone/>
          </a:pPr>
          <a:r>
            <a:rPr lang="en-US" sz="900" kern="1200" dirty="0">
              <a:solidFill>
                <a:schemeClr val="tx1"/>
              </a:solidFill>
              <a:latin typeface="Times" pitchFamily="2" charset="0"/>
            </a:rPr>
            <a:t>Online reviews and social media allow guests to voice their ideas. Excellent hospitality may lead to positive evaluations and referrals, attracting new </a:t>
          </a:r>
          <a:r>
            <a:rPr lang="en-US" sz="900" kern="1200" dirty="0" err="1">
              <a:solidFill>
                <a:schemeClr val="tx1"/>
              </a:solidFill>
              <a:latin typeface="Times" pitchFamily="2" charset="0"/>
            </a:rPr>
            <a:t>consumers.LXR</a:t>
          </a:r>
          <a:r>
            <a:rPr lang="en-US" sz="900" kern="1200" dirty="0">
              <a:solidFill>
                <a:schemeClr val="tx1"/>
              </a:solidFill>
              <a:latin typeface="Times" pitchFamily="2" charset="0"/>
            </a:rPr>
            <a:t> Hotels &amp; Resorts exceeds guest expectations. This is crucial to our brand. They do this by:</a:t>
          </a:r>
          <a:endParaRPr lang="en-KW" sz="900" kern="1200" dirty="0">
            <a:solidFill>
              <a:schemeClr val="tx1"/>
            </a:solidFill>
            <a:latin typeface="Times" pitchFamily="2" charset="0"/>
          </a:endParaRPr>
        </a:p>
      </dsp:txBody>
      <dsp:txXfrm>
        <a:off x="366370" y="2480077"/>
        <a:ext cx="6867018" cy="386844"/>
      </dsp:txXfrm>
    </dsp:sp>
    <dsp:sp modelId="{37CDEA33-FC06-004B-8DA2-18AA7AC59A58}">
      <dsp:nvSpPr>
        <dsp:cNvPr id="0" name=""/>
        <dsp:cNvSpPr/>
      </dsp:nvSpPr>
      <dsp:spPr>
        <a:xfrm>
          <a:off x="0" y="3563249"/>
          <a:ext cx="7256095" cy="226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3E2092-0485-0B4C-A565-608942779918}">
      <dsp:nvSpPr>
        <dsp:cNvPr id="0" name=""/>
        <dsp:cNvSpPr/>
      </dsp:nvSpPr>
      <dsp:spPr>
        <a:xfrm>
          <a:off x="345443" y="3030409"/>
          <a:ext cx="6908872" cy="6656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984" tIns="0" rIns="191984" bIns="0" numCol="1" spcCol="1270" anchor="ctr" anchorCtr="0">
          <a:noAutofit/>
        </a:bodyPr>
        <a:lstStyle/>
        <a:p>
          <a:pPr marL="0" lvl="0" indent="0" algn="just" defTabSz="400050">
            <a:lnSpc>
              <a:spcPct val="90000"/>
            </a:lnSpc>
            <a:spcBef>
              <a:spcPct val="0"/>
            </a:spcBef>
            <a:spcAft>
              <a:spcPct val="35000"/>
            </a:spcAft>
            <a:buNone/>
          </a:pPr>
          <a:r>
            <a:rPr lang="en-US" sz="900" kern="1200" dirty="0" err="1">
              <a:solidFill>
                <a:schemeClr val="tx1"/>
              </a:solidFill>
              <a:latin typeface="Times" pitchFamily="2" charset="0"/>
            </a:rPr>
            <a:t>Personalised</a:t>
          </a:r>
          <a:r>
            <a:rPr lang="en-US" sz="900" kern="1200" dirty="0">
              <a:solidFill>
                <a:schemeClr val="tx1"/>
              </a:solidFill>
              <a:latin typeface="Times" pitchFamily="2" charset="0"/>
            </a:rPr>
            <a:t> Services: Our personnel is trained to understand and satisfy client preferences and expectations. Our goal is to anticipate their requirements without asking. This may involve </a:t>
          </a:r>
          <a:r>
            <a:rPr lang="en-US" sz="900" kern="1200" dirty="0" err="1">
              <a:solidFill>
                <a:schemeClr val="tx1"/>
              </a:solidFill>
              <a:latin typeface="Times" pitchFamily="2" charset="0"/>
            </a:rPr>
            <a:t>customising</a:t>
          </a:r>
          <a:r>
            <a:rPr lang="en-US" sz="900" kern="1200" dirty="0">
              <a:solidFill>
                <a:schemeClr val="tx1"/>
              </a:solidFill>
              <a:latin typeface="Times" pitchFamily="2" charset="0"/>
            </a:rPr>
            <a:t> a plan, arranging additions, or satisfying </a:t>
          </a:r>
          <a:r>
            <a:rPr lang="en-US" sz="900" kern="1200" dirty="0" err="1">
              <a:solidFill>
                <a:schemeClr val="tx1"/>
              </a:solidFill>
              <a:latin typeface="Times" pitchFamily="2" charset="0"/>
            </a:rPr>
            <a:t>demands.We</a:t>
          </a:r>
          <a:r>
            <a:rPr lang="en-US" sz="900" kern="1200" dirty="0">
              <a:solidFill>
                <a:schemeClr val="tx1"/>
              </a:solidFill>
              <a:latin typeface="Times" pitchFamily="2" charset="0"/>
            </a:rPr>
            <a:t> meticulously prepare rooms, serve meals, and </a:t>
          </a:r>
          <a:r>
            <a:rPr lang="en-US" sz="900" kern="1200" dirty="0" err="1">
              <a:solidFill>
                <a:schemeClr val="tx1"/>
              </a:solidFill>
              <a:latin typeface="Times" pitchFamily="2" charset="0"/>
            </a:rPr>
            <a:t>organise</a:t>
          </a:r>
          <a:r>
            <a:rPr lang="en-US" sz="900" kern="1200" dirty="0">
              <a:solidFill>
                <a:schemeClr val="tx1"/>
              </a:solidFill>
              <a:latin typeface="Times" pitchFamily="2" charset="0"/>
            </a:rPr>
            <a:t> on-site events. We do this to provide our guests the greatest </a:t>
          </a:r>
          <a:r>
            <a:rPr lang="en-US" sz="900" kern="1200" dirty="0" err="1">
              <a:solidFill>
                <a:schemeClr val="tx1"/>
              </a:solidFill>
              <a:latin typeface="Times" pitchFamily="2" charset="0"/>
            </a:rPr>
            <a:t>experience.Guest</a:t>
          </a:r>
          <a:r>
            <a:rPr lang="en-US" sz="900" kern="1200" dirty="0">
              <a:solidFill>
                <a:schemeClr val="tx1"/>
              </a:solidFill>
              <a:latin typeface="Times" pitchFamily="2" charset="0"/>
            </a:rPr>
            <a:t> experiences like local events, private excursions, and cultural immersions are exclusive to LXR(</a:t>
          </a:r>
          <a:r>
            <a:rPr lang="en-US" sz="900" kern="1200" dirty="0" err="1">
              <a:solidFill>
                <a:schemeClr val="tx1"/>
              </a:solidFill>
              <a:latin typeface="Times" pitchFamily="2" charset="0"/>
            </a:rPr>
            <a:t>Martilla</a:t>
          </a:r>
          <a:r>
            <a:rPr lang="en-US" sz="900" kern="1200" dirty="0">
              <a:solidFill>
                <a:schemeClr val="tx1"/>
              </a:solidFill>
              <a:latin typeface="Times" pitchFamily="2" charset="0"/>
            </a:rPr>
            <a:t> and James, 1977).. This enhances their </a:t>
          </a:r>
          <a:r>
            <a:rPr lang="en-US" sz="900" kern="1200" dirty="0" err="1">
              <a:solidFill>
                <a:schemeClr val="tx1"/>
              </a:solidFill>
              <a:latin typeface="Times" pitchFamily="2" charset="0"/>
            </a:rPr>
            <a:t>stay.Guest</a:t>
          </a:r>
          <a:r>
            <a:rPr lang="en-US" sz="900" kern="1200" dirty="0">
              <a:solidFill>
                <a:schemeClr val="tx1"/>
              </a:solidFill>
              <a:latin typeface="Times" pitchFamily="2" charset="0"/>
            </a:rPr>
            <a:t> feedback systems may help LXR Hotels improve. They know they consistently exceed expectations and attempt innovative things to improve the visitor experience.</a:t>
          </a:r>
          <a:endParaRPr lang="en-KW" sz="900" kern="1200" dirty="0">
            <a:solidFill>
              <a:schemeClr val="tx1"/>
            </a:solidFill>
            <a:latin typeface="Times" pitchFamily="2" charset="0"/>
          </a:endParaRPr>
        </a:p>
      </dsp:txBody>
      <dsp:txXfrm>
        <a:off x="377939" y="3062905"/>
        <a:ext cx="6843880" cy="600687"/>
      </dsp:txXfrm>
    </dsp:sp>
    <dsp:sp modelId="{5FADEB26-78B6-F141-AD7E-005FF948BD1B}">
      <dsp:nvSpPr>
        <dsp:cNvPr id="0" name=""/>
        <dsp:cNvSpPr/>
      </dsp:nvSpPr>
      <dsp:spPr>
        <a:xfrm>
          <a:off x="0" y="4134507"/>
          <a:ext cx="7256095" cy="2268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A9267C-DD6C-1C4D-97D0-E938B4730915}">
      <dsp:nvSpPr>
        <dsp:cNvPr id="0" name=""/>
        <dsp:cNvSpPr/>
      </dsp:nvSpPr>
      <dsp:spPr>
        <a:xfrm>
          <a:off x="345443" y="3838649"/>
          <a:ext cx="6908872" cy="42869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1984" tIns="0" rIns="191984" bIns="0" numCol="1" spcCol="1270" anchor="ctr" anchorCtr="0">
          <a:noAutofit/>
        </a:bodyPr>
        <a:lstStyle/>
        <a:p>
          <a:pPr marL="0" lvl="0" indent="0" algn="just" defTabSz="400050">
            <a:lnSpc>
              <a:spcPct val="90000"/>
            </a:lnSpc>
            <a:spcBef>
              <a:spcPct val="0"/>
            </a:spcBef>
            <a:spcAft>
              <a:spcPct val="35000"/>
            </a:spcAft>
            <a:buNone/>
          </a:pPr>
          <a:r>
            <a:rPr lang="en-US" sz="900" kern="1200" dirty="0">
              <a:solidFill>
                <a:schemeClr val="tx1"/>
              </a:solidFill>
              <a:latin typeface="Times" pitchFamily="2" charset="0"/>
            </a:rPr>
            <a:t>LXR Hotels &amp; Resorts </a:t>
          </a:r>
          <a:r>
            <a:rPr lang="en-US" sz="900" kern="1200" dirty="0" err="1">
              <a:solidFill>
                <a:schemeClr val="tx1"/>
              </a:solidFill>
              <a:latin typeface="Times" pitchFamily="2" charset="0"/>
            </a:rPr>
            <a:t>emphasises</a:t>
          </a:r>
          <a:r>
            <a:rPr lang="en-US" sz="900" kern="1200" dirty="0">
              <a:solidFill>
                <a:schemeClr val="tx1"/>
              </a:solidFill>
              <a:latin typeface="Times" pitchFamily="2" charset="0"/>
            </a:rPr>
            <a:t> hospitality to stand out in luxury. They want guests to have memorable, shareable experiences (Hilton, 2021).</a:t>
          </a:r>
          <a:endParaRPr lang="en-KW" sz="900" kern="1200" dirty="0">
            <a:solidFill>
              <a:schemeClr val="tx1"/>
            </a:solidFill>
            <a:latin typeface="Times" pitchFamily="2" charset="0"/>
          </a:endParaRPr>
        </a:p>
      </dsp:txBody>
      <dsp:txXfrm>
        <a:off x="366370" y="3859576"/>
        <a:ext cx="6867018" cy="3868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238720@student.uwtsd.ac.uk" TargetMode="Externa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2.jpeg" /><Relationship Id="rId1" Type="http://schemas.openxmlformats.org/officeDocument/2006/relationships/slideLayout" Target="../slideLayouts/slideLayout2.xml" /><Relationship Id="rId5" Type="http://schemas.openxmlformats.org/officeDocument/2006/relationships/image" Target="../media/image4.png" /><Relationship Id="rId4" Type="http://schemas.openxmlformats.org/officeDocument/2006/relationships/image" Target="../media/image9.png" /></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 /><Relationship Id="rId3" Type="http://schemas.openxmlformats.org/officeDocument/2006/relationships/image" Target="../media/image3.png" /><Relationship Id="rId7" Type="http://schemas.openxmlformats.org/officeDocument/2006/relationships/diagramData" Target="../diagrams/data2.xm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image" Target="../media/image11.png" /><Relationship Id="rId11" Type="http://schemas.microsoft.com/office/2007/relationships/diagramDrawing" Target="../diagrams/drawing2.xml" /><Relationship Id="rId5" Type="http://schemas.openxmlformats.org/officeDocument/2006/relationships/image" Target="../media/image10.jpeg" /><Relationship Id="rId10" Type="http://schemas.openxmlformats.org/officeDocument/2006/relationships/diagramColors" Target="../diagrams/colors2.xml" /><Relationship Id="rId4" Type="http://schemas.openxmlformats.org/officeDocument/2006/relationships/image" Target="../media/image4.png" /><Relationship Id="rId9" Type="http://schemas.openxmlformats.org/officeDocument/2006/relationships/diagramQuickStyle" Target="../diagrams/quickStyle2.xml" /></Relationships>
</file>

<file path=ppt/slides/_rels/slide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2.jpeg" /><Relationship Id="rId1" Type="http://schemas.openxmlformats.org/officeDocument/2006/relationships/slideLayout" Target="../slideLayouts/slideLayout2.xml" /><Relationship Id="rId4" Type="http://schemas.openxmlformats.org/officeDocument/2006/relationships/image" Target="../media/image13.svg" /></Relationships>
</file>

<file path=ppt/slides/_rels/slide7.xml.rels><?xml version="1.0" encoding="UTF-8" standalone="yes"?>
<Relationships xmlns="http://schemas.openxmlformats.org/package/2006/relationships"><Relationship Id="rId3" Type="http://schemas.openxmlformats.org/officeDocument/2006/relationships/hyperlink" Target="https://cr.hilton.com/wp-content/uploads/2021/04/Hilton-2020-ESG-Report.pdf" TargetMode="External" /><Relationship Id="rId2" Type="http://schemas.openxmlformats.org/officeDocument/2006/relationships/hyperlink" Target="https://www.businesstraveller.com/business-travel/2018/08/06/hilton-launches-new-luxury-collection-brand-lxr-hotels-and-resorts/" TargetMode="External" /><Relationship Id="rId1" Type="http://schemas.openxmlformats.org/officeDocument/2006/relationships/slideLayout" Target="../slideLayouts/slideLayout2.xml" /><Relationship Id="rId4" Type="http://schemas.openxmlformats.org/officeDocument/2006/relationships/hyperlink" Target="https://www.hospitalitynet.org/announcement/41007418.html" TargetMode="External" /></Relationships>
</file>

<file path=ppt/slides/_rels/slide8.xml.rels><?xml version="1.0" encoding="UTF-8" standalone="yes"?>
<Relationships xmlns="http://schemas.openxmlformats.org/package/2006/relationships"><Relationship Id="rId3" Type="http://schemas.openxmlformats.org/officeDocument/2006/relationships/hyperlink" Target="https://www.nsw.gov.au/covid-19/covid-safe" TargetMode="External" /><Relationship Id="rId2" Type="http://schemas.openxmlformats.org/officeDocument/2006/relationships/hyperlink" Target="https://clean.marriott.com/" TargetMode="Externa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image" Target="../media/image15.gif" /><Relationship Id="rId5" Type="http://schemas.openxmlformats.org/officeDocument/2006/relationships/image" Target="../media/image14.gif" /><Relationship Id="rId4" Type="http://schemas.openxmlformats.org/officeDocument/2006/relationships/image" Target="../media/image4.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3D280-109A-EE42-2EE1-6E9F5CD6B8C2}"/>
              </a:ext>
            </a:extLst>
          </p:cNvPr>
          <p:cNvSpPr>
            <a:spLocks noGrp="1"/>
          </p:cNvSpPr>
          <p:nvPr>
            <p:ph type="ctrTitle"/>
          </p:nvPr>
        </p:nvSpPr>
        <p:spPr>
          <a:xfrm>
            <a:off x="2688165" y="2964329"/>
            <a:ext cx="6815669" cy="2293419"/>
          </a:xfrm>
        </p:spPr>
        <p:txBody>
          <a:bodyPr/>
          <a:lstStyle/>
          <a:p>
            <a:r>
              <a:rPr lang="en-US" sz="2800" b="1" i="1" dirty="0" err="1">
                <a:latin typeface="Times" pitchFamily="2" charset="0"/>
              </a:rPr>
              <a:t>Programme</a:t>
            </a:r>
            <a:r>
              <a:rPr lang="en-US" sz="2800" b="1" i="1" dirty="0">
                <a:latin typeface="Times" pitchFamily="2" charset="0"/>
              </a:rPr>
              <a:t>: International Hotel </a:t>
            </a:r>
            <a:r>
              <a:rPr lang="en-US" sz="2800" b="1" i="1" dirty="0" err="1">
                <a:latin typeface="Times" pitchFamily="2" charset="0"/>
              </a:rPr>
              <a:t>Managemen</a:t>
            </a:r>
            <a:br>
              <a:rPr lang="en-US" sz="2800" b="1" i="1" dirty="0">
                <a:latin typeface="Times" pitchFamily="2" charset="0"/>
              </a:rPr>
            </a:br>
            <a:br>
              <a:rPr lang="en-US" sz="2800" b="1" i="1" dirty="0">
                <a:latin typeface="Times" pitchFamily="2" charset="0"/>
              </a:rPr>
            </a:br>
            <a:r>
              <a:rPr lang="en-US" sz="2800" b="1" i="1" dirty="0">
                <a:latin typeface="Times" pitchFamily="2" charset="0"/>
              </a:rPr>
              <a:t>Module: Hospitality and Guest Services</a:t>
            </a:r>
            <a:br>
              <a:rPr lang="en-US" sz="2800" b="1" i="1" dirty="0">
                <a:latin typeface="Times" pitchFamily="2" charset="0"/>
              </a:rPr>
            </a:br>
            <a:r>
              <a:rPr lang="ro-RO" sz="2800" b="1" i="1" dirty="0">
                <a:latin typeface="Times" pitchFamily="2" charset="0"/>
              </a:rPr>
              <a:t>Student :Andreea-Elena </a:t>
            </a:r>
            <a:r>
              <a:rPr lang="ro-RO" sz="2800" b="1" i="1" dirty="0" err="1">
                <a:latin typeface="Times" pitchFamily="2" charset="0"/>
              </a:rPr>
              <a:t>Ghiurca</a:t>
            </a:r>
            <a:br>
              <a:rPr lang="ro-RO" sz="2800" b="1" i="1" dirty="0">
                <a:latin typeface="Times" pitchFamily="2" charset="0"/>
              </a:rPr>
            </a:br>
            <a:r>
              <a:rPr lang="ro-RO" sz="2800" b="1" i="1" dirty="0">
                <a:latin typeface="Times" pitchFamily="2" charset="0"/>
              </a:rPr>
              <a:t>Student </a:t>
            </a:r>
            <a:r>
              <a:rPr lang="ro-RO" sz="2800" b="1" i="1" dirty="0" err="1">
                <a:latin typeface="Times" pitchFamily="2" charset="0"/>
              </a:rPr>
              <a:t>id</a:t>
            </a:r>
            <a:r>
              <a:rPr lang="ro-RO" sz="2800" b="1" i="1" dirty="0">
                <a:latin typeface="Times" pitchFamily="2" charset="0"/>
              </a:rPr>
              <a:t>: </a:t>
            </a:r>
            <a:r>
              <a:rPr lang="ro-RO" sz="2800" b="1" i="1" dirty="0">
                <a:latin typeface="Times" pitchFamily="2" charset="0"/>
                <a:hlinkClick r:id="rId2"/>
              </a:rPr>
              <a:t>2238720@student.uwtsd.ac.uk</a:t>
            </a:r>
            <a:r>
              <a:rPr lang="ro-RO" sz="2800" b="1" i="1" dirty="0">
                <a:latin typeface="Times" pitchFamily="2" charset="0"/>
              </a:rPr>
              <a:t> </a:t>
            </a:r>
            <a:br>
              <a:rPr lang="en-US" sz="2800" b="1" i="1" dirty="0">
                <a:latin typeface="Times" pitchFamily="2" charset="0"/>
              </a:rPr>
            </a:br>
            <a:r>
              <a:rPr lang="en-US" sz="2800" b="1" i="1" dirty="0">
                <a:latin typeface="Times" pitchFamily="2" charset="0"/>
              </a:rPr>
              <a:t>Module code: BMIH4003</a:t>
            </a:r>
            <a:br>
              <a:rPr lang="ro-RO" sz="2800" b="1" i="1" dirty="0">
                <a:latin typeface="Times" pitchFamily="2" charset="0"/>
              </a:rPr>
            </a:br>
            <a:r>
              <a:rPr lang="ro-RO" sz="2800" b="1" i="1" dirty="0">
                <a:latin typeface="Times" pitchFamily="2" charset="0"/>
              </a:rPr>
              <a:t>Module </a:t>
            </a:r>
            <a:r>
              <a:rPr lang="ro-RO" sz="2800" b="1" i="1" dirty="0" err="1">
                <a:latin typeface="Times" pitchFamily="2" charset="0"/>
              </a:rPr>
              <a:t>lead</a:t>
            </a:r>
            <a:r>
              <a:rPr lang="ro-RO" sz="2800" b="1" i="1" dirty="0">
                <a:latin typeface="Times" pitchFamily="2" charset="0"/>
              </a:rPr>
              <a:t>: Charlotte </a:t>
            </a:r>
            <a:r>
              <a:rPr lang="ro-RO" sz="2800" b="1" i="1" dirty="0" err="1">
                <a:latin typeface="Times" pitchFamily="2" charset="0"/>
              </a:rPr>
              <a:t>Joyner</a:t>
            </a:r>
            <a:endParaRPr lang="en-KW" sz="2800" b="1" i="1" dirty="0">
              <a:latin typeface="Times" pitchFamily="2" charset="0"/>
            </a:endParaRPr>
          </a:p>
        </p:txBody>
      </p:sp>
      <p:sp>
        <p:nvSpPr>
          <p:cNvPr id="3" name="CasetăText 2">
            <a:extLst>
              <a:ext uri="{FF2B5EF4-FFF2-40B4-BE49-F238E27FC236}">
                <a16:creationId xmlns:a16="http://schemas.microsoft.com/office/drawing/2014/main" id="{55629ADA-B6FA-20C7-803D-2F4261E34D24}"/>
              </a:ext>
            </a:extLst>
          </p:cNvPr>
          <p:cNvSpPr txBox="1"/>
          <p:nvPr/>
        </p:nvSpPr>
        <p:spPr>
          <a:xfrm>
            <a:off x="5181599" y="2145553"/>
            <a:ext cx="1828800" cy="1828800"/>
          </a:xfrm>
          <a:prstGeom prst="rect">
            <a:avLst/>
          </a:prstGeom>
          <a:noFill/>
        </p:spPr>
        <p:txBody>
          <a:bodyPr wrap="square" rtlCol="0">
            <a:spAutoFit/>
          </a:bodyPr>
          <a:lstStyle/>
          <a:p>
            <a:pPr algn="l"/>
            <a:endParaRPr lang="ro-RO" dirty="0"/>
          </a:p>
        </p:txBody>
      </p:sp>
    </p:spTree>
    <p:extLst>
      <p:ext uri="{BB962C8B-B14F-4D97-AF65-F5344CB8AC3E}">
        <p14:creationId xmlns:p14="http://schemas.microsoft.com/office/powerpoint/2010/main" val="1428274617"/>
      </p:ext>
    </p:extLst>
  </p:cSld>
  <p:clrMapOvr>
    <a:masterClrMapping/>
  </p:clrMapOvr>
  <mc:AlternateContent xmlns:mc="http://schemas.openxmlformats.org/markup-compatibility/2006" xmlns:p14="http://schemas.microsoft.com/office/powerpoint/2010/main">
    <mc:Choice Requires="p14">
      <p:transition spd="slow" p14:dur="2000" advTm="21632"/>
    </mc:Choice>
    <mc:Fallback xmlns="">
      <p:transition spd="slow" advTm="2163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ilton launches new luxury brand LXR Hotels and Resorts – Business Traveller">
            <a:extLst>
              <a:ext uri="{FF2B5EF4-FFF2-40B4-BE49-F238E27FC236}">
                <a16:creationId xmlns:a16="http://schemas.microsoft.com/office/drawing/2014/main" id="{52F97E99-8CE4-6450-575D-034770B8918C}"/>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EE3FA97-F487-DC31-9CEC-3E887E14181D}"/>
              </a:ext>
            </a:extLst>
          </p:cNvPr>
          <p:cNvSpPr>
            <a:spLocks noGrp="1"/>
          </p:cNvSpPr>
          <p:nvPr>
            <p:ph type="title"/>
          </p:nvPr>
        </p:nvSpPr>
        <p:spPr>
          <a:xfrm>
            <a:off x="1295402" y="982132"/>
            <a:ext cx="9601196" cy="1303867"/>
          </a:xfrm>
        </p:spPr>
        <p:txBody>
          <a:bodyPr>
            <a:normAutofit/>
          </a:bodyPr>
          <a:lstStyle/>
          <a:p>
            <a:r>
              <a:rPr lang="en-US">
                <a:solidFill>
                  <a:srgbClr val="FFFFFF"/>
                </a:solidFill>
              </a:rPr>
              <a:t>Briefly introduce your chosen hotel:</a:t>
            </a:r>
            <a:endParaRPr lang="en-KW">
              <a:solidFill>
                <a:srgbClr val="FFFFFF"/>
              </a:solidFill>
            </a:endParaRPr>
          </a:p>
        </p:txBody>
      </p:sp>
      <p:cxnSp>
        <p:nvCxnSpPr>
          <p:cNvPr id="1033" name="Straight Connector 1032">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7DC616DC-98C6-6B14-1C33-0736DA72AC29}"/>
              </a:ext>
            </a:extLst>
          </p:cNvPr>
          <p:cNvSpPr>
            <a:spLocks noGrp="1"/>
          </p:cNvSpPr>
          <p:nvPr>
            <p:ph idx="1"/>
          </p:nvPr>
        </p:nvSpPr>
        <p:spPr>
          <a:xfrm>
            <a:off x="1295401" y="2556932"/>
            <a:ext cx="9601196" cy="3318936"/>
          </a:xfrm>
        </p:spPr>
        <p:txBody>
          <a:bodyPr>
            <a:normAutofit lnSpcReduction="10000"/>
          </a:bodyPr>
          <a:lstStyle/>
          <a:p>
            <a:pPr marL="0" indent="0">
              <a:lnSpc>
                <a:spcPct val="90000"/>
              </a:lnSpc>
              <a:buNone/>
            </a:pPr>
            <a:r>
              <a:rPr lang="en-US" sz="2200" dirty="0">
                <a:solidFill>
                  <a:srgbClr val="FFFFFF"/>
                </a:solidFill>
                <a:effectLst/>
                <a:latin typeface="Times" pitchFamily="2" charset="0"/>
                <a:ea typeface="Calibri" panose="020F0502020204030204" pitchFamily="34" charset="0"/>
                <a:cs typeface="Times New Roman" panose="02020603050405020304" pitchFamily="18" charset="0"/>
              </a:rPr>
              <a:t>In this context of the academic presentation has been selected </a:t>
            </a:r>
            <a:r>
              <a:rPr lang="en-KW" sz="2200" dirty="0">
                <a:solidFill>
                  <a:srgbClr val="FFFFFF"/>
                </a:solidFill>
                <a:effectLst/>
                <a:latin typeface="Times" pitchFamily="2" charset="0"/>
                <a:ea typeface="Calibri" panose="020F0502020204030204" pitchFamily="34" charset="0"/>
                <a:cs typeface="Times New Roman" panose="02020603050405020304" pitchFamily="18" charset="0"/>
              </a:rPr>
              <a:t>LXR Hotels &amp; Resorts, a fancy brand owned by Hilton. LXR is a group of fancy hotels that are all different and special in their own way</a:t>
            </a:r>
            <a:r>
              <a:rPr lang="en-US" sz="2200" dirty="0">
                <a:solidFill>
                  <a:srgbClr val="FFFFFF"/>
                </a:solidFill>
                <a:effectLst/>
                <a:latin typeface="Times" pitchFamily="2" charset="0"/>
                <a:ea typeface="Calibri" panose="020F0502020204030204" pitchFamily="34" charset="0"/>
                <a:cs typeface="Times New Roman" panose="02020603050405020304" pitchFamily="18" charset="0"/>
              </a:rPr>
              <a:t> being therefore located in different considerations and offering therefore </a:t>
            </a:r>
            <a:r>
              <a:rPr lang="en-KW" sz="2200" dirty="0">
                <a:solidFill>
                  <a:srgbClr val="FFFFFF"/>
                </a:solidFill>
                <a:effectLst/>
                <a:latin typeface="Times" pitchFamily="2" charset="0"/>
                <a:ea typeface="Calibri" panose="020F0502020204030204" pitchFamily="34" charset="0"/>
                <a:cs typeface="Times New Roman" panose="02020603050405020304" pitchFamily="18" charset="0"/>
              </a:rPr>
              <a:t>a unique travel experience. LXR properties are different from regular chain hotels</a:t>
            </a:r>
            <a:r>
              <a:rPr lang="en-US" sz="2200" dirty="0">
                <a:solidFill>
                  <a:srgbClr val="FFFFFF"/>
                </a:solidFill>
                <a:effectLst/>
                <a:latin typeface="Times" pitchFamily="2" charset="0"/>
                <a:ea typeface="Calibri" panose="020F0502020204030204" pitchFamily="34" charset="0"/>
                <a:cs typeface="Times New Roman" panose="02020603050405020304" pitchFamily="18" charset="0"/>
              </a:rPr>
              <a:t> having therefore local culture and style so each of the visit it is trying to be one unique and impressed(LXR, 2023)..</a:t>
            </a:r>
            <a:r>
              <a:rPr lang="en-KW" sz="2200" dirty="0">
                <a:solidFill>
                  <a:srgbClr val="FFFFFF"/>
                </a:solidFill>
                <a:effectLst/>
                <a:latin typeface="Times" pitchFamily="2" charset="0"/>
                <a:ea typeface="Calibri" panose="020F0502020204030204" pitchFamily="34" charset="0"/>
                <a:cs typeface="Times New Roman" panose="02020603050405020304" pitchFamily="18" charset="0"/>
              </a:rPr>
              <a:t>But they still have the same high standard of service as Hilton. They are in different places, from busy cities to peaceful remote areas, serving different preferences of travellers. LXR Hotels &amp; Resorts stands out </a:t>
            </a:r>
            <a:r>
              <a:rPr lang="en-US" sz="2200" dirty="0">
                <a:solidFill>
                  <a:srgbClr val="FFFFFF"/>
                </a:solidFill>
                <a:effectLst/>
                <a:latin typeface="Times" pitchFamily="2" charset="0"/>
                <a:ea typeface="Calibri" panose="020F0502020204030204" pitchFamily="34" charset="0"/>
                <a:cs typeface="Times New Roman" panose="02020603050405020304" pitchFamily="18" charset="0"/>
              </a:rPr>
              <a:t> therefore </a:t>
            </a:r>
            <a:r>
              <a:rPr lang="en-KW" sz="2200" dirty="0">
                <a:solidFill>
                  <a:srgbClr val="FFFFFF"/>
                </a:solidFill>
                <a:effectLst/>
                <a:latin typeface="Times" pitchFamily="2" charset="0"/>
                <a:ea typeface="Calibri" panose="020F0502020204030204" pitchFamily="34" charset="0"/>
                <a:cs typeface="Times New Roman" panose="02020603050405020304" pitchFamily="18" charset="0"/>
              </a:rPr>
              <a:t>in the luxury hospitality</a:t>
            </a:r>
            <a:r>
              <a:rPr lang="en-US" sz="2200" dirty="0">
                <a:solidFill>
                  <a:srgbClr val="FFFFFF"/>
                </a:solidFill>
                <a:effectLst/>
                <a:latin typeface="Times" pitchFamily="2" charset="0"/>
                <a:ea typeface="Calibri" panose="020F0502020204030204" pitchFamily="34" charset="0"/>
                <a:cs typeface="Times New Roman" panose="02020603050405020304" pitchFamily="18" charset="0"/>
              </a:rPr>
              <a:t> sector</a:t>
            </a:r>
            <a:r>
              <a:rPr lang="en-KW" sz="2200" dirty="0">
                <a:solidFill>
                  <a:srgbClr val="FFFFFF"/>
                </a:solidFill>
                <a:effectLst/>
                <a:latin typeface="Times" pitchFamily="2" charset="0"/>
                <a:ea typeface="Calibri" panose="020F0502020204030204" pitchFamily="34" charset="0"/>
                <a:cs typeface="Times New Roman" panose="02020603050405020304" pitchFamily="18" charset="0"/>
              </a:rPr>
              <a:t> because of its </a:t>
            </a:r>
            <a:r>
              <a:rPr lang="en-US" sz="2200" dirty="0">
                <a:solidFill>
                  <a:srgbClr val="FFFFFF"/>
                </a:solidFill>
                <a:effectLst/>
                <a:latin typeface="Times" pitchFamily="2" charset="0"/>
                <a:ea typeface="Calibri" panose="020F0502020204030204" pitchFamily="34" charset="0"/>
                <a:cs typeface="Times New Roman" panose="02020603050405020304" pitchFamily="18" charset="0"/>
              </a:rPr>
              <a:t>concentration on the context of the</a:t>
            </a:r>
            <a:r>
              <a:rPr lang="en-KW" sz="2200" dirty="0">
                <a:solidFill>
                  <a:srgbClr val="FFFFFF"/>
                </a:solidFill>
                <a:effectLst/>
                <a:latin typeface="Times" pitchFamily="2" charset="0"/>
                <a:ea typeface="Calibri" panose="020F0502020204030204" pitchFamily="34" charset="0"/>
                <a:cs typeface="Times New Roman" panose="02020603050405020304" pitchFamily="18" charset="0"/>
              </a:rPr>
              <a:t> individuality and excellent service standards (HospitalityNet, 2021).</a:t>
            </a:r>
          </a:p>
          <a:p>
            <a:pPr>
              <a:lnSpc>
                <a:spcPct val="90000"/>
              </a:lnSpc>
            </a:pPr>
            <a:endParaRPr lang="en-KW" sz="2200" dirty="0">
              <a:solidFill>
                <a:srgbClr val="FFFFFF"/>
              </a:solidFill>
            </a:endParaRPr>
          </a:p>
        </p:txBody>
      </p:sp>
    </p:spTree>
    <p:extLst>
      <p:ext uri="{BB962C8B-B14F-4D97-AF65-F5344CB8AC3E}">
        <p14:creationId xmlns:p14="http://schemas.microsoft.com/office/powerpoint/2010/main" val="28744950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0997"/>
    </mc:Choice>
    <mc:Fallback xmlns="">
      <p:transition spd="slow" advTm="7099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06A7C-B629-5A10-7AAE-ED46974F56FE}"/>
              </a:ext>
            </a:extLst>
          </p:cNvPr>
          <p:cNvSpPr>
            <a:spLocks noGrp="1"/>
          </p:cNvSpPr>
          <p:nvPr>
            <p:ph type="title"/>
          </p:nvPr>
        </p:nvSpPr>
        <p:spPr/>
        <p:txBody>
          <a:bodyPr>
            <a:normAutofit fontScale="90000"/>
          </a:bodyPr>
          <a:lstStyle/>
          <a:p>
            <a:r>
              <a:rPr lang="en-US" dirty="0"/>
              <a:t>Identify the hotel's main consumers and explain why they appeal to this group</a:t>
            </a:r>
            <a:endParaRPr lang="en-KW" dirty="0"/>
          </a:p>
        </p:txBody>
      </p:sp>
      <p:graphicFrame>
        <p:nvGraphicFramePr>
          <p:cNvPr id="4" name="Content Placeholder 3">
            <a:extLst>
              <a:ext uri="{FF2B5EF4-FFF2-40B4-BE49-F238E27FC236}">
                <a16:creationId xmlns:a16="http://schemas.microsoft.com/office/drawing/2014/main" id="{13A4FC24-76BE-0562-B38F-D23267899DB0}"/>
              </a:ext>
            </a:extLst>
          </p:cNvPr>
          <p:cNvGraphicFramePr>
            <a:graphicFrameLocks noGrp="1"/>
          </p:cNvGraphicFramePr>
          <p:nvPr>
            <p:ph idx="1"/>
            <p:extLst>
              <p:ext uri="{D42A27DB-BD31-4B8C-83A1-F6EECF244321}">
                <p14:modId xmlns:p14="http://schemas.microsoft.com/office/powerpoint/2010/main" val="2993317224"/>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4977892"/>
      </p:ext>
    </p:extLst>
  </p:cSld>
  <p:clrMapOvr>
    <a:masterClrMapping/>
  </p:clrMapOvr>
  <mc:AlternateContent xmlns:mc="http://schemas.openxmlformats.org/markup-compatibility/2006" xmlns:p14="http://schemas.microsoft.com/office/powerpoint/2010/main">
    <mc:Choice Requires="p14">
      <p:transition spd="slow" p14:dur="2000" advTm="125909"/>
    </mc:Choice>
    <mc:Fallback xmlns="">
      <p:transition spd="slow" advTm="12590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50" name="Picture 2" descr="Habtoor Palace Dubai, LXR Hotels &amp; Resorts | A Palatial Retreat">
            <a:extLst>
              <a:ext uri="{FF2B5EF4-FFF2-40B4-BE49-F238E27FC236}">
                <a16:creationId xmlns:a16="http://schemas.microsoft.com/office/drawing/2014/main" id="{41E9DB31-8840-B76A-84C5-4240E92C4F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12" r="1433"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8243CDD5-F82E-454F-8486-578A477A8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11227442" cy="5883295"/>
          </a:xfrm>
          <a:prstGeom prst="rect">
            <a:avLst/>
          </a:prstGeom>
          <a:blipFill dpi="0" rotWithShape="1">
            <a:blip r:embed="rId4">
              <a:alphaModFix amt="90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125408EF-EA7D-413B-B27F-B1FCD06FAC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0EE135F4-B257-A41B-443C-27A9C33E1F48}"/>
              </a:ext>
            </a:extLst>
          </p:cNvPr>
          <p:cNvSpPr>
            <a:spLocks noGrp="1"/>
          </p:cNvSpPr>
          <p:nvPr>
            <p:ph type="title"/>
          </p:nvPr>
        </p:nvSpPr>
        <p:spPr>
          <a:xfrm>
            <a:off x="1295402" y="982132"/>
            <a:ext cx="9601196" cy="1303867"/>
          </a:xfrm>
        </p:spPr>
        <p:txBody>
          <a:bodyPr>
            <a:normAutofit/>
          </a:bodyPr>
          <a:lstStyle/>
          <a:p>
            <a:pPr>
              <a:lnSpc>
                <a:spcPct val="90000"/>
              </a:lnSpc>
            </a:pPr>
            <a:r>
              <a:rPr lang="en-US" sz="2800">
                <a:latin typeface="Times" pitchFamily="2" charset="0"/>
              </a:rPr>
              <a:t>Outline the nature, scope and role of guest services and facilities in general</a:t>
            </a:r>
            <a:br>
              <a:rPr lang="en-US" sz="2800">
                <a:latin typeface="Times" pitchFamily="2" charset="0"/>
              </a:rPr>
            </a:br>
            <a:r>
              <a:rPr lang="en-US" sz="2800">
                <a:latin typeface="Times" pitchFamily="2" charset="0"/>
              </a:rPr>
              <a:t>and then apply this to your chosen hotel</a:t>
            </a:r>
            <a:endParaRPr lang="en-KW" sz="2800">
              <a:latin typeface="Times" pitchFamily="2" charset="0"/>
            </a:endParaRPr>
          </a:p>
        </p:txBody>
      </p:sp>
      <p:cxnSp>
        <p:nvCxnSpPr>
          <p:cNvPr id="2059" name="Straight Connector 2058">
            <a:extLst>
              <a:ext uri="{FF2B5EF4-FFF2-40B4-BE49-F238E27FC236}">
                <a16:creationId xmlns:a16="http://schemas.microsoft.com/office/drawing/2014/main" id="{98C14DAD-9B93-4225-B89C-5D0B5BD3A2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grpSp>
        <p:nvGrpSpPr>
          <p:cNvPr id="2061" name="Group 2060">
            <a:extLst>
              <a:ext uri="{FF2B5EF4-FFF2-40B4-BE49-F238E27FC236}">
                <a16:creationId xmlns:a16="http://schemas.microsoft.com/office/drawing/2014/main" id="{9CA11A81-0344-4F96-8A6F-BBBB25E6E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p:nvSpPr>
            <p:cNvPr id="2062" name="Rounded Rectangle 22">
              <a:extLst>
                <a:ext uri="{FF2B5EF4-FFF2-40B4-BE49-F238E27FC236}">
                  <a16:creationId xmlns:a16="http://schemas.microsoft.com/office/drawing/2014/main" id="{AD8DC422-CE88-4B6D-8A13-70E10AD9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3" name="Picture 2062">
              <a:extLst>
                <a:ext uri="{FF2B5EF4-FFF2-40B4-BE49-F238E27FC236}">
                  <a16:creationId xmlns:a16="http://schemas.microsoft.com/office/drawing/2014/main" id="{ED55CCD7-8FE9-47DC-B8F9-5C25DA7A78C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p:nvSpPr>
            <p:cNvPr id="2064" name="Rounded Rectangle 24">
              <a:extLst>
                <a:ext uri="{FF2B5EF4-FFF2-40B4-BE49-F238E27FC236}">
                  <a16:creationId xmlns:a16="http://schemas.microsoft.com/office/drawing/2014/main" id="{B1D46D73-0ACA-4770-9E9F-D36420B9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5" name="Picture 2064">
              <a:extLst>
                <a:ext uri="{FF2B5EF4-FFF2-40B4-BE49-F238E27FC236}">
                  <a16:creationId xmlns:a16="http://schemas.microsoft.com/office/drawing/2014/main" id="{3E2AA42B-5DF9-462B-9D27-B7E8C0B6B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3" name="Content Placeholder 2">
            <a:extLst>
              <a:ext uri="{FF2B5EF4-FFF2-40B4-BE49-F238E27FC236}">
                <a16:creationId xmlns:a16="http://schemas.microsoft.com/office/drawing/2014/main" id="{B4445C93-ACEA-3CE8-4FC6-1697F3AE9E78}"/>
              </a:ext>
            </a:extLst>
          </p:cNvPr>
          <p:cNvSpPr>
            <a:spLocks noGrp="1"/>
          </p:cNvSpPr>
          <p:nvPr>
            <p:ph idx="1"/>
          </p:nvPr>
        </p:nvSpPr>
        <p:spPr>
          <a:xfrm>
            <a:off x="1295401" y="2556932"/>
            <a:ext cx="9601196" cy="3318936"/>
          </a:xfrm>
        </p:spPr>
        <p:txBody>
          <a:bodyPr>
            <a:normAutofit/>
          </a:bodyPr>
          <a:lstStyle/>
          <a:p>
            <a:pPr marL="0" indent="0" algn="just">
              <a:lnSpc>
                <a:spcPct val="90000"/>
              </a:lnSpc>
              <a:buNone/>
            </a:pPr>
            <a:r>
              <a:rPr lang="en-KW" sz="1200" dirty="0">
                <a:effectLst/>
                <a:latin typeface="Times" pitchFamily="2" charset="0"/>
                <a:ea typeface="Calibri" panose="020F0502020204030204" pitchFamily="34" charset="0"/>
                <a:cs typeface="Times New Roman" panose="02020603050405020304" pitchFamily="18" charset="0"/>
              </a:rPr>
              <a:t> In the hotel</a:t>
            </a:r>
            <a:r>
              <a:rPr lang="en-US" sz="1200" dirty="0">
                <a:effectLst/>
                <a:latin typeface="Times" pitchFamily="2" charset="0"/>
                <a:ea typeface="Calibri" panose="020F0502020204030204" pitchFamily="34" charset="0"/>
                <a:cs typeface="Times New Roman" panose="02020603050405020304" pitchFamily="18" charset="0"/>
              </a:rPr>
              <a:t> sector, guest services and relevant facilities are also relevant playing therefore a relevant </a:t>
            </a:r>
            <a:r>
              <a:rPr lang="en-KW" sz="1200" dirty="0">
                <a:effectLst/>
                <a:latin typeface="Times" pitchFamily="2" charset="0"/>
                <a:ea typeface="Calibri" panose="020F0502020204030204" pitchFamily="34" charset="0"/>
                <a:cs typeface="Times New Roman" panose="02020603050405020304" pitchFamily="18" charset="0"/>
              </a:rPr>
              <a:t>role in making a guest's stay enjoyable and comfortable. These include different things.Guest services and facilities </a:t>
            </a:r>
            <a:r>
              <a:rPr lang="en-US" sz="1200" dirty="0">
                <a:effectLst/>
                <a:latin typeface="Times" pitchFamily="2" charset="0"/>
                <a:ea typeface="Calibri" panose="020F0502020204030204" pitchFamily="34" charset="0"/>
                <a:cs typeface="Times New Roman" panose="02020603050405020304" pitchFamily="18" charset="0"/>
              </a:rPr>
              <a:t>are offering therefore </a:t>
            </a:r>
            <a:r>
              <a:rPr lang="en-KW" sz="1200" dirty="0">
                <a:effectLst/>
                <a:latin typeface="Times" pitchFamily="2" charset="0"/>
                <a:ea typeface="Calibri" panose="020F0502020204030204" pitchFamily="34" charset="0"/>
                <a:cs typeface="Times New Roman" panose="02020603050405020304" pitchFamily="18" charset="0"/>
              </a:rPr>
              <a:t>to the services and </a:t>
            </a:r>
            <a:r>
              <a:rPr lang="en-US" sz="1200" dirty="0">
                <a:effectLst/>
                <a:latin typeface="Times" pitchFamily="2" charset="0"/>
                <a:ea typeface="Calibri" panose="020F0502020204030204" pitchFamily="34" charset="0"/>
                <a:cs typeface="Times New Roman" panose="02020603050405020304" pitchFamily="18" charset="0"/>
              </a:rPr>
              <a:t>facilities offering therefore </a:t>
            </a:r>
            <a:r>
              <a:rPr lang="en-KW" sz="1200" dirty="0">
                <a:effectLst/>
                <a:latin typeface="Times" pitchFamily="2" charset="0"/>
                <a:ea typeface="Calibri" panose="020F0502020204030204" pitchFamily="34" charset="0"/>
                <a:cs typeface="Times New Roman" panose="02020603050405020304" pitchFamily="18" charset="0"/>
              </a:rPr>
              <a:t>by a hotel to make guests' stay more enjoyable and </a:t>
            </a:r>
            <a:r>
              <a:rPr lang="en-US" sz="1200" dirty="0">
                <a:effectLst/>
                <a:latin typeface="Times" pitchFamily="2" charset="0"/>
                <a:ea typeface="Calibri" panose="020F0502020204030204" pitchFamily="34" charset="0"/>
                <a:cs typeface="Times New Roman" panose="02020603050405020304" pitchFamily="18" charset="0"/>
              </a:rPr>
              <a:t>trying therefore to reach the customer needs.</a:t>
            </a:r>
            <a:r>
              <a:rPr lang="en-KW" sz="1200" dirty="0">
                <a:effectLst/>
                <a:latin typeface="Times" pitchFamily="2" charset="0"/>
                <a:ea typeface="Calibri" panose="020F0502020204030204" pitchFamily="34" charset="0"/>
                <a:cs typeface="Times New Roman" panose="02020603050405020304" pitchFamily="18" charset="0"/>
              </a:rPr>
              <a:t> These services are friendly, </a:t>
            </a:r>
            <a:r>
              <a:rPr lang="en-US" sz="1200" dirty="0">
                <a:effectLst/>
                <a:latin typeface="Times" pitchFamily="2" charset="0"/>
                <a:ea typeface="Calibri" panose="020F0502020204030204" pitchFamily="34" charset="0"/>
                <a:cs typeface="Times New Roman" panose="02020603050405020304" pitchFamily="18" charset="0"/>
              </a:rPr>
              <a:t>and of course </a:t>
            </a:r>
            <a:r>
              <a:rPr lang="en-KW" sz="1200" dirty="0">
                <a:effectLst/>
                <a:latin typeface="Times" pitchFamily="2" charset="0"/>
                <a:ea typeface="Calibri" panose="020F0502020204030204" pitchFamily="34" charset="0"/>
                <a:cs typeface="Times New Roman" panose="02020603050405020304" pitchFamily="18" charset="0"/>
              </a:rPr>
              <a:t> focused on making your experience </a:t>
            </a:r>
            <a:r>
              <a:rPr lang="en-US" sz="1200" dirty="0">
                <a:effectLst/>
                <a:latin typeface="Times" pitchFamily="2" charset="0"/>
                <a:ea typeface="Calibri" panose="020F0502020204030204" pitchFamily="34" charset="0"/>
                <a:cs typeface="Times New Roman" panose="02020603050405020304" pitchFamily="18" charset="0"/>
              </a:rPr>
              <a:t>one great and one special</a:t>
            </a:r>
            <a:r>
              <a:rPr lang="en-KW" sz="1200" dirty="0">
                <a:effectLst/>
                <a:latin typeface="Times" pitchFamily="2" charset="0"/>
                <a:ea typeface="Calibri" panose="020F0502020204030204" pitchFamily="34" charset="0"/>
                <a:cs typeface="Times New Roman" panose="02020603050405020304" pitchFamily="18" charset="0"/>
              </a:rPr>
              <a:t>. Hotels can </a:t>
            </a:r>
            <a:r>
              <a:rPr lang="en-US" sz="1200" dirty="0">
                <a:effectLst/>
                <a:latin typeface="Times" pitchFamily="2" charset="0"/>
                <a:ea typeface="Calibri" panose="020F0502020204030204" pitchFamily="34" charset="0"/>
                <a:cs typeface="Times New Roman" panose="02020603050405020304" pitchFamily="18" charset="0"/>
              </a:rPr>
              <a:t>different in this way</a:t>
            </a:r>
            <a:r>
              <a:rPr lang="en-KW" sz="1200" dirty="0">
                <a:effectLst/>
                <a:latin typeface="Times" pitchFamily="2" charset="0"/>
                <a:ea typeface="Calibri" panose="020F0502020204030204" pitchFamily="34" charset="0"/>
                <a:cs typeface="Times New Roman" panose="02020603050405020304" pitchFamily="18" charset="0"/>
              </a:rPr>
              <a:t> from simple and clean to fancy and luxurious</a:t>
            </a:r>
            <a:r>
              <a:rPr lang="en-US" sz="1200" dirty="0">
                <a:effectLst/>
                <a:latin typeface="Times" pitchFamily="2" charset="0"/>
                <a:ea typeface="Calibri" panose="020F0502020204030204" pitchFamily="34" charset="0"/>
                <a:cs typeface="Times New Roman" panose="02020603050405020304" pitchFamily="18" charset="0"/>
              </a:rPr>
              <a:t> and all of this because it is depending in the context of branding. The scope of guest services and amenities are therefore </a:t>
            </a:r>
            <a:r>
              <a:rPr lang="en-KW" sz="1200" dirty="0">
                <a:effectLst/>
                <a:latin typeface="Times" pitchFamily="2" charset="0"/>
                <a:ea typeface="Calibri" panose="020F0502020204030204" pitchFamily="34" charset="0"/>
                <a:cs typeface="Times New Roman" panose="02020603050405020304" pitchFamily="18" charset="0"/>
              </a:rPr>
              <a:t>refer</a:t>
            </a:r>
            <a:r>
              <a:rPr lang="en-US" sz="1200" dirty="0" err="1">
                <a:effectLst/>
                <a:latin typeface="Times" pitchFamily="2" charset="0"/>
                <a:ea typeface="Calibri" panose="020F0502020204030204" pitchFamily="34" charset="0"/>
                <a:cs typeface="Times New Roman" panose="02020603050405020304" pitchFamily="18" charset="0"/>
              </a:rPr>
              <a:t>ing</a:t>
            </a:r>
            <a:r>
              <a:rPr lang="en-US" sz="1200" dirty="0">
                <a:effectLst/>
                <a:latin typeface="Times" pitchFamily="2" charset="0"/>
                <a:ea typeface="Calibri" panose="020F0502020204030204" pitchFamily="34" charset="0"/>
                <a:cs typeface="Times New Roman" panose="02020603050405020304" pitchFamily="18" charset="0"/>
              </a:rPr>
              <a:t> </a:t>
            </a:r>
            <a:r>
              <a:rPr lang="en-KW" sz="1200" dirty="0">
                <a:effectLst/>
                <a:latin typeface="Times" pitchFamily="2" charset="0"/>
                <a:ea typeface="Calibri" panose="020F0502020204030204" pitchFamily="34" charset="0"/>
                <a:cs typeface="Times New Roman" panose="02020603050405020304" pitchFamily="18" charset="0"/>
              </a:rPr>
              <a:t> to the range of services </a:t>
            </a:r>
            <a:r>
              <a:rPr lang="en-US" sz="1200" dirty="0">
                <a:effectLst/>
                <a:latin typeface="Times" pitchFamily="2" charset="0"/>
                <a:ea typeface="Calibri" panose="020F0502020204030204" pitchFamily="34" charset="0"/>
                <a:cs typeface="Times New Roman" panose="02020603050405020304" pitchFamily="18" charset="0"/>
              </a:rPr>
              <a:t>providing therefore to the  </a:t>
            </a:r>
            <a:r>
              <a:rPr lang="en-KW" sz="1200" dirty="0">
                <a:effectLst/>
                <a:latin typeface="Times" pitchFamily="2" charset="0"/>
                <a:ea typeface="Calibri" panose="020F0502020204030204" pitchFamily="34" charset="0"/>
                <a:cs typeface="Times New Roman" panose="02020603050405020304" pitchFamily="18" charset="0"/>
              </a:rPr>
              <a:t>hotels, which can </a:t>
            </a:r>
            <a:r>
              <a:rPr lang="en-US" sz="1200" dirty="0">
                <a:effectLst/>
                <a:latin typeface="Times" pitchFamily="2" charset="0"/>
                <a:ea typeface="Calibri" panose="020F0502020204030204" pitchFamily="34" charset="0"/>
                <a:cs typeface="Times New Roman" panose="02020603050405020304" pitchFamily="18" charset="0"/>
              </a:rPr>
              <a:t>different </a:t>
            </a:r>
            <a:r>
              <a:rPr lang="en-KW" sz="1200" dirty="0">
                <a:effectLst/>
                <a:latin typeface="Times" pitchFamily="2" charset="0"/>
                <a:ea typeface="Calibri" panose="020F0502020204030204" pitchFamily="34" charset="0"/>
                <a:cs typeface="Times New Roman" panose="02020603050405020304" pitchFamily="18" charset="0"/>
              </a:rPr>
              <a:t> greatly. Luxury places </a:t>
            </a:r>
            <a:r>
              <a:rPr lang="en-US" sz="1200" dirty="0">
                <a:effectLst/>
                <a:latin typeface="Times" pitchFamily="2" charset="0"/>
                <a:ea typeface="Calibri" panose="020F0502020204030204" pitchFamily="34" charset="0"/>
                <a:cs typeface="Times New Roman" panose="02020603050405020304" pitchFamily="18" charset="0"/>
              </a:rPr>
              <a:t>are offering many things in the context of the </a:t>
            </a:r>
            <a:r>
              <a:rPr lang="en-US" sz="1200" dirty="0" err="1">
                <a:effectLst/>
                <a:latin typeface="Times" pitchFamily="2" charset="0"/>
                <a:ea typeface="Calibri" panose="020F0502020204030204" pitchFamily="34" charset="0"/>
                <a:cs typeface="Times New Roman" panose="02020603050405020304" pitchFamily="18" charset="0"/>
              </a:rPr>
              <a:t>roo</a:t>
            </a:r>
            <a:r>
              <a:rPr lang="en-US" sz="1200" dirty="0">
                <a:effectLst/>
                <a:latin typeface="Times" pitchFamily="2" charset="0"/>
                <a:ea typeface="Calibri" panose="020F0502020204030204" pitchFamily="34" charset="0"/>
                <a:cs typeface="Times New Roman" panose="02020603050405020304" pitchFamily="18" charset="0"/>
              </a:rPr>
              <a:t>, service and all the day aiding therefore </a:t>
            </a:r>
            <a:r>
              <a:rPr lang="en-KW" sz="1200" dirty="0">
                <a:effectLst/>
                <a:latin typeface="Times" pitchFamily="2" charset="0"/>
                <a:ea typeface="Calibri" panose="020F0502020204030204" pitchFamily="34" charset="0"/>
                <a:cs typeface="Times New Roman" panose="02020603050405020304" pitchFamily="18" charset="0"/>
              </a:rPr>
              <a:t>concierge, wellness </a:t>
            </a:r>
            <a:r>
              <a:rPr lang="en-US" sz="1200" dirty="0">
                <a:effectLst/>
                <a:latin typeface="Times" pitchFamily="2" charset="0"/>
                <a:ea typeface="Calibri" panose="020F0502020204030204" pitchFamily="34" charset="0"/>
                <a:cs typeface="Times New Roman" panose="02020603050405020304" pitchFamily="18" charset="0"/>
              </a:rPr>
              <a:t>considerations </a:t>
            </a:r>
            <a:r>
              <a:rPr lang="en-KW" sz="1200" dirty="0">
                <a:effectLst/>
                <a:latin typeface="Times" pitchFamily="2" charset="0"/>
                <a:ea typeface="Calibri" panose="020F0502020204030204" pitchFamily="34" charset="0"/>
                <a:cs typeface="Times New Roman" panose="02020603050405020304" pitchFamily="18" charset="0"/>
              </a:rPr>
              <a:t> like spas and gyms, fancy dining, help with </a:t>
            </a:r>
            <a:r>
              <a:rPr lang="en-US" sz="1200" dirty="0">
                <a:effectLst/>
                <a:latin typeface="Times" pitchFamily="2" charset="0"/>
                <a:ea typeface="Calibri" panose="020F0502020204030204" pitchFamily="34" charset="0"/>
                <a:cs typeface="Times New Roman" panose="02020603050405020304" pitchFamily="18" charset="0"/>
              </a:rPr>
              <a:t>car facilities </a:t>
            </a:r>
            <a:r>
              <a:rPr lang="en-KW" sz="1200" dirty="0">
                <a:effectLst/>
                <a:latin typeface="Times" pitchFamily="2" charset="0"/>
                <a:ea typeface="Calibri" panose="020F0502020204030204" pitchFamily="34" charset="0"/>
                <a:cs typeface="Times New Roman" panose="02020603050405020304" pitchFamily="18" charset="0"/>
              </a:rPr>
              <a:t> and </a:t>
            </a:r>
            <a:r>
              <a:rPr lang="en-US" sz="1200" dirty="0">
                <a:effectLst/>
                <a:latin typeface="Times" pitchFamily="2" charset="0"/>
                <a:ea typeface="Calibri" panose="020F0502020204030204" pitchFamily="34" charset="0"/>
                <a:cs typeface="Times New Roman" panose="02020603050405020304" pitchFamily="18" charset="0"/>
              </a:rPr>
              <a:t>often being able to provide </a:t>
            </a:r>
            <a:r>
              <a:rPr lang="en-KW" sz="1200" dirty="0">
                <a:effectLst/>
                <a:latin typeface="Times" pitchFamily="2" charset="0"/>
                <a:ea typeface="Calibri" panose="020F0502020204030204" pitchFamily="34" charset="0"/>
                <a:cs typeface="Times New Roman" panose="02020603050405020304" pitchFamily="18" charset="0"/>
              </a:rPr>
              <a:t>special things like tours or </a:t>
            </a:r>
            <a:r>
              <a:rPr lang="en-US" sz="1200" dirty="0">
                <a:effectLst/>
                <a:latin typeface="Times" pitchFamily="2" charset="0"/>
                <a:ea typeface="Calibri" panose="020F0502020204030204" pitchFamily="34" charset="0"/>
                <a:cs typeface="Times New Roman" panose="02020603050405020304" pitchFamily="18" charset="0"/>
              </a:rPr>
              <a:t>tasks that re trying to demonstrate and illustrate the local culture of the specific destination(Lewis, 1984).. This it is why the main duties in the context of the </a:t>
            </a:r>
            <a:r>
              <a:rPr lang="en-KW" sz="1200" dirty="0">
                <a:effectLst/>
                <a:latin typeface="Times" pitchFamily="2" charset="0"/>
                <a:ea typeface="Calibri" panose="020F0502020204030204" pitchFamily="34" charset="0"/>
                <a:cs typeface="Times New Roman" panose="02020603050405020304" pitchFamily="18" charset="0"/>
              </a:rPr>
              <a:t>Guest Services and Facilities i</a:t>
            </a:r>
            <a:r>
              <a:rPr lang="en-US" sz="1200" dirty="0">
                <a:effectLst/>
                <a:latin typeface="Times" pitchFamily="2" charset="0"/>
                <a:ea typeface="Calibri" panose="020F0502020204030204" pitchFamily="34" charset="0"/>
                <a:cs typeface="Times New Roman" panose="02020603050405020304" pitchFamily="18" charset="0"/>
              </a:rPr>
              <a:t>t is all about making guests to be very happy</a:t>
            </a:r>
            <a:r>
              <a:rPr lang="en-KW" sz="1200" dirty="0">
                <a:effectLst/>
                <a:latin typeface="Times" pitchFamily="2" charset="0"/>
                <a:ea typeface="Calibri" panose="020F0502020204030204" pitchFamily="34" charset="0"/>
                <a:cs typeface="Times New Roman" panose="02020603050405020304" pitchFamily="18" charset="0"/>
              </a:rPr>
              <a:t>, so they want to come back and tell others about their experience. Hotels have things to make guests' lives easier and more </a:t>
            </a:r>
            <a:r>
              <a:rPr lang="en-US" sz="1200" dirty="0">
                <a:effectLst/>
                <a:latin typeface="Times" pitchFamily="2" charset="0"/>
                <a:ea typeface="Calibri" panose="020F0502020204030204" pitchFamily="34" charset="0"/>
                <a:cs typeface="Times New Roman" panose="02020603050405020304" pitchFamily="18" charset="0"/>
              </a:rPr>
              <a:t>great.</a:t>
            </a:r>
            <a:r>
              <a:rPr lang="en-KW" sz="1200" dirty="0">
                <a:effectLst/>
                <a:latin typeface="Times" pitchFamily="2" charset="0"/>
                <a:ea typeface="Calibri" panose="020F0502020204030204" pitchFamily="34" charset="0"/>
                <a:cs typeface="Times New Roman" panose="02020603050405020304" pitchFamily="18" charset="0"/>
              </a:rPr>
              <a:t> This helps the hotel stand out from other hotels and </a:t>
            </a:r>
            <a:r>
              <a:rPr lang="en-US" sz="1200" dirty="0">
                <a:effectLst/>
                <a:latin typeface="Times" pitchFamily="2" charset="0"/>
                <a:ea typeface="Calibri" panose="020F0502020204030204" pitchFamily="34" charset="0"/>
                <a:cs typeface="Times New Roman" panose="02020603050405020304" pitchFamily="18" charset="0"/>
              </a:rPr>
              <a:t>it is trying to keep</a:t>
            </a:r>
            <a:r>
              <a:rPr lang="en-KW" sz="1200" dirty="0">
                <a:effectLst/>
                <a:latin typeface="Times" pitchFamily="2" charset="0"/>
                <a:ea typeface="Calibri" panose="020F0502020204030204" pitchFamily="34" charset="0"/>
                <a:cs typeface="Times New Roman" panose="02020603050405020304" pitchFamily="18" charset="0"/>
              </a:rPr>
              <a:t> customers coming back.Applying to LXR Hotels &amp; Resorts</a:t>
            </a:r>
            <a:r>
              <a:rPr lang="en-US" sz="1200" dirty="0">
                <a:effectLst/>
                <a:latin typeface="Times" pitchFamily="2" charset="0"/>
                <a:ea typeface="Calibri" panose="020F0502020204030204" pitchFamily="34" charset="0"/>
                <a:cs typeface="Times New Roman" panose="02020603050405020304" pitchFamily="18" charset="0"/>
              </a:rPr>
              <a:t>:</a:t>
            </a:r>
            <a:r>
              <a:rPr lang="en-KW" sz="1200" dirty="0">
                <a:effectLst/>
                <a:latin typeface="Times" pitchFamily="2" charset="0"/>
                <a:ea typeface="Calibri" panose="020F0502020204030204" pitchFamily="34" charset="0"/>
                <a:cs typeface="Times New Roman" panose="02020603050405020304" pitchFamily="18" charset="0"/>
              </a:rPr>
              <a:t>At LXR Hotels &amp; Resorts, guest services and facilities are very </a:t>
            </a:r>
            <a:r>
              <a:rPr lang="en-US" sz="1200" dirty="0">
                <a:effectLst/>
                <a:latin typeface="Times" pitchFamily="2" charset="0"/>
                <a:ea typeface="Calibri" panose="020F0502020204030204" pitchFamily="34" charset="0"/>
                <a:cs typeface="Times New Roman" panose="02020603050405020304" pitchFamily="18" charset="0"/>
              </a:rPr>
              <a:t>relevant in this context because they are offering a strong brand focus in the context of The </a:t>
            </a:r>
            <a:r>
              <a:rPr lang="en-KW" sz="1200" dirty="0">
                <a:effectLst/>
                <a:latin typeface="Times" pitchFamily="2" charset="0"/>
                <a:ea typeface="Calibri" panose="020F0502020204030204" pitchFamily="34" charset="0"/>
                <a:cs typeface="Times New Roman" panose="02020603050405020304" pitchFamily="18" charset="0"/>
              </a:rPr>
              <a:t>luxury, uniqueness, and cultural immersion.</a:t>
            </a:r>
            <a:r>
              <a:rPr lang="en-US" sz="1200" dirty="0">
                <a:effectLst/>
                <a:latin typeface="Times" pitchFamily="2" charset="0"/>
                <a:ea typeface="Calibri" panose="020F0502020204030204" pitchFamily="34" charset="0"/>
                <a:cs typeface="Times New Roman" panose="02020603050405020304" pitchFamily="18" charset="0"/>
              </a:rPr>
              <a:t>At LXR, we are therefore offering </a:t>
            </a:r>
            <a:r>
              <a:rPr lang="en-KW" sz="1200" dirty="0">
                <a:latin typeface="Times" pitchFamily="2" charset="0"/>
                <a:ea typeface="Calibri" panose="020F0502020204030204" pitchFamily="34" charset="0"/>
                <a:cs typeface="Times New Roman" panose="02020603050405020304" pitchFamily="18" charset="0"/>
              </a:rPr>
              <a:t> </a:t>
            </a:r>
            <a:r>
              <a:rPr lang="en-KW" sz="1200" dirty="0">
                <a:effectLst/>
                <a:latin typeface="Times" pitchFamily="2" charset="0"/>
                <a:ea typeface="Calibri" panose="020F0502020204030204" pitchFamily="34" charset="0"/>
                <a:cs typeface="Times New Roman" panose="02020603050405020304" pitchFamily="18" charset="0"/>
              </a:rPr>
              <a:t>personalised services that aim to go beyond what our guests expect(LXR Hotel&amp;Resorts, 2023).. The staff are trained to predict what guests will need ahead of time. Services can</a:t>
            </a:r>
            <a:r>
              <a:rPr lang="en-US" sz="1200" dirty="0">
                <a:effectLst/>
                <a:latin typeface="Times" pitchFamily="2" charset="0"/>
                <a:ea typeface="Calibri" panose="020F0502020204030204" pitchFamily="34" charset="0"/>
                <a:cs typeface="Times New Roman" panose="02020603050405020304" pitchFamily="18" charset="0"/>
              </a:rPr>
              <a:t> therefore</a:t>
            </a:r>
            <a:r>
              <a:rPr lang="en-KW" sz="1200" dirty="0">
                <a:effectLst/>
                <a:latin typeface="Times" pitchFamily="2" charset="0"/>
                <a:ea typeface="Calibri" panose="020F0502020204030204" pitchFamily="34" charset="0"/>
                <a:cs typeface="Times New Roman" panose="02020603050405020304" pitchFamily="18" charset="0"/>
              </a:rPr>
              <a:t> include special welcome messages, planning </a:t>
            </a:r>
            <a:r>
              <a:rPr lang="en-US" sz="1200" dirty="0">
                <a:effectLst/>
                <a:latin typeface="Times" pitchFamily="2" charset="0"/>
                <a:ea typeface="Calibri" panose="020F0502020204030204" pitchFamily="34" charset="0"/>
                <a:cs typeface="Times New Roman" panose="02020603050405020304" pitchFamily="18" charset="0"/>
              </a:rPr>
              <a:t>tasks </a:t>
            </a:r>
            <a:r>
              <a:rPr lang="en-KW" sz="1200" dirty="0">
                <a:effectLst/>
                <a:latin typeface="Times" pitchFamily="2" charset="0"/>
                <a:ea typeface="Calibri" panose="020F0502020204030204" pitchFamily="34" charset="0"/>
                <a:cs typeface="Times New Roman" panose="02020603050405020304" pitchFamily="18" charset="0"/>
              </a:rPr>
              <a:t> just for you, private dining experiences, and other things.</a:t>
            </a:r>
            <a:r>
              <a:rPr lang="en-US" sz="1200" dirty="0">
                <a:effectLst/>
                <a:latin typeface="Times" pitchFamily="2" charset="0"/>
                <a:ea typeface="Calibri" panose="020F0502020204030204" pitchFamily="34" charset="0"/>
                <a:cs typeface="Times New Roman" panose="02020603050405020304" pitchFamily="18" charset="0"/>
              </a:rPr>
              <a:t>LXR it is therefore offering more than </a:t>
            </a:r>
            <a:r>
              <a:rPr lang="en-KW" sz="1200" dirty="0">
                <a:effectLst/>
                <a:latin typeface="Times" pitchFamily="2" charset="0"/>
                <a:ea typeface="Calibri" panose="020F0502020204030204" pitchFamily="34" charset="0"/>
                <a:cs typeface="Times New Roman" panose="02020603050405020304" pitchFamily="18" charset="0"/>
              </a:rPr>
              <a:t>just luxury services. They </a:t>
            </a:r>
            <a:r>
              <a:rPr lang="en-US" sz="1200" dirty="0">
                <a:effectLst/>
                <a:latin typeface="Times" pitchFamily="2" charset="0"/>
                <a:ea typeface="Calibri" panose="020F0502020204030204" pitchFamily="34" charset="0"/>
                <a:cs typeface="Times New Roman" panose="02020603050405020304" pitchFamily="18" charset="0"/>
              </a:rPr>
              <a:t>are also offering a  </a:t>
            </a:r>
            <a:r>
              <a:rPr lang="en-KW" sz="1200" dirty="0">
                <a:effectLst/>
                <a:latin typeface="Times" pitchFamily="2" charset="0"/>
                <a:ea typeface="Calibri" panose="020F0502020204030204" pitchFamily="34" charset="0"/>
                <a:cs typeface="Times New Roman" panose="02020603050405020304" pitchFamily="18" charset="0"/>
              </a:rPr>
              <a:t>unique experiences that are </a:t>
            </a:r>
            <a:r>
              <a:rPr lang="en-US" sz="1200" dirty="0">
                <a:effectLst/>
                <a:latin typeface="Times" pitchFamily="2" charset="0"/>
                <a:ea typeface="Calibri" panose="020F0502020204030204" pitchFamily="34" charset="0"/>
                <a:cs typeface="Times New Roman" panose="02020603050405020304" pitchFamily="18" charset="0"/>
              </a:rPr>
              <a:t>linked therefore to </a:t>
            </a:r>
            <a:r>
              <a:rPr lang="en-KW" sz="1200" dirty="0">
                <a:effectLst/>
                <a:latin typeface="Times" pitchFamily="2" charset="0"/>
                <a:ea typeface="Calibri" panose="020F0502020204030204" pitchFamily="34" charset="0"/>
                <a:cs typeface="Times New Roman" panose="02020603050405020304" pitchFamily="18" charset="0"/>
              </a:rPr>
              <a:t>the local culture and setting. </a:t>
            </a:r>
            <a:r>
              <a:rPr lang="en-US" sz="1200" dirty="0">
                <a:effectLst/>
                <a:latin typeface="Times" pitchFamily="2" charset="0"/>
                <a:ea typeface="Calibri" panose="020F0502020204030204" pitchFamily="34" charset="0"/>
                <a:cs typeface="Times New Roman" panose="02020603050405020304" pitchFamily="18" charset="0"/>
              </a:rPr>
              <a:t>Thus they are trying to offer a </a:t>
            </a:r>
            <a:r>
              <a:rPr lang="en-US" sz="1200" dirty="0" err="1">
                <a:effectLst/>
                <a:latin typeface="Times" pitchFamily="2" charset="0"/>
                <a:ea typeface="Calibri" panose="020F0502020204030204" pitchFamily="34" charset="0"/>
                <a:cs typeface="Times New Roman" panose="02020603050405020304" pitchFamily="18" charset="0"/>
              </a:rPr>
              <a:t>provate</a:t>
            </a:r>
            <a:r>
              <a:rPr lang="en-US" sz="1200" dirty="0">
                <a:effectLst/>
                <a:latin typeface="Times" pitchFamily="2" charset="0"/>
                <a:ea typeface="Calibri" panose="020F0502020204030204" pitchFamily="34" charset="0"/>
                <a:cs typeface="Times New Roman" panose="02020603050405020304" pitchFamily="18" charset="0"/>
              </a:rPr>
              <a:t> tour see </a:t>
            </a:r>
            <a:r>
              <a:rPr lang="en-KW" sz="1200" dirty="0">
                <a:effectLst/>
                <a:latin typeface="Times" pitchFamily="2" charset="0"/>
                <a:ea typeface="Calibri" panose="020F0502020204030204" pitchFamily="34" charset="0"/>
                <a:cs typeface="Times New Roman" panose="02020603050405020304" pitchFamily="18" charset="0"/>
              </a:rPr>
              <a:t>exclusive local art displays in the hotel, try native cuisine, or enjoy wellness treatments using indigenous techniques.LXR's services and facilities are important for </a:t>
            </a:r>
            <a:r>
              <a:rPr lang="en-US" sz="1200" dirty="0">
                <a:effectLst/>
                <a:latin typeface="Times" pitchFamily="2" charset="0"/>
                <a:ea typeface="Calibri" panose="020F0502020204030204" pitchFamily="34" charset="0"/>
                <a:cs typeface="Times New Roman" panose="02020603050405020304" pitchFamily="18" charset="0"/>
              </a:rPr>
              <a:t>building a strong connection between guests and the specific location and therefore each interaction it is trying to be one with a great </a:t>
            </a:r>
            <a:r>
              <a:rPr lang="en-KW" sz="1200" dirty="0">
                <a:effectLst/>
                <a:latin typeface="Times" pitchFamily="2" charset="0"/>
                <a:ea typeface="Calibri" panose="020F0502020204030204" pitchFamily="34" charset="0"/>
                <a:cs typeface="Times New Roman" panose="02020603050405020304" pitchFamily="18" charset="0"/>
              </a:rPr>
              <a:t>, making guests want to come back for the exceptional hospitality and the unique human connection that LXR promotes (Business Traveller, 2018).</a:t>
            </a:r>
          </a:p>
          <a:p>
            <a:pPr>
              <a:lnSpc>
                <a:spcPct val="90000"/>
              </a:lnSpc>
            </a:pPr>
            <a:endParaRPr lang="en-KW" sz="1100" dirty="0"/>
          </a:p>
        </p:txBody>
      </p:sp>
    </p:spTree>
    <p:extLst>
      <p:ext uri="{BB962C8B-B14F-4D97-AF65-F5344CB8AC3E}">
        <p14:creationId xmlns:p14="http://schemas.microsoft.com/office/powerpoint/2010/main" val="1318441338"/>
      </p:ext>
    </p:extLst>
  </p:cSld>
  <p:clrMapOvr>
    <a:masterClrMapping/>
  </p:clrMapOvr>
  <mc:AlternateContent xmlns:mc="http://schemas.openxmlformats.org/markup-compatibility/2006" xmlns:p14="http://schemas.microsoft.com/office/powerpoint/2010/main">
    <mc:Choice Requires="p14">
      <p:transition spd="slow" p14:dur="2000" advTm="165258"/>
    </mc:Choice>
    <mc:Fallback xmlns="">
      <p:transition spd="slow" advTm="16525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AFF43104-F524-418A-A0E3-3146340AB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3" name="Group 3092">
            <a:extLst>
              <a:ext uri="{FF2B5EF4-FFF2-40B4-BE49-F238E27FC236}">
                <a16:creationId xmlns:a16="http://schemas.microsoft.com/office/drawing/2014/main" id="{323E5CD5-3226-4DDD-97AC-81C8F40E09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084" name="Picture 3083">
              <a:extLst>
                <a:ext uri="{FF2B5EF4-FFF2-40B4-BE49-F238E27FC236}">
                  <a16:creationId xmlns:a16="http://schemas.microsoft.com/office/drawing/2014/main" id="{858B6703-6BCA-4414-A7FC-BA111255B1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094" name="Rectangle 3093">
              <a:extLst>
                <a:ext uri="{FF2B5EF4-FFF2-40B4-BE49-F238E27FC236}">
                  <a16:creationId xmlns:a16="http://schemas.microsoft.com/office/drawing/2014/main" id="{76826A85-B5BB-4A9B-819E-AF5A0B30A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KW"/>
            </a:p>
          </p:txBody>
        </p:sp>
        <p:pic>
          <p:nvPicPr>
            <p:cNvPr id="3086" name="Picture 3085">
              <a:extLst>
                <a:ext uri="{FF2B5EF4-FFF2-40B4-BE49-F238E27FC236}">
                  <a16:creationId xmlns:a16="http://schemas.microsoft.com/office/drawing/2014/main" id="{B8A6C787-E24E-48D0-AF26-F35E43180E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087" name="Picture 3086">
              <a:extLst>
                <a:ext uri="{FF2B5EF4-FFF2-40B4-BE49-F238E27FC236}">
                  <a16:creationId xmlns:a16="http://schemas.microsoft.com/office/drawing/2014/main" id="{E55A8260-917C-4DAC-A284-2A6E124FC9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F81D65C0-E2A9-13A7-41D0-BD557DF108A1}"/>
              </a:ext>
            </a:extLst>
          </p:cNvPr>
          <p:cNvSpPr>
            <a:spLocks noGrp="1"/>
          </p:cNvSpPr>
          <p:nvPr>
            <p:ph type="title"/>
          </p:nvPr>
        </p:nvSpPr>
        <p:spPr>
          <a:xfrm>
            <a:off x="4626508" y="982132"/>
            <a:ext cx="6270090" cy="1303867"/>
          </a:xfrm>
        </p:spPr>
        <p:txBody>
          <a:bodyPr>
            <a:normAutofit/>
          </a:bodyPr>
          <a:lstStyle/>
          <a:p>
            <a:pPr>
              <a:lnSpc>
                <a:spcPct val="90000"/>
              </a:lnSpc>
            </a:pPr>
            <a:r>
              <a:rPr lang="en-US" sz="2800"/>
              <a:t>Discuss the importance of hospitality and how hotels meet/exceed guest</a:t>
            </a:r>
            <a:br>
              <a:rPr lang="en-US" sz="2800"/>
            </a:br>
            <a:r>
              <a:rPr lang="en-US" sz="2800"/>
              <a:t>expectations</a:t>
            </a:r>
            <a:endParaRPr lang="en-KW" sz="2800"/>
          </a:p>
        </p:txBody>
      </p:sp>
      <p:sp>
        <p:nvSpPr>
          <p:cNvPr id="3095" name="Rectangle 3094">
            <a:extLst>
              <a:ext uri="{FF2B5EF4-FFF2-40B4-BE49-F238E27FC236}">
                <a16:creationId xmlns:a16="http://schemas.microsoft.com/office/drawing/2014/main" id="{B6ABA3F9-ECC4-45D8-8538-B7EEC4D27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at is the Definition of Excellent Guest Service?">
            <a:extLst>
              <a:ext uri="{FF2B5EF4-FFF2-40B4-BE49-F238E27FC236}">
                <a16:creationId xmlns:a16="http://schemas.microsoft.com/office/drawing/2014/main" id="{B427F86E-44BE-DDBC-C480-43C8CFF6A28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257236" y="1543241"/>
            <a:ext cx="2743200" cy="1825474"/>
          </a:xfrm>
          <a:prstGeom prst="rect">
            <a:avLst/>
          </a:prstGeom>
          <a:noFill/>
          <a:extLst>
            <a:ext uri="{909E8E84-426E-40DD-AFC4-6F175D3DCCD1}">
              <a14:hiddenFill xmlns:a14="http://schemas.microsoft.com/office/drawing/2010/main">
                <a:solidFill>
                  <a:srgbClr val="FFFFFF"/>
                </a:solidFill>
              </a14:hiddenFill>
            </a:ext>
          </a:extLst>
        </p:spPr>
      </p:pic>
      <p:cxnSp>
        <p:nvCxnSpPr>
          <p:cNvPr id="3091" name="Straight Connector 3090">
            <a:extLst>
              <a:ext uri="{FF2B5EF4-FFF2-40B4-BE49-F238E27FC236}">
                <a16:creationId xmlns:a16="http://schemas.microsoft.com/office/drawing/2014/main" id="{420C8890-1E3E-474D-9D1E-D3E3062B6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3076" name="Picture 4" descr="LXR Hotels &amp; Resorts | Staypedia Wiki | Fandom">
            <a:extLst>
              <a:ext uri="{FF2B5EF4-FFF2-40B4-BE49-F238E27FC236}">
                <a16:creationId xmlns:a16="http://schemas.microsoft.com/office/drawing/2014/main" id="{2AAEAFB4-2A07-136F-3E72-AFB1B92E1E7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257236" y="3533309"/>
            <a:ext cx="2743200" cy="112955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7C013077-5A25-9C27-076C-2EC2D59E3593}"/>
              </a:ext>
            </a:extLst>
          </p:cNvPr>
          <p:cNvGraphicFramePr>
            <a:graphicFrameLocks noGrp="1"/>
          </p:cNvGraphicFramePr>
          <p:nvPr>
            <p:ph idx="1"/>
            <p:extLst>
              <p:ext uri="{D42A27DB-BD31-4B8C-83A1-F6EECF244321}">
                <p14:modId xmlns:p14="http://schemas.microsoft.com/office/powerpoint/2010/main" val="860724232"/>
              </p:ext>
            </p:extLst>
          </p:nvPr>
        </p:nvGraphicFramePr>
        <p:xfrm>
          <a:off x="4180763" y="2085508"/>
          <a:ext cx="7256095" cy="45354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32147706"/>
      </p:ext>
    </p:extLst>
  </p:cSld>
  <p:clrMapOvr>
    <a:masterClrMapping/>
  </p:clrMapOvr>
  <mc:AlternateContent xmlns:mc="http://schemas.openxmlformats.org/markup-compatibility/2006" xmlns:p14="http://schemas.microsoft.com/office/powerpoint/2010/main">
    <mc:Choice Requires="p14">
      <p:transition spd="slow" p14:dur="2000" advTm="162968"/>
    </mc:Choice>
    <mc:Fallback xmlns="">
      <p:transition spd="slow" advTm="16296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9C9AB-5373-B6A6-7123-A130EAEFAAFD}"/>
              </a:ext>
            </a:extLst>
          </p:cNvPr>
          <p:cNvSpPr>
            <a:spLocks noGrp="1"/>
          </p:cNvSpPr>
          <p:nvPr>
            <p:ph type="title"/>
          </p:nvPr>
        </p:nvSpPr>
        <p:spPr>
          <a:xfrm>
            <a:off x="1295402" y="982132"/>
            <a:ext cx="9601196" cy="1303867"/>
          </a:xfrm>
        </p:spPr>
        <p:txBody>
          <a:bodyPr>
            <a:normAutofit/>
          </a:bodyPr>
          <a:lstStyle/>
          <a:p>
            <a:r>
              <a:rPr lang="en-KW">
                <a:solidFill>
                  <a:srgbClr val="262626"/>
                </a:solidFill>
              </a:rPr>
              <a:t>Conclusion:</a:t>
            </a:r>
          </a:p>
        </p:txBody>
      </p:sp>
      <p:sp>
        <p:nvSpPr>
          <p:cNvPr id="3" name="Content Placeholder 2">
            <a:extLst>
              <a:ext uri="{FF2B5EF4-FFF2-40B4-BE49-F238E27FC236}">
                <a16:creationId xmlns:a16="http://schemas.microsoft.com/office/drawing/2014/main" id="{B927E165-005C-6678-DFE2-368108B6268C}"/>
              </a:ext>
            </a:extLst>
          </p:cNvPr>
          <p:cNvSpPr>
            <a:spLocks noGrp="1"/>
          </p:cNvSpPr>
          <p:nvPr>
            <p:ph idx="1"/>
          </p:nvPr>
        </p:nvSpPr>
        <p:spPr>
          <a:xfrm>
            <a:off x="738035" y="2557462"/>
            <a:ext cx="6737880" cy="3589869"/>
          </a:xfrm>
        </p:spPr>
        <p:txBody>
          <a:bodyPr>
            <a:normAutofit/>
          </a:bodyPr>
          <a:lstStyle/>
          <a:p>
            <a:pPr algn="just">
              <a:lnSpc>
                <a:spcPct val="90000"/>
              </a:lnSpc>
            </a:pPr>
            <a:r>
              <a:rPr lang="en-US" sz="1500" dirty="0">
                <a:solidFill>
                  <a:srgbClr val="262626"/>
                </a:solidFill>
              </a:rPr>
              <a:t>Therefore, to conclude as per the above luxury hospitality, especially in our context of the hotel case study LXR Hotels &amp; Resorts, is all about offering all the time great excellent service, understanding what guests want, and regularly trying to exceed considerable expectations and as per the above offering </a:t>
            </a:r>
            <a:r>
              <a:rPr lang="en-US" sz="1500" dirty="0" err="1">
                <a:solidFill>
                  <a:srgbClr val="262626"/>
                </a:solidFill>
              </a:rPr>
              <a:t>personalised</a:t>
            </a:r>
            <a:r>
              <a:rPr lang="en-US" sz="1500" dirty="0">
                <a:solidFill>
                  <a:srgbClr val="262626"/>
                </a:solidFill>
              </a:rPr>
              <a:t>, high-quality hospitality is very essential. It goes  therefore beyond just offering therefore a great  place to stay and becomes an experience for guests. LXR it is therefore able to represent this idea by delivering all the time great special combination of services in the context of the local one and it is simple show that the company it is offering an attention to detail, all </a:t>
            </a:r>
            <a:r>
              <a:rPr lang="en-US" sz="1500" dirty="0" err="1">
                <a:solidFill>
                  <a:srgbClr val="262626"/>
                </a:solidFill>
              </a:rPr>
              <a:t>personalised</a:t>
            </a:r>
            <a:r>
              <a:rPr lang="en-US" sz="1500" dirty="0">
                <a:solidFill>
                  <a:srgbClr val="262626"/>
                </a:solidFill>
              </a:rPr>
              <a:t> for each person. This not only meets the usual expectations of luxury travel but also building therefore a story that guests want to experience again. In the hospitality industry, leaders stand out by making every interaction with guests memorable. True luxury is not just about being fancy, but about creating meaningful experiences and showing care.</a:t>
            </a:r>
            <a:endParaRPr lang="en-KW" sz="1500" dirty="0">
              <a:solidFill>
                <a:srgbClr val="262626"/>
              </a:solidFill>
            </a:endParaRPr>
          </a:p>
        </p:txBody>
      </p:sp>
      <p:pic>
        <p:nvPicPr>
          <p:cNvPr id="7" name="Graphic 6" descr="Building">
            <a:extLst>
              <a:ext uri="{FF2B5EF4-FFF2-40B4-BE49-F238E27FC236}">
                <a16:creationId xmlns:a16="http://schemas.microsoft.com/office/drawing/2014/main" id="{B7E38E16-94A5-9CE0-6323-127DA05BDD3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3477950627"/>
      </p:ext>
    </p:extLst>
  </p:cSld>
  <p:clrMapOvr>
    <a:masterClrMapping/>
  </p:clrMapOvr>
  <mc:AlternateContent xmlns:mc="http://schemas.openxmlformats.org/markup-compatibility/2006" xmlns:p14="http://schemas.microsoft.com/office/powerpoint/2010/main">
    <mc:Choice Requires="p14">
      <p:transition spd="slow" p14:dur="2000" advTm="92817"/>
    </mc:Choice>
    <mc:Fallback xmlns="">
      <p:transition spd="slow" advTm="9281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F463A-C597-A0F1-E1ED-2F276E93325F}"/>
              </a:ext>
            </a:extLst>
          </p:cNvPr>
          <p:cNvSpPr>
            <a:spLocks noGrp="1"/>
          </p:cNvSpPr>
          <p:nvPr>
            <p:ph type="title"/>
          </p:nvPr>
        </p:nvSpPr>
        <p:spPr/>
        <p:txBody>
          <a:bodyPr/>
          <a:lstStyle/>
          <a:p>
            <a:r>
              <a:rPr lang="en-KW" dirty="0"/>
              <a:t>References:</a:t>
            </a:r>
          </a:p>
        </p:txBody>
      </p:sp>
      <p:sp>
        <p:nvSpPr>
          <p:cNvPr id="3" name="Content Placeholder 2">
            <a:extLst>
              <a:ext uri="{FF2B5EF4-FFF2-40B4-BE49-F238E27FC236}">
                <a16:creationId xmlns:a16="http://schemas.microsoft.com/office/drawing/2014/main" id="{FDDC9891-A8BC-2496-A669-83B6DA3C7727}"/>
              </a:ext>
            </a:extLst>
          </p:cNvPr>
          <p:cNvSpPr>
            <a:spLocks noGrp="1"/>
          </p:cNvSpPr>
          <p:nvPr>
            <p:ph idx="1"/>
          </p:nvPr>
        </p:nvSpPr>
        <p:spPr/>
        <p:txBody>
          <a:bodyPr>
            <a:normAutofit fontScale="62500" lnSpcReduction="20000"/>
          </a:bodyPr>
          <a:lstStyle/>
          <a:p>
            <a:pPr algn="l"/>
            <a:r>
              <a:rPr lang="en-US" b="0" i="0" u="none" strike="noStrike" dirty="0">
                <a:solidFill>
                  <a:srgbClr val="374151"/>
                </a:solidFill>
                <a:effectLst/>
                <a:latin typeface="Söhne"/>
              </a:rPr>
              <a:t>Business </a:t>
            </a:r>
            <a:r>
              <a:rPr lang="en-US" b="0" i="0" u="none" strike="noStrike" dirty="0" err="1">
                <a:solidFill>
                  <a:srgbClr val="374151"/>
                </a:solidFill>
                <a:effectLst/>
                <a:latin typeface="Söhne"/>
              </a:rPr>
              <a:t>Traveller</a:t>
            </a:r>
            <a:r>
              <a:rPr lang="en-US" b="0" i="0" u="none" strike="noStrike" dirty="0">
                <a:solidFill>
                  <a:srgbClr val="374151"/>
                </a:solidFill>
                <a:effectLst/>
                <a:latin typeface="Söhne"/>
              </a:rPr>
              <a:t>, 2018. Hilton launches new luxury collection brand: LXR Hotels and Resorts. [online] Available at: </a:t>
            </a:r>
            <a:r>
              <a:rPr lang="en-US" b="0" i="0" u="none" strike="noStrike" dirty="0">
                <a:solidFill>
                  <a:srgbClr val="374151"/>
                </a:solidFill>
                <a:effectLst/>
                <a:latin typeface="Söhne"/>
                <a:hlinkClick r:id="rId2"/>
              </a:rPr>
              <a:t>https://www.businesstraveller.com/business-travel/2018/08/06/hilton-launches-new-luxury-collection-brand-lxr-hotels-and-resorts/</a:t>
            </a:r>
            <a:r>
              <a:rPr lang="en-US" b="0" i="0" u="none" strike="noStrike" dirty="0">
                <a:solidFill>
                  <a:srgbClr val="374151"/>
                </a:solidFill>
                <a:effectLst/>
                <a:latin typeface="Söhne"/>
              </a:rPr>
              <a:t> [Accessed 21 October 2023].</a:t>
            </a:r>
          </a:p>
          <a:p>
            <a:pPr algn="l"/>
            <a:r>
              <a:rPr lang="en-US" b="0" i="0" u="none" strike="noStrike" dirty="0">
                <a:solidFill>
                  <a:srgbClr val="374151"/>
                </a:solidFill>
                <a:effectLst/>
                <a:latin typeface="Söhne"/>
              </a:rPr>
              <a:t>Hilton, 2021. Hilton 2020 ESG Report. [pdf] Hilton. Available at: </a:t>
            </a:r>
            <a:r>
              <a:rPr lang="en-US" b="0" i="0" u="none" strike="noStrike" dirty="0">
                <a:solidFill>
                  <a:srgbClr val="374151"/>
                </a:solidFill>
                <a:effectLst/>
                <a:latin typeface="Söhne"/>
                <a:hlinkClick r:id="rId3"/>
              </a:rPr>
              <a:t>https://cr.hilton.com/wp-content/uploads/2021/04/Hilton-2020-ESG-Report.pdf</a:t>
            </a:r>
            <a:r>
              <a:rPr lang="en-US" b="0" i="0" u="none" strike="noStrike" dirty="0">
                <a:solidFill>
                  <a:srgbClr val="374151"/>
                </a:solidFill>
                <a:effectLst/>
                <a:latin typeface="Söhne"/>
              </a:rPr>
              <a:t> [Accessed 21 October 2023].</a:t>
            </a:r>
          </a:p>
          <a:p>
            <a:pPr algn="l"/>
            <a:r>
              <a:rPr lang="en-US" b="0" i="0" u="none" strike="noStrike" dirty="0">
                <a:solidFill>
                  <a:srgbClr val="374151"/>
                </a:solidFill>
                <a:effectLst/>
                <a:latin typeface="Söhne"/>
              </a:rPr>
              <a:t>Hospitality Net, 2021. Announcement. [online] Available at: </a:t>
            </a:r>
            <a:r>
              <a:rPr lang="en-US" b="0" i="0" u="none" strike="noStrike" dirty="0">
                <a:solidFill>
                  <a:srgbClr val="374151"/>
                </a:solidFill>
                <a:effectLst/>
                <a:latin typeface="Söhne"/>
                <a:hlinkClick r:id="rId4"/>
              </a:rPr>
              <a:t>https://www.hospitalitynet.org/announcement/41007418.html</a:t>
            </a:r>
            <a:r>
              <a:rPr lang="en-US" b="0" i="0" u="none" strike="noStrike" dirty="0">
                <a:solidFill>
                  <a:srgbClr val="374151"/>
                </a:solidFill>
                <a:effectLst/>
                <a:latin typeface="Söhne"/>
              </a:rPr>
              <a:t> [Accessed 21 October 2023].</a:t>
            </a:r>
          </a:p>
          <a:p>
            <a:pPr algn="l"/>
            <a:r>
              <a:rPr lang="en-US" b="0" i="0" u="none" strike="noStrike" dirty="0">
                <a:solidFill>
                  <a:srgbClr val="374151"/>
                </a:solidFill>
                <a:effectLst/>
                <a:latin typeface="Söhne"/>
              </a:rPr>
              <a:t>Lewis, R.C., 1984. Isolating differences in hotel attributes. Cornell Hotel and Restaurant Administration Quarterly, 25(3), pp.64–77.</a:t>
            </a:r>
          </a:p>
          <a:p>
            <a:pPr algn="l"/>
            <a:r>
              <a:rPr lang="en-US" b="0" i="0" u="none" strike="noStrike" dirty="0">
                <a:solidFill>
                  <a:srgbClr val="374151"/>
                </a:solidFill>
                <a:effectLst/>
                <a:latin typeface="Söhne"/>
              </a:rPr>
              <a:t>MacCallum, R.C., </a:t>
            </a:r>
            <a:r>
              <a:rPr lang="en-US" b="0" i="0" u="none" strike="noStrike" dirty="0" err="1">
                <a:solidFill>
                  <a:srgbClr val="374151"/>
                </a:solidFill>
                <a:effectLst/>
                <a:latin typeface="Söhne"/>
              </a:rPr>
              <a:t>Widaman</a:t>
            </a:r>
            <a:r>
              <a:rPr lang="en-US" b="0" i="0" u="none" strike="noStrike" dirty="0">
                <a:solidFill>
                  <a:srgbClr val="374151"/>
                </a:solidFill>
                <a:effectLst/>
                <a:latin typeface="Söhne"/>
              </a:rPr>
              <a:t>, K.F., Zhang, S., and Hong, S., 1999. Sample size in factor analysis. Psychological Methods, 4(1), pp.84.</a:t>
            </a:r>
          </a:p>
          <a:p>
            <a:pPr algn="l"/>
            <a:r>
              <a:rPr lang="en-US" b="0" i="0" u="none" strike="noStrike" dirty="0" err="1">
                <a:solidFill>
                  <a:srgbClr val="374151"/>
                </a:solidFill>
                <a:effectLst/>
                <a:latin typeface="Söhne"/>
              </a:rPr>
              <a:t>Manhas</a:t>
            </a:r>
            <a:r>
              <a:rPr lang="en-US" b="0" i="0" u="none" strike="noStrike" dirty="0">
                <a:solidFill>
                  <a:srgbClr val="374151"/>
                </a:solidFill>
                <a:effectLst/>
                <a:latin typeface="Söhne"/>
              </a:rPr>
              <a:t>, P.S. and </a:t>
            </a:r>
            <a:r>
              <a:rPr lang="en-US" b="0" i="0" u="none" strike="noStrike" dirty="0" err="1">
                <a:solidFill>
                  <a:srgbClr val="374151"/>
                </a:solidFill>
                <a:effectLst/>
                <a:latin typeface="Söhne"/>
              </a:rPr>
              <a:t>Tukamushaba</a:t>
            </a:r>
            <a:r>
              <a:rPr lang="en-US" b="0" i="0" u="none" strike="noStrike" dirty="0">
                <a:solidFill>
                  <a:srgbClr val="374151"/>
                </a:solidFill>
                <a:effectLst/>
                <a:latin typeface="Söhne"/>
              </a:rPr>
              <a:t>, E.K., 2015. Understanding service experience and its impact on brand image in the hospitality sector. International Journal of Hospitality Management, 45, pp.77–87.</a:t>
            </a:r>
          </a:p>
          <a:p>
            <a:endParaRPr lang="en-KW" dirty="0"/>
          </a:p>
        </p:txBody>
      </p:sp>
    </p:spTree>
    <p:extLst>
      <p:ext uri="{BB962C8B-B14F-4D97-AF65-F5344CB8AC3E}">
        <p14:creationId xmlns:p14="http://schemas.microsoft.com/office/powerpoint/2010/main" val="2904830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F952A-2920-830F-1EBD-77CA0AD683DC}"/>
              </a:ext>
            </a:extLst>
          </p:cNvPr>
          <p:cNvSpPr>
            <a:spLocks noGrp="1"/>
          </p:cNvSpPr>
          <p:nvPr>
            <p:ph type="title"/>
          </p:nvPr>
        </p:nvSpPr>
        <p:spPr/>
        <p:txBody>
          <a:bodyPr/>
          <a:lstStyle/>
          <a:p>
            <a:r>
              <a:rPr lang="en-KW" dirty="0"/>
              <a:t>References:</a:t>
            </a:r>
          </a:p>
        </p:txBody>
      </p:sp>
      <p:sp>
        <p:nvSpPr>
          <p:cNvPr id="3" name="Content Placeholder 2">
            <a:extLst>
              <a:ext uri="{FF2B5EF4-FFF2-40B4-BE49-F238E27FC236}">
                <a16:creationId xmlns:a16="http://schemas.microsoft.com/office/drawing/2014/main" id="{CC65BCC7-7717-34F9-5024-E5BEFB2D7156}"/>
              </a:ext>
            </a:extLst>
          </p:cNvPr>
          <p:cNvSpPr>
            <a:spLocks noGrp="1"/>
          </p:cNvSpPr>
          <p:nvPr>
            <p:ph idx="1"/>
          </p:nvPr>
        </p:nvSpPr>
        <p:spPr/>
        <p:txBody>
          <a:bodyPr>
            <a:normAutofit fontScale="62500" lnSpcReduction="20000"/>
          </a:bodyPr>
          <a:lstStyle/>
          <a:p>
            <a:pPr algn="l"/>
            <a:r>
              <a:rPr lang="en-US" b="0" i="0" u="none" strike="noStrike" dirty="0">
                <a:solidFill>
                  <a:srgbClr val="374151"/>
                </a:solidFill>
                <a:effectLst/>
                <a:latin typeface="Söhne"/>
              </a:rPr>
              <a:t>Mao, L.X., Wu, B., Bao, W.X., Han, F.A., Xu, L., Ge, Q.J., and Zhang, C., 2010. Epidemiology of hand, foot, and mouth disease and genotype characterization of Enterovirus 71 in Jiangsu, China. Journal of Clinical Virology, 49(2), pp.100–104.</a:t>
            </a:r>
          </a:p>
          <a:p>
            <a:pPr algn="l"/>
            <a:r>
              <a:rPr lang="en-US" b="0" i="0" u="none" strike="noStrike" dirty="0">
                <a:solidFill>
                  <a:srgbClr val="374151"/>
                </a:solidFill>
                <a:effectLst/>
                <a:latin typeface="Söhne"/>
              </a:rPr>
              <a:t>Marriott, 2020. Travel with confidence during COVID-19. [online] Available at: </a:t>
            </a:r>
            <a:r>
              <a:rPr lang="en-US" b="0" i="0" u="none" strike="noStrike" dirty="0">
                <a:solidFill>
                  <a:srgbClr val="374151"/>
                </a:solidFill>
                <a:effectLst/>
                <a:latin typeface="Söhne"/>
                <a:hlinkClick r:id="rId2"/>
              </a:rPr>
              <a:t>https://clean.marriott.com/</a:t>
            </a:r>
            <a:r>
              <a:rPr lang="en-US" b="0" i="0" u="none" strike="noStrike" dirty="0">
                <a:solidFill>
                  <a:srgbClr val="374151"/>
                </a:solidFill>
                <a:effectLst/>
                <a:latin typeface="Söhne"/>
              </a:rPr>
              <a:t> [Accessed 21 October 2023].</a:t>
            </a:r>
          </a:p>
          <a:p>
            <a:pPr algn="l"/>
            <a:r>
              <a:rPr lang="en-US" b="0" i="0" u="none" strike="noStrike" dirty="0" err="1">
                <a:solidFill>
                  <a:srgbClr val="374151"/>
                </a:solidFill>
                <a:effectLst/>
                <a:latin typeface="Söhne"/>
              </a:rPr>
              <a:t>Martilla</a:t>
            </a:r>
            <a:r>
              <a:rPr lang="en-US" b="0" i="0" u="none" strike="noStrike" dirty="0">
                <a:solidFill>
                  <a:srgbClr val="374151"/>
                </a:solidFill>
                <a:effectLst/>
                <a:latin typeface="Söhne"/>
              </a:rPr>
              <a:t>, J.A. and James, J.C., 1977. Importance-performance analysis. Journal of Marketing, 41(1), pp.77–79.</a:t>
            </a:r>
          </a:p>
          <a:p>
            <a:pPr algn="l"/>
            <a:r>
              <a:rPr lang="en-US" b="0" i="0" u="none" strike="noStrike" dirty="0" err="1">
                <a:solidFill>
                  <a:srgbClr val="374151"/>
                </a:solidFill>
                <a:effectLst/>
                <a:latin typeface="Söhne"/>
              </a:rPr>
              <a:t>Njite</a:t>
            </a:r>
            <a:r>
              <a:rPr lang="en-US" b="0" i="0" u="none" strike="noStrike" dirty="0">
                <a:solidFill>
                  <a:srgbClr val="374151"/>
                </a:solidFill>
                <a:effectLst/>
                <a:latin typeface="Söhne"/>
              </a:rPr>
              <a:t>, D. and Schaffer, J., 2017. Revisiting attributes: How important is green in the consumer selection of hotel rooms? International Journal of Hospitality &amp; Tourism Administration, 18(2), pp.219–244.</a:t>
            </a:r>
          </a:p>
          <a:p>
            <a:pPr algn="l"/>
            <a:r>
              <a:rPr lang="en-US" b="0" i="0" u="none" strike="noStrike" dirty="0">
                <a:solidFill>
                  <a:srgbClr val="374151"/>
                </a:solidFill>
                <a:effectLst/>
                <a:latin typeface="Söhne"/>
              </a:rPr>
              <a:t>NSW Government, 2020. COVID Safe. [online] Available at: </a:t>
            </a:r>
            <a:r>
              <a:rPr lang="en-US" b="0" i="0" u="none" strike="noStrike" dirty="0">
                <a:solidFill>
                  <a:srgbClr val="374151"/>
                </a:solidFill>
                <a:effectLst/>
                <a:latin typeface="Söhne"/>
                <a:hlinkClick r:id="rId3"/>
              </a:rPr>
              <a:t>https://www.nsw.gov.au/covid-19/covid-safe</a:t>
            </a:r>
            <a:r>
              <a:rPr lang="en-US" b="0" i="0" u="none" strike="noStrike" dirty="0">
                <a:solidFill>
                  <a:srgbClr val="374151"/>
                </a:solidFill>
                <a:effectLst/>
                <a:latin typeface="Söhne"/>
              </a:rPr>
              <a:t> [Accessed 21 October 2023].</a:t>
            </a:r>
          </a:p>
          <a:p>
            <a:pPr algn="l"/>
            <a:r>
              <a:rPr lang="en-US" b="0" i="0" u="none" strike="noStrike" dirty="0">
                <a:solidFill>
                  <a:srgbClr val="374151"/>
                </a:solidFill>
                <a:effectLst/>
                <a:latin typeface="Söhne"/>
              </a:rPr>
              <a:t>Nunnally, J., 1978. Psychometric Theory. 2nd ed. New York: McGraw-Hill.</a:t>
            </a:r>
          </a:p>
          <a:p>
            <a:pPr algn="l"/>
            <a:r>
              <a:rPr lang="en-US" b="0" i="0" u="none" strike="noStrike" dirty="0">
                <a:solidFill>
                  <a:srgbClr val="374151"/>
                </a:solidFill>
                <a:effectLst/>
                <a:latin typeface="Söhne"/>
              </a:rPr>
              <a:t>Oliver, R.L., 1997. Satisfaction: A Behavioral Perspective on the Consumer. New York: Irwin-McGraw-Hill.</a:t>
            </a:r>
          </a:p>
          <a:p>
            <a:endParaRPr lang="en-KW" dirty="0"/>
          </a:p>
        </p:txBody>
      </p:sp>
    </p:spTree>
    <p:extLst>
      <p:ext uri="{BB962C8B-B14F-4D97-AF65-F5344CB8AC3E}">
        <p14:creationId xmlns:p14="http://schemas.microsoft.com/office/powerpoint/2010/main" val="1091410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105" name="Group 4104">
            <a:extLst>
              <a:ext uri="{FF2B5EF4-FFF2-40B4-BE49-F238E27FC236}">
                <a16:creationId xmlns:a16="http://schemas.microsoft.com/office/drawing/2014/main" id="{76AC4E34-D6A0-4E21-B145-FF6CC6214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106" name="Picture 4105">
              <a:extLst>
                <a:ext uri="{FF2B5EF4-FFF2-40B4-BE49-F238E27FC236}">
                  <a16:creationId xmlns:a16="http://schemas.microsoft.com/office/drawing/2014/main" id="{46DAF3C9-57D3-4380-91C8-0177A1E82AA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07" name="Rectangle 4106">
              <a:extLst>
                <a:ext uri="{FF2B5EF4-FFF2-40B4-BE49-F238E27FC236}">
                  <a16:creationId xmlns:a16="http://schemas.microsoft.com/office/drawing/2014/main" id="{CF338E7C-2928-42FC-BA07-1B825D301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KW"/>
            </a:p>
          </p:txBody>
        </p:sp>
        <p:pic>
          <p:nvPicPr>
            <p:cNvPr id="4108" name="Picture 4107">
              <a:extLst>
                <a:ext uri="{FF2B5EF4-FFF2-40B4-BE49-F238E27FC236}">
                  <a16:creationId xmlns:a16="http://schemas.microsoft.com/office/drawing/2014/main" id="{C71FE40E-CC40-427F-AEFB-BB5EA0E97F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109" name="Picture 4108">
              <a:extLst>
                <a:ext uri="{FF2B5EF4-FFF2-40B4-BE49-F238E27FC236}">
                  <a16:creationId xmlns:a16="http://schemas.microsoft.com/office/drawing/2014/main" id="{412948D6-ACC1-4FAF-9E30-BD96CE3435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useBgFill="1">
        <p:nvSpPr>
          <p:cNvPr id="4111" name="Rectangle 4110">
            <a:extLst>
              <a:ext uri="{FF2B5EF4-FFF2-40B4-BE49-F238E27FC236}">
                <a16:creationId xmlns:a16="http://schemas.microsoft.com/office/drawing/2014/main" id="{809EA27C-DE62-4CEC-A6D3-4FA9EF40A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Love Thank You GIF - Love Thank You Thanks - Discover &amp; Share GIFs">
            <a:extLst>
              <a:ext uri="{FF2B5EF4-FFF2-40B4-BE49-F238E27FC236}">
                <a16:creationId xmlns:a16="http://schemas.microsoft.com/office/drawing/2014/main" id="{FFA0CB45-07CB-4162-C98E-C0E2A1AA8FA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4334" y="944034"/>
            <a:ext cx="4969932" cy="4969932"/>
          </a:xfrm>
          <a:prstGeom prst="rect">
            <a:avLst/>
          </a:prstGeom>
          <a:noFill/>
          <a:ln w="127000" cap="sq">
            <a:solidFill>
              <a:srgbClr val="FFFFFF"/>
            </a:solidFill>
            <a:miter lim="800000"/>
          </a:ln>
          <a:extLst>
            <a:ext uri="{909E8E84-426E-40DD-AFC4-6F175D3DCCD1}">
              <a14:hiddenFill xmlns:a14="http://schemas.microsoft.com/office/drawing/2010/main">
                <a:solidFill>
                  <a:srgbClr val="FFFFFF"/>
                </a:solidFill>
              </a14:hiddenFill>
            </a:ext>
          </a:extLst>
        </p:spPr>
      </p:pic>
      <p:pic>
        <p:nvPicPr>
          <p:cNvPr id="4098" name="Picture 2" descr="Thank You GIFs - The Best GIF Collections Are On GIFSEC">
            <a:extLst>
              <a:ext uri="{FF2B5EF4-FFF2-40B4-BE49-F238E27FC236}">
                <a16:creationId xmlns:a16="http://schemas.microsoft.com/office/drawing/2014/main" id="{68C72FFF-D925-E038-5CDA-56BE453A5AE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17733" y="944034"/>
            <a:ext cx="4969932" cy="4969932"/>
          </a:xfrm>
          <a:prstGeom prst="rect">
            <a:avLst/>
          </a:prstGeom>
          <a:noFill/>
          <a:ln w="127000" cap="sq">
            <a:solidFill>
              <a:srgbClr val="FFFFF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2099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57</TotalTime>
  <Words>2097</Words>
  <Application>Microsoft Office PowerPoint</Application>
  <PresentationFormat>Ecran lat</PresentationFormat>
  <Paragraphs>32</Paragraphs>
  <Slides>9</Slides>
  <Notes>0</Notes>
  <HiddenSlides>0</HiddenSlides>
  <MMClips>5</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Organic</vt:lpstr>
      <vt:lpstr>Programme: International Hotel Managemen  Module: Hospitality and Guest Services Student :Andreea-Elena Ghiurca Student id: 2238720@student.uwtsd.ac.uk  Module code: BMIH4003 Module lead: Charlotte Joyner</vt:lpstr>
      <vt:lpstr>Briefly introduce your chosen hotel:</vt:lpstr>
      <vt:lpstr>Identify the hotel's main consumers and explain why they appeal to this group</vt:lpstr>
      <vt:lpstr>Outline the nature, scope and role of guest services and facilities in general and then apply this to your chosen hotel</vt:lpstr>
      <vt:lpstr>Discuss the importance of hospitality and how hotels meet/exceed guest expectations</vt:lpstr>
      <vt:lpstr>Conclusion:</vt:lpstr>
      <vt:lpstr>References:</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International Hotel Managemen  Module: Hospitality and Guest Services  Module code: BMIH4003</dc:title>
  <dc:creator>Diana-Mara Airini</dc:creator>
  <cp:lastModifiedBy>Andreea Elena Ghiurca (2238720)</cp:lastModifiedBy>
  <cp:revision>6</cp:revision>
  <dcterms:created xsi:type="dcterms:W3CDTF">2023-10-22T06:15:57Z</dcterms:created>
  <dcterms:modified xsi:type="dcterms:W3CDTF">2023-10-22T17:46:35Z</dcterms:modified>
</cp:coreProperties>
</file>