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tags/tag2.xml" ContentType="application/vnd.openxmlformats-officedocument.presentationml.tags+xml"/>
  <Override PartName="/ppt/tags/tag3.xml" ContentType="application/vnd.openxmlformats-officedocument.presentationml.tags+xml"/>
  <Override PartName="/ppt/ink/ink3.xml" ContentType="application/inkml+xml"/>
  <Override PartName="/ppt/tags/tag4.xml" ContentType="application/vnd.openxmlformats-officedocument.presentationml.tags+xml"/>
  <Override PartName="/ppt/ink/ink4.xml" ContentType="application/inkml+xml"/>
  <Override PartName="/ppt/tags/tag5.xml" ContentType="application/vnd.openxmlformats-officedocument.presentationml.tags+xml"/>
  <Override PartName="/ppt/tags/tag6.xml" ContentType="application/vnd.openxmlformats-officedocument.presentationml.tags+xml"/>
  <Override PartName="/ppt/ink/ink5.xml" ContentType="application/inkml+xml"/>
  <Override PartName="/ppt/tags/tag7.xml" ContentType="application/vnd.openxmlformats-officedocument.presentationml.tags+xml"/>
  <Override PartName="/ppt/ink/ink6.xml" ContentType="application/inkml+xml"/>
  <Override PartName="/ppt/ink/ink7.xml" ContentType="application/inkml+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ink/ink8.xml" ContentType="application/inkml+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5"/>
  </p:notesMasterIdLst>
  <p:sldIdLst>
    <p:sldId id="256" r:id="rId2"/>
    <p:sldId id="385" r:id="rId3"/>
    <p:sldId id="387" r:id="rId4"/>
    <p:sldId id="263" r:id="rId5"/>
    <p:sldId id="264" r:id="rId6"/>
    <p:sldId id="386" r:id="rId7"/>
    <p:sldId id="265" r:id="rId8"/>
    <p:sldId id="266" r:id="rId9"/>
    <p:sldId id="267" r:id="rId10"/>
    <p:sldId id="268" r:id="rId11"/>
    <p:sldId id="269" r:id="rId12"/>
    <p:sldId id="287" r:id="rId13"/>
    <p:sldId id="288" r:id="rId14"/>
    <p:sldId id="289" r:id="rId15"/>
    <p:sldId id="270" r:id="rId16"/>
    <p:sldId id="271" r:id="rId17"/>
    <p:sldId id="416" r:id="rId18"/>
    <p:sldId id="273" r:id="rId19"/>
    <p:sldId id="274" r:id="rId20"/>
    <p:sldId id="275" r:id="rId21"/>
    <p:sldId id="272" r:id="rId22"/>
    <p:sldId id="276" r:id="rId23"/>
    <p:sldId id="419" r:id="rId24"/>
    <p:sldId id="277" r:id="rId25"/>
    <p:sldId id="278" r:id="rId26"/>
    <p:sldId id="280" r:id="rId27"/>
    <p:sldId id="281" r:id="rId28"/>
    <p:sldId id="282" r:id="rId29"/>
    <p:sldId id="283" r:id="rId30"/>
    <p:sldId id="284" r:id="rId31"/>
    <p:sldId id="285" r:id="rId32"/>
    <p:sldId id="417" r:id="rId33"/>
    <p:sldId id="418" r:id="rId34"/>
  </p:sldIdLst>
  <p:sldSz cx="9144000" cy="6858000" type="screen4x3"/>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29" autoAdjust="0"/>
    <p:restoredTop sz="94664" autoAdjust="0"/>
  </p:normalViewPr>
  <p:slideViewPr>
    <p:cSldViewPr>
      <p:cViewPr varScale="1">
        <p:scale>
          <a:sx n="79" d="100"/>
          <a:sy n="79" d="100"/>
        </p:scale>
        <p:origin x="1925"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39.785"/>
    </inkml:context>
    <inkml:brush xml:id="br0">
      <inkml:brushProperty name="width" value="0.1" units="cm"/>
      <inkml:brushProperty name="height" value="0.1" units="cm"/>
      <inkml:brushProperty name="color" value="#66CC00"/>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43.174"/>
    </inkml:context>
    <inkml:brush xml:id="br0">
      <inkml:brushProperty name="width" value="0.1" units="cm"/>
      <inkml:brushProperty name="height" value="0.1" units="cm"/>
      <inkml:brushProperty name="color" value="#66CC00"/>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52.199"/>
    </inkml:context>
    <inkml:brush xml:id="br0">
      <inkml:brushProperty name="width" value="0.05" units="cm"/>
      <inkml:brushProperty name="height" value="0.05" units="cm"/>
    </inkml:brush>
  </inkml:definitions>
  <inkml:trace contextRef="#ctx0" brushRef="#br0">29 0 856 0 0,'0'0'3185'0'0,"-5"1"-3161"0"0,-14 3-9 0 0,15-3-46 0 0,9-1-1488 0 0,-1 0-1011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19.389"/>
    </inkml:context>
    <inkml:brush xml:id="br0">
      <inkml:brushProperty name="width" value="0.05" units="cm"/>
      <inkml:brushProperty name="height" value="0.05" units="cm"/>
    </inkml:brush>
  </inkml:definitions>
  <inkml:trace contextRef="#ctx0" brushRef="#br0">41 20 8178 0 0,'0'0'5337'0'0,"-40"-20"-9962"0"0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703"/>
    </inkml:context>
    <inkml:brush xml:id="br0">
      <inkml:brushProperty name="width" value="0.05" units="cm"/>
      <inkml:brushProperty name="height" value="0.05" units="cm"/>
    </inkml:brush>
  </inkml:definitions>
  <inkml:trace contextRef="#ctx0" brushRef="#br0">1 0 18252 0 0,'0'0'6399'0'0,"15"8"-17039"0"0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6:33.930"/>
    </inkml:context>
    <inkml:brush xml:id="br0">
      <inkml:brushProperty name="width" value="0.025" units="cm"/>
      <inkml:brushProperty name="height" value="0.025" units="cm"/>
      <inkml:brushProperty name="color" value="#FF0066"/>
    </inkml:brush>
  </inkml:definitions>
  <inkml:trace contextRef="#ctx0" brushRef="#br0">0 0 2104 0 0,'0'0'385'0'0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6347" cy="496490"/>
          </a:xfrm>
          <a:prstGeom prst="rect">
            <a:avLst/>
          </a:prstGeom>
        </p:spPr>
        <p:txBody>
          <a:bodyPr vert="horz" lIns="91449" tIns="45725" rIns="91449" bIns="45725" rtlCol="0"/>
          <a:lstStyle>
            <a:lvl1pPr algn="l">
              <a:defRPr sz="1200"/>
            </a:lvl1pPr>
          </a:lstStyle>
          <a:p>
            <a:endParaRPr lang="en-GB"/>
          </a:p>
        </p:txBody>
      </p:sp>
      <p:sp>
        <p:nvSpPr>
          <p:cNvPr id="3" name="Date Placeholder 2"/>
          <p:cNvSpPr>
            <a:spLocks noGrp="1"/>
          </p:cNvSpPr>
          <p:nvPr>
            <p:ph type="dt" idx="1"/>
          </p:nvPr>
        </p:nvSpPr>
        <p:spPr>
          <a:xfrm>
            <a:off x="3851343" y="1"/>
            <a:ext cx="2946347" cy="496490"/>
          </a:xfrm>
          <a:prstGeom prst="rect">
            <a:avLst/>
          </a:prstGeom>
        </p:spPr>
        <p:txBody>
          <a:bodyPr vert="horz" lIns="91449" tIns="45725" rIns="91449" bIns="45725" rtlCol="0"/>
          <a:lstStyle>
            <a:lvl1pPr algn="r">
              <a:defRPr sz="1200"/>
            </a:lvl1pPr>
          </a:lstStyle>
          <a:p>
            <a:fld id="{B7A126F7-C520-466E-8A08-C83A624AAD89}" type="datetimeFigureOut">
              <a:rPr lang="en-GB" smtClean="0"/>
              <a:pPr/>
              <a:t>27/09/2024</a:t>
            </a:fld>
            <a:endParaRPr lang="en-GB"/>
          </a:p>
        </p:txBody>
      </p:sp>
      <p:sp>
        <p:nvSpPr>
          <p:cNvPr id="4" name="Slide Image Placeholder 3"/>
          <p:cNvSpPr>
            <a:spLocks noGrp="1" noRot="1" noChangeAspect="1"/>
          </p:cNvSpPr>
          <p:nvPr>
            <p:ph type="sldImg" idx="2"/>
          </p:nvPr>
        </p:nvSpPr>
        <p:spPr>
          <a:xfrm>
            <a:off x="917575" y="744538"/>
            <a:ext cx="4964113" cy="3722687"/>
          </a:xfrm>
          <a:prstGeom prst="rect">
            <a:avLst/>
          </a:prstGeom>
          <a:noFill/>
          <a:ln w="12700">
            <a:solidFill>
              <a:prstClr val="black"/>
            </a:solidFill>
          </a:ln>
        </p:spPr>
        <p:txBody>
          <a:bodyPr vert="horz" lIns="91449" tIns="45725" rIns="91449" bIns="45725" rtlCol="0" anchor="ctr"/>
          <a:lstStyle/>
          <a:p>
            <a:endParaRPr lang="en-GB"/>
          </a:p>
        </p:txBody>
      </p:sp>
      <p:sp>
        <p:nvSpPr>
          <p:cNvPr id="5" name="Notes Placeholder 4"/>
          <p:cNvSpPr>
            <a:spLocks noGrp="1"/>
          </p:cNvSpPr>
          <p:nvPr>
            <p:ph type="body" sz="quarter" idx="3"/>
          </p:nvPr>
        </p:nvSpPr>
        <p:spPr>
          <a:xfrm>
            <a:off x="679927" y="4716662"/>
            <a:ext cx="5439410" cy="4468416"/>
          </a:xfrm>
          <a:prstGeom prst="rect">
            <a:avLst/>
          </a:prstGeom>
        </p:spPr>
        <p:txBody>
          <a:bodyPr vert="horz" lIns="91449" tIns="45725" rIns="91449" bIns="4572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1600"/>
            <a:ext cx="2946347" cy="496490"/>
          </a:xfrm>
          <a:prstGeom prst="rect">
            <a:avLst/>
          </a:prstGeom>
        </p:spPr>
        <p:txBody>
          <a:bodyPr vert="horz" lIns="91449" tIns="45725" rIns="91449" bIns="45725" rtlCol="0" anchor="b"/>
          <a:lstStyle>
            <a:lvl1pPr algn="l">
              <a:defRPr sz="1200"/>
            </a:lvl1pPr>
          </a:lstStyle>
          <a:p>
            <a:endParaRPr lang="en-GB"/>
          </a:p>
        </p:txBody>
      </p:sp>
      <p:sp>
        <p:nvSpPr>
          <p:cNvPr id="7" name="Slide Number Placeholder 6"/>
          <p:cNvSpPr>
            <a:spLocks noGrp="1"/>
          </p:cNvSpPr>
          <p:nvPr>
            <p:ph type="sldNum" sz="quarter" idx="5"/>
          </p:nvPr>
        </p:nvSpPr>
        <p:spPr>
          <a:xfrm>
            <a:off x="3851343" y="9431600"/>
            <a:ext cx="2946347" cy="496490"/>
          </a:xfrm>
          <a:prstGeom prst="rect">
            <a:avLst/>
          </a:prstGeom>
        </p:spPr>
        <p:txBody>
          <a:bodyPr vert="horz" lIns="91449" tIns="45725" rIns="91449" bIns="45725"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27/09/2024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27/09/2024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27/09/2024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27/09/2024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27/09/2024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27/09/2024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27/09/2024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27/09/2024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27/09/2024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27/09/2024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27/09/2024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27/09/2024</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27/09/2024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NUL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76" Type="http://schemas.openxmlformats.org/officeDocument/2006/relationships/image" Target="../media/image115.png"/><Relationship Id="rId3" Type="http://schemas.openxmlformats.org/officeDocument/2006/relationships/customXml" Target="../ink/ink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175.png"/></Relationships>
</file>

<file path=ppt/slides/_rels/slide10.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customXml" Target="../ink/ink7.xml"/><Relationship Id="rId185" Type="http://schemas.openxmlformats.org/officeDocument/2006/relationships/image" Target="../media/image341.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slideLayout" Target="../slideLayouts/slideLayout2.xml"/><Relationship Id="rId1" Type="http://schemas.openxmlformats.org/officeDocument/2006/relationships/tags" Target="../tags/tag14.xml"/><Relationship Id="rId134" Type="http://schemas.openxmlformats.org/officeDocument/2006/relationships/image" Target="../media/image305.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884312"/>
            <a:ext cx="8640960" cy="2574553"/>
          </a:xfrm>
        </p:spPr>
        <p:txBody>
          <a:bodyPr>
            <a:noAutofit/>
          </a:bodyPr>
          <a:lstStyle/>
          <a:p>
            <a:br>
              <a:rPr lang="en-GB" sz="4800">
                <a:solidFill>
                  <a:srgbClr val="FFFF00"/>
                </a:solidFill>
              </a:rPr>
            </a:br>
            <a:r>
              <a:rPr lang="en-GB" sz="4800">
                <a:solidFill>
                  <a:srgbClr val="FFFF00"/>
                </a:solidFill>
              </a:rPr>
              <a:t>MBA International Business</a:t>
            </a:r>
            <a:br>
              <a:rPr lang="en-GB" sz="4800">
                <a:solidFill>
                  <a:srgbClr val="FFFF00"/>
                </a:solidFill>
              </a:rPr>
            </a:br>
            <a:br>
              <a:rPr lang="en-GB" sz="4800">
                <a:solidFill>
                  <a:srgbClr val="FFFF00"/>
                </a:solidFill>
              </a:rPr>
            </a:br>
            <a:r>
              <a:rPr lang="en-GB" sz="4000">
                <a:solidFill>
                  <a:srgbClr val="FFFF00"/>
                </a:solidFill>
              </a:rPr>
              <a:t>Financial </a:t>
            </a:r>
            <a:r>
              <a:rPr lang="en-GB" sz="4000" dirty="0">
                <a:solidFill>
                  <a:srgbClr val="FFFF00"/>
                </a:solidFill>
              </a:rPr>
              <a:t>Management</a:t>
            </a:r>
            <a:br>
              <a:rPr lang="en-GB" sz="4800" dirty="0">
                <a:solidFill>
                  <a:srgbClr val="FFFF00"/>
                </a:solidFill>
              </a:rPr>
            </a:br>
            <a:endParaRPr lang="en-GB" sz="48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dirty="0">
                <a:solidFill>
                  <a:schemeClr val="bg1"/>
                </a:solidFill>
              </a:rPr>
              <a:t>Financial performance analysis - 1</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2</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1207410415"/>
              </p:ext>
            </p:extLst>
          </p:nvPr>
        </p:nvGraphicFramePr>
        <p:xfrm>
          <a:off x="0" y="1"/>
          <a:ext cx="5234676" cy="5738602"/>
        </p:xfrm>
        <a:graphic>
          <a:graphicData uri="http://schemas.openxmlformats.org/drawingml/2006/table">
            <a:tbl>
              <a:tblPr firstRow="1" bandRow="1">
                <a:tableStyleId>{7DF18680-E054-41AD-8BC1-D1AEF772440D}</a:tableStyleId>
              </a:tblPr>
              <a:tblGrid>
                <a:gridCol w="2200024">
                  <a:extLst>
                    <a:ext uri="{9D8B030D-6E8A-4147-A177-3AD203B41FA5}">
                      <a16:colId xmlns:a16="http://schemas.microsoft.com/office/drawing/2014/main" val="20000"/>
                    </a:ext>
                  </a:extLst>
                </a:gridCol>
                <a:gridCol w="1517326">
                  <a:extLst>
                    <a:ext uri="{9D8B030D-6E8A-4147-A177-3AD203B41FA5}">
                      <a16:colId xmlns:a16="http://schemas.microsoft.com/office/drawing/2014/main" val="20001"/>
                    </a:ext>
                  </a:extLst>
                </a:gridCol>
                <a:gridCol w="1517326">
                  <a:extLst>
                    <a:ext uri="{9D8B030D-6E8A-4147-A177-3AD203B41FA5}">
                      <a16:colId xmlns:a16="http://schemas.microsoft.com/office/drawing/2014/main" val="20002"/>
                    </a:ext>
                  </a:extLst>
                </a:gridCol>
              </a:tblGrid>
              <a:tr h="854686">
                <a:tc gridSpan="3">
                  <a:txBody>
                    <a:bodyPr/>
                    <a:lstStyle/>
                    <a:p>
                      <a:pPr algn="ctr"/>
                      <a:r>
                        <a:rPr lang="en-GB" sz="1800" dirty="0">
                          <a:solidFill>
                            <a:schemeClr val="tx2">
                              <a:lumMod val="75000"/>
                            </a:schemeClr>
                          </a:solidFill>
                          <a:latin typeface="Arial" panose="020B0604020202020204" pitchFamily="34" charset="0"/>
                          <a:cs typeface="Arial" panose="020B0604020202020204" pitchFamily="34" charset="0"/>
                        </a:rPr>
                        <a:t>Northern Travel plc</a:t>
                      </a:r>
                    </a:p>
                    <a:p>
                      <a:pPr algn="ctr"/>
                      <a:r>
                        <a:rPr lang="en-GB" sz="1800" dirty="0">
                          <a:solidFill>
                            <a:schemeClr val="tx2">
                              <a:lumMod val="75000"/>
                            </a:schemeClr>
                          </a:solidFill>
                          <a:latin typeface="Arial" panose="020B0604020202020204" pitchFamily="34" charset="0"/>
                          <a:cs typeface="Arial" panose="020B0604020202020204" pitchFamily="34" charset="0"/>
                        </a:rPr>
                        <a:t>Summarised Income Statement</a:t>
                      </a:r>
                    </a:p>
                    <a:p>
                      <a:pPr algn="ctr"/>
                      <a:endParaRPr lang="en-GB" sz="1100" dirty="0"/>
                    </a:p>
                  </a:txBody>
                  <a:tcPr marL="68580" marR="68580" marT="34290" marB="34290">
                    <a:no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489954">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extLst>
                  <a:ext uri="{0D108BD9-81ED-4DB2-BD59-A6C34878D82A}">
                    <a16:rowId xmlns:a16="http://schemas.microsoft.com/office/drawing/2014/main" val="10001"/>
                  </a:ext>
                </a:extLst>
              </a:tr>
              <a:tr h="603978">
                <a:tc>
                  <a:txBody>
                    <a:bodyPr/>
                    <a:lstStyle/>
                    <a:p>
                      <a:r>
                        <a:rPr lang="en-GB" sz="1400" dirty="0">
                          <a:latin typeface="Arial" panose="020B0604020202020204" pitchFamily="34" charset="0"/>
                          <a:cs typeface="Arial" panose="020B0604020202020204" pitchFamily="34" charset="0"/>
                        </a:rPr>
                        <a:t>Sales revenue ( 80% credit, 20% cash)</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300,000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250,000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2"/>
                  </a:ext>
                </a:extLst>
              </a:tr>
              <a:tr h="353271">
                <a:tc>
                  <a:txBody>
                    <a:bodyPr/>
                    <a:lstStyle/>
                    <a:p>
                      <a:r>
                        <a:rPr lang="en-GB" sz="1400" dirty="0">
                          <a:latin typeface="Arial" panose="020B0604020202020204" pitchFamily="34" charset="0"/>
                          <a:cs typeface="Arial" panose="020B0604020202020204" pitchFamily="34" charset="0"/>
                        </a:rPr>
                        <a:t>Cost of sales</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204,000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175,000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3"/>
                  </a:ext>
                </a:extLst>
              </a:tr>
              <a:tr h="353271">
                <a:tc>
                  <a:txBody>
                    <a:bodyPr/>
                    <a:lstStyle/>
                    <a:p>
                      <a:r>
                        <a:rPr lang="en-GB" sz="1400" dirty="0">
                          <a:latin typeface="Arial" panose="020B0604020202020204" pitchFamily="34" charset="0"/>
                          <a:cs typeface="Arial" panose="020B0604020202020204" pitchFamily="34" charset="0"/>
                        </a:rPr>
                        <a:t>Gross profit</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96,000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75,000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4"/>
                  </a:ext>
                </a:extLst>
              </a:tr>
              <a:tr h="353271">
                <a:tc>
                  <a:txBody>
                    <a:bodyPr/>
                    <a:lstStyle/>
                    <a:p>
                      <a:r>
                        <a:rPr lang="en-GB" sz="1400" dirty="0">
                          <a:latin typeface="Arial" panose="020B0604020202020204" pitchFamily="34" charset="0"/>
                          <a:cs typeface="Arial" panose="020B0604020202020204" pitchFamily="34" charset="0"/>
                        </a:rPr>
                        <a:t>Operating costs</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67,450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38,500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5"/>
                  </a:ext>
                </a:extLst>
              </a:tr>
              <a:tr h="353271">
                <a:tc>
                  <a:txBody>
                    <a:bodyPr/>
                    <a:lstStyle/>
                    <a:p>
                      <a:r>
                        <a:rPr lang="en-GB" sz="1400" dirty="0">
                          <a:latin typeface="Arial" panose="020B0604020202020204" pitchFamily="34" charset="0"/>
                          <a:cs typeface="Arial" panose="020B0604020202020204" pitchFamily="34" charset="0"/>
                        </a:rPr>
                        <a:t>Operating profit</a:t>
                      </a:r>
                    </a:p>
                  </a:txBody>
                  <a:tcPr marL="68580" marR="68580" marT="34290" marB="3429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28,550</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36,500</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6"/>
                  </a:ext>
                </a:extLst>
              </a:tr>
              <a:tr h="26495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Other income</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3,450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3,500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7"/>
                  </a:ext>
                </a:extLst>
              </a:tr>
              <a:tr h="250708">
                <a:tc>
                  <a:txBody>
                    <a:bodyPr/>
                    <a:lstStyle/>
                    <a:p>
                      <a:endParaRPr lang="en-GB" sz="1400" dirty="0">
                        <a:latin typeface="Arial" panose="020B0604020202020204" pitchFamily="34" charset="0"/>
                        <a:cs typeface="Arial" panose="020B0604020202020204" pitchFamily="34" charset="0"/>
                      </a:endParaRPr>
                    </a:p>
                  </a:txBody>
                  <a:tcPr marL="51435" marR="51435" marT="0" marB="0"/>
                </a:tc>
                <a:tc>
                  <a:txBody>
                    <a:bodyPr/>
                    <a:lstStyle/>
                    <a:p>
                      <a:pPr algn="r"/>
                      <a:r>
                        <a:rPr lang="en-GB" sz="1400" dirty="0">
                          <a:latin typeface="Arial" panose="020B0604020202020204" pitchFamily="34" charset="0"/>
                          <a:cs typeface="Arial" panose="020B0604020202020204" pitchFamily="34" charset="0"/>
                        </a:rPr>
                        <a:t>32,000</a:t>
                      </a:r>
                    </a:p>
                  </a:txBody>
                  <a:tcPr marL="51435" marR="51435" marT="0" marB="0"/>
                </a:tc>
                <a:tc>
                  <a:txBody>
                    <a:bodyPr/>
                    <a:lstStyle/>
                    <a:p>
                      <a:pPr algn="r"/>
                      <a:r>
                        <a:rPr lang="en-GB" sz="1400" dirty="0">
                          <a:latin typeface="Arial" panose="020B0604020202020204" pitchFamily="34" charset="0"/>
                          <a:cs typeface="Arial" panose="020B0604020202020204" pitchFamily="34" charset="0"/>
                        </a:rPr>
                        <a:t>40,000</a:t>
                      </a:r>
                    </a:p>
                  </a:txBody>
                  <a:tcPr marL="51435" marR="51435" marT="0" marB="0"/>
                </a:tc>
                <a:extLst>
                  <a:ext uri="{0D108BD9-81ED-4DB2-BD59-A6C34878D82A}">
                    <a16:rowId xmlns:a16="http://schemas.microsoft.com/office/drawing/2014/main" val="10008"/>
                  </a:ext>
                </a:extLst>
              </a:tr>
              <a:tr h="264953">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latin typeface="Arial" panose="020B0604020202020204" pitchFamily="34" charset="0"/>
                          <a:cs typeface="Arial" panose="020B0604020202020204" pitchFamily="34" charset="0"/>
                        </a:rPr>
                        <a:t> Finance costs</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latin typeface="Arial" panose="020B0604020202020204" pitchFamily="34" charset="0"/>
                          <a:cs typeface="Arial" panose="020B0604020202020204" pitchFamily="34" charset="0"/>
                        </a:rPr>
                        <a:t>15,000 </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latin typeface="Arial" panose="020B0604020202020204" pitchFamily="34" charset="0"/>
                          <a:cs typeface="Arial" panose="020B0604020202020204" pitchFamily="34" charset="0"/>
                        </a:rPr>
                        <a:t>10,000 </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09"/>
                  </a:ext>
                </a:extLst>
              </a:tr>
              <a:tr h="531127">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Profit before taxation</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17,000 </a:t>
                      </a:r>
                      <a:endParaRPr lang="en-GB" sz="1400"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dirty="0">
                          <a:effectLst/>
                          <a:latin typeface="Arial" panose="020B0604020202020204" pitchFamily="34" charset="0"/>
                          <a:cs typeface="Arial" panose="020B0604020202020204" pitchFamily="34" charset="0"/>
                        </a:rPr>
                        <a:t>30,000 </a:t>
                      </a:r>
                      <a:endParaRPr lang="en-GB" sz="1400"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0"/>
                  </a:ext>
                </a:extLst>
              </a:tr>
              <a:tr h="353271">
                <a:tc>
                  <a:txBody>
                    <a:bodyPr/>
                    <a:lstStyle/>
                    <a:p>
                      <a:r>
                        <a:rPr lang="en-GB" sz="1400" dirty="0">
                          <a:latin typeface="Arial" panose="020B0604020202020204" pitchFamily="34" charset="0"/>
                          <a:cs typeface="Arial" panose="020B0604020202020204" pitchFamily="34" charset="0"/>
                        </a:rPr>
                        <a:t>Taxation</a:t>
                      </a: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5,000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6,000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1"/>
                  </a:ext>
                </a:extLst>
              </a:tr>
              <a:tr h="353271">
                <a:tc>
                  <a:txBody>
                    <a:bodyPr/>
                    <a:lstStyle/>
                    <a:p>
                      <a:r>
                        <a:rPr lang="en-GB" sz="1400" dirty="0">
                          <a:latin typeface="Arial" panose="020B0604020202020204" pitchFamily="34" charset="0"/>
                          <a:cs typeface="Arial" panose="020B0604020202020204" pitchFamily="34" charset="0"/>
                        </a:rPr>
                        <a:t>Profit</a:t>
                      </a:r>
                      <a:r>
                        <a:rPr lang="en-GB" sz="1400" baseline="0" dirty="0">
                          <a:latin typeface="Arial" panose="020B0604020202020204" pitchFamily="34" charset="0"/>
                          <a:cs typeface="Arial" panose="020B0604020202020204" pitchFamily="34" charset="0"/>
                        </a:rPr>
                        <a:t> for year</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12,000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400" u="sng" dirty="0">
                          <a:effectLst/>
                          <a:latin typeface="Arial" panose="020B0604020202020204" pitchFamily="34" charset="0"/>
                          <a:cs typeface="Arial" panose="020B0604020202020204" pitchFamily="34" charset="0"/>
                        </a:rPr>
                        <a:t>24,000</a:t>
                      </a: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0012"/>
                  </a:ext>
                </a:extLst>
              </a:tr>
              <a:tr h="35327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lnSpc>
                          <a:spcPct val="115000"/>
                        </a:lnSpc>
                        <a:spcAft>
                          <a:spcPts val="0"/>
                        </a:spcAft>
                      </a:pPr>
                      <a:endParaRPr lang="en-GB" sz="1400" u="sng"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endParaRPr lang="en-GB" sz="1400" u="sng"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871766066"/>
                  </a:ext>
                </a:extLst>
              </a:tr>
            </a:tbl>
          </a:graphicData>
        </a:graphic>
      </p:graphicFrame>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293102" y="904307"/>
              <a:ext cx="270" cy="27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279602" y="890807"/>
                <a:ext cx="2700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7" name="Ink 106">
                <a:extLst>
                  <a:ext uri="{FF2B5EF4-FFF2-40B4-BE49-F238E27FC236}">
                    <a16:creationId xmlns:a16="http://schemas.microsoft.com/office/drawing/2014/main" id="{64E9E3EA-CD84-4683-A98C-0FC3AE281B2D}"/>
                  </a:ext>
                </a:extLst>
              </p14:cNvPr>
              <p14:cNvContentPartPr/>
              <p14:nvPr/>
            </p14:nvContentPartPr>
            <p14:xfrm>
              <a:off x="3535335" y="4426392"/>
              <a:ext cx="270" cy="270"/>
            </p14:xfrm>
          </p:contentPart>
        </mc:Choice>
        <mc:Fallback xmlns="">
          <p:pic>
            <p:nvPicPr>
              <p:cNvPr id="107" name="Ink 106">
                <a:extLst>
                  <a:ext uri="{FF2B5EF4-FFF2-40B4-BE49-F238E27FC236}">
                    <a16:creationId xmlns:a16="http://schemas.microsoft.com/office/drawing/2014/main" id="{64E9E3EA-CD84-4683-A98C-0FC3AE281B2D}"/>
                  </a:ext>
                </a:extLst>
              </p:cNvPr>
              <p:cNvPicPr/>
              <p:nvPr/>
            </p:nvPicPr>
            <p:blipFill>
              <a:blip r:embed="rId7"/>
              <a:stretch>
                <a:fillRect/>
              </a:stretch>
            </p:blipFill>
            <p:spPr>
              <a:xfrm>
                <a:off x="3521835" y="4412892"/>
                <a:ext cx="27000" cy="27000"/>
              </a:xfrm>
              <a:prstGeom prst="rect">
                <a:avLst/>
              </a:prstGeom>
            </p:spPr>
          </p:pic>
        </mc:Fallback>
      </mc:AlternateContent>
      <p:graphicFrame>
        <p:nvGraphicFramePr>
          <p:cNvPr id="2" name="Table 1">
            <a:extLst>
              <a:ext uri="{FF2B5EF4-FFF2-40B4-BE49-F238E27FC236}">
                <a16:creationId xmlns:a16="http://schemas.microsoft.com/office/drawing/2014/main" id="{4C00E99E-5DC6-4C21-A7C5-8B545DC65E91}"/>
              </a:ext>
            </a:extLst>
          </p:cNvPr>
          <p:cNvGraphicFramePr>
            <a:graphicFrameLocks noGrp="1"/>
          </p:cNvGraphicFramePr>
          <p:nvPr>
            <p:extLst>
              <p:ext uri="{D42A27DB-BD31-4B8C-83A1-F6EECF244321}">
                <p14:modId xmlns:p14="http://schemas.microsoft.com/office/powerpoint/2010/main" val="4021320538"/>
              </p:ext>
            </p:extLst>
          </p:nvPr>
        </p:nvGraphicFramePr>
        <p:xfrm>
          <a:off x="5652120" y="2593320"/>
          <a:ext cx="3168351" cy="1123579"/>
        </p:xfrm>
        <a:graphic>
          <a:graphicData uri="http://schemas.openxmlformats.org/drawingml/2006/table">
            <a:tbl>
              <a:tblPr firstRow="1" bandRow="1">
                <a:tableStyleId>{7DF18680-E054-41AD-8BC1-D1AEF772440D}</a:tableStyleId>
              </a:tblPr>
              <a:tblGrid>
                <a:gridCol w="1331591">
                  <a:extLst>
                    <a:ext uri="{9D8B030D-6E8A-4147-A177-3AD203B41FA5}">
                      <a16:colId xmlns:a16="http://schemas.microsoft.com/office/drawing/2014/main" val="1985640752"/>
                    </a:ext>
                  </a:extLst>
                </a:gridCol>
                <a:gridCol w="900657">
                  <a:extLst>
                    <a:ext uri="{9D8B030D-6E8A-4147-A177-3AD203B41FA5}">
                      <a16:colId xmlns:a16="http://schemas.microsoft.com/office/drawing/2014/main" val="172978829"/>
                    </a:ext>
                  </a:extLst>
                </a:gridCol>
                <a:gridCol w="936103">
                  <a:extLst>
                    <a:ext uri="{9D8B030D-6E8A-4147-A177-3AD203B41FA5}">
                      <a16:colId xmlns:a16="http://schemas.microsoft.com/office/drawing/2014/main" val="673506623"/>
                    </a:ext>
                  </a:extLst>
                </a:gridCol>
              </a:tblGrid>
              <a:tr h="213862">
                <a:tc>
                  <a:txBody>
                    <a:bodyPr/>
                    <a:lstStyle/>
                    <a:p>
                      <a:r>
                        <a:rPr lang="en-GB" sz="1200" dirty="0">
                          <a:solidFill>
                            <a:schemeClr val="tx2">
                              <a:lumMod val="75000"/>
                            </a:schemeClr>
                          </a:solidFill>
                          <a:latin typeface="Arial" panose="020B0604020202020204" pitchFamily="34" charset="0"/>
                          <a:cs typeface="Arial" panose="020B0604020202020204" pitchFamily="34" charset="0"/>
                        </a:rPr>
                        <a:t>Other information:</a:t>
                      </a:r>
                    </a:p>
                  </a:txBody>
                  <a:tcPr marL="68580" marR="68580" marT="34290" marB="34290">
                    <a:noFill/>
                  </a:tcPr>
                </a:tc>
                <a:tc>
                  <a:txBody>
                    <a:bodyPr/>
                    <a:lstStyle/>
                    <a:p>
                      <a:pPr algn="r">
                        <a:lnSpc>
                          <a:spcPct val="115000"/>
                        </a:lnSpc>
                        <a:spcAft>
                          <a:spcPts val="0"/>
                        </a:spcAft>
                      </a:pPr>
                      <a:r>
                        <a:rPr lang="en-GB" sz="1200" b="0" u="none" dirty="0">
                          <a:solidFill>
                            <a:schemeClr val="tx2">
                              <a:lumMod val="75000"/>
                            </a:schemeClr>
                          </a:solidFill>
                          <a:effectLst/>
                          <a:latin typeface="Arial" panose="020B0604020202020204" pitchFamily="34" charset="0"/>
                          <a:ea typeface="Calibri"/>
                          <a:cs typeface="Arial" panose="020B0604020202020204" pitchFamily="34" charset="0"/>
                        </a:rPr>
                        <a:t>2022</a:t>
                      </a:r>
                    </a:p>
                  </a:txBody>
                  <a:tcPr marL="51435" marR="51435" marT="0" marB="0">
                    <a:noFill/>
                  </a:tcPr>
                </a:tc>
                <a:tc>
                  <a:txBody>
                    <a:bodyPr/>
                    <a:lstStyle/>
                    <a:p>
                      <a:pPr algn="r">
                        <a:lnSpc>
                          <a:spcPct val="115000"/>
                        </a:lnSpc>
                        <a:spcAft>
                          <a:spcPts val="0"/>
                        </a:spcAft>
                      </a:pPr>
                      <a:r>
                        <a:rPr lang="en-GB" sz="1200" b="0" u="none" dirty="0">
                          <a:solidFill>
                            <a:schemeClr val="tx2">
                              <a:lumMod val="75000"/>
                            </a:schemeClr>
                          </a:solidFill>
                          <a:effectLst/>
                          <a:latin typeface="Arial" panose="020B0604020202020204" pitchFamily="34" charset="0"/>
                          <a:ea typeface="Calibri"/>
                          <a:cs typeface="Arial" panose="020B0604020202020204" pitchFamily="34" charset="0"/>
                        </a:rPr>
                        <a:t>2021</a:t>
                      </a:r>
                    </a:p>
                  </a:txBody>
                  <a:tcPr marL="51435" marR="51435" marT="0" marB="0">
                    <a:noFill/>
                  </a:tcPr>
                </a:tc>
                <a:extLst>
                  <a:ext uri="{0D108BD9-81ED-4DB2-BD59-A6C34878D82A}">
                    <a16:rowId xmlns:a16="http://schemas.microsoft.com/office/drawing/2014/main" val="1934130300"/>
                  </a:ext>
                </a:extLst>
              </a:tr>
              <a:tr h="391108">
                <a:tc>
                  <a:txBody>
                    <a:bodyPr/>
                    <a:lstStyle/>
                    <a:p>
                      <a:r>
                        <a:rPr lang="en-GB" sz="1200" dirty="0">
                          <a:latin typeface="Arial" panose="020B0604020202020204" pitchFamily="34" charset="0"/>
                          <a:cs typeface="Arial" panose="020B0604020202020204" pitchFamily="34" charset="0"/>
                        </a:rPr>
                        <a:t>Average share price</a:t>
                      </a:r>
                    </a:p>
                  </a:txBody>
                  <a:tcPr marL="68580" marR="68580" marT="34290" marB="3429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162</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144</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3829489794"/>
                  </a:ext>
                </a:extLst>
              </a:tr>
              <a:tr h="254899">
                <a:tc>
                  <a:txBody>
                    <a:bodyPr/>
                    <a:lstStyle/>
                    <a:p>
                      <a:r>
                        <a:rPr lang="en-GB" sz="1200" dirty="0">
                          <a:latin typeface="Arial" panose="020B0604020202020204" pitchFamily="34" charset="0"/>
                          <a:cs typeface="Arial" panose="020B0604020202020204" pitchFamily="34" charset="0"/>
                        </a:rPr>
                        <a:t>Dividends</a:t>
                      </a:r>
                    </a:p>
                  </a:txBody>
                  <a:tcPr marL="68580" marR="68580" marT="34290" marB="3429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0</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tc>
                  <a:txBody>
                    <a:bodyPr/>
                    <a:lstStyle/>
                    <a:p>
                      <a:pPr algn="r">
                        <a:lnSpc>
                          <a:spcPct val="115000"/>
                        </a:lnSpc>
                        <a:spcAft>
                          <a:spcPts val="0"/>
                        </a:spcAft>
                      </a:pPr>
                      <a:r>
                        <a:rPr lang="en-GB" sz="1200" u="none" dirty="0">
                          <a:effectLst/>
                          <a:latin typeface="Arial" panose="020B0604020202020204" pitchFamily="34" charset="0"/>
                          <a:cs typeface="Arial" panose="020B0604020202020204" pitchFamily="34" charset="0"/>
                        </a:rPr>
                        <a:t>12,000</a:t>
                      </a:r>
                      <a:endParaRPr lang="en-GB" sz="1200" u="none" dirty="0">
                        <a:effectLst/>
                        <a:latin typeface="Arial" panose="020B0604020202020204" pitchFamily="34" charset="0"/>
                        <a:ea typeface="Calibri"/>
                        <a:cs typeface="Arial" panose="020B0604020202020204" pitchFamily="34" charset="0"/>
                      </a:endParaRPr>
                    </a:p>
                  </a:txBody>
                  <a:tcPr marL="51435" marR="51435" marT="0" marB="0"/>
                </a:tc>
                <a:extLst>
                  <a:ext uri="{0D108BD9-81ED-4DB2-BD59-A6C34878D82A}">
                    <a16:rowId xmlns:a16="http://schemas.microsoft.com/office/drawing/2014/main" val="1228846067"/>
                  </a:ext>
                </a:extLst>
              </a:tr>
            </a:tbl>
          </a:graphicData>
        </a:graphic>
      </p:graphicFrame>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C54CB0-8383-45FA-9CF5-1B2DD4EB6D33}"/>
              </a:ext>
            </a:extLst>
          </p:cNvPr>
          <p:cNvSpPr>
            <a:spLocks noGrp="1"/>
          </p:cNvSpPr>
          <p:nvPr>
            <p:ph type="sldNum" sz="quarter" idx="12"/>
          </p:nvPr>
        </p:nvSpPr>
        <p:spPr/>
        <p:txBody>
          <a:bodyPr/>
          <a:lstStyle/>
          <a:p>
            <a:fld id="{C3F65BB1-9206-4D7F-97F9-47DCC7DC6334}" type="slidenum">
              <a:rPr lang="en-GB" smtClean="0"/>
              <a:pPr/>
              <a:t>3</a:t>
            </a:fld>
            <a:endParaRPr lang="en-GB" dirty="0"/>
          </a:p>
        </p:txBody>
      </p:sp>
      <p:graphicFrame>
        <p:nvGraphicFramePr>
          <p:cNvPr id="3" name="Table 2">
            <a:extLst>
              <a:ext uri="{FF2B5EF4-FFF2-40B4-BE49-F238E27FC236}">
                <a16:creationId xmlns:a16="http://schemas.microsoft.com/office/drawing/2014/main" id="{52687C35-C0DF-4565-8890-09533586A55D}"/>
              </a:ext>
            </a:extLst>
          </p:cNvPr>
          <p:cNvGraphicFramePr>
            <a:graphicFrameLocks noGrp="1"/>
          </p:cNvGraphicFramePr>
          <p:nvPr>
            <p:extLst>
              <p:ext uri="{D42A27DB-BD31-4B8C-83A1-F6EECF244321}">
                <p14:modId xmlns:p14="http://schemas.microsoft.com/office/powerpoint/2010/main" val="157298996"/>
              </p:ext>
            </p:extLst>
          </p:nvPr>
        </p:nvGraphicFramePr>
        <p:xfrm>
          <a:off x="0" y="1"/>
          <a:ext cx="9143999" cy="5910177"/>
        </p:xfrm>
        <a:graphic>
          <a:graphicData uri="http://schemas.openxmlformats.org/drawingml/2006/table">
            <a:tbl>
              <a:tblPr firstRow="1" bandRow="1">
                <a:tableStyleId>{7DF18680-E054-41AD-8BC1-D1AEF772440D}</a:tableStyleId>
              </a:tblPr>
              <a:tblGrid>
                <a:gridCol w="2092271">
                  <a:extLst>
                    <a:ext uri="{9D8B030D-6E8A-4147-A177-3AD203B41FA5}">
                      <a16:colId xmlns:a16="http://schemas.microsoft.com/office/drawing/2014/main" val="2751562107"/>
                    </a:ext>
                  </a:extLst>
                </a:gridCol>
                <a:gridCol w="929898">
                  <a:extLst>
                    <a:ext uri="{9D8B030D-6E8A-4147-A177-3AD203B41FA5}">
                      <a16:colId xmlns:a16="http://schemas.microsoft.com/office/drawing/2014/main" val="2359951726"/>
                    </a:ext>
                  </a:extLst>
                </a:gridCol>
                <a:gridCol w="929898">
                  <a:extLst>
                    <a:ext uri="{9D8B030D-6E8A-4147-A177-3AD203B41FA5}">
                      <a16:colId xmlns:a16="http://schemas.microsoft.com/office/drawing/2014/main" val="3897176053"/>
                    </a:ext>
                  </a:extLst>
                </a:gridCol>
                <a:gridCol w="1937288">
                  <a:extLst>
                    <a:ext uri="{9D8B030D-6E8A-4147-A177-3AD203B41FA5}">
                      <a16:colId xmlns:a16="http://schemas.microsoft.com/office/drawing/2014/main" val="92323180"/>
                    </a:ext>
                  </a:extLst>
                </a:gridCol>
                <a:gridCol w="1937288">
                  <a:extLst>
                    <a:ext uri="{9D8B030D-6E8A-4147-A177-3AD203B41FA5}">
                      <a16:colId xmlns:a16="http://schemas.microsoft.com/office/drawing/2014/main" val="206685154"/>
                    </a:ext>
                  </a:extLst>
                </a:gridCol>
                <a:gridCol w="1317356">
                  <a:extLst>
                    <a:ext uri="{9D8B030D-6E8A-4147-A177-3AD203B41FA5}">
                      <a16:colId xmlns:a16="http://schemas.microsoft.com/office/drawing/2014/main" val="3167688021"/>
                    </a:ext>
                  </a:extLst>
                </a:gridCol>
              </a:tblGrid>
              <a:tr h="511889">
                <a:tc gridSpan="6">
                  <a:txBody>
                    <a:bodyPr/>
                    <a:lstStyle/>
                    <a:p>
                      <a:pPr algn="ctr"/>
                      <a:r>
                        <a:rPr lang="en-GB" sz="1400" dirty="0">
                          <a:solidFill>
                            <a:schemeClr val="tx2">
                              <a:lumMod val="75000"/>
                            </a:schemeClr>
                          </a:solidFill>
                          <a:latin typeface="Arial" panose="020B0604020202020204" pitchFamily="34" charset="0"/>
                          <a:cs typeface="Arial" panose="020B0604020202020204" pitchFamily="34" charset="0"/>
                        </a:rPr>
                        <a:t>Northern Travel plc</a:t>
                      </a:r>
                    </a:p>
                    <a:p>
                      <a:pPr algn="ctr"/>
                      <a:r>
                        <a:rPr lang="en-GB" sz="1400" dirty="0">
                          <a:solidFill>
                            <a:schemeClr val="tx2">
                              <a:lumMod val="75000"/>
                            </a:schemeClr>
                          </a:solidFill>
                          <a:latin typeface="Arial" panose="020B0604020202020204" pitchFamily="34" charset="0"/>
                          <a:cs typeface="Arial" panose="020B0604020202020204" pitchFamily="34" charset="0"/>
                        </a:rPr>
                        <a:t>Summarised Statement of Financial Position (Balance sheet)</a:t>
                      </a:r>
                    </a:p>
                  </a:txBody>
                  <a:tcPr marL="68580" marR="68580" marT="34290" marB="34290">
                    <a:noFill/>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2022</a:t>
                      </a:r>
                    </a:p>
                    <a:p>
                      <a:pPr algn="ctr"/>
                      <a:r>
                        <a:rPr lang="en-GB" sz="1400" dirty="0">
                          <a:latin typeface="Arial" panose="020B0604020202020204" pitchFamily="34" charset="0"/>
                          <a:cs typeface="Arial" panose="020B0604020202020204" pitchFamily="34" charset="0"/>
                        </a:rPr>
                        <a:t>    £000s</a:t>
                      </a:r>
                    </a:p>
                  </a:txBody>
                  <a:tcPr marL="68580" marR="68580" marT="34290" marB="34290"/>
                </a:tc>
                <a:tc>
                  <a:txBody>
                    <a:bodyPr/>
                    <a:lstStyle/>
                    <a:p>
                      <a:pPr algn="ctr"/>
                      <a:r>
                        <a:rPr lang="en-GB" sz="1400" dirty="0">
                          <a:latin typeface="Arial" panose="020B0604020202020204" pitchFamily="34" charset="0"/>
                          <a:cs typeface="Arial" panose="020B0604020202020204" pitchFamily="34" charset="0"/>
                        </a:rPr>
                        <a:t>2021</a:t>
                      </a:r>
                    </a:p>
                    <a:p>
                      <a:pPr algn="ctr"/>
                      <a:r>
                        <a:rPr lang="en-GB" sz="1400" dirty="0">
                          <a:latin typeface="Arial" panose="020B0604020202020204" pitchFamily="34" charset="0"/>
                          <a:cs typeface="Arial" panose="020B0604020202020204" pitchFamily="34" charset="0"/>
                        </a:rPr>
                        <a:t>    £000s</a:t>
                      </a:r>
                    </a:p>
                  </a:txBody>
                  <a:tcPr marL="68580" marR="68580" marT="34290" marB="34290"/>
                </a:tc>
                <a:extLst>
                  <a:ext uri="{0D108BD9-81ED-4DB2-BD59-A6C34878D82A}">
                    <a16:rowId xmlns:a16="http://schemas.microsoft.com/office/drawing/2014/main" val="2820323731"/>
                  </a:ext>
                </a:extLst>
              </a:tr>
              <a:tr h="314070">
                <a:tc>
                  <a:txBody>
                    <a:bodyPr/>
                    <a:lstStyle/>
                    <a:p>
                      <a:r>
                        <a:rPr lang="en-GB" sz="1400" dirty="0">
                          <a:latin typeface="Arial" panose="020B0604020202020204" pitchFamily="34" charset="0"/>
                          <a:cs typeface="Arial" panose="020B0604020202020204" pitchFamily="34" charset="0"/>
                        </a:rPr>
                        <a:t>Non-current assets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612,727</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528,500</a:t>
                      </a:r>
                    </a:p>
                  </a:txBody>
                  <a:tcPr marL="68580" marR="68580" marT="34290" marB="34290"/>
                </a:tc>
                <a:tc>
                  <a:txBody>
                    <a:bodyPr/>
                    <a:lstStyle/>
                    <a:p>
                      <a:r>
                        <a:rPr lang="en-GB" sz="1400" dirty="0">
                          <a:latin typeface="Arial" panose="020B0604020202020204" pitchFamily="34" charset="0"/>
                          <a:cs typeface="Arial" panose="020B0604020202020204" pitchFamily="34" charset="0"/>
                        </a:rPr>
                        <a:t>Equity and liabilities: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501445076"/>
                  </a:ext>
                </a:extLst>
              </a:tr>
              <a:tr h="271455">
                <a:tc>
                  <a:txBody>
                    <a:bodyPr/>
                    <a:lstStyle/>
                    <a:p>
                      <a:r>
                        <a:rPr lang="en-GB" sz="1400" dirty="0">
                          <a:latin typeface="Arial" panose="020B0604020202020204" pitchFamily="34" charset="0"/>
                          <a:cs typeface="Arial" panose="020B0604020202020204" pitchFamily="34" charset="0"/>
                        </a:rPr>
                        <a:t>Current assets: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Issued share capital - </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68007375"/>
                  </a:ext>
                </a:extLst>
              </a:tr>
              <a:tr h="476881">
                <a:tc>
                  <a:txBody>
                    <a:bodyPr/>
                    <a:lstStyle/>
                    <a:p>
                      <a:r>
                        <a:rPr lang="en-GB" sz="1400" dirty="0">
                          <a:latin typeface="Arial" panose="020B0604020202020204" pitchFamily="34" charset="0"/>
                          <a:cs typeface="Arial" panose="020B0604020202020204" pitchFamily="34" charset="0"/>
                        </a:rPr>
                        <a:t>Inventories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32,000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18,000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300,000 50p ordinary shares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150,000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150,000</a:t>
                      </a:r>
                    </a:p>
                  </a:txBody>
                  <a:tcPr marL="68580" marR="68580" marT="34290" marB="34290"/>
                </a:tc>
                <a:extLst>
                  <a:ext uri="{0D108BD9-81ED-4DB2-BD59-A6C34878D82A}">
                    <a16:rowId xmlns:a16="http://schemas.microsoft.com/office/drawing/2014/main" val="1089133511"/>
                  </a:ext>
                </a:extLst>
              </a:tr>
              <a:tr h="476881">
                <a:tc>
                  <a:txBody>
                    <a:bodyPr/>
                    <a:lstStyle/>
                    <a:p>
                      <a:r>
                        <a:rPr lang="en-GB" sz="1400" dirty="0">
                          <a:latin typeface="Arial" panose="020B0604020202020204" pitchFamily="34" charset="0"/>
                          <a:cs typeface="Arial" panose="020B0604020202020204" pitchFamily="34" charset="0"/>
                        </a:rPr>
                        <a:t>Trade and other receivables</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25,000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20,000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Share premium</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115,000</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115,000</a:t>
                      </a:r>
                    </a:p>
                  </a:txBody>
                  <a:tcPr marL="68580" marR="68580" marT="34290" marB="34290"/>
                </a:tc>
                <a:extLst>
                  <a:ext uri="{0D108BD9-81ED-4DB2-BD59-A6C34878D82A}">
                    <a16:rowId xmlns:a16="http://schemas.microsoft.com/office/drawing/2014/main" val="2988810741"/>
                  </a:ext>
                </a:extLst>
              </a:tr>
              <a:tr h="276807">
                <a:tc>
                  <a:txBody>
                    <a:bodyPr/>
                    <a:lstStyle/>
                    <a:p>
                      <a:r>
                        <a:rPr lang="en-GB" sz="1400" dirty="0">
                          <a:latin typeface="Arial" panose="020B0604020202020204" pitchFamily="34" charset="0"/>
                          <a:cs typeface="Arial" panose="020B0604020202020204" pitchFamily="34" charset="0"/>
                        </a:rPr>
                        <a:t>Bank and cash</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3,000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27,000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Revaluation reserve</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8,727</a:t>
                      </a:r>
                    </a:p>
                  </a:txBody>
                  <a:tcPr marL="68580" marR="68580" marT="34290" marB="34290"/>
                </a:tc>
                <a:tc>
                  <a:txBody>
                    <a:bodyPr/>
                    <a:lstStyle/>
                    <a:p>
                      <a:pPr algn="r"/>
                      <a:r>
                        <a:rPr lang="en-GB" sz="1400" dirty="0">
                          <a:latin typeface="Arial" panose="020B0604020202020204" pitchFamily="34" charset="0"/>
                          <a:cs typeface="Arial" panose="020B0604020202020204" pitchFamily="34" charset="0"/>
                        </a:rPr>
                        <a:t>0</a:t>
                      </a:r>
                    </a:p>
                  </a:txBody>
                  <a:tcPr marL="68580" marR="68580" marT="34290" marB="34290"/>
                </a:tc>
                <a:extLst>
                  <a:ext uri="{0D108BD9-81ED-4DB2-BD59-A6C34878D82A}">
                    <a16:rowId xmlns:a16="http://schemas.microsoft.com/office/drawing/2014/main" val="2723895350"/>
                  </a:ext>
                </a:extLst>
              </a:tr>
              <a:tr h="271455">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60,000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65,000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Accumulated profits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209,000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197,000</a:t>
                      </a:r>
                    </a:p>
                  </a:txBody>
                  <a:tcPr marL="68580" marR="68580" marT="34290" marB="34290"/>
                </a:tc>
                <a:extLst>
                  <a:ext uri="{0D108BD9-81ED-4DB2-BD59-A6C34878D82A}">
                    <a16:rowId xmlns:a16="http://schemas.microsoft.com/office/drawing/2014/main" val="708405855"/>
                  </a:ext>
                </a:extLst>
              </a:tr>
              <a:tr h="2714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assets</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672,727</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593,500</a:t>
                      </a:r>
                    </a:p>
                  </a:txBody>
                  <a:tcPr marL="68580" marR="68580" marT="34290" marB="34290"/>
                </a:tc>
                <a:tc>
                  <a:txBody>
                    <a:bodyPr/>
                    <a:lstStyle/>
                    <a:p>
                      <a:r>
                        <a:rPr lang="en-GB" sz="1400" dirty="0">
                          <a:latin typeface="Arial" panose="020B0604020202020204" pitchFamily="34" charset="0"/>
                          <a:cs typeface="Arial" panose="020B0604020202020204" pitchFamily="34" charset="0"/>
                        </a:rPr>
                        <a:t>Total equity</a:t>
                      </a:r>
                    </a:p>
                  </a:txBody>
                  <a:tcPr marL="68580" marR="68580" marT="34290" marB="34290"/>
                </a:tc>
                <a:tc>
                  <a:txBody>
                    <a:bodyPr/>
                    <a:lstStyle/>
                    <a:p>
                      <a:pPr algn="r"/>
                      <a:r>
                        <a:rPr lang="en-GB" sz="1400" u="none" dirty="0">
                          <a:latin typeface="Arial" panose="020B0604020202020204" pitchFamily="34" charset="0"/>
                          <a:cs typeface="Arial" panose="020B0604020202020204" pitchFamily="34" charset="0"/>
                        </a:rPr>
                        <a:t>482,727</a:t>
                      </a:r>
                    </a:p>
                  </a:txBody>
                  <a:tcPr marL="68580" marR="68580" marT="34290" marB="34290"/>
                </a:tc>
                <a:tc>
                  <a:txBody>
                    <a:bodyPr/>
                    <a:lstStyle/>
                    <a:p>
                      <a:pPr algn="r"/>
                      <a:r>
                        <a:rPr lang="en-GB" sz="1400" u="none" dirty="0">
                          <a:latin typeface="Arial" panose="020B0604020202020204" pitchFamily="34" charset="0"/>
                          <a:cs typeface="Arial" panose="020B0604020202020204" pitchFamily="34" charset="0"/>
                        </a:rPr>
                        <a:t>462,000</a:t>
                      </a:r>
                    </a:p>
                  </a:txBody>
                  <a:tcPr marL="68580" marR="68580" marT="34290" marB="34290"/>
                </a:tc>
                <a:extLst>
                  <a:ext uri="{0D108BD9-81ED-4DB2-BD59-A6C34878D82A}">
                    <a16:rowId xmlns:a16="http://schemas.microsoft.com/office/drawing/2014/main" val="2061117248"/>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Non-current liabilities:</a:t>
                      </a: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1288233160"/>
                  </a:ext>
                </a:extLst>
              </a:tr>
              <a:tr h="271455">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Bank loan</a:t>
                      </a:r>
                    </a:p>
                  </a:txBody>
                  <a:tcPr marL="68580" marR="68580" marT="34290" marB="34290"/>
                </a:tc>
                <a:tc>
                  <a:txBody>
                    <a:bodyPr/>
                    <a:lstStyle/>
                    <a:p>
                      <a:pPr algn="l"/>
                      <a:r>
                        <a:rPr lang="en-GB" sz="1400" dirty="0">
                          <a:latin typeface="Arial" panose="020B0604020202020204" pitchFamily="34" charset="0"/>
                          <a:cs typeface="Arial" panose="020B0604020202020204" pitchFamily="34" charset="0"/>
                        </a:rPr>
                        <a:t>100,000</a:t>
                      </a:r>
                    </a:p>
                  </a:txBody>
                  <a:tcPr marL="68580" marR="68580" marT="34290" marB="34290"/>
                </a:tc>
                <a:tc>
                  <a:txBody>
                    <a:bodyPr/>
                    <a:lstStyle/>
                    <a:p>
                      <a:r>
                        <a:rPr lang="en-GB" sz="1400" dirty="0">
                          <a:latin typeface="Arial" panose="020B0604020202020204" pitchFamily="34" charset="0"/>
                          <a:cs typeface="Arial" panose="020B0604020202020204" pitchFamily="34" charset="0"/>
                        </a:rPr>
                        <a:t>80,000</a:t>
                      </a:r>
                    </a:p>
                  </a:txBody>
                  <a:tcPr marL="68580" marR="68580" marT="34290" marB="34290"/>
                </a:tc>
                <a:extLst>
                  <a:ext uri="{0D108BD9-81ED-4DB2-BD59-A6C34878D82A}">
                    <a16:rowId xmlns:a16="http://schemas.microsoft.com/office/drawing/2014/main" val="265742085"/>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10% Debentures</a:t>
                      </a:r>
                    </a:p>
                  </a:txBody>
                  <a:tcPr marL="68580" marR="68580" marT="34290" marB="34290"/>
                </a:tc>
                <a:tc>
                  <a:txBody>
                    <a:bodyPr/>
                    <a:lstStyle/>
                    <a:p>
                      <a:pPr algn="l"/>
                      <a:r>
                        <a:rPr lang="en-GB" sz="1400" u="sng" dirty="0">
                          <a:latin typeface="Arial" panose="020B0604020202020204" pitchFamily="34" charset="0"/>
                          <a:cs typeface="Arial" panose="020B0604020202020204" pitchFamily="34" charset="0"/>
                        </a:rPr>
                        <a:t>50,000  </a:t>
                      </a:r>
                      <a:r>
                        <a:rPr lang="en-GB" sz="1400" u="none" dirty="0">
                          <a:latin typeface="Arial" panose="020B0604020202020204" pitchFamily="34" charset="0"/>
                          <a:cs typeface="Arial" panose="020B0604020202020204" pitchFamily="34" charset="0"/>
                        </a:rPr>
                        <a:t>                  150,000</a:t>
                      </a:r>
                    </a:p>
                  </a:txBody>
                  <a:tcPr marL="68580" marR="68580" marT="34290" marB="34290"/>
                </a:tc>
                <a:tc>
                  <a:txBody>
                    <a:bodyPr/>
                    <a:lstStyle/>
                    <a:p>
                      <a:r>
                        <a:rPr lang="en-GB" sz="1400" u="sng" dirty="0">
                          <a:latin typeface="Arial" panose="020B0604020202020204" pitchFamily="34" charset="0"/>
                          <a:cs typeface="Arial" panose="020B0604020202020204" pitchFamily="34" charset="0"/>
                        </a:rPr>
                        <a:t>20,000 </a:t>
                      </a:r>
                      <a:r>
                        <a:rPr lang="en-GB" sz="1400" u="none" dirty="0">
                          <a:latin typeface="Arial" panose="020B0604020202020204" pitchFamily="34" charset="0"/>
                          <a:cs typeface="Arial" panose="020B0604020202020204" pitchFamily="34" charset="0"/>
                        </a:rPr>
                        <a:t>    100,000</a:t>
                      </a:r>
                    </a:p>
                  </a:txBody>
                  <a:tcPr marL="68580" marR="68580" marT="34290" marB="34290"/>
                </a:tc>
                <a:extLst>
                  <a:ext uri="{0D108BD9-81ED-4DB2-BD59-A6C34878D82A}">
                    <a16:rowId xmlns:a16="http://schemas.microsoft.com/office/drawing/2014/main" val="2116606817"/>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l"/>
                      <a:endParaRPr lang="en-GB" sz="1400" u="none"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none"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327663741"/>
                  </a:ext>
                </a:extLst>
              </a:tr>
              <a:tr h="297679">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Current liabilities:</a:t>
                      </a:r>
                    </a:p>
                  </a:txBody>
                  <a:tcPr marL="68580" marR="68580" marT="34290" marB="34290"/>
                </a:tc>
                <a:tc>
                  <a:txBody>
                    <a:bodyPr/>
                    <a:lstStyle/>
                    <a:p>
                      <a:pPr algn="r"/>
                      <a:endParaRPr lang="en-GB" sz="1400" u="sng"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u="sng"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088585895"/>
                  </a:ext>
                </a:extLst>
              </a:tr>
              <a:tr h="4768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Trade and other payables</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40,000</a:t>
                      </a:r>
                    </a:p>
                  </a:txBody>
                  <a:tcPr marL="68580" marR="68580" marT="34290" marB="34290"/>
                </a:tc>
                <a:tc>
                  <a:txBody>
                    <a:bodyPr/>
                    <a:lstStyle/>
                    <a:p>
                      <a:pPr algn="r"/>
                      <a:r>
                        <a:rPr lang="en-GB" sz="1400" u="sng" dirty="0">
                          <a:latin typeface="Arial" panose="020B0604020202020204" pitchFamily="34" charset="0"/>
                          <a:cs typeface="Arial" panose="020B0604020202020204" pitchFamily="34" charset="0"/>
                        </a:rPr>
                        <a:t>31,500</a:t>
                      </a:r>
                    </a:p>
                  </a:txBody>
                  <a:tcPr marL="68580" marR="68580" marT="34290" marB="34290"/>
                </a:tc>
                <a:extLst>
                  <a:ext uri="{0D108BD9-81ED-4DB2-BD59-A6C34878D82A}">
                    <a16:rowId xmlns:a16="http://schemas.microsoft.com/office/drawing/2014/main" val="3154464277"/>
                  </a:ext>
                </a:extLst>
              </a:tr>
              <a:tr h="304981">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latin typeface="Arial" panose="020B0604020202020204" pitchFamily="34" charset="0"/>
                          <a:cs typeface="Arial" panose="020B0604020202020204" pitchFamily="34" charset="0"/>
                        </a:rPr>
                        <a:t>Total liabilities</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672,727</a:t>
                      </a:r>
                    </a:p>
                  </a:txBody>
                  <a:tcPr marL="68580" marR="68580" marT="34290" marB="34290"/>
                </a:tc>
                <a:tc>
                  <a:txBody>
                    <a:bodyPr/>
                    <a:lstStyle/>
                    <a:p>
                      <a:pPr algn="r"/>
                      <a:r>
                        <a:rPr lang="en-GB" sz="1400" b="1" u="sng" dirty="0">
                          <a:latin typeface="Arial" panose="020B0604020202020204" pitchFamily="34" charset="0"/>
                          <a:cs typeface="Arial" panose="020B0604020202020204" pitchFamily="34" charset="0"/>
                        </a:rPr>
                        <a:t>593,500</a:t>
                      </a:r>
                    </a:p>
                  </a:txBody>
                  <a:tcPr marL="68580" marR="68580" marT="34290" marB="34290"/>
                </a:tc>
                <a:extLst>
                  <a:ext uri="{0D108BD9-81ED-4DB2-BD59-A6C34878D82A}">
                    <a16:rowId xmlns:a16="http://schemas.microsoft.com/office/drawing/2014/main" val="2638227420"/>
                  </a:ext>
                </a:extLst>
              </a:tr>
            </a:tbl>
          </a:graphicData>
        </a:graphic>
      </p:graphicFrame>
    </p:spTree>
    <p:extLst>
      <p:ext uri="{BB962C8B-B14F-4D97-AF65-F5344CB8AC3E}">
        <p14:creationId xmlns:p14="http://schemas.microsoft.com/office/powerpoint/2010/main" val="1549156545"/>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0" y="0"/>
            <a:ext cx="9144000" cy="1019258"/>
          </a:xfrm>
          <a:noFill/>
        </p:spPr>
        <p:txBody>
          <a:bodyPr>
            <a:normAutofit/>
          </a:bodyPr>
          <a:lstStyle/>
          <a:p>
            <a:pPr algn="ctr"/>
            <a:r>
              <a:rPr lang="en-GB" sz="2800" dirty="0">
                <a:solidFill>
                  <a:schemeClr val="tx2"/>
                </a:solidFill>
              </a:rPr>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2029" y="1019258"/>
            <a:ext cx="9144000" cy="4641990"/>
          </a:xfrm>
          <a:noFill/>
        </p:spPr>
        <p:txBody>
          <a:bodyPr>
            <a:normAutofit/>
          </a:bodyPr>
          <a:lstStyle/>
          <a:p>
            <a:r>
              <a:rPr lang="en-GB" sz="2000" dirty="0">
                <a:solidFill>
                  <a:schemeClr val="tx2">
                    <a:lumMod val="75000"/>
                  </a:schemeClr>
                </a:solidFill>
                <a:latin typeface="Arial" panose="020B0604020202020204" pitchFamily="34" charset="0"/>
                <a:cs typeface="Arial" panose="020B0604020202020204" pitchFamily="34" charset="0"/>
              </a:rPr>
              <a:t>Begin with an overview…</a:t>
            </a:r>
          </a:p>
          <a:p>
            <a:pPr marL="0" indent="0">
              <a:buNone/>
            </a:pPr>
            <a:endParaRPr lang="en-GB" sz="2000" dirty="0">
              <a:solidFill>
                <a:schemeClr val="tx2">
                  <a:lumMod val="75000"/>
                </a:schemeClr>
              </a:solidFill>
              <a:latin typeface="Arial" panose="020B0604020202020204" pitchFamily="34" charset="0"/>
              <a:cs typeface="Arial" panose="020B0604020202020204" pitchFamily="34" charset="0"/>
            </a:endParaRPr>
          </a:p>
          <a:p>
            <a:r>
              <a:rPr lang="en-GB" sz="2000" dirty="0">
                <a:solidFill>
                  <a:schemeClr val="tx2">
                    <a:lumMod val="75000"/>
                  </a:schemeClr>
                </a:solidFill>
                <a:latin typeface="Arial" panose="020B0604020202020204" pitchFamily="34" charset="0"/>
                <a:cs typeface="Arial" panose="020B0604020202020204" pitchFamily="34"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solidFill>
                <a:schemeClr val="tx2">
                  <a:lumMod val="75000"/>
                </a:schemeClr>
              </a:solidFill>
              <a:latin typeface="Arial" panose="020B0604020202020204" pitchFamily="34" charset="0"/>
              <a:cs typeface="Arial" panose="020B0604020202020204" pitchFamily="34" charset="0"/>
            </a:endParaRPr>
          </a:p>
          <a:p>
            <a:r>
              <a:rPr lang="en-GB" sz="2000" dirty="0">
                <a:solidFill>
                  <a:schemeClr val="tx2">
                    <a:lumMod val="75000"/>
                  </a:schemeClr>
                </a:solidFill>
                <a:latin typeface="Arial" panose="020B0604020202020204" pitchFamily="34" charset="0"/>
                <a:cs typeface="Arial" panose="020B0604020202020204" pitchFamily="34" charset="0"/>
              </a:rPr>
              <a:t>What is the trend in revenue?</a:t>
            </a:r>
          </a:p>
          <a:p>
            <a:r>
              <a:rPr lang="en-GB" sz="2000" dirty="0">
                <a:solidFill>
                  <a:schemeClr val="tx2">
                    <a:lumMod val="75000"/>
                  </a:schemeClr>
                </a:solidFill>
                <a:latin typeface="Arial" panose="020B0604020202020204" pitchFamily="34" charset="0"/>
                <a:cs typeface="Arial" panose="020B0604020202020204" pitchFamily="34" charset="0"/>
              </a:rPr>
              <a:t>What has happened to Gross Profit and Operating Profit?</a:t>
            </a:r>
          </a:p>
          <a:p>
            <a:r>
              <a:rPr lang="en-GB" sz="2000" dirty="0">
                <a:solidFill>
                  <a:schemeClr val="tx2">
                    <a:lumMod val="75000"/>
                  </a:schemeClr>
                </a:solidFill>
                <a:latin typeface="Arial" panose="020B0604020202020204" pitchFamily="34" charset="0"/>
                <a:cs typeface="Arial" panose="020B0604020202020204" pitchFamily="34" charset="0"/>
              </a:rPr>
              <a:t>Which costs have significantly affected the business?</a:t>
            </a:r>
          </a:p>
          <a:p>
            <a:r>
              <a:rPr lang="en-GB" sz="2000" dirty="0">
                <a:solidFill>
                  <a:schemeClr val="tx2">
                    <a:lumMod val="75000"/>
                  </a:schemeClr>
                </a:solidFill>
                <a:latin typeface="Arial" panose="020B0604020202020204" pitchFamily="34" charset="0"/>
                <a:cs typeface="Arial" panose="020B0604020202020204" pitchFamily="34" charset="0"/>
              </a:rPr>
              <a:t>Is the company expanding or contracting?</a:t>
            </a:r>
          </a:p>
          <a:p>
            <a:r>
              <a:rPr lang="en-GB" sz="2000" dirty="0">
                <a:solidFill>
                  <a:schemeClr val="tx2">
                    <a:lumMod val="75000"/>
                  </a:schemeClr>
                </a:solidFill>
                <a:latin typeface="Arial" panose="020B0604020202020204" pitchFamily="34" charset="0"/>
                <a:cs typeface="Arial" panose="020B0604020202020204" pitchFamily="34" charset="0"/>
              </a:rPr>
              <a:t>How much debt capital does the business have</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0" y="1"/>
            <a:ext cx="9144000" cy="922992"/>
          </a:xfrm>
          <a:noFill/>
        </p:spPr>
        <p:txBody>
          <a:bodyPr>
            <a:noAutofit/>
          </a:bodyPr>
          <a:lstStyle/>
          <a:p>
            <a:pPr algn="ctr"/>
            <a:r>
              <a:rPr lang="en-GB" sz="2800" dirty="0">
                <a:solidFill>
                  <a:schemeClr val="tx2">
                    <a:lumMod val="75000"/>
                  </a:schemeClr>
                </a:solidFill>
                <a:latin typeface="Arial" panose="020B0604020202020204" pitchFamily="34" charset="0"/>
                <a:cs typeface="Arial" panose="020B0604020202020204" pitchFamily="34" charset="0"/>
              </a:rPr>
              <a:t>Assessing profitability – Return on capital employed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1624639093"/>
              </p:ext>
            </p:extLst>
          </p:nvPr>
        </p:nvGraphicFramePr>
        <p:xfrm>
          <a:off x="0" y="923352"/>
          <a:ext cx="9143999" cy="4809904"/>
        </p:xfrm>
        <a:graphic>
          <a:graphicData uri="http://schemas.openxmlformats.org/drawingml/2006/table">
            <a:tbl>
              <a:tblPr firstRow="1" firstCol="1" bandRow="1">
                <a:tableStyleId>{7DF18680-E054-41AD-8BC1-D1AEF772440D}</a:tableStyleId>
              </a:tblPr>
              <a:tblGrid>
                <a:gridCol w="4082201">
                  <a:extLst>
                    <a:ext uri="{9D8B030D-6E8A-4147-A177-3AD203B41FA5}">
                      <a16:colId xmlns:a16="http://schemas.microsoft.com/office/drawing/2014/main" val="3659219510"/>
                    </a:ext>
                  </a:extLst>
                </a:gridCol>
                <a:gridCol w="2506023">
                  <a:extLst>
                    <a:ext uri="{9D8B030D-6E8A-4147-A177-3AD203B41FA5}">
                      <a16:colId xmlns:a16="http://schemas.microsoft.com/office/drawing/2014/main" val="2436635742"/>
                    </a:ext>
                  </a:extLst>
                </a:gridCol>
                <a:gridCol w="2555775">
                  <a:extLst>
                    <a:ext uri="{9D8B030D-6E8A-4147-A177-3AD203B41FA5}">
                      <a16:colId xmlns:a16="http://schemas.microsoft.com/office/drawing/2014/main" val="759345456"/>
                    </a:ext>
                  </a:extLst>
                </a:gridCol>
              </a:tblGrid>
              <a:tr h="890769">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Return on Capital Employed (ROCE)</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lnSpc>
                          <a:spcPct val="115000"/>
                        </a:lnSpc>
                        <a:spcAft>
                          <a:spcPts val="0"/>
                        </a:spcAft>
                      </a:pPr>
                      <a:r>
                        <a:rPr lang="en-GB" sz="1600" dirty="0">
                          <a:effectLst/>
                          <a:latin typeface="Arial" panose="020B0604020202020204" pitchFamily="34" charset="0"/>
                          <a:cs typeface="Arial" panose="020B0604020202020204" pitchFamily="34" charset="0"/>
                        </a:rPr>
                        <a:t>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lnSpc>
                          <a:spcPct val="115000"/>
                        </a:lnSpc>
                        <a:spcAft>
                          <a:spcPts val="0"/>
                        </a:spcAft>
                      </a:pPr>
                      <a:r>
                        <a:rPr lang="en-GB" sz="1600" dirty="0">
                          <a:effectLst/>
                          <a:latin typeface="Arial" panose="020B0604020202020204" pitchFamily="34" charset="0"/>
                          <a:cs typeface="Arial" panose="020B0604020202020204" pitchFamily="34" charset="0"/>
                        </a:rPr>
                        <a:t>2021</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47766403"/>
                  </a:ext>
                </a:extLst>
              </a:tr>
              <a:tr h="3919135">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u="sng" dirty="0">
                          <a:effectLst/>
                          <a:latin typeface="Arial" panose="020B0604020202020204" pitchFamily="34" charset="0"/>
                          <a:cs typeface="Arial" panose="020B0604020202020204" pitchFamily="34" charset="0"/>
                        </a:rPr>
                        <a:t>Operating Profit  x 100</a:t>
                      </a:r>
                      <a:endParaRPr lang="en-GB" sz="1600" b="0" dirty="0">
                        <a:effectLst/>
                        <a:latin typeface="Arial" panose="020B0604020202020204" pitchFamily="34" charset="0"/>
                        <a:cs typeface="Arial" panose="020B0604020202020204" pitchFamily="34" charset="0"/>
                      </a:endParaRPr>
                    </a:p>
                    <a:p>
                      <a:pPr algn="l">
                        <a:lnSpc>
                          <a:spcPct val="115000"/>
                        </a:lnSpc>
                        <a:spcAft>
                          <a:spcPts val="0"/>
                        </a:spcAft>
                      </a:pPr>
                      <a:r>
                        <a:rPr lang="en-GB" sz="1600" b="1" dirty="0">
                          <a:effectLst/>
                          <a:latin typeface="Arial" panose="020B0604020202020204" pitchFamily="34" charset="0"/>
                          <a:cs typeface="Arial" panose="020B0604020202020204" pitchFamily="34" charset="0"/>
                        </a:rPr>
                        <a:t>Capital Employed</a:t>
                      </a:r>
                    </a:p>
                    <a:p>
                      <a:pPr algn="l">
                        <a:lnSpc>
                          <a:spcPct val="115000"/>
                        </a:lnSpc>
                        <a:spcAft>
                          <a:spcPts val="0"/>
                        </a:spcAft>
                      </a:pPr>
                      <a:r>
                        <a:rPr lang="en-GB" sz="1600" b="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This ratio indicates the profit earned in relation to the capital employed (Total Assets less Current Liabilities) in the company.</a:t>
                      </a:r>
                    </a:p>
                    <a:p>
                      <a:pPr algn="l">
                        <a:lnSpc>
                          <a:spcPct val="115000"/>
                        </a:lnSpc>
                        <a:spcAft>
                          <a:spcPts val="0"/>
                        </a:spcAft>
                      </a:pPr>
                      <a:r>
                        <a:rPr lang="en-GB" sz="1600" dirty="0">
                          <a:effectLst/>
                          <a:latin typeface="Arial" panose="020B0604020202020204" pitchFamily="34" charset="0"/>
                          <a:cs typeface="Arial" panose="020B0604020202020204" pitchFamily="34" charset="0"/>
                        </a:rPr>
                        <a:t>An increasing ROCE is seen as a positive indicator of a company’s performance</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l">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algn="ctr"/>
                      <a:endParaRPr lang="en-GB" sz="1600" dirty="0">
                        <a:effectLst/>
                        <a:latin typeface="Arial" panose="020B0604020202020204" pitchFamily="34" charset="0"/>
                        <a:cs typeface="Arial" panose="020B0604020202020204" pitchFamily="34" charset="0"/>
                      </a:endParaRPr>
                    </a:p>
                    <a:p>
                      <a:pPr algn="ctr"/>
                      <a:endParaRPr lang="en-GB" sz="1600" dirty="0">
                        <a:effectLst/>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 </a:t>
                      </a:r>
                    </a:p>
                    <a:p>
                      <a:pPr algn="ctr"/>
                      <a:endParaRPr lang="en-GB" sz="1600" u="sng" dirty="0">
                        <a:effectLst/>
                        <a:latin typeface="Arial" panose="020B0604020202020204" pitchFamily="34" charset="0"/>
                        <a:cs typeface="Arial" panose="020B0604020202020204" pitchFamily="34" charset="0"/>
                      </a:endParaRPr>
                    </a:p>
                    <a:p>
                      <a:pPr algn="ctr"/>
                      <a:endParaRPr lang="en-GB" sz="1600" u="sng" dirty="0">
                        <a:effectLst/>
                        <a:latin typeface="Arial" panose="020B0604020202020204" pitchFamily="34" charset="0"/>
                        <a:cs typeface="Arial" panose="020B0604020202020204" pitchFamily="34" charset="0"/>
                      </a:endParaRPr>
                    </a:p>
                    <a:p>
                      <a:pPr algn="ctr"/>
                      <a:endParaRPr lang="en-GB" sz="1600" u="sng" dirty="0">
                        <a:effectLst/>
                        <a:latin typeface="Arial" panose="020B0604020202020204" pitchFamily="34" charset="0"/>
                        <a:cs typeface="Arial" panose="020B0604020202020204" pitchFamily="34" charset="0"/>
                      </a:endParaRPr>
                    </a:p>
                  </a:txBody>
                  <a:tcPr marL="68580" marR="68580" marT="0" marB="0">
                    <a:noFill/>
                  </a:tcPr>
                </a:tc>
                <a:tc>
                  <a:txBody>
                    <a:bodyPr/>
                    <a:lstStyle/>
                    <a:p>
                      <a:pPr algn="l">
                        <a:lnSpc>
                          <a:spcPct val="115000"/>
                        </a:lnSpc>
                        <a:spcAft>
                          <a:spcPts val="0"/>
                        </a:spcAft>
                      </a:pPr>
                      <a:r>
                        <a:rPr lang="en-GB" sz="1600" dirty="0">
                          <a:effectLst/>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oFill/>
                  </a:tcPr>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5</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B0474F4-C285-4626-B5B1-40A1046B3E5C}"/>
                  </a:ext>
                </a:extLst>
              </p14:cNvPr>
              <p14:cNvContentPartPr/>
              <p14:nvPr/>
            </p14:nvContentPartPr>
            <p14:xfrm>
              <a:off x="2401058" y="2581971"/>
              <a:ext cx="360" cy="360"/>
            </p14:xfrm>
          </p:contentPart>
        </mc:Choice>
        <mc:Fallback xmlns="">
          <p:pic>
            <p:nvPicPr>
              <p:cNvPr id="3" name="Ink 2">
                <a:extLst>
                  <a:ext uri="{FF2B5EF4-FFF2-40B4-BE49-F238E27FC236}">
                    <a16:creationId xmlns:a16="http://schemas.microsoft.com/office/drawing/2014/main" id="{EB0474F4-C285-4626-B5B1-40A1046B3E5C}"/>
                  </a:ext>
                </a:extLst>
              </p:cNvPr>
              <p:cNvPicPr/>
              <p:nvPr/>
            </p:nvPicPr>
            <p:blipFill>
              <a:blip r:embed="rId4"/>
              <a:stretch>
                <a:fillRect/>
              </a:stretch>
            </p:blipFill>
            <p:spPr>
              <a:xfrm>
                <a:off x="2383418" y="2564331"/>
                <a:ext cx="36000" cy="36000"/>
              </a:xfrm>
              <a:prstGeom prst="rect">
                <a:avLst/>
              </a:prstGeom>
            </p:spPr>
          </p:pic>
        </mc:Fallback>
      </mc:AlternateContent>
    </p:spTree>
    <p:custDataLst>
      <p:tags r:id="rId1"/>
    </p:custDataLst>
    <p:extLst>
      <p:ext uri="{BB962C8B-B14F-4D97-AF65-F5344CB8AC3E}">
        <p14:creationId xmlns:p14="http://schemas.microsoft.com/office/powerpoint/2010/main" val="3889865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0" y="0"/>
            <a:ext cx="9144000" cy="1143000"/>
          </a:xfrm>
          <a:noFill/>
        </p:spPr>
        <p:txBody>
          <a:bodyPr>
            <a:noAutofit/>
          </a:bodyPr>
          <a:lstStyle/>
          <a:p>
            <a:r>
              <a:rPr lang="en-GB" sz="3200" dirty="0">
                <a:solidFill>
                  <a:schemeClr val="tx2"/>
                </a:solidFill>
              </a:rPr>
              <a:t>Calculating relative performance difference - </a:t>
            </a:r>
            <a:r>
              <a:rPr lang="en-GB" sz="3200" dirty="0">
                <a:solidFill>
                  <a:schemeClr val="tx2">
                    <a:lumMod val="75000"/>
                  </a:schemeClr>
                </a:solidFill>
              </a:rPr>
              <a:t>1</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0" y="1143000"/>
            <a:ext cx="9144000" cy="4590256"/>
          </a:xfrm>
          <a:noFill/>
        </p:spPr>
        <p:txBody>
          <a:bodyPr>
            <a:normAutofit lnSpcReduction="10000"/>
          </a:bodyPr>
          <a:lstStyle/>
          <a:p>
            <a:r>
              <a:rPr lang="en-GB" sz="2400" dirty="0">
                <a:solidFill>
                  <a:schemeClr val="tx2">
                    <a:lumMod val="75000"/>
                  </a:schemeClr>
                </a:solidFill>
              </a:rPr>
              <a:t>In the ROCE calculation above, apart from the ratios, we have also calculated two other items: the absolute difference of the ratios called the percentage point change (4.5% - 6.5% = -2.0%) and the relative difference called the percentage change</a:t>
            </a:r>
          </a:p>
          <a:p>
            <a:r>
              <a:rPr lang="en-GB" sz="2400" dirty="0">
                <a:solidFill>
                  <a:schemeClr val="tx2">
                    <a:lumMod val="75000"/>
                  </a:schemeClr>
                </a:solidFill>
              </a:rPr>
              <a:t> (-2.0%/6.5% x 100 = 30.8%)</a:t>
            </a:r>
          </a:p>
          <a:p>
            <a:endParaRPr lang="en-GB" sz="2400" dirty="0">
              <a:solidFill>
                <a:schemeClr val="tx2">
                  <a:lumMod val="75000"/>
                </a:schemeClr>
              </a:solidFill>
            </a:endParaRPr>
          </a:p>
          <a:p>
            <a:r>
              <a:rPr lang="en-GB" sz="2400" dirty="0">
                <a:solidFill>
                  <a:schemeClr val="tx2">
                    <a:lumMod val="75000"/>
                  </a:schemeClr>
                </a:solidFill>
              </a:rPr>
              <a:t>The percentage change relative difference effectively offers the performance difference (adverse or favourable) to help us measure and  assess the company’s performance over time</a:t>
            </a:r>
          </a:p>
          <a:p>
            <a:endParaRPr lang="en-GB" sz="2400" dirty="0">
              <a:solidFill>
                <a:schemeClr val="tx2">
                  <a:lumMod val="75000"/>
                </a:schemeClr>
              </a:solidFill>
            </a:endParaRPr>
          </a:p>
          <a:p>
            <a:r>
              <a:rPr lang="en-GB" sz="2400" dirty="0">
                <a:solidFill>
                  <a:schemeClr val="tx2">
                    <a:lumMod val="75000"/>
                  </a:schemeClr>
                </a:solidFill>
              </a:rPr>
              <a:t>An easy way to remember this is newer-older divided by older multiplied by 100 or n-o/n x 100</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0" y="0"/>
            <a:ext cx="9144000" cy="620688"/>
          </a:xfrm>
          <a:noFill/>
        </p:spPr>
        <p:txBody>
          <a:bodyPr>
            <a:normAutofit/>
          </a:bodyPr>
          <a:lstStyle/>
          <a:p>
            <a:pPr algn="ctr"/>
            <a:r>
              <a:rPr lang="en-GB" sz="2800" dirty="0">
                <a:solidFill>
                  <a:schemeClr val="tx2">
                    <a:lumMod val="75000"/>
                  </a:schemeClr>
                </a:solidFill>
              </a:rPr>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2009934527"/>
              </p:ext>
            </p:extLst>
          </p:nvPr>
        </p:nvGraphicFramePr>
        <p:xfrm>
          <a:off x="10440" y="620688"/>
          <a:ext cx="9133559" cy="5038040"/>
        </p:xfrm>
        <a:graphic>
          <a:graphicData uri="http://schemas.openxmlformats.org/drawingml/2006/table">
            <a:tbl>
              <a:tblPr firstRow="1" firstCol="1" bandRow="1">
                <a:tableStyleId>{7DF18680-E054-41AD-8BC1-D1AEF772440D}</a:tableStyleId>
              </a:tblPr>
              <a:tblGrid>
                <a:gridCol w="4332166">
                  <a:extLst>
                    <a:ext uri="{9D8B030D-6E8A-4147-A177-3AD203B41FA5}">
                      <a16:colId xmlns:a16="http://schemas.microsoft.com/office/drawing/2014/main" val="1475994231"/>
                    </a:ext>
                  </a:extLst>
                </a:gridCol>
                <a:gridCol w="2484696">
                  <a:extLst>
                    <a:ext uri="{9D8B030D-6E8A-4147-A177-3AD203B41FA5}">
                      <a16:colId xmlns:a16="http://schemas.microsoft.com/office/drawing/2014/main" val="3464370937"/>
                    </a:ext>
                  </a:extLst>
                </a:gridCol>
                <a:gridCol w="2316697">
                  <a:extLst>
                    <a:ext uri="{9D8B030D-6E8A-4147-A177-3AD203B41FA5}">
                      <a16:colId xmlns:a16="http://schemas.microsoft.com/office/drawing/2014/main" val="3309834082"/>
                    </a:ext>
                  </a:extLst>
                </a:gridCol>
              </a:tblGrid>
              <a:tr h="1005353">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4032687">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Sales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endParaRPr lang="en-GB" sz="1600" dirty="0">
                        <a:effectLst/>
                      </a:endParaRP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pPr algn="ctr"/>
                      <a:endParaRPr lang="en-GB" sz="1600" u="sng" dirty="0"/>
                    </a:p>
                    <a:p>
                      <a:pPr algn="ctr"/>
                      <a:endParaRPr lang="en-GB" sz="1600" u="sng" dirty="0"/>
                    </a:p>
                    <a:p>
                      <a:pPr algn="ctr"/>
                      <a:endParaRPr lang="en-GB" sz="1600" u="sng" dirty="0"/>
                    </a:p>
                    <a:p>
                      <a:pPr algn="ctr"/>
                      <a:endParaRPr lang="en-GB" sz="1600" u="sng" dirty="0"/>
                    </a:p>
                    <a:p>
                      <a:pPr algn="ct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7</a:t>
            </a:fld>
            <a:endParaRPr lang="en-GB" dirty="0"/>
          </a:p>
        </p:txBody>
      </p:sp>
      <mc:AlternateContent xmlns:mc="http://schemas.openxmlformats.org/markup-compatibility/2006" xmlns:p14="http://schemas.microsoft.com/office/powerpoint/2010/main">
        <mc:Choice Requires="p14">
          <p:contentPart p14:bwMode="auto" r:id="rId3">
            <p14:nvContentPartPr>
              <p14:cNvPr id="118" name="Ink 117">
                <a:extLst>
                  <a:ext uri="{FF2B5EF4-FFF2-40B4-BE49-F238E27FC236}">
                    <a16:creationId xmlns:a16="http://schemas.microsoft.com/office/drawing/2014/main" id="{D1850211-F1FC-4C06-98C8-EAF99AB7680C}"/>
                  </a:ext>
                </a:extLst>
              </p14:cNvPr>
              <p14:cNvContentPartPr/>
              <p14:nvPr/>
            </p14:nvContentPartPr>
            <p14:xfrm>
              <a:off x="-376046" y="5069544"/>
              <a:ext cx="10440" cy="2520"/>
            </p14:xfrm>
          </p:contentPart>
        </mc:Choice>
        <mc:Fallback xmlns="">
          <p:pic>
            <p:nvPicPr>
              <p:cNvPr id="118" name="Ink 117">
                <a:extLst>
                  <a:ext uri="{FF2B5EF4-FFF2-40B4-BE49-F238E27FC236}">
                    <a16:creationId xmlns:a16="http://schemas.microsoft.com/office/drawing/2014/main" id="{D1850211-F1FC-4C06-98C8-EAF99AB7680C}"/>
                  </a:ext>
                </a:extLst>
              </p:cNvPr>
              <p:cNvPicPr/>
              <p:nvPr/>
            </p:nvPicPr>
            <p:blipFill>
              <a:blip r:embed="rId176"/>
              <a:stretch>
                <a:fillRect/>
              </a:stretch>
            </p:blipFill>
            <p:spPr>
              <a:xfrm>
                <a:off x="-384686" y="5060544"/>
                <a:ext cx="28080" cy="20160"/>
              </a:xfrm>
              <a:prstGeom prst="rect">
                <a:avLst/>
              </a:prstGeom>
            </p:spPr>
          </p:pic>
        </mc:Fallback>
      </mc:AlternateContent>
    </p:spTree>
    <p:custDataLst>
      <p:tags r:id="rId1"/>
    </p:custDataLst>
    <p:extLst>
      <p:ext uri="{BB962C8B-B14F-4D97-AF65-F5344CB8AC3E}">
        <p14:creationId xmlns:p14="http://schemas.microsoft.com/office/powerpoint/2010/main" val="58362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0" y="0"/>
            <a:ext cx="9143999" cy="628739"/>
          </a:xfrm>
          <a:noFill/>
        </p:spPr>
        <p:txBody>
          <a:bodyPr>
            <a:normAutofit/>
          </a:bodyPr>
          <a:lstStyle/>
          <a:p>
            <a:pPr algn="ctr"/>
            <a:r>
              <a:rPr lang="en-GB" sz="2800" dirty="0">
                <a:solidFill>
                  <a:schemeClr val="tx2">
                    <a:lumMod val="75000"/>
                  </a:schemeClr>
                </a:solidFill>
              </a:rPr>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1543791709"/>
              </p:ext>
            </p:extLst>
          </p:nvPr>
        </p:nvGraphicFramePr>
        <p:xfrm>
          <a:off x="0" y="548681"/>
          <a:ext cx="9143999" cy="5184576"/>
        </p:xfrm>
        <a:graphic>
          <a:graphicData uri="http://schemas.openxmlformats.org/drawingml/2006/table">
            <a:tbl>
              <a:tblPr firstRow="1" firstCol="1" bandRow="1">
                <a:tableStyleId>{7DF18680-E054-41AD-8BC1-D1AEF772440D}</a:tableStyleId>
              </a:tblPr>
              <a:tblGrid>
                <a:gridCol w="4994621">
                  <a:extLst>
                    <a:ext uri="{9D8B030D-6E8A-4147-A177-3AD203B41FA5}">
                      <a16:colId xmlns:a16="http://schemas.microsoft.com/office/drawing/2014/main" val="3758255675"/>
                    </a:ext>
                  </a:extLst>
                </a:gridCol>
                <a:gridCol w="2074689">
                  <a:extLst>
                    <a:ext uri="{9D8B030D-6E8A-4147-A177-3AD203B41FA5}">
                      <a16:colId xmlns:a16="http://schemas.microsoft.com/office/drawing/2014/main" val="2430331175"/>
                    </a:ext>
                  </a:extLst>
                </a:gridCol>
                <a:gridCol w="2074689">
                  <a:extLst>
                    <a:ext uri="{9D8B030D-6E8A-4147-A177-3AD203B41FA5}">
                      <a16:colId xmlns:a16="http://schemas.microsoft.com/office/drawing/2014/main" val="2406856190"/>
                    </a:ext>
                  </a:extLst>
                </a:gridCol>
              </a:tblGrid>
              <a:tr h="76104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2022</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42353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p:spTree>
    <p:custDataLst>
      <p:tags r:id="rId1"/>
    </p:custDataLst>
    <p:extLst>
      <p:ext uri="{BB962C8B-B14F-4D97-AF65-F5344CB8AC3E}">
        <p14:creationId xmlns:p14="http://schemas.microsoft.com/office/powerpoint/2010/main" val="135900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0" y="0"/>
            <a:ext cx="9144000" cy="836712"/>
          </a:xfrm>
          <a:noFill/>
        </p:spPr>
        <p:txBody>
          <a:bodyPr>
            <a:normAutofit/>
          </a:bodyPr>
          <a:lstStyle/>
          <a:p>
            <a:pPr algn="ctr"/>
            <a:r>
              <a:rPr lang="en-GB" sz="2800" dirty="0">
                <a:solidFill>
                  <a:schemeClr val="tx2">
                    <a:lumMod val="75000"/>
                  </a:schemeClr>
                </a:solidFill>
              </a:rPr>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2967167802"/>
              </p:ext>
            </p:extLst>
          </p:nvPr>
        </p:nvGraphicFramePr>
        <p:xfrm>
          <a:off x="0" y="692696"/>
          <a:ext cx="9143999" cy="5040560"/>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271880035"/>
                    </a:ext>
                  </a:extLst>
                </a:gridCol>
                <a:gridCol w="2667211">
                  <a:extLst>
                    <a:ext uri="{9D8B030D-6E8A-4147-A177-3AD203B41FA5}">
                      <a16:colId xmlns:a16="http://schemas.microsoft.com/office/drawing/2014/main" val="4061072972"/>
                    </a:ext>
                  </a:extLst>
                </a:gridCol>
                <a:gridCol w="2624868">
                  <a:extLst>
                    <a:ext uri="{9D8B030D-6E8A-4147-A177-3AD203B41FA5}">
                      <a16:colId xmlns:a16="http://schemas.microsoft.com/office/drawing/2014/main" val="1124131878"/>
                    </a:ext>
                  </a:extLst>
                </a:gridCol>
              </a:tblGrid>
              <a:tr h="93229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410826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gn="ctr"/>
                      <a:endParaRPr lang="en-GB" sz="1600" u="sng" dirty="0"/>
                    </a:p>
                    <a:p>
                      <a:pPr algn="ctr"/>
                      <a:endParaRPr lang="en-GB" sz="1600" u="sng" dirty="0"/>
                    </a:p>
                    <a:p>
                      <a:pPr algn="ctr"/>
                      <a:endParaRPr lang="en-GB" sz="1600" u="sng" dirty="0"/>
                    </a:p>
                    <a:p>
                      <a:pPr algn="ctr"/>
                      <a:endParaRPr lang="en-GB" sz="1600" u="sng" dirty="0"/>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9</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A7B4F29-A40F-4FF8-8B45-BB7BF45EBCE2}"/>
                  </a:ext>
                </a:extLst>
              </p14:cNvPr>
              <p14:cNvContentPartPr/>
              <p14:nvPr/>
            </p14:nvContentPartPr>
            <p14:xfrm>
              <a:off x="4361249" y="2399082"/>
              <a:ext cx="14760" cy="7200"/>
            </p14:xfrm>
          </p:contentPart>
        </mc:Choice>
        <mc:Fallback xmlns="">
          <p:pic>
            <p:nvPicPr>
              <p:cNvPr id="3" name="Ink 2">
                <a:extLst>
                  <a:ext uri="{FF2B5EF4-FFF2-40B4-BE49-F238E27FC236}">
                    <a16:creationId xmlns:a16="http://schemas.microsoft.com/office/drawing/2014/main" id="{AA7B4F29-A40F-4FF8-8B45-BB7BF45EBCE2}"/>
                  </a:ext>
                </a:extLst>
              </p:cNvPr>
              <p:cNvPicPr/>
              <p:nvPr/>
            </p:nvPicPr>
            <p:blipFill>
              <a:blip r:embed="rId4"/>
              <a:stretch>
                <a:fillRect/>
              </a:stretch>
            </p:blipFill>
            <p:spPr>
              <a:xfrm>
                <a:off x="4352609" y="2390082"/>
                <a:ext cx="32400" cy="24840"/>
              </a:xfrm>
              <a:prstGeom prst="rect">
                <a:avLst/>
              </a:prstGeom>
            </p:spPr>
          </p:pic>
        </mc:Fallback>
      </mc:AlternateContent>
    </p:spTree>
    <p:custDataLst>
      <p:tags r:id="rId1"/>
    </p:custDataLst>
    <p:extLst>
      <p:ext uri="{BB962C8B-B14F-4D97-AF65-F5344CB8AC3E}">
        <p14:creationId xmlns:p14="http://schemas.microsoft.com/office/powerpoint/2010/main" val="68035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1"/>
            <a:ext cx="9144000" cy="620687"/>
          </a:xfrm>
          <a:noFill/>
        </p:spPr>
        <p:txBody>
          <a:bodyPr>
            <a:normAutofit/>
          </a:bodyPr>
          <a:lstStyle/>
          <a:p>
            <a:pPr algn="ctr"/>
            <a:r>
              <a:rPr lang="en-GB" sz="2800" dirty="0">
                <a:solidFill>
                  <a:schemeClr val="tx2">
                    <a:lumMod val="75000"/>
                  </a:schemeClr>
                </a:solidFill>
              </a:rPr>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351971696"/>
              </p:ext>
            </p:extLst>
          </p:nvPr>
        </p:nvGraphicFramePr>
        <p:xfrm>
          <a:off x="0" y="548681"/>
          <a:ext cx="9144001" cy="5181336"/>
        </p:xfrm>
        <a:graphic>
          <a:graphicData uri="http://schemas.openxmlformats.org/drawingml/2006/table">
            <a:tbl>
              <a:tblPr firstRow="1" firstCol="1" bandRow="1">
                <a:tableStyleId>{7DF18680-E054-41AD-8BC1-D1AEF772440D}</a:tableStyleId>
              </a:tblPr>
              <a:tblGrid>
                <a:gridCol w="3447677">
                  <a:extLst>
                    <a:ext uri="{9D8B030D-6E8A-4147-A177-3AD203B41FA5}">
                      <a16:colId xmlns:a16="http://schemas.microsoft.com/office/drawing/2014/main" val="2542065481"/>
                    </a:ext>
                  </a:extLst>
                </a:gridCol>
                <a:gridCol w="2848162">
                  <a:extLst>
                    <a:ext uri="{9D8B030D-6E8A-4147-A177-3AD203B41FA5}">
                      <a16:colId xmlns:a16="http://schemas.microsoft.com/office/drawing/2014/main" val="1838974446"/>
                    </a:ext>
                  </a:extLst>
                </a:gridCol>
                <a:gridCol w="2848162">
                  <a:extLst>
                    <a:ext uri="{9D8B030D-6E8A-4147-A177-3AD203B41FA5}">
                      <a16:colId xmlns:a16="http://schemas.microsoft.com/office/drawing/2014/main" val="4098654339"/>
                    </a:ext>
                  </a:extLst>
                </a:gridCol>
              </a:tblGrid>
              <a:tr h="88296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29837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10</a:t>
            </a:fld>
            <a:endParaRPr lang="en-GB" dirty="0"/>
          </a:p>
        </p:txBody>
      </p:sp>
      <mc:AlternateContent xmlns:mc="http://schemas.openxmlformats.org/markup-compatibility/2006" xmlns:p14="http://schemas.microsoft.com/office/powerpoint/2010/main">
        <mc:Choice Requires="p14">
          <p:contentPart p14:bwMode="auto" r:id="rId3">
            <p14:nvContentPartPr>
              <p14:cNvPr id="104" name="Ink 103">
                <a:extLst>
                  <a:ext uri="{FF2B5EF4-FFF2-40B4-BE49-F238E27FC236}">
                    <a16:creationId xmlns:a16="http://schemas.microsoft.com/office/drawing/2014/main" id="{E2E0842B-1E4B-4CE0-8A1F-63C7A093F6C6}"/>
                  </a:ext>
                </a:extLst>
              </p14:cNvPr>
              <p14:cNvContentPartPr/>
              <p14:nvPr/>
            </p14:nvContentPartPr>
            <p14:xfrm>
              <a:off x="5981969" y="4091082"/>
              <a:ext cx="5760" cy="3240"/>
            </p14:xfrm>
          </p:contentPart>
        </mc:Choice>
        <mc:Fallback xmlns="">
          <p:pic>
            <p:nvPicPr>
              <p:cNvPr id="104" name="Ink 103">
                <a:extLst>
                  <a:ext uri="{FF2B5EF4-FFF2-40B4-BE49-F238E27FC236}">
                    <a16:creationId xmlns:a16="http://schemas.microsoft.com/office/drawing/2014/main" id="{E2E0842B-1E4B-4CE0-8A1F-63C7A093F6C6}"/>
                  </a:ext>
                </a:extLst>
              </p:cNvPr>
              <p:cNvPicPr/>
              <p:nvPr/>
            </p:nvPicPr>
            <p:blipFill>
              <a:blip r:embed="rId4"/>
              <a:stretch>
                <a:fillRect/>
              </a:stretch>
            </p:blipFill>
            <p:spPr>
              <a:xfrm>
                <a:off x="5972969" y="4082082"/>
                <a:ext cx="2340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41" name="Ink 140">
                <a:extLst>
                  <a:ext uri="{FF2B5EF4-FFF2-40B4-BE49-F238E27FC236}">
                    <a16:creationId xmlns:a16="http://schemas.microsoft.com/office/drawing/2014/main" id="{A7820064-9A86-4430-8532-8EB42BAD52D7}"/>
                  </a:ext>
                </a:extLst>
              </p14:cNvPr>
              <p14:cNvContentPartPr/>
              <p14:nvPr/>
            </p14:nvContentPartPr>
            <p14:xfrm>
              <a:off x="3820169" y="1728042"/>
              <a:ext cx="360" cy="360"/>
            </p14:xfrm>
          </p:contentPart>
        </mc:Choice>
        <mc:Fallback xmlns="">
          <p:pic>
            <p:nvPicPr>
              <p:cNvPr id="141" name="Ink 140">
                <a:extLst>
                  <a:ext uri="{FF2B5EF4-FFF2-40B4-BE49-F238E27FC236}">
                    <a16:creationId xmlns:a16="http://schemas.microsoft.com/office/drawing/2014/main" id="{A7820064-9A86-4430-8532-8EB42BAD52D7}"/>
                  </a:ext>
                </a:extLst>
              </p:cNvPr>
              <p:cNvPicPr/>
              <p:nvPr/>
            </p:nvPicPr>
            <p:blipFill>
              <a:blip r:embed="rId185"/>
              <a:stretch>
                <a:fillRect/>
              </a:stretch>
            </p:blipFill>
            <p:spPr>
              <a:xfrm>
                <a:off x="3815849" y="1723722"/>
                <a:ext cx="9000" cy="9000"/>
              </a:xfrm>
              <a:prstGeom prst="rect">
                <a:avLst/>
              </a:prstGeom>
            </p:spPr>
          </p:pic>
        </mc:Fallback>
      </mc:AlternateContent>
    </p:spTree>
    <p:custDataLst>
      <p:tags r:id="rId1"/>
    </p:custDataLst>
    <p:extLst>
      <p:ext uri="{BB962C8B-B14F-4D97-AF65-F5344CB8AC3E}">
        <p14:creationId xmlns:p14="http://schemas.microsoft.com/office/powerpoint/2010/main" val="87925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0" y="0"/>
            <a:ext cx="9143998" cy="692696"/>
          </a:xfrm>
          <a:noFill/>
        </p:spPr>
        <p:txBody>
          <a:bodyPr>
            <a:normAutofit/>
          </a:bodyPr>
          <a:lstStyle/>
          <a:p>
            <a:pPr algn="ctr"/>
            <a:r>
              <a:rPr lang="en-GB" sz="2800" dirty="0">
                <a:solidFill>
                  <a:schemeClr val="tx2">
                    <a:lumMod val="75000"/>
                  </a:schemeClr>
                </a:solidFill>
              </a:rPr>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2750264154"/>
              </p:ext>
            </p:extLst>
          </p:nvPr>
        </p:nvGraphicFramePr>
        <p:xfrm>
          <a:off x="1" y="692696"/>
          <a:ext cx="9143998" cy="5040560"/>
        </p:xfrm>
        <a:graphic>
          <a:graphicData uri="http://schemas.openxmlformats.org/drawingml/2006/table">
            <a:tbl>
              <a:tblPr firstRow="1" firstCol="1" bandRow="1">
                <a:tableStyleId>{7DF18680-E054-41AD-8BC1-D1AEF772440D}</a:tableStyleId>
              </a:tblPr>
              <a:tblGrid>
                <a:gridCol w="3047340">
                  <a:extLst>
                    <a:ext uri="{9D8B030D-6E8A-4147-A177-3AD203B41FA5}">
                      <a16:colId xmlns:a16="http://schemas.microsoft.com/office/drawing/2014/main" val="2278973177"/>
                    </a:ext>
                  </a:extLst>
                </a:gridCol>
                <a:gridCol w="3048329">
                  <a:extLst>
                    <a:ext uri="{9D8B030D-6E8A-4147-A177-3AD203B41FA5}">
                      <a16:colId xmlns:a16="http://schemas.microsoft.com/office/drawing/2014/main" val="2893997308"/>
                    </a:ext>
                  </a:extLst>
                </a:gridCol>
                <a:gridCol w="3048329">
                  <a:extLst>
                    <a:ext uri="{9D8B030D-6E8A-4147-A177-3AD203B41FA5}">
                      <a16:colId xmlns:a16="http://schemas.microsoft.com/office/drawing/2014/main" val="2808600771"/>
                    </a:ext>
                  </a:extLst>
                </a:gridCol>
              </a:tblGrid>
              <a:tr h="1038030">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4002530">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2861777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380247"/>
          </a:xfrm>
          <a:noFill/>
        </p:spPr>
        <p:txBody>
          <a:bodyPr>
            <a:noAutofit/>
          </a:bodyPr>
          <a:lstStyle/>
          <a:p>
            <a:pPr algn="ctr"/>
            <a:r>
              <a:rPr lang="en-GB" sz="2800" dirty="0">
                <a:solidFill>
                  <a:schemeClr val="tx2">
                    <a:lumMod val="75000"/>
                  </a:schemeClr>
                </a:solidFill>
              </a:rPr>
              <a:t>Assessing efficiency – trade payable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653728088"/>
              </p:ext>
            </p:extLst>
          </p:nvPr>
        </p:nvGraphicFramePr>
        <p:xfrm>
          <a:off x="0" y="458116"/>
          <a:ext cx="9144000" cy="5291710"/>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51867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61046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payable days and trade receivable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764704"/>
          </a:xfrm>
          <a:noFill/>
        </p:spPr>
        <p:txBody>
          <a:bodyPr>
            <a:normAutofit/>
          </a:bodyPr>
          <a:lstStyle/>
          <a:p>
            <a:pPr algn="ctr"/>
            <a:r>
              <a:rPr lang="en-GB" sz="2800" dirty="0">
                <a:solidFill>
                  <a:schemeClr val="tx2">
                    <a:lumMod val="75000"/>
                  </a:schemeClr>
                </a:solidFill>
              </a:rPr>
              <a:t>Assessing efficiency – trade receivables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244409811"/>
              </p:ext>
            </p:extLst>
          </p:nvPr>
        </p:nvGraphicFramePr>
        <p:xfrm>
          <a:off x="0" y="620688"/>
          <a:ext cx="9144001" cy="5184249"/>
        </p:xfrm>
        <a:graphic>
          <a:graphicData uri="http://schemas.openxmlformats.org/drawingml/2006/table">
            <a:tbl>
              <a:tblPr firstRow="1" firstCol="1" bandRow="1">
                <a:tableStyleId>{7DF18680-E054-41AD-8BC1-D1AEF772440D}</a:tableStyleId>
              </a:tblPr>
              <a:tblGrid>
                <a:gridCol w="5220072">
                  <a:extLst>
                    <a:ext uri="{9D8B030D-6E8A-4147-A177-3AD203B41FA5}">
                      <a16:colId xmlns:a16="http://schemas.microsoft.com/office/drawing/2014/main" val="2412206828"/>
                    </a:ext>
                  </a:extLst>
                </a:gridCol>
                <a:gridCol w="2102562">
                  <a:extLst>
                    <a:ext uri="{9D8B030D-6E8A-4147-A177-3AD203B41FA5}">
                      <a16:colId xmlns:a16="http://schemas.microsoft.com/office/drawing/2014/main" val="691005071"/>
                    </a:ext>
                  </a:extLst>
                </a:gridCol>
                <a:gridCol w="1821367">
                  <a:extLst>
                    <a:ext uri="{9D8B030D-6E8A-4147-A177-3AD203B41FA5}">
                      <a16:colId xmlns:a16="http://schemas.microsoft.com/office/drawing/2014/main" val="1982545808"/>
                    </a:ext>
                  </a:extLst>
                </a:gridCol>
              </a:tblGrid>
              <a:tr h="55824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626006">
                <a:tc>
                  <a:txBody>
                    <a:bodyPr/>
                    <a:lstStyle/>
                    <a:p>
                      <a:pPr algn="l">
                        <a:lnSpc>
                          <a:spcPct val="115000"/>
                        </a:lnSpc>
                        <a:spcAft>
                          <a:spcPts val="0"/>
                        </a:spcAft>
                      </a:pPr>
                      <a:r>
                        <a:rPr lang="en-GB" sz="1600" dirty="0">
                          <a:effectLst/>
                        </a:rPr>
                        <a:t> </a:t>
                      </a:r>
                    </a:p>
                    <a:p>
                      <a:pPr algn="l">
                        <a:lnSpc>
                          <a:spcPct val="115000"/>
                        </a:lnSpc>
                        <a:spcAft>
                          <a:spcPts val="0"/>
                        </a:spcAft>
                      </a:pPr>
                      <a:r>
                        <a:rPr lang="en-GB" sz="1400" u="sng" dirty="0">
                          <a:effectLst/>
                        </a:rPr>
                        <a:t>Trade and other receivables x 365</a:t>
                      </a:r>
                      <a:endParaRPr lang="en-GB" sz="1400" dirty="0">
                        <a:effectLst/>
                      </a:endParaRPr>
                    </a:p>
                    <a:p>
                      <a:pPr algn="l">
                        <a:lnSpc>
                          <a:spcPct val="115000"/>
                        </a:lnSpc>
                        <a:spcAft>
                          <a:spcPts val="0"/>
                        </a:spcAft>
                      </a:pPr>
                      <a:r>
                        <a:rPr lang="en-GB" sz="1400" dirty="0">
                          <a:effectLst/>
                        </a:rPr>
                        <a:t>                  Credit sales</a:t>
                      </a:r>
                    </a:p>
                    <a:p>
                      <a:pPr algn="l">
                        <a:lnSpc>
                          <a:spcPct val="115000"/>
                        </a:lnSpc>
                        <a:spcAft>
                          <a:spcPts val="0"/>
                        </a:spcAft>
                      </a:pPr>
                      <a:r>
                        <a:rPr lang="en-GB" sz="1400" dirty="0">
                          <a:effectLst/>
                        </a:rPr>
                        <a:t> </a:t>
                      </a:r>
                    </a:p>
                    <a:p>
                      <a:pPr algn="l">
                        <a:lnSpc>
                          <a:spcPct val="115000"/>
                        </a:lnSpc>
                        <a:spcAft>
                          <a:spcPts val="0"/>
                        </a:spcAft>
                      </a:pPr>
                      <a:r>
                        <a:rPr lang="en-GB" sz="1400" dirty="0">
                          <a:effectLst/>
                        </a:rPr>
                        <a:t>Trade receivable  </a:t>
                      </a:r>
                      <a:r>
                        <a:rPr lang="en-GB" sz="14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400" baseline="0" dirty="0">
                          <a:effectLst/>
                        </a:rPr>
                        <a:t>The extent to which there is a difference between trade receivable days and trade payable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20"/>
          </a:xfrm>
          <a:noFill/>
        </p:spPr>
        <p:txBody>
          <a:bodyPr>
            <a:noAutofit/>
          </a:bodyPr>
          <a:lstStyle/>
          <a:p>
            <a:pPr algn="ctr"/>
            <a:r>
              <a:rPr lang="en-GB" sz="2800" dirty="0">
                <a:solidFill>
                  <a:schemeClr val="tx2">
                    <a:lumMod val="75000"/>
                  </a:schemeClr>
                </a:solidFill>
              </a:rPr>
              <a:t>Assessing efficiency – analysis of trade receivable and trade payable days (holding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80132628"/>
              </p:ext>
            </p:extLst>
          </p:nvPr>
        </p:nvGraphicFramePr>
        <p:xfrm>
          <a:off x="0" y="908720"/>
          <a:ext cx="9144001" cy="4824536"/>
        </p:xfrm>
        <a:graphic>
          <a:graphicData uri="http://schemas.openxmlformats.org/drawingml/2006/table">
            <a:tbl>
              <a:tblPr firstRow="1" bandRow="1">
                <a:tableStyleId>{7DF18680-E054-41AD-8BC1-D1AEF772440D}</a:tableStyleId>
              </a:tblPr>
              <a:tblGrid>
                <a:gridCol w="2513662">
                  <a:extLst>
                    <a:ext uri="{9D8B030D-6E8A-4147-A177-3AD203B41FA5}">
                      <a16:colId xmlns:a16="http://schemas.microsoft.com/office/drawing/2014/main" val="20000"/>
                    </a:ext>
                  </a:extLst>
                </a:gridCol>
                <a:gridCol w="1068108">
                  <a:extLst>
                    <a:ext uri="{9D8B030D-6E8A-4147-A177-3AD203B41FA5}">
                      <a16:colId xmlns:a16="http://schemas.microsoft.com/office/drawing/2014/main" val="20001"/>
                    </a:ext>
                  </a:extLst>
                </a:gridCol>
                <a:gridCol w="1142574">
                  <a:extLst>
                    <a:ext uri="{9D8B030D-6E8A-4147-A177-3AD203B41FA5}">
                      <a16:colId xmlns:a16="http://schemas.microsoft.com/office/drawing/2014/main" val="20002"/>
                    </a:ext>
                  </a:extLst>
                </a:gridCol>
                <a:gridCol w="1447260">
                  <a:extLst>
                    <a:ext uri="{9D8B030D-6E8A-4147-A177-3AD203B41FA5}">
                      <a16:colId xmlns:a16="http://schemas.microsoft.com/office/drawing/2014/main" val="20003"/>
                    </a:ext>
                  </a:extLst>
                </a:gridCol>
                <a:gridCol w="1599603">
                  <a:extLst>
                    <a:ext uri="{9D8B030D-6E8A-4147-A177-3AD203B41FA5}">
                      <a16:colId xmlns:a16="http://schemas.microsoft.com/office/drawing/2014/main" val="20004"/>
                    </a:ext>
                  </a:extLst>
                </a:gridCol>
                <a:gridCol w="1372794">
                  <a:extLst>
                    <a:ext uri="{9D8B030D-6E8A-4147-A177-3AD203B41FA5}">
                      <a16:colId xmlns:a16="http://schemas.microsoft.com/office/drawing/2014/main" val="20005"/>
                    </a:ext>
                  </a:extLst>
                </a:gridCol>
              </a:tblGrid>
              <a:tr h="1172849">
                <a:tc>
                  <a:txBody>
                    <a:bodyPr/>
                    <a:lstStyle/>
                    <a:p>
                      <a:endParaRPr lang="en-GB" dirty="0"/>
                    </a:p>
                  </a:txBody>
                  <a:tcPr/>
                </a:tc>
                <a:tc>
                  <a:txBody>
                    <a:bodyPr/>
                    <a:lstStyle/>
                    <a:p>
                      <a:pPr algn="ctr"/>
                      <a:r>
                        <a:rPr lang="en-GB" dirty="0"/>
                        <a:t>2022</a:t>
                      </a:r>
                    </a:p>
                    <a:p>
                      <a:pPr algn="ctr"/>
                      <a:r>
                        <a:rPr lang="en-GB" dirty="0"/>
                        <a:t>(days)</a:t>
                      </a:r>
                    </a:p>
                  </a:txBody>
                  <a:tcPr/>
                </a:tc>
                <a:tc>
                  <a:txBody>
                    <a:bodyPr/>
                    <a:lstStyle/>
                    <a:p>
                      <a:pPr algn="ctr"/>
                      <a:r>
                        <a:rPr lang="en-GB" dirty="0"/>
                        <a:t>2021</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36330">
                <a:tc>
                  <a:txBody>
                    <a:bodyPr/>
                    <a:lstStyle/>
                    <a:p>
                      <a:endParaRPr lang="en-GB" dirty="0"/>
                    </a:p>
                    <a:p>
                      <a:r>
                        <a:rPr lang="en-GB" dirty="0"/>
                        <a:t>Trade payable</a:t>
                      </a:r>
                      <a:r>
                        <a:rPr lang="en-GB" baseline="0" dirty="0"/>
                        <a:t> days</a:t>
                      </a:r>
                    </a:p>
                    <a:p>
                      <a:endParaRPr lang="en-GB" dirty="0"/>
                    </a:p>
                  </a:txBody>
                  <a:tcPr/>
                </a:tc>
                <a:tc>
                  <a:txBody>
                    <a:bodyPr/>
                    <a:lstStyle/>
                    <a:p>
                      <a:pPr algn="ctr"/>
                      <a:endParaRPr lang="en-GB" dirty="0"/>
                    </a:p>
                    <a:p>
                      <a:pPr algn="ctr"/>
                      <a:r>
                        <a:rPr lang="en-GB" dirty="0"/>
                        <a:t>71.6</a:t>
                      </a:r>
                    </a:p>
                  </a:txBody>
                  <a:tcPr/>
                </a:tc>
                <a:tc>
                  <a:txBody>
                    <a:bodyPr/>
                    <a:lstStyle/>
                    <a:p>
                      <a:pPr algn="ctr"/>
                      <a:endParaRPr lang="en-GB" dirty="0"/>
                    </a:p>
                    <a:p>
                      <a:pPr algn="ctr"/>
                      <a:r>
                        <a:rPr lang="en-GB" dirty="0"/>
                        <a:t>65.7</a:t>
                      </a:r>
                    </a:p>
                  </a:txBody>
                  <a:tcPr/>
                </a:tc>
                <a:tc>
                  <a:txBody>
                    <a:bodyPr/>
                    <a:lstStyle/>
                    <a:p>
                      <a:pPr algn="ctr"/>
                      <a:endParaRPr lang="en-GB" dirty="0"/>
                    </a:p>
                    <a:p>
                      <a:pPr algn="ctr"/>
                      <a:r>
                        <a:rPr lang="en-GB" dirty="0"/>
                        <a:t>5.9</a:t>
                      </a:r>
                    </a:p>
                  </a:txBody>
                  <a:tcPr/>
                </a:tc>
                <a:tc>
                  <a:txBody>
                    <a:bodyPr/>
                    <a:lstStyle/>
                    <a:p>
                      <a:pPr algn="ctr"/>
                      <a:endParaRPr lang="en-GB" dirty="0"/>
                    </a:p>
                    <a:p>
                      <a:pPr algn="ctr"/>
                      <a:r>
                        <a:rPr lang="en-GB" dirty="0"/>
                        <a:t>9.0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marL="0" marR="0" indent="0" algn="ctr" defTabSz="914400" rtl="0" eaLnBrk="1" fontAlgn="auto" latinLnBrk="0" hangingPunct="1">
                        <a:lnSpc>
                          <a:spcPct val="100000"/>
                        </a:lnSpc>
                        <a:spcBef>
                          <a:spcPts val="0"/>
                        </a:spcBef>
                        <a:spcAft>
                          <a:spcPts val="0"/>
                        </a:spcAft>
                        <a:buClrTx/>
                        <a:buSzTx/>
                        <a:buFontTx/>
                        <a:buNone/>
                        <a:tabLst/>
                        <a:defRPr/>
                      </a:pPr>
                      <a:r>
                        <a:rPr lang="en-GB" sz="1700" dirty="0"/>
                        <a:t>(favourable)</a:t>
                      </a:r>
                    </a:p>
                  </a:txBody>
                  <a:tcPr/>
                </a:tc>
                <a:extLst>
                  <a:ext uri="{0D108BD9-81ED-4DB2-BD59-A6C34878D82A}">
                    <a16:rowId xmlns:a16="http://schemas.microsoft.com/office/drawing/2014/main" val="10001"/>
                  </a:ext>
                </a:extLst>
              </a:tr>
              <a:tr h="936330">
                <a:tc>
                  <a:txBody>
                    <a:bodyPr/>
                    <a:lstStyle/>
                    <a:p>
                      <a:endParaRPr lang="en-GB" dirty="0"/>
                    </a:p>
                    <a:p>
                      <a:r>
                        <a:rPr lang="en-GB" dirty="0"/>
                        <a:t>Trade receivable days</a:t>
                      </a:r>
                    </a:p>
                    <a:p>
                      <a:endParaRPr lang="en-GB" dirty="0"/>
                    </a:p>
                  </a:txBody>
                  <a:tcPr/>
                </a:tc>
                <a:tc>
                  <a:txBody>
                    <a:bodyPr/>
                    <a:lstStyle/>
                    <a:p>
                      <a:pPr algn="ctr"/>
                      <a:endParaRPr lang="en-GB" dirty="0"/>
                    </a:p>
                    <a:p>
                      <a:pPr algn="ctr"/>
                      <a:r>
                        <a:rPr lang="en-GB" dirty="0"/>
                        <a:t>38.0</a:t>
                      </a:r>
                    </a:p>
                  </a:txBody>
                  <a:tcPr/>
                </a:tc>
                <a:tc>
                  <a:txBody>
                    <a:bodyPr/>
                    <a:lstStyle/>
                    <a:p>
                      <a:pPr algn="ctr"/>
                      <a:endParaRPr lang="en-GB" dirty="0"/>
                    </a:p>
                    <a:p>
                      <a:pPr algn="ctr"/>
                      <a:r>
                        <a:rPr lang="en-GB" dirty="0"/>
                        <a:t>36.5</a:t>
                      </a:r>
                    </a:p>
                  </a:txBody>
                  <a:tcPr/>
                </a:tc>
                <a:tc>
                  <a:txBody>
                    <a:bodyPr/>
                    <a:lstStyle/>
                    <a:p>
                      <a:pPr algn="ctr"/>
                      <a:endParaRPr lang="en-GB" dirty="0"/>
                    </a:p>
                    <a:p>
                      <a:pPr algn="ctr"/>
                      <a:r>
                        <a:rPr lang="en-GB" dirty="0"/>
                        <a:t>1.5</a:t>
                      </a:r>
                    </a:p>
                  </a:txBody>
                  <a:tcPr/>
                </a:tc>
                <a:tc>
                  <a:txBody>
                    <a:bodyPr/>
                    <a:lstStyle/>
                    <a:p>
                      <a:pPr algn="ctr"/>
                      <a:endParaRPr lang="en-GB" dirty="0"/>
                    </a:p>
                    <a:p>
                      <a:pPr algn="ctr"/>
                      <a:r>
                        <a:rPr lang="en-GB" dirty="0"/>
                        <a:t>4.1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(adverse)</a:t>
                      </a:r>
                    </a:p>
                  </a:txBody>
                  <a:tcPr/>
                </a:tc>
                <a:extLst>
                  <a:ext uri="{0D108BD9-81ED-4DB2-BD59-A6C34878D82A}">
                    <a16:rowId xmlns:a16="http://schemas.microsoft.com/office/drawing/2014/main" val="10002"/>
                  </a:ext>
                </a:extLst>
              </a:tr>
              <a:tr h="1779027">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p>
                      <a:pPr algn="ctr"/>
                      <a:r>
                        <a:rPr lang="en-GB" dirty="0"/>
                        <a:t>33.6</a:t>
                      </a:r>
                    </a:p>
                  </a:txBody>
                  <a:tcPr/>
                </a:tc>
                <a:tc>
                  <a:txBody>
                    <a:bodyPr/>
                    <a:lstStyle/>
                    <a:p>
                      <a:pPr algn="ctr"/>
                      <a:endParaRPr lang="en-GB" dirty="0"/>
                    </a:p>
                    <a:p>
                      <a:pPr algn="ctr"/>
                      <a:endParaRPr lang="en-GB" dirty="0"/>
                    </a:p>
                    <a:p>
                      <a:pPr algn="ctr"/>
                      <a:r>
                        <a:rPr lang="en-GB" dirty="0"/>
                        <a:t>29.2</a:t>
                      </a:r>
                    </a:p>
                  </a:txBody>
                  <a:tcPr/>
                </a:tc>
                <a:tc>
                  <a:txBody>
                    <a:bodyPr/>
                    <a:lstStyle/>
                    <a:p>
                      <a:pPr algn="ctr"/>
                      <a:endParaRPr lang="en-GB" dirty="0"/>
                    </a:p>
                    <a:p>
                      <a:pPr algn="ctr"/>
                      <a:endParaRPr lang="en-GB" dirty="0"/>
                    </a:p>
                    <a:p>
                      <a:pPr algn="ctr"/>
                      <a:r>
                        <a:rPr lang="en-GB" dirty="0"/>
                        <a:t>4.4</a:t>
                      </a:r>
                    </a:p>
                  </a:txBody>
                  <a:tcPr/>
                </a:tc>
                <a:tc>
                  <a:txBody>
                    <a:bodyPr/>
                    <a:lstStyle/>
                    <a:p>
                      <a:pPr algn="ctr"/>
                      <a:endParaRPr lang="en-GB" dirty="0"/>
                    </a:p>
                    <a:p>
                      <a:pPr algn="ctr"/>
                      <a:endParaRPr lang="en-GB" dirty="0"/>
                    </a:p>
                    <a:p>
                      <a:pPr algn="ctr"/>
                      <a:r>
                        <a:rPr lang="en-GB" dirty="0"/>
                        <a:t>15.1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t>
                      </a:r>
                      <a:r>
                        <a:rPr lang="en-GB" sz="1700" dirty="0"/>
                        <a:t>favourable)</a:t>
                      </a:r>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1"/>
            <a:ext cx="9144000" cy="620688"/>
          </a:xfrm>
          <a:noFill/>
        </p:spPr>
        <p:txBody>
          <a:bodyPr>
            <a:normAutofit/>
          </a:bodyPr>
          <a:lstStyle/>
          <a:p>
            <a:r>
              <a:rPr lang="en-GB" sz="2800" dirty="0">
                <a:solidFill>
                  <a:schemeClr val="tx2">
                    <a:lumMod val="75000"/>
                  </a:schemeClr>
                </a:solidFill>
              </a:rPr>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983509059"/>
              </p:ext>
            </p:extLst>
          </p:nvPr>
        </p:nvGraphicFramePr>
        <p:xfrm>
          <a:off x="0" y="620689"/>
          <a:ext cx="9144000" cy="5088470"/>
        </p:xfrm>
        <a:graphic>
          <a:graphicData uri="http://schemas.openxmlformats.org/drawingml/2006/table">
            <a:tbl>
              <a:tblPr firstRow="1" firstCol="1" bandRow="1">
                <a:tableStyleId>{7DF18680-E054-41AD-8BC1-D1AEF772440D}</a:tableStyleId>
              </a:tblPr>
              <a:tblGrid>
                <a:gridCol w="4449741">
                  <a:extLst>
                    <a:ext uri="{9D8B030D-6E8A-4147-A177-3AD203B41FA5}">
                      <a16:colId xmlns:a16="http://schemas.microsoft.com/office/drawing/2014/main" val="796718236"/>
                    </a:ext>
                  </a:extLst>
                </a:gridCol>
                <a:gridCol w="2108966">
                  <a:extLst>
                    <a:ext uri="{9D8B030D-6E8A-4147-A177-3AD203B41FA5}">
                      <a16:colId xmlns:a16="http://schemas.microsoft.com/office/drawing/2014/main" val="936719505"/>
                    </a:ext>
                  </a:extLst>
                </a:gridCol>
                <a:gridCol w="2585293">
                  <a:extLst>
                    <a:ext uri="{9D8B030D-6E8A-4147-A177-3AD203B41FA5}">
                      <a16:colId xmlns:a16="http://schemas.microsoft.com/office/drawing/2014/main" val="2645740679"/>
                    </a:ext>
                  </a:extLst>
                </a:gridCol>
              </a:tblGrid>
              <a:tr h="55109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53737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9053" y="0"/>
            <a:ext cx="9134945" cy="779909"/>
          </a:xfrm>
          <a:noFill/>
        </p:spPr>
        <p:txBody>
          <a:bodyPr>
            <a:normAutofit/>
          </a:bodyPr>
          <a:lstStyle/>
          <a:p>
            <a:pPr algn="ctr"/>
            <a:r>
              <a:rPr lang="en-GB" sz="2800" dirty="0">
                <a:solidFill>
                  <a:schemeClr val="tx2">
                    <a:lumMod val="75000"/>
                  </a:schemeClr>
                </a:solidFill>
              </a:rPr>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904751053"/>
              </p:ext>
            </p:extLst>
          </p:nvPr>
        </p:nvGraphicFramePr>
        <p:xfrm>
          <a:off x="0" y="779910"/>
          <a:ext cx="9143999" cy="4953346"/>
        </p:xfrm>
        <a:graphic>
          <a:graphicData uri="http://schemas.openxmlformats.org/drawingml/2006/table">
            <a:tbl>
              <a:tblPr firstRow="1" firstCol="1" bandRow="1">
                <a:tableStyleId>{7DF18680-E054-41AD-8BC1-D1AEF772440D}</a:tableStyleId>
              </a:tblPr>
              <a:tblGrid>
                <a:gridCol w="4844613">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56748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38586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48680"/>
          </a:xfrm>
          <a:noFill/>
        </p:spPr>
        <p:txBody>
          <a:bodyPr>
            <a:normAutofit/>
          </a:bodyPr>
          <a:lstStyle/>
          <a:p>
            <a:pPr algn="ctr"/>
            <a:r>
              <a:rPr lang="en-GB" sz="2800" dirty="0">
                <a:solidFill>
                  <a:schemeClr val="tx2">
                    <a:lumMod val="75000"/>
                  </a:schemeClr>
                </a:solidFill>
              </a:rPr>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649717852"/>
              </p:ext>
            </p:extLst>
          </p:nvPr>
        </p:nvGraphicFramePr>
        <p:xfrm>
          <a:off x="0" y="548680"/>
          <a:ext cx="9144000" cy="5184576"/>
        </p:xfrm>
        <a:graphic>
          <a:graphicData uri="http://schemas.openxmlformats.org/drawingml/2006/table">
            <a:tbl>
              <a:tblPr firstRow="1" firstCol="1" bandRow="1">
                <a:tableStyleId>{7DF18680-E054-41AD-8BC1-D1AEF772440D}</a:tableStyleId>
              </a:tblPr>
              <a:tblGrid>
                <a:gridCol w="4844614">
                  <a:extLst>
                    <a:ext uri="{9D8B030D-6E8A-4147-A177-3AD203B41FA5}">
                      <a16:colId xmlns:a16="http://schemas.microsoft.com/office/drawing/2014/main" val="2412206828"/>
                    </a:ext>
                  </a:extLst>
                </a:gridCol>
                <a:gridCol w="2149693">
                  <a:extLst>
                    <a:ext uri="{9D8B030D-6E8A-4147-A177-3AD203B41FA5}">
                      <a16:colId xmlns:a16="http://schemas.microsoft.com/office/drawing/2014/main" val="691005071"/>
                    </a:ext>
                  </a:extLst>
                </a:gridCol>
                <a:gridCol w="2149693">
                  <a:extLst>
                    <a:ext uri="{9D8B030D-6E8A-4147-A177-3AD203B41FA5}">
                      <a16:colId xmlns:a16="http://schemas.microsoft.com/office/drawing/2014/main" val="1982545808"/>
                    </a:ext>
                  </a:extLst>
                </a:gridCol>
              </a:tblGrid>
              <a:tr h="658765">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2581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mc:AlternateContent xmlns:mc="http://schemas.openxmlformats.org/markup-compatibility/2006" xmlns:p14="http://schemas.microsoft.com/office/powerpoint/2010/main">
        <mc:Choice Requires="p14">
          <p:contentPart p14:bwMode="auto" r:id="rId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spTree>
    <p:custDataLst>
      <p:tags r:id="rId1"/>
    </p:custDataLst>
    <p:extLst>
      <p:ext uri="{BB962C8B-B14F-4D97-AF65-F5344CB8AC3E}">
        <p14:creationId xmlns:p14="http://schemas.microsoft.com/office/powerpoint/2010/main" val="444133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 y="0"/>
            <a:ext cx="9144000" cy="712903"/>
          </a:xfrm>
          <a:noFill/>
        </p:spPr>
        <p:txBody>
          <a:bodyPr>
            <a:normAutofit fontScale="90000"/>
          </a:bodyPr>
          <a:lstStyle/>
          <a:p>
            <a:br>
              <a:rPr lang="en-GB" sz="3200" dirty="0">
                <a:latin typeface="Arial" panose="020B0604020202020204" pitchFamily="34" charset="0"/>
                <a:cs typeface="Arial" panose="020B0604020202020204" pitchFamily="34" charset="0"/>
              </a:rPr>
            </a:br>
            <a:r>
              <a:rPr lang="en-GB" sz="3100" dirty="0">
                <a:solidFill>
                  <a:schemeClr val="tx2">
                    <a:lumMod val="75000"/>
                  </a:schemeClr>
                </a:solidFill>
                <a:latin typeface="Arial" panose="020B0604020202020204" pitchFamily="34" charset="0"/>
                <a:cs typeface="Arial" panose="020B0604020202020204" pitchFamily="34" charset="0"/>
              </a:rPr>
              <a:t>Capital structure – introduction to gearing</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1" y="712904"/>
            <a:ext cx="9144000" cy="5010076"/>
          </a:xfrm>
          <a:noFill/>
        </p:spPr>
        <p:txBody>
          <a:bodyPr>
            <a:normAutofit fontScale="25000" lnSpcReduction="20000"/>
          </a:bodyPr>
          <a:lstStyle/>
          <a:p>
            <a:pPr marL="0" indent="0">
              <a:buNone/>
            </a:pPr>
            <a:endParaRPr lang="en-GB" sz="42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sz="8000" dirty="0">
                <a:solidFill>
                  <a:schemeClr val="tx2">
                    <a:lumMod val="75000"/>
                  </a:schemeClr>
                </a:solidFill>
                <a:latin typeface="Arial" panose="020B0604020202020204" pitchFamily="34" charset="0"/>
                <a:cs typeface="Arial" panose="020B0604020202020204" pitchFamily="34" charset="0"/>
              </a:rPr>
              <a:t>There are two important ratios which help in analysing a company’s financial structure…</a:t>
            </a:r>
          </a:p>
          <a:p>
            <a:pPr marL="0" indent="0">
              <a:buNone/>
            </a:pPr>
            <a:endParaRPr lang="en-GB" sz="8000" dirty="0">
              <a:solidFill>
                <a:schemeClr val="tx2">
                  <a:lumMod val="75000"/>
                </a:schemeClr>
              </a:solidFill>
              <a:latin typeface="Arial" panose="020B0604020202020204" pitchFamily="34" charset="0"/>
              <a:cs typeface="Arial" panose="020B0604020202020204" pitchFamily="34" charset="0"/>
            </a:endParaRPr>
          </a:p>
          <a:p>
            <a:pPr lvl="0"/>
            <a:r>
              <a:rPr lang="en-GB" sz="8000" dirty="0">
                <a:solidFill>
                  <a:schemeClr val="tx2">
                    <a:lumMod val="75000"/>
                  </a:schemeClr>
                </a:solidFill>
                <a:latin typeface="Arial" panose="020B0604020202020204" pitchFamily="34" charset="0"/>
                <a:cs typeface="Arial" panose="020B0604020202020204" pitchFamily="34" charset="0"/>
              </a:rPr>
              <a:t>The </a:t>
            </a:r>
            <a:r>
              <a:rPr lang="en-GB" sz="8000" b="1" dirty="0">
                <a:solidFill>
                  <a:schemeClr val="tx2">
                    <a:lumMod val="75000"/>
                  </a:schemeClr>
                </a:solidFill>
                <a:latin typeface="Arial" panose="020B0604020202020204" pitchFamily="34" charset="0"/>
                <a:cs typeface="Arial" panose="020B0604020202020204" pitchFamily="34" charset="0"/>
              </a:rPr>
              <a:t>Gearing</a:t>
            </a:r>
            <a:r>
              <a:rPr lang="en-GB" sz="8000" dirty="0">
                <a:solidFill>
                  <a:schemeClr val="tx2">
                    <a:lumMod val="75000"/>
                  </a:schemeClr>
                </a:solidFill>
                <a:latin typeface="Arial" panose="020B0604020202020204" pitchFamily="34" charset="0"/>
                <a:cs typeface="Arial" panose="020B0604020202020204" pitchFamily="34" charset="0"/>
              </a:rPr>
              <a:t> ratios</a:t>
            </a:r>
          </a:p>
          <a:p>
            <a:pPr lvl="0"/>
            <a:r>
              <a:rPr lang="en-GB" sz="8000" dirty="0">
                <a:solidFill>
                  <a:schemeClr val="tx2">
                    <a:lumMod val="75000"/>
                  </a:schemeClr>
                </a:solidFill>
                <a:latin typeface="Arial" panose="020B0604020202020204" pitchFamily="34" charset="0"/>
                <a:cs typeface="Arial" panose="020B0604020202020204" pitchFamily="34" charset="0"/>
              </a:rPr>
              <a:t>The </a:t>
            </a:r>
            <a:r>
              <a:rPr lang="en-GB" sz="8000" b="1" dirty="0">
                <a:solidFill>
                  <a:schemeClr val="tx2">
                    <a:lumMod val="75000"/>
                  </a:schemeClr>
                </a:solidFill>
                <a:latin typeface="Arial" panose="020B0604020202020204" pitchFamily="34" charset="0"/>
                <a:cs typeface="Arial" panose="020B0604020202020204" pitchFamily="34" charset="0"/>
              </a:rPr>
              <a:t>Interest Cover </a:t>
            </a:r>
            <a:r>
              <a:rPr lang="en-GB" sz="8000" dirty="0">
                <a:solidFill>
                  <a:schemeClr val="tx2">
                    <a:lumMod val="75000"/>
                  </a:schemeClr>
                </a:solidFill>
                <a:latin typeface="Arial" panose="020B0604020202020204" pitchFamily="34" charset="0"/>
                <a:cs typeface="Arial" panose="020B0604020202020204" pitchFamily="34" charset="0"/>
              </a:rPr>
              <a:t>ratio</a:t>
            </a:r>
          </a:p>
          <a:p>
            <a:pPr marL="0" lvl="0" indent="0">
              <a:buNone/>
            </a:pPr>
            <a:endParaRPr lang="en-GB" sz="80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sz="8000" b="1" dirty="0">
                <a:solidFill>
                  <a:schemeClr val="tx2">
                    <a:lumMod val="75000"/>
                  </a:schemeClr>
                </a:solidFill>
                <a:latin typeface="Arial" panose="020B0604020202020204" pitchFamily="34" charset="0"/>
                <a:cs typeface="Arial" panose="020B0604020202020204" pitchFamily="34" charset="0"/>
              </a:rPr>
              <a:t>What is Gearing?</a:t>
            </a:r>
            <a:endParaRPr lang="en-GB" sz="8000" dirty="0">
              <a:solidFill>
                <a:schemeClr val="tx2">
                  <a:lumMod val="75000"/>
                </a:schemeClr>
              </a:solidFill>
              <a:latin typeface="Arial" panose="020B0604020202020204" pitchFamily="34" charset="0"/>
              <a:cs typeface="Arial" panose="020B0604020202020204" pitchFamily="34" charset="0"/>
            </a:endParaRPr>
          </a:p>
          <a:p>
            <a:r>
              <a:rPr lang="en-GB" sz="8000" dirty="0">
                <a:solidFill>
                  <a:schemeClr val="tx2">
                    <a:lumMod val="75000"/>
                  </a:schemeClr>
                </a:solidFill>
                <a:latin typeface="Arial" panose="020B0604020202020204" pitchFamily="34" charset="0"/>
                <a:cs typeface="Arial" panose="020B0604020202020204" pitchFamily="34" charset="0"/>
              </a:rPr>
              <a:t>Gearing (sometimes called leverage) is a commonly used financial indicator of the health of a business</a:t>
            </a:r>
          </a:p>
          <a:p>
            <a:endParaRPr lang="en-GB" sz="8000" dirty="0">
              <a:solidFill>
                <a:schemeClr val="tx2">
                  <a:lumMod val="75000"/>
                </a:schemeClr>
              </a:solidFill>
              <a:latin typeface="Arial" panose="020B0604020202020204" pitchFamily="34" charset="0"/>
              <a:cs typeface="Arial" panose="020B0604020202020204" pitchFamily="34" charset="0"/>
            </a:endParaRPr>
          </a:p>
          <a:p>
            <a:r>
              <a:rPr lang="en-GB" sz="8000" dirty="0">
                <a:solidFill>
                  <a:schemeClr val="tx2">
                    <a:lumMod val="75000"/>
                  </a:schemeClr>
                </a:solidFill>
                <a:latin typeface="Arial" panose="020B0604020202020204" pitchFamily="34" charset="0"/>
                <a:cs typeface="Arial" panose="020B0604020202020204" pitchFamily="34" charset="0"/>
              </a:rPr>
              <a:t>It is a percentage calculation that measures how dependent a business is upon debt capital when compared to the finance provided by the ordinary shareholders (equity capital)</a:t>
            </a:r>
          </a:p>
          <a:p>
            <a:endParaRPr lang="en-GB" sz="8000" dirty="0">
              <a:solidFill>
                <a:schemeClr val="tx2">
                  <a:lumMod val="75000"/>
                </a:schemeClr>
              </a:solidFill>
              <a:latin typeface="Arial" panose="020B0604020202020204" pitchFamily="34" charset="0"/>
              <a:cs typeface="Arial" panose="020B0604020202020204" pitchFamily="34" charset="0"/>
            </a:endParaRPr>
          </a:p>
          <a:p>
            <a:r>
              <a:rPr lang="en-GB" sz="8000" dirty="0">
                <a:solidFill>
                  <a:schemeClr val="tx2">
                    <a:lumMod val="75000"/>
                  </a:schemeClr>
                </a:solidFill>
                <a:latin typeface="Arial" panose="020B0604020202020204" pitchFamily="34" charset="0"/>
                <a:cs typeface="Arial" panose="020B0604020202020204" pitchFamily="34" charset="0"/>
              </a:rPr>
              <a:t>If a company has a relatively large amount of borrowings compared to shareholders’ equity, it is said to be </a:t>
            </a:r>
            <a:r>
              <a:rPr lang="en-GB" sz="8000" b="1" i="1" dirty="0">
                <a:solidFill>
                  <a:schemeClr val="tx2">
                    <a:lumMod val="75000"/>
                  </a:schemeClr>
                </a:solidFill>
                <a:latin typeface="Arial" panose="020B0604020202020204" pitchFamily="34" charset="0"/>
                <a:cs typeface="Arial" panose="020B0604020202020204" pitchFamily="34" charset="0"/>
              </a:rPr>
              <a:t>highly geared</a:t>
            </a:r>
            <a:r>
              <a:rPr lang="en-GB" sz="8000" dirty="0">
                <a:solidFill>
                  <a:schemeClr val="tx2">
                    <a:lumMod val="75000"/>
                  </a:schemeClr>
                </a:solidFill>
                <a:latin typeface="Arial" panose="020B0604020202020204" pitchFamily="34" charset="0"/>
                <a:cs typeface="Arial" panose="020B0604020202020204" pitchFamily="34" charset="0"/>
              </a:rPr>
              <a:t>.</a:t>
            </a:r>
          </a:p>
          <a:p>
            <a:pPr marL="0" indent="0">
              <a:buNone/>
            </a:pPr>
            <a:r>
              <a:rPr lang="en-GB" sz="9200" dirty="0">
                <a:solidFill>
                  <a:schemeClr val="tx2">
                    <a:lumMod val="20000"/>
                    <a:lumOff val="80000"/>
                  </a:schemeClr>
                </a:solidFill>
                <a:latin typeface="Arial" panose="020B0604020202020204" pitchFamily="34" charset="0"/>
                <a:cs typeface="Arial" panose="020B0604020202020204" pitchFamily="34" charset="0"/>
              </a:rPr>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0" y="0"/>
            <a:ext cx="9144000" cy="645251"/>
          </a:xfrm>
          <a:noFill/>
        </p:spPr>
        <p:txBody>
          <a:bodyPr>
            <a:normAutofit/>
          </a:bodyPr>
          <a:lstStyle/>
          <a:p>
            <a:pPr algn="ctr"/>
            <a:r>
              <a:rPr lang="en-GB" sz="2800" dirty="0">
                <a:latin typeface="Arial" panose="020B0604020202020204" pitchFamily="34" charset="0"/>
                <a:cs typeface="Arial" panose="020B0604020202020204" pitchFamily="34" charset="0"/>
              </a:rPr>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0" y="645251"/>
            <a:ext cx="9144000" cy="5015997"/>
          </a:xfrm>
          <a:noFill/>
        </p:spPr>
        <p:txBody>
          <a:bodyPr>
            <a:noAutofit/>
          </a:bodyPr>
          <a:lstStyle/>
          <a:p>
            <a:r>
              <a:rPr lang="en-GB" sz="1500" b="1" dirty="0">
                <a:solidFill>
                  <a:schemeClr val="tx2">
                    <a:lumMod val="75000"/>
                  </a:schemeClr>
                </a:solidFill>
                <a:latin typeface="Arial" panose="020B0604020202020204" pitchFamily="34" charset="0"/>
                <a:cs typeface="Arial" panose="020B0604020202020204" pitchFamily="34" charset="0"/>
              </a:rPr>
              <a:t>Total Equity</a:t>
            </a:r>
          </a:p>
          <a:p>
            <a:pPr marL="0" indent="0">
              <a:buNone/>
            </a:pPr>
            <a:r>
              <a:rPr lang="en-GB" sz="1500" dirty="0">
                <a:solidFill>
                  <a:schemeClr val="tx2">
                    <a:lumMod val="75000"/>
                  </a:schemeClr>
                </a:solidFill>
                <a:latin typeface="Arial" panose="020B0604020202020204" pitchFamily="34" charset="0"/>
                <a:cs typeface="Arial" panose="020B0604020202020204" pitchFamily="34" charset="0"/>
              </a:rPr>
              <a:t> …is a term used to describe the interests of the ordinary shareholders in the business and consists of the ordinary share capital plus all the reserves of the business.</a:t>
            </a:r>
          </a:p>
          <a:p>
            <a:pPr marL="0" indent="0">
              <a:buNone/>
            </a:pPr>
            <a:endParaRPr lang="en-GB" sz="1500" dirty="0">
              <a:solidFill>
                <a:schemeClr val="tx2">
                  <a:lumMod val="75000"/>
                </a:schemeClr>
              </a:solidFill>
              <a:latin typeface="Arial" panose="020B0604020202020204" pitchFamily="34" charset="0"/>
              <a:cs typeface="Arial" panose="020B0604020202020204" pitchFamily="34" charset="0"/>
            </a:endParaRPr>
          </a:p>
          <a:p>
            <a:r>
              <a:rPr lang="en-GB" sz="1500" b="1" dirty="0">
                <a:solidFill>
                  <a:schemeClr val="tx2">
                    <a:lumMod val="75000"/>
                  </a:schemeClr>
                </a:solidFill>
                <a:latin typeface="Arial" panose="020B0604020202020204" pitchFamily="34" charset="0"/>
                <a:cs typeface="Arial" panose="020B0604020202020204" pitchFamily="34" charset="0"/>
              </a:rPr>
              <a:t>Debt Capital</a:t>
            </a:r>
            <a:r>
              <a:rPr lang="en-GB" sz="1500" dirty="0">
                <a:solidFill>
                  <a:schemeClr val="tx2">
                    <a:lumMod val="75000"/>
                  </a:schemeClr>
                </a:solidFill>
                <a:latin typeface="Arial" panose="020B0604020202020204" pitchFamily="34" charset="0"/>
                <a:cs typeface="Arial" panose="020B0604020202020204" pitchFamily="34" charset="0"/>
              </a:rPr>
              <a:t> </a:t>
            </a:r>
          </a:p>
          <a:p>
            <a:pPr marL="0" indent="0">
              <a:buNone/>
            </a:pPr>
            <a:r>
              <a:rPr lang="en-GB" sz="1500" dirty="0">
                <a:solidFill>
                  <a:schemeClr val="tx2">
                    <a:lumMod val="75000"/>
                  </a:schemeClr>
                </a:solidFill>
                <a:latin typeface="Arial" panose="020B0604020202020204" pitchFamily="34" charset="0"/>
                <a:cs typeface="Arial" panose="020B0604020202020204" pitchFamily="34" charset="0"/>
              </a:rPr>
              <a:t>…consists of ‘long term debt’ which has a fixed return. Typically, this will consist of long-term bank loans, debenture loans, loan stock and will also include any preference shares, if the company has these.</a:t>
            </a:r>
          </a:p>
          <a:p>
            <a:pPr marL="0" indent="0">
              <a:buNone/>
            </a:pPr>
            <a:endParaRPr lang="en-GB" sz="1500" dirty="0">
              <a:solidFill>
                <a:schemeClr val="tx2">
                  <a:lumMod val="75000"/>
                </a:schemeClr>
              </a:solidFill>
              <a:latin typeface="Arial" panose="020B0604020202020204" pitchFamily="34" charset="0"/>
              <a:cs typeface="Arial" panose="020B0604020202020204" pitchFamily="34" charset="0"/>
            </a:endParaRPr>
          </a:p>
          <a:p>
            <a:r>
              <a:rPr lang="en-GB" sz="1500" b="1" dirty="0">
                <a:solidFill>
                  <a:schemeClr val="tx2">
                    <a:lumMod val="75000"/>
                  </a:schemeClr>
                </a:solidFill>
                <a:latin typeface="Arial" panose="020B0604020202020204" pitchFamily="34" charset="0"/>
                <a:cs typeface="Arial" panose="020B0604020202020204" pitchFamily="34" charset="0"/>
              </a:rPr>
              <a:t>Note</a:t>
            </a:r>
            <a:r>
              <a:rPr lang="en-GB" sz="1500" dirty="0">
                <a:solidFill>
                  <a:schemeClr val="tx2">
                    <a:lumMod val="75000"/>
                  </a:schemeClr>
                </a:solidFill>
                <a:latin typeface="Arial" panose="020B0604020202020204" pitchFamily="34" charset="0"/>
                <a:cs typeface="Arial" panose="020B0604020202020204" pitchFamily="34" charset="0"/>
              </a:rPr>
              <a:t>:</a:t>
            </a:r>
          </a:p>
          <a:p>
            <a:pPr marL="0" indent="0">
              <a:buNone/>
            </a:pPr>
            <a:r>
              <a:rPr lang="en-GB" sz="1500" dirty="0">
                <a:solidFill>
                  <a:schemeClr val="tx2">
                    <a:lumMod val="75000"/>
                  </a:schemeClr>
                </a:solidFill>
                <a:latin typeface="Arial" panose="020B0604020202020204" pitchFamily="34" charset="0"/>
                <a:cs typeface="Arial" panose="020B0604020202020204" pitchFamily="34" charset="0"/>
              </a:rPr>
              <a:t>Other than any preference shares, long-term debt will be shown within the heading of ‘Non-current Liabilities’ on a statement of financial position</a:t>
            </a:r>
          </a:p>
          <a:p>
            <a:pPr marL="0" indent="0">
              <a:buNone/>
            </a:pPr>
            <a:endParaRPr lang="en-GB" sz="1500" dirty="0">
              <a:solidFill>
                <a:schemeClr val="tx2">
                  <a:lumMod val="75000"/>
                </a:schemeClr>
              </a:solidFill>
              <a:latin typeface="Arial" panose="020B0604020202020204" pitchFamily="34" charset="0"/>
              <a:cs typeface="Arial" panose="020B0604020202020204" pitchFamily="34" charset="0"/>
            </a:endParaRPr>
          </a:p>
          <a:p>
            <a:r>
              <a:rPr lang="en-GB" sz="1500" b="1" dirty="0">
                <a:solidFill>
                  <a:schemeClr val="tx2">
                    <a:lumMod val="75000"/>
                  </a:schemeClr>
                </a:solidFill>
                <a:latin typeface="Arial" panose="020B0604020202020204" pitchFamily="34" charset="0"/>
                <a:cs typeface="Arial" panose="020B0604020202020204" pitchFamily="34" charset="0"/>
              </a:rPr>
              <a:t>Risk and non-risk</a:t>
            </a:r>
          </a:p>
          <a:p>
            <a:pPr marL="0" indent="0">
              <a:buNone/>
            </a:pPr>
            <a:r>
              <a:rPr lang="en-GB" sz="1500" dirty="0">
                <a:solidFill>
                  <a:schemeClr val="tx2">
                    <a:lumMod val="75000"/>
                  </a:schemeClr>
                </a:solidFill>
                <a:latin typeface="Arial" panose="020B0604020202020204" pitchFamily="34" charset="0"/>
                <a:cs typeface="Arial" panose="020B0604020202020204" pitchFamily="34"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600" dirty="0">
                <a:solidFill>
                  <a:schemeClr val="tx2">
                    <a:lumMod val="20000"/>
                    <a:lumOff val="80000"/>
                  </a:schemeClr>
                </a:solidFill>
                <a:latin typeface="Arial" panose="020B0604020202020204" pitchFamily="34" charset="0"/>
                <a:cs typeface="Arial" panose="020B0604020202020204" pitchFamily="34" charset="0"/>
              </a:rPr>
            </a:br>
            <a:endParaRPr lang="en-GB" sz="16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0" y="-7496"/>
            <a:ext cx="9144000" cy="556176"/>
          </a:xfrm>
          <a:noFill/>
        </p:spPr>
        <p:txBody>
          <a:bodyPr>
            <a:normAutofit/>
          </a:bodyPr>
          <a:lstStyle/>
          <a:p>
            <a:pPr algn="ctr"/>
            <a:r>
              <a:rPr lang="en-GB" sz="2800" dirty="0">
                <a:solidFill>
                  <a:schemeClr val="tx2">
                    <a:lumMod val="75000"/>
                  </a:schemeClr>
                </a:solidFill>
              </a:rPr>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0" y="652655"/>
            <a:ext cx="9144000" cy="5040560"/>
          </a:xfrm>
          <a:noFill/>
        </p:spPr>
        <p:txBody>
          <a:bodyPr/>
          <a:lstStyle/>
          <a:p>
            <a:r>
              <a:rPr lang="en-GB" sz="2000" dirty="0">
                <a:solidFill>
                  <a:schemeClr val="tx2">
                    <a:lumMod val="75000"/>
                  </a:schemeClr>
                </a:solidFill>
                <a:latin typeface="Arial" panose="020B0604020202020204" pitchFamily="34" charset="0"/>
                <a:cs typeface="Arial" panose="020B0604020202020204" pitchFamily="34" charset="0"/>
              </a:rPr>
              <a:t>There are many formulae for gearing ratios, for a range of analytical functions, but we will use the two most common. These are…</a:t>
            </a:r>
          </a:p>
          <a:p>
            <a:endParaRPr lang="en-GB" dirty="0">
              <a:solidFill>
                <a:schemeClr val="tx2">
                  <a:lumMod val="75000"/>
                </a:schemeClr>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827584" y="1597319"/>
            <a:ext cx="3081866" cy="1625601"/>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2">
                    <a:lumMod val="75000"/>
                  </a:schemeClr>
                </a:solidFill>
              </a:rPr>
              <a:t>Debt Capital x 100</a:t>
            </a:r>
          </a:p>
          <a:p>
            <a:pPr algn="ctr"/>
            <a:r>
              <a:rPr lang="en-GB" sz="2400" dirty="0">
                <a:solidFill>
                  <a:schemeClr val="tx2">
                    <a:lumMod val="75000"/>
                  </a:schemeClr>
                </a:solidFill>
              </a:rPr>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5076056" y="1547334"/>
            <a:ext cx="3081866" cy="1625601"/>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2">
                    <a:lumMod val="75000"/>
                  </a:schemeClr>
                </a:solidFill>
              </a:rPr>
              <a:t>Debt Capital x 100</a:t>
            </a:r>
          </a:p>
          <a:p>
            <a:pPr algn="ctr"/>
            <a:r>
              <a:rPr lang="en-GB" sz="2400" dirty="0">
                <a:solidFill>
                  <a:schemeClr val="tx2">
                    <a:lumMod val="75000"/>
                  </a:schemeClr>
                </a:solidFill>
              </a:rPr>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903570" y="3609535"/>
            <a:ext cx="3141134" cy="1938992"/>
          </a:xfrm>
          <a:prstGeom prst="rect">
            <a:avLst/>
          </a:prstGeom>
          <a:noFill/>
        </p:spPr>
        <p:txBody>
          <a:bodyPr wrap="square" rtlCol="0">
            <a:spAutoFit/>
          </a:bodyPr>
          <a:lstStyle/>
          <a:p>
            <a:r>
              <a:rPr lang="en-GB" sz="2000" dirty="0">
                <a:solidFill>
                  <a:schemeClr val="tx2">
                    <a:lumMod val="75000"/>
                  </a:schemeClr>
                </a:solidFill>
                <a:latin typeface="Arial" panose="020B0604020202020204" pitchFamily="34" charset="0"/>
                <a:cs typeface="Arial" panose="020B0604020202020204" pitchFamily="34"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5076056" y="3609535"/>
            <a:ext cx="3364442" cy="1938992"/>
          </a:xfrm>
          <a:prstGeom prst="rect">
            <a:avLst/>
          </a:prstGeom>
          <a:noFill/>
        </p:spPr>
        <p:txBody>
          <a:bodyPr wrap="square" rtlCol="0">
            <a:spAutoFit/>
          </a:bodyPr>
          <a:lstStyle/>
          <a:p>
            <a:r>
              <a:rPr lang="en-GB" sz="2000" dirty="0">
                <a:solidFill>
                  <a:schemeClr val="tx2">
                    <a:lumMod val="75000"/>
                  </a:schemeClr>
                </a:solidFill>
                <a:latin typeface="Arial" panose="020B0604020202020204" pitchFamily="34" charset="0"/>
                <a:cs typeface="Arial" panose="020B0604020202020204" pitchFamily="34"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0" y="0"/>
            <a:ext cx="9144000" cy="980728"/>
          </a:xfrm>
          <a:noFill/>
        </p:spPr>
        <p:txBody>
          <a:bodyPr>
            <a:normAutofit/>
          </a:bodyPr>
          <a:lstStyle/>
          <a:p>
            <a:pPr algn="ctr"/>
            <a:r>
              <a:rPr lang="en-GB" sz="2800" dirty="0">
                <a:solidFill>
                  <a:schemeClr val="tx2">
                    <a:lumMod val="75000"/>
                  </a:schemeClr>
                </a:solidFill>
              </a:rPr>
              <a:t>The effects of 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2482338422"/>
              </p:ext>
            </p:extLst>
          </p:nvPr>
        </p:nvGraphicFramePr>
        <p:xfrm>
          <a:off x="0" y="980728"/>
          <a:ext cx="5138598" cy="4752527"/>
        </p:xfrm>
        <a:graphic>
          <a:graphicData uri="http://schemas.openxmlformats.org/drawingml/2006/table">
            <a:tbl>
              <a:tblPr firstRow="1" firstCol="1" bandRow="1" bandCol="1">
                <a:tableStyleId>{7DF18680-E054-41AD-8BC1-D1AEF772440D}</a:tableStyleId>
              </a:tblPr>
              <a:tblGrid>
                <a:gridCol w="2753891">
                  <a:extLst>
                    <a:ext uri="{9D8B030D-6E8A-4147-A177-3AD203B41FA5}">
                      <a16:colId xmlns:a16="http://schemas.microsoft.com/office/drawing/2014/main" val="2426805529"/>
                    </a:ext>
                  </a:extLst>
                </a:gridCol>
                <a:gridCol w="1109253">
                  <a:extLst>
                    <a:ext uri="{9D8B030D-6E8A-4147-A177-3AD203B41FA5}">
                      <a16:colId xmlns:a16="http://schemas.microsoft.com/office/drawing/2014/main" val="3044696788"/>
                    </a:ext>
                  </a:extLst>
                </a:gridCol>
                <a:gridCol w="1275454">
                  <a:extLst>
                    <a:ext uri="{9D8B030D-6E8A-4147-A177-3AD203B41FA5}">
                      <a16:colId xmlns:a16="http://schemas.microsoft.com/office/drawing/2014/main" val="3335604566"/>
                    </a:ext>
                  </a:extLst>
                </a:gridCol>
              </a:tblGrid>
              <a:tr h="923373">
                <a:tc>
                  <a:txBody>
                    <a:bodyPr/>
                    <a:lstStyle/>
                    <a:p>
                      <a:pPr>
                        <a:lnSpc>
                          <a:spcPct val="115000"/>
                        </a:lnSpc>
                        <a:spcAft>
                          <a:spcPts val="0"/>
                        </a:spcAft>
                      </a:pPr>
                      <a:r>
                        <a:rPr lang="en-GB" sz="900" dirty="0">
                          <a:effectLst/>
                          <a:latin typeface="Arial" panose="020B0604020202020204" pitchFamily="34" charset="0"/>
                          <a:cs typeface="Arial" panose="020B0604020202020204" pitchFamily="34" charset="0"/>
                        </a:rPr>
                        <a:t> </a:t>
                      </a:r>
                      <a:r>
                        <a:rPr lang="en-GB" sz="2000" dirty="0">
                          <a:effectLst/>
                          <a:latin typeface="Arial" panose="020B0604020202020204" pitchFamily="34" charset="0"/>
                          <a:cs typeface="Arial" panose="020B0604020202020204" pitchFamily="34" charset="0"/>
                        </a:rPr>
                        <a:t>Extracts from annual report and accounts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latin typeface="Arial" panose="020B0604020202020204" pitchFamily="34" charset="0"/>
                          <a:cs typeface="Arial" panose="020B0604020202020204" pitchFamily="34" charset="0"/>
                        </a:rPr>
                        <a:t>plc</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Playsafe plc</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2996623365"/>
                  </a:ext>
                </a:extLst>
              </a:tr>
              <a:tr h="522429">
                <a:tc>
                  <a:txBody>
                    <a:bodyPr/>
                    <a:lstStyle/>
                    <a:p>
                      <a:pPr>
                        <a:lnSpc>
                          <a:spcPct val="115000"/>
                        </a:lnSpc>
                        <a:spcAft>
                          <a:spcPts val="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ctr">
                        <a:lnSpc>
                          <a:spcPct val="115000"/>
                        </a:lnSpc>
                        <a:spcAft>
                          <a:spcPts val="0"/>
                        </a:spcAft>
                      </a:pPr>
                      <a:r>
                        <a:rPr lang="en-GB" sz="2000" dirty="0">
                          <a:effectLst/>
                          <a:latin typeface="Arial" panose="020B0604020202020204" pitchFamily="34" charset="0"/>
                          <a:cs typeface="Arial" panose="020B0604020202020204" pitchFamily="34" charset="0"/>
                        </a:rPr>
                        <a:t>£</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448162466"/>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Total Equity: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46777156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Ordinary Shares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40,000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180,000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484016532"/>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Reserves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60,000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220,000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76185274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189541861"/>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Non-current Liabilities: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955680173"/>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10% Debentures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300,000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60,000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221044648"/>
                  </a:ext>
                </a:extLst>
              </a:tr>
              <a:tr h="646361">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8% Barclays Loan – 5 years remaining</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100,000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40,000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3711569378"/>
                  </a:ext>
                </a:extLst>
              </a:tr>
              <a:tr h="380052">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500,000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tc>
                  <a:txBody>
                    <a:bodyPr/>
                    <a:lstStyle/>
                    <a:p>
                      <a:pPr algn="r">
                        <a:lnSpc>
                          <a:spcPct val="115000"/>
                        </a:lnSpc>
                        <a:spcAft>
                          <a:spcPts val="0"/>
                        </a:spcAft>
                      </a:pPr>
                      <a:r>
                        <a:rPr lang="en-GB" sz="1600" dirty="0">
                          <a:effectLst/>
                          <a:latin typeface="Arial" panose="020B0604020202020204" pitchFamily="34" charset="0"/>
                          <a:cs typeface="Arial" panose="020B0604020202020204" pitchFamily="34" charset="0"/>
                        </a:rPr>
                        <a:t>500,000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980729"/>
            <a:ext cx="3912518" cy="4752526"/>
          </a:xfrm>
          <a:noFill/>
        </p:spPr>
        <p:txBody>
          <a:bodyPr>
            <a:normAutofit/>
          </a:bodyPr>
          <a:lstStyle/>
          <a:p>
            <a:r>
              <a:rPr lang="en-GB" sz="1800" dirty="0">
                <a:solidFill>
                  <a:schemeClr val="tx2">
                    <a:lumMod val="75000"/>
                  </a:schemeClr>
                </a:solidFill>
                <a:latin typeface="Arial" panose="020B0604020202020204" pitchFamily="34" charset="0"/>
                <a:cs typeface="Arial" panose="020B0604020202020204" pitchFamily="34" charset="0"/>
              </a:rPr>
              <a:t>The two companies below have the </a:t>
            </a:r>
            <a:r>
              <a:rPr lang="en-GB" sz="1600" dirty="0">
                <a:solidFill>
                  <a:schemeClr val="tx2">
                    <a:lumMod val="75000"/>
                  </a:schemeClr>
                </a:solidFill>
                <a:latin typeface="Arial" panose="020B0604020202020204" pitchFamily="34" charset="0"/>
                <a:cs typeface="Arial" panose="020B0604020202020204" pitchFamily="34" charset="0"/>
              </a:rPr>
              <a:t>same capital invested, which is £500,000, but a different capital mix</a:t>
            </a:r>
          </a:p>
          <a:p>
            <a:r>
              <a:rPr lang="en-GB" sz="1600" dirty="0">
                <a:solidFill>
                  <a:schemeClr val="tx2">
                    <a:lumMod val="75000"/>
                  </a:schemeClr>
                </a:solidFill>
                <a:latin typeface="Arial" panose="020B0604020202020204" pitchFamily="34" charset="0"/>
                <a:cs typeface="Arial" panose="020B0604020202020204" pitchFamily="34" charset="0"/>
              </a:rPr>
              <a:t>The capital structure gearing for Risk plc is…</a:t>
            </a:r>
          </a:p>
          <a:p>
            <a:pPr marL="0" indent="0">
              <a:buNone/>
            </a:pPr>
            <a:r>
              <a:rPr lang="en-GB" sz="1600" dirty="0">
                <a:solidFill>
                  <a:schemeClr val="tx2">
                    <a:lumMod val="75000"/>
                  </a:schemeClr>
                </a:solidFill>
                <a:latin typeface="Arial" panose="020B0604020202020204" pitchFamily="34" charset="0"/>
                <a:cs typeface="Arial" panose="020B0604020202020204" pitchFamily="34" charset="0"/>
              </a:rPr>
              <a:t>    (400,000/500,000) x 100 = 80%</a:t>
            </a:r>
          </a:p>
          <a:p>
            <a:r>
              <a:rPr lang="en-GB" sz="1600" dirty="0">
                <a:solidFill>
                  <a:schemeClr val="tx2">
                    <a:lumMod val="75000"/>
                  </a:schemeClr>
                </a:solidFill>
                <a:latin typeface="Arial" panose="020B0604020202020204" pitchFamily="34" charset="0"/>
                <a:cs typeface="Arial" panose="020B0604020202020204" pitchFamily="34" charset="0"/>
              </a:rPr>
              <a:t>The alternative (leverage) gearing is</a:t>
            </a:r>
          </a:p>
          <a:p>
            <a:pPr marL="0" indent="0">
              <a:buNone/>
            </a:pPr>
            <a:r>
              <a:rPr lang="en-GB" sz="1600" dirty="0">
                <a:solidFill>
                  <a:schemeClr val="tx2">
                    <a:lumMod val="75000"/>
                  </a:schemeClr>
                </a:solidFill>
                <a:latin typeface="Arial" panose="020B0604020202020204" pitchFamily="34" charset="0"/>
                <a:cs typeface="Arial" panose="020B0604020202020204" pitchFamily="34" charset="0"/>
              </a:rPr>
              <a:t>   (400,000/100,000) x 100 = 400%</a:t>
            </a:r>
          </a:p>
          <a:p>
            <a:pPr marL="0" indent="0">
              <a:buNone/>
            </a:pPr>
            <a:endParaRPr lang="en-GB" sz="1600" dirty="0">
              <a:solidFill>
                <a:schemeClr val="tx2">
                  <a:lumMod val="75000"/>
                </a:schemeClr>
              </a:solidFill>
              <a:latin typeface="Arial" panose="020B0604020202020204" pitchFamily="34" charset="0"/>
              <a:cs typeface="Arial" panose="020B0604020202020204" pitchFamily="34" charset="0"/>
            </a:endParaRPr>
          </a:p>
          <a:p>
            <a:r>
              <a:rPr lang="en-GB" sz="1600" dirty="0">
                <a:solidFill>
                  <a:schemeClr val="tx2">
                    <a:lumMod val="75000"/>
                  </a:schemeClr>
                </a:solidFill>
                <a:latin typeface="Arial" panose="020B0604020202020204" pitchFamily="34" charset="0"/>
                <a:cs typeface="Arial" panose="020B0604020202020204" pitchFamily="34" charset="0"/>
              </a:rPr>
              <a:t>The capital structure gearing for Playsafe plc is… </a:t>
            </a:r>
          </a:p>
          <a:p>
            <a:pPr marL="0" indent="0">
              <a:buNone/>
            </a:pPr>
            <a:r>
              <a:rPr lang="en-GB" sz="1600" dirty="0">
                <a:solidFill>
                  <a:schemeClr val="tx2">
                    <a:lumMod val="75000"/>
                  </a:schemeClr>
                </a:solidFill>
                <a:latin typeface="Arial" panose="020B0604020202020204" pitchFamily="34" charset="0"/>
                <a:cs typeface="Arial" panose="020B0604020202020204" pitchFamily="34" charset="0"/>
              </a:rPr>
              <a:t>    (100,000/500,000) x 100 = 20%</a:t>
            </a:r>
          </a:p>
          <a:p>
            <a:r>
              <a:rPr lang="en-GB" sz="1600" dirty="0">
                <a:solidFill>
                  <a:schemeClr val="tx2">
                    <a:lumMod val="75000"/>
                  </a:schemeClr>
                </a:solidFill>
                <a:latin typeface="Arial" panose="020B0604020202020204" pitchFamily="34" charset="0"/>
                <a:cs typeface="Arial" panose="020B0604020202020204" pitchFamily="34" charset="0"/>
              </a:rPr>
              <a:t>The leverage gearing is…</a:t>
            </a:r>
          </a:p>
          <a:p>
            <a:pPr marL="0" indent="0">
              <a:buNone/>
            </a:pPr>
            <a:r>
              <a:rPr lang="en-GB" sz="1600" dirty="0">
                <a:solidFill>
                  <a:schemeClr val="tx2">
                    <a:lumMod val="75000"/>
                  </a:schemeClr>
                </a:solidFill>
                <a:latin typeface="Arial" panose="020B0604020202020204" pitchFamily="34" charset="0"/>
                <a:cs typeface="Arial" panose="020B0604020202020204" pitchFamily="34" charset="0"/>
              </a:rPr>
              <a:t>    (100,000/400,000) x 100 = 25%</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0" y="1"/>
            <a:ext cx="9144000" cy="764704"/>
          </a:xfrm>
          <a:noFill/>
        </p:spPr>
        <p:txBody>
          <a:bodyPr>
            <a:normAutofit/>
          </a:bodyPr>
          <a:lstStyle/>
          <a:p>
            <a:pPr algn="ctr"/>
            <a:r>
              <a:rPr lang="en-GB" sz="2800" dirty="0"/>
              <a:t>The effects of 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2900889258"/>
              </p:ext>
            </p:extLst>
          </p:nvPr>
        </p:nvGraphicFramePr>
        <p:xfrm>
          <a:off x="1" y="764705"/>
          <a:ext cx="5069765" cy="4896536"/>
        </p:xfrm>
        <a:graphic>
          <a:graphicData uri="http://schemas.openxmlformats.org/drawingml/2006/table">
            <a:tbl>
              <a:tblPr firstRow="1" bandRow="1">
                <a:tableStyleId>{7DF18680-E054-41AD-8BC1-D1AEF772440D}</a:tableStyleId>
              </a:tblPr>
              <a:tblGrid>
                <a:gridCol w="2615795">
                  <a:extLst>
                    <a:ext uri="{9D8B030D-6E8A-4147-A177-3AD203B41FA5}">
                      <a16:colId xmlns:a16="http://schemas.microsoft.com/office/drawing/2014/main" val="2835301677"/>
                    </a:ext>
                  </a:extLst>
                </a:gridCol>
                <a:gridCol w="1265630">
                  <a:extLst>
                    <a:ext uri="{9D8B030D-6E8A-4147-A177-3AD203B41FA5}">
                      <a16:colId xmlns:a16="http://schemas.microsoft.com/office/drawing/2014/main" val="1830684269"/>
                    </a:ext>
                  </a:extLst>
                </a:gridCol>
                <a:gridCol w="1188340">
                  <a:extLst>
                    <a:ext uri="{9D8B030D-6E8A-4147-A177-3AD203B41FA5}">
                      <a16:colId xmlns:a16="http://schemas.microsoft.com/office/drawing/2014/main" val="2908070168"/>
                    </a:ext>
                  </a:extLst>
                </a:gridCol>
              </a:tblGrid>
              <a:tr h="685265">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Clod</a:t>
                      </a:r>
                    </a:p>
                    <a:p>
                      <a:r>
                        <a:rPr lang="en-GB" dirty="0">
                          <a:latin typeface="Arial" panose="020B0604020202020204" pitchFamily="34" charset="0"/>
                          <a:cs typeface="Arial" panose="020B0604020202020204" pitchFamily="34" charset="0"/>
                        </a:rPr>
                        <a:t> plc</a:t>
                      </a:r>
                    </a:p>
                  </a:txBody>
                  <a:tcPr/>
                </a:tc>
                <a:tc>
                  <a:txBody>
                    <a:bodyPr/>
                    <a:lstStyle/>
                    <a:p>
                      <a:r>
                        <a:rPr lang="en-GB" dirty="0">
                          <a:latin typeface="Arial" panose="020B0604020202020204" pitchFamily="34" charset="0"/>
                          <a:cs typeface="Arial" panose="020B0604020202020204" pitchFamily="34" charset="0"/>
                        </a:rPr>
                        <a:t>Hopper</a:t>
                      </a:r>
                    </a:p>
                    <a:p>
                      <a:r>
                        <a:rPr lang="en-GB" dirty="0">
                          <a:latin typeface="Arial" panose="020B0604020202020204" pitchFamily="34" charset="0"/>
                          <a:cs typeface="Arial" panose="020B0604020202020204" pitchFamily="34" charset="0"/>
                        </a:rPr>
                        <a:t>plc</a:t>
                      </a:r>
                    </a:p>
                  </a:txBody>
                  <a:tcPr/>
                </a:tc>
                <a:extLst>
                  <a:ext uri="{0D108BD9-81ED-4DB2-BD59-A6C34878D82A}">
                    <a16:rowId xmlns:a16="http://schemas.microsoft.com/office/drawing/2014/main" val="3382917298"/>
                  </a:ext>
                </a:extLst>
              </a:tr>
              <a:tr h="397018">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a:t>
                      </a:r>
                    </a:p>
                  </a:txBody>
                  <a:tcPr/>
                </a:tc>
                <a:tc>
                  <a:txBody>
                    <a:bodyPr/>
                    <a:lstStyle/>
                    <a:p>
                      <a:pPr algn="ctr"/>
                      <a:r>
                        <a:rPr lang="en-GB"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1515833226"/>
                  </a:ext>
                </a:extLst>
              </a:tr>
              <a:tr h="397018">
                <a:tc>
                  <a:txBody>
                    <a:bodyPr/>
                    <a:lstStyle/>
                    <a:p>
                      <a:r>
                        <a:rPr lang="en-GB" dirty="0">
                          <a:latin typeface="Arial" panose="020B0604020202020204" pitchFamily="34" charset="0"/>
                          <a:cs typeface="Arial" panose="020B0604020202020204" pitchFamily="34" charset="0"/>
                        </a:rPr>
                        <a:t>50p ordinary shares</a:t>
                      </a:r>
                    </a:p>
                  </a:txBody>
                  <a:tcPr/>
                </a:tc>
                <a:tc>
                  <a:txBody>
                    <a:bodyPr/>
                    <a:lstStyle/>
                    <a:p>
                      <a:pPr algn="r"/>
                      <a:r>
                        <a:rPr lang="en-GB" dirty="0">
                          <a:latin typeface="Arial" panose="020B0604020202020204" pitchFamily="34" charset="0"/>
                          <a:cs typeface="Arial" panose="020B0604020202020204" pitchFamily="34" charset="0"/>
                        </a:rPr>
                        <a:t>200,000</a:t>
                      </a:r>
                    </a:p>
                  </a:txBody>
                  <a:tcPr/>
                </a:tc>
                <a:tc>
                  <a:txBody>
                    <a:bodyPr/>
                    <a:lstStyle/>
                    <a:p>
                      <a:pPr algn="r"/>
                      <a:r>
                        <a:rPr lang="en-GB" dirty="0">
                          <a:latin typeface="Arial" panose="020B0604020202020204" pitchFamily="34" charset="0"/>
                          <a:cs typeface="Arial" panose="020B0604020202020204" pitchFamily="34" charset="0"/>
                        </a:rPr>
                        <a:t>300,000</a:t>
                      </a:r>
                    </a:p>
                  </a:txBody>
                  <a:tcPr/>
                </a:tc>
                <a:extLst>
                  <a:ext uri="{0D108BD9-81ED-4DB2-BD59-A6C34878D82A}">
                    <a16:rowId xmlns:a16="http://schemas.microsoft.com/office/drawing/2014/main" val="3799780838"/>
                  </a:ext>
                </a:extLst>
              </a:tr>
              <a:tr h="397018">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77416048"/>
                  </a:ext>
                </a:extLst>
              </a:tr>
              <a:tr h="397018">
                <a:tc>
                  <a:txBody>
                    <a:bodyPr/>
                    <a:lstStyle/>
                    <a:p>
                      <a:r>
                        <a:rPr lang="en-GB" dirty="0">
                          <a:latin typeface="Arial" panose="020B0604020202020204" pitchFamily="34" charset="0"/>
                          <a:cs typeface="Arial" panose="020B0604020202020204" pitchFamily="34" charset="0"/>
                        </a:rPr>
                        <a:t>Retained earnings</a:t>
                      </a:r>
                    </a:p>
                  </a:txBody>
                  <a:tcPr/>
                </a:tc>
                <a:tc>
                  <a:txBody>
                    <a:bodyPr/>
                    <a:lstStyle/>
                    <a:p>
                      <a:pPr algn="r"/>
                      <a:r>
                        <a:rPr lang="en-GB" dirty="0">
                          <a:latin typeface="Arial" panose="020B0604020202020204" pitchFamily="34" charset="0"/>
                          <a:cs typeface="Arial" panose="020B0604020202020204" pitchFamily="34" charset="0"/>
                        </a:rPr>
                        <a:t>350,000</a:t>
                      </a:r>
                    </a:p>
                  </a:txBody>
                  <a:tcPr/>
                </a:tc>
                <a:tc>
                  <a:txBody>
                    <a:bodyPr/>
                    <a:lstStyle/>
                    <a:p>
                      <a:pPr algn="r"/>
                      <a:r>
                        <a:rPr lang="en-GB" dirty="0">
                          <a:latin typeface="Arial" panose="020B0604020202020204" pitchFamily="34" charset="0"/>
                          <a:cs typeface="Arial" panose="020B0604020202020204" pitchFamily="34" charset="0"/>
                        </a:rPr>
                        <a:t>450,000</a:t>
                      </a:r>
                    </a:p>
                  </a:txBody>
                  <a:tcPr/>
                </a:tc>
                <a:extLst>
                  <a:ext uri="{0D108BD9-81ED-4DB2-BD59-A6C34878D82A}">
                    <a16:rowId xmlns:a16="http://schemas.microsoft.com/office/drawing/2014/main" val="2535368350"/>
                  </a:ext>
                </a:extLst>
              </a:tr>
              <a:tr h="397018">
                <a:tc>
                  <a:txBody>
                    <a:bodyPr/>
                    <a:lstStyle/>
                    <a:p>
                      <a:r>
                        <a:rPr lang="en-GB" dirty="0">
                          <a:latin typeface="Arial" panose="020B0604020202020204" pitchFamily="34" charset="0"/>
                          <a:cs typeface="Arial" panose="020B0604020202020204" pitchFamily="34" charset="0"/>
                        </a:rPr>
                        <a:t>Share premium</a:t>
                      </a:r>
                    </a:p>
                  </a:txBody>
                  <a:tcPr/>
                </a:tc>
                <a:tc>
                  <a:txBody>
                    <a:bodyPr/>
                    <a:lstStyle/>
                    <a:p>
                      <a:pPr algn="r"/>
                      <a:r>
                        <a:rPr lang="en-GB" dirty="0">
                          <a:latin typeface="Arial" panose="020B0604020202020204" pitchFamily="34" charset="0"/>
                          <a:cs typeface="Arial" panose="020B0604020202020204" pitchFamily="34" charset="0"/>
                        </a:rPr>
                        <a:t>50,000</a:t>
                      </a:r>
                    </a:p>
                  </a:txBody>
                  <a:tcPr/>
                </a:tc>
                <a:tc>
                  <a:txBody>
                    <a:bodyPr/>
                    <a:lstStyle/>
                    <a:p>
                      <a:pPr algn="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2179453701"/>
                  </a:ext>
                </a:extLst>
              </a:tr>
              <a:tr h="397018">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51790518"/>
                  </a:ext>
                </a:extLst>
              </a:tr>
              <a:tr h="397018">
                <a:tc>
                  <a:txBody>
                    <a:bodyPr/>
                    <a:lstStyle/>
                    <a:p>
                      <a:r>
                        <a:rPr lang="en-GB" dirty="0">
                          <a:latin typeface="Arial" panose="020B0604020202020204" pitchFamily="34" charset="0"/>
                          <a:cs typeface="Arial" panose="020B0604020202020204" pitchFamily="34" charset="0"/>
                        </a:rPr>
                        <a:t>8% Debenture (2020)</a:t>
                      </a:r>
                    </a:p>
                  </a:txBody>
                  <a:tcPr/>
                </a:tc>
                <a:tc>
                  <a:txBody>
                    <a:bodyPr/>
                    <a:lstStyle/>
                    <a:p>
                      <a:pPr algn="r"/>
                      <a:r>
                        <a:rPr lang="en-GB" dirty="0">
                          <a:latin typeface="Arial" panose="020B0604020202020204" pitchFamily="34" charset="0"/>
                          <a:cs typeface="Arial" panose="020B0604020202020204" pitchFamily="34" charset="0"/>
                        </a:rPr>
                        <a:t>800,000</a:t>
                      </a:r>
                    </a:p>
                  </a:txBody>
                  <a:tcPr/>
                </a:tc>
                <a:tc>
                  <a:txBody>
                    <a:bodyPr/>
                    <a:lstStyle/>
                    <a:p>
                      <a:pPr algn="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96491703"/>
                  </a:ext>
                </a:extLst>
              </a:tr>
              <a:tr h="397018">
                <a:tc>
                  <a:txBody>
                    <a:bodyPr/>
                    <a:lstStyle/>
                    <a:p>
                      <a:r>
                        <a:rPr lang="en-GB" dirty="0">
                          <a:latin typeface="Arial" panose="020B0604020202020204" pitchFamily="34" charset="0"/>
                          <a:cs typeface="Arial" panose="020B0604020202020204" pitchFamily="34" charset="0"/>
                        </a:rPr>
                        <a:t>10% Loan stock</a:t>
                      </a: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150,000</a:t>
                      </a:r>
                    </a:p>
                  </a:txBody>
                  <a:tcPr/>
                </a:tc>
                <a:extLst>
                  <a:ext uri="{0D108BD9-81ED-4DB2-BD59-A6C34878D82A}">
                    <a16:rowId xmlns:a16="http://schemas.microsoft.com/office/drawing/2014/main" val="3464407229"/>
                  </a:ext>
                </a:extLst>
              </a:tr>
              <a:tr h="6381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10% Preference shares</a:t>
                      </a:r>
                    </a:p>
                  </a:txBody>
                  <a:tcPr/>
                </a:tc>
                <a:tc>
                  <a:txBody>
                    <a:bodyPr/>
                    <a:lstStyle/>
                    <a:p>
                      <a:pPr algn="r"/>
                      <a:r>
                        <a:rPr lang="en-GB" dirty="0">
                          <a:latin typeface="Arial" panose="020B0604020202020204" pitchFamily="34" charset="0"/>
                          <a:cs typeface="Arial" panose="020B0604020202020204" pitchFamily="34" charset="0"/>
                        </a:rPr>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3752264443"/>
                  </a:ext>
                </a:extLst>
              </a:tr>
              <a:tr h="397018">
                <a:tc>
                  <a:txBody>
                    <a:bodyPr/>
                    <a:lstStyle/>
                    <a:p>
                      <a:r>
                        <a:rPr lang="en-GB" dirty="0">
                          <a:latin typeface="Arial" panose="020B0604020202020204" pitchFamily="34" charset="0"/>
                          <a:cs typeface="Arial" panose="020B0604020202020204" pitchFamily="34" charset="0"/>
                        </a:rPr>
                        <a:t>Total capital</a:t>
                      </a:r>
                    </a:p>
                  </a:txBody>
                  <a:tcPr/>
                </a:tc>
                <a:tc>
                  <a:txBody>
                    <a:bodyPr/>
                    <a:lstStyle/>
                    <a:p>
                      <a:pPr algn="r"/>
                      <a:r>
                        <a:rPr lang="en-GB" dirty="0">
                          <a:latin typeface="Arial" panose="020B0604020202020204" pitchFamily="34" charset="0"/>
                          <a:cs typeface="Arial" panose="020B0604020202020204" pitchFamily="34" charset="0"/>
                        </a:rPr>
                        <a:t>1,500,000</a:t>
                      </a:r>
                    </a:p>
                  </a:txBody>
                  <a:tcPr/>
                </a:tc>
                <a:tc>
                  <a:txBody>
                    <a:bodyPr/>
                    <a:lstStyle/>
                    <a:p>
                      <a:pPr algn="r"/>
                      <a:r>
                        <a:rPr lang="en-GB" dirty="0">
                          <a:latin typeface="Arial" panose="020B0604020202020204" pitchFamily="34" charset="0"/>
                          <a:cs typeface="Arial" panose="020B0604020202020204" pitchFamily="34" charset="0"/>
                        </a:rPr>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7" y="776292"/>
            <a:ext cx="4074233" cy="4669833"/>
          </a:xfrm>
          <a:noFill/>
        </p:spPr>
        <p:txBody>
          <a:bodyPr>
            <a:normAutofit/>
          </a:bodyPr>
          <a:lstStyle/>
          <a:p>
            <a:pPr marL="0" indent="0">
              <a:buNone/>
            </a:pPr>
            <a:endParaRPr lang="en-GB" dirty="0">
              <a:solidFill>
                <a:schemeClr val="tx2">
                  <a:lumMod val="75000"/>
                </a:schemeClr>
              </a:solidFill>
              <a:latin typeface="Times New Roman" panose="02020603050405020304" pitchFamily="18" charset="0"/>
              <a:cs typeface="Times New Roman" panose="02020603050405020304" pitchFamily="18" charset="0"/>
            </a:endParaRPr>
          </a:p>
          <a:p>
            <a:pPr marL="514350" indent="-514350">
              <a:buFont typeface="+mj-lt"/>
              <a:buAutoNum type="arabicPeriod"/>
            </a:pPr>
            <a:r>
              <a:rPr lang="en-GB" sz="2600" dirty="0">
                <a:solidFill>
                  <a:schemeClr val="tx2">
                    <a:lumMod val="75000"/>
                  </a:schemeClr>
                </a:solidFill>
                <a:latin typeface="Arial" panose="020B0604020202020204" pitchFamily="34" charset="0"/>
                <a:cs typeface="Arial" panose="020B0604020202020204" pitchFamily="34" charset="0"/>
              </a:rPr>
              <a:t>Using an appropriate formula, determine the gearing for each company</a:t>
            </a:r>
          </a:p>
          <a:p>
            <a:pPr marL="514350" indent="-514350">
              <a:buFont typeface="+mj-lt"/>
              <a:buAutoNum type="arabicPeriod"/>
            </a:pPr>
            <a:r>
              <a:rPr lang="en-GB" sz="2600" dirty="0">
                <a:solidFill>
                  <a:schemeClr val="tx2">
                    <a:lumMod val="75000"/>
                  </a:schemeClr>
                </a:solidFill>
                <a:latin typeface="Arial" panose="020B0604020202020204" pitchFamily="34" charset="0"/>
                <a:cs typeface="Arial" panose="020B0604020202020204" pitchFamily="34"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3458-E102-452C-92EB-D1EBC1A3A53F}"/>
              </a:ext>
            </a:extLst>
          </p:cNvPr>
          <p:cNvSpPr>
            <a:spLocks noGrp="1"/>
          </p:cNvSpPr>
          <p:nvPr>
            <p:ph type="title"/>
          </p:nvPr>
        </p:nvSpPr>
        <p:spPr>
          <a:xfrm>
            <a:off x="0" y="0"/>
            <a:ext cx="9144000" cy="620688"/>
          </a:xfrm>
          <a:noFill/>
        </p:spPr>
        <p:txBody>
          <a:bodyPr>
            <a:normAutofit/>
          </a:bodyPr>
          <a:lstStyle/>
          <a:p>
            <a:r>
              <a:rPr lang="en-GB" sz="2800" dirty="0">
                <a:solidFill>
                  <a:schemeClr val="tx2">
                    <a:lumMod val="75000"/>
                  </a:schemeClr>
                </a:solidFill>
              </a:rPr>
              <a:t>Capital structure variations and return on capital</a:t>
            </a:r>
          </a:p>
        </p:txBody>
      </p:sp>
      <p:graphicFrame>
        <p:nvGraphicFramePr>
          <p:cNvPr id="5" name="Content Placeholder 4">
            <a:extLst>
              <a:ext uri="{FF2B5EF4-FFF2-40B4-BE49-F238E27FC236}">
                <a16:creationId xmlns:a16="http://schemas.microsoft.com/office/drawing/2014/main" id="{4882CFE3-26E5-D8EA-E4E3-EDF96D9DFFDA}"/>
              </a:ext>
            </a:extLst>
          </p:cNvPr>
          <p:cNvGraphicFramePr>
            <a:graphicFrameLocks noGrp="1"/>
          </p:cNvGraphicFramePr>
          <p:nvPr>
            <p:ph idx="1"/>
            <p:extLst>
              <p:ext uri="{D42A27DB-BD31-4B8C-83A1-F6EECF244321}">
                <p14:modId xmlns:p14="http://schemas.microsoft.com/office/powerpoint/2010/main" val="2107706823"/>
              </p:ext>
            </p:extLst>
          </p:nvPr>
        </p:nvGraphicFramePr>
        <p:xfrm>
          <a:off x="0" y="620688"/>
          <a:ext cx="9144002" cy="5112578"/>
        </p:xfrm>
        <a:graphic>
          <a:graphicData uri="http://schemas.openxmlformats.org/drawingml/2006/table">
            <a:tbl>
              <a:tblPr>
                <a:tableStyleId>{5C22544A-7EE6-4342-B048-85BDC9FD1C3A}</a:tableStyleId>
              </a:tblPr>
              <a:tblGrid>
                <a:gridCol w="1898971">
                  <a:extLst>
                    <a:ext uri="{9D8B030D-6E8A-4147-A177-3AD203B41FA5}">
                      <a16:colId xmlns:a16="http://schemas.microsoft.com/office/drawing/2014/main" val="1705410530"/>
                    </a:ext>
                  </a:extLst>
                </a:gridCol>
                <a:gridCol w="499158">
                  <a:extLst>
                    <a:ext uri="{9D8B030D-6E8A-4147-A177-3AD203B41FA5}">
                      <a16:colId xmlns:a16="http://schemas.microsoft.com/office/drawing/2014/main" val="1775856623"/>
                    </a:ext>
                  </a:extLst>
                </a:gridCol>
                <a:gridCol w="1099595">
                  <a:extLst>
                    <a:ext uri="{9D8B030D-6E8A-4147-A177-3AD203B41FA5}">
                      <a16:colId xmlns:a16="http://schemas.microsoft.com/office/drawing/2014/main" val="3355848402"/>
                    </a:ext>
                  </a:extLst>
                </a:gridCol>
                <a:gridCol w="1041721">
                  <a:extLst>
                    <a:ext uri="{9D8B030D-6E8A-4147-A177-3AD203B41FA5}">
                      <a16:colId xmlns:a16="http://schemas.microsoft.com/office/drawing/2014/main" val="3615016728"/>
                    </a:ext>
                  </a:extLst>
                </a:gridCol>
                <a:gridCol w="1030871">
                  <a:extLst>
                    <a:ext uri="{9D8B030D-6E8A-4147-A177-3AD203B41FA5}">
                      <a16:colId xmlns:a16="http://schemas.microsoft.com/office/drawing/2014/main" val="1286720279"/>
                    </a:ext>
                  </a:extLst>
                </a:gridCol>
                <a:gridCol w="477457">
                  <a:extLst>
                    <a:ext uri="{9D8B030D-6E8A-4147-A177-3AD203B41FA5}">
                      <a16:colId xmlns:a16="http://schemas.microsoft.com/office/drawing/2014/main" val="2023080485"/>
                    </a:ext>
                  </a:extLst>
                </a:gridCol>
                <a:gridCol w="1128532">
                  <a:extLst>
                    <a:ext uri="{9D8B030D-6E8A-4147-A177-3AD203B41FA5}">
                      <a16:colId xmlns:a16="http://schemas.microsoft.com/office/drawing/2014/main" val="2203670354"/>
                    </a:ext>
                  </a:extLst>
                </a:gridCol>
                <a:gridCol w="998317">
                  <a:extLst>
                    <a:ext uri="{9D8B030D-6E8A-4147-A177-3AD203B41FA5}">
                      <a16:colId xmlns:a16="http://schemas.microsoft.com/office/drawing/2014/main" val="1032502368"/>
                    </a:ext>
                  </a:extLst>
                </a:gridCol>
                <a:gridCol w="969380">
                  <a:extLst>
                    <a:ext uri="{9D8B030D-6E8A-4147-A177-3AD203B41FA5}">
                      <a16:colId xmlns:a16="http://schemas.microsoft.com/office/drawing/2014/main" val="869271041"/>
                    </a:ext>
                  </a:extLst>
                </a:gridCol>
              </a:tblGrid>
              <a:tr h="284345">
                <a:tc gridSpan="5">
                  <a:txBody>
                    <a:bodyPr/>
                    <a:lstStyle/>
                    <a:p>
                      <a:pPr algn="l" fontAlgn="b"/>
                      <a:r>
                        <a:rPr lang="en-GB" sz="1200" u="none" strike="noStrike" dirty="0">
                          <a:effectLst/>
                        </a:rPr>
                        <a:t>Capital structure variations and return on capital</a:t>
                      </a:r>
                      <a:endParaRPr lang="en-GB"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98857694"/>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999445492"/>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gridSpan="3">
                  <a:txBody>
                    <a:bodyPr/>
                    <a:lstStyle/>
                    <a:p>
                      <a:pPr algn="ctr" fontAlgn="b"/>
                      <a:r>
                        <a:rPr lang="en-GB" sz="1200" u="none" strike="noStrike">
                          <a:effectLst/>
                        </a:rPr>
                        <a:t>Company A</a:t>
                      </a:r>
                      <a:endParaRPr lang="en-GB" sz="1200" b="0" i="0" u="none" strike="noStrike">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gridSpan="3">
                  <a:txBody>
                    <a:bodyPr/>
                    <a:lstStyle/>
                    <a:p>
                      <a:pPr algn="ctr" fontAlgn="b"/>
                      <a:r>
                        <a:rPr lang="en-GB" sz="1200" u="none" strike="noStrike">
                          <a:effectLst/>
                        </a:rPr>
                        <a:t>Company B</a:t>
                      </a:r>
                      <a:endParaRPr lang="en-GB" sz="1200" b="0" i="0" u="none" strike="noStrike">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987746884"/>
                  </a:ext>
                </a:extLst>
              </a:tr>
              <a:tr h="284345">
                <a:tc>
                  <a:txBody>
                    <a:bodyPr/>
                    <a:lstStyle/>
                    <a:p>
                      <a:pPr algn="l" fontAlgn="b"/>
                      <a:r>
                        <a:rPr lang="en-GB" sz="1200" u="none" strike="noStrike" dirty="0">
                          <a:effectLst/>
                        </a:rPr>
                        <a:t>Issued equity (£1 shares)</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596906423"/>
                  </a:ext>
                </a:extLst>
              </a:tr>
              <a:tr h="284345">
                <a:tc>
                  <a:txBody>
                    <a:bodyPr/>
                    <a:lstStyle/>
                    <a:p>
                      <a:pPr algn="l" fontAlgn="b"/>
                      <a:r>
                        <a:rPr lang="en-GB" sz="1200" u="none" strike="noStrike">
                          <a:effectLst/>
                        </a:rPr>
                        <a:t>Borrowings (10% interest)</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08372653"/>
                  </a:ext>
                </a:extLst>
              </a:tr>
              <a:tr h="284345">
                <a:tc>
                  <a:txBody>
                    <a:bodyPr/>
                    <a:lstStyle/>
                    <a:p>
                      <a:pPr algn="l" fontAlgn="b"/>
                      <a:r>
                        <a:rPr lang="en-GB" sz="1200" u="none" strike="noStrike" dirty="0">
                          <a:effectLst/>
                        </a:rPr>
                        <a:t>Capital</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b="0" i="0" u="none" strike="noStrike" dirty="0">
                          <a:solidFill>
                            <a:srgbClr val="000000"/>
                          </a:solidFill>
                          <a:effectLst/>
                          <a:latin typeface="Arial" panose="020B0604020202020204" pitchFamily="34" charset="0"/>
                        </a:rPr>
                        <a:t>4,000,000</a:t>
                      </a:r>
                    </a:p>
                  </a:txBody>
                  <a:tcPr marL="9525" marR="9525" marT="9525" marB="0" anchor="b"/>
                </a:tc>
                <a:tc>
                  <a:txBody>
                    <a:bodyPr/>
                    <a:lstStyle/>
                    <a:p>
                      <a:pPr algn="r"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r>
                        <a:rPr lang="en-GB" sz="1200" b="0" i="0" u="none" strike="noStrike" dirty="0">
                          <a:solidFill>
                            <a:srgbClr val="000000"/>
                          </a:solidFill>
                          <a:effectLst/>
                          <a:latin typeface="Arial" panose="020B0604020202020204" pitchFamily="34" charset="0"/>
                        </a:rPr>
                        <a:t>4,000,000</a:t>
                      </a: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612372855"/>
                  </a:ext>
                </a:extLst>
              </a:tr>
              <a:tr h="284345">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206919729"/>
                  </a:ext>
                </a:extLst>
              </a:tr>
              <a:tr h="563058">
                <a:tc>
                  <a:txBody>
                    <a:bodyPr/>
                    <a:lstStyle/>
                    <a:p>
                      <a:pPr algn="l" fontAlgn="b"/>
                      <a:r>
                        <a:rPr lang="en-GB" sz="1200" u="none" strike="noStrike" dirty="0">
                          <a:effectLst/>
                        </a:rPr>
                        <a:t>Rate of return</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Good year (25%)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Average year (15%)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Poor year (5%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Good year (25%)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Average year (15%)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Poor year (5%)</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52542200"/>
                  </a:ext>
                </a:extLst>
              </a:tr>
              <a:tr h="284345">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0.25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0.15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b"/>
                      <a:r>
                        <a:rPr lang="en-GB" sz="1200" u="none" strike="noStrike">
                          <a:effectLst/>
                        </a:rPr>
                        <a:t>0.05</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703534145"/>
                  </a:ext>
                </a:extLst>
              </a:tr>
              <a:tr h="284345">
                <a:tc>
                  <a:txBody>
                    <a:bodyPr/>
                    <a:lstStyle/>
                    <a:p>
                      <a:pPr algn="l" fontAlgn="b"/>
                      <a:r>
                        <a:rPr lang="en-GB" sz="1200" u="none" strike="noStrike">
                          <a:effectLst/>
                        </a:rPr>
                        <a:t>Trading profit</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842137508"/>
                  </a:ext>
                </a:extLst>
              </a:tr>
              <a:tr h="284345">
                <a:tc>
                  <a:txBody>
                    <a:bodyPr/>
                    <a:lstStyle/>
                    <a:p>
                      <a:pPr algn="l" fontAlgn="b"/>
                      <a:r>
                        <a:rPr lang="en-GB" sz="1200" u="none" strike="noStrike" dirty="0">
                          <a:effectLst/>
                        </a:rPr>
                        <a:t>Interest</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200,000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2026448428"/>
                  </a:ext>
                </a:extLst>
              </a:tr>
              <a:tr h="284345">
                <a:tc>
                  <a:txBody>
                    <a:bodyPr/>
                    <a:lstStyle/>
                    <a:p>
                      <a:pPr algn="l" fontAlgn="b"/>
                      <a:r>
                        <a:rPr lang="en-GB" sz="1200" u="none" strike="noStrike" dirty="0">
                          <a:effectLst/>
                        </a:rPr>
                        <a:t>Pre-tax profit</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600,000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800,000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469593340"/>
                  </a:ext>
                </a:extLst>
              </a:tr>
              <a:tr h="284345">
                <a:tc>
                  <a:txBody>
                    <a:bodyPr/>
                    <a:lstStyle/>
                    <a:p>
                      <a:pPr algn="l" fontAlgn="b"/>
                      <a:r>
                        <a:rPr lang="en-GB" sz="1200" u="none" strike="noStrike">
                          <a:effectLst/>
                        </a:rPr>
                        <a:t>Taxation (30%)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0.30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300,000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240,000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483103245"/>
                  </a:ext>
                </a:extLst>
              </a:tr>
              <a:tr h="284345">
                <a:tc>
                  <a:txBody>
                    <a:bodyPr/>
                    <a:lstStyle/>
                    <a:p>
                      <a:pPr algn="l" fontAlgn="b"/>
                      <a:r>
                        <a:rPr lang="en-GB" sz="1200" u="none" strike="noStrike" dirty="0">
                          <a:effectLst/>
                        </a:rPr>
                        <a:t>Profit after tax</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700,000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420,000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560,000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280,000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dirty="0">
                          <a:effectLst/>
                        </a:rPr>
                        <a:t>0</a:t>
                      </a:r>
                      <a:endParaRPr lang="en-GB" sz="1200" b="0" i="0" u="none" strike="noStrike" dirty="0">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11780140"/>
                  </a:ext>
                </a:extLst>
              </a:tr>
              <a:tr h="284345">
                <a:tc gridSpan="2">
                  <a:txBody>
                    <a:bodyPr/>
                    <a:lstStyle/>
                    <a:p>
                      <a:pPr algn="l" fontAlgn="b"/>
                      <a:r>
                        <a:rPr lang="en-GB" sz="1200" u="none" strike="noStrike" dirty="0">
                          <a:effectLst/>
                        </a:rPr>
                        <a:t>Earnings per share (EPS)</a:t>
                      </a:r>
                      <a:endParaRPr lang="en-GB"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a:txBody>
                    <a:bodyPr/>
                    <a:lstStyle/>
                    <a:p>
                      <a:pPr algn="r" fontAlgn="b"/>
                      <a:r>
                        <a:rPr lang="en-GB" sz="1200" u="none" strike="noStrike">
                          <a:effectLst/>
                        </a:rPr>
                        <a:t>0.175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0.070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0.28</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0.14</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603784391"/>
                  </a:ext>
                </a:extLst>
              </a:tr>
              <a:tr h="284345">
                <a:tc>
                  <a:txBody>
                    <a:bodyPr/>
                    <a:lstStyle/>
                    <a:p>
                      <a:pPr algn="l" fontAlgn="b"/>
                      <a:r>
                        <a:rPr lang="en-GB" sz="1200" u="none" strike="noStrike" dirty="0">
                          <a:effectLst/>
                        </a:rPr>
                        <a:t>EPS in pence</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dirty="0">
                          <a:effectLst/>
                        </a:rPr>
                        <a:t>17.5</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10.5</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7.0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28.0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14.0</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r" fontAlgn="b"/>
                      <a:r>
                        <a:rPr lang="en-GB" sz="1200" u="none" strike="noStrike">
                          <a:effectLst/>
                        </a:rPr>
                        <a:t>0.0</a:t>
                      </a:r>
                      <a:endParaRPr lang="en-GB" sz="1200" b="0"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3112281925"/>
                  </a:ext>
                </a:extLst>
              </a:tr>
              <a:tr h="284345">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915346101"/>
                  </a:ext>
                </a:extLst>
              </a:tr>
            </a:tbl>
          </a:graphicData>
        </a:graphic>
      </p:graphicFrame>
      <p:sp>
        <p:nvSpPr>
          <p:cNvPr id="4" name="Slide Number Placeholder 3">
            <a:extLst>
              <a:ext uri="{FF2B5EF4-FFF2-40B4-BE49-F238E27FC236}">
                <a16:creationId xmlns:a16="http://schemas.microsoft.com/office/drawing/2014/main" id="{7E812971-82DD-D7FF-D960-42951EB3985E}"/>
              </a:ext>
            </a:extLst>
          </p:cNvPr>
          <p:cNvSpPr>
            <a:spLocks noGrp="1"/>
          </p:cNvSpPr>
          <p:nvPr>
            <p:ph type="sldNum" sz="quarter" idx="12"/>
          </p:nvPr>
        </p:nvSpPr>
        <p:spPr/>
        <p:txBody>
          <a:bodyPr/>
          <a:lstStyle/>
          <a:p>
            <a:fld id="{C3F65BB1-9206-4D7F-97F9-47DCC7DC6334}" type="slidenum">
              <a:rPr lang="en-GB" smtClean="0"/>
              <a:pPr/>
              <a:t>23</a:t>
            </a:fld>
            <a:endParaRPr lang="en-GB"/>
          </a:p>
        </p:txBody>
      </p:sp>
    </p:spTree>
    <p:extLst>
      <p:ext uri="{BB962C8B-B14F-4D97-AF65-F5344CB8AC3E}">
        <p14:creationId xmlns:p14="http://schemas.microsoft.com/office/powerpoint/2010/main" val="2510221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0" y="-1"/>
            <a:ext cx="9144000" cy="764705"/>
          </a:xfrm>
          <a:noFill/>
        </p:spPr>
        <p:txBody>
          <a:bodyPr>
            <a:normAutofit/>
          </a:bodyPr>
          <a:lstStyle/>
          <a:p>
            <a:pPr algn="ctr"/>
            <a:r>
              <a:rPr lang="en-GB" sz="2800" dirty="0">
                <a:latin typeface="Arial" panose="020B0604020202020204" pitchFamily="34" charset="0"/>
                <a:cs typeface="Arial" panose="020B0604020202020204" pitchFamily="34" charset="0"/>
              </a:rPr>
              <a:t>Capital structure and 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1" y="764704"/>
            <a:ext cx="9153053" cy="5040561"/>
          </a:xfrm>
          <a:noFill/>
        </p:spPr>
        <p:txBody>
          <a:bodyPr>
            <a:normAutofit fontScale="25000" lnSpcReduction="20000"/>
          </a:bodyPr>
          <a:lstStyle/>
          <a:p>
            <a:r>
              <a:rPr lang="en-US" sz="7200" dirty="0">
                <a:solidFill>
                  <a:schemeClr val="tx2">
                    <a:lumMod val="75000"/>
                  </a:schemeClr>
                </a:solidFill>
                <a:latin typeface="Arial" panose="020B0604020202020204" pitchFamily="34" charset="0"/>
                <a:cs typeface="Arial" panose="020B0604020202020204" pitchFamily="34" charset="0"/>
              </a:rPr>
              <a:t>No such thing as an ideal level of gearing</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endParaRPr lang="en-GB" sz="7200" dirty="0">
              <a:solidFill>
                <a:schemeClr val="tx2">
                  <a:lumMod val="75000"/>
                </a:schemeClr>
              </a:solidFill>
              <a:latin typeface="Arial" panose="020B0604020202020204" pitchFamily="34" charset="0"/>
              <a:cs typeface="Arial" panose="020B0604020202020204" pitchFamily="34" charset="0"/>
            </a:endParaRPr>
          </a:p>
          <a:p>
            <a:pPr lvl="0"/>
            <a:r>
              <a:rPr lang="en-US" sz="7200" dirty="0">
                <a:solidFill>
                  <a:schemeClr val="tx2">
                    <a:lumMod val="75000"/>
                  </a:schemeClr>
                </a:solidFill>
                <a:latin typeface="Arial" panose="020B0604020202020204" pitchFamily="34" charset="0"/>
                <a:cs typeface="Arial" panose="020B0604020202020204" pitchFamily="34" charset="0"/>
              </a:rPr>
              <a:t>Depends upon the type of business</a:t>
            </a:r>
          </a:p>
          <a:p>
            <a:pPr marL="0" lvl="0" indent="0">
              <a:buNone/>
            </a:pPr>
            <a:endParaRPr lang="en-GB" sz="7200" dirty="0">
              <a:solidFill>
                <a:schemeClr val="tx2">
                  <a:lumMod val="75000"/>
                </a:schemeClr>
              </a:solidFill>
              <a:latin typeface="Arial" panose="020B0604020202020204" pitchFamily="34" charset="0"/>
              <a:cs typeface="Arial" panose="020B0604020202020204" pitchFamily="34" charset="0"/>
            </a:endParaRPr>
          </a:p>
          <a:p>
            <a:pPr lvl="0"/>
            <a:r>
              <a:rPr lang="en-US" sz="7200" dirty="0">
                <a:solidFill>
                  <a:schemeClr val="tx2">
                    <a:lumMod val="75000"/>
                  </a:schemeClr>
                </a:solidFill>
                <a:latin typeface="Arial" panose="020B0604020202020204" pitchFamily="34" charset="0"/>
                <a:cs typeface="Arial" panose="020B0604020202020204" pitchFamily="34" charset="0"/>
              </a:rPr>
              <a:t>Different types of business will have different levels of business risk. This is usually assessed by the potential variability in a company’s profits from one year to the next</a:t>
            </a:r>
          </a:p>
          <a:p>
            <a:pPr lvl="0"/>
            <a:r>
              <a:rPr lang="en-US" sz="7200" dirty="0">
                <a:solidFill>
                  <a:schemeClr val="tx2">
                    <a:lumMod val="75000"/>
                  </a:schemeClr>
                </a:solidFill>
                <a:latin typeface="Arial" panose="020B0604020202020204" pitchFamily="34" charset="0"/>
                <a:cs typeface="Arial" panose="020B0604020202020204" pitchFamily="34" charset="0"/>
              </a:rPr>
              <a:t>Different countries with contrasting business cultures and types of capitalism will have different attitudes and tolerances to gearing levels</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US" sz="7200" dirty="0">
                <a:solidFill>
                  <a:schemeClr val="tx2">
                    <a:lumMod val="75000"/>
                  </a:schemeClr>
                </a:solidFill>
                <a:latin typeface="Arial" panose="020B0604020202020204" pitchFamily="34" charset="0"/>
                <a:cs typeface="Arial" panose="020B0604020202020204" pitchFamily="34" charset="0"/>
              </a:rPr>
              <a:t> </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endParaRPr lang="en-GB" sz="7200" dirty="0">
              <a:solidFill>
                <a:schemeClr val="tx2">
                  <a:lumMod val="75000"/>
                </a:schemeClr>
              </a:solidFill>
              <a:latin typeface="Arial" panose="020B0604020202020204" pitchFamily="34" charset="0"/>
              <a:cs typeface="Arial" panose="020B0604020202020204" pitchFamily="34" charset="0"/>
            </a:endParaRPr>
          </a:p>
          <a:p>
            <a:r>
              <a:rPr lang="en-US" sz="7200" dirty="0">
                <a:solidFill>
                  <a:schemeClr val="tx2">
                    <a:lumMod val="75000"/>
                  </a:schemeClr>
                </a:solidFill>
                <a:latin typeface="Arial" panose="020B0604020202020204" pitchFamily="34" charset="0"/>
                <a:cs typeface="Arial" panose="020B0604020202020204" pitchFamily="34" charset="0"/>
              </a:rPr>
              <a:t>Which do you think has the higher level of business risk?</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US" sz="7200" b="1" dirty="0">
                <a:solidFill>
                  <a:schemeClr val="tx2">
                    <a:lumMod val="75000"/>
                  </a:schemeClr>
                </a:solidFill>
                <a:latin typeface="Arial" panose="020B0604020202020204" pitchFamily="34" charset="0"/>
                <a:cs typeface="Arial" panose="020B0604020202020204" pitchFamily="34" charset="0"/>
              </a:rPr>
              <a:t> </a:t>
            </a:r>
            <a:endParaRPr lang="en-GB" sz="7200" dirty="0">
              <a:solidFill>
                <a:schemeClr val="tx2">
                  <a:lumMod val="75000"/>
                </a:schemeClr>
              </a:solidFill>
              <a:latin typeface="Arial" panose="020B0604020202020204" pitchFamily="34" charset="0"/>
              <a:cs typeface="Arial" panose="020B0604020202020204" pitchFamily="34" charset="0"/>
            </a:endParaRPr>
          </a:p>
          <a:p>
            <a:pPr marL="0" lvl="0" indent="0">
              <a:buNone/>
            </a:pPr>
            <a:r>
              <a:rPr lang="en-US" sz="7200" dirty="0">
                <a:solidFill>
                  <a:schemeClr val="tx2">
                    <a:lumMod val="75000"/>
                  </a:schemeClr>
                </a:solidFill>
                <a:latin typeface="Arial" panose="020B0604020202020204" pitchFamily="34" charset="0"/>
                <a:cs typeface="Arial" panose="020B0604020202020204" pitchFamily="34" charset="0"/>
              </a:rPr>
              <a:t>               A company which makes luxury fashion goods?</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US" sz="7200" b="1" dirty="0">
                <a:solidFill>
                  <a:schemeClr val="tx2">
                    <a:lumMod val="75000"/>
                  </a:schemeClr>
                </a:solidFill>
                <a:latin typeface="Arial" panose="020B0604020202020204" pitchFamily="34" charset="0"/>
                <a:cs typeface="Arial" panose="020B0604020202020204" pitchFamily="34" charset="0"/>
              </a:rPr>
              <a:t>                                             OR</a:t>
            </a:r>
            <a:endParaRPr lang="en-GB" sz="7200" dirty="0">
              <a:solidFill>
                <a:schemeClr val="tx2">
                  <a:lumMod val="75000"/>
                </a:schemeClr>
              </a:solidFill>
              <a:latin typeface="Arial" panose="020B0604020202020204" pitchFamily="34" charset="0"/>
              <a:cs typeface="Arial" panose="020B0604020202020204" pitchFamily="34" charset="0"/>
            </a:endParaRPr>
          </a:p>
          <a:p>
            <a:pPr marL="0" lvl="0" indent="0">
              <a:buNone/>
            </a:pPr>
            <a:r>
              <a:rPr lang="en-US" sz="7200" dirty="0">
                <a:solidFill>
                  <a:schemeClr val="tx2">
                    <a:lumMod val="75000"/>
                  </a:schemeClr>
                </a:solidFill>
                <a:latin typeface="Arial" panose="020B0604020202020204" pitchFamily="34" charset="0"/>
                <a:cs typeface="Arial" panose="020B0604020202020204" pitchFamily="34" charset="0"/>
              </a:rPr>
              <a:t>                        A company that makes bread?</a:t>
            </a:r>
            <a:endParaRPr lang="en-GB" sz="72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US" sz="7400" dirty="0">
                <a:solidFill>
                  <a:schemeClr val="tx2">
                    <a:lumMod val="75000"/>
                  </a:schemeClr>
                </a:solidFill>
                <a:latin typeface="Arial" panose="020B0604020202020204" pitchFamily="34" charset="0"/>
                <a:cs typeface="Arial" panose="020B0604020202020204" pitchFamily="34" charset="0"/>
              </a:rPr>
              <a:t> </a:t>
            </a:r>
            <a:endParaRPr lang="en-GB" sz="74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0" y="-4298"/>
            <a:ext cx="9144000" cy="611876"/>
          </a:xfrm>
          <a:noFill/>
        </p:spPr>
        <p:txBody>
          <a:bodyPr>
            <a:normAutofit/>
          </a:bodyPr>
          <a:lstStyle/>
          <a:p>
            <a:pPr algn="ctr"/>
            <a:r>
              <a:rPr lang="en-GB" sz="2800" dirty="0">
                <a:solidFill>
                  <a:schemeClr val="tx2">
                    <a:lumMod val="75000"/>
                  </a:schemeClr>
                </a:solidFill>
              </a:rPr>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401984116"/>
              </p:ext>
            </p:extLst>
          </p:nvPr>
        </p:nvGraphicFramePr>
        <p:xfrm>
          <a:off x="0" y="607578"/>
          <a:ext cx="9143999" cy="5125678"/>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497542593"/>
                    </a:ext>
                  </a:extLst>
                </a:gridCol>
                <a:gridCol w="2520280">
                  <a:extLst>
                    <a:ext uri="{9D8B030D-6E8A-4147-A177-3AD203B41FA5}">
                      <a16:colId xmlns:a16="http://schemas.microsoft.com/office/drawing/2014/main" val="3089179040"/>
                    </a:ext>
                  </a:extLst>
                </a:gridCol>
                <a:gridCol w="2771799">
                  <a:extLst>
                    <a:ext uri="{9D8B030D-6E8A-4147-A177-3AD203B41FA5}">
                      <a16:colId xmlns:a16="http://schemas.microsoft.com/office/drawing/2014/main" val="2149995517"/>
                    </a:ext>
                  </a:extLst>
                </a:gridCol>
              </a:tblGrid>
              <a:tr h="637417">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488261">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0" y="18613"/>
            <a:ext cx="9144000" cy="674083"/>
          </a:xfrm>
          <a:noFill/>
        </p:spPr>
        <p:txBody>
          <a:bodyPr>
            <a:normAutofit/>
          </a:bodyPr>
          <a:lstStyle/>
          <a:p>
            <a:pPr algn="ctr"/>
            <a:r>
              <a:rPr lang="en-GB" sz="2800" dirty="0">
                <a:solidFill>
                  <a:schemeClr val="tx2">
                    <a:lumMod val="75000"/>
                  </a:schemeClr>
                </a:solidFill>
              </a:rPr>
              <a:t>Capital structure and gearing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3389453650"/>
              </p:ext>
            </p:extLst>
          </p:nvPr>
        </p:nvGraphicFramePr>
        <p:xfrm>
          <a:off x="0" y="692697"/>
          <a:ext cx="9144001" cy="5040560"/>
        </p:xfrm>
        <a:graphic>
          <a:graphicData uri="http://schemas.openxmlformats.org/drawingml/2006/table">
            <a:tbl>
              <a:tblPr firstRow="1" firstCol="1" bandRow="1">
                <a:tableStyleId>{7DF18680-E054-41AD-8BC1-D1AEF772440D}</a:tableStyleId>
              </a:tblPr>
              <a:tblGrid>
                <a:gridCol w="5061917">
                  <a:extLst>
                    <a:ext uri="{9D8B030D-6E8A-4147-A177-3AD203B41FA5}">
                      <a16:colId xmlns:a16="http://schemas.microsoft.com/office/drawing/2014/main" val="2489591911"/>
                    </a:ext>
                  </a:extLst>
                </a:gridCol>
                <a:gridCol w="2041042">
                  <a:extLst>
                    <a:ext uri="{9D8B030D-6E8A-4147-A177-3AD203B41FA5}">
                      <a16:colId xmlns:a16="http://schemas.microsoft.com/office/drawing/2014/main" val="1931354428"/>
                    </a:ext>
                  </a:extLst>
                </a:gridCol>
                <a:gridCol w="2041042">
                  <a:extLst>
                    <a:ext uri="{9D8B030D-6E8A-4147-A177-3AD203B41FA5}">
                      <a16:colId xmlns:a16="http://schemas.microsoft.com/office/drawing/2014/main" val="1837188196"/>
                    </a:ext>
                  </a:extLst>
                </a:gridCol>
              </a:tblGrid>
              <a:tr h="6174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442311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0" y="1"/>
            <a:ext cx="9143999" cy="692696"/>
          </a:xfrm>
          <a:noFill/>
        </p:spPr>
        <p:txBody>
          <a:bodyPr>
            <a:normAutofit/>
          </a:bodyPr>
          <a:lstStyle/>
          <a:p>
            <a:pPr algn="ctr"/>
            <a:r>
              <a:rPr lang="en-GB" sz="2800" dirty="0">
                <a:solidFill>
                  <a:schemeClr val="tx2">
                    <a:lumMod val="75000"/>
                  </a:schemeClr>
                </a:solidFill>
              </a:rPr>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3048557826"/>
              </p:ext>
            </p:extLst>
          </p:nvPr>
        </p:nvGraphicFramePr>
        <p:xfrm>
          <a:off x="0" y="692698"/>
          <a:ext cx="9144000" cy="5040558"/>
        </p:xfrm>
        <a:graphic>
          <a:graphicData uri="http://schemas.openxmlformats.org/drawingml/2006/table">
            <a:tbl>
              <a:tblPr firstRow="1" firstCol="1" bandRow="1">
                <a:tableStyleId>{7DF18680-E054-41AD-8BC1-D1AEF772440D}</a:tableStyleId>
              </a:tblPr>
              <a:tblGrid>
                <a:gridCol w="4646950">
                  <a:extLst>
                    <a:ext uri="{9D8B030D-6E8A-4147-A177-3AD203B41FA5}">
                      <a16:colId xmlns:a16="http://schemas.microsoft.com/office/drawing/2014/main" val="120673393"/>
                    </a:ext>
                  </a:extLst>
                </a:gridCol>
                <a:gridCol w="2248525">
                  <a:extLst>
                    <a:ext uri="{9D8B030D-6E8A-4147-A177-3AD203B41FA5}">
                      <a16:colId xmlns:a16="http://schemas.microsoft.com/office/drawing/2014/main" val="626248864"/>
                    </a:ext>
                  </a:extLst>
                </a:gridCol>
                <a:gridCol w="2248525">
                  <a:extLst>
                    <a:ext uri="{9D8B030D-6E8A-4147-A177-3AD203B41FA5}">
                      <a16:colId xmlns:a16="http://schemas.microsoft.com/office/drawing/2014/main" val="2390084094"/>
                    </a:ext>
                  </a:extLst>
                </a:gridCol>
              </a:tblGrid>
              <a:tr h="61469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442586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10371" y="723"/>
            <a:ext cx="9144000" cy="980005"/>
          </a:xfrm>
          <a:noFill/>
        </p:spPr>
        <p:txBody>
          <a:bodyPr>
            <a:normAutofit/>
          </a:bodyPr>
          <a:lstStyle/>
          <a:p>
            <a:pPr algn="ctr"/>
            <a:r>
              <a:rPr lang="en-GB" sz="2800" dirty="0">
                <a:solidFill>
                  <a:schemeClr val="tx2">
                    <a:lumMod val="75000"/>
                  </a:schemeClr>
                </a:solidFill>
              </a:rPr>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456540974"/>
              </p:ext>
            </p:extLst>
          </p:nvPr>
        </p:nvGraphicFramePr>
        <p:xfrm>
          <a:off x="0" y="764704"/>
          <a:ext cx="9144000" cy="4968548"/>
        </p:xfrm>
        <a:graphic>
          <a:graphicData uri="http://schemas.openxmlformats.org/drawingml/2006/table">
            <a:tbl>
              <a:tblPr firstRow="1" bandRow="1">
                <a:tableStyleId>{7DF18680-E054-41AD-8BC1-D1AEF772440D}</a:tableStyleId>
              </a:tblPr>
              <a:tblGrid>
                <a:gridCol w="3784164">
                  <a:extLst>
                    <a:ext uri="{9D8B030D-6E8A-4147-A177-3AD203B41FA5}">
                      <a16:colId xmlns:a16="http://schemas.microsoft.com/office/drawing/2014/main" val="4040117992"/>
                    </a:ext>
                  </a:extLst>
                </a:gridCol>
                <a:gridCol w="2679918">
                  <a:extLst>
                    <a:ext uri="{9D8B030D-6E8A-4147-A177-3AD203B41FA5}">
                      <a16:colId xmlns:a16="http://schemas.microsoft.com/office/drawing/2014/main" val="2491187379"/>
                    </a:ext>
                  </a:extLst>
                </a:gridCol>
                <a:gridCol w="2679918">
                  <a:extLst>
                    <a:ext uri="{9D8B030D-6E8A-4147-A177-3AD203B41FA5}">
                      <a16:colId xmlns:a16="http://schemas.microsoft.com/office/drawing/2014/main" val="1280468230"/>
                    </a:ext>
                  </a:extLst>
                </a:gridCol>
              </a:tblGrid>
              <a:tr h="569394">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569394">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569394">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569394">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569394">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982790">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569394">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569394">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12411" y="1"/>
            <a:ext cx="9144000" cy="692695"/>
          </a:xfrm>
          <a:noFill/>
        </p:spPr>
        <p:txBody>
          <a:bodyPr>
            <a:normAutofit/>
          </a:bodyPr>
          <a:lstStyle/>
          <a:p>
            <a:pPr algn="ctr"/>
            <a:r>
              <a:rPr lang="en-GB" sz="2800" dirty="0">
                <a:solidFill>
                  <a:schemeClr val="tx2">
                    <a:lumMod val="75000"/>
                  </a:schemeClr>
                </a:solidFill>
              </a:rPr>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1035326621"/>
              </p:ext>
            </p:extLst>
          </p:nvPr>
        </p:nvGraphicFramePr>
        <p:xfrm>
          <a:off x="0" y="692696"/>
          <a:ext cx="9144000" cy="5040559"/>
        </p:xfrm>
        <a:graphic>
          <a:graphicData uri="http://schemas.openxmlformats.org/drawingml/2006/table">
            <a:tbl>
              <a:tblPr firstRow="1" firstCol="1" bandRow="1">
                <a:tableStyleId>{7DF18680-E054-41AD-8BC1-D1AEF772440D}</a:tableStyleId>
              </a:tblPr>
              <a:tblGrid>
                <a:gridCol w="5344642">
                  <a:extLst>
                    <a:ext uri="{9D8B030D-6E8A-4147-A177-3AD203B41FA5}">
                      <a16:colId xmlns:a16="http://schemas.microsoft.com/office/drawing/2014/main" val="3935855640"/>
                    </a:ext>
                  </a:extLst>
                </a:gridCol>
                <a:gridCol w="2013923">
                  <a:extLst>
                    <a:ext uri="{9D8B030D-6E8A-4147-A177-3AD203B41FA5}">
                      <a16:colId xmlns:a16="http://schemas.microsoft.com/office/drawing/2014/main" val="544767860"/>
                    </a:ext>
                  </a:extLst>
                </a:gridCol>
                <a:gridCol w="1785435">
                  <a:extLst>
                    <a:ext uri="{9D8B030D-6E8A-4147-A177-3AD203B41FA5}">
                      <a16:colId xmlns:a16="http://schemas.microsoft.com/office/drawing/2014/main" val="1178093634"/>
                    </a:ext>
                  </a:extLst>
                </a:gridCol>
              </a:tblGrid>
              <a:tr h="514497">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526062">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noFill/>
                  </a:tcPr>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noFill/>
                  </a:tcPr>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0" y="1"/>
            <a:ext cx="9144000" cy="764704"/>
          </a:xfrm>
          <a:noFill/>
        </p:spPr>
        <p:txBody>
          <a:bodyPr>
            <a:noAutofit/>
          </a:bodyPr>
          <a:lstStyle/>
          <a:p>
            <a:pPr algn="ctr"/>
            <a:r>
              <a:rPr lang="en-GB" sz="2800" dirty="0">
                <a:solidFill>
                  <a:schemeClr val="tx2">
                    <a:lumMod val="75000"/>
                  </a:schemeClr>
                </a:solidFill>
              </a:rPr>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2821023485"/>
              </p:ext>
            </p:extLst>
          </p:nvPr>
        </p:nvGraphicFramePr>
        <p:xfrm>
          <a:off x="0" y="692696"/>
          <a:ext cx="9144000" cy="5040559"/>
        </p:xfrm>
        <a:graphic>
          <a:graphicData uri="http://schemas.openxmlformats.org/drawingml/2006/table">
            <a:tbl>
              <a:tblPr firstRow="1" firstCol="1" bandRow="1">
                <a:tableStyleId>{7DF18680-E054-41AD-8BC1-D1AEF772440D}</a:tableStyleId>
              </a:tblPr>
              <a:tblGrid>
                <a:gridCol w="4327071">
                  <a:extLst>
                    <a:ext uri="{9D8B030D-6E8A-4147-A177-3AD203B41FA5}">
                      <a16:colId xmlns:a16="http://schemas.microsoft.com/office/drawing/2014/main" val="4262130531"/>
                    </a:ext>
                  </a:extLst>
                </a:gridCol>
                <a:gridCol w="2122714">
                  <a:extLst>
                    <a:ext uri="{9D8B030D-6E8A-4147-A177-3AD203B41FA5}">
                      <a16:colId xmlns:a16="http://schemas.microsoft.com/office/drawing/2014/main" val="3626510109"/>
                    </a:ext>
                  </a:extLst>
                </a:gridCol>
                <a:gridCol w="2694215">
                  <a:extLst>
                    <a:ext uri="{9D8B030D-6E8A-4147-A177-3AD203B41FA5}">
                      <a16:colId xmlns:a16="http://schemas.microsoft.com/office/drawing/2014/main" val="2608802518"/>
                    </a:ext>
                  </a:extLst>
                </a:gridCol>
              </a:tblGrid>
              <a:tr h="61612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42443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30</a:t>
            </a:fld>
            <a:endParaRPr lang="en-GB" dirty="0"/>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8680" y="0"/>
            <a:ext cx="9144000" cy="620688"/>
          </a:xfrm>
          <a:noFill/>
        </p:spPr>
        <p:txBody>
          <a:bodyPr>
            <a:normAutofit/>
          </a:bodyPr>
          <a:lstStyle/>
          <a:p>
            <a:pPr algn="ctr"/>
            <a:r>
              <a:rPr lang="en-GB" sz="2800" dirty="0">
                <a:solidFill>
                  <a:schemeClr val="tx2">
                    <a:lumMod val="75000"/>
                  </a:schemeClr>
                </a:solidFill>
                <a:latin typeface="Arial" panose="020B0604020202020204" pitchFamily="34" charset="0"/>
                <a:cs typeface="Arial" panose="020B0604020202020204" pitchFamily="34" charset="0"/>
              </a:rPr>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256082197"/>
              </p:ext>
            </p:extLst>
          </p:nvPr>
        </p:nvGraphicFramePr>
        <p:xfrm>
          <a:off x="-8680" y="620688"/>
          <a:ext cx="9144000" cy="5112568"/>
        </p:xfrm>
        <a:graphic>
          <a:graphicData uri="http://schemas.openxmlformats.org/drawingml/2006/table">
            <a:tbl>
              <a:tblPr firstRow="1" firstCol="1" bandRow="1">
                <a:tableStyleId>{7DF18680-E054-41AD-8BC1-D1AEF772440D}</a:tableStyleId>
              </a:tblPr>
              <a:tblGrid>
                <a:gridCol w="5501446">
                  <a:extLst>
                    <a:ext uri="{9D8B030D-6E8A-4147-A177-3AD203B41FA5}">
                      <a16:colId xmlns:a16="http://schemas.microsoft.com/office/drawing/2014/main" val="145858002"/>
                    </a:ext>
                  </a:extLst>
                </a:gridCol>
                <a:gridCol w="1743530">
                  <a:extLst>
                    <a:ext uri="{9D8B030D-6E8A-4147-A177-3AD203B41FA5}">
                      <a16:colId xmlns:a16="http://schemas.microsoft.com/office/drawing/2014/main" val="3874652154"/>
                    </a:ext>
                  </a:extLst>
                </a:gridCol>
                <a:gridCol w="1899024">
                  <a:extLst>
                    <a:ext uri="{9D8B030D-6E8A-4147-A177-3AD203B41FA5}">
                      <a16:colId xmlns:a16="http://schemas.microsoft.com/office/drawing/2014/main" val="3823046836"/>
                    </a:ext>
                  </a:extLst>
                </a:gridCol>
              </a:tblGrid>
              <a:tr h="62241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449015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31</a:t>
            </a:fld>
            <a:endParaRPr lang="en-GB" dirty="0"/>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- 1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3743274066"/>
              </p:ext>
            </p:extLst>
          </p:nvPr>
        </p:nvGraphicFramePr>
        <p:xfrm>
          <a:off x="0" y="534153"/>
          <a:ext cx="9143999" cy="5271107"/>
        </p:xfrm>
        <a:graphic>
          <a:graphicData uri="http://schemas.openxmlformats.org/drawingml/2006/table">
            <a:tbl>
              <a:tblPr firstRow="1" firstCol="1" bandRow="1">
                <a:tableStyleId>{7DF18680-E054-41AD-8BC1-D1AEF772440D}</a:tableStyleId>
              </a:tblPr>
              <a:tblGrid>
                <a:gridCol w="3491880">
                  <a:extLst>
                    <a:ext uri="{9D8B030D-6E8A-4147-A177-3AD203B41FA5}">
                      <a16:colId xmlns:a16="http://schemas.microsoft.com/office/drawing/2014/main" val="3235174462"/>
                    </a:ext>
                  </a:extLst>
                </a:gridCol>
                <a:gridCol w="1368152">
                  <a:extLst>
                    <a:ext uri="{9D8B030D-6E8A-4147-A177-3AD203B41FA5}">
                      <a16:colId xmlns:a16="http://schemas.microsoft.com/office/drawing/2014/main" val="1820317717"/>
                    </a:ext>
                  </a:extLst>
                </a:gridCol>
                <a:gridCol w="1296144">
                  <a:extLst>
                    <a:ext uri="{9D8B030D-6E8A-4147-A177-3AD203B41FA5}">
                      <a16:colId xmlns:a16="http://schemas.microsoft.com/office/drawing/2014/main" val="125462813"/>
                    </a:ext>
                  </a:extLst>
                </a:gridCol>
                <a:gridCol w="1224136">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endParaRPr lang="en-GB" sz="1500" dirty="0">
                        <a:effectLst/>
                        <a:latin typeface="Arial" panose="020B0604020202020204" pitchFamily="34" charset="0"/>
                        <a:cs typeface="Arial" panose="020B0604020202020204" pitchFamily="34" charset="0"/>
                      </a:endParaRPr>
                    </a:p>
                    <a:p>
                      <a:pPr algn="ctr">
                        <a:lnSpc>
                          <a:spcPct val="100000"/>
                        </a:lnSpc>
                        <a:spcAft>
                          <a:spcPts val="0"/>
                        </a:spcAft>
                      </a:pPr>
                      <a:r>
                        <a:rPr lang="en-GB" sz="1500" dirty="0">
                          <a:effectLst/>
                          <a:latin typeface="Arial" panose="020B0604020202020204" pitchFamily="34" charset="0"/>
                          <a:cs typeface="Arial" panose="020B0604020202020204" pitchFamily="34" charset="0"/>
                        </a:rPr>
                        <a:t> 2021</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Percentage change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Outcome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b="1" dirty="0">
                          <a:effectLst/>
                          <a:latin typeface="Arial" panose="020B0604020202020204" pitchFamily="34" charset="0"/>
                          <a:ea typeface="Calibri" panose="020F0502020204030204" pitchFamily="34" charset="0"/>
                          <a:cs typeface="Arial" panose="020B0604020202020204" pitchFamily="34" charset="0"/>
                        </a:rPr>
                        <a:t>Profitability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Return on capital employed (ROCE)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Asset Turnover</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Gross Profit Margin</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Net Operating Profit Margin</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Efficiency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effectLst/>
                          <a:latin typeface="Arial" panose="020B0604020202020204" pitchFamily="34" charset="0"/>
                          <a:cs typeface="Arial" panose="020B0604020202020204" pitchFamily="34" charset="0"/>
                        </a:rPr>
                        <a:t>Inventory Days</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Trade payable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Trade receivable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Working Capital Holding days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b="0" dirty="0">
                          <a:effectLst/>
                          <a:latin typeface="Arial" panose="020B0604020202020204" pitchFamily="34" charset="0"/>
                          <a:cs typeface="Arial" panose="020B0604020202020204" pitchFamily="34" charset="0"/>
                        </a:rPr>
                        <a:t>Non-Current Asset Turnover</a:t>
                      </a:r>
                      <a:endParaRPr lang="en-GB" sz="15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Liquidity</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Current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Acid test/quick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32</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261810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1"/>
            <a:ext cx="9143999" cy="534152"/>
          </a:xfrm>
          <a:noFill/>
        </p:spPr>
        <p:txBody>
          <a:bodyPr>
            <a:normAutofit/>
          </a:bodyPr>
          <a:lstStyle/>
          <a:p>
            <a:pPr algn="ctr"/>
            <a:r>
              <a:rPr lang="en-GB" sz="2800" dirty="0">
                <a:solidFill>
                  <a:schemeClr val="tx2">
                    <a:lumMod val="75000"/>
                  </a:schemeClr>
                </a:solidFill>
              </a:rPr>
              <a:t>Summary table - 2 </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2750857317"/>
              </p:ext>
            </p:extLst>
          </p:nvPr>
        </p:nvGraphicFramePr>
        <p:xfrm>
          <a:off x="0" y="534153"/>
          <a:ext cx="9143999" cy="5271107"/>
        </p:xfrm>
        <a:graphic>
          <a:graphicData uri="http://schemas.openxmlformats.org/drawingml/2006/table">
            <a:tbl>
              <a:tblPr firstRow="1" firstCol="1" bandRow="1">
                <a:tableStyleId>{7DF18680-E054-41AD-8BC1-D1AEF772440D}</a:tableStyleId>
              </a:tblPr>
              <a:tblGrid>
                <a:gridCol w="3851920">
                  <a:extLst>
                    <a:ext uri="{9D8B030D-6E8A-4147-A177-3AD203B41FA5}">
                      <a16:colId xmlns:a16="http://schemas.microsoft.com/office/drawing/2014/main" val="3235174462"/>
                    </a:ext>
                  </a:extLst>
                </a:gridCol>
                <a:gridCol w="1008112">
                  <a:extLst>
                    <a:ext uri="{9D8B030D-6E8A-4147-A177-3AD203B41FA5}">
                      <a16:colId xmlns:a16="http://schemas.microsoft.com/office/drawing/2014/main" val="1820317717"/>
                    </a:ext>
                  </a:extLst>
                </a:gridCol>
                <a:gridCol w="1296144">
                  <a:extLst>
                    <a:ext uri="{9D8B030D-6E8A-4147-A177-3AD203B41FA5}">
                      <a16:colId xmlns:a16="http://schemas.microsoft.com/office/drawing/2014/main" val="125462813"/>
                    </a:ext>
                  </a:extLst>
                </a:gridCol>
                <a:gridCol w="1224136">
                  <a:extLst>
                    <a:ext uri="{9D8B030D-6E8A-4147-A177-3AD203B41FA5}">
                      <a16:colId xmlns:a16="http://schemas.microsoft.com/office/drawing/2014/main" val="3592663697"/>
                    </a:ext>
                  </a:extLst>
                </a:gridCol>
                <a:gridCol w="1763687">
                  <a:extLst>
                    <a:ext uri="{9D8B030D-6E8A-4147-A177-3AD203B41FA5}">
                      <a16:colId xmlns:a16="http://schemas.microsoft.com/office/drawing/2014/main" val="1336046565"/>
                    </a:ext>
                  </a:extLst>
                </a:gridCol>
              </a:tblGrid>
              <a:tr h="706725">
                <a:tc>
                  <a:txBody>
                    <a:bodyPr/>
                    <a:lstStyle/>
                    <a:p>
                      <a:pPr>
                        <a:lnSpc>
                          <a:spcPct val="115000"/>
                        </a:lnSpc>
                        <a:spcAft>
                          <a:spcPts val="1000"/>
                        </a:spcAft>
                      </a:pPr>
                      <a:r>
                        <a:rPr lang="en-GB" sz="1500" dirty="0">
                          <a:effectLst/>
                          <a:latin typeface="Arial" panose="020B0604020202020204" pitchFamily="34" charset="0"/>
                          <a:cs typeface="Arial" panose="020B0604020202020204" pitchFamily="34" charset="0"/>
                        </a:rPr>
                        <a:t> </a:t>
                      </a:r>
                    </a:p>
                    <a:p>
                      <a:pPr>
                        <a:lnSpc>
                          <a:spcPct val="115000"/>
                        </a:lnSpc>
                        <a:spcAft>
                          <a:spcPts val="1000"/>
                        </a:spcAft>
                      </a:pPr>
                      <a:r>
                        <a:rPr lang="en-GB" sz="1500" dirty="0">
                          <a:effectLst/>
                          <a:latin typeface="Arial" panose="020B0604020202020204" pitchFamily="34" charset="0"/>
                          <a:cs typeface="Arial" panose="020B0604020202020204" pitchFamily="34" charset="0"/>
                        </a:rPr>
                        <a:t>RATIO</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endParaRPr lang="en-GB" sz="1500" dirty="0">
                        <a:effectLst/>
                        <a:latin typeface="Arial" panose="020B0604020202020204" pitchFamily="34" charset="0"/>
                        <a:cs typeface="Arial" panose="020B0604020202020204" pitchFamily="34" charset="0"/>
                      </a:endParaRPr>
                    </a:p>
                    <a:p>
                      <a:pPr algn="ctr">
                        <a:lnSpc>
                          <a:spcPct val="100000"/>
                        </a:lnSpc>
                        <a:spcAft>
                          <a:spcPts val="0"/>
                        </a:spcAft>
                      </a:pPr>
                      <a:r>
                        <a:rPr lang="en-GB" sz="1500" dirty="0">
                          <a:effectLst/>
                          <a:latin typeface="Arial" panose="020B0604020202020204" pitchFamily="34" charset="0"/>
                          <a:cs typeface="Arial" panose="020B0604020202020204" pitchFamily="34" charset="0"/>
                        </a:rPr>
                        <a:t> 2021</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Percentage change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Aft>
                          <a:spcPts val="0"/>
                        </a:spcAft>
                      </a:pPr>
                      <a:r>
                        <a:rPr lang="en-GB" sz="1500" dirty="0">
                          <a:effectLst/>
                          <a:latin typeface="Arial" panose="020B0604020202020204" pitchFamily="34" charset="0"/>
                          <a:cs typeface="Arial" panose="020B0604020202020204" pitchFamily="34" charset="0"/>
                        </a:rPr>
                        <a:t> </a:t>
                      </a:r>
                    </a:p>
                    <a:p>
                      <a:pPr algn="ctr">
                        <a:lnSpc>
                          <a:spcPct val="100000"/>
                        </a:lnSpc>
                        <a:spcAft>
                          <a:spcPts val="0"/>
                        </a:spcAft>
                      </a:pPr>
                      <a:r>
                        <a:rPr lang="en-GB" sz="1500" dirty="0">
                          <a:effectLst/>
                          <a:latin typeface="Arial" panose="020B0604020202020204" pitchFamily="34" charset="0"/>
                          <a:cs typeface="Arial" panose="020B0604020202020204" pitchFamily="34" charset="0"/>
                        </a:rPr>
                        <a:t>Outcome</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75587876"/>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Capital structure and gearing</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9070605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Debt/equity gearing (Leverage)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12971412"/>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Debt to total capital (Capital structure)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5614963"/>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Interest cover</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202388"/>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89011076"/>
                  </a:ext>
                </a:extLst>
              </a:tr>
              <a:tr h="252942">
                <a:tc>
                  <a:txBody>
                    <a:bodyPr/>
                    <a:lstStyle/>
                    <a:p>
                      <a:pPr>
                        <a:lnSpc>
                          <a:spcPct val="115000"/>
                        </a:lnSpc>
                        <a:spcAft>
                          <a:spcPts val="1000"/>
                        </a:spcAft>
                      </a:pPr>
                      <a:r>
                        <a:rPr lang="en-GB" sz="1500" dirty="0">
                          <a:effectLst/>
                          <a:latin typeface="Arial" panose="020B0604020202020204" pitchFamily="34" charset="0"/>
                          <a:ea typeface="Calibri" panose="020F0502020204030204" pitchFamily="34" charset="0"/>
                          <a:cs typeface="Arial" panose="020B0604020202020204" pitchFamily="34" charset="0"/>
                        </a:rPr>
                        <a:t>Investment </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31234375"/>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Earnings per share (EPS)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1536286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Price earnings (P/E)</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9139221"/>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Dividends per share (DPS)</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92890520"/>
                  </a:ext>
                </a:extLst>
              </a:tr>
              <a:tr h="252942">
                <a:tc>
                  <a:txBody>
                    <a:bodyPr/>
                    <a:lstStyle/>
                    <a:p>
                      <a:pPr>
                        <a:lnSpc>
                          <a:spcPct val="115000"/>
                        </a:lnSpc>
                        <a:spcAft>
                          <a:spcPts val="1000"/>
                        </a:spcAft>
                      </a:pPr>
                      <a:r>
                        <a:rPr lang="en-GB" sz="1500" b="0" dirty="0">
                          <a:effectLst/>
                          <a:latin typeface="Arial" panose="020B0604020202020204" pitchFamily="34" charset="0"/>
                          <a:ea typeface="Calibri" panose="020F0502020204030204" pitchFamily="34" charset="0"/>
                          <a:cs typeface="Arial" panose="020B0604020202020204" pitchFamily="34" charset="0"/>
                        </a:rPr>
                        <a:t>Dividend percentage payout</a:t>
                      </a: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883285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31521769"/>
                  </a:ext>
                </a:extLst>
              </a:tr>
              <a:tr h="252942">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a:effectLst/>
                          <a:latin typeface="Arial" panose="020B0604020202020204" pitchFamily="34" charset="0"/>
                          <a:ea typeface="Calibri" panose="020F0502020204030204" pitchFamily="34" charset="0"/>
                          <a:cs typeface="Arial" panose="020B0604020202020204" pitchFamily="34" charset="0"/>
                        </a:rPr>
                        <a:t>Other ratios</a:t>
                      </a: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64148959"/>
                  </a:ext>
                </a:extLst>
              </a:tr>
              <a:tr h="264368">
                <a:tc>
                  <a:txBody>
                    <a:bodyPr/>
                    <a:lstStyle/>
                    <a:p>
                      <a:pPr>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79135701"/>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9"/>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10"/>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332668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93588104"/>
                  </a:ext>
                </a:extLst>
              </a:tr>
              <a:tr h="252942">
                <a:tc>
                  <a:txBody>
                    <a:bodyPr/>
                    <a:lstStyle/>
                    <a:p>
                      <a:pPr>
                        <a:lnSpc>
                          <a:spcPct val="115000"/>
                        </a:lnSpc>
                        <a:spcAft>
                          <a:spcPts val="1000"/>
                        </a:spcAft>
                      </a:pPr>
                      <a:endParaRPr lang="en-GB" sz="15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42887378"/>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428045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25237</TotalTime>
  <Words>2932</Words>
  <Application>Microsoft Office PowerPoint</Application>
  <PresentationFormat>On-screen Show (4:3)</PresentationFormat>
  <Paragraphs>812</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Times New Roman</vt:lpstr>
      <vt:lpstr>20140311PresentationUWTSDTemplate</vt:lpstr>
      <vt:lpstr> MBA International Business  Financial Management </vt:lpstr>
      <vt:lpstr>PowerPoint Presentation</vt:lpstr>
      <vt:lpstr>PowerPoint Presentation</vt:lpstr>
      <vt:lpstr>Starting the analysis</vt:lpstr>
      <vt:lpstr>Assessing profitability – Return on capital employed (ROCE)</vt:lpstr>
      <vt:lpstr>Calculating relative performance difference - 1</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efficiency – trade payable  days</vt:lpstr>
      <vt:lpstr>Assessing efficiency – trade receivables days</vt:lpstr>
      <vt:lpstr>Assessing efficiency – analysis of trade receivable and trade payable days (holding days)</vt:lpstr>
      <vt:lpstr>Assessing liquidity – current ratio</vt:lpstr>
      <vt:lpstr>Assessing liquidity – acid test or quick ratio</vt:lpstr>
      <vt:lpstr>Assessing liquidity - cash ratio</vt:lpstr>
      <vt:lpstr> Capital structure – introduction to gearing </vt:lpstr>
      <vt:lpstr>Types of gearing - 1</vt:lpstr>
      <vt:lpstr>Types of gearing - 2</vt:lpstr>
      <vt:lpstr>The effects of types of gearing – example</vt:lpstr>
      <vt:lpstr>The effects of types of gearing – exercise</vt:lpstr>
      <vt:lpstr>Capital structure variations and return on capital</vt:lpstr>
      <vt:lpstr>Capital structure and gearing - summary</vt:lpstr>
      <vt:lpstr>Gearing ratios</vt:lpstr>
      <vt:lpstr>Capital structure and gearing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 - 1 </vt:lpstr>
      <vt:lpstr>Summary table - 2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293</cp:revision>
  <cp:lastPrinted>2024-09-26T09:24:00Z</cp:lastPrinted>
  <dcterms:created xsi:type="dcterms:W3CDTF">2013-10-11T12:05:37Z</dcterms:created>
  <dcterms:modified xsi:type="dcterms:W3CDTF">2024-09-27T09:35:10Z</dcterms:modified>
</cp:coreProperties>
</file>