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204" r:id="rId4"/>
    <p:sldMasterId id="2147484213" r:id="rId5"/>
  </p:sldMasterIdLst>
  <p:notesMasterIdLst>
    <p:notesMasterId r:id="rId17"/>
  </p:notesMasterIdLst>
  <p:handoutMasterIdLst>
    <p:handoutMasterId r:id="rId18"/>
  </p:handoutMasterIdLst>
  <p:sldIdLst>
    <p:sldId id="268" r:id="rId6"/>
    <p:sldId id="269" r:id="rId7"/>
    <p:sldId id="380" r:id="rId8"/>
    <p:sldId id="384" r:id="rId9"/>
    <p:sldId id="272" r:id="rId10"/>
    <p:sldId id="262" r:id="rId11"/>
    <p:sldId id="273" r:id="rId12"/>
    <p:sldId id="382" r:id="rId13"/>
    <p:sldId id="271" r:id="rId14"/>
    <p:sldId id="274" r:id="rId15"/>
    <p:sldId id="37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8686"/>
    <a:srgbClr val="F1F1F4"/>
    <a:srgbClr val="626D7C"/>
    <a:srgbClr val="ED6F76"/>
    <a:srgbClr val="E83754"/>
    <a:srgbClr val="8E96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963B97-48C8-2845-B38A-6803DD22C4AA}" v="6" dt="2022-11-03T15:53:54.3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57" autoAdjust="0"/>
    <p:restoredTop sz="94694"/>
  </p:normalViewPr>
  <p:slideViewPr>
    <p:cSldViewPr snapToGrid="0" snapToObjects="1">
      <p:cViewPr varScale="1">
        <p:scale>
          <a:sx n="121" d="100"/>
          <a:sy n="121" d="100"/>
        </p:scale>
        <p:origin x="98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napToObjects="1">
      <p:cViewPr varScale="1">
        <p:scale>
          <a:sx n="92" d="100"/>
          <a:sy n="92" d="100"/>
        </p:scale>
        <p:origin x="3216" y="19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4CEA710-4803-ECC2-01B0-D497A1B18C5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260B63-5F9D-9088-C04E-F2F76DA7F9A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D46484-E16C-E241-9C66-FC5DB692B555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7D8F55-E585-8B9F-BD8F-4888293B0C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5F6B16-5D74-969E-5067-975B2DB7B56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F4225E-05FE-F140-82AF-4C54227570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12395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3757C8-9EE2-44BF-A58F-3CBA4CA67139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B540FD-4677-49E7-893F-123A4894E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3150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What is  the Connection between? </a:t>
            </a:r>
          </a:p>
          <a:p>
            <a:endParaRPr lang="en-GB" sz="1200" dirty="0"/>
          </a:p>
          <a:p>
            <a:pPr marL="228600" indent="-228600">
              <a:buAutoNum type="arabicPeriod"/>
            </a:pPr>
            <a:r>
              <a:rPr lang="en-GB" sz="1200" baseline="0" dirty="0"/>
              <a:t> An Eighteenth Century Painting</a:t>
            </a:r>
          </a:p>
          <a:p>
            <a:pPr marL="228600" indent="-228600">
              <a:buAutoNum type="arabicPeriod"/>
            </a:pPr>
            <a:r>
              <a:rPr lang="en-GB" sz="1200" baseline="0" dirty="0"/>
              <a:t> A rose</a:t>
            </a:r>
          </a:p>
          <a:p>
            <a:pPr marL="228600" indent="-228600">
              <a:buAutoNum type="arabicPeriod"/>
            </a:pPr>
            <a:r>
              <a:rPr lang="en-GB" sz="1200" baseline="0" dirty="0"/>
              <a:t> The Wynn Family Estate in North Wales</a:t>
            </a:r>
          </a:p>
          <a:p>
            <a:pPr marL="228600" indent="-228600">
              <a:buAutoNum type="arabicPeriod"/>
            </a:pPr>
            <a:r>
              <a:rPr lang="en-GB" sz="1200" baseline="0" dirty="0"/>
              <a:t> Racism</a:t>
            </a:r>
          </a:p>
          <a:p>
            <a:pPr marL="228600" indent="-228600">
              <a:buAutoNum type="arabicPeriod"/>
            </a:pPr>
            <a:r>
              <a:rPr lang="en-GB" sz="1200" baseline="0" dirty="0"/>
              <a:t> A very rural closed church?</a:t>
            </a:r>
            <a:endParaRPr lang="en-GB" sz="12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B540FD-4677-49E7-893F-123A4894E3B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6978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4058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4230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4373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B540FD-4677-49E7-893F-123A4894E3B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979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0877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084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714995" y="763747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09989" y="2809053"/>
            <a:ext cx="6801612" cy="1239894"/>
          </a:xfrm>
          <a:solidFill>
            <a:schemeClr val="tx1"/>
          </a:solidFill>
          <a:ln w="41275">
            <a:solidFill>
              <a:srgbClr val="ED6F76"/>
            </a:solidFill>
          </a:ln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626D7C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6801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rgbClr val="F1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452" y="1645822"/>
            <a:ext cx="11362826" cy="385030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864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6452" y="1616640"/>
            <a:ext cx="4916170" cy="42199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30919" y="1616640"/>
            <a:ext cx="4615030" cy="42199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657578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6452" y="160664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36452" y="2516608"/>
            <a:ext cx="4270248" cy="322447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30215" y="2516607"/>
            <a:ext cx="4253484" cy="3224477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830215" y="160664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B0C1399-8DE1-49AE-A895-013439A51D8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323978" y="1606643"/>
            <a:ext cx="2400300" cy="3918668"/>
          </a:xfrm>
        </p:spPr>
        <p:txBody>
          <a:bodyPr/>
          <a:lstStyle/>
          <a:p>
            <a:r>
              <a:rPr lang="en-GB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4978416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2653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62719" y="2369658"/>
            <a:ext cx="7266561" cy="137938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184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36A3249-73FC-47BF-80C7-6AEAFE39B90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254868" y="642025"/>
            <a:ext cx="9124545" cy="4844375"/>
          </a:xfrm>
        </p:spPr>
        <p:txBody>
          <a:bodyPr/>
          <a:lstStyle/>
          <a:p>
            <a:r>
              <a:rPr lang="en-GB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463714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04289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714995" y="763747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09989" y="2809053"/>
            <a:ext cx="6801612" cy="1239894"/>
          </a:xfrm>
          <a:solidFill>
            <a:schemeClr val="tx1"/>
          </a:solidFill>
          <a:ln w="41275">
            <a:solidFill>
              <a:srgbClr val="ED6F76"/>
            </a:solidFill>
          </a:ln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626D7C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6645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rgbClr val="F1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452" y="1645822"/>
            <a:ext cx="11362826" cy="3850305"/>
          </a:xfrm>
          <a:solidFill>
            <a:srgbClr val="F1F1F4"/>
          </a:solidFill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171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6452" y="1616640"/>
            <a:ext cx="4916170" cy="42199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30919" y="1616640"/>
            <a:ext cx="4615030" cy="42199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73139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6452" y="160664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36452" y="2516608"/>
            <a:ext cx="4270248" cy="322447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30215" y="2516607"/>
            <a:ext cx="4253484" cy="3224477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830215" y="160664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B0C1399-8DE1-49AE-A895-013439A51D8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323978" y="1606643"/>
            <a:ext cx="2400300" cy="391866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849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4974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62719" y="2369658"/>
            <a:ext cx="7266561" cy="137938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0313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36A3249-73FC-47BF-80C7-6AEAFE39B90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254868" y="642025"/>
            <a:ext cx="9124545" cy="4844375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252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336452" y="256161"/>
            <a:ext cx="11362826" cy="1188720"/>
          </a:xfrm>
          <a:prstGeom prst="rect">
            <a:avLst/>
          </a:prstGeom>
          <a:solidFill>
            <a:srgbClr val="F1F1F4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5616" y="1564912"/>
            <a:ext cx="11362826" cy="4035130"/>
          </a:xfrm>
          <a:prstGeom prst="rect">
            <a:avLst/>
          </a:prstGeom>
          <a:solidFill>
            <a:srgbClr val="F1F1F4"/>
          </a:solidFill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691D3DC-F8C3-C043-66BB-31A3831B1357}"/>
              </a:ext>
            </a:extLst>
          </p:cNvPr>
          <p:cNvCxnSpPr>
            <a:cxnSpLocks/>
          </p:cNvCxnSpPr>
          <p:nvPr userDrawn="1"/>
        </p:nvCxnSpPr>
        <p:spPr>
          <a:xfrm>
            <a:off x="11945566" y="539262"/>
            <a:ext cx="0" cy="495686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E46DC17-9034-0EC5-949F-C5018C3E8C23}"/>
              </a:ext>
            </a:extLst>
          </p:cNvPr>
          <p:cNvCxnSpPr>
            <a:cxnSpLocks/>
          </p:cNvCxnSpPr>
          <p:nvPr userDrawn="1"/>
        </p:nvCxnSpPr>
        <p:spPr>
          <a:xfrm>
            <a:off x="506627" y="6601839"/>
            <a:ext cx="986829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8" descr="Text, logo&#10;&#10;Description automatically generated">
            <a:extLst>
              <a:ext uri="{FF2B5EF4-FFF2-40B4-BE49-F238E27FC236}">
                <a16:creationId xmlns:a16="http://schemas.microsoft.com/office/drawing/2014/main" id="{7D8F594A-7B13-28C9-1148-5EA850F4B3C9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10609390" y="5670126"/>
            <a:ext cx="1336177" cy="931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246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05" r:id="rId1"/>
    <p:sldLayoutId id="2147484206" r:id="rId2"/>
    <p:sldLayoutId id="2147484208" r:id="rId3"/>
    <p:sldLayoutId id="2147484209" r:id="rId4"/>
    <p:sldLayoutId id="2147484210" r:id="rId5"/>
    <p:sldLayoutId id="2147484212" r:id="rId6"/>
    <p:sldLayoutId id="2147484211" r:id="rId7"/>
    <p:sldLayoutId id="2147484221" r:id="rId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b="1" kern="1200">
          <a:solidFill>
            <a:srgbClr val="626D7C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626D7C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626D7C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626D7C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626D7C"/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1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336452" y="256161"/>
            <a:ext cx="11362826" cy="1188720"/>
          </a:xfrm>
          <a:prstGeom prst="rect">
            <a:avLst/>
          </a:prstGeom>
          <a:solidFill>
            <a:srgbClr val="F1F1F4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5616" y="1564912"/>
            <a:ext cx="11362826" cy="4035130"/>
          </a:xfrm>
          <a:prstGeom prst="rect">
            <a:avLst/>
          </a:prstGeom>
          <a:solidFill>
            <a:srgbClr val="F1F1F4"/>
          </a:solidFill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679BFDC-23C7-BC8E-C102-9FDB5E724C53}"/>
              </a:ext>
            </a:extLst>
          </p:cNvPr>
          <p:cNvCxnSpPr>
            <a:cxnSpLocks/>
          </p:cNvCxnSpPr>
          <p:nvPr userDrawn="1"/>
        </p:nvCxnSpPr>
        <p:spPr>
          <a:xfrm>
            <a:off x="11945566" y="539262"/>
            <a:ext cx="0" cy="495686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AE723DD-FC5D-C8EA-15B5-8B86668E35C5}"/>
              </a:ext>
            </a:extLst>
          </p:cNvPr>
          <p:cNvCxnSpPr>
            <a:cxnSpLocks/>
          </p:cNvCxnSpPr>
          <p:nvPr userDrawn="1"/>
        </p:nvCxnSpPr>
        <p:spPr>
          <a:xfrm>
            <a:off x="506627" y="6601839"/>
            <a:ext cx="986829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8" descr="Text, logo&#10;&#10;Description automatically generated">
            <a:extLst>
              <a:ext uri="{FF2B5EF4-FFF2-40B4-BE49-F238E27FC236}">
                <a16:creationId xmlns:a16="http://schemas.microsoft.com/office/drawing/2014/main" id="{ED9241A5-0CC7-24E6-923D-1A18A3A58B2D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10609390" y="5670126"/>
            <a:ext cx="1336177" cy="931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894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14" r:id="rId1"/>
    <p:sldLayoutId id="2147484215" r:id="rId2"/>
    <p:sldLayoutId id="2147484216" r:id="rId3"/>
    <p:sldLayoutId id="2147484217" r:id="rId4"/>
    <p:sldLayoutId id="2147484218" r:id="rId5"/>
    <p:sldLayoutId id="2147484219" r:id="rId6"/>
    <p:sldLayoutId id="2147484220" r:id="rId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b="1" kern="1200">
          <a:solidFill>
            <a:srgbClr val="626D7C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626D7C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626D7C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626D7C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626D7C"/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5" Type="http://schemas.openxmlformats.org/officeDocument/2006/relationships/image" Target="https://upload.wikimedia.org/wikipedia/commons/thumb/6/6f/Rose_Amber_Queen_%E3%83%90%E3%83%A9_%E3%82%A2%E3%83%B3%E3%83%90%E3%83%BC_%E3%82%AF%E3%82%A4%E3%83%BC%E3%83%B3_%285974343766%29.jpg/800px-Rose_Amber_Queen_%E3%83%90%E3%83%A9_%E3%82%A2%E3%83%B3%E3%83%90%E3%83%BC_%E3%82%AF%E3%82%A4%E3%83%BC%E3%83%B3_%285974343766%29.jpg?20150914175221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bc.co.uk/news/av/uk-wales-58988121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mailto:darpl@cardiffmet.ac.uk" TargetMode="Externa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52176-8293-411C-85CF-321177B7856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marL="0" indent="0"/>
            <a:br>
              <a:rPr lang="en-GB" sz="5300" b="1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5300" b="1">
                <a:latin typeface="Calibri" panose="020F0502020204030204" pitchFamily="34" charset="0"/>
                <a:cs typeface="Calibri" panose="020F0502020204030204" pitchFamily="34" charset="0"/>
              </a:rPr>
              <a:t>John</a:t>
            </a:r>
            <a:br>
              <a:rPr lang="en-GB" sz="53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5300" b="1" dirty="0">
                <a:latin typeface="Calibri" panose="020F0502020204030204" pitchFamily="34" charset="0"/>
                <a:cs typeface="Calibri" panose="020F0502020204030204" pitchFamily="34" charset="0"/>
              </a:rPr>
              <a:t>Ystumllyn </a:t>
            </a:r>
            <a:br>
              <a:rPr lang="en-GB" sz="4000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6DF206-3179-4211-97F6-6649A5AB95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09988" y="2809052"/>
            <a:ext cx="7049119" cy="1639282"/>
          </a:xfrm>
        </p:spPr>
        <p:txBody>
          <a:bodyPr>
            <a:normAutofit/>
          </a:bodyPr>
          <a:lstStyle/>
          <a:p>
            <a:r>
              <a:rPr lang="en-GB" sz="3600" dirty="0"/>
              <a:t>Dr Huw Griffiths and Dr Susan Davis</a:t>
            </a:r>
          </a:p>
          <a:p>
            <a:r>
              <a:rPr lang="en-GB" sz="3600" dirty="0"/>
              <a:t>DARPL</a:t>
            </a:r>
          </a:p>
        </p:txBody>
      </p:sp>
    </p:spTree>
    <p:extLst>
      <p:ext uri="{BB962C8B-B14F-4D97-AF65-F5344CB8AC3E}">
        <p14:creationId xmlns:p14="http://schemas.microsoft.com/office/powerpoint/2010/main" val="2151179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2D5152A-BAC8-4B8C-887B-F1A3B22479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600" dirty="0"/>
              <a:t>Please use these slides along with the teacher notes</a:t>
            </a:r>
          </a:p>
          <a:p>
            <a:r>
              <a:rPr lang="en-GB" sz="3600" dirty="0"/>
              <a:t>They are designed to stimulate conversations and further research </a:t>
            </a:r>
          </a:p>
          <a:p>
            <a:r>
              <a:rPr lang="en-GB" sz="3600" dirty="0"/>
              <a:t>Teachers should work with learners in exploring the materials and adapt them according to needs / age of learner etc.</a:t>
            </a:r>
          </a:p>
          <a:p>
            <a:r>
              <a:rPr lang="en-GB" sz="3600" dirty="0"/>
              <a:t>There is further reading / information on teacher notes page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5D1BEC1-3ED3-4C7F-8340-CB541330C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How to use these slides</a:t>
            </a:r>
          </a:p>
        </p:txBody>
      </p:sp>
    </p:spTree>
    <p:extLst>
      <p:ext uri="{BB962C8B-B14F-4D97-AF65-F5344CB8AC3E}">
        <p14:creationId xmlns:p14="http://schemas.microsoft.com/office/powerpoint/2010/main" val="10528865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67BF3B7-260A-22AA-E6E0-39127FA4F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452" y="256161"/>
            <a:ext cx="11362826" cy="1188720"/>
          </a:xfrm>
        </p:spPr>
        <p:txBody>
          <a:bodyPr anchor="ctr">
            <a:normAutofit/>
          </a:bodyPr>
          <a:lstStyle/>
          <a:p>
            <a:r>
              <a:rPr lang="en-US" dirty="0"/>
              <a:t>What is the connection between?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4817D83-F173-7C36-464D-8198D86721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43115" y="2006492"/>
            <a:ext cx="3829948" cy="4452180"/>
          </a:xfrm>
        </p:spPr>
        <p:txBody>
          <a:bodyPr>
            <a:normAutofit/>
          </a:bodyPr>
          <a:lstStyle/>
          <a:p>
            <a:endParaRPr lang="en-US" sz="4200" dirty="0"/>
          </a:p>
          <a:p>
            <a:endParaRPr lang="en-US" dirty="0"/>
          </a:p>
          <a:p>
            <a:endParaRPr lang="en-US" sz="57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68269C-008F-E19B-9767-2650A56B7C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920" y="1619663"/>
            <a:ext cx="4140112" cy="4687746"/>
          </a:xfrm>
          <a:prstGeom prst="rect">
            <a:avLst/>
          </a:pr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3C367CE6-945E-B71D-D03F-09F3B8854A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1" descr="A yellow rose with green leaves&#10;&#10;Description automatically generated with low confidence">
            <a:extLst>
              <a:ext uri="{FF2B5EF4-FFF2-40B4-BE49-F238E27FC236}">
                <a16:creationId xmlns:a16="http://schemas.microsoft.com/office/drawing/2014/main" id="{8F3EC958-3D2E-63CA-A54E-DC9CD1A601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8886" y="1701041"/>
            <a:ext cx="5727700" cy="382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2527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6D15741-C280-55A1-2242-777C502675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/>
            </a:br>
            <a:r>
              <a:rPr lang="en-US" sz="2400"/>
              <a:t>The Wynn Family Estate </a:t>
            </a:r>
            <a:r>
              <a:rPr lang="en-US"/>
              <a:t>/ </a:t>
            </a:r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 Cynhaearn's Church, Ynyscynhaearn</a:t>
            </a:r>
            <a:r>
              <a:rPr lang="en-GB">
                <a:effectLst/>
              </a:rPr>
              <a:t> 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4BF6825-DFFC-8CFC-B388-3A13E0F6D7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419" b="9419"/>
          <a:stretch/>
        </p:blipFill>
        <p:spPr>
          <a:xfrm>
            <a:off x="515128" y="1859666"/>
            <a:ext cx="5964609" cy="409743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C7A3727-897F-F502-B0DF-EFAF2C02A1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255" b="19255"/>
          <a:stretch/>
        </p:blipFill>
        <p:spPr>
          <a:xfrm>
            <a:off x="7151517" y="1859666"/>
            <a:ext cx="4384381" cy="3094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813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AB7E8FF-6255-8004-24AB-CE5A61D8DE33}"/>
              </a:ext>
            </a:extLst>
          </p:cNvPr>
          <p:cNvSpPr txBox="1"/>
          <p:nvPr/>
        </p:nvSpPr>
        <p:spPr bwMode="black">
          <a:xfrm>
            <a:off x="336452" y="256161"/>
            <a:ext cx="11362826" cy="1188720"/>
          </a:xfrm>
          <a:prstGeom prst="rect">
            <a:avLst/>
          </a:prstGeom>
          <a:solidFill>
            <a:srgbClr val="F1F1F4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cap="all" spc="20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A ‘Slave Gang’ in West Africa</a:t>
            </a:r>
            <a:r>
              <a:rPr lang="en-GB" sz="2800" cap="all" spc="20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7" name="Picture 6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88C87C7B-330D-FCAF-AC89-2FBD090390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9553" y="1743961"/>
            <a:ext cx="3966758" cy="4219956"/>
          </a:xfrm>
          <a:prstGeom prst="rect">
            <a:avLst/>
          </a:prstGeom>
          <a:noFill/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053608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303282" y="558011"/>
            <a:ext cx="3731173" cy="388843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6500" dirty="0"/>
              <a:t>John </a:t>
            </a:r>
            <a:r>
              <a:rPr lang="en-GB" sz="6500" dirty="0" err="1"/>
              <a:t>Ystumllyn</a:t>
            </a:r>
            <a:r>
              <a:rPr lang="en-GB" sz="6500" dirty="0"/>
              <a:t> </a:t>
            </a:r>
          </a:p>
          <a:p>
            <a:pPr marL="0" indent="0">
              <a:buNone/>
            </a:pPr>
            <a:r>
              <a:rPr lang="en-GB" sz="6500" dirty="0"/>
              <a:t>(Jack Black)</a:t>
            </a:r>
          </a:p>
          <a:p>
            <a:pPr marL="0" indent="0">
              <a:buNone/>
            </a:pPr>
            <a:endParaRPr lang="en-GB" sz="6500" dirty="0"/>
          </a:p>
          <a:p>
            <a:pPr marL="0" indent="0">
              <a:buNone/>
            </a:pPr>
            <a:endParaRPr lang="en-GB" sz="7200" dirty="0"/>
          </a:p>
          <a:p>
            <a:pPr marL="0" indent="0">
              <a:buNone/>
            </a:pPr>
            <a:r>
              <a:rPr lang="en-GB" sz="2200" dirty="0"/>
              <a:t>Image: painting by an unknown artist  </a:t>
            </a:r>
          </a:p>
          <a:p>
            <a:pPr marL="0" indent="0" algn="l" fontAlgn="base">
              <a:buNone/>
            </a:pPr>
            <a:r>
              <a:rPr lang="en-GB" sz="2200" b="1" i="0" u="none" strike="noStrike" dirty="0">
                <a:solidFill>
                  <a:srgbClr val="030000"/>
                </a:solidFill>
                <a:effectLst/>
                <a:latin typeface="inherit"/>
              </a:rPr>
              <a:t>Anonymous Artist</a:t>
            </a:r>
            <a:endParaRPr lang="en-GB" sz="2200" b="0" i="0" u="none" strike="noStrike" dirty="0">
              <a:solidFill>
                <a:srgbClr val="030000"/>
              </a:solidFill>
              <a:effectLst/>
              <a:latin typeface="SourceSansPro"/>
            </a:endParaRPr>
          </a:p>
          <a:p>
            <a:pPr marL="0" indent="0" algn="l" fontAlgn="base">
              <a:buNone/>
            </a:pPr>
            <a:r>
              <a:rPr lang="en-GB" sz="2200" b="1" i="0" u="none" strike="noStrike" dirty="0">
                <a:solidFill>
                  <a:srgbClr val="030000"/>
                </a:solidFill>
                <a:effectLst/>
                <a:latin typeface="inherit"/>
              </a:rPr>
              <a:t>Jack Black of </a:t>
            </a:r>
            <a:r>
              <a:rPr lang="en-GB" sz="2200" b="1" i="0" u="none" strike="noStrike" dirty="0" err="1">
                <a:solidFill>
                  <a:srgbClr val="030000"/>
                </a:solidFill>
                <a:effectLst/>
                <a:latin typeface="inherit"/>
              </a:rPr>
              <a:t>Ystumllyn</a:t>
            </a:r>
            <a:r>
              <a:rPr lang="en-GB" sz="2200" b="1" i="0" u="none" strike="noStrike" dirty="0">
                <a:solidFill>
                  <a:srgbClr val="030000"/>
                </a:solidFill>
                <a:effectLst/>
                <a:latin typeface="inherit"/>
              </a:rPr>
              <a:t>, Wales</a:t>
            </a:r>
            <a:endParaRPr lang="en-GB" sz="2200" b="0" i="0" u="none" strike="noStrike" dirty="0">
              <a:solidFill>
                <a:srgbClr val="030000"/>
              </a:solidFill>
              <a:effectLst/>
              <a:latin typeface="SourceSansPro"/>
            </a:endParaRPr>
          </a:p>
          <a:p>
            <a:pPr marL="0" indent="0" algn="l" fontAlgn="base">
              <a:buNone/>
            </a:pPr>
            <a:r>
              <a:rPr lang="en-GB" sz="2200" b="0" i="0" u="none" strike="noStrike" dirty="0">
                <a:solidFill>
                  <a:srgbClr val="030000"/>
                </a:solidFill>
                <a:effectLst/>
                <a:latin typeface="SourceSansPro"/>
              </a:rPr>
              <a:t>Wales (1754)</a:t>
            </a:r>
          </a:p>
          <a:p>
            <a:pPr marL="0" indent="0" algn="l" fontAlgn="base">
              <a:buNone/>
            </a:pPr>
            <a:r>
              <a:rPr lang="en-GB" sz="2200" b="0" i="0" u="none" strike="noStrike" dirty="0">
                <a:solidFill>
                  <a:srgbClr val="030000"/>
                </a:solidFill>
                <a:effectLst/>
                <a:latin typeface="SourceSansPro"/>
              </a:rPr>
              <a:t>Oil on Wood, 22.5 x 32.9 cm.</a:t>
            </a:r>
          </a:p>
          <a:p>
            <a:pPr marL="0" indent="0">
              <a:buNone/>
            </a:pPr>
            <a:endParaRPr lang="en-GB" sz="19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0016" y="468276"/>
            <a:ext cx="4175433" cy="5841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9811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D112112-C6AA-5B53-6CC1-B8E0290CA0E0}"/>
              </a:ext>
            </a:extLst>
          </p:cNvPr>
          <p:cNvSpPr/>
          <p:nvPr/>
        </p:nvSpPr>
        <p:spPr>
          <a:xfrm rot="20189852">
            <a:off x="2749636" y="2321006"/>
            <a:ext cx="6692730" cy="221599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3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RACISM?</a:t>
            </a:r>
          </a:p>
        </p:txBody>
      </p:sp>
    </p:spTree>
    <p:extLst>
      <p:ext uri="{BB962C8B-B14F-4D97-AF65-F5344CB8AC3E}">
        <p14:creationId xmlns:p14="http://schemas.microsoft.com/office/powerpoint/2010/main" val="3284249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grave stone in a graveyard&#10;&#10;Description automatically generated with low confidence">
            <a:extLst>
              <a:ext uri="{FF2B5EF4-FFF2-40B4-BE49-F238E27FC236}">
                <a16:creationId xmlns:a16="http://schemas.microsoft.com/office/drawing/2014/main" id="{299589FA-4496-91F7-8401-0C97D0D740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7273" b="31963"/>
          <a:stretch/>
        </p:blipFill>
        <p:spPr>
          <a:xfrm>
            <a:off x="336452" y="1645822"/>
            <a:ext cx="11362826" cy="3850305"/>
          </a:xfrm>
          <a:prstGeom prst="rect">
            <a:avLst/>
          </a:prstGeom>
          <a:noFill/>
        </p:spPr>
      </p:pic>
      <p:sp>
        <p:nvSpPr>
          <p:cNvPr id="9" name="Title 2">
            <a:extLst>
              <a:ext uri="{FF2B5EF4-FFF2-40B4-BE49-F238E27FC236}">
                <a16:creationId xmlns:a16="http://schemas.microsoft.com/office/drawing/2014/main" id="{1FA9912E-642D-5B87-D945-A308E6D91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452" y="256161"/>
            <a:ext cx="11362826" cy="1188720"/>
          </a:xfrm>
        </p:spPr>
        <p:txBody>
          <a:bodyPr>
            <a:normAutofit fontScale="90000"/>
          </a:bodyPr>
          <a:lstStyle/>
          <a:p>
            <a:br>
              <a:rPr lang="en-GB" sz="18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</a:br>
            <a:r>
              <a:rPr lang="en-GB" sz="18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gravestone of John Ymstumllyn</a:t>
            </a:r>
            <a:b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800" b="1" dirty="0">
                <a:solidFill>
                  <a:srgbClr val="666666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b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simple sandstone memorial in the graveyard of St Cynhaearn's Church, Ynyscynhaearn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90623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2024" y="404664"/>
            <a:ext cx="3928498" cy="612068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7648" y="980728"/>
            <a:ext cx="2476500" cy="3810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365698" y="5013177"/>
            <a:ext cx="3600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Robert Isaac Jones</a:t>
            </a:r>
          </a:p>
          <a:p>
            <a:pPr algn="ctr"/>
            <a:r>
              <a:rPr lang="en-GB" sz="2800" dirty="0"/>
              <a:t>(</a:t>
            </a:r>
            <a:r>
              <a:rPr lang="en-GB" sz="2800" dirty="0" err="1"/>
              <a:t>Alltud</a:t>
            </a:r>
            <a:r>
              <a:rPr lang="en-GB" sz="2800" dirty="0"/>
              <a:t> </a:t>
            </a:r>
            <a:r>
              <a:rPr lang="en-GB" sz="2800" dirty="0" err="1"/>
              <a:t>Eifion</a:t>
            </a:r>
            <a:r>
              <a:rPr lang="en-GB" sz="2800" dirty="0"/>
              <a:t>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D5DF60E-6428-C691-F423-84F589EC94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1040" y="368660"/>
            <a:ext cx="3928498" cy="612068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C9D9807-49FF-7DC1-DB91-800F479872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7648" y="890717"/>
            <a:ext cx="24765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6682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2D4ECDD-E208-83AB-3F5B-E4E53E48D38B}"/>
              </a:ext>
            </a:extLst>
          </p:cNvPr>
          <p:cNvSpPr txBox="1"/>
          <p:nvPr/>
        </p:nvSpPr>
        <p:spPr>
          <a:xfrm>
            <a:off x="737487" y="2003175"/>
            <a:ext cx="3592775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5400" b="1" dirty="0">
                <a:solidFill>
                  <a:prstClr val="black"/>
                </a:solidFill>
                <a:latin typeface="Constantia"/>
              </a:rPr>
              <a:t>The John </a:t>
            </a:r>
          </a:p>
          <a:p>
            <a:pPr algn="ctr"/>
            <a:r>
              <a:rPr lang="en-GB" sz="5400" b="1" dirty="0" err="1">
                <a:solidFill>
                  <a:prstClr val="black"/>
                </a:solidFill>
                <a:latin typeface="Constantia"/>
              </a:rPr>
              <a:t>Ystumllyn</a:t>
            </a:r>
            <a:endParaRPr lang="en-GB" sz="5400" b="1" dirty="0">
              <a:solidFill>
                <a:prstClr val="black"/>
              </a:solidFill>
              <a:latin typeface="Constantia"/>
            </a:endParaRPr>
          </a:p>
          <a:p>
            <a:pPr algn="ctr"/>
            <a:r>
              <a:rPr lang="en-GB" sz="5400" b="1" dirty="0">
                <a:solidFill>
                  <a:prstClr val="black"/>
                </a:solidFill>
                <a:latin typeface="Constantia"/>
              </a:rPr>
              <a:t>Rose</a:t>
            </a:r>
            <a:r>
              <a:rPr lang="en-GB" sz="5400" dirty="0">
                <a:solidFill>
                  <a:prstClr val="black"/>
                </a:solidFill>
                <a:latin typeface="Constantia"/>
              </a:rPr>
              <a:t> </a:t>
            </a:r>
            <a:endParaRPr lang="en-GB" sz="3600" dirty="0"/>
          </a:p>
        </p:txBody>
      </p:sp>
      <p:pic>
        <p:nvPicPr>
          <p:cNvPr id="6" name="Picture 5" descr="A close up of a flower&#10;&#10;Description automatically generated with medium confidence">
            <a:extLst>
              <a:ext uri="{FF2B5EF4-FFF2-40B4-BE49-F238E27FC236}">
                <a16:creationId xmlns:a16="http://schemas.microsoft.com/office/drawing/2014/main" id="{FBE1BC86-E5AB-BDC2-19A9-0E754897B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4518" y="1535276"/>
            <a:ext cx="6223549" cy="3521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4B789B4-1C6B-948C-F31F-47F48813436A}"/>
              </a:ext>
            </a:extLst>
          </p:cNvPr>
          <p:cNvSpPr txBox="1"/>
          <p:nvPr/>
        </p:nvSpPr>
        <p:spPr>
          <a:xfrm>
            <a:off x="4672067" y="5360353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4"/>
              </a:rPr>
              <a:t>https://www.bbc.co.uk/news/av/uk-wales-58988121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98701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F09D0E1-5DA3-2A43-A380-722283F4FE76}"/>
              </a:ext>
            </a:extLst>
          </p:cNvPr>
          <p:cNvSpPr/>
          <p:nvPr/>
        </p:nvSpPr>
        <p:spPr>
          <a:xfrm>
            <a:off x="1812587" y="2156271"/>
            <a:ext cx="8141465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Please note, these materials have been co-created for DARPL and should not be re-used out of context. </a:t>
            </a:r>
          </a:p>
          <a:p>
            <a:pPr algn="ctr"/>
            <a:r>
              <a:rPr lang="en-GB" sz="2800" dirty="0"/>
              <a:t>Please use the accompanying teachers notes with this power point. 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For enquiries contact </a:t>
            </a:r>
            <a:r>
              <a:rPr lang="en-GB" sz="2800" dirty="0">
                <a:hlinkClick r:id="rId2" tooltip="mailto:darpl@cardiffmet.ac.uk"/>
              </a:rPr>
              <a:t>darpl@cardiffmet.ac.uk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9405467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Custom 1">
      <a:dk1>
        <a:srgbClr val="626D7C"/>
      </a:dk1>
      <a:lt1>
        <a:srgbClr val="FFFFFF"/>
      </a:lt1>
      <a:dk2>
        <a:srgbClr val="4A5356"/>
      </a:dk2>
      <a:lt2>
        <a:srgbClr val="E8E3CE"/>
      </a:lt2>
      <a:accent1>
        <a:srgbClr val="E83A55"/>
      </a:accent1>
      <a:accent2>
        <a:srgbClr val="9BAFB5"/>
      </a:accent2>
      <a:accent3>
        <a:srgbClr val="EF7589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DARPL Gotham">
      <a:majorFont>
        <a:latin typeface="Gotham Black"/>
        <a:ea typeface=""/>
        <a:cs typeface=""/>
      </a:majorFont>
      <a:minorFont>
        <a:latin typeface="Gotham"/>
        <a:ea typeface=""/>
        <a:cs typeface="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3492D3BB-110F-8E4A-8A4A-295781C09D66}" vid="{7850DE62-33AA-3146-B03B-BF33AF7942DF}"/>
    </a:ext>
  </a:extLst>
</a:theme>
</file>

<file path=ppt/theme/theme2.xml><?xml version="1.0" encoding="utf-8"?>
<a:theme xmlns:a="http://schemas.openxmlformats.org/drawingml/2006/main" name="1_Parcel">
  <a:themeElements>
    <a:clrScheme name="Custom 1">
      <a:dk1>
        <a:srgbClr val="626D7C"/>
      </a:dk1>
      <a:lt1>
        <a:srgbClr val="FFFFFF"/>
      </a:lt1>
      <a:dk2>
        <a:srgbClr val="4A5356"/>
      </a:dk2>
      <a:lt2>
        <a:srgbClr val="E8E3CE"/>
      </a:lt2>
      <a:accent1>
        <a:srgbClr val="E83A55"/>
      </a:accent1>
      <a:accent2>
        <a:srgbClr val="9BAFB5"/>
      </a:accent2>
      <a:accent3>
        <a:srgbClr val="EF7589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DARPL Gotham">
      <a:majorFont>
        <a:latin typeface="Gotham Black"/>
        <a:ea typeface=""/>
        <a:cs typeface=""/>
      </a:majorFont>
      <a:minorFont>
        <a:latin typeface="Gotham"/>
        <a:ea typeface=""/>
        <a:cs typeface="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3492D3BB-110F-8E4A-8A4A-295781C09D66}" vid="{F7F97D18-BF7D-8146-818B-EE88558C1856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4C711A7DEFF34DAB45256121650E9A" ma:contentTypeVersion="9" ma:contentTypeDescription="Create a new document." ma:contentTypeScope="" ma:versionID="f91c7a3db50499faf0c897ac6b13daaa">
  <xsd:schema xmlns:xsd="http://www.w3.org/2001/XMLSchema" xmlns:xs="http://www.w3.org/2001/XMLSchema" xmlns:p="http://schemas.microsoft.com/office/2006/metadata/properties" xmlns:ns2="c69234cf-36e4-42aa-ae8a-9d62a7daefd2" targetNamespace="http://schemas.microsoft.com/office/2006/metadata/properties" ma:root="true" ma:fieldsID="7e27e6e4462f68d760f31508b9e0d851" ns2:_="">
    <xsd:import namespace="c69234cf-36e4-42aa-ae8a-9d62a7daefd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9234cf-36e4-42aa-ae8a-9d62a7daef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DB74FE6-CA3A-4548-8F03-9F8F24C563B3}">
  <ds:schemaRefs>
    <ds:schemaRef ds:uri="http://purl.org/dc/elements/1.1/"/>
    <ds:schemaRef ds:uri="http://purl.org/dc/dcmitype/"/>
    <ds:schemaRef ds:uri="c69234cf-36e4-42aa-ae8a-9d62a7daefd2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CDADD17A-C3CD-431A-8F73-8A398419C9B3}">
  <ds:schemaRefs>
    <ds:schemaRef ds:uri="c69234cf-36e4-42aa-ae8a-9d62a7daefd2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AA524F1B-7DA7-44DA-9ACF-93A955971FC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1014</TotalTime>
  <Words>257</Words>
  <Application>Microsoft Office PowerPoint</Application>
  <PresentationFormat>Widescreen</PresentationFormat>
  <Paragraphs>52</Paragraphs>
  <Slides>11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3" baseType="lpstr">
      <vt:lpstr>Parcel</vt:lpstr>
      <vt:lpstr>1_Parcel</vt:lpstr>
      <vt:lpstr> John Ystumllyn  </vt:lpstr>
      <vt:lpstr>How to use these slides</vt:lpstr>
      <vt:lpstr>What is the connection between? </vt:lpstr>
      <vt:lpstr> The Wynn Family Estate / St Cynhaearn's Church, Ynyscynhaearn </vt:lpstr>
      <vt:lpstr>PowerPoint Presentation</vt:lpstr>
      <vt:lpstr>PowerPoint Presentation</vt:lpstr>
      <vt:lpstr>PowerPoint Presentation</vt:lpstr>
      <vt:lpstr> the gravestone of John Ymstumllyn   The simple sandstone memorial in the graveyard of St Cynhaearn's Church, Ynyscynhaearn. 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Yu, Kin</dc:creator>
  <cp:lastModifiedBy>Yu, Kin</cp:lastModifiedBy>
  <cp:revision>16</cp:revision>
  <dcterms:created xsi:type="dcterms:W3CDTF">2022-05-31T09:55:35Z</dcterms:created>
  <dcterms:modified xsi:type="dcterms:W3CDTF">2023-01-24T10:51:51Z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0x010100FB4C711A7DEFF34DAB45256121650E9A</vt:lpwstr>
  </property>
</Properties>
</file>