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1"/>
  </p:notesMasterIdLst>
  <p:sldIdLst>
    <p:sldId id="258" r:id="rId2"/>
    <p:sldId id="269" r:id="rId3"/>
    <p:sldId id="270" r:id="rId4"/>
    <p:sldId id="256" r:id="rId5"/>
    <p:sldId id="265" r:id="rId6"/>
    <p:sldId id="257" r:id="rId7"/>
    <p:sldId id="262" r:id="rId8"/>
    <p:sldId id="259" r:id="rId9"/>
    <p:sldId id="264" r:id="rId10"/>
    <p:sldId id="315" r:id="rId11"/>
    <p:sldId id="267" r:id="rId12"/>
    <p:sldId id="316" r:id="rId13"/>
    <p:sldId id="317" r:id="rId14"/>
    <p:sldId id="260" r:id="rId15"/>
    <p:sldId id="318" r:id="rId16"/>
    <p:sldId id="319" r:id="rId17"/>
    <p:sldId id="263" r:id="rId18"/>
    <p:sldId id="271" r:id="rId19"/>
    <p:sldId id="272" r:id="rId20"/>
    <p:sldId id="273" r:id="rId21"/>
    <p:sldId id="274" r:id="rId22"/>
    <p:sldId id="275" r:id="rId23"/>
    <p:sldId id="293" r:id="rId24"/>
    <p:sldId id="294" r:id="rId25"/>
    <p:sldId id="295" r:id="rId26"/>
    <p:sldId id="303" r:id="rId27"/>
    <p:sldId id="304" r:id="rId28"/>
    <p:sldId id="306" r:id="rId29"/>
    <p:sldId id="307" r:id="rId30"/>
    <p:sldId id="300" r:id="rId31"/>
    <p:sldId id="301" r:id="rId32"/>
    <p:sldId id="313" r:id="rId33"/>
    <p:sldId id="311" r:id="rId34"/>
    <p:sldId id="268" r:id="rId35"/>
    <p:sldId id="312" r:id="rId36"/>
    <p:sldId id="314" r:id="rId37"/>
    <p:sldId id="297" r:id="rId38"/>
    <p:sldId id="308" r:id="rId39"/>
    <p:sldId id="298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2E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592ADE-E5CE-42C0-B24D-C4D6B55E15E6}" v="1" dt="2022-10-04T15:27:43.4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01" autoAdjust="0"/>
    <p:restoredTop sz="94660"/>
  </p:normalViewPr>
  <p:slideViewPr>
    <p:cSldViewPr snapToGrid="0">
      <p:cViewPr varScale="1">
        <p:scale>
          <a:sx n="64" d="100"/>
          <a:sy n="64" d="100"/>
        </p:scale>
        <p:origin x="7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-2094"/>
    </p:cViewPr>
  </p:sorterViewPr>
  <p:notesViewPr>
    <p:cSldViewPr snapToGrid="0">
      <p:cViewPr>
        <p:scale>
          <a:sx n="69" d="100"/>
          <a:sy n="69" d="100"/>
        </p:scale>
        <p:origin x="1197" y="-12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ike Griffiths" userId="bf624fb1-d15e-43bd-8c4d-aa5d1b06c2a1" providerId="ADAL" clId="{2D592ADE-E5CE-42C0-B24D-C4D6B55E15E6}"/>
    <pc:docChg chg="custSel delSld modSld">
      <pc:chgData name="Heike Griffiths" userId="bf624fb1-d15e-43bd-8c4d-aa5d1b06c2a1" providerId="ADAL" clId="{2D592ADE-E5CE-42C0-B24D-C4D6B55E15E6}" dt="2022-10-04T15:28:27.172" v="2" actId="207"/>
      <pc:docMkLst>
        <pc:docMk/>
      </pc:docMkLst>
      <pc:sldChg chg="del">
        <pc:chgData name="Heike Griffiths" userId="bf624fb1-d15e-43bd-8c4d-aa5d1b06c2a1" providerId="ADAL" clId="{2D592ADE-E5CE-42C0-B24D-C4D6B55E15E6}" dt="2022-10-04T15:28:07.798" v="1" actId="2696"/>
        <pc:sldMkLst>
          <pc:docMk/>
          <pc:sldMk cId="479544552" sldId="261"/>
        </pc:sldMkLst>
      </pc:sldChg>
      <pc:sldChg chg="modSp mod">
        <pc:chgData name="Heike Griffiths" userId="bf624fb1-d15e-43bd-8c4d-aa5d1b06c2a1" providerId="ADAL" clId="{2D592ADE-E5CE-42C0-B24D-C4D6B55E15E6}" dt="2022-10-04T15:28:27.172" v="2" actId="207"/>
        <pc:sldMkLst>
          <pc:docMk/>
          <pc:sldMk cId="0" sldId="318"/>
        </pc:sldMkLst>
        <pc:spChg chg="mod">
          <ac:chgData name="Heike Griffiths" userId="bf624fb1-d15e-43bd-8c4d-aa5d1b06c2a1" providerId="ADAL" clId="{2D592ADE-E5CE-42C0-B24D-C4D6B55E15E6}" dt="2022-10-04T15:28:27.172" v="2" actId="207"/>
          <ac:spMkLst>
            <pc:docMk/>
            <pc:sldMk cId="0" sldId="318"/>
            <ac:spMk id="2" creationId="{00000000-0000-0000-0000-000000000000}"/>
          </ac:spMkLst>
        </pc:spChg>
      </pc:sldChg>
    </pc:docChg>
  </pc:docChgLst>
  <pc:docChgLst>
    <pc:chgData name="Heike Griffiths" userId="bf624fb1-d15e-43bd-8c4d-aa5d1b06c2a1" providerId="ADAL" clId="{3022CB1D-BE7B-4DC2-AE69-676D33E479E4}"/>
    <pc:docChg chg="custSel addSld delSld modSld">
      <pc:chgData name="Heike Griffiths" userId="bf624fb1-d15e-43bd-8c4d-aa5d1b06c2a1" providerId="ADAL" clId="{3022CB1D-BE7B-4DC2-AE69-676D33E479E4}" dt="2022-07-25T12:03:19.219" v="127" actId="27636"/>
      <pc:docMkLst>
        <pc:docMk/>
      </pc:docMkLst>
      <pc:sldChg chg="del">
        <pc:chgData name="Heike Griffiths" userId="bf624fb1-d15e-43bd-8c4d-aa5d1b06c2a1" providerId="ADAL" clId="{3022CB1D-BE7B-4DC2-AE69-676D33E479E4}" dt="2022-07-25T11:57:30.925" v="1" actId="2696"/>
        <pc:sldMkLst>
          <pc:docMk/>
          <pc:sldMk cId="3049549473" sldId="309"/>
        </pc:sldMkLst>
      </pc:sldChg>
      <pc:sldChg chg="del">
        <pc:chgData name="Heike Griffiths" userId="bf624fb1-d15e-43bd-8c4d-aa5d1b06c2a1" providerId="ADAL" clId="{3022CB1D-BE7B-4DC2-AE69-676D33E479E4}" dt="2022-07-25T11:57:23.521" v="0" actId="2696"/>
        <pc:sldMkLst>
          <pc:docMk/>
          <pc:sldMk cId="1227891789" sldId="310"/>
        </pc:sldMkLst>
      </pc:sldChg>
      <pc:sldChg chg="modSp new mod">
        <pc:chgData name="Heike Griffiths" userId="bf624fb1-d15e-43bd-8c4d-aa5d1b06c2a1" providerId="ADAL" clId="{3022CB1D-BE7B-4DC2-AE69-676D33E479E4}" dt="2022-07-25T12:01:17.787" v="124" actId="14100"/>
        <pc:sldMkLst>
          <pc:docMk/>
          <pc:sldMk cId="3254167814" sldId="313"/>
        </pc:sldMkLst>
        <pc:spChg chg="mod">
          <ac:chgData name="Heike Griffiths" userId="bf624fb1-d15e-43bd-8c4d-aa5d1b06c2a1" providerId="ADAL" clId="{3022CB1D-BE7B-4DC2-AE69-676D33E479E4}" dt="2022-07-25T12:00:53.338" v="121" actId="20577"/>
          <ac:spMkLst>
            <pc:docMk/>
            <pc:sldMk cId="3254167814" sldId="313"/>
            <ac:spMk id="2" creationId="{EC252BAA-5DE8-9BD6-1846-CFB7D26E5616}"/>
          </ac:spMkLst>
        </pc:spChg>
        <pc:spChg chg="mod">
          <ac:chgData name="Heike Griffiths" userId="bf624fb1-d15e-43bd-8c4d-aa5d1b06c2a1" providerId="ADAL" clId="{3022CB1D-BE7B-4DC2-AE69-676D33E479E4}" dt="2022-07-25T12:01:17.787" v="124" actId="14100"/>
          <ac:spMkLst>
            <pc:docMk/>
            <pc:sldMk cId="3254167814" sldId="313"/>
            <ac:spMk id="3" creationId="{3599F637-FC85-D997-011B-E11D053AC9FB}"/>
          </ac:spMkLst>
        </pc:spChg>
      </pc:sldChg>
      <pc:sldChg chg="new del">
        <pc:chgData name="Heike Griffiths" userId="bf624fb1-d15e-43bd-8c4d-aa5d1b06c2a1" providerId="ADAL" clId="{3022CB1D-BE7B-4DC2-AE69-676D33E479E4}" dt="2022-07-25T12:03:13.577" v="126" actId="2696"/>
        <pc:sldMkLst>
          <pc:docMk/>
          <pc:sldMk cId="1101081951" sldId="314"/>
        </pc:sldMkLst>
      </pc:sldChg>
      <pc:sldChg chg="modSp mod">
        <pc:chgData name="Heike Griffiths" userId="bf624fb1-d15e-43bd-8c4d-aa5d1b06c2a1" providerId="ADAL" clId="{3022CB1D-BE7B-4DC2-AE69-676D33E479E4}" dt="2022-07-25T12:03:19.219" v="127" actId="27636"/>
        <pc:sldMkLst>
          <pc:docMk/>
          <pc:sldMk cId="2426944253" sldId="314"/>
        </pc:sldMkLst>
        <pc:spChg chg="mod">
          <ac:chgData name="Heike Griffiths" userId="bf624fb1-d15e-43bd-8c4d-aa5d1b06c2a1" providerId="ADAL" clId="{3022CB1D-BE7B-4DC2-AE69-676D33E479E4}" dt="2022-07-25T12:03:19.219" v="127" actId="27636"/>
          <ac:spMkLst>
            <pc:docMk/>
            <pc:sldMk cId="2426944253" sldId="314"/>
            <ac:spMk id="3" creationId="{123EB1EE-2259-76D0-45C8-F498C3FD939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6A0B2-A254-43F0-8121-E99C8F1CF97B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4117BB-56F2-4DDA-A171-CE25573F34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399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4117BB-56F2-4DDA-A171-CE25573F34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496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625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0325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9258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636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537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4891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6977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8416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9pPr>
          </a:lstStyle>
          <a:p>
            <a:pPr eaLnBrk="1" hangingPunct="1">
              <a:defRPr/>
            </a:pPr>
            <a:fld id="{6C402A57-A65E-9C4B-8375-23B72870CA99}" type="slidenum">
              <a:rPr lang="en-GB" smtClean="0"/>
              <a:pPr eaLnBrk="1" hangingPunct="1">
                <a:defRPr/>
              </a:pPr>
              <a:t>28</a:t>
            </a:fld>
            <a:endParaRPr lang="en-GB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GB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48594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9pPr>
          </a:lstStyle>
          <a:p>
            <a:pPr eaLnBrk="1" hangingPunct="1">
              <a:defRPr/>
            </a:pPr>
            <a:fld id="{3CAA28C3-4E2F-E943-8661-62ADB5DE02F0}" type="slidenum">
              <a:rPr lang="en-GB" smtClean="0"/>
              <a:pPr eaLnBrk="1" hangingPunct="1">
                <a:defRPr/>
              </a:pPr>
              <a:t>29</a:t>
            </a:fld>
            <a:endParaRPr lang="en-GB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GB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00548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7478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438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13" Type="http://schemas.openxmlformats.org/officeDocument/2006/relationships/image" Target="../media/image19.png"/><Relationship Id="rId18" Type="http://schemas.openxmlformats.org/officeDocument/2006/relationships/image" Target="../media/image24.jpg"/><Relationship Id="rId3" Type="http://schemas.openxmlformats.org/officeDocument/2006/relationships/image" Target="../media/image9.png"/><Relationship Id="rId7" Type="http://schemas.openxmlformats.org/officeDocument/2006/relationships/image" Target="../media/image13.jpg"/><Relationship Id="rId12" Type="http://schemas.openxmlformats.org/officeDocument/2006/relationships/image" Target="../media/image18.png"/><Relationship Id="rId17" Type="http://schemas.openxmlformats.org/officeDocument/2006/relationships/image" Target="../media/image23.jpg"/><Relationship Id="rId2" Type="http://schemas.openxmlformats.org/officeDocument/2006/relationships/image" Target="../media/image8.jpg"/><Relationship Id="rId16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jpg"/><Relationship Id="rId5" Type="http://schemas.openxmlformats.org/officeDocument/2006/relationships/image" Target="../media/image11.jpg"/><Relationship Id="rId15" Type="http://schemas.openxmlformats.org/officeDocument/2006/relationships/image" Target="../media/image21.png"/><Relationship Id="rId10" Type="http://schemas.openxmlformats.org/officeDocument/2006/relationships/image" Target="../media/image16.png"/><Relationship Id="rId19" Type="http://schemas.openxmlformats.org/officeDocument/2006/relationships/image" Target="../media/image25.jpg"/><Relationship Id="rId4" Type="http://schemas.openxmlformats.org/officeDocument/2006/relationships/image" Target="../media/image10.jpg"/><Relationship Id="rId9" Type="http://schemas.openxmlformats.org/officeDocument/2006/relationships/image" Target="../media/image15.png"/><Relationship Id="rId14" Type="http://schemas.openxmlformats.org/officeDocument/2006/relationships/image" Target="../media/image2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qKhrcxMA2U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infoskills/basic-skills-finding-and-using-information/" TargetMode="External"/><Relationship Id="rId2" Type="http://schemas.openxmlformats.org/officeDocument/2006/relationships/hyperlink" Target="https://uwtsd.ac.uk/media/uwtsd-website/content-assets/documents/library-and-learning-resources/infoskills/Harvard-eng_v.1.2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media/uwtsd-website/content-assets/documents/academic-office/aqh-chapters/chapters---en/Academic-Misconduct-Policy-02-2020.pdf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cs.ac.uk/depts/celt/sldc/materials.writing/referencing.htm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search/?q=plagiarism" TargetMode="External"/><Relationship Id="rId2" Type="http://schemas.openxmlformats.org/officeDocument/2006/relationships/hyperlink" Target="https://www.essex.ac.uk/myskills/Plagiarism_and_how_to_avoid_it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ysgu.ydds.ac.uk/login/index.php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crime-security.org/71-thief/001-thief.html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Letter Challenge! </a:t>
            </a:r>
          </a:p>
        </p:txBody>
      </p:sp>
      <p:sp>
        <p:nvSpPr>
          <p:cNvPr id="4" name="Rectangle 3"/>
          <p:cNvSpPr/>
          <p:nvPr/>
        </p:nvSpPr>
        <p:spPr>
          <a:xfrm rot="768931">
            <a:off x="8445628" y="1817531"/>
            <a:ext cx="852407" cy="82141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P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03312" y="4876800"/>
            <a:ext cx="8946541" cy="1371599"/>
          </a:xfrm>
        </p:spPr>
        <p:txBody>
          <a:bodyPr>
            <a:normAutofit fontScale="92500"/>
          </a:bodyPr>
          <a:lstStyle/>
          <a:p>
            <a:r>
              <a:rPr lang="en-GB" sz="4000" dirty="0"/>
              <a:t>How many words can you make?</a:t>
            </a:r>
          </a:p>
          <a:p>
            <a:r>
              <a:rPr lang="en-GB" sz="2400" dirty="0"/>
              <a:t>1 point per letter, there is one 10 letter word, can you find it?</a:t>
            </a:r>
          </a:p>
        </p:txBody>
      </p:sp>
      <p:sp>
        <p:nvSpPr>
          <p:cNvPr id="15" name="Rectangle 14"/>
          <p:cNvSpPr/>
          <p:nvPr/>
        </p:nvSpPr>
        <p:spPr>
          <a:xfrm rot="21066564">
            <a:off x="3556000" y="2537710"/>
            <a:ext cx="827314" cy="82731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L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225143" y="2537710"/>
            <a:ext cx="899886" cy="82731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A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5518" y="3590433"/>
            <a:ext cx="1188823" cy="1286367"/>
          </a:xfrm>
          <a:prstGeom prst="rect">
            <a:avLst/>
          </a:prstGeom>
        </p:spPr>
      </p:pic>
      <p:sp>
        <p:nvSpPr>
          <p:cNvPr id="18" name="Rectangle 17"/>
          <p:cNvSpPr/>
          <p:nvPr/>
        </p:nvSpPr>
        <p:spPr>
          <a:xfrm rot="21246022">
            <a:off x="6618134" y="2059663"/>
            <a:ext cx="798285" cy="82141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G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277954" y="3675812"/>
            <a:ext cx="798285" cy="725714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I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7403">
            <a:off x="1825658" y="2061270"/>
            <a:ext cx="1019142" cy="1443214"/>
          </a:xfrm>
          <a:prstGeom prst="rect">
            <a:avLst/>
          </a:prstGeom>
        </p:spPr>
      </p:pic>
      <p:sp>
        <p:nvSpPr>
          <p:cNvPr id="21" name="Rectangle 20"/>
          <p:cNvSpPr/>
          <p:nvPr/>
        </p:nvSpPr>
        <p:spPr>
          <a:xfrm rot="19625574">
            <a:off x="9746766" y="2928121"/>
            <a:ext cx="740228" cy="7558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R</a:t>
            </a:r>
          </a:p>
        </p:txBody>
      </p:sp>
      <p:sp>
        <p:nvSpPr>
          <p:cNvPr id="22" name="Rectangle 21"/>
          <p:cNvSpPr/>
          <p:nvPr/>
        </p:nvSpPr>
        <p:spPr>
          <a:xfrm>
            <a:off x="7866743" y="3675812"/>
            <a:ext cx="841829" cy="725714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S</a:t>
            </a:r>
          </a:p>
        </p:txBody>
      </p:sp>
      <p:sp>
        <p:nvSpPr>
          <p:cNvPr id="23" name="Rectangle 22"/>
          <p:cNvSpPr/>
          <p:nvPr/>
        </p:nvSpPr>
        <p:spPr>
          <a:xfrm>
            <a:off x="4484914" y="4038669"/>
            <a:ext cx="841829" cy="725427"/>
          </a:xfrm>
          <a:prstGeom prst="rect">
            <a:avLst/>
          </a:prstGeom>
          <a:solidFill>
            <a:srgbClr val="DA2EA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val="3211207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4" name="Picture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46141">
            <a:off x="10019721" y="404802"/>
            <a:ext cx="2030124" cy="1350955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07" r="18101" b="4339"/>
          <a:stretch/>
        </p:blipFill>
        <p:spPr>
          <a:xfrm rot="20943366">
            <a:off x="9881678" y="2048692"/>
            <a:ext cx="1662545" cy="1767667"/>
          </a:xfrm>
          <a:prstGeom prst="rect">
            <a:avLst/>
          </a:prstGeom>
        </p:spPr>
      </p:pic>
      <p:pic>
        <p:nvPicPr>
          <p:cNvPr id="43" name="Content Placeholder 42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65450">
            <a:off x="95337" y="460467"/>
            <a:ext cx="1975558" cy="1314644"/>
          </a:xfr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269" y="219374"/>
            <a:ext cx="3009900" cy="1514475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5267" y="227033"/>
            <a:ext cx="2065920" cy="1374776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97995">
            <a:off x="10075163" y="5057272"/>
            <a:ext cx="1987175" cy="1488463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5244">
            <a:off x="6650380" y="2270096"/>
            <a:ext cx="2638425" cy="1733550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628" y="2273300"/>
            <a:ext cx="1913175" cy="1031074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32499">
            <a:off x="2330031" y="245624"/>
            <a:ext cx="1625140" cy="1625140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92" y="1853248"/>
            <a:ext cx="1746818" cy="1209833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3055">
            <a:off x="128235" y="3531850"/>
            <a:ext cx="1010866" cy="170035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82631">
            <a:off x="9017046" y="3939625"/>
            <a:ext cx="1254125" cy="1328912"/>
          </a:xfrm>
          <a:prstGeom prst="rect">
            <a:avLst/>
          </a:prstGeom>
        </p:spPr>
      </p:pic>
      <p:pic>
        <p:nvPicPr>
          <p:cNvPr id="55" name="Picture 5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42628">
            <a:off x="4372698" y="3208502"/>
            <a:ext cx="1978787" cy="955699"/>
          </a:xfrm>
          <a:prstGeom prst="rect">
            <a:avLst/>
          </a:prstGeom>
        </p:spPr>
      </p:pic>
      <p:pic>
        <p:nvPicPr>
          <p:cNvPr id="56" name="Picture 5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716" y="5511800"/>
            <a:ext cx="983395" cy="1219000"/>
          </a:xfrm>
          <a:prstGeom prst="rect">
            <a:avLst/>
          </a:prstGeom>
        </p:spPr>
      </p:pic>
      <p:pic>
        <p:nvPicPr>
          <p:cNvPr id="57" name="Picture 5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724" y="4500772"/>
            <a:ext cx="2286000" cy="1905000"/>
          </a:xfrm>
          <a:prstGeom prst="rect">
            <a:avLst/>
          </a:prstGeom>
        </p:spPr>
      </p:pic>
      <p:pic>
        <p:nvPicPr>
          <p:cNvPr id="58" name="Picture 5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9572">
            <a:off x="4282558" y="4561798"/>
            <a:ext cx="2131828" cy="1915314"/>
          </a:xfrm>
          <a:prstGeom prst="rect">
            <a:avLst/>
          </a:prstGeom>
        </p:spPr>
      </p:pic>
      <p:pic>
        <p:nvPicPr>
          <p:cNvPr id="59" name="Picture 5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386" y="5299875"/>
            <a:ext cx="1332289" cy="1332289"/>
          </a:xfrm>
          <a:prstGeom prst="rect">
            <a:avLst/>
          </a:prstGeom>
        </p:spPr>
      </p:pic>
      <p:pic>
        <p:nvPicPr>
          <p:cNvPr id="60" name="Picture 5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17838">
            <a:off x="1312760" y="3553354"/>
            <a:ext cx="2752725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6141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many words did you find?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8601" y="2093120"/>
            <a:ext cx="2755899" cy="2755899"/>
          </a:xfrm>
        </p:spPr>
      </p:pic>
    </p:spTree>
    <p:extLst>
      <p:ext uri="{BB962C8B-B14F-4D97-AF65-F5344CB8AC3E}">
        <p14:creationId xmlns:p14="http://schemas.microsoft.com/office/powerpoint/2010/main" val="3917755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to avoid plagiarism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Heike Griffiths, and Caroline </a:t>
            </a:r>
            <a:r>
              <a:rPr lang="en-GB" dirty="0" err="1"/>
              <a:t>Lohmann</a:t>
            </a:r>
            <a:r>
              <a:rPr lang="en-GB" dirty="0"/>
              <a:t> Hancock, 2016</a:t>
            </a:r>
          </a:p>
        </p:txBody>
      </p:sp>
    </p:spTree>
    <p:extLst>
      <p:ext uri="{BB962C8B-B14F-4D97-AF65-F5344CB8AC3E}">
        <p14:creationId xmlns:p14="http://schemas.microsoft.com/office/powerpoint/2010/main" val="1378199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452718"/>
            <a:ext cx="10299700" cy="1600200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sz="3200" b="1" dirty="0"/>
              <a:t>Lecture content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387600"/>
            <a:ext cx="8946541" cy="3860799"/>
          </a:xfrm>
        </p:spPr>
        <p:txBody>
          <a:bodyPr>
            <a:normAutofit/>
          </a:bodyPr>
          <a:lstStyle/>
          <a:p>
            <a:r>
              <a:rPr lang="en-GB" dirty="0"/>
              <a:t>Terminology, concepts </a:t>
            </a:r>
          </a:p>
          <a:p>
            <a:r>
              <a:rPr lang="en-GB" dirty="0"/>
              <a:t>Using quotes correctly and appropriately/linking text and quotes/using compound sentences with adverbials </a:t>
            </a:r>
          </a:p>
          <a:p>
            <a:r>
              <a:rPr lang="en-GB" dirty="0"/>
              <a:t>Paraphrasing/using academic language/passive voice/indirect speech</a:t>
            </a:r>
          </a:p>
          <a:p>
            <a:r>
              <a:rPr lang="en-GB" dirty="0"/>
              <a:t>Plagiarism detection/</a:t>
            </a:r>
            <a:r>
              <a:rPr lang="en-GB" dirty="0" err="1"/>
              <a:t>Turnitin</a:t>
            </a:r>
            <a:endParaRPr lang="en-GB" dirty="0"/>
          </a:p>
          <a:p>
            <a:r>
              <a:rPr lang="en-GB" dirty="0"/>
              <a:t>Role of the module coordinator/student support/other forms of support</a:t>
            </a:r>
          </a:p>
          <a:p>
            <a:r>
              <a:rPr lang="en-GB" dirty="0"/>
              <a:t>Academic Processes once unfair practice is suspected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7003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Have you ever had anything stolen?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650210"/>
            <a:ext cx="10504919" cy="3634476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r>
              <a:rPr lang="en-GB" sz="14400" dirty="0"/>
              <a:t>Mobile phone </a:t>
            </a:r>
          </a:p>
          <a:p>
            <a:r>
              <a:rPr lang="en-GB" sz="14400" dirty="0"/>
              <a:t>Money</a:t>
            </a:r>
          </a:p>
          <a:p>
            <a:r>
              <a:rPr lang="en-GB" sz="14400" dirty="0"/>
              <a:t>Identity</a:t>
            </a:r>
          </a:p>
          <a:p>
            <a:r>
              <a:rPr lang="en-GB" sz="14400" dirty="0"/>
              <a:t>Authorship </a:t>
            </a:r>
          </a:p>
          <a:p>
            <a:pPr marL="0" indent="0">
              <a:buNone/>
            </a:pPr>
            <a:r>
              <a:rPr lang="en-GB" sz="11200" dirty="0"/>
              <a:t>    ‘refers to the production and ownership of ideas and </a:t>
            </a:r>
          </a:p>
          <a:p>
            <a:pPr marL="0" indent="0">
              <a:buNone/>
            </a:pPr>
            <a:r>
              <a:rPr lang="en-GB" sz="11200" dirty="0"/>
              <a:t>     intellectual material, such as books, articles, images, </a:t>
            </a:r>
            <a:r>
              <a:rPr lang="en-GB" sz="11200" dirty="0" err="1"/>
              <a:t>etc</a:t>
            </a:r>
            <a:r>
              <a:rPr lang="en-GB" sz="11200" dirty="0"/>
              <a:t>‘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r>
              <a:rPr lang="en-GB" sz="8000" dirty="0"/>
              <a:t>(University of Essex, </a:t>
            </a:r>
            <a:r>
              <a:rPr lang="en-GB" sz="8000" dirty="0" err="1"/>
              <a:t>n.d.</a:t>
            </a:r>
            <a:r>
              <a:rPr lang="en-GB" sz="8000" dirty="0"/>
              <a:t>, p: 4)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100" dirty="0">
                <a:solidFill>
                  <a:srgbClr val="FF0000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http://crime-security.org/71-thief/001-thief.html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4301" y="1853248"/>
            <a:ext cx="2894903" cy="23631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94301" y="3847102"/>
            <a:ext cx="2554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2910426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4800" b="1" dirty="0"/>
            </a:br>
            <a:r>
              <a:rPr lang="en-GB" sz="4800" dirty="0"/>
              <a:t>So what exactly is 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03312" y="2145348"/>
            <a:ext cx="8662988" cy="4103051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4400" b="1" i="1" dirty="0">
                <a:solidFill>
                  <a:schemeClr val="bg1"/>
                </a:solidFill>
              </a:rPr>
              <a:t>‘Using or copying the work of others (whether written, printed or in any other form) without proper acknowledgement in any coursework’ </a:t>
            </a:r>
            <a:r>
              <a:rPr lang="en-GB" sz="2400" b="1" i="1" dirty="0">
                <a:solidFill>
                  <a:schemeClr val="bg1"/>
                </a:solidFill>
              </a:rPr>
              <a:t>(UWTSD, </a:t>
            </a:r>
            <a:r>
              <a:rPr lang="en-GB" sz="2400" b="1" i="1" dirty="0" err="1">
                <a:solidFill>
                  <a:schemeClr val="bg1"/>
                </a:solidFill>
              </a:rPr>
              <a:t>n.d.</a:t>
            </a:r>
            <a:r>
              <a:rPr lang="en-GB" sz="2400" b="1" i="1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4072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1000"/>
              </a:spcBef>
            </a:pPr>
            <a:r>
              <a:rPr lang="en-GB" sz="3200" dirty="0">
                <a:solidFill>
                  <a:prstClr val="white"/>
                </a:solidFill>
              </a:rPr>
              <a:t>‘Respecting authorship through good academic practice is one of the key values of higher education in the UK.’ </a:t>
            </a:r>
            <a:r>
              <a:rPr lang="en-GB" sz="2000" dirty="0">
                <a:solidFill>
                  <a:prstClr val="white"/>
                </a:solidFill>
              </a:rPr>
              <a:t>(University of Essex, </a:t>
            </a:r>
            <a:r>
              <a:rPr lang="en-GB" sz="2000" dirty="0" err="1">
                <a:solidFill>
                  <a:prstClr val="white"/>
                </a:solidFill>
              </a:rPr>
              <a:t>n.d.</a:t>
            </a:r>
            <a:r>
              <a:rPr lang="en-GB" sz="2000" dirty="0">
                <a:solidFill>
                  <a:prstClr val="white"/>
                </a:solidFill>
              </a:rPr>
              <a:t>)</a:t>
            </a:r>
            <a:br>
              <a:rPr lang="en-GB" sz="3200" dirty="0">
                <a:solidFill>
                  <a:prstClr val="white"/>
                </a:solidFill>
              </a:rPr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933700"/>
            <a:ext cx="8946541" cy="33146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Plagiarism </a:t>
            </a:r>
          </a:p>
          <a:p>
            <a:r>
              <a:rPr lang="en-GB" sz="2800" dirty="0"/>
              <a:t>term used to describe the misuse of authorship. </a:t>
            </a:r>
          </a:p>
          <a:p>
            <a:r>
              <a:rPr lang="en-GB" sz="2800" dirty="0"/>
              <a:t>a serious academic offence and is treated as such by the University of Wales Trinity Saint David.</a:t>
            </a:r>
          </a:p>
        </p:txBody>
      </p:sp>
    </p:spTree>
    <p:extLst>
      <p:ext uri="{BB962C8B-B14F-4D97-AF65-F5344CB8AC3E}">
        <p14:creationId xmlns:p14="http://schemas.microsoft.com/office/powerpoint/2010/main" val="754462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Avoiding plagiarism – awareness of the reasons for 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2052918"/>
            <a:ext cx="9403742" cy="4449482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</a:rPr>
              <a:t>Being unclear about what plagiarism is</a:t>
            </a:r>
          </a:p>
          <a:p>
            <a:r>
              <a:rPr lang="en-GB" dirty="0">
                <a:latin typeface="Arial" panose="020B0604020202020204" pitchFamily="34" charset="0"/>
              </a:rPr>
              <a:t>Poor time management skills </a:t>
            </a:r>
          </a:p>
          <a:p>
            <a:r>
              <a:rPr lang="en-GB" dirty="0">
                <a:latin typeface="ZapfDingbats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neffective method of note-taking – e.g. not always recording the source of information</a:t>
            </a:r>
          </a:p>
          <a:p>
            <a:r>
              <a:rPr lang="en-GB" dirty="0">
                <a:latin typeface="Arial" panose="020B0604020202020204" pitchFamily="34" charset="0"/>
              </a:rPr>
              <a:t>Feeling under extreme pressure to pass or succeed </a:t>
            </a:r>
          </a:p>
          <a:p>
            <a:r>
              <a:rPr lang="en-GB" dirty="0">
                <a:latin typeface="Arial" panose="020B0604020202020204" pitchFamily="34" charset="0"/>
              </a:rPr>
              <a:t>Having different cultural values / practising different academic conventions</a:t>
            </a:r>
          </a:p>
          <a:p>
            <a:r>
              <a:rPr lang="en-GB" dirty="0">
                <a:latin typeface="ZapfDingbats"/>
              </a:rPr>
              <a:t>B</a:t>
            </a:r>
            <a:r>
              <a:rPr lang="en-GB" dirty="0">
                <a:latin typeface="Arial" panose="020B0604020202020204" pitchFamily="34" charset="0"/>
              </a:rPr>
              <a:t>elieving that it will not be detected</a:t>
            </a:r>
          </a:p>
          <a:p>
            <a:r>
              <a:rPr lang="en-GB" dirty="0">
                <a:latin typeface="Arial" panose="020B0604020202020204" pitchFamily="34" charset="0"/>
              </a:rPr>
              <a:t>Knowing that the syllabus has stayed the same each year – e.g. having access to work from previous students</a:t>
            </a:r>
          </a:p>
          <a:p>
            <a:r>
              <a:rPr lang="en-GB" dirty="0">
                <a:latin typeface="ZapfDingbats"/>
              </a:rPr>
              <a:t>L</a:t>
            </a:r>
            <a:r>
              <a:rPr lang="en-GB" dirty="0">
                <a:latin typeface="Arial" panose="020B0604020202020204" pitchFamily="34" charset="0"/>
              </a:rPr>
              <a:t>ack of academic confidence</a:t>
            </a:r>
          </a:p>
          <a:p>
            <a:r>
              <a:rPr lang="en-GB" dirty="0">
                <a:latin typeface="Arial" panose="020B0604020202020204" pitchFamily="34" charset="0"/>
              </a:rPr>
              <a:t>Being conditioned from secondary schooling </a:t>
            </a:r>
          </a:p>
        </p:txBody>
      </p:sp>
    </p:spTree>
    <p:extLst>
      <p:ext uri="{BB962C8B-B14F-4D97-AF65-F5344CB8AC3E}">
        <p14:creationId xmlns:p14="http://schemas.microsoft.com/office/powerpoint/2010/main" val="2080093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457200"/>
            <a:ext cx="7467600" cy="731838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Unintentional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u="sng" dirty="0"/>
              <a:t>Paraphrasing poorly</a:t>
            </a:r>
            <a:r>
              <a:rPr lang="en-US" dirty="0"/>
              <a:t>: changing a few words without changing the sentence structure of the original, or changing the sentence structure but not the words.  </a:t>
            </a:r>
          </a:p>
          <a:p>
            <a:r>
              <a:rPr lang="en-US" u="sng" dirty="0"/>
              <a:t>Quoting poorly</a:t>
            </a:r>
            <a:r>
              <a:rPr lang="en-US" dirty="0"/>
              <a:t>:  putting quotation marks around part of a quotation but not all of it, OR around a passage that is partly paraphrased. </a:t>
            </a:r>
          </a:p>
          <a:p>
            <a:r>
              <a:rPr lang="en-US" u="sng" dirty="0"/>
              <a:t>Citing poorly</a:t>
            </a:r>
            <a:r>
              <a:rPr lang="en-US" dirty="0"/>
              <a:t>:  not citing clearly, regularly  or accurately, both in-text and at end of papers.</a:t>
            </a:r>
          </a:p>
          <a:p>
            <a:endParaRPr lang="en-US" dirty="0"/>
          </a:p>
          <a:p>
            <a:pPr>
              <a:buNone/>
            </a:pPr>
            <a:r>
              <a:rPr lang="en-US" sz="1600" dirty="0"/>
              <a:t>(The Modern Language Association of America </a:t>
            </a:r>
            <a:r>
              <a:rPr lang="en-US" sz="1600" i="1" dirty="0"/>
              <a:t>MLA, </a:t>
            </a:r>
            <a:r>
              <a:rPr lang="en-US" sz="1600" dirty="0"/>
              <a:t>2009)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Intentional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Using pre-written papers, “borrowed” or purchased from the Internet or other sources.</a:t>
            </a:r>
          </a:p>
          <a:p>
            <a:r>
              <a:rPr lang="en-US" dirty="0"/>
              <a:t>Copying parts of an essay, article or website from the Internet or electronic database without quoting or giving credit.</a:t>
            </a:r>
          </a:p>
          <a:p>
            <a:r>
              <a:rPr lang="en-US" dirty="0"/>
              <a:t>Cutting and pasting from more than one source to create a paper without quoting or giving credit.</a:t>
            </a:r>
          </a:p>
          <a:p>
            <a:r>
              <a:rPr lang="en-US" dirty="0"/>
              <a:t>Borrowing words or ideas from other students or sources without giving credit.</a:t>
            </a:r>
          </a:p>
          <a:p>
            <a:pPr>
              <a:buNone/>
            </a:pPr>
            <a:r>
              <a:rPr lang="en-US" sz="1600"/>
              <a:t> (The </a:t>
            </a:r>
            <a:r>
              <a:rPr lang="en-US" sz="1600" dirty="0"/>
              <a:t>Modern Language Association of America</a:t>
            </a:r>
            <a:r>
              <a:rPr lang="en-US" sz="1600"/>
              <a:t>, 2009)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</a:t>
            </a:r>
            <a:r>
              <a:rPr lang="en-US" dirty="0" err="1">
                <a:solidFill>
                  <a:schemeClr val="tx1"/>
                </a:solidFill>
              </a:rPr>
              <a:t>erbatim</a:t>
            </a:r>
            <a:r>
              <a:rPr lang="en-US" dirty="0">
                <a:solidFill>
                  <a:schemeClr val="tx1"/>
                </a:solidFill>
              </a:rPr>
              <a:t> plagiarism (word by word)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Franklin Gothic Heavy" pitchFamily="34" charset="0"/>
                <a:cs typeface="Times New Roman" pitchFamily="18" charset="0"/>
              </a:rPr>
              <a:t>Plagiarism of Words</a:t>
            </a:r>
          </a:p>
          <a:p>
            <a:pPr marL="365760" lvl="1" indent="0">
              <a:buNone/>
            </a:pPr>
            <a:r>
              <a:rPr lang="en-US" dirty="0">
                <a:latin typeface="Century Schoolbook" pitchFamily="18" charset="0"/>
                <a:cs typeface="Times New Roman" pitchFamily="18" charset="0"/>
              </a:rPr>
              <a:t>The use of another’s exact words without quotation marks and crediting the author or source </a:t>
            </a:r>
          </a:p>
          <a:p>
            <a:pPr lvl="1"/>
            <a:endParaRPr lang="en-US" dirty="0">
              <a:latin typeface="Century Schoolbook" pitchFamily="18" charset="0"/>
              <a:cs typeface="Times New Roman" pitchFamily="18" charset="0"/>
            </a:endParaRPr>
          </a:p>
          <a:p>
            <a:pPr lvl="1"/>
            <a:r>
              <a:rPr lang="en-US" b="1" dirty="0">
                <a:latin typeface="Century Schoolbook" pitchFamily="18" charset="0"/>
                <a:cs typeface="Times New Roman" pitchFamily="18" charset="0"/>
              </a:rPr>
              <a:t>Incorrect</a:t>
            </a:r>
          </a:p>
          <a:p>
            <a:pPr lvl="2"/>
            <a:r>
              <a:rPr lang="en-US" dirty="0">
                <a:latin typeface="Century Schoolbook" pitchFamily="18" charset="0"/>
                <a:cs typeface="Times New Roman" pitchFamily="18" charset="0"/>
              </a:rPr>
              <a:t>Plagiarism is the reproduction of someone else’s words, ideas or findings and presenting them as one’s own without proper acknowledgement.</a:t>
            </a:r>
          </a:p>
          <a:p>
            <a:pPr lvl="1"/>
            <a:r>
              <a:rPr lang="en-US" b="1" dirty="0">
                <a:latin typeface="Century Schoolbook" pitchFamily="18" charset="0"/>
                <a:cs typeface="Times New Roman" pitchFamily="18" charset="0"/>
              </a:rPr>
              <a:t>Correct</a:t>
            </a:r>
          </a:p>
          <a:p>
            <a:pPr lvl="2"/>
            <a:r>
              <a:rPr lang="en-US" dirty="0">
                <a:latin typeface="Century Schoolbook" pitchFamily="18" charset="0"/>
                <a:cs typeface="Times New Roman" pitchFamily="18" charset="0"/>
              </a:rPr>
              <a:t>Plagiarism is the “reproduction of someone else’s words, ideas or findings and presenting them as one’s own without proper acknowledgement” </a:t>
            </a:r>
          </a:p>
          <a:p>
            <a:pPr marL="731520" lvl="2" indent="0">
              <a:buNone/>
            </a:pPr>
            <a:r>
              <a:rPr lang="en-US" dirty="0">
                <a:latin typeface="Century Schoolbook" pitchFamily="18" charset="0"/>
                <a:cs typeface="Times New Roman" pitchFamily="18" charset="0"/>
              </a:rPr>
              <a:t>(</a:t>
            </a:r>
            <a:r>
              <a:rPr lang="en-US" i="1" dirty="0">
                <a:latin typeface="Century Schoolbook" pitchFamily="18" charset="0"/>
                <a:cs typeface="Times New Roman" pitchFamily="18" charset="0"/>
              </a:rPr>
              <a:t>UWTSD, 2020, p. 3</a:t>
            </a:r>
            <a:r>
              <a:rPr lang="en-US" dirty="0">
                <a:latin typeface="Century Schoolbook" pitchFamily="18" charset="0"/>
                <a:cs typeface="Times New Roman" pitchFamily="18" charset="0"/>
              </a:rPr>
              <a:t>) 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Patchwork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US" sz="2400" dirty="0">
              <a:solidFill>
                <a:schemeClr val="tx1">
                  <a:lumMod val="50000"/>
                  <a:lumOff val="50000"/>
                </a:schemeClr>
              </a:solidFill>
              <a:latin typeface="Franklin Gothic Heavy" pitchFamily="34" charset="0"/>
              <a:cs typeface="Times New Roman" pitchFamily="18" charset="0"/>
            </a:endParaRPr>
          </a:p>
          <a:p>
            <a:pPr marL="365760" lvl="1" indent="0">
              <a:buNone/>
            </a:pPr>
            <a:r>
              <a:rPr lang="en-US" dirty="0">
                <a:latin typeface="Century Schoolbook" pitchFamily="18" charset="0"/>
                <a:cs typeface="Times New Roman" pitchFamily="18" charset="0"/>
              </a:rPr>
              <a:t>Poor paraphrasing that uses original phrasing and/or sentence construction even when source is cited</a:t>
            </a:r>
          </a:p>
          <a:p>
            <a:pPr marL="365760" lvl="1" indent="0">
              <a:buNone/>
            </a:pPr>
            <a:endParaRPr lang="en-US" dirty="0">
              <a:latin typeface="Century Schoolbook" pitchFamily="18" charset="0"/>
              <a:cs typeface="Times New Roman" pitchFamily="18" charset="0"/>
            </a:endParaRPr>
          </a:p>
          <a:p>
            <a:pPr lvl="1"/>
            <a:r>
              <a:rPr lang="en-US" b="1" dirty="0"/>
              <a:t>Original:</a:t>
            </a:r>
            <a:r>
              <a:rPr lang="en-US" dirty="0"/>
              <a:t> “Most important is that you check with your lecturer if you are unsure about the way that you are using a particular source” (UWTSD, 2020).</a:t>
            </a:r>
          </a:p>
          <a:p>
            <a:pPr lvl="1"/>
            <a:endParaRPr lang="en-US" b="1" dirty="0">
              <a:latin typeface="Century Schoolbook" pitchFamily="18" charset="0"/>
              <a:cs typeface="Times New Roman" pitchFamily="18" charset="0"/>
            </a:endParaRPr>
          </a:p>
          <a:p>
            <a:pPr lvl="1"/>
            <a:r>
              <a:rPr lang="en-US" b="1" dirty="0">
                <a:latin typeface="Century Schoolbook" pitchFamily="18" charset="0"/>
                <a:cs typeface="Times New Roman" pitchFamily="18" charset="0"/>
              </a:rPr>
              <a:t>Incorrect: </a:t>
            </a:r>
            <a:r>
              <a:rPr lang="en-US" dirty="0">
                <a:latin typeface="Century Schoolbook" pitchFamily="18" charset="0"/>
                <a:cs typeface="Times New Roman" pitchFamily="18" charset="0"/>
              </a:rPr>
              <a:t>According to the MLA, it’s </a:t>
            </a:r>
            <a:r>
              <a:rPr lang="en-US" dirty="0">
                <a:solidFill>
                  <a:srgbClr val="C00000"/>
                </a:solidFill>
                <a:latin typeface="Century Schoolbook" pitchFamily="18" charset="0"/>
                <a:cs typeface="Times New Roman" pitchFamily="18" charset="0"/>
              </a:rPr>
              <a:t>important that you check with your </a:t>
            </a:r>
            <a:r>
              <a:rPr lang="en-US" dirty="0">
                <a:latin typeface="Century Schoolbook" pitchFamily="18" charset="0"/>
                <a:cs typeface="Times New Roman" pitchFamily="18" charset="0"/>
              </a:rPr>
              <a:t>teacher </a:t>
            </a:r>
            <a:r>
              <a:rPr lang="en-US" dirty="0">
                <a:solidFill>
                  <a:srgbClr val="C00000"/>
                </a:solidFill>
                <a:latin typeface="Century Schoolbook" pitchFamily="18" charset="0"/>
                <a:cs typeface="Times New Roman" pitchFamily="18" charset="0"/>
              </a:rPr>
              <a:t>about the way you are using a</a:t>
            </a:r>
            <a:r>
              <a:rPr lang="en-US" dirty="0">
                <a:latin typeface="Century Schoolbook" pitchFamily="18" charset="0"/>
                <a:cs typeface="Times New Roman" pitchFamily="18" charset="0"/>
              </a:rPr>
              <a:t> specific </a:t>
            </a:r>
            <a:r>
              <a:rPr lang="en-US" dirty="0">
                <a:solidFill>
                  <a:srgbClr val="C00000"/>
                </a:solidFill>
                <a:latin typeface="Century Schoolbook" pitchFamily="18" charset="0"/>
                <a:cs typeface="Times New Roman" pitchFamily="18" charset="0"/>
              </a:rPr>
              <a:t>source</a:t>
            </a:r>
            <a:r>
              <a:rPr lang="en-US" dirty="0">
                <a:latin typeface="Century Schoolbook" pitchFamily="18" charset="0"/>
                <a:cs typeface="Times New Roman" pitchFamily="18" charset="0"/>
              </a:rPr>
              <a:t> (UWTSD, 2020).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1828800" y="914401"/>
            <a:ext cx="8839200" cy="5714999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accent1"/>
                </a:solidFill>
                <a:latin typeface="Franklin Gothic Heavy" pitchFamily="34" charset="0"/>
                <a:cs typeface="Times New Roman" pitchFamily="18" charset="0"/>
              </a:rPr>
              <a:t>  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400" dirty="0">
                <a:latin typeface="Franklin Gothic Heavy" pitchFamily="34" charset="0"/>
                <a:cs typeface="Times New Roman" pitchFamily="18" charset="0"/>
              </a:rPr>
              <a:t>Plagiarism of Ideas</a:t>
            </a:r>
          </a:p>
          <a:p>
            <a:pPr marL="365760" lvl="1"/>
            <a:r>
              <a:rPr lang="en-US" sz="2000" dirty="0">
                <a:latin typeface="Century Schoolbook" panose="02040604050505020304" pitchFamily="18" charset="0"/>
                <a:cs typeface="Times New Roman" pitchFamily="18" charset="0"/>
              </a:rPr>
              <a:t>Presenting another’s ideas as your own by</a:t>
            </a:r>
          </a:p>
          <a:p>
            <a:pPr marL="365760" lvl="1"/>
            <a:r>
              <a:rPr lang="en-US" sz="2000" dirty="0">
                <a:latin typeface="Century Schoolbook" panose="02040604050505020304" pitchFamily="18" charset="0"/>
                <a:cs typeface="Times New Roman" pitchFamily="18" charset="0"/>
              </a:rPr>
              <a:t>not crediting the original thinker, researcher, </a:t>
            </a:r>
          </a:p>
          <a:p>
            <a:pPr marL="365760" lvl="1"/>
            <a:r>
              <a:rPr lang="en-US" sz="2000" dirty="0">
                <a:latin typeface="Century Schoolbook" panose="02040604050505020304" pitchFamily="18" charset="0"/>
                <a:cs typeface="Times New Roman" pitchFamily="18" charset="0"/>
              </a:rPr>
              <a:t>or writer properly in your work</a:t>
            </a:r>
          </a:p>
          <a:p>
            <a:pPr lvl="1">
              <a:spcBef>
                <a:spcPts val="0"/>
              </a:spcBef>
            </a:pPr>
            <a:endParaRPr lang="en-US" sz="2000" dirty="0">
              <a:solidFill>
                <a:schemeClr val="accent1"/>
              </a:solidFill>
              <a:latin typeface="Century Schoolbook" panose="02040604050505020304" pitchFamily="18" charset="0"/>
              <a:cs typeface="Times New Roman" pitchFamily="18" charset="0"/>
            </a:endParaRPr>
          </a:p>
          <a:p>
            <a:pPr marL="365760" lvl="1">
              <a:spcBef>
                <a:spcPts val="0"/>
              </a:spcBef>
            </a:pPr>
            <a:r>
              <a:rPr lang="en-US" sz="2000" u="sng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Original</a:t>
            </a:r>
            <a:r>
              <a:rPr lang="en-US" sz="2000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: “We need a system for documenting</a:t>
            </a:r>
          </a:p>
          <a:p>
            <a:pPr marL="365760" lvl="1">
              <a:spcBef>
                <a:spcPts val="0"/>
              </a:spcBef>
            </a:pPr>
            <a:r>
              <a:rPr lang="en-US" sz="2000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sources that begins with a few principles </a:t>
            </a:r>
          </a:p>
          <a:p>
            <a:pPr marL="365760" lvl="1">
              <a:spcBef>
                <a:spcPts val="0"/>
              </a:spcBef>
            </a:pPr>
            <a:r>
              <a:rPr lang="en-US" sz="2000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rather than a long list of rules” (MLA, 2021, p. 34).</a:t>
            </a:r>
          </a:p>
          <a:p>
            <a:pPr lvl="1">
              <a:spcBef>
                <a:spcPts val="0"/>
              </a:spcBef>
            </a:pPr>
            <a:endParaRPr lang="en-US" sz="2000" dirty="0">
              <a:solidFill>
                <a:schemeClr val="accent1"/>
              </a:solidFill>
              <a:latin typeface="Century Schoolbook" panose="02040604050505020304" pitchFamily="18" charset="0"/>
              <a:cs typeface="Times New Roman" pitchFamily="18" charset="0"/>
            </a:endParaRPr>
          </a:p>
          <a:p>
            <a:pPr marL="365760" lvl="1">
              <a:spcBef>
                <a:spcPts val="0"/>
              </a:spcBef>
            </a:pPr>
            <a:r>
              <a:rPr lang="en-US" sz="2000" u="sng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Incorrect</a:t>
            </a:r>
            <a:r>
              <a:rPr lang="en-US" sz="2000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: In today’s world, I think it’s time </a:t>
            </a:r>
          </a:p>
          <a:p>
            <a:pPr marL="365760" lvl="1">
              <a:spcBef>
                <a:spcPts val="0"/>
              </a:spcBef>
            </a:pPr>
            <a:r>
              <a:rPr lang="en-US" sz="2000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for a new method of documentation based</a:t>
            </a:r>
          </a:p>
          <a:p>
            <a:pPr marL="365760" lvl="1">
              <a:spcBef>
                <a:spcPts val="0"/>
              </a:spcBef>
            </a:pPr>
            <a:r>
              <a:rPr lang="en-US" sz="2000" dirty="0">
                <a:solidFill>
                  <a:schemeClr val="accent1"/>
                </a:solidFill>
                <a:latin typeface="Century Schoolbook" panose="02040604050505020304" pitchFamily="18" charset="0"/>
                <a:cs typeface="Times New Roman" pitchFamily="18" charset="0"/>
              </a:rPr>
              <a:t>on principles, not lengthy rules.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1828800" y="390882"/>
            <a:ext cx="74676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cap="small" dirty="0">
                <a:solidFill>
                  <a:srgbClr val="575F6D"/>
                </a:solidFill>
                <a:ea typeface="+mj-ea"/>
                <a:cs typeface="+mj-cs"/>
              </a:rPr>
              <a:t>Paraphrasing Plagiarism</a:t>
            </a:r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oil.otago.ac.nz/oil/centraltafe/module1/Use-information/Cite-and-reference-your-information/Plagiarism/Types-of-Plagiarism/mainParagraphs/0/image/plagiarism%20doctor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1747246"/>
            <a:ext cx="4262628" cy="4579661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838200"/>
            <a:ext cx="6172200" cy="579438"/>
          </a:xfrm>
          <a:noFill/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</a:rPr>
              <a:t>Global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524000" y="1600200"/>
            <a:ext cx="7467600" cy="48737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>
                <a:solidFill>
                  <a:schemeClr val="accent1"/>
                </a:solidFill>
                <a:latin typeface="Franklin Gothic Heavy" pitchFamily="34" charset="0"/>
                <a:cs typeface="Times New Roman" pitchFamily="18" charset="0"/>
              </a:rPr>
              <a:t>    </a:t>
            </a:r>
          </a:p>
          <a:p>
            <a:pPr>
              <a:buNone/>
            </a:pPr>
            <a:r>
              <a:rPr lang="en-US" dirty="0">
                <a:solidFill>
                  <a:schemeClr val="accent1"/>
                </a:solidFill>
                <a:latin typeface="Franklin Gothic Heavy" pitchFamily="34" charset="0"/>
                <a:cs typeface="Times New Roman" pitchFamily="18" charset="0"/>
              </a:rPr>
              <a:t>	  </a:t>
            </a:r>
            <a:r>
              <a:rPr lang="en-US" dirty="0">
                <a:latin typeface="Franklin Gothic Heavy" pitchFamily="34" charset="0"/>
                <a:cs typeface="Times New Roman" pitchFamily="18" charset="0"/>
              </a:rPr>
              <a:t>Plagiarism of Authorship</a:t>
            </a:r>
          </a:p>
          <a:p>
            <a:endParaRPr lang="en-US" dirty="0">
              <a:solidFill>
                <a:schemeClr val="bg1"/>
              </a:solidFill>
              <a:latin typeface="Franklin Gothic Heavy" pitchFamily="34" charset="0"/>
              <a:cs typeface="Times New Roman" pitchFamily="18" charset="0"/>
            </a:endParaRPr>
          </a:p>
          <a:p>
            <a:pPr lvl="1"/>
            <a:r>
              <a:rPr lang="en-US" dirty="0">
                <a:solidFill>
                  <a:schemeClr val="tx2"/>
                </a:solidFill>
                <a:cs typeface="Times New Roman" pitchFamily="18" charset="0"/>
              </a:rPr>
              <a:t>Turning in a replication of</a:t>
            </a:r>
          </a:p>
          <a:p>
            <a:pPr lvl="1">
              <a:buNone/>
            </a:pPr>
            <a:r>
              <a:rPr lang="en-US" dirty="0">
                <a:solidFill>
                  <a:schemeClr val="tx2"/>
                </a:solidFill>
                <a:cs typeface="Times New Roman" pitchFamily="18" charset="0"/>
              </a:rPr>
              <a:t>another’s work as your own</a:t>
            </a:r>
          </a:p>
          <a:p>
            <a:pPr lvl="1"/>
            <a:endParaRPr lang="en-US" dirty="0">
              <a:solidFill>
                <a:schemeClr val="tx2"/>
              </a:solidFill>
              <a:cs typeface="Times New Roman" pitchFamily="18" charset="0"/>
            </a:endParaRPr>
          </a:p>
          <a:p>
            <a:pPr lvl="1"/>
            <a:r>
              <a:rPr lang="en-US" dirty="0">
                <a:solidFill>
                  <a:schemeClr val="tx2"/>
                </a:solidFill>
                <a:cs typeface="Times New Roman" pitchFamily="18" charset="0"/>
              </a:rPr>
              <a:t>Submitting a paper</a:t>
            </a:r>
          </a:p>
          <a:p>
            <a:pPr lvl="1">
              <a:buNone/>
            </a:pPr>
            <a:r>
              <a:rPr lang="en-US" dirty="0">
                <a:solidFill>
                  <a:schemeClr val="tx2"/>
                </a:solidFill>
                <a:cs typeface="Times New Roman" pitchFamily="18" charset="0"/>
              </a:rPr>
              <a:t>that you bought, borrowed or </a:t>
            </a:r>
          </a:p>
          <a:p>
            <a:pPr lvl="1">
              <a:buNone/>
            </a:pPr>
            <a:r>
              <a:rPr lang="en-US" dirty="0">
                <a:solidFill>
                  <a:schemeClr val="tx2"/>
                </a:solidFill>
                <a:cs typeface="Times New Roman" pitchFamily="18" charset="0"/>
              </a:rPr>
              <a:t>copied from the internet or a</a:t>
            </a:r>
          </a:p>
          <a:p>
            <a:pPr lvl="1">
              <a:buNone/>
            </a:pPr>
            <a:r>
              <a:rPr lang="en-US" dirty="0">
                <a:solidFill>
                  <a:schemeClr val="tx2"/>
                </a:solidFill>
                <a:cs typeface="Times New Roman" pitchFamily="18" charset="0"/>
              </a:rPr>
              <a:t>friend and presenting</a:t>
            </a:r>
          </a:p>
          <a:p>
            <a:pPr lvl="1">
              <a:buNone/>
            </a:pPr>
            <a:r>
              <a:rPr lang="en-US" dirty="0">
                <a:solidFill>
                  <a:schemeClr val="tx2"/>
                </a:solidFill>
                <a:cs typeface="Times New Roman" pitchFamily="18" charset="0"/>
              </a:rPr>
              <a:t>it as your own </a:t>
            </a:r>
            <a:endParaRPr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685800"/>
            <a:ext cx="6477000" cy="457200"/>
          </a:xfrm>
        </p:spPr>
        <p:txBody>
          <a:bodyPr>
            <a:noAutofit/>
          </a:bodyPr>
          <a:lstStyle/>
          <a:p>
            <a:r>
              <a:rPr lang="en-US" sz="3000" dirty="0"/>
              <a:t>Self plagiarism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2"/>
          </p:nvPr>
        </p:nvSpPr>
        <p:spPr>
          <a:xfrm>
            <a:off x="1905000" y="1524000"/>
            <a:ext cx="5105400" cy="3810000"/>
          </a:xfrm>
        </p:spPr>
        <p:txBody>
          <a:bodyPr>
            <a:normAutofit/>
          </a:bodyPr>
          <a:lstStyle/>
          <a:p>
            <a:pPr lvl="0">
              <a:buClr>
                <a:srgbClr val="FE8637"/>
              </a:buClr>
            </a:pPr>
            <a:r>
              <a:rPr lang="en-US" sz="2000" dirty="0">
                <a:latin typeface="Franklin Gothic Heavy" pitchFamily="34" charset="0"/>
                <a:cs typeface="Times New Roman" pitchFamily="18" charset="0"/>
              </a:rPr>
              <a:t>Plagiarism of Self</a:t>
            </a:r>
          </a:p>
          <a:p>
            <a:pPr lvl="0">
              <a:buClr>
                <a:srgbClr val="FE8637"/>
              </a:buClr>
            </a:pPr>
            <a:r>
              <a:rPr lang="en-US" sz="1800" dirty="0">
                <a:cs typeface="Times New Roman" pitchFamily="18" charset="0"/>
              </a:rPr>
              <a:t>The use of previous work for a separate assignment or course.</a:t>
            </a:r>
          </a:p>
          <a:p>
            <a:pPr marL="285750" indent="-285750">
              <a:buClr>
                <a:srgbClr val="FE8637"/>
              </a:buClr>
              <a:buFont typeface="Wingdings" panose="05000000000000000000" pitchFamily="2" charset="2"/>
              <a:buChar char="q"/>
            </a:pPr>
            <a:r>
              <a:rPr lang="en-US" sz="1800" dirty="0">
                <a:cs typeface="Times New Roman" pitchFamily="18" charset="0"/>
              </a:rPr>
              <a:t>Although these were your original words and/or ideas, receiving credit for a previous assignment is academically dishonest.</a:t>
            </a:r>
          </a:p>
          <a:p>
            <a:pPr marL="285750" indent="-285750">
              <a:buClr>
                <a:srgbClr val="FE8637"/>
              </a:buClr>
              <a:buFont typeface="Wingdings" panose="05000000000000000000" pitchFamily="2" charset="2"/>
              <a:buChar char="q"/>
            </a:pPr>
            <a:r>
              <a:rPr lang="en-US" sz="1800" dirty="0">
                <a:cs typeface="Times New Roman" pitchFamily="18" charset="0"/>
              </a:rPr>
              <a:t>In some cases a lecturer may allow continuation or adaptation of previous work, but you MUST have their permission</a:t>
            </a:r>
            <a:endParaRPr lang="en-US" sz="1800" dirty="0"/>
          </a:p>
          <a:p>
            <a:endParaRPr lang="en-US" sz="1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001" y="452718"/>
            <a:ext cx="9796834" cy="1400530"/>
          </a:xfrm>
        </p:spPr>
        <p:txBody>
          <a:bodyPr/>
          <a:lstStyle/>
          <a:p>
            <a:br>
              <a:rPr lang="en-GB" dirty="0"/>
            </a:br>
            <a:r>
              <a:rPr lang="en-GB" dirty="0"/>
              <a:t>What is ‘proper acknowledgement?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</a:rPr>
              <a:t>Quote the work of others </a:t>
            </a:r>
          </a:p>
          <a:p>
            <a:r>
              <a:rPr lang="en-GB" sz="2800" b="1" dirty="0">
                <a:latin typeface="Arial" panose="020B0604020202020204" pitchFamily="34" charset="0"/>
              </a:rPr>
              <a:t>using quotation marks </a:t>
            </a:r>
            <a:r>
              <a:rPr lang="en-GB" sz="2800" dirty="0">
                <a:latin typeface="Arial" panose="020B0604020202020204" pitchFamily="34" charset="0"/>
              </a:rPr>
              <a:t>or</a:t>
            </a:r>
          </a:p>
          <a:p>
            <a:r>
              <a:rPr lang="en-GB" sz="2800" dirty="0">
                <a:latin typeface="Arial" panose="020B0604020202020204" pitchFamily="34" charset="0"/>
              </a:rPr>
              <a:t>paraphrasing it  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</a:rPr>
              <a:t>Whichever method you choose, you must always include </a:t>
            </a:r>
          </a:p>
          <a:p>
            <a:r>
              <a:rPr lang="en-GB" sz="2800" dirty="0">
                <a:latin typeface="Arial" panose="020B0604020202020204" pitchFamily="34" charset="0"/>
              </a:rPr>
              <a:t>A citation (i.e. a short in-text reference, e.g. Andrews, 2008, p.22) </a:t>
            </a:r>
            <a:r>
              <a:rPr lang="en-GB" sz="2800" b="1" u="sng" dirty="0">
                <a:latin typeface="Arial" panose="020B0604020202020204" pitchFamily="34" charset="0"/>
              </a:rPr>
              <a:t>and</a:t>
            </a:r>
            <a:r>
              <a:rPr lang="en-GB" sz="2800" dirty="0">
                <a:latin typeface="Arial" panose="020B0604020202020204" pitchFamily="34" charset="0"/>
              </a:rPr>
              <a:t> </a:t>
            </a:r>
          </a:p>
          <a:p>
            <a:r>
              <a:rPr lang="en-GB" sz="2800" dirty="0">
                <a:latin typeface="Arial" panose="020B0604020202020204" pitchFamily="34" charset="0"/>
              </a:rPr>
              <a:t>A bibliographic reference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455067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i="1" dirty="0"/>
              <a:t>Avoiding Plagiarism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  <a:defRPr/>
            </a:pPr>
            <a:r>
              <a:rPr lang="en-US" i="1" dirty="0"/>
              <a:t>What can I ‘read’?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Books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Journals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Government publications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The internet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E-mails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Reports (e.g. UN, WG, NICE)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T.V. </a:t>
            </a:r>
            <a:r>
              <a:rPr lang="en-US" i="1" dirty="0" err="1"/>
              <a:t>programmes</a:t>
            </a:r>
            <a:r>
              <a:rPr lang="en-US" i="1" dirty="0"/>
              <a:t>, songs, poems, social media content to a limited amount </a:t>
            </a:r>
          </a:p>
          <a:p>
            <a:pPr marL="365760" indent="-256032">
              <a:buFont typeface="Wingdings 3"/>
              <a:buChar char=""/>
              <a:defRPr/>
            </a:pPr>
            <a:endParaRPr lang="en-US" i="1" dirty="0"/>
          </a:p>
          <a:p>
            <a:pPr marL="365760" indent="-256032">
              <a:buFont typeface="Wingdings 3"/>
              <a:buChar char=""/>
              <a:defRPr/>
            </a:pPr>
            <a:endParaRPr lang="en-US" i="1" dirty="0"/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REFERENCE THESE TO AVOID PLAGIARISM</a:t>
            </a:r>
          </a:p>
        </p:txBody>
      </p:sp>
    </p:spTree>
    <p:extLst>
      <p:ext uri="{BB962C8B-B14F-4D97-AF65-F5344CB8AC3E}">
        <p14:creationId xmlns:p14="http://schemas.microsoft.com/office/powerpoint/2010/main" val="3741323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en-US" dirty="0"/>
            </a:br>
            <a:r>
              <a:rPr lang="en-US" i="1" dirty="0"/>
              <a:t>Avoiding Plagiarism</a:t>
            </a:r>
          </a:p>
        </p:txBody>
      </p:sp>
      <p:sp>
        <p:nvSpPr>
          <p:cNvPr id="11267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Whilst preparing for an assignment</a:t>
            </a:r>
          </a:p>
          <a:p>
            <a:pPr marL="365760" indent="-256032">
              <a:buFont typeface="Wingdings 3"/>
              <a:buChar char=""/>
              <a:defRPr/>
            </a:pPr>
            <a:endParaRPr lang="en-US" i="1" dirty="0"/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IMPORTANT- WRITE</a:t>
            </a:r>
          </a:p>
          <a:p>
            <a:pPr marL="365760" indent="-256032">
              <a:buFont typeface="Wingdings 3"/>
              <a:buChar char=""/>
              <a:defRPr/>
            </a:pPr>
            <a:endParaRPr lang="en-US" i="1" dirty="0"/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Who said this?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What are they saying?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Where have they said it?</a:t>
            </a:r>
          </a:p>
        </p:txBody>
      </p:sp>
    </p:spTree>
    <p:extLst>
      <p:ext uri="{BB962C8B-B14F-4D97-AF65-F5344CB8AC3E}">
        <p14:creationId xmlns:p14="http://schemas.microsoft.com/office/powerpoint/2010/main" val="20751991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en-US" dirty="0"/>
            </a:br>
            <a:r>
              <a:rPr lang="en-US" i="1" dirty="0"/>
              <a:t>Avoiding Plagiarism</a:t>
            </a:r>
          </a:p>
        </p:txBody>
      </p:sp>
      <p:sp>
        <p:nvSpPr>
          <p:cNvPr id="12291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i="1" dirty="0"/>
              <a:t>Always reference your work</a:t>
            </a:r>
          </a:p>
          <a:p>
            <a:pPr eaLnBrk="1" hangingPunct="1"/>
            <a:r>
              <a:rPr lang="en-US" altLang="en-US" i="1" dirty="0"/>
              <a:t>Remember to include REFERENCES</a:t>
            </a:r>
          </a:p>
          <a:p>
            <a:pPr eaLnBrk="1" hangingPunct="1"/>
            <a:r>
              <a:rPr lang="en-US" altLang="en-US" i="1" dirty="0"/>
              <a:t>Use ORIGINAL ideas</a:t>
            </a:r>
          </a:p>
          <a:p>
            <a:pPr eaLnBrk="1" hangingPunct="1"/>
            <a:r>
              <a:rPr lang="en-US" altLang="en-US" i="1" dirty="0"/>
              <a:t>Use </a:t>
            </a:r>
            <a:r>
              <a:rPr lang="en-US" altLang="en-US" i="1" dirty="0" err="1"/>
              <a:t>Turnitin</a:t>
            </a:r>
            <a:endParaRPr lang="en-US" altLang="en-US" i="1" dirty="0"/>
          </a:p>
        </p:txBody>
      </p:sp>
      <p:pic>
        <p:nvPicPr>
          <p:cNvPr id="12293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363" y="4260850"/>
            <a:ext cx="1739900" cy="166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65496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15924" y="1990425"/>
            <a:ext cx="1177549" cy="4525962"/>
          </a:xfrm>
        </p:spPr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32364" y="1990425"/>
            <a:ext cx="7624735" cy="4525962"/>
          </a:xfrm>
        </p:spPr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In academic writing it is vital that you clearly note which are your ideas and which are other people’s ideas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‘Referencing’ or ‘quoting’ means that you are showing where your ideas / information has come from.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en-US" dirty="0"/>
            </a:br>
            <a:r>
              <a:rPr lang="en-US" i="1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23881973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81138"/>
            <a:ext cx="4038600" cy="4525962"/>
          </a:xfrm>
        </p:spPr>
        <p:txBody>
          <a:bodyPr>
            <a:normAutofit/>
          </a:bodyPr>
          <a:lstStyle/>
          <a:p>
            <a:pPr marL="109728" indent="0">
              <a:buNone/>
              <a:defRPr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1529" y="1481138"/>
            <a:ext cx="8059271" cy="4525962"/>
          </a:xfrm>
        </p:spPr>
        <p:txBody>
          <a:bodyPr>
            <a:normAutofit/>
          </a:bodyPr>
          <a:lstStyle/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To show that you understand the main ideas in our area of study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To show that you have read widely about a subject- being a student is an apprenticeship where you need to study subjects</a:t>
            </a:r>
          </a:p>
          <a:p>
            <a:pPr marL="365760" indent="-256032">
              <a:buFont typeface="Wingdings 3"/>
              <a:buChar char=""/>
              <a:defRPr/>
            </a:pPr>
            <a:r>
              <a:rPr lang="en-US" i="1" dirty="0"/>
              <a:t>To underline points that you are trying to make- literature provides evidence for your ideas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577072" cy="1143000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sz="2800" dirty="0"/>
            </a:br>
            <a:r>
              <a:rPr lang="en-US" sz="2800" i="1" dirty="0"/>
              <a:t>Why Use Other Authors’ Work?</a:t>
            </a:r>
          </a:p>
        </p:txBody>
      </p:sp>
    </p:spTree>
    <p:extLst>
      <p:ext uri="{BB962C8B-B14F-4D97-AF65-F5344CB8AC3E}">
        <p14:creationId xmlns:p14="http://schemas.microsoft.com/office/powerpoint/2010/main" val="18078533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en-US" dirty="0"/>
            </a:br>
            <a:r>
              <a:rPr lang="en-US" i="1" dirty="0"/>
              <a:t>Share Your Opinion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Jones (2014, p.34)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651066" lvl="1">
              <a:defRPr/>
            </a:pPr>
            <a:r>
              <a:rPr lang="en-US" i="1" dirty="0"/>
              <a:t>refers to…</a:t>
            </a:r>
          </a:p>
          <a:p>
            <a:pPr marL="621348" lvl="1" indent="-256032">
              <a:buFont typeface="Wingdings 3"/>
              <a:buChar char=""/>
              <a:defRPr/>
            </a:pPr>
            <a:r>
              <a:rPr lang="en-US" i="1" dirty="0"/>
              <a:t>suggests that….</a:t>
            </a:r>
          </a:p>
          <a:p>
            <a:pPr marL="621348" lvl="1" indent="-256032">
              <a:buFont typeface="Wingdings 3"/>
              <a:buChar char=""/>
              <a:defRPr/>
            </a:pPr>
            <a:r>
              <a:rPr lang="en-US" i="1" dirty="0"/>
              <a:t>offers a different narrative…</a:t>
            </a:r>
          </a:p>
          <a:p>
            <a:pPr marL="621348" lvl="1" indent="-256032">
              <a:buFont typeface="Wingdings 3"/>
              <a:buChar char=""/>
              <a:defRPr/>
            </a:pPr>
            <a:r>
              <a:rPr lang="en-US" i="1" dirty="0" err="1"/>
              <a:t>hypothesises</a:t>
            </a:r>
            <a:r>
              <a:rPr lang="en-US" i="1" dirty="0"/>
              <a:t> that </a:t>
            </a:r>
          </a:p>
          <a:p>
            <a:pPr marL="621348" lvl="1" indent="-256032">
              <a:buFont typeface="Wingdings 3"/>
              <a:buChar char=""/>
              <a:defRPr/>
            </a:pPr>
            <a:r>
              <a:rPr lang="en-US" i="1" dirty="0"/>
              <a:t>states that </a:t>
            </a:r>
          </a:p>
          <a:p>
            <a:pPr marL="621348" lvl="1" indent="-256032">
              <a:buFont typeface="Wingdings 3"/>
              <a:buChar char=""/>
              <a:defRPr/>
            </a:pPr>
            <a:r>
              <a:rPr lang="en-US" i="1" dirty="0"/>
              <a:t>argues that</a:t>
            </a:r>
          </a:p>
          <a:p>
            <a:pPr marL="621348" lvl="1" indent="-256032">
              <a:buFont typeface="Wingdings 3"/>
              <a:buChar char=""/>
              <a:defRPr/>
            </a:pPr>
            <a:r>
              <a:rPr lang="en-US" i="1" dirty="0"/>
              <a:t>formulates</a:t>
            </a:r>
          </a:p>
          <a:p>
            <a:pPr marL="621348" lvl="1" indent="-256032">
              <a:buFont typeface="Wingdings 3"/>
              <a:buChar char=""/>
              <a:defRPr/>
            </a:pPr>
            <a:r>
              <a:rPr lang="en-US" i="1" dirty="0"/>
              <a:t>supposes</a:t>
            </a:r>
          </a:p>
          <a:p>
            <a:pPr marL="621348" lvl="1" indent="-256032">
              <a:buFont typeface="Wingdings 3"/>
              <a:buChar char=""/>
              <a:defRPr/>
            </a:pPr>
            <a:endParaRPr lang="en-US" i="1" dirty="0"/>
          </a:p>
          <a:p>
            <a:pPr marL="621348" lvl="1" indent="-256032">
              <a:buNone/>
              <a:defRPr/>
            </a:pPr>
            <a:endParaRPr lang="en-US" i="1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Jones’ (2014, p.34)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research indicates that..</a:t>
            </a:r>
          </a:p>
          <a:p>
            <a:r>
              <a:rPr lang="en-GB" dirty="0"/>
              <a:t>work suggests that…</a:t>
            </a:r>
          </a:p>
          <a:p>
            <a:r>
              <a:rPr lang="en-GB" dirty="0"/>
              <a:t>argument is that…</a:t>
            </a:r>
          </a:p>
          <a:p>
            <a:r>
              <a:rPr lang="en-GB" dirty="0"/>
              <a:t>experience is that…</a:t>
            </a:r>
          </a:p>
          <a:p>
            <a:r>
              <a:rPr lang="en-GB" dirty="0"/>
              <a:t>analysis points to ……</a:t>
            </a:r>
          </a:p>
          <a:p>
            <a:r>
              <a:rPr lang="en-GB" dirty="0"/>
              <a:t>synthesis could mean</a:t>
            </a:r>
          </a:p>
          <a:p>
            <a:r>
              <a:rPr lang="en-GB" dirty="0"/>
              <a:t>Hypothesis is based 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8942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2025148"/>
            <a:ext cx="4038600" cy="4525962"/>
          </a:xfrm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33795" name="Content Placeholder 3"/>
          <p:cNvSpPr>
            <a:spLocks noGrp="1"/>
          </p:cNvSpPr>
          <p:nvPr>
            <p:ph sz="half" idx="2"/>
          </p:nvPr>
        </p:nvSpPr>
        <p:spPr>
          <a:xfrm>
            <a:off x="782918" y="1853248"/>
            <a:ext cx="9439457" cy="4525962"/>
          </a:xfrm>
        </p:spPr>
        <p:txBody>
          <a:bodyPr/>
          <a:lstStyle/>
          <a:p>
            <a:pPr eaLnBrk="1" hangingPunct="1"/>
            <a:r>
              <a:rPr lang="en-US" altLang="en-US" i="1" dirty="0"/>
              <a:t>Show the source of the ideas</a:t>
            </a:r>
          </a:p>
          <a:p>
            <a:pPr eaLnBrk="1" hangingPunct="1"/>
            <a:r>
              <a:rPr lang="en-US" altLang="en-US" b="1" i="1" u="sng" dirty="0"/>
              <a:t>Do not </a:t>
            </a:r>
            <a:r>
              <a:rPr lang="en-US" altLang="en-US" i="1" dirty="0"/>
              <a:t>try and pass the ideas off as your own</a:t>
            </a:r>
          </a:p>
          <a:p>
            <a:pPr eaLnBrk="1" hangingPunct="1"/>
            <a:r>
              <a:rPr lang="en-US" altLang="en-US" i="1" dirty="0"/>
              <a:t>If you are not sure , check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en-US" dirty="0"/>
            </a:br>
            <a:r>
              <a:rPr lang="en-US" i="1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4516566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481138"/>
            <a:ext cx="4038600" cy="4525962"/>
          </a:xfrm>
        </p:spPr>
        <p:txBody>
          <a:bodyPr/>
          <a:lstStyle/>
          <a:p>
            <a:pPr algn="ctr" eaLnBrk="1" hangingPunct="1">
              <a:buFont typeface="Wingdings 3" panose="05040102010807070707" pitchFamily="18" charset="2"/>
              <a:buNone/>
            </a:pPr>
            <a:endParaRPr lang="en-US" altLang="en-US" dirty="0"/>
          </a:p>
          <a:p>
            <a:pPr algn="ctr" eaLnBrk="1" hangingPunct="1">
              <a:buFont typeface="Wingdings 3" panose="05040102010807070707" pitchFamily="18" charset="2"/>
              <a:buNone/>
            </a:pPr>
            <a:endParaRPr lang="en-US" altLang="en-US" dirty="0"/>
          </a:p>
        </p:txBody>
      </p:sp>
      <p:sp>
        <p:nvSpPr>
          <p:cNvPr id="34819" name="Content Placeholder 3"/>
          <p:cNvSpPr>
            <a:spLocks noGrp="1"/>
          </p:cNvSpPr>
          <p:nvPr>
            <p:ph sz="half" idx="2"/>
          </p:nvPr>
        </p:nvSpPr>
        <p:spPr>
          <a:xfrm>
            <a:off x="460188" y="2306638"/>
            <a:ext cx="9750612" cy="3700462"/>
          </a:xfrm>
        </p:spPr>
        <p:txBody>
          <a:bodyPr/>
          <a:lstStyle/>
          <a:p>
            <a:pPr algn="ctr">
              <a:buFont typeface="Wingdings 3" panose="05040102010807070707" pitchFamily="18" charset="2"/>
              <a:buNone/>
            </a:pPr>
            <a:r>
              <a:rPr lang="en-US" altLang="en-US" sz="3200" i="1" dirty="0"/>
              <a:t>USE YOUR REFERENCING HANDBOOK!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en-US" dirty="0"/>
            </a:br>
            <a:r>
              <a:rPr lang="en-US" i="1" dirty="0"/>
              <a:t>Correct Referencing</a:t>
            </a:r>
          </a:p>
        </p:txBody>
      </p:sp>
    </p:spTree>
    <p:extLst>
      <p:ext uri="{BB962C8B-B14F-4D97-AF65-F5344CB8AC3E}">
        <p14:creationId xmlns:p14="http://schemas.microsoft.com/office/powerpoint/2010/main" val="39943425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Reasons to 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Shows your research</a:t>
            </a:r>
          </a:p>
          <a:p>
            <a:r>
              <a:rPr lang="en-US" dirty="0"/>
              <a:t>Supports your argument – and shows it is not just what you think</a:t>
            </a:r>
          </a:p>
          <a:p>
            <a:r>
              <a:rPr lang="en-US" dirty="0"/>
              <a:t>It is a serious academic crime to ‘steal’ other people’s work!</a:t>
            </a:r>
          </a:p>
        </p:txBody>
      </p:sp>
    </p:spTree>
    <p:extLst>
      <p:ext uri="{BB962C8B-B14F-4D97-AF65-F5344CB8AC3E}">
        <p14:creationId xmlns:p14="http://schemas.microsoft.com/office/powerpoint/2010/main" val="2773499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So, avoid plagiarism</a:t>
            </a:r>
          </a:p>
        </p:txBody>
      </p:sp>
      <p:pic>
        <p:nvPicPr>
          <p:cNvPr id="4" name="Content Placeholder 3" descr="bart-simpson-plagiarize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09" b="10909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4066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latin typeface="Tahoma" charset="0"/>
                <a:cs typeface="+mj-cs"/>
              </a:rPr>
              <a:t>Harvard System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90800" y="1981200"/>
            <a:ext cx="7543800" cy="425608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3600" dirty="0">
                <a:latin typeface="Tahoma" charset="0"/>
                <a:cs typeface="+mn-cs"/>
              </a:rPr>
              <a:t>When referencing a BOOK you must note: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ahoma" charset="0"/>
                <a:cs typeface="+mn-cs"/>
              </a:rPr>
              <a:t>Author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ahoma" charset="0"/>
                <a:cs typeface="+mn-cs"/>
              </a:rPr>
              <a:t>Date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ahoma" charset="0"/>
                <a:cs typeface="+mn-cs"/>
              </a:rPr>
              <a:t>Title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ahoma" charset="0"/>
                <a:cs typeface="+mn-cs"/>
              </a:rPr>
              <a:t>Place of publication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latin typeface="Tahoma" charset="0"/>
                <a:cs typeface="+mn-cs"/>
              </a:rPr>
              <a:t>Publisher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800" dirty="0">
                <a:latin typeface="Tahoma" charset="0"/>
                <a:cs typeface="+mn-cs"/>
              </a:rPr>
              <a:t>in this order:</a:t>
            </a:r>
          </a:p>
          <a:p>
            <a:pPr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800" dirty="0">
                <a:latin typeface="Tahoma" charset="0"/>
                <a:cs typeface="+mn-cs"/>
              </a:rPr>
              <a:t> </a:t>
            </a:r>
            <a:r>
              <a:rPr lang="en-GB" sz="2800" dirty="0" err="1">
                <a:latin typeface="Tahoma" charset="0"/>
                <a:cs typeface="+mn-cs"/>
              </a:rPr>
              <a:t>e.e</a:t>
            </a:r>
            <a:r>
              <a:rPr lang="en-GB" sz="2800" dirty="0">
                <a:latin typeface="Tahoma" charset="0"/>
                <a:cs typeface="+mn-cs"/>
              </a:rPr>
              <a:t>: Bowen, Z. (1988)</a:t>
            </a:r>
            <a:r>
              <a:rPr lang="en-GB" sz="2800" i="1" dirty="0">
                <a:latin typeface="Tahoma" charset="0"/>
                <a:cs typeface="+mn-cs"/>
              </a:rPr>
              <a:t> </a:t>
            </a:r>
            <a:r>
              <a:rPr lang="en-GB" sz="2800" dirty="0">
                <a:latin typeface="Tahoma" charset="0"/>
                <a:cs typeface="+mn-cs"/>
              </a:rPr>
              <a:t>Wales’  Great Story, </a:t>
            </a:r>
            <a:r>
              <a:rPr lang="en-GB" sz="2800" dirty="0" err="1">
                <a:latin typeface="Tahoma" charset="0"/>
                <a:cs typeface="+mn-cs"/>
              </a:rPr>
              <a:t>Caergrawnt</a:t>
            </a:r>
            <a:r>
              <a:rPr lang="en-GB" sz="2800" dirty="0">
                <a:latin typeface="Tahoma" charset="0"/>
                <a:cs typeface="+mn-cs"/>
              </a:rPr>
              <a:t>: Cambridge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5743922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latin typeface="Tahoma" charset="0"/>
                <a:cs typeface="+mj-cs"/>
              </a:rPr>
              <a:t>Harvard System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>
                <a:latin typeface="Tahoma" charset="0"/>
                <a:cs typeface="+mn-cs"/>
              </a:rPr>
              <a:t>When referecing a journal, note: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>
                <a:latin typeface="Tahoma" charset="0"/>
                <a:cs typeface="+mn-cs"/>
              </a:rPr>
              <a:t>Author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>
                <a:latin typeface="Tahoma" charset="0"/>
                <a:cs typeface="+mn-cs"/>
              </a:rPr>
              <a:t>Date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>
                <a:latin typeface="Tahoma" charset="0"/>
                <a:cs typeface="+mn-cs"/>
              </a:rPr>
              <a:t>Title of article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>
                <a:latin typeface="Tahoma" charset="0"/>
                <a:cs typeface="+mn-cs"/>
              </a:rPr>
              <a:t>Title of journal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>
                <a:latin typeface="Tahoma" charset="0"/>
                <a:cs typeface="+mn-cs"/>
              </a:rPr>
              <a:t>Volume number/ month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>
                <a:latin typeface="Tahoma" charset="0"/>
                <a:cs typeface="+mn-cs"/>
              </a:rPr>
              <a:t>Article pages 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GB" sz="2400">
                <a:latin typeface="Tahoma" charset="0"/>
                <a:cs typeface="+mn-cs"/>
              </a:rPr>
              <a:t> in this order: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r>
              <a:rPr lang="en-GB" sz="2400">
                <a:latin typeface="Tahoma" charset="0"/>
                <a:cs typeface="+mn-cs"/>
              </a:rPr>
              <a:t>	Davies, B. and Edwards, R. (1991) ‘Beth yw Mesur Glas y Nen?’, </a:t>
            </a:r>
            <a:r>
              <a:rPr lang="en-GB" sz="2400" i="1">
                <a:latin typeface="Tahoma" charset="0"/>
                <a:cs typeface="+mn-cs"/>
              </a:rPr>
              <a:t>The Astronomy Journal</a:t>
            </a:r>
            <a:r>
              <a:rPr lang="en-GB" sz="2400">
                <a:latin typeface="Tahoma" charset="0"/>
                <a:cs typeface="+mn-cs"/>
              </a:rPr>
              <a:t>, </a:t>
            </a:r>
            <a:r>
              <a:rPr lang="en-GB" sz="2400" b="1">
                <a:latin typeface="Tahoma" charset="0"/>
                <a:cs typeface="+mn-cs"/>
              </a:rPr>
              <a:t>2</a:t>
            </a:r>
            <a:r>
              <a:rPr lang="en-GB" sz="2400">
                <a:latin typeface="Tahoma" charset="0"/>
                <a:cs typeface="+mn-cs"/>
              </a:rPr>
              <a:t>, 4 172-90.</a:t>
            </a:r>
          </a:p>
          <a:p>
            <a:pPr eaLnBrk="1" hangingPunct="1">
              <a:lnSpc>
                <a:spcPct val="90000"/>
              </a:lnSpc>
              <a:buFont typeface="Wingdings" charset="0"/>
              <a:buNone/>
              <a:defRPr/>
            </a:pPr>
            <a:endParaRPr lang="en-GB" sz="2400">
              <a:latin typeface="Tahoma" charset="0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1539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Detecting Plagiarism</a:t>
            </a: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831" t="10344" r="1784" b="9261"/>
          <a:stretch/>
        </p:blipFill>
        <p:spPr bwMode="auto">
          <a:xfrm>
            <a:off x="646111" y="1992949"/>
            <a:ext cx="9404352" cy="43736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140200" y="2247900"/>
            <a:ext cx="222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140200" y="2247899"/>
            <a:ext cx="22225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24000" y="6489700"/>
            <a:ext cx="374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Turnitin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178504486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122368"/>
          </a:xfrm>
        </p:spPr>
        <p:txBody>
          <a:bodyPr/>
          <a:lstStyle/>
          <a:p>
            <a:r>
              <a:rPr lang="en-GB" dirty="0"/>
              <a:t>Detecting Plagiarism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405" r="1861" b="5751"/>
          <a:stretch/>
        </p:blipFill>
        <p:spPr>
          <a:xfrm>
            <a:off x="443541" y="1676400"/>
            <a:ext cx="9809862" cy="47119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46722" y="1999258"/>
            <a:ext cx="26035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24000" y="6489700"/>
            <a:ext cx="3746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Turnitin</a:t>
            </a:r>
            <a:r>
              <a:rPr lang="en-GB" dirty="0"/>
              <a:t>, 2015)</a:t>
            </a:r>
          </a:p>
        </p:txBody>
      </p:sp>
    </p:spTree>
    <p:extLst>
      <p:ext uri="{BB962C8B-B14F-4D97-AF65-F5344CB8AC3E}">
        <p14:creationId xmlns:p14="http://schemas.microsoft.com/office/powerpoint/2010/main" val="26907311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52BAA-5DE8-9BD6-1846-CFB7D26E5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Raw Similarity Index vs Relevant Similarity Index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9F637-FC85-D997-011B-E11D053AC9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10244937" cy="4195481"/>
          </a:xfrm>
        </p:spPr>
        <p:txBody>
          <a:bodyPr/>
          <a:lstStyle/>
          <a:p>
            <a:pPr marL="75565" marR="69215" algn="just">
              <a:spcAft>
                <a:spcPts val="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If</a:t>
            </a:r>
            <a:r>
              <a:rPr lang="en-US" sz="1800" spc="-5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-6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text</a:t>
            </a:r>
            <a:r>
              <a:rPr lang="en-US" sz="1800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</a:t>
            </a:r>
            <a:r>
              <a:rPr lang="en-US" sz="1800" spc="-6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your</a:t>
            </a:r>
            <a:r>
              <a:rPr lang="en-US" sz="1800" spc="-4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</a:t>
            </a:r>
            <a:r>
              <a:rPr lang="en-US" sz="1800" spc="-4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matches the text in an existing work, this will be highlighted by the report. The more text that matches text in existing work, the higher the Similarity Index will</a:t>
            </a:r>
            <a:r>
              <a:rPr lang="en-US" sz="1800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be.</a:t>
            </a:r>
          </a:p>
          <a:p>
            <a:pPr marL="0" indent="0">
              <a:spcBef>
                <a:spcPts val="50"/>
              </a:spcBef>
              <a:buNone/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</a:p>
          <a:p>
            <a:pPr marL="75565" marR="69215" algn="just">
              <a:spcAft>
                <a:spcPts val="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However, the fact that matching text has been found does not automatically mean that you have committed unfair practice. The Originality Report can help you (and the member of staff marking</a:t>
            </a:r>
            <a:r>
              <a:rPr lang="en-US" sz="18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your</a:t>
            </a:r>
            <a:r>
              <a:rPr lang="en-US" sz="18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work)</a:t>
            </a:r>
            <a:r>
              <a:rPr lang="en-US" sz="18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identify</a:t>
            </a:r>
            <a:r>
              <a:rPr lang="en-US" sz="18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potential</a:t>
            </a:r>
            <a:r>
              <a:rPr lang="en-US" sz="1800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sources</a:t>
            </a:r>
            <a:r>
              <a:rPr lang="en-US" sz="18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</a:t>
            </a:r>
            <a:r>
              <a:rPr lang="en-US" sz="18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unfair</a:t>
            </a:r>
            <a:r>
              <a:rPr lang="en-US" sz="18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practice.</a:t>
            </a:r>
            <a:r>
              <a:rPr lang="en-US" sz="18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</a:p>
          <a:p>
            <a:pPr marL="75565" marR="69215" algn="just">
              <a:spcAft>
                <a:spcPts val="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There</a:t>
            </a:r>
            <a:r>
              <a:rPr lang="en-US" sz="18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is</a:t>
            </a:r>
            <a:r>
              <a:rPr lang="en-US" sz="18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</a:t>
            </a:r>
            <a:r>
              <a:rPr lang="en-US" sz="18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difference</a:t>
            </a:r>
            <a:r>
              <a:rPr lang="en-US" sz="18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between a raw Similarity Index (which is a simple indication that text in your work matches text in existing work) and a relevant Similarity Index (where the nature and type of matching means that unfair practice may have been committed).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1678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proper acknowledgement?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Name 5 reasons why students might plagiarise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is the difference between the ‘raw Similarity Index’ and the ‘relevant Similarity Index’?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is the difference between paraphrasing and quoting?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are the penalties for plagiarism?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 Is there an acceptable Similarity Index score?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8020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Points to 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Keep track of your sources when note taking</a:t>
            </a:r>
          </a:p>
          <a:p>
            <a:r>
              <a:rPr lang="en-GB" sz="2800" dirty="0"/>
              <a:t>Use quotation marks for in text quotes</a:t>
            </a:r>
          </a:p>
          <a:p>
            <a:r>
              <a:rPr lang="en-GB" sz="2800" dirty="0"/>
              <a:t>Use indented paragraphs for longer quotations</a:t>
            </a:r>
          </a:p>
          <a:p>
            <a:r>
              <a:rPr lang="en-GB" sz="2800" dirty="0"/>
              <a:t>Don’t forget page numbers</a:t>
            </a:r>
          </a:p>
          <a:p>
            <a:r>
              <a:rPr lang="en-GB" sz="2800" dirty="0"/>
              <a:t>Ask for help if you are unsure</a:t>
            </a:r>
          </a:p>
          <a:p>
            <a:r>
              <a:rPr lang="en-GB" sz="2800" dirty="0"/>
              <a:t>Use plagiarism detection software/</a:t>
            </a:r>
            <a:r>
              <a:rPr lang="en-GB" sz="2800" dirty="0" err="1"/>
              <a:t>Turnitin</a:t>
            </a:r>
            <a:r>
              <a:rPr lang="en-GB" sz="2800" dirty="0"/>
              <a:t> to check your work</a:t>
            </a:r>
          </a:p>
        </p:txBody>
      </p:sp>
    </p:spTree>
    <p:extLst>
      <p:ext uri="{BB962C8B-B14F-4D97-AF65-F5344CB8AC3E}">
        <p14:creationId xmlns:p14="http://schemas.microsoft.com/office/powerpoint/2010/main" val="19891233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this video</a:t>
            </a:r>
          </a:p>
        </p:txBody>
      </p:sp>
      <p:sp>
        <p:nvSpPr>
          <p:cNvPr id="4" name="Action Button: Movie 3">
            <a:hlinkClick r:id="rId2" highlightClick="1"/>
          </p:cNvPr>
          <p:cNvSpPr/>
          <p:nvPr/>
        </p:nvSpPr>
        <p:spPr>
          <a:xfrm>
            <a:off x="2538101" y="2897024"/>
            <a:ext cx="1444239" cy="871671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0002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EA26A-E295-E8D8-C996-015D4C649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EB1EE-2259-76D0-45C8-F498C3FD939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US" dirty="0">
              <a:latin typeface="Century Schoolbook" pitchFamily="18" charset="0"/>
              <a:cs typeface="Times New Roman" pitchFamily="18" charset="0"/>
            </a:endParaRPr>
          </a:p>
          <a:p>
            <a:r>
              <a:rPr lang="en-US" dirty="0">
                <a:latin typeface="Century Schoolbook" pitchFamily="18" charset="0"/>
                <a:cs typeface="Times New Roman" pitchFamily="18" charset="0"/>
              </a:rPr>
              <a:t>Link to UWTSD Referencing Handbook:</a:t>
            </a:r>
          </a:p>
          <a:p>
            <a:pPr marL="0" indent="0">
              <a:buNone/>
            </a:pPr>
            <a:r>
              <a:rPr lang="en-US" dirty="0">
                <a:latin typeface="Century Schoolbook" pitchFamily="18" charset="0"/>
                <a:cs typeface="Times New Roman" pitchFamily="18" charset="0"/>
                <a:hlinkClick r:id="rId2"/>
              </a:rPr>
              <a:t>https://uwtsd.ac.uk/media/uwtsd-website/content-assets/documents/library-and-learning-resources/infoskills/Harvard-eng_v.1.2.pdf</a:t>
            </a:r>
            <a:endParaRPr lang="en-US" dirty="0">
              <a:latin typeface="Century Schoolbook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US" dirty="0">
              <a:latin typeface="Century Schoolbook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US" dirty="0">
              <a:latin typeface="Century Schoolbook" pitchFamily="18" charset="0"/>
              <a:cs typeface="Times New Roman" pitchFamily="18" charset="0"/>
            </a:endParaRPr>
          </a:p>
          <a:p>
            <a:r>
              <a:rPr lang="en-US" dirty="0"/>
              <a:t>Link to UWTSD </a:t>
            </a:r>
            <a:r>
              <a:rPr lang="en-US" dirty="0" err="1"/>
              <a:t>Infoskills</a:t>
            </a:r>
            <a:r>
              <a:rPr lang="en-US" dirty="0"/>
              <a:t>:</a:t>
            </a:r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https://www.uwtsd.ac.uk/library/infoskills/basic-skills-finding-and-using-information/</a:t>
            </a:r>
            <a:endParaRPr lang="en-US" sz="2100" dirty="0"/>
          </a:p>
          <a:p>
            <a:pPr marL="0" indent="0">
              <a:buNone/>
            </a:pPr>
            <a:endParaRPr lang="en-US" sz="2100" dirty="0"/>
          </a:p>
          <a:p>
            <a:r>
              <a:rPr lang="en-US" sz="2400" dirty="0"/>
              <a:t>Link to Academic Misconduct Policy UWTSD</a:t>
            </a:r>
          </a:p>
          <a:p>
            <a:pPr marL="0" indent="0">
              <a:buNone/>
            </a:pPr>
            <a:r>
              <a:rPr lang="en-US" sz="2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https://www.uwtsd.ac.uk/media/uwtsd-website/content-assets/documents/academic-office/aqh-chapters/chapters---en/Academic-Misconduct-Policy-02-2020.pdf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365760" lvl="1" indent="0">
              <a:spcBef>
                <a:spcPts val="600"/>
              </a:spcBef>
              <a:buSzPct val="70000"/>
              <a:buNone/>
            </a:pPr>
            <a:endParaRPr lang="en-US" sz="2400" dirty="0"/>
          </a:p>
          <a:p>
            <a:pPr marL="365760" lvl="1" indent="0">
              <a:spcBef>
                <a:spcPts val="600"/>
              </a:spcBef>
              <a:buSzPct val="70000"/>
              <a:buNone/>
            </a:pPr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9442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  <a:defRPr/>
            </a:pPr>
            <a:r>
              <a:rPr lang="en-US" dirty="0"/>
              <a:t>Crème, P &amp; </a:t>
            </a:r>
            <a:r>
              <a:rPr lang="en-US" dirty="0" err="1"/>
              <a:t>Lea,R</a:t>
            </a:r>
            <a:r>
              <a:rPr lang="en-US" dirty="0"/>
              <a:t> ( 2003) </a:t>
            </a:r>
            <a:r>
              <a:rPr lang="en-US" i="1" dirty="0"/>
              <a:t>Writing at University – a Guide for Students.</a:t>
            </a:r>
            <a:r>
              <a:rPr lang="en-US" dirty="0"/>
              <a:t> Maidenhead: Open University Press.</a:t>
            </a:r>
          </a:p>
          <a:p>
            <a:pPr marL="109728" indent="0">
              <a:buNone/>
              <a:defRPr/>
            </a:pPr>
            <a:r>
              <a:rPr lang="en-US" dirty="0"/>
              <a:t>Lancashire University (2008) </a:t>
            </a:r>
            <a:r>
              <a:rPr lang="en-US" i="1" dirty="0"/>
              <a:t>Referencing: Effective Learning</a:t>
            </a:r>
            <a:r>
              <a:rPr lang="en-US" dirty="0"/>
              <a:t>. Available at </a:t>
            </a:r>
            <a:r>
              <a:rPr lang="en-US" dirty="0">
                <a:hlinkClick r:id="rId3"/>
              </a:rPr>
              <a:t>http://www.lancs.ac.uk/depts/celt/sldc/materials.writing/referencing.htm</a:t>
            </a:r>
            <a:r>
              <a:rPr lang="en-US" dirty="0"/>
              <a:t>  [</a:t>
            </a:r>
            <a:r>
              <a:rPr lang="en-US" dirty="0" err="1"/>
              <a:t>gwelwyd</a:t>
            </a:r>
            <a:r>
              <a:rPr lang="en-US" dirty="0"/>
              <a:t> 12/9/08]</a:t>
            </a:r>
          </a:p>
          <a:p>
            <a:pPr marL="109728" indent="0">
              <a:buNone/>
              <a:defRPr/>
            </a:pPr>
            <a:r>
              <a:rPr lang="en-US" dirty="0" err="1"/>
              <a:t>Neville,C</a:t>
            </a:r>
            <a:r>
              <a:rPr lang="en-US" dirty="0"/>
              <a:t> (2007)  T</a:t>
            </a:r>
            <a:r>
              <a:rPr lang="en-US" i="1" dirty="0"/>
              <a:t>he Complete Guide to Referencing and Avoiding Plagiarism</a:t>
            </a:r>
            <a:r>
              <a:rPr lang="en-US" dirty="0"/>
              <a:t>. Maidenhead: Open University Press.</a:t>
            </a:r>
          </a:p>
          <a:p>
            <a:pPr marL="109728" indent="0">
              <a:buNone/>
              <a:defRPr/>
            </a:pPr>
            <a:r>
              <a:rPr lang="en-US" dirty="0"/>
              <a:t>Wyse, D (2006) </a:t>
            </a:r>
            <a:r>
              <a:rPr lang="en-US" i="1" dirty="0"/>
              <a:t>The Good Writing Guide for Education Students. </a:t>
            </a:r>
            <a:r>
              <a:rPr lang="en-US" dirty="0"/>
              <a:t>London: Sage Publications Ltd</a:t>
            </a:r>
          </a:p>
          <a:p>
            <a:pPr marL="365760" indent="-256032">
              <a:buFont typeface="Wingdings 3"/>
              <a:buChar char=""/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br>
              <a:rPr lang="en-US" dirty="0"/>
            </a:br>
            <a:r>
              <a:rPr lang="en-US" i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1700936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University of Essex, date unknown, Plagiarism and how to avoid it</a:t>
            </a:r>
          </a:p>
          <a:p>
            <a:pPr marL="0" indent="0">
              <a:buNone/>
            </a:pPr>
            <a:r>
              <a:rPr lang="en-GB" u="sng" dirty="0">
                <a:hlinkClick r:id="rId2"/>
              </a:rPr>
              <a:t> https://www.essex.ac.uk/myskills/Plagiarism_and_how_to_avoid_it.pdf</a:t>
            </a:r>
            <a:r>
              <a:rPr lang="en-GB" u="sng" dirty="0"/>
              <a:t> (accessed on 09.09.2015)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University of Wales Trinity Saint David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hlinkClick r:id="rId3"/>
              </a:rPr>
              <a:t>http://www.uwtsd.ac.uk/search/?q=plagiarism</a:t>
            </a:r>
            <a:r>
              <a:rPr lang="en-GB" dirty="0"/>
              <a:t>  (accessed on 09.09.2015)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Turnitin</a:t>
            </a:r>
            <a:r>
              <a:rPr lang="en-GB" dirty="0"/>
              <a:t>, 2015, student submissions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hlinkClick r:id="rId4"/>
              </a:rPr>
              <a:t>https://dysgu.ydds.ac.uk/login/index.php</a:t>
            </a:r>
            <a:r>
              <a:rPr lang="en-GB" dirty="0"/>
              <a:t> </a:t>
            </a:r>
            <a:r>
              <a:rPr lang="en-GB" u="sng" dirty="0"/>
              <a:t>(accessed on 09.09.2015)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250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Clip art (dim </a:t>
            </a: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cyfeirnodi</a:t>
            </a:r>
            <a:r>
              <a:rPr lang="en-GB" altLang="en-US" dirty="0"/>
              <a:t>)/</a:t>
            </a:r>
            <a:r>
              <a:rPr lang="en-GB" altLang="en-US" i="1" dirty="0"/>
              <a:t>no need to reference</a:t>
            </a:r>
            <a:r>
              <a:rPr lang="en-GB" altLang="en-US" dirty="0"/>
              <a:t>)</a:t>
            </a:r>
          </a:p>
          <a:p>
            <a:r>
              <a:rPr lang="en-GB" dirty="0"/>
              <a:t>Image 1: Crime and Security, UK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>
                <a:hlinkClick r:id="rId3"/>
              </a:rPr>
              <a:t>http://crime-security.org/71-thief/001-thief.html</a:t>
            </a:r>
            <a:endParaRPr lang="en-GB" dirty="0"/>
          </a:p>
          <a:p>
            <a:r>
              <a:rPr lang="en-GB" dirty="0"/>
              <a:t>Image 2: </a:t>
            </a:r>
          </a:p>
          <a:p>
            <a:pPr marL="0" indent="0">
              <a:buNone/>
            </a:pPr>
            <a:r>
              <a:rPr lang="en-GB" dirty="0"/>
              <a:t>http://www.lookfordiagnosis.com/mesh_info.php?term=Intellectual+Property&amp;lang=1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Images</a:t>
            </a:r>
          </a:p>
        </p:txBody>
      </p:sp>
    </p:spTree>
    <p:extLst>
      <p:ext uri="{BB962C8B-B14F-4D97-AF65-F5344CB8AC3E}">
        <p14:creationId xmlns:p14="http://schemas.microsoft.com/office/powerpoint/2010/main" val="7784169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22234</TotalTime>
  <Words>1981</Words>
  <Application>Microsoft Office PowerPoint</Application>
  <PresentationFormat>Widescreen</PresentationFormat>
  <Paragraphs>276</Paragraphs>
  <Slides>39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ZapfDingbats</vt:lpstr>
      <vt:lpstr>Arial</vt:lpstr>
      <vt:lpstr>Calibri</vt:lpstr>
      <vt:lpstr>Century Gothic</vt:lpstr>
      <vt:lpstr>Century Schoolbook</vt:lpstr>
      <vt:lpstr>Franklin Gothic Heavy</vt:lpstr>
      <vt:lpstr>Tahoma</vt:lpstr>
      <vt:lpstr>Wingdings</vt:lpstr>
      <vt:lpstr>Wingdings 3</vt:lpstr>
      <vt:lpstr>Ion</vt:lpstr>
      <vt:lpstr>The Letter Challenge! </vt:lpstr>
      <vt:lpstr>PowerPoint Presentation</vt:lpstr>
      <vt:lpstr>How many words did you find?</vt:lpstr>
      <vt:lpstr>How to avoid plagiarism</vt:lpstr>
      <vt:lpstr> Lecture content </vt:lpstr>
      <vt:lpstr> Have you ever had anything stolen?</vt:lpstr>
      <vt:lpstr> So what exactly is plagiarism?</vt:lpstr>
      <vt:lpstr>‘Respecting authorship through good academic practice is one of the key values of higher education in the UK.’ (University of Essex, n.d.) </vt:lpstr>
      <vt:lpstr>Avoiding plagiarism – awareness of the reasons for it</vt:lpstr>
      <vt:lpstr>Unintentional Plagiarism</vt:lpstr>
      <vt:lpstr>Intentional Plagiarism</vt:lpstr>
      <vt:lpstr>Verbatim plagiarism (word by word)</vt:lpstr>
      <vt:lpstr>Patchwork Plagiarism</vt:lpstr>
      <vt:lpstr>PowerPoint Presentation</vt:lpstr>
      <vt:lpstr>Global plagiarism</vt:lpstr>
      <vt:lpstr>Self plagiarism</vt:lpstr>
      <vt:lpstr> What is ‘proper acknowledgement?</vt:lpstr>
      <vt:lpstr>Avoiding Plagiarism</vt:lpstr>
      <vt:lpstr> Avoiding Plagiarism</vt:lpstr>
      <vt:lpstr> Avoiding Plagiarism</vt:lpstr>
      <vt:lpstr> Referencing</vt:lpstr>
      <vt:lpstr> Why Use Other Authors’ Work?</vt:lpstr>
      <vt:lpstr> Share Your Opinion</vt:lpstr>
      <vt:lpstr> Referencing</vt:lpstr>
      <vt:lpstr> Correct Referencing</vt:lpstr>
      <vt:lpstr>Reasons to reference</vt:lpstr>
      <vt:lpstr>So, avoid plagiarism</vt:lpstr>
      <vt:lpstr>Harvard System</vt:lpstr>
      <vt:lpstr>Harvard System</vt:lpstr>
      <vt:lpstr>Detecting Plagiarism</vt:lpstr>
      <vt:lpstr>Detecting Plagiarism</vt:lpstr>
      <vt:lpstr>Raw Similarity Index vs Relevant Similarity Index</vt:lpstr>
      <vt:lpstr>Quiz</vt:lpstr>
      <vt:lpstr> Points to remember</vt:lpstr>
      <vt:lpstr>Summary Referencing</vt:lpstr>
      <vt:lpstr>Further information</vt:lpstr>
      <vt:lpstr> References</vt:lpstr>
      <vt:lpstr>Reference List</vt:lpstr>
      <vt:lpstr>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avoid plagiarism for overseas students</dc:title>
  <dc:creator>Heike Griffiths</dc:creator>
  <cp:lastModifiedBy>Heike Griffiths</cp:lastModifiedBy>
  <cp:revision>47</cp:revision>
  <dcterms:created xsi:type="dcterms:W3CDTF">2015-07-09T08:44:51Z</dcterms:created>
  <dcterms:modified xsi:type="dcterms:W3CDTF">2022-10-04T15:28:29Z</dcterms:modified>
</cp:coreProperties>
</file>