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37" r:id="rId1"/>
  </p:sldMasterIdLst>
  <p:notesMasterIdLst>
    <p:notesMasterId r:id="rId12"/>
  </p:notesMasterIdLst>
  <p:sldIdLst>
    <p:sldId id="256" r:id="rId2"/>
    <p:sldId id="257" r:id="rId3"/>
    <p:sldId id="258" r:id="rId4"/>
    <p:sldId id="259" r:id="rId5"/>
    <p:sldId id="260" r:id="rId6"/>
    <p:sldId id="267" r:id="rId7"/>
    <p:sldId id="263" r:id="rId8"/>
    <p:sldId id="264" r:id="rId9"/>
    <p:sldId id="265" r:id="rId10"/>
    <p:sldId id="266" r:id="rId11"/>
  </p:sldIdLst>
  <p:sldSz cx="9144000" cy="5143500" type="screen16x9"/>
  <p:notesSz cx="6858000" cy="9144000"/>
  <p:embeddedFontLst>
    <p:embeddedFont>
      <p:font typeface="Tw Cen MT" panose="020B0602020104020603" pitchFamily="34" charset="0"/>
      <p:regular r:id="rId13"/>
      <p:bold r:id="rId14"/>
      <p:italic r:id="rId15"/>
      <p:boldItalic r:id="rId1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378" autoAdjust="0"/>
  </p:normalViewPr>
  <p:slideViewPr>
    <p:cSldViewPr snapToGrid="0">
      <p:cViewPr varScale="1">
        <p:scale>
          <a:sx n="62" d="100"/>
          <a:sy n="62" d="100"/>
        </p:scale>
        <p:origin x="1626"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05e71d39e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05e71d39e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Introduction: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In this competitive world, the competition inside enterprises frequently rises, an employer’s expects freshers to focus not only on the diploma but also on their job skills. At present, company wants graduates with a variety of qualification to contribute in the workplace. They require multiple skilled professionals who can perform a variety of jobs to beat out their competitors in the heated competition (Foster, 1998). As a result, students who come to work must have qualifications that employers required. To get an edge in the future job market, I must determine what employers want from students nowadays, then I should exam in my own SWOT analysis and time management skills in relation to the qualification for employability. And, I should devise a strategy to improve myself. However, having a good understanding about academic writing, paraphrasing, CV writing, and summarizing will help me to improve my employability.</a:t>
            </a:r>
          </a:p>
          <a:p>
            <a:pPr marL="0" lvl="0" indent="0" algn="l" rtl="0">
              <a:spcBef>
                <a:spcPts val="0"/>
              </a:spcBef>
              <a:spcAft>
                <a:spcPts val="0"/>
              </a:spcAft>
              <a:buNone/>
            </a:pP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05e71d39e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05e71d39e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Academic and Employability Skills: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Academic Skills: academic skills are collection of approaches, working pattern and resources that aid in the development and comprehension of learners (Easy et al., 2013).</a:t>
            </a:r>
          </a:p>
          <a:p>
            <a:pPr marL="0" lvl="0" indent="0" algn="l" rtl="0">
              <a:spcBef>
                <a:spcPts val="0"/>
              </a:spcBef>
              <a:spcAft>
                <a:spcPts val="0"/>
              </a:spcAft>
              <a:buNone/>
            </a:pPr>
            <a:r>
              <a:rPr lang="en-US" dirty="0"/>
              <a:t>Employability skills: An individual's employability skills are described as transferable talents required to make them ‘employable’ (</a:t>
            </a:r>
            <a:r>
              <a:rPr lang="en-US" dirty="0" err="1"/>
              <a:t>Chhinzer</a:t>
            </a:r>
            <a:r>
              <a:rPr lang="en-US" dirty="0"/>
              <a:t> et al., 2018).</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105e71d39e4_0_8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105e71d39e4_0_8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Job Specification: Bank Manager:</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I want to be a bank/ finance manager since I am strong at arithmetic and calculations. As Bank managers plan and manage the administrative activities of financial institutions, so it will be very much interesting for me to become a bank manager. They are also accountable, monitor front office activities, offer excellent customer service, and hold regular employee training sessions. As a result, it would be an ideal career for me.</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05e71d39e4_0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05e71d39e4_0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What academic and employability skills are required for me to be a bank manager?</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There are five skills that are very much important for me to be a bank manager:</a:t>
            </a:r>
          </a:p>
          <a:p>
            <a:pPr marL="0" lvl="0" indent="0" algn="l" rtl="0">
              <a:spcBef>
                <a:spcPts val="0"/>
              </a:spcBef>
              <a:spcAft>
                <a:spcPts val="0"/>
              </a:spcAft>
              <a:buNone/>
            </a:pPr>
            <a:r>
              <a:rPr lang="en-US" dirty="0"/>
              <a:t>	Leadership skills</a:t>
            </a:r>
          </a:p>
          <a:p>
            <a:pPr marL="0" lvl="0" indent="0" algn="l" rtl="0">
              <a:spcBef>
                <a:spcPts val="0"/>
              </a:spcBef>
              <a:spcAft>
                <a:spcPts val="0"/>
              </a:spcAft>
              <a:buNone/>
            </a:pPr>
            <a:r>
              <a:rPr lang="en-US" dirty="0"/>
              <a:t>	Mathematical skills</a:t>
            </a:r>
          </a:p>
          <a:p>
            <a:pPr marL="0" lvl="0" indent="0" algn="l" rtl="0">
              <a:spcBef>
                <a:spcPts val="0"/>
              </a:spcBef>
              <a:spcAft>
                <a:spcPts val="0"/>
              </a:spcAft>
              <a:buNone/>
            </a:pPr>
            <a:r>
              <a:rPr lang="en-US" dirty="0"/>
              <a:t>	Problem solving skills</a:t>
            </a:r>
          </a:p>
          <a:p>
            <a:pPr marL="0" lvl="0" indent="0" algn="l" rtl="0">
              <a:spcBef>
                <a:spcPts val="0"/>
              </a:spcBef>
              <a:spcAft>
                <a:spcPts val="0"/>
              </a:spcAft>
              <a:buNone/>
            </a:pPr>
            <a:r>
              <a:rPr lang="en-US" dirty="0"/>
              <a:t>	Communication skills</a:t>
            </a:r>
          </a:p>
          <a:p>
            <a:pPr marL="0" lvl="0" indent="0" algn="l" rtl="0">
              <a:spcBef>
                <a:spcPts val="0"/>
              </a:spcBef>
              <a:spcAft>
                <a:spcPts val="0"/>
              </a:spcAft>
              <a:buNone/>
            </a:pPr>
            <a:r>
              <a:rPr lang="en-US" dirty="0"/>
              <a:t>	Presentation skills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a:p>
            <a:pPr marL="158750" indent="0">
              <a:buNone/>
            </a:pPr>
            <a:r>
              <a:rPr lang="en-US" dirty="0"/>
              <a:t>SWOT Analysis:</a:t>
            </a:r>
          </a:p>
          <a:p>
            <a:pPr marL="158750" indent="0">
              <a:buNone/>
            </a:pPr>
            <a:endParaRPr lang="en-US" dirty="0"/>
          </a:p>
          <a:p>
            <a:pPr marL="158750" indent="0">
              <a:buNone/>
            </a:pPr>
            <a:r>
              <a:rPr lang="en-US" dirty="0"/>
              <a:t>Strength:</a:t>
            </a:r>
          </a:p>
          <a:p>
            <a:pPr marL="158750" indent="0">
              <a:buNone/>
            </a:pPr>
            <a:endParaRPr lang="en-US" dirty="0"/>
          </a:p>
          <a:p>
            <a:pPr marL="158750" indent="0">
              <a:buNone/>
            </a:pPr>
            <a:r>
              <a:rPr lang="en-US" dirty="0"/>
              <a:t>	I am good at communication.</a:t>
            </a:r>
          </a:p>
          <a:p>
            <a:pPr marL="158750" indent="0">
              <a:buNone/>
            </a:pPr>
            <a:r>
              <a:rPr lang="en-US" dirty="0"/>
              <a:t>	I am an excellent time manager.</a:t>
            </a:r>
          </a:p>
          <a:p>
            <a:pPr marL="158750" indent="0">
              <a:buNone/>
            </a:pPr>
            <a:r>
              <a:rPr lang="en-US" dirty="0"/>
              <a:t>	I am a natural leader with a lot of experience. Example, I have the ability to communicate clearly and make difficult concept understandable to everyone, as well as the ability to inspire and persuade people.</a:t>
            </a:r>
          </a:p>
          <a:p>
            <a:pPr marL="158750" indent="0">
              <a:buNone/>
            </a:pPr>
            <a:r>
              <a:rPr lang="en-US" dirty="0"/>
              <a:t>	I am a good at calculation.</a:t>
            </a:r>
          </a:p>
          <a:p>
            <a:pPr marL="158750" indent="0">
              <a:buNone/>
            </a:pPr>
            <a:r>
              <a:rPr lang="en-US" dirty="0"/>
              <a:t>	I am capable of working under pressure.</a:t>
            </a:r>
          </a:p>
          <a:p>
            <a:pPr marL="158750" indent="0">
              <a:buNone/>
            </a:pPr>
            <a:r>
              <a:rPr lang="en-US" dirty="0"/>
              <a:t>Weakness:</a:t>
            </a:r>
          </a:p>
          <a:p>
            <a:pPr marL="158750" indent="0">
              <a:buNone/>
            </a:pPr>
            <a:endParaRPr lang="en-US" dirty="0"/>
          </a:p>
          <a:p>
            <a:pPr marL="158750" indent="0">
              <a:buNone/>
            </a:pPr>
            <a:r>
              <a:rPr lang="en-US" dirty="0"/>
              <a:t>	I have a limited ability to communicate because I am an introvert who finds it difficult to communicate with people. Often, I get nervous while communicating with people.</a:t>
            </a:r>
          </a:p>
          <a:p>
            <a:pPr marL="158750" indent="0">
              <a:buNone/>
            </a:pPr>
            <a:r>
              <a:rPr lang="en-US" dirty="0"/>
              <a:t>	I am not a very good at fixing problems.</a:t>
            </a:r>
          </a:p>
          <a:p>
            <a:pPr marL="158750" indent="0">
              <a:buNone/>
            </a:pPr>
            <a:r>
              <a:rPr lang="en-US" dirty="0"/>
              <a:t>	I have never worked before therefore I have no work experience despite part time employment. As a result, I lack in planning and organizational abilities.</a:t>
            </a:r>
          </a:p>
          <a:p>
            <a:pPr marL="158750" indent="0">
              <a:buNone/>
            </a:pPr>
            <a:endParaRPr lang="en-US" dirty="0"/>
          </a:p>
          <a:p>
            <a:pPr marL="158750" indent="0">
              <a:buNone/>
            </a:pPr>
            <a:r>
              <a:rPr lang="en-US" dirty="0"/>
              <a:t>Opportunity:</a:t>
            </a:r>
          </a:p>
          <a:p>
            <a:pPr marL="158750" indent="0">
              <a:buNone/>
            </a:pPr>
            <a:endParaRPr lang="en-US" dirty="0"/>
          </a:p>
          <a:p>
            <a:pPr marL="158750" indent="0">
              <a:buNone/>
            </a:pPr>
            <a:r>
              <a:rPr lang="en-US" dirty="0"/>
              <a:t>	I am capable of finding a part time job.</a:t>
            </a:r>
          </a:p>
          <a:p>
            <a:pPr marL="158750" indent="0">
              <a:buNone/>
            </a:pPr>
            <a:r>
              <a:rPr lang="en-US" dirty="0"/>
              <a:t>	I am more employable than others when I have work background in UK.</a:t>
            </a:r>
          </a:p>
          <a:p>
            <a:pPr marL="158750" indent="0">
              <a:buNone/>
            </a:pPr>
            <a:r>
              <a:rPr lang="en-US" dirty="0"/>
              <a:t>Threat:</a:t>
            </a:r>
          </a:p>
          <a:p>
            <a:pPr marL="158750" indent="0">
              <a:buNone/>
            </a:pPr>
            <a:r>
              <a:rPr lang="en-US" dirty="0"/>
              <a:t>	There is a lot of competition for jobs in UK. This can be a threat for me. </a:t>
            </a:r>
          </a:p>
          <a:p>
            <a:pPr marL="158750" indent="0">
              <a:buNone/>
            </a:pPr>
            <a:endParaRPr lang="en-US" dirty="0"/>
          </a:p>
        </p:txBody>
      </p:sp>
    </p:spTree>
    <p:extLst>
      <p:ext uri="{BB962C8B-B14F-4D97-AF65-F5344CB8AC3E}">
        <p14:creationId xmlns:p14="http://schemas.microsoft.com/office/powerpoint/2010/main" val="206671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105e71d39e4_0_8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105e71d39e4_0_8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Action Plan: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After finishing my SWOT analysis, I have created a SMART action plan to require the following skills:</a:t>
            </a:r>
          </a:p>
          <a:p>
            <a:pPr marL="0" lvl="0" indent="0" algn="l" rtl="0">
              <a:spcBef>
                <a:spcPts val="0"/>
              </a:spcBef>
              <a:spcAft>
                <a:spcPts val="0"/>
              </a:spcAft>
              <a:buNone/>
            </a:pPr>
            <a:r>
              <a:rPr lang="en-US" dirty="0"/>
              <a:t>	Planning and organizational skills</a:t>
            </a:r>
          </a:p>
          <a:p>
            <a:pPr marL="0" lvl="0" indent="0" algn="l" rtl="0">
              <a:spcBef>
                <a:spcPts val="0"/>
              </a:spcBef>
              <a:spcAft>
                <a:spcPts val="0"/>
              </a:spcAft>
              <a:buNone/>
            </a:pPr>
            <a:r>
              <a:rPr lang="en-US" dirty="0"/>
              <a:t>	Communication skills</a:t>
            </a:r>
          </a:p>
          <a:p>
            <a:pPr marL="0" lvl="0" indent="0" algn="l" rtl="0">
              <a:spcBef>
                <a:spcPts val="0"/>
              </a:spcBef>
              <a:spcAft>
                <a:spcPts val="0"/>
              </a:spcAft>
              <a:buNone/>
            </a:pPr>
            <a:r>
              <a:rPr lang="en-US" dirty="0"/>
              <a:t>	Time management skills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105e71d39e4_0_8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105e71d39e4_0_8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105e71d39e4_0_8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105e71d39e4_0_8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Conclusion:</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People with a solid degree will undoubtedly have an advantage in the high degree inspired employees to pursue a specific career (Cappelli, 2012). However, certificate will not be enough because businesses want much more from the graduates and employees will add value to the business. I have discovered six categories of talents that are most in demand by businesses after doing extensive research. In addition, I have conducted a personal SWOT analysis using the internet and my expert to determine my employability and self-assessment. After that, I need a plan for myself and I am to complete the program and expect that it will contribute in the development of my employability skill if I do so. However, by following this I will be able to get a job in a competitive job market after graduating.</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References</a:t>
            </a:r>
          </a:p>
          <a:p>
            <a:r>
              <a:rPr lang="en-GB" sz="1100" b="0" i="0" u="none" strike="noStrike" cap="none" dirty="0">
                <a:solidFill>
                  <a:srgbClr val="000000"/>
                </a:solidFill>
                <a:effectLst/>
                <a:latin typeface="Arial"/>
                <a:ea typeface="Arial"/>
                <a:cs typeface="Arial"/>
                <a:sym typeface="Arial"/>
              </a:rPr>
              <a:t>Cai, Y. (2012). </a:t>
            </a:r>
            <a:r>
              <a:rPr lang="en-GB" sz="1100" b="0" i="1" u="none" strike="noStrike" cap="none" dirty="0">
                <a:solidFill>
                  <a:srgbClr val="000000"/>
                </a:solidFill>
                <a:effectLst/>
                <a:latin typeface="Arial"/>
                <a:ea typeface="Arial"/>
                <a:cs typeface="Arial"/>
                <a:sym typeface="Arial"/>
              </a:rPr>
              <a:t>Understanding employers’ perceptions of international graduates</a:t>
            </a:r>
            <a:r>
              <a:rPr lang="en-GB" sz="1100" b="0" i="0" u="none" strike="noStrike" cap="none" dirty="0">
                <a:solidFill>
                  <a:srgbClr val="000000"/>
                </a:solidFill>
                <a:effectLst/>
                <a:latin typeface="Arial"/>
                <a:ea typeface="Arial"/>
                <a:cs typeface="Arial"/>
                <a:sym typeface="Arial"/>
              </a:rPr>
              <a:t>. University of Tampere. </a:t>
            </a:r>
          </a:p>
          <a:p>
            <a:r>
              <a:rPr lang="en-GB" sz="1100" b="0" i="0" u="none" strike="noStrike" cap="none" dirty="0">
                <a:solidFill>
                  <a:srgbClr val="000000"/>
                </a:solidFill>
                <a:effectLst/>
                <a:latin typeface="Arial"/>
                <a:ea typeface="Arial"/>
                <a:cs typeface="Arial"/>
                <a:sym typeface="Arial"/>
              </a:rPr>
              <a:t>Cappelli, P. (2012). </a:t>
            </a:r>
            <a:r>
              <a:rPr lang="en-GB" sz="1100" b="0" i="1" u="none" strike="noStrike" cap="none" dirty="0">
                <a:solidFill>
                  <a:srgbClr val="000000"/>
                </a:solidFill>
                <a:effectLst/>
                <a:latin typeface="Arial"/>
                <a:ea typeface="Arial"/>
                <a:cs typeface="Arial"/>
                <a:sym typeface="Arial"/>
              </a:rPr>
              <a:t>Why good people can’t get jobs: The skills gap and what companies can do about it.</a:t>
            </a:r>
            <a:r>
              <a:rPr lang="en-GB" sz="1100" b="0" i="0" u="none" strike="noStrike" cap="none" dirty="0">
                <a:solidFill>
                  <a:srgbClr val="000000"/>
                </a:solidFill>
                <a:effectLst/>
                <a:latin typeface="Arial"/>
                <a:ea typeface="Arial"/>
                <a:cs typeface="Arial"/>
                <a:sym typeface="Arial"/>
              </a:rPr>
              <a:t> Wharton Digital Press. </a:t>
            </a:r>
          </a:p>
          <a:p>
            <a:r>
              <a:rPr lang="en-GB" sz="1100" b="0" i="0" u="none" strike="noStrike" cap="none" dirty="0">
                <a:solidFill>
                  <a:srgbClr val="000000"/>
                </a:solidFill>
                <a:effectLst/>
                <a:latin typeface="Arial"/>
                <a:ea typeface="Arial"/>
                <a:cs typeface="Arial"/>
                <a:sym typeface="Arial"/>
              </a:rPr>
              <a:t>Chatfield, T. (2019). </a:t>
            </a:r>
            <a:r>
              <a:rPr lang="en-GB" sz="1100" b="0" i="1" u="none" strike="noStrike" cap="none" dirty="0">
                <a:solidFill>
                  <a:srgbClr val="000000"/>
                </a:solidFill>
                <a:effectLst/>
                <a:latin typeface="Arial"/>
                <a:ea typeface="Arial"/>
                <a:cs typeface="Arial"/>
                <a:sym typeface="Arial"/>
              </a:rPr>
              <a:t>Think Critically (Super Quick Skills) (1st ed.)</a:t>
            </a:r>
            <a:r>
              <a:rPr lang="en-GB" sz="1100" b="0" i="0" u="none" strike="noStrike" cap="none" dirty="0">
                <a:solidFill>
                  <a:srgbClr val="000000"/>
                </a:solidFill>
                <a:effectLst/>
                <a:latin typeface="Arial"/>
                <a:ea typeface="Arial"/>
                <a:cs typeface="Arial"/>
                <a:sym typeface="Arial"/>
              </a:rPr>
              <a:t>. SAGE Publications Ltd.</a:t>
            </a:r>
          </a:p>
          <a:p>
            <a:r>
              <a:rPr lang="en-GB" sz="1100" b="0" i="0" u="none" strike="noStrike" cap="none" dirty="0">
                <a:solidFill>
                  <a:srgbClr val="000000"/>
                </a:solidFill>
                <a:effectLst/>
                <a:latin typeface="Arial"/>
                <a:ea typeface="Arial"/>
                <a:cs typeface="Arial"/>
                <a:sym typeface="Arial"/>
              </a:rPr>
              <a:t>Gallagher, K. (2016). </a:t>
            </a:r>
            <a:r>
              <a:rPr lang="en-GB" sz="1100" b="0" i="1" u="none" strike="noStrike" cap="none" dirty="0">
                <a:solidFill>
                  <a:srgbClr val="000000"/>
                </a:solidFill>
                <a:effectLst/>
                <a:latin typeface="Arial"/>
                <a:ea typeface="Arial"/>
                <a:cs typeface="Arial"/>
                <a:sym typeface="Arial"/>
              </a:rPr>
              <a:t>Essential Study and Employment Skills for Business and Management Students (3rd ed.).</a:t>
            </a:r>
            <a:r>
              <a:rPr lang="en-GB" sz="1100" b="0" i="0" u="none" strike="noStrike" cap="none" dirty="0">
                <a:solidFill>
                  <a:srgbClr val="000000"/>
                </a:solidFill>
                <a:effectLst/>
                <a:latin typeface="Arial"/>
                <a:ea typeface="Arial"/>
                <a:cs typeface="Arial"/>
                <a:sym typeface="Arial"/>
              </a:rPr>
              <a:t> Oxford University Press.</a:t>
            </a:r>
          </a:p>
          <a:p>
            <a:r>
              <a:rPr lang="en-GB" sz="1100" b="0" i="0" u="none" strike="noStrike" cap="none" dirty="0">
                <a:solidFill>
                  <a:srgbClr val="000000"/>
                </a:solidFill>
                <a:effectLst/>
                <a:latin typeface="Arial"/>
                <a:ea typeface="Arial"/>
                <a:cs typeface="Arial"/>
                <a:sym typeface="Arial"/>
              </a:rPr>
              <a:t>Gordon, D. (2021). </a:t>
            </a:r>
            <a:r>
              <a:rPr lang="en-GB" sz="1100" b="0" i="1" u="none" strike="noStrike" cap="none" dirty="0">
                <a:solidFill>
                  <a:srgbClr val="000000"/>
                </a:solidFill>
                <a:effectLst/>
                <a:latin typeface="Arial"/>
                <a:ea typeface="Arial"/>
                <a:cs typeface="Arial"/>
                <a:sym typeface="Arial"/>
              </a:rPr>
              <a:t>Team: Training, Education, and Mentorship.</a:t>
            </a:r>
            <a:r>
              <a:rPr lang="en-GB" sz="1100" b="0" i="0" u="none" strike="noStrike" cap="none" dirty="0">
                <a:solidFill>
                  <a:srgbClr val="000000"/>
                </a:solidFill>
                <a:effectLst/>
                <a:latin typeface="Arial"/>
                <a:ea typeface="Arial"/>
                <a:cs typeface="Arial"/>
                <a:sym typeface="Arial"/>
              </a:rPr>
              <a:t> Palmetto Publishing.</a:t>
            </a:r>
          </a:p>
          <a:p>
            <a:r>
              <a:rPr lang="en-GB" sz="1100" b="0" i="0" u="none" strike="noStrike" cap="none" dirty="0">
                <a:solidFill>
                  <a:srgbClr val="000000"/>
                </a:solidFill>
                <a:effectLst/>
                <a:latin typeface="Arial"/>
                <a:ea typeface="Arial"/>
                <a:cs typeface="Arial"/>
                <a:sym typeface="Arial"/>
              </a:rPr>
              <a:t>Hanks, S., </a:t>
            </a:r>
            <a:r>
              <a:rPr lang="en-GB" sz="1100" b="0" i="0" u="none" strike="noStrike" cap="none" dirty="0" err="1">
                <a:solidFill>
                  <a:srgbClr val="000000"/>
                </a:solidFill>
                <a:effectLst/>
                <a:latin typeface="Arial"/>
                <a:ea typeface="Arial"/>
                <a:cs typeface="Arial"/>
                <a:sym typeface="Arial"/>
              </a:rPr>
              <a:t>Marples</a:t>
            </a:r>
            <a:r>
              <a:rPr lang="en-GB" sz="1100" b="0" i="0" u="none" strike="noStrike" cap="none" dirty="0">
                <a:solidFill>
                  <a:srgbClr val="000000"/>
                </a:solidFill>
                <a:effectLst/>
                <a:latin typeface="Arial"/>
                <a:ea typeface="Arial"/>
                <a:cs typeface="Arial"/>
                <a:sym typeface="Arial"/>
              </a:rPr>
              <a:t>, C., and Wall, E. (2016).</a:t>
            </a:r>
            <a:r>
              <a:rPr lang="en-GB" sz="1100" b="0" i="1" u="none" strike="noStrike" cap="none" dirty="0">
                <a:solidFill>
                  <a:srgbClr val="000000"/>
                </a:solidFill>
                <a:effectLst/>
                <a:latin typeface="Arial"/>
                <a:ea typeface="Arial"/>
                <a:cs typeface="Arial"/>
                <a:sym typeface="Arial"/>
              </a:rPr>
              <a:t> Reflections on learning and enhancing communication skills through community engagement: a student perspective</a:t>
            </a:r>
            <a:r>
              <a:rPr lang="en-GB" sz="1100" b="0" i="0" u="none" strike="noStrike" cap="none" dirty="0">
                <a:solidFill>
                  <a:srgbClr val="000000"/>
                </a:solidFill>
                <a:effectLst/>
                <a:latin typeface="Arial"/>
                <a:ea typeface="Arial"/>
                <a:cs typeface="Arial"/>
                <a:sym typeface="Arial"/>
              </a:rPr>
              <a:t>. British Dental Journal, 221(2).</a:t>
            </a:r>
          </a:p>
          <a:p>
            <a:r>
              <a:rPr lang="en-GB" sz="1100" b="0" i="0" u="none" strike="noStrike" cap="none" dirty="0">
                <a:solidFill>
                  <a:srgbClr val="000000"/>
                </a:solidFill>
                <a:effectLst/>
                <a:latin typeface="Arial"/>
                <a:ea typeface="Arial"/>
                <a:cs typeface="Arial"/>
                <a:sym typeface="Arial"/>
              </a:rPr>
              <a:t>Hardcastle, S. J., </a:t>
            </a:r>
            <a:r>
              <a:rPr lang="en-GB" sz="1100" b="0" i="0" u="none" strike="noStrike" cap="none" dirty="0" err="1">
                <a:solidFill>
                  <a:srgbClr val="000000"/>
                </a:solidFill>
                <a:effectLst/>
                <a:latin typeface="Arial"/>
                <a:ea typeface="Arial"/>
                <a:cs typeface="Arial"/>
                <a:sym typeface="Arial"/>
              </a:rPr>
              <a:t>Tye</a:t>
            </a:r>
            <a:r>
              <a:rPr lang="en-GB" sz="1100" b="0" i="0" u="none" strike="noStrike" cap="none" dirty="0">
                <a:solidFill>
                  <a:srgbClr val="000000"/>
                </a:solidFill>
                <a:effectLst/>
                <a:latin typeface="Arial"/>
                <a:ea typeface="Arial"/>
                <a:cs typeface="Arial"/>
                <a:sym typeface="Arial"/>
              </a:rPr>
              <a:t>, M., Glassey, R., and Hagger, M. S. (2015). </a:t>
            </a:r>
            <a:r>
              <a:rPr lang="en-GB" sz="1100" b="0" i="1" u="none" strike="noStrike" cap="none" dirty="0">
                <a:solidFill>
                  <a:srgbClr val="000000"/>
                </a:solidFill>
                <a:effectLst/>
                <a:latin typeface="Arial"/>
                <a:ea typeface="Arial"/>
                <a:cs typeface="Arial"/>
                <a:sym typeface="Arial"/>
              </a:rPr>
              <a:t>Exploring the perceived effectiveness of a life skills development program for high-performance athletes</a:t>
            </a:r>
            <a:r>
              <a:rPr lang="en-GB" sz="1100" b="0" i="0" u="none" strike="noStrike" cap="none" dirty="0">
                <a:solidFill>
                  <a:srgbClr val="000000"/>
                </a:solidFill>
                <a:effectLst/>
                <a:latin typeface="Arial"/>
                <a:ea typeface="Arial"/>
                <a:cs typeface="Arial"/>
                <a:sym typeface="Arial"/>
              </a:rPr>
              <a:t>. Psychology of Sport and Exercise, 16, 139–149.</a:t>
            </a:r>
          </a:p>
          <a:p>
            <a:r>
              <a:rPr lang="en-GB" sz="1100" b="0" i="0" u="none" strike="noStrike" cap="none" dirty="0">
                <a:solidFill>
                  <a:srgbClr val="000000"/>
                </a:solidFill>
                <a:effectLst/>
                <a:latin typeface="Arial"/>
                <a:ea typeface="Arial"/>
                <a:cs typeface="Arial"/>
                <a:sym typeface="Arial"/>
              </a:rPr>
              <a:t>Hopkins, D., &amp; Reid, T. (2018). </a:t>
            </a:r>
            <a:r>
              <a:rPr lang="en-GB" sz="1100" b="0" i="1" u="none" strike="noStrike" cap="none" dirty="0">
                <a:solidFill>
                  <a:srgbClr val="000000"/>
                </a:solidFill>
                <a:effectLst/>
                <a:latin typeface="Arial"/>
                <a:ea typeface="Arial"/>
                <a:cs typeface="Arial"/>
                <a:sym typeface="Arial"/>
              </a:rPr>
              <a:t>The Academic Skills Handbook: Your Guide to Success in Writing, Thinking and Communicating at University (Student Success) (First ed.)</a:t>
            </a:r>
            <a:r>
              <a:rPr lang="en-GB" sz="1100" b="0" i="0" u="none" strike="noStrike" cap="none" dirty="0">
                <a:solidFill>
                  <a:srgbClr val="000000"/>
                </a:solidFill>
                <a:effectLst/>
                <a:latin typeface="Arial"/>
                <a:ea typeface="Arial"/>
                <a:cs typeface="Arial"/>
                <a:sym typeface="Arial"/>
              </a:rPr>
              <a:t>. SAGE Publications Ltd.</a:t>
            </a:r>
          </a:p>
          <a:p>
            <a:r>
              <a:rPr lang="en-GB" sz="1100" b="0" i="0" u="none" strike="noStrike" cap="none" dirty="0">
                <a:solidFill>
                  <a:srgbClr val="000000"/>
                </a:solidFill>
                <a:effectLst/>
                <a:latin typeface="Arial"/>
                <a:ea typeface="Arial"/>
                <a:cs typeface="Arial"/>
                <a:sym typeface="Arial"/>
              </a:rPr>
              <a:t>Kennedy, J. L. (2011). </a:t>
            </a:r>
            <a:r>
              <a:rPr lang="en-GB" sz="1100" b="0" i="1" u="none" strike="noStrike" cap="none" dirty="0">
                <a:solidFill>
                  <a:srgbClr val="000000"/>
                </a:solidFill>
                <a:effectLst/>
                <a:latin typeface="Arial"/>
                <a:ea typeface="Arial"/>
                <a:cs typeface="Arial"/>
                <a:sym typeface="Arial"/>
              </a:rPr>
              <a:t>Reflective teaching: Resumes for dummies</a:t>
            </a:r>
            <a:r>
              <a:rPr lang="en-GB" sz="1100" b="0" i="0" u="none" strike="noStrike" cap="none" dirty="0">
                <a:solidFill>
                  <a:srgbClr val="000000"/>
                </a:solidFill>
                <a:effectLst/>
                <a:latin typeface="Arial"/>
                <a:ea typeface="Arial"/>
                <a:cs typeface="Arial"/>
                <a:sym typeface="Arial"/>
              </a:rPr>
              <a:t>. John Wiley &amp; Sons.</a:t>
            </a:r>
          </a:p>
          <a:p>
            <a:r>
              <a:rPr lang="en-GB" sz="1100" b="0" i="0" u="none" strike="noStrike" cap="none" dirty="0">
                <a:solidFill>
                  <a:srgbClr val="000000"/>
                </a:solidFill>
                <a:effectLst/>
                <a:latin typeface="Arial"/>
                <a:ea typeface="Arial"/>
                <a:cs typeface="Arial"/>
                <a:sym typeface="Arial"/>
              </a:rPr>
              <a:t>Managing Innovation: </a:t>
            </a:r>
            <a:r>
              <a:rPr lang="en-GB" sz="1100" b="0" i="1" u="none" strike="noStrike" cap="none" dirty="0">
                <a:solidFill>
                  <a:srgbClr val="000000"/>
                </a:solidFill>
                <a:effectLst/>
                <a:latin typeface="Arial"/>
                <a:ea typeface="Arial"/>
                <a:cs typeface="Arial"/>
                <a:sym typeface="Arial"/>
              </a:rPr>
              <a:t>Integrating Technological, Market and Organizational Change by Joe Tidd (2005–05-20)</a:t>
            </a:r>
            <a:r>
              <a:rPr lang="en-GB" sz="1100" b="0" i="0" u="none" strike="noStrike" cap="none" dirty="0">
                <a:solidFill>
                  <a:srgbClr val="000000"/>
                </a:solidFill>
                <a:effectLst/>
                <a:latin typeface="Arial"/>
                <a:ea typeface="Arial"/>
                <a:cs typeface="Arial"/>
                <a:sym typeface="Arial"/>
              </a:rPr>
              <a:t>. (2021). Wiley.</a:t>
            </a:r>
          </a:p>
          <a:p>
            <a:r>
              <a:rPr lang="en-GB" sz="1100" b="0" i="0" u="none" strike="noStrike" cap="none" dirty="0">
                <a:solidFill>
                  <a:srgbClr val="000000"/>
                </a:solidFill>
                <a:effectLst/>
                <a:latin typeface="Arial"/>
                <a:ea typeface="Arial"/>
                <a:cs typeface="Arial"/>
                <a:sym typeface="Arial"/>
              </a:rPr>
              <a:t>Markkanen, P., </a:t>
            </a:r>
            <a:r>
              <a:rPr lang="en-GB" sz="1100" b="0" i="0" u="none" strike="noStrike" cap="none" dirty="0" err="1">
                <a:solidFill>
                  <a:srgbClr val="000000"/>
                </a:solidFill>
                <a:effectLst/>
                <a:latin typeface="Arial"/>
                <a:ea typeface="Arial"/>
                <a:cs typeface="Arial"/>
                <a:sym typeface="Arial"/>
              </a:rPr>
              <a:t>Välimäki</a:t>
            </a:r>
            <a:r>
              <a:rPr lang="en-GB" sz="1100" b="0" i="0" u="none" strike="noStrike" cap="none" dirty="0">
                <a:solidFill>
                  <a:srgbClr val="000000"/>
                </a:solidFill>
                <a:effectLst/>
                <a:latin typeface="Arial"/>
                <a:ea typeface="Arial"/>
                <a:cs typeface="Arial"/>
                <a:sym typeface="Arial"/>
              </a:rPr>
              <a:t>, M., </a:t>
            </a:r>
            <a:r>
              <a:rPr lang="en-GB" sz="1100" b="0" i="0" u="none" strike="noStrike" cap="none" dirty="0" err="1">
                <a:solidFill>
                  <a:srgbClr val="000000"/>
                </a:solidFill>
                <a:effectLst/>
                <a:latin typeface="Arial"/>
                <a:ea typeface="Arial"/>
                <a:cs typeface="Arial"/>
                <a:sym typeface="Arial"/>
              </a:rPr>
              <a:t>Anttila</a:t>
            </a:r>
            <a:r>
              <a:rPr lang="en-GB" sz="1100" b="0" i="0" u="none" strike="noStrike" cap="none" dirty="0">
                <a:solidFill>
                  <a:srgbClr val="000000"/>
                </a:solidFill>
                <a:effectLst/>
                <a:latin typeface="Arial"/>
                <a:ea typeface="Arial"/>
                <a:cs typeface="Arial"/>
                <a:sym typeface="Arial"/>
              </a:rPr>
              <a:t>, M., and </a:t>
            </a:r>
            <a:r>
              <a:rPr lang="en-GB" sz="1100" b="0" i="0" u="none" strike="noStrike" cap="none" dirty="0" err="1">
                <a:solidFill>
                  <a:srgbClr val="000000"/>
                </a:solidFill>
                <a:effectLst/>
                <a:latin typeface="Arial"/>
                <a:ea typeface="Arial"/>
                <a:cs typeface="Arial"/>
                <a:sym typeface="Arial"/>
              </a:rPr>
              <a:t>Kuuskorpi</a:t>
            </a:r>
            <a:r>
              <a:rPr lang="en-GB" sz="1100" b="0" i="0" u="none" strike="noStrike" cap="none" dirty="0">
                <a:solidFill>
                  <a:srgbClr val="000000"/>
                </a:solidFill>
                <a:effectLst/>
                <a:latin typeface="Arial"/>
                <a:ea typeface="Arial"/>
                <a:cs typeface="Arial"/>
                <a:sym typeface="Arial"/>
              </a:rPr>
              <a:t>, M. (2020). </a:t>
            </a:r>
            <a:r>
              <a:rPr lang="en-GB" sz="1100" b="0" i="1" u="none" strike="noStrike" cap="none" dirty="0">
                <a:solidFill>
                  <a:srgbClr val="000000"/>
                </a:solidFill>
                <a:effectLst/>
                <a:latin typeface="Arial"/>
                <a:ea typeface="Arial"/>
                <a:cs typeface="Arial"/>
                <a:sym typeface="Arial"/>
              </a:rPr>
              <a:t>A reflective cycle: Understanding challenging situations in a school setting</a:t>
            </a:r>
            <a:r>
              <a:rPr lang="en-GB" sz="1100" b="0" i="0" u="none" strike="noStrike" cap="none" dirty="0">
                <a:solidFill>
                  <a:srgbClr val="000000"/>
                </a:solidFill>
                <a:effectLst/>
                <a:latin typeface="Arial"/>
                <a:ea typeface="Arial"/>
                <a:cs typeface="Arial"/>
                <a:sym typeface="Arial"/>
              </a:rPr>
              <a:t>. Educational Research, 62(1), 46–62.</a:t>
            </a:r>
          </a:p>
          <a:p>
            <a:r>
              <a:rPr lang="en-GB" sz="1100" b="0" i="0" u="none" strike="noStrike" cap="none" dirty="0">
                <a:solidFill>
                  <a:srgbClr val="000000"/>
                </a:solidFill>
                <a:effectLst/>
                <a:latin typeface="Arial"/>
                <a:ea typeface="Arial"/>
                <a:cs typeface="Arial"/>
                <a:sym typeface="Arial"/>
              </a:rPr>
              <a:t>Neugebauer, J., &amp; Evans-Brain, J. (2016). </a:t>
            </a:r>
            <a:r>
              <a:rPr lang="en-GB" sz="1100" b="0" i="1" u="none" strike="noStrike" cap="none" dirty="0">
                <a:solidFill>
                  <a:srgbClr val="000000"/>
                </a:solidFill>
                <a:effectLst/>
                <a:latin typeface="Arial"/>
                <a:ea typeface="Arial"/>
                <a:cs typeface="Arial"/>
                <a:sym typeface="Arial"/>
              </a:rPr>
              <a:t>Employability</a:t>
            </a:r>
            <a:r>
              <a:rPr lang="en-GB" sz="1100" b="0" i="0" u="none" strike="noStrike" cap="none" dirty="0">
                <a:solidFill>
                  <a:srgbClr val="000000"/>
                </a:solidFill>
                <a:effectLst/>
                <a:latin typeface="Arial"/>
                <a:ea typeface="Arial"/>
                <a:cs typeface="Arial"/>
                <a:sym typeface="Arial"/>
              </a:rPr>
              <a:t>. SAGE Publications.</a:t>
            </a:r>
          </a:p>
          <a:p>
            <a:r>
              <a:rPr lang="en-GB" sz="1100" b="0" i="0" u="none" strike="noStrike" cap="none" dirty="0">
                <a:solidFill>
                  <a:srgbClr val="000000"/>
                </a:solidFill>
                <a:effectLst/>
                <a:latin typeface="Arial"/>
                <a:ea typeface="Arial"/>
                <a:cs typeface="Arial"/>
                <a:sym typeface="Arial"/>
              </a:rPr>
              <a:t>Sambell, R., Devine, A., Lo, J., and Lawlis, T. (2020). </a:t>
            </a:r>
            <a:r>
              <a:rPr lang="en-GB" sz="1100" b="0" i="1" u="none" strike="noStrike" cap="none" dirty="0">
                <a:solidFill>
                  <a:srgbClr val="000000"/>
                </a:solidFill>
                <a:effectLst/>
                <a:latin typeface="Arial"/>
                <a:ea typeface="Arial"/>
                <a:cs typeface="Arial"/>
                <a:sym typeface="Arial"/>
              </a:rPr>
              <a:t>Work-integrated learning builds student identification of employability skills: Utilizing a food literacy education strategy. </a:t>
            </a:r>
            <a:r>
              <a:rPr lang="en-GB" sz="1100" b="0" i="0" u="none" strike="noStrike" cap="none" dirty="0">
                <a:solidFill>
                  <a:srgbClr val="000000"/>
                </a:solidFill>
                <a:effectLst/>
                <a:latin typeface="Arial"/>
                <a:ea typeface="Arial"/>
                <a:cs typeface="Arial"/>
                <a:sym typeface="Arial"/>
              </a:rPr>
              <a:t>International Journal of Work-Integrated Learning, 21(1).</a:t>
            </a:r>
          </a:p>
          <a:p>
            <a:r>
              <a:rPr lang="en-GB" sz="1100" b="0" i="0" u="none" strike="noStrike" cap="none" dirty="0">
                <a:solidFill>
                  <a:srgbClr val="000000"/>
                </a:solidFill>
                <a:effectLst/>
                <a:latin typeface="Arial"/>
                <a:ea typeface="Arial"/>
                <a:cs typeface="Arial"/>
                <a:sym typeface="Arial"/>
              </a:rPr>
              <a:t>Sheldon, B. (2011). </a:t>
            </a:r>
            <a:r>
              <a:rPr lang="en-GB" sz="1100" b="0" i="1" u="none" strike="noStrike" cap="none" dirty="0">
                <a:solidFill>
                  <a:srgbClr val="000000"/>
                </a:solidFill>
                <a:effectLst/>
                <a:latin typeface="Arial"/>
                <a:ea typeface="Arial"/>
                <a:cs typeface="Arial"/>
                <a:sym typeface="Arial"/>
              </a:rPr>
              <a:t>Cognitive-behavioural therapy: Research and practice in health and social care.</a:t>
            </a:r>
            <a:r>
              <a:rPr lang="en-GB" sz="1100" b="0" i="0" u="none" strike="noStrike" cap="none" dirty="0">
                <a:solidFill>
                  <a:srgbClr val="000000"/>
                </a:solidFill>
                <a:effectLst/>
                <a:latin typeface="Arial"/>
                <a:ea typeface="Arial"/>
                <a:cs typeface="Arial"/>
                <a:sym typeface="Arial"/>
              </a:rPr>
              <a:t> Routledge. </a:t>
            </a:r>
          </a:p>
          <a:p>
            <a:r>
              <a:rPr lang="en-GB" sz="1100" b="0" i="0" u="none" strike="noStrike" cap="none" dirty="0">
                <a:solidFill>
                  <a:srgbClr val="000000"/>
                </a:solidFill>
                <a:effectLst/>
                <a:latin typeface="Arial"/>
                <a:ea typeface="Arial"/>
                <a:cs typeface="Arial"/>
                <a:sym typeface="Arial"/>
              </a:rPr>
              <a:t>Smalley, R. L., </a:t>
            </a:r>
            <a:r>
              <a:rPr lang="en-GB" sz="1100" b="0" i="0" u="none" strike="noStrike" cap="none" dirty="0" err="1">
                <a:solidFill>
                  <a:srgbClr val="000000"/>
                </a:solidFill>
                <a:effectLst/>
                <a:latin typeface="Arial"/>
                <a:ea typeface="Arial"/>
                <a:cs typeface="Arial"/>
                <a:sym typeface="Arial"/>
              </a:rPr>
              <a:t>Ruetten</a:t>
            </a:r>
            <a:r>
              <a:rPr lang="en-GB" sz="1100" b="0" i="0" u="none" strike="noStrike" cap="none" dirty="0">
                <a:solidFill>
                  <a:srgbClr val="000000"/>
                </a:solidFill>
                <a:effectLst/>
                <a:latin typeface="Arial"/>
                <a:ea typeface="Arial"/>
                <a:cs typeface="Arial"/>
                <a:sym typeface="Arial"/>
              </a:rPr>
              <a:t>, M. K., &amp; Kozyrev, J. R. (2011). </a:t>
            </a:r>
            <a:r>
              <a:rPr lang="en-GB" sz="1100" b="0" i="1" u="none" strike="noStrike" cap="none" dirty="0">
                <a:solidFill>
                  <a:srgbClr val="000000"/>
                </a:solidFill>
                <a:effectLst/>
                <a:latin typeface="Arial"/>
                <a:ea typeface="Arial"/>
                <a:cs typeface="Arial"/>
                <a:sym typeface="Arial"/>
              </a:rPr>
              <a:t>Refining Composition Skills: Academic Writing and Grammar (Developing &amp; Refining Composition Skills) (6th ed.)</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Heinle</a:t>
            </a:r>
            <a:r>
              <a:rPr lang="en-GB" sz="1100" b="0" i="0" u="none" strike="noStrike" cap="none" dirty="0">
                <a:solidFill>
                  <a:srgbClr val="000000"/>
                </a:solidFill>
                <a:effectLst/>
                <a:latin typeface="Arial"/>
                <a:ea typeface="Arial"/>
                <a:cs typeface="Arial"/>
                <a:sym typeface="Arial"/>
              </a:rPr>
              <a:t> ELT.</a:t>
            </a:r>
          </a:p>
          <a:p>
            <a:r>
              <a:rPr lang="en-GB" sz="1100" b="0" i="0" u="none" strike="noStrike" cap="none" dirty="0">
                <a:solidFill>
                  <a:srgbClr val="000000"/>
                </a:solidFill>
                <a:effectLst/>
                <a:latin typeface="Arial"/>
                <a:ea typeface="Arial"/>
                <a:cs typeface="Arial"/>
                <a:sym typeface="Arial"/>
              </a:rPr>
              <a:t>Tyson, W. (2021). </a:t>
            </a:r>
            <a:r>
              <a:rPr lang="en-GB" sz="1100" b="0" i="1" u="none" strike="noStrike" cap="none" dirty="0">
                <a:solidFill>
                  <a:srgbClr val="000000"/>
                </a:solidFill>
                <a:effectLst/>
                <a:latin typeface="Arial"/>
                <a:ea typeface="Arial"/>
                <a:cs typeface="Arial"/>
                <a:sym typeface="Arial"/>
              </a:rPr>
              <a:t>Teaching and Learning Employability Skills in Career and Technical Education: Industry, Educator, and Student Perspectives (Palgrave Studies in Urban Education) (1st ed. 2020 ed.)</a:t>
            </a:r>
            <a:r>
              <a:rPr lang="en-GB" sz="1100" b="0" i="0" u="none" strike="noStrike" cap="none" dirty="0">
                <a:solidFill>
                  <a:srgbClr val="000000"/>
                </a:solidFill>
                <a:effectLst/>
                <a:latin typeface="Arial"/>
                <a:ea typeface="Arial"/>
                <a:cs typeface="Arial"/>
                <a:sym typeface="Arial"/>
              </a:rPr>
              <a:t>. Palgrave Macmillan.</a:t>
            </a:r>
          </a:p>
          <a:p>
            <a:r>
              <a:rPr lang="en-GB" sz="1100" b="0" i="0" u="none" strike="noStrike" cap="none" dirty="0">
                <a:solidFill>
                  <a:srgbClr val="000000"/>
                </a:solidFill>
                <a:effectLst/>
                <a:latin typeface="Arial"/>
                <a:ea typeface="Arial"/>
                <a:cs typeface="Arial"/>
                <a:sym typeface="Arial"/>
              </a:rPr>
              <a:t>Zemach, D. E., and </a:t>
            </a:r>
            <a:r>
              <a:rPr lang="en-GB" sz="1100" b="0" i="0" u="none" strike="noStrike" cap="none" dirty="0" err="1">
                <a:solidFill>
                  <a:srgbClr val="000000"/>
                </a:solidFill>
                <a:effectLst/>
                <a:latin typeface="Arial"/>
                <a:ea typeface="Arial"/>
                <a:cs typeface="Arial"/>
                <a:sym typeface="Arial"/>
              </a:rPr>
              <a:t>Rumisek</a:t>
            </a:r>
            <a:r>
              <a:rPr lang="en-GB" sz="1100" b="0" i="0" u="none" strike="noStrike" cap="none" dirty="0">
                <a:solidFill>
                  <a:srgbClr val="000000"/>
                </a:solidFill>
                <a:effectLst/>
                <a:latin typeface="Arial"/>
                <a:ea typeface="Arial"/>
                <a:cs typeface="Arial"/>
                <a:sym typeface="Arial"/>
              </a:rPr>
              <a:t>, L. (2016). </a:t>
            </a:r>
            <a:r>
              <a:rPr lang="en-GB" sz="1100" b="0" i="1" u="none" strike="noStrike" cap="none" dirty="0">
                <a:solidFill>
                  <a:srgbClr val="000000"/>
                </a:solidFill>
                <a:effectLst/>
                <a:latin typeface="Arial"/>
                <a:ea typeface="Arial"/>
                <a:cs typeface="Arial"/>
                <a:sym typeface="Arial"/>
              </a:rPr>
              <a:t>Academic writing. Macmillan</a:t>
            </a:r>
            <a:r>
              <a:rPr lang="en-GB" sz="1100" b="0" i="0" u="none" strike="noStrike" cap="none" dirty="0">
                <a:solidFill>
                  <a:srgbClr val="000000"/>
                </a:solidFill>
                <a:effectLst/>
                <a:latin typeface="Arial"/>
                <a:ea typeface="Arial"/>
                <a:cs typeface="Arial"/>
                <a:sym typeface="Arial"/>
              </a:rPr>
              <a:t>.</a:t>
            </a:r>
            <a:endParaRPr lang="en-US" dirty="0"/>
          </a:p>
        </p:txBody>
      </p:sp>
    </p:spTree>
    <p:extLst>
      <p:ext uri="{BB962C8B-B14F-4D97-AF65-F5344CB8AC3E}">
        <p14:creationId xmlns:p14="http://schemas.microsoft.com/office/powerpoint/2010/main" val="2175437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1" y="0"/>
            <a:ext cx="1728788" cy="51435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407319" y="841772"/>
            <a:ext cx="6593681" cy="1790700"/>
          </a:xfrm>
        </p:spPr>
        <p:txBody>
          <a:bodyPr anchor="b">
            <a:normAutofit/>
          </a:bodyPr>
          <a:lstStyle>
            <a:lvl1pPr algn="l">
              <a:defRPr sz="3600"/>
            </a:lvl1pPr>
          </a:lstStyle>
          <a:p>
            <a:r>
              <a:rPr lang="en-US"/>
              <a:t>Click to edit Master title style</a:t>
            </a:r>
            <a:endParaRPr lang="en-US" dirty="0"/>
          </a:p>
        </p:txBody>
      </p:sp>
      <p:sp>
        <p:nvSpPr>
          <p:cNvPr id="3" name="Subtitle 2"/>
          <p:cNvSpPr>
            <a:spLocks noGrp="1"/>
          </p:cNvSpPr>
          <p:nvPr>
            <p:ph type="subTitle" idx="1"/>
          </p:nvPr>
        </p:nvSpPr>
        <p:spPr>
          <a:xfrm>
            <a:off x="1407319" y="2701528"/>
            <a:ext cx="6593681" cy="1241822"/>
          </a:xfrm>
        </p:spPr>
        <p:txBody>
          <a:bodyPr>
            <a:normAutofit/>
          </a:bodyPr>
          <a:lstStyle>
            <a:lvl1pPr marL="0" indent="0" algn="l">
              <a:buNone/>
              <a:defRPr sz="1500" cap="all"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308133" y="4057651"/>
            <a:ext cx="2057400" cy="273844"/>
          </a:xfrm>
        </p:spPr>
        <p:txBody>
          <a:bodyPr/>
          <a:lstStyle/>
          <a:p>
            <a:fld id="{442BAD0F-2898-440B-8285-7103FA921728}" type="datetimeFigureOut">
              <a:rPr lang="en-US" smtClean="0"/>
              <a:t>12/5/2021</a:t>
            </a:fld>
            <a:endParaRPr lang="en-US"/>
          </a:p>
        </p:txBody>
      </p:sp>
      <p:sp>
        <p:nvSpPr>
          <p:cNvPr id="5" name="Footer Placeholder 4"/>
          <p:cNvSpPr>
            <a:spLocks noGrp="1"/>
          </p:cNvSpPr>
          <p:nvPr>
            <p:ph type="ftr" sz="quarter" idx="11"/>
          </p:nvPr>
        </p:nvSpPr>
        <p:spPr>
          <a:xfrm>
            <a:off x="1407318" y="4057651"/>
            <a:ext cx="3843665" cy="273844"/>
          </a:xfrm>
        </p:spPr>
        <p:txBody>
          <a:bodyPr/>
          <a:lstStyle/>
          <a:p>
            <a:endParaRPr lang="en-US"/>
          </a:p>
        </p:txBody>
      </p:sp>
      <p:sp>
        <p:nvSpPr>
          <p:cNvPr id="6" name="Slide Number Placeholder 5"/>
          <p:cNvSpPr>
            <a:spLocks noGrp="1"/>
          </p:cNvSpPr>
          <p:nvPr>
            <p:ph type="sldNum" sz="quarter" idx="12"/>
          </p:nvPr>
        </p:nvSpPr>
        <p:spPr>
          <a:xfrm>
            <a:off x="7422684" y="4057650"/>
            <a:ext cx="578317" cy="273844"/>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1703043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2BAD0F-2898-440B-8285-7103FA921728}"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4009489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064420"/>
            <a:ext cx="7429500" cy="2139553"/>
          </a:xfrm>
        </p:spPr>
        <p:txBody>
          <a:bodyPr anchor="b">
            <a:normAutofit/>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56058" y="3318272"/>
            <a:ext cx="7429500" cy="1031082"/>
          </a:xfrm>
        </p:spPr>
        <p:txBody>
          <a:bodyPr>
            <a:normAutofit/>
          </a:bodyPr>
          <a:lstStyle>
            <a:lvl1pPr marL="0" indent="0">
              <a:buNone/>
              <a:defRPr sz="1350" cap="all" baseline="0">
                <a:solidFill>
                  <a:schemeClr val="tx1">
                    <a:tint val="75000"/>
                  </a:schemeClr>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2BAD0F-2898-440B-8285-7103FA921728}"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953792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1687114"/>
            <a:ext cx="3658792" cy="2656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1687114"/>
            <a:ext cx="3656408" cy="2656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85353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464345"/>
            <a:ext cx="7429500" cy="110847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7515" y="1687115"/>
            <a:ext cx="3487337"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56058" y="2305048"/>
            <a:ext cx="3658793" cy="2038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606" y="1687114"/>
            <a:ext cx="3484952"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305048"/>
            <a:ext cx="3656408" cy="2038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2BAD0F-2898-440B-8285-7103FA921728}"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354787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2BAD0F-2898-440B-8285-7103FA921728}"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0807252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2BAD0F-2898-440B-8285-7103FA921728}"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8940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457201"/>
            <a:ext cx="2892028" cy="1229913"/>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67150" y="444499"/>
            <a:ext cx="4418407" cy="389890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1687114"/>
            <a:ext cx="2892028"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0402791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457200"/>
            <a:ext cx="4450881" cy="122991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5541" y="457201"/>
            <a:ext cx="2750018" cy="38861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56058" y="1687114"/>
            <a:ext cx="4450883"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3532722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3228499"/>
            <a:ext cx="7434266" cy="614516"/>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454819"/>
            <a:ext cx="7434266" cy="2474834"/>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4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3843015"/>
            <a:ext cx="7433144" cy="511854"/>
          </a:xfrm>
        </p:spPr>
        <p:txBody>
          <a:bodyP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789051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457200"/>
            <a:ext cx="7429466" cy="2571750"/>
          </a:xfrm>
        </p:spPr>
        <p:txBody>
          <a:bodyPr anchor="ctr">
            <a:normAutofit/>
          </a:bodyPr>
          <a:lstStyle>
            <a:lvl1pPr>
              <a:defRPr sz="2700"/>
            </a:lvl1pPr>
          </a:lstStyle>
          <a:p>
            <a:r>
              <a:rPr lang="en-US"/>
              <a:t>Click to edit Master title style</a:t>
            </a:r>
            <a:endParaRPr lang="en-US" dirty="0"/>
          </a:p>
        </p:txBody>
      </p:sp>
      <p:sp>
        <p:nvSpPr>
          <p:cNvPr id="4" name="Text Placeholder 3"/>
          <p:cNvSpPr>
            <a:spLocks noGrp="1"/>
          </p:cNvSpPr>
          <p:nvPr>
            <p:ph type="body" sz="half" idx="2"/>
          </p:nvPr>
        </p:nvSpPr>
        <p:spPr>
          <a:xfrm>
            <a:off x="856058" y="3314700"/>
            <a:ext cx="7428344" cy="1028699"/>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954668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457200"/>
            <a:ext cx="6977064" cy="2061322"/>
          </a:xfrm>
        </p:spPr>
        <p:txBody>
          <a:bodyPr anchor="ctr">
            <a:normAutofit/>
          </a:bodyPr>
          <a:lstStyle>
            <a:lvl1pPr>
              <a:defRPr sz="27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524168"/>
            <a:ext cx="6564224" cy="411726"/>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856058" y="3232439"/>
            <a:ext cx="7429502" cy="1117122"/>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60" name="TextBox 59"/>
          <p:cNvSpPr txBox="1"/>
          <p:nvPr/>
        </p:nvSpPr>
        <p:spPr>
          <a:xfrm>
            <a:off x="677634" y="54929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61" name="TextBox 60"/>
          <p:cNvSpPr txBox="1"/>
          <p:nvPr/>
        </p:nvSpPr>
        <p:spPr>
          <a:xfrm>
            <a:off x="7903028" y="2073729"/>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73478517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1600531"/>
            <a:ext cx="7429501" cy="1883876"/>
          </a:xfrm>
        </p:spPr>
        <p:txBody>
          <a:bodyPr anchor="b">
            <a:normAutofit/>
          </a:bodyPr>
          <a:lstStyle>
            <a:lvl1pPr>
              <a:defRPr sz="2700"/>
            </a:lvl1pPr>
          </a:lstStyle>
          <a:p>
            <a:r>
              <a:rPr lang="en-US"/>
              <a:t>Click to edit Master title style</a:t>
            </a:r>
            <a:endParaRPr lang="en-US" dirty="0"/>
          </a:p>
        </p:txBody>
      </p:sp>
      <p:sp>
        <p:nvSpPr>
          <p:cNvPr id="4" name="Text Placeholder 3"/>
          <p:cNvSpPr>
            <a:spLocks noGrp="1"/>
          </p:cNvSpPr>
          <p:nvPr>
            <p:ph type="body" sz="half" idx="2"/>
          </p:nvPr>
        </p:nvSpPr>
        <p:spPr>
          <a:xfrm>
            <a:off x="856023" y="3493241"/>
            <a:ext cx="7428379" cy="855483"/>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42BAD0F-2898-440B-8285-7103FA921728}"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2700373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457200"/>
            <a:ext cx="7429499" cy="14287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005847"/>
            <a:ext cx="2397674"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845939" y="2520197"/>
            <a:ext cx="2406551"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86075" y="2008226"/>
            <a:ext cx="2388289"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78160" y="2522576"/>
            <a:ext cx="2396873"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889332" y="2005847"/>
            <a:ext cx="2396226"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889332" y="2520197"/>
            <a:ext cx="2396226"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42BAD0F-2898-440B-8285-7103FA921728}"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3977231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457200"/>
            <a:ext cx="7429499" cy="14287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3303447"/>
            <a:ext cx="239643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856060" y="2000249"/>
            <a:ext cx="2396430"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3735644"/>
            <a:ext cx="2396430" cy="61338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366790" y="3303447"/>
            <a:ext cx="240030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366790" y="2000249"/>
            <a:ext cx="2399205"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3735643"/>
            <a:ext cx="2400300" cy="60775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889426" y="3303446"/>
            <a:ext cx="2393056"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889332" y="2000249"/>
            <a:ext cx="2396227"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3735641"/>
            <a:ext cx="2396226" cy="60775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42BAD0F-2898-440B-8285-7103FA921728}"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772044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2BAD0F-2898-440B-8285-7103FA921728}"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3567796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457200"/>
            <a:ext cx="1503758" cy="38862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457200"/>
            <a:ext cx="5811443" cy="3886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2BAD0F-2898-440B-8285-7103FA921728}"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5786289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1"/>
        <p:cNvGrpSpPr/>
        <p:nvPr/>
      </p:nvGrpSpPr>
      <p:grpSpPr>
        <a:xfrm>
          <a:off x="0" y="0"/>
          <a:ext cx="0" cy="0"/>
          <a:chOff x="0" y="0"/>
          <a:chExt cx="0" cy="0"/>
        </a:xfrm>
      </p:grpSpPr>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286254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0716" y="0"/>
            <a:ext cx="9040416" cy="51435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463888"/>
            <a:ext cx="7429499" cy="1108928"/>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687115"/>
            <a:ext cx="7429499" cy="265628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4412457"/>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442BAD0F-2898-440B-8285-7103FA921728}" type="datetimeFigureOut">
              <a:rPr lang="en-US" smtClean="0"/>
              <a:t>12/5/2021</a:t>
            </a:fld>
            <a:endParaRPr lang="en-US"/>
          </a:p>
        </p:txBody>
      </p:sp>
      <p:sp>
        <p:nvSpPr>
          <p:cNvPr id="5" name="Footer Placeholder 4"/>
          <p:cNvSpPr>
            <a:spLocks noGrp="1"/>
          </p:cNvSpPr>
          <p:nvPr>
            <p:ph type="ftr" sz="quarter" idx="3"/>
          </p:nvPr>
        </p:nvSpPr>
        <p:spPr>
          <a:xfrm>
            <a:off x="856059" y="4412457"/>
            <a:ext cx="4679482" cy="273844"/>
          </a:xfrm>
          <a:prstGeom prst="rect">
            <a:avLst/>
          </a:prstGeom>
        </p:spPr>
        <p:txBody>
          <a:bodyPr vert="horz" lIns="91440" tIns="45720" rIns="91440" bIns="45720" rtlCol="0" anchor="ctr"/>
          <a:lstStyle>
            <a:lvl1pPr algn="l">
              <a:defRPr sz="788"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4412456"/>
            <a:ext cx="578317" cy="273844"/>
          </a:xfrm>
          <a:prstGeom prst="rect">
            <a:avLst/>
          </a:prstGeom>
        </p:spPr>
        <p:txBody>
          <a:bodyPr vert="horz" lIns="91440" tIns="45720" rIns="91440" bIns="45720" rtlCol="0" anchor="ctr"/>
          <a:lstStyle>
            <a:lvl1pPr algn="r">
              <a:defRPr sz="788">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62694217"/>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Lst>
  <p:hf sldNum="0" hdr="0" ftr="0" dt="0"/>
  <p:txStyles>
    <p:titleStyle>
      <a:lvl1pPr algn="l" defTabSz="685800" rtl="0" eaLnBrk="1" latinLnBrk="0" hangingPunct="1">
        <a:lnSpc>
          <a:spcPct val="90000"/>
        </a:lnSpc>
        <a:spcBef>
          <a:spcPct val="0"/>
        </a:spcBef>
        <a:buNone/>
        <a:defRPr sz="27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171450" indent="-171450" algn="l" defTabSz="685800" rtl="0" eaLnBrk="1" latinLnBrk="0" hangingPunct="1">
        <a:lnSpc>
          <a:spcPct val="120000"/>
        </a:lnSpc>
        <a:spcBef>
          <a:spcPts val="75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1pPr>
      <a:lvl2pPr marL="514350" indent="-171450" algn="l" defTabSz="685800" rtl="0" eaLnBrk="1" latinLnBrk="0" hangingPunct="1">
        <a:lnSpc>
          <a:spcPct val="120000"/>
        </a:lnSpc>
        <a:spcBef>
          <a:spcPts val="375"/>
        </a:spcBef>
        <a:buSzPct val="125000"/>
        <a:buFont typeface="Arial" panose="020B0604020202020204" pitchFamily="34" charset="0"/>
        <a:buChar char="•"/>
        <a:defRPr sz="1500" kern="1200">
          <a:solidFill>
            <a:schemeClr val="tx1"/>
          </a:solidFill>
          <a:effectLst>
            <a:outerShdw blurRad="152400" dist="38100" dir="2700000" algn="tl">
              <a:srgbClr val="000000">
                <a:alpha val="36000"/>
              </a:srgbClr>
            </a:outerShdw>
          </a:effectLst>
          <a:latin typeface="+mn-lt"/>
          <a:ea typeface="+mn-ea"/>
          <a:cs typeface="+mn-cs"/>
        </a:defRPr>
      </a:lvl2pPr>
      <a:lvl3pPr marL="857250" indent="-171450" algn="l" defTabSz="685800" rtl="0" eaLnBrk="1" latinLnBrk="0" hangingPunct="1">
        <a:lnSpc>
          <a:spcPct val="120000"/>
        </a:lnSpc>
        <a:spcBef>
          <a:spcPts val="375"/>
        </a:spcBef>
        <a:buSzPct val="125000"/>
        <a:buFont typeface="Arial" panose="020B0604020202020204" pitchFamily="34" charset="0"/>
        <a:buChar char="•"/>
        <a:defRPr sz="1350" kern="1200">
          <a:solidFill>
            <a:schemeClr val="tx1"/>
          </a:solidFill>
          <a:effectLst>
            <a:outerShdw blurRad="152400" dist="38100" dir="2700000" algn="tl">
              <a:srgbClr val="000000">
                <a:alpha val="36000"/>
              </a:srgbClr>
            </a:outerShdw>
          </a:effectLst>
          <a:latin typeface="+mn-lt"/>
          <a:ea typeface="+mn-ea"/>
          <a:cs typeface="+mn-cs"/>
        </a:defRPr>
      </a:lvl3pPr>
      <a:lvl4pPr marL="12001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effectLst>
            <a:outerShdw blurRad="152400" dist="38100" dir="2700000" algn="tl">
              <a:srgbClr val="000000">
                <a:alpha val="36000"/>
              </a:srgbClr>
            </a:outerShdw>
          </a:effectLst>
          <a:latin typeface="+mn-lt"/>
          <a:ea typeface="+mn-ea"/>
          <a:cs typeface="+mn-cs"/>
        </a:defRPr>
      </a:lvl4pPr>
      <a:lvl5pPr marL="15430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effectLst>
            <a:outerShdw blurRad="152400" dist="38100" dir="2700000" algn="tl">
              <a:srgbClr val="000000">
                <a:alpha val="36000"/>
              </a:srgbClr>
            </a:outerShdw>
          </a:effectLst>
          <a:latin typeface="+mn-lt"/>
          <a:ea typeface="+mn-ea"/>
          <a:cs typeface="+mn-cs"/>
        </a:defRPr>
      </a:lvl5pPr>
      <a:lvl6pPr marL="18859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8.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8.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8.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8.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8.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8.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8.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626025"/>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US" sz="2000" b="1" dirty="0"/>
              <a:t>BMSW4001 Academic and Employability Skills</a:t>
            </a:r>
            <a:br>
              <a:rPr lang="en-US" sz="2000" b="1" dirty="0"/>
            </a:br>
            <a:br>
              <a:rPr lang="en-US" sz="2000" b="1" dirty="0"/>
            </a:br>
            <a:r>
              <a:rPr lang="en-US" sz="2000" b="1" dirty="0"/>
              <a:t>ACE Practical Portfolio</a:t>
            </a:r>
          </a:p>
        </p:txBody>
      </p:sp>
      <p:sp>
        <p:nvSpPr>
          <p:cNvPr id="135" name="Google Shape;135;p13"/>
          <p:cNvSpPr txBox="1">
            <a:spLocks noGrp="1"/>
          </p:cNvSpPr>
          <p:nvPr>
            <p:ph type="subTitle" idx="1"/>
          </p:nvPr>
        </p:nvSpPr>
        <p:spPr>
          <a:xfrm>
            <a:off x="1421174" y="2770800"/>
            <a:ext cx="6593681" cy="2092145"/>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a:solidFill>
                  <a:schemeClr val="tx1"/>
                </a:solidFill>
              </a:rPr>
              <a:t>Nazia Afzal </a:t>
            </a:r>
          </a:p>
          <a:p>
            <a:pPr marL="0" lvl="0" indent="0" algn="l" rtl="0">
              <a:spcBef>
                <a:spcPts val="0"/>
              </a:spcBef>
              <a:spcAft>
                <a:spcPts val="0"/>
              </a:spcAft>
              <a:buNone/>
            </a:pPr>
            <a:r>
              <a:rPr lang="en-GB" sz="2000">
                <a:solidFill>
                  <a:schemeClr val="tx1"/>
                </a:solidFill>
              </a:rPr>
              <a:t>I D: 2112406</a:t>
            </a:r>
          </a:p>
          <a:p>
            <a:pPr marL="0" lvl="0" indent="0" algn="l" rtl="0">
              <a:spcBef>
                <a:spcPts val="0"/>
              </a:spcBef>
              <a:spcAft>
                <a:spcPts val="0"/>
              </a:spcAft>
              <a:buNone/>
            </a:pPr>
            <a:r>
              <a:rPr lang="en-GB" sz="2000">
                <a:solidFill>
                  <a:schemeClr val="tx1"/>
                </a:solidFill>
              </a:rPr>
              <a:t>Sylvia HoffMann</a:t>
            </a:r>
            <a:endParaRPr sz="20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052550" y="653450"/>
            <a:ext cx="7038900" cy="914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dirty="0"/>
              <a:t>Introduction</a:t>
            </a:r>
            <a:endParaRPr b="1" dirty="0"/>
          </a:p>
        </p:txBody>
      </p:sp>
      <p:sp>
        <p:nvSpPr>
          <p:cNvPr id="141" name="Google Shape;141;p14"/>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just" rtl="0">
              <a:spcBef>
                <a:spcPts val="0"/>
              </a:spcBef>
              <a:spcAft>
                <a:spcPts val="1200"/>
              </a:spcAft>
              <a:buNone/>
            </a:pPr>
            <a:r>
              <a:rPr lang="en" dirty="0"/>
              <a:t>To get a edge in the future job market, I must determined what employers want from students nowadays, then I should exam in my own SWOT analysis and time management skills in relation to the the qualification for employability. And, I should devise a strategy to improve myself. However, having a good understanding about academic writing, paraphrasing, CV writing, and summarising will help me to improve my employability. </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dirty="0">
                <a:latin typeface="+mj-lt"/>
              </a:rPr>
              <a:t>Academic and Employability Skills</a:t>
            </a:r>
            <a:endParaRPr b="1" dirty="0">
              <a:latin typeface="+mj-lt"/>
            </a:endParaRPr>
          </a:p>
        </p:txBody>
      </p:sp>
      <p:sp>
        <p:nvSpPr>
          <p:cNvPr id="147" name="Google Shape;147;p15"/>
          <p:cNvSpPr txBox="1">
            <a:spLocks noGrp="1"/>
          </p:cNvSpPr>
          <p:nvPr>
            <p:ph type="body" idx="1"/>
          </p:nvPr>
        </p:nvSpPr>
        <p:spPr>
          <a:prstGeom prst="rect">
            <a:avLst/>
          </a:prstGeom>
        </p:spPr>
        <p:txBody>
          <a:bodyPr spcFirstLastPara="1" wrap="square" lIns="91425" tIns="91425" rIns="91425" bIns="91425" anchor="t" anchorCtr="0">
            <a:normAutofit/>
          </a:bodyPr>
          <a:lstStyle/>
          <a:p>
            <a:pPr marL="285750" indent="-285750" algn="just">
              <a:buFont typeface="Wingdings" panose="05000000000000000000" pitchFamily="2" charset="2"/>
              <a:buChar char="Ø"/>
            </a:pPr>
            <a:r>
              <a:rPr lang="en" dirty="0"/>
              <a:t>Academic Skills: academic skills are collection of approaches, working pattern and resources that aid in the development and comprehension of learners.</a:t>
            </a:r>
            <a:endParaRPr dirty="0"/>
          </a:p>
          <a:p>
            <a:pPr marL="285750" indent="-285750" algn="just">
              <a:spcBef>
                <a:spcPts val="1200"/>
              </a:spcBef>
              <a:buFont typeface="Wingdings" panose="05000000000000000000" pitchFamily="2" charset="2"/>
              <a:buChar char="Ø"/>
            </a:pPr>
            <a:endParaRPr dirty="0"/>
          </a:p>
          <a:p>
            <a:pPr marL="285750" indent="-285750" algn="just">
              <a:spcBef>
                <a:spcPts val="1200"/>
              </a:spcBef>
              <a:spcAft>
                <a:spcPts val="1200"/>
              </a:spcAft>
              <a:buFont typeface="Wingdings" panose="05000000000000000000" pitchFamily="2" charset="2"/>
              <a:buChar char="Ø"/>
            </a:pPr>
            <a:r>
              <a:rPr lang="en" dirty="0"/>
              <a:t>Employability skills: An individual's employability skills are described as transferable talents required to make them ‘employable’.</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dirty="0">
                <a:latin typeface="+mj-lt"/>
              </a:rPr>
              <a:t>Job Specification: Bank Manager</a:t>
            </a:r>
            <a:endParaRPr b="1" dirty="0">
              <a:latin typeface="+mj-lt"/>
            </a:endParaRPr>
          </a:p>
        </p:txBody>
      </p:sp>
      <p:sp>
        <p:nvSpPr>
          <p:cNvPr id="153" name="Google Shape;153;p16"/>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just" rtl="0">
              <a:spcBef>
                <a:spcPts val="0"/>
              </a:spcBef>
              <a:spcAft>
                <a:spcPts val="1200"/>
              </a:spcAft>
              <a:buNone/>
            </a:pPr>
            <a:r>
              <a:rPr lang="en" dirty="0">
                <a:latin typeface="+mn-lt"/>
              </a:rPr>
              <a:t>I want to be a bank/ finance manager since I am strong at arithmetic and calculations. As Bank managers plan and manage the administrative activities of financial institutions, so it will be very much interesting for me to become a bank manager. They are also accountable,  monitor front office activities, offer excellent customer service, and hold regular employee training sessions. As a result, it would be an ideal career for me. </a:t>
            </a:r>
            <a:endParaRPr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mj-lt"/>
              </a:rPr>
              <a:t>What academic and employability skills are required for me to be a bank manager?</a:t>
            </a:r>
            <a:endParaRPr dirty="0">
              <a:latin typeface="+mj-lt"/>
            </a:endParaRPr>
          </a:p>
        </p:txBody>
      </p:sp>
      <p:sp>
        <p:nvSpPr>
          <p:cNvPr id="159" name="Google Shape;159;p17"/>
          <p:cNvSpPr txBox="1">
            <a:spLocks noGrp="1"/>
          </p:cNvSpPr>
          <p:nvPr>
            <p:ph type="body" idx="1"/>
          </p:nvPr>
        </p:nvSpPr>
        <p:spPr>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 dirty="0">
                <a:latin typeface="+mn-lt"/>
              </a:rPr>
              <a:t>There are five skills that are very much important for me to be a bank manager:</a:t>
            </a:r>
            <a:endParaRPr dirty="0">
              <a:latin typeface="+mn-lt"/>
            </a:endParaRPr>
          </a:p>
          <a:p>
            <a:pPr marL="285750" lvl="0" indent="-285750" algn="just" rtl="0">
              <a:spcBef>
                <a:spcPts val="1200"/>
              </a:spcBef>
              <a:spcAft>
                <a:spcPts val="0"/>
              </a:spcAft>
              <a:buFont typeface="Wingdings" panose="05000000000000000000" pitchFamily="2" charset="2"/>
              <a:buChar char="Ø"/>
            </a:pPr>
            <a:r>
              <a:rPr lang="en" dirty="0">
                <a:latin typeface="+mn-lt"/>
              </a:rPr>
              <a:t>Leadership skills</a:t>
            </a:r>
            <a:endParaRPr dirty="0">
              <a:latin typeface="+mn-lt"/>
            </a:endParaRPr>
          </a:p>
          <a:p>
            <a:pPr marL="285750" lvl="0" indent="-285750" algn="just" rtl="0">
              <a:spcBef>
                <a:spcPts val="1200"/>
              </a:spcBef>
              <a:spcAft>
                <a:spcPts val="0"/>
              </a:spcAft>
              <a:buFont typeface="Wingdings" panose="05000000000000000000" pitchFamily="2" charset="2"/>
              <a:buChar char="Ø"/>
            </a:pPr>
            <a:r>
              <a:rPr lang="en" dirty="0">
                <a:latin typeface="+mn-lt"/>
              </a:rPr>
              <a:t>Mathematical skills</a:t>
            </a:r>
            <a:endParaRPr dirty="0">
              <a:latin typeface="+mn-lt"/>
            </a:endParaRPr>
          </a:p>
          <a:p>
            <a:pPr marL="285750" lvl="0" indent="-285750" algn="just" rtl="0">
              <a:spcBef>
                <a:spcPts val="1200"/>
              </a:spcBef>
              <a:spcAft>
                <a:spcPts val="0"/>
              </a:spcAft>
              <a:buFont typeface="Wingdings" panose="05000000000000000000" pitchFamily="2" charset="2"/>
              <a:buChar char="Ø"/>
            </a:pPr>
            <a:r>
              <a:rPr lang="en" dirty="0">
                <a:latin typeface="+mn-lt"/>
              </a:rPr>
              <a:t>Problem solving skills</a:t>
            </a:r>
            <a:endParaRPr dirty="0">
              <a:latin typeface="+mn-lt"/>
            </a:endParaRPr>
          </a:p>
          <a:p>
            <a:pPr marL="285750" lvl="0" indent="-285750" algn="just" rtl="0">
              <a:spcBef>
                <a:spcPts val="1200"/>
              </a:spcBef>
              <a:spcAft>
                <a:spcPts val="0"/>
              </a:spcAft>
              <a:buFont typeface="Wingdings" panose="05000000000000000000" pitchFamily="2" charset="2"/>
              <a:buChar char="Ø"/>
            </a:pPr>
            <a:r>
              <a:rPr lang="en" dirty="0">
                <a:latin typeface="+mn-lt"/>
              </a:rPr>
              <a:t>Communication skills</a:t>
            </a:r>
            <a:endParaRPr dirty="0">
              <a:latin typeface="+mn-lt"/>
            </a:endParaRPr>
          </a:p>
          <a:p>
            <a:pPr marL="285750" lvl="0" indent="-285750" algn="just" rtl="0">
              <a:spcBef>
                <a:spcPts val="1200"/>
              </a:spcBef>
              <a:spcAft>
                <a:spcPts val="1200"/>
              </a:spcAft>
              <a:buFont typeface="Wingdings" panose="05000000000000000000" pitchFamily="2" charset="2"/>
              <a:buChar char="Ø"/>
            </a:pPr>
            <a:r>
              <a:rPr lang="en" dirty="0">
                <a:latin typeface="+mn-lt"/>
              </a:rPr>
              <a:t>Presentation skills</a:t>
            </a:r>
            <a:endParaRPr dirty="0">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A56FE-EB13-4DDD-AE79-55C05580429F}"/>
              </a:ext>
            </a:extLst>
          </p:cNvPr>
          <p:cNvSpPr>
            <a:spLocks noGrp="1"/>
          </p:cNvSpPr>
          <p:nvPr>
            <p:ph type="title"/>
          </p:nvPr>
        </p:nvSpPr>
        <p:spPr>
          <a:xfrm>
            <a:off x="1052549" y="412800"/>
            <a:ext cx="7038900" cy="914100"/>
          </a:xfrm>
        </p:spPr>
        <p:txBody>
          <a:bodyPr/>
          <a:lstStyle/>
          <a:p>
            <a:pPr algn="ctr"/>
            <a:r>
              <a:rPr lang="en" b="1" dirty="0">
                <a:latin typeface="+mj-lt"/>
              </a:rPr>
              <a:t>SWOT Analysis</a:t>
            </a:r>
            <a:endParaRPr lang="en-US" b="1" dirty="0">
              <a:latin typeface="+mj-lt"/>
            </a:endParaRPr>
          </a:p>
        </p:txBody>
      </p:sp>
      <p:sp>
        <p:nvSpPr>
          <p:cNvPr id="4" name="Rectangle 3">
            <a:extLst>
              <a:ext uri="{FF2B5EF4-FFF2-40B4-BE49-F238E27FC236}">
                <a16:creationId xmlns:a16="http://schemas.microsoft.com/office/drawing/2014/main" id="{FCFF521E-DB62-4BE4-8B29-AAF5AF21BA34}"/>
              </a:ext>
            </a:extLst>
          </p:cNvPr>
          <p:cNvSpPr/>
          <p:nvPr/>
        </p:nvSpPr>
        <p:spPr>
          <a:xfrm>
            <a:off x="1609724" y="1016101"/>
            <a:ext cx="2962275" cy="2089049"/>
          </a:xfrm>
          <a:prstGeom prst="rect">
            <a:avLst/>
          </a:prstGeo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Strength:</a:t>
            </a:r>
          </a:p>
          <a:p>
            <a:pPr marL="285750" lvl="0" indent="-2857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good at communication.</a:t>
            </a:r>
          </a:p>
          <a:p>
            <a:pPr marL="285750" lvl="0" indent="-2857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an excellent time manager.</a:t>
            </a:r>
          </a:p>
          <a:p>
            <a:pPr marL="285750" lvl="0" indent="-2857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a natural leader with a lot of experience. Example, I have the ability to communicate clearly and make difficult concept understandable to everyone, as well as the ability to inspire and persuade people.</a:t>
            </a:r>
          </a:p>
          <a:p>
            <a:pPr marL="285750" lvl="0" indent="-2857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a good at calculation.</a:t>
            </a:r>
          </a:p>
          <a:p>
            <a:pPr marL="285750" lvl="0" indent="-2857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capable of working under pressure.</a:t>
            </a:r>
          </a:p>
        </p:txBody>
      </p:sp>
      <p:sp>
        <p:nvSpPr>
          <p:cNvPr id="6" name="Rectangle 5">
            <a:extLst>
              <a:ext uri="{FF2B5EF4-FFF2-40B4-BE49-F238E27FC236}">
                <a16:creationId xmlns:a16="http://schemas.microsoft.com/office/drawing/2014/main" id="{F27C6DCB-234F-4087-95B6-492275BD38F7}"/>
              </a:ext>
            </a:extLst>
          </p:cNvPr>
          <p:cNvSpPr/>
          <p:nvPr/>
        </p:nvSpPr>
        <p:spPr>
          <a:xfrm>
            <a:off x="4572001" y="1016101"/>
            <a:ext cx="2962275" cy="2089049"/>
          </a:xfrm>
          <a:prstGeom prst="rect">
            <a:avLst/>
          </a:prstGeom>
          <a:solidFill>
            <a:schemeClr val="accent5">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marL="0" lvl="0" indent="0" algn="l" rtl="0">
              <a:spcBef>
                <a:spcPts val="1200"/>
              </a:spcBef>
              <a:spcAft>
                <a:spcPts val="0"/>
              </a:spcAft>
              <a:buNone/>
            </a:pPr>
            <a:r>
              <a:rPr lang="en-US" sz="1100" b="1" dirty="0">
                <a:latin typeface="Arial" panose="020B0604020202020204" pitchFamily="34" charset="0"/>
                <a:cs typeface="Arial" panose="020B0604020202020204" pitchFamily="34" charset="0"/>
              </a:rPr>
              <a:t>Weakness:</a:t>
            </a:r>
          </a:p>
          <a:p>
            <a:pPr marL="171450" lvl="0" indent="-1714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have a limited ability to communicate because I am an introvert who finds it difficult to communicate with people. Often I get nervous while communicating with people.</a:t>
            </a:r>
          </a:p>
          <a:p>
            <a:pPr marL="171450" lvl="0" indent="-1714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not a very good at fixing problems.</a:t>
            </a:r>
          </a:p>
          <a:p>
            <a:pPr marL="171450" lvl="0" indent="-1714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have never worked before therefore I have no work experience despite part time employment. As a result, I lack in planning and organizational abilities.</a:t>
            </a:r>
          </a:p>
          <a:p>
            <a:pPr lvl="0" algn="l" rtl="0">
              <a:spcBef>
                <a:spcPts val="1200"/>
              </a:spcBef>
              <a:spcAft>
                <a:spcPts val="0"/>
              </a:spcAft>
            </a:pPr>
            <a:endParaRPr lang="en-US" sz="800" dirty="0"/>
          </a:p>
        </p:txBody>
      </p:sp>
      <p:sp>
        <p:nvSpPr>
          <p:cNvPr id="7" name="Rectangle 6">
            <a:extLst>
              <a:ext uri="{FF2B5EF4-FFF2-40B4-BE49-F238E27FC236}">
                <a16:creationId xmlns:a16="http://schemas.microsoft.com/office/drawing/2014/main" id="{09437418-43F4-4F57-9702-590E46066BD8}"/>
              </a:ext>
            </a:extLst>
          </p:cNvPr>
          <p:cNvSpPr/>
          <p:nvPr/>
        </p:nvSpPr>
        <p:spPr>
          <a:xfrm>
            <a:off x="1609724" y="3105150"/>
            <a:ext cx="2962275" cy="1943100"/>
          </a:xfrm>
          <a:prstGeom prst="rect">
            <a:avLst/>
          </a:prstGeom>
          <a:solidFill>
            <a:schemeClr val="accent2">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Opportunity:</a:t>
            </a:r>
          </a:p>
          <a:p>
            <a:pPr marL="171450" lvl="0" indent="-1714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capable of finding a part time job.</a:t>
            </a:r>
          </a:p>
          <a:p>
            <a:pPr marL="171450" lvl="0" indent="-171450" algn="l" rtl="0">
              <a:spcBef>
                <a:spcPts val="1200"/>
              </a:spcBef>
              <a:spcAft>
                <a:spcPts val="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I am more employable than others when I have work background in UK.</a:t>
            </a:r>
          </a:p>
          <a:p>
            <a:pPr marL="171450" lvl="0" indent="-171450" algn="l" rtl="0">
              <a:spcBef>
                <a:spcPts val="1200"/>
              </a:spcBef>
              <a:spcAft>
                <a:spcPts val="0"/>
              </a:spcAft>
              <a:buFont typeface="Wingdings" panose="05000000000000000000" pitchFamily="2" charset="2"/>
              <a:buChar char="q"/>
            </a:pPr>
            <a:endParaRPr lang="en-US" sz="800" dirty="0"/>
          </a:p>
          <a:p>
            <a:pPr marL="171450" lvl="0" indent="-171450" algn="l" rtl="0">
              <a:spcBef>
                <a:spcPts val="1200"/>
              </a:spcBef>
              <a:spcAft>
                <a:spcPts val="0"/>
              </a:spcAft>
              <a:buFont typeface="Wingdings" panose="05000000000000000000" pitchFamily="2" charset="2"/>
              <a:buChar char="q"/>
            </a:pPr>
            <a:endParaRPr lang="en-US" sz="800" dirty="0"/>
          </a:p>
          <a:p>
            <a:pPr marL="171450" lvl="0" indent="-171450" algn="l" rtl="0">
              <a:spcBef>
                <a:spcPts val="1200"/>
              </a:spcBef>
              <a:spcAft>
                <a:spcPts val="0"/>
              </a:spcAft>
              <a:buFont typeface="Wingdings" panose="05000000000000000000" pitchFamily="2" charset="2"/>
              <a:buChar char="q"/>
            </a:pPr>
            <a:endParaRPr lang="en-US" sz="800" dirty="0"/>
          </a:p>
          <a:p>
            <a:pPr lvl="0" algn="l" rtl="0">
              <a:spcBef>
                <a:spcPts val="1200"/>
              </a:spcBef>
              <a:spcAft>
                <a:spcPts val="0"/>
              </a:spcAft>
            </a:pPr>
            <a:endParaRPr lang="en-US" sz="800" dirty="0"/>
          </a:p>
        </p:txBody>
      </p:sp>
      <p:sp>
        <p:nvSpPr>
          <p:cNvPr id="8" name="Rectangle 7">
            <a:extLst>
              <a:ext uri="{FF2B5EF4-FFF2-40B4-BE49-F238E27FC236}">
                <a16:creationId xmlns:a16="http://schemas.microsoft.com/office/drawing/2014/main" id="{84422EA3-ECEA-473C-9D75-C4C599A60B78}"/>
              </a:ext>
            </a:extLst>
          </p:cNvPr>
          <p:cNvSpPr/>
          <p:nvPr/>
        </p:nvSpPr>
        <p:spPr>
          <a:xfrm>
            <a:off x="4572001" y="3105150"/>
            <a:ext cx="2962275" cy="1943100"/>
          </a:xfrm>
          <a:prstGeom prst="rect">
            <a:avLst/>
          </a:prstGeom>
          <a:solidFill>
            <a:srgbClr val="92D050"/>
          </a:solidFill>
        </p:spPr>
        <p:style>
          <a:lnRef idx="2">
            <a:schemeClr val="accent6"/>
          </a:lnRef>
          <a:fillRef idx="1">
            <a:schemeClr val="lt1"/>
          </a:fillRef>
          <a:effectRef idx="0">
            <a:schemeClr val="accent6"/>
          </a:effectRef>
          <a:fontRef idx="minor">
            <a:schemeClr val="dk1"/>
          </a:fontRef>
        </p:style>
        <p:txBody>
          <a:bodyPr rtlCol="0" anchor="ctr"/>
          <a:lstStyle/>
          <a:p>
            <a:pPr marL="0" lvl="0" indent="0" algn="l" rtl="0">
              <a:spcBef>
                <a:spcPts val="1200"/>
              </a:spcBef>
              <a:spcAft>
                <a:spcPts val="0"/>
              </a:spcAft>
              <a:buNone/>
            </a:pPr>
            <a:r>
              <a:rPr lang="en-US" sz="1100" b="1" dirty="0">
                <a:latin typeface="Arial" panose="020B0604020202020204" pitchFamily="34" charset="0"/>
                <a:cs typeface="Arial" panose="020B0604020202020204" pitchFamily="34" charset="0"/>
              </a:rPr>
              <a:t>Threat:</a:t>
            </a:r>
          </a:p>
          <a:p>
            <a:pPr marL="171450" lvl="0" indent="-171450" algn="l" rtl="0">
              <a:spcBef>
                <a:spcPts val="1200"/>
              </a:spcBef>
              <a:spcAft>
                <a:spcPts val="1200"/>
              </a:spcAft>
              <a:buFont typeface="Wingdings" panose="05000000000000000000" pitchFamily="2" charset="2"/>
              <a:buChar char="q"/>
            </a:pPr>
            <a:r>
              <a:rPr lang="en-US" sz="800" dirty="0">
                <a:latin typeface="Arial" panose="020B0604020202020204" pitchFamily="34" charset="0"/>
                <a:cs typeface="Arial" panose="020B0604020202020204" pitchFamily="34" charset="0"/>
              </a:rPr>
              <a:t>There is a lot of competition for jobs in UK. This can be a threat for me. </a:t>
            </a:r>
          </a:p>
          <a:p>
            <a:pPr marL="171450" lvl="0" indent="-171450" algn="l" rtl="0">
              <a:spcBef>
                <a:spcPts val="1200"/>
              </a:spcBef>
              <a:spcAft>
                <a:spcPts val="1200"/>
              </a:spcAft>
              <a:buFont typeface="Wingdings" panose="05000000000000000000" pitchFamily="2" charset="2"/>
              <a:buChar char="q"/>
            </a:pPr>
            <a:endParaRPr lang="en-US" sz="800" dirty="0"/>
          </a:p>
          <a:p>
            <a:pPr marL="171450" lvl="0" indent="-171450" algn="l" rtl="0">
              <a:spcBef>
                <a:spcPts val="1200"/>
              </a:spcBef>
              <a:spcAft>
                <a:spcPts val="1200"/>
              </a:spcAft>
              <a:buFont typeface="Wingdings" panose="05000000000000000000" pitchFamily="2" charset="2"/>
              <a:buChar char="q"/>
            </a:pPr>
            <a:endParaRPr lang="en-US" sz="800" dirty="0"/>
          </a:p>
          <a:p>
            <a:pPr marL="171450" lvl="0" indent="-171450" algn="l" rtl="0">
              <a:spcBef>
                <a:spcPts val="1200"/>
              </a:spcBef>
              <a:spcAft>
                <a:spcPts val="1200"/>
              </a:spcAft>
              <a:buFont typeface="Wingdings" panose="05000000000000000000" pitchFamily="2" charset="2"/>
              <a:buChar char="q"/>
            </a:pPr>
            <a:endParaRPr lang="en-US" sz="800" dirty="0"/>
          </a:p>
        </p:txBody>
      </p:sp>
    </p:spTree>
    <p:extLst>
      <p:ext uri="{BB962C8B-B14F-4D97-AF65-F5344CB8AC3E}">
        <p14:creationId xmlns:p14="http://schemas.microsoft.com/office/powerpoint/2010/main" val="357037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dirty="0">
                <a:latin typeface="+mj-lt"/>
              </a:rPr>
              <a:t>Action Plan</a:t>
            </a:r>
            <a:endParaRPr b="1" dirty="0">
              <a:latin typeface="+mj-lt"/>
            </a:endParaRPr>
          </a:p>
        </p:txBody>
      </p:sp>
      <p:sp>
        <p:nvSpPr>
          <p:cNvPr id="177" name="Google Shape;177;p20"/>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latin typeface="+mn-lt"/>
              </a:rPr>
              <a:t>After finishing my SWOT analysis, I have created a SMART action plan to required the following skills:</a:t>
            </a:r>
            <a:endParaRPr dirty="0">
              <a:latin typeface="+mn-lt"/>
            </a:endParaRPr>
          </a:p>
          <a:p>
            <a:pPr marL="285750" lvl="0" indent="-285750" algn="l" rtl="0">
              <a:spcBef>
                <a:spcPts val="1200"/>
              </a:spcBef>
              <a:spcAft>
                <a:spcPts val="0"/>
              </a:spcAft>
              <a:buFont typeface="Wingdings" panose="05000000000000000000" pitchFamily="2" charset="2"/>
              <a:buChar char="Ø"/>
            </a:pPr>
            <a:r>
              <a:rPr lang="en" dirty="0">
                <a:latin typeface="+mn-lt"/>
              </a:rPr>
              <a:t>Planning and organisational skills</a:t>
            </a:r>
            <a:endParaRPr dirty="0">
              <a:latin typeface="+mn-lt"/>
            </a:endParaRPr>
          </a:p>
          <a:p>
            <a:pPr marL="285750" lvl="0" indent="-285750" algn="l" rtl="0">
              <a:spcBef>
                <a:spcPts val="1200"/>
              </a:spcBef>
              <a:spcAft>
                <a:spcPts val="0"/>
              </a:spcAft>
              <a:buFont typeface="Wingdings" panose="05000000000000000000" pitchFamily="2" charset="2"/>
              <a:buChar char="Ø"/>
            </a:pPr>
            <a:r>
              <a:rPr lang="en" dirty="0">
                <a:latin typeface="+mn-lt"/>
              </a:rPr>
              <a:t>Communication skills</a:t>
            </a:r>
            <a:endParaRPr dirty="0">
              <a:latin typeface="+mn-lt"/>
            </a:endParaRPr>
          </a:p>
          <a:p>
            <a:pPr marL="285750" lvl="0" indent="-285750" algn="l" rtl="0">
              <a:spcBef>
                <a:spcPts val="1200"/>
              </a:spcBef>
              <a:spcAft>
                <a:spcPts val="0"/>
              </a:spcAft>
              <a:buFont typeface="Wingdings" panose="05000000000000000000" pitchFamily="2" charset="2"/>
              <a:buChar char="Ø"/>
            </a:pPr>
            <a:r>
              <a:rPr lang="en" dirty="0">
                <a:latin typeface="+mn-lt"/>
              </a:rPr>
              <a:t>Time management skills</a:t>
            </a:r>
            <a:endParaRPr dirty="0">
              <a:latin typeface="+mn-lt"/>
            </a:endParaRPr>
          </a:p>
          <a:p>
            <a:pPr marL="0" lvl="0" indent="0" algn="l" rtl="0">
              <a:spcBef>
                <a:spcPts val="1200"/>
              </a:spcBef>
              <a:spcAft>
                <a:spcPts val="1200"/>
              </a:spcAft>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1"/>
          <p:cNvSpPr txBox="1">
            <a:spLocks noGrp="1"/>
          </p:cNvSpPr>
          <p:nvPr>
            <p:ph type="title"/>
          </p:nvPr>
        </p:nvSpPr>
        <p:spPr>
          <a:xfrm>
            <a:off x="1052550" y="317550"/>
            <a:ext cx="7038900" cy="914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b="1" dirty="0">
                <a:latin typeface="+mj-lt"/>
              </a:rPr>
              <a:t>Action Plan (Continue)</a:t>
            </a:r>
            <a:endParaRPr b="1" dirty="0">
              <a:latin typeface="+mj-lt"/>
            </a:endParaRPr>
          </a:p>
        </p:txBody>
      </p:sp>
      <p:graphicFrame>
        <p:nvGraphicFramePr>
          <p:cNvPr id="5" name="Table 4">
            <a:extLst>
              <a:ext uri="{FF2B5EF4-FFF2-40B4-BE49-F238E27FC236}">
                <a16:creationId xmlns:a16="http://schemas.microsoft.com/office/drawing/2014/main" id="{04007796-578E-413C-8613-25B048A6B60E}"/>
              </a:ext>
            </a:extLst>
          </p:cNvPr>
          <p:cNvGraphicFramePr>
            <a:graphicFrameLocks noGrp="1"/>
          </p:cNvGraphicFramePr>
          <p:nvPr>
            <p:extLst>
              <p:ext uri="{D42A27DB-BD31-4B8C-83A1-F6EECF244321}">
                <p14:modId xmlns:p14="http://schemas.microsoft.com/office/powerpoint/2010/main" val="3991189419"/>
              </p:ext>
            </p:extLst>
          </p:nvPr>
        </p:nvGraphicFramePr>
        <p:xfrm>
          <a:off x="0" y="967563"/>
          <a:ext cx="9144002" cy="4474008"/>
        </p:xfrm>
        <a:graphic>
          <a:graphicData uri="http://schemas.openxmlformats.org/drawingml/2006/table">
            <a:tbl>
              <a:tblPr>
                <a:tableStyleId>{5C22544A-7EE6-4342-B048-85BDC9FD1C3A}</a:tableStyleId>
              </a:tblPr>
              <a:tblGrid>
                <a:gridCol w="2091521">
                  <a:extLst>
                    <a:ext uri="{9D8B030D-6E8A-4147-A177-3AD203B41FA5}">
                      <a16:colId xmlns:a16="http://schemas.microsoft.com/office/drawing/2014/main" val="3423200062"/>
                    </a:ext>
                  </a:extLst>
                </a:gridCol>
                <a:gridCol w="2245710">
                  <a:extLst>
                    <a:ext uri="{9D8B030D-6E8A-4147-A177-3AD203B41FA5}">
                      <a16:colId xmlns:a16="http://schemas.microsoft.com/office/drawing/2014/main" val="567085489"/>
                    </a:ext>
                  </a:extLst>
                </a:gridCol>
                <a:gridCol w="2742631">
                  <a:extLst>
                    <a:ext uri="{9D8B030D-6E8A-4147-A177-3AD203B41FA5}">
                      <a16:colId xmlns:a16="http://schemas.microsoft.com/office/drawing/2014/main" val="3577530486"/>
                    </a:ext>
                  </a:extLst>
                </a:gridCol>
                <a:gridCol w="2064140">
                  <a:extLst>
                    <a:ext uri="{9D8B030D-6E8A-4147-A177-3AD203B41FA5}">
                      <a16:colId xmlns:a16="http://schemas.microsoft.com/office/drawing/2014/main" val="629847380"/>
                    </a:ext>
                  </a:extLst>
                </a:gridCol>
              </a:tblGrid>
              <a:tr h="366935">
                <a:tc>
                  <a:txBody>
                    <a:bodyPr/>
                    <a:lstStyle/>
                    <a:p>
                      <a:pPr marL="0" marR="0" algn="ctr">
                        <a:lnSpc>
                          <a:spcPct val="115000"/>
                        </a:lnSpc>
                        <a:spcBef>
                          <a:spcPts val="0"/>
                        </a:spcBef>
                        <a:spcAft>
                          <a:spcPts val="0"/>
                        </a:spcAft>
                      </a:pPr>
                      <a:r>
                        <a:rPr lang="en-US" sz="900" dirty="0">
                          <a:effectLst/>
                          <a:latin typeface="Arial" panose="020B0604020202020204" pitchFamily="34" charset="0"/>
                          <a:ea typeface="Arial" panose="020B0604020202020204" pitchFamily="34" charset="0"/>
                          <a:cs typeface="Arial" panose="020B0604020202020204" pitchFamily="34" charset="0"/>
                        </a:rPr>
                        <a:t>Section</a:t>
                      </a:r>
                    </a:p>
                  </a:txBody>
                  <a:tcPr marL="37808" marR="37808" marT="37808" marB="37808"/>
                </a:tc>
                <a:tc>
                  <a:txBody>
                    <a:bodyPr/>
                    <a:lstStyle/>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Time Frame: Short Term</a:t>
                      </a:r>
                    </a:p>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 </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Time Frame: Mid Term</a:t>
                      </a:r>
                    </a:p>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 </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Time Frame: Long Term</a:t>
                      </a:r>
                    </a:p>
                    <a:p>
                      <a:pPr marL="0" marR="0" algn="ctr">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 </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1976603493"/>
                  </a:ext>
                </a:extLst>
              </a:tr>
              <a:tr h="673475">
                <a:tc>
                  <a:txBody>
                    <a:bodyPr/>
                    <a:lstStyle/>
                    <a:p>
                      <a:pPr marL="0" marR="0" lvl="0" indent="0">
                        <a:lnSpc>
                          <a:spcPct val="115000"/>
                        </a:lnSpc>
                        <a:spcBef>
                          <a:spcPts val="0"/>
                        </a:spcBef>
                        <a:spcAft>
                          <a:spcPts val="0"/>
                        </a:spcAft>
                        <a:buFont typeface="+mj-lt"/>
                        <a:buNone/>
                      </a:pPr>
                      <a:r>
                        <a:rPr lang="en-US" sz="900" u="none" strike="noStrike" dirty="0">
                          <a:effectLst/>
                          <a:latin typeface="Arial" panose="020B0604020202020204" pitchFamily="34" charset="0"/>
                          <a:cs typeface="Arial" panose="020B0604020202020204" pitchFamily="34" charset="0"/>
                        </a:rPr>
                        <a:t>1. My Aim: I want to prepare myself for the position of a bank/ finance manager.</a:t>
                      </a:r>
                    </a:p>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 </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For becoming a bank manager, I need to gather the necessary information about the employability and academic skills.</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Completing the bank related courses will be my aim for becoming a bank manager.</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wish to eliminate my weaknesses by creating a CV and locating a suitable job for a job interview.</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478144076"/>
                  </a:ext>
                </a:extLst>
              </a:tr>
              <a:tr h="1133284">
                <a:tc>
                  <a:txBody>
                    <a:bodyPr/>
                    <a:lstStyle/>
                    <a:p>
                      <a:pPr marL="0" marR="0" lvl="0" indent="0">
                        <a:lnSpc>
                          <a:spcPct val="115000"/>
                        </a:lnSpc>
                        <a:spcBef>
                          <a:spcPts val="0"/>
                        </a:spcBef>
                        <a:spcAft>
                          <a:spcPts val="0"/>
                        </a:spcAft>
                        <a:buFont typeface="+mj-lt"/>
                        <a:buNone/>
                      </a:pPr>
                      <a:r>
                        <a:rPr lang="en-US" sz="900" u="none" strike="noStrike" dirty="0">
                          <a:effectLst/>
                          <a:latin typeface="Arial" panose="020B0604020202020204" pitchFamily="34" charset="0"/>
                          <a:cs typeface="Arial" panose="020B0604020202020204" pitchFamily="34" charset="0"/>
                        </a:rPr>
                        <a:t>2. To gain knowledge and skills: I need to improve my communication skills, time management abilities, and planning and organizational skills in order to become a bank manager.</a:t>
                      </a:r>
                      <a:endParaRPr lang="en-US" sz="9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must be able to properly manage my time as a bank manager. I would like to improve my time management skills, and after improving my time management skill I will focus on honing my communication abilities, which is critical when working with clients.</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For a bank manager to manage Bank operations, the most important attribute is planning and organizing abilities. I want to make my planning and organizational skills strong.</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After achieving all the skills and knowledge I will practice them regularly and apply in my professional life.</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2011123974"/>
                  </a:ext>
                </a:extLst>
              </a:tr>
              <a:tr h="980014">
                <a:tc>
                  <a:txBody>
                    <a:bodyPr/>
                    <a:lstStyle/>
                    <a:p>
                      <a:pPr marL="0" marR="0" lvl="0" indent="0">
                        <a:lnSpc>
                          <a:spcPct val="115000"/>
                        </a:lnSpc>
                        <a:spcBef>
                          <a:spcPts val="0"/>
                        </a:spcBef>
                        <a:spcAft>
                          <a:spcPts val="0"/>
                        </a:spcAft>
                        <a:buFont typeface="+mj-lt"/>
                        <a:buNone/>
                      </a:pPr>
                      <a:r>
                        <a:rPr lang="en-US" sz="900" u="none" strike="noStrike" dirty="0">
                          <a:effectLst/>
                          <a:latin typeface="Arial" panose="020B0604020202020204" pitchFamily="34" charset="0"/>
                          <a:cs typeface="Arial" panose="020B0604020202020204" pitchFamily="34" charset="0"/>
                        </a:rPr>
                        <a:t>3. Next Step: learning different courses.</a:t>
                      </a:r>
                      <a:endParaRPr lang="en-US" sz="9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plan to take an IELTS course as well as online courses from Udemy or any other online sites to improve my communication skills. Then, in order to better my time management skills I will create a schedule to keep things on track.</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will try to get a part-time job in any bank or work as an intern in a few banks to obtain experience with planning and organizational skills.</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Finally, I will use my experience in my professional life when I will be a bank manager.</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751437136"/>
                  </a:ext>
                </a:extLst>
              </a:tr>
              <a:tr h="673475">
                <a:tc>
                  <a:txBody>
                    <a:bodyPr/>
                    <a:lstStyle/>
                    <a:p>
                      <a:pPr marL="0" marR="0" lvl="0" indent="0">
                        <a:lnSpc>
                          <a:spcPct val="115000"/>
                        </a:lnSpc>
                        <a:spcBef>
                          <a:spcPts val="0"/>
                        </a:spcBef>
                        <a:spcAft>
                          <a:spcPts val="0"/>
                        </a:spcAft>
                        <a:buFont typeface="+mj-lt"/>
                        <a:buNone/>
                      </a:pPr>
                      <a:r>
                        <a:rPr lang="en-US" sz="900" u="none" strike="noStrike" dirty="0">
                          <a:effectLst/>
                          <a:latin typeface="Arial" panose="020B0604020202020204" pitchFamily="34" charset="0"/>
                          <a:cs typeface="Arial" panose="020B0604020202020204" pitchFamily="34" charset="0"/>
                        </a:rPr>
                        <a:t>4. Resources: Free time and capital</a:t>
                      </a:r>
                      <a:endParaRPr lang="en-US" sz="9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will need free time to strengthen my communication skills as well as literature to help me boost my IELTS course.</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To complete an internship in a bank, I will need money and free time.</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will practice communication skills, management skills and other skills to be perfect in my free time and also do some additional courses.</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2988355304"/>
                  </a:ext>
                </a:extLst>
              </a:tr>
              <a:tr h="520205">
                <a:tc>
                  <a:txBody>
                    <a:bodyPr/>
                    <a:lstStyle/>
                    <a:p>
                      <a:pPr marL="0" marR="0" lvl="0" indent="0">
                        <a:lnSpc>
                          <a:spcPct val="115000"/>
                        </a:lnSpc>
                        <a:spcBef>
                          <a:spcPts val="0"/>
                        </a:spcBef>
                        <a:spcAft>
                          <a:spcPts val="0"/>
                        </a:spcAft>
                        <a:buFont typeface="+mj-lt"/>
                        <a:buNone/>
                      </a:pPr>
                      <a:r>
                        <a:rPr lang="en-US" sz="900" u="none" strike="noStrike" dirty="0">
                          <a:effectLst/>
                          <a:latin typeface="Arial" panose="020B0604020202020204" pitchFamily="34" charset="0"/>
                          <a:cs typeface="Arial" panose="020B0604020202020204" pitchFamily="34" charset="0"/>
                        </a:rPr>
                        <a:t>5. Time Schedule</a:t>
                      </a:r>
                      <a:endParaRPr lang="en-US" sz="900" u="none" strike="noStrike"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will try to make a time schedule to follow.</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I will try to follow this time management skill by scheduling my internship or part time job.</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tc>
                  <a:txBody>
                    <a:bodyPr/>
                    <a:lstStyle/>
                    <a:p>
                      <a:pPr marL="0" marR="0">
                        <a:lnSpc>
                          <a:spcPct val="115000"/>
                        </a:lnSpc>
                        <a:spcBef>
                          <a:spcPts val="0"/>
                        </a:spcBef>
                        <a:spcAft>
                          <a:spcPts val="0"/>
                        </a:spcAft>
                      </a:pPr>
                      <a:r>
                        <a:rPr lang="en-US" sz="900" dirty="0">
                          <a:effectLst/>
                          <a:latin typeface="Arial" panose="020B0604020202020204" pitchFamily="34" charset="0"/>
                          <a:cs typeface="Arial" panose="020B0604020202020204" pitchFamily="34" charset="0"/>
                        </a:rPr>
                        <a:t>Time schedules will be helpful for me e in my job life as well and I will follow them perfectly.</a:t>
                      </a:r>
                      <a:endParaRPr lang="en-US" sz="900" dirty="0">
                        <a:effectLst/>
                        <a:latin typeface="Arial" panose="020B0604020202020204" pitchFamily="34" charset="0"/>
                        <a:ea typeface="Arial" panose="020B0604020202020204" pitchFamily="34" charset="0"/>
                        <a:cs typeface="Arial" panose="020B0604020202020204" pitchFamily="34" charset="0"/>
                      </a:endParaRPr>
                    </a:p>
                  </a:txBody>
                  <a:tcPr marL="37808" marR="37808" marT="37808" marB="37808"/>
                </a:tc>
                <a:extLst>
                  <a:ext uri="{0D108BD9-81ED-4DB2-BD59-A6C34878D82A}">
                    <a16:rowId xmlns:a16="http://schemas.microsoft.com/office/drawing/2014/main" val="206511724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2"/>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latin typeface="+mj-lt"/>
              </a:rPr>
              <a:t>Conclusion</a:t>
            </a:r>
            <a:endParaRPr dirty="0">
              <a:latin typeface="+mj-lt"/>
            </a:endParaRPr>
          </a:p>
        </p:txBody>
      </p:sp>
      <p:sp>
        <p:nvSpPr>
          <p:cNvPr id="189" name="Google Shape;189;p22"/>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just" rtl="0">
              <a:spcBef>
                <a:spcPts val="0"/>
              </a:spcBef>
              <a:spcAft>
                <a:spcPts val="1200"/>
              </a:spcAft>
              <a:buNone/>
            </a:pPr>
            <a:r>
              <a:rPr lang="en" dirty="0">
                <a:latin typeface="+mn-lt"/>
              </a:rPr>
              <a:t>I have discovered six categories of talents that are most in demand by businesses after doing extensive research. In addition, I have conducted a personal SWOT analysis using the internet and my expert to determine my employability and self assessment. After that, I need a plan for myself and I am to complete the program and expect that it will contribute in the development of my employability skill if I do so. However, by following this I will be able to get a job in a competitive job market after graduating. </a:t>
            </a:r>
            <a:endParaRPr dirty="0">
              <a:latin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68A86-4ECE-406A-8223-557A8C57B68A}"/>
              </a:ext>
            </a:extLst>
          </p:cNvPr>
          <p:cNvSpPr>
            <a:spLocks noGrp="1"/>
          </p:cNvSpPr>
          <p:nvPr>
            <p:ph type="title"/>
          </p:nvPr>
        </p:nvSpPr>
        <p:spPr>
          <a:xfrm>
            <a:off x="1052550" y="196400"/>
            <a:ext cx="7038900" cy="914100"/>
          </a:xfrm>
        </p:spPr>
        <p:txBody>
          <a:bodyPr/>
          <a:lstStyle/>
          <a:p>
            <a:pPr algn="ctr"/>
            <a:r>
              <a:rPr lang="en-US" b="1" dirty="0">
                <a:latin typeface="+mj-lt"/>
              </a:rPr>
              <a:t>References</a:t>
            </a:r>
          </a:p>
        </p:txBody>
      </p:sp>
      <p:sp>
        <p:nvSpPr>
          <p:cNvPr id="3" name="Text Placeholder 2">
            <a:extLst>
              <a:ext uri="{FF2B5EF4-FFF2-40B4-BE49-F238E27FC236}">
                <a16:creationId xmlns:a16="http://schemas.microsoft.com/office/drawing/2014/main" id="{1BEE9E4E-A54F-4C87-8D56-884CB294E7E6}"/>
              </a:ext>
            </a:extLst>
          </p:cNvPr>
          <p:cNvSpPr>
            <a:spLocks noGrp="1"/>
          </p:cNvSpPr>
          <p:nvPr>
            <p:ph type="body" idx="1"/>
          </p:nvPr>
        </p:nvSpPr>
        <p:spPr>
          <a:xfrm>
            <a:off x="1052550" y="653450"/>
            <a:ext cx="7038900" cy="3191725"/>
          </a:xfrm>
        </p:spPr>
        <p:txBody>
          <a:bodyPr>
            <a:noAutofit/>
          </a:bodyPr>
          <a:lstStyle/>
          <a:p>
            <a:pPr algn="just">
              <a:buFont typeface="Wingdings" panose="05000000000000000000" pitchFamily="2" charset="2"/>
              <a:buChar char="Ø"/>
            </a:pPr>
            <a:r>
              <a:rPr lang="en-US" sz="1400" dirty="0">
                <a:latin typeface="+mj-lt"/>
              </a:rPr>
              <a:t>Cai, Y. (2012). Understanding employers’ perceptions of international graduates. University of Tampere. </a:t>
            </a:r>
          </a:p>
          <a:p>
            <a:pPr algn="just">
              <a:buFont typeface="Wingdings" panose="05000000000000000000" pitchFamily="2" charset="2"/>
              <a:buChar char="Ø"/>
            </a:pPr>
            <a:endParaRPr lang="en-US" sz="1400" dirty="0">
              <a:latin typeface="+mj-lt"/>
            </a:endParaRPr>
          </a:p>
          <a:p>
            <a:pPr algn="just">
              <a:buFont typeface="Wingdings" panose="05000000000000000000" pitchFamily="2" charset="2"/>
              <a:buChar char="Ø"/>
            </a:pPr>
            <a:r>
              <a:rPr lang="en-US" sz="1400" dirty="0">
                <a:latin typeface="+mj-lt"/>
              </a:rPr>
              <a:t>Cappelli, P. (2012). Why good people can’t get jobs: The skills gap and what companies can do about it. Wharton Digital Press. </a:t>
            </a:r>
          </a:p>
          <a:p>
            <a:pPr>
              <a:buFont typeface="Wingdings" panose="05000000000000000000" pitchFamily="2" charset="2"/>
              <a:buChar char="Ø"/>
            </a:pPr>
            <a:r>
              <a:rPr lang="en-US" sz="1400" dirty="0">
                <a:latin typeface="+mj-lt"/>
              </a:rPr>
              <a:t>Managing Innovation: Integrating Technological, Market and Organizational Change by Joe Tidd (2005–05-20). (2021). Wiley.</a:t>
            </a:r>
          </a:p>
          <a:p>
            <a:pPr>
              <a:buFont typeface="Wingdings" panose="05000000000000000000" pitchFamily="2" charset="2"/>
              <a:buChar char="Ø"/>
            </a:pPr>
            <a:r>
              <a:rPr lang="en-US" sz="1400" dirty="0">
                <a:latin typeface="+mj-lt"/>
              </a:rPr>
              <a:t>Smalley, R. L., </a:t>
            </a:r>
            <a:r>
              <a:rPr lang="en-US" sz="1400" dirty="0" err="1">
                <a:latin typeface="+mj-lt"/>
              </a:rPr>
              <a:t>Ruetten</a:t>
            </a:r>
            <a:r>
              <a:rPr lang="en-US" sz="1400" dirty="0">
                <a:latin typeface="+mj-lt"/>
              </a:rPr>
              <a:t>, M. K., &amp; Kozyrev, J. R. (2011). Refining Composition Skills: Academic Writing and Grammar (Developing &amp; Refining Composition Skills) (6th ed.). </a:t>
            </a:r>
            <a:r>
              <a:rPr lang="en-US" sz="1400" dirty="0" err="1">
                <a:latin typeface="+mj-lt"/>
              </a:rPr>
              <a:t>Heinle</a:t>
            </a:r>
            <a:r>
              <a:rPr lang="en-US" sz="1400" dirty="0">
                <a:latin typeface="+mj-lt"/>
              </a:rPr>
              <a:t> ELT.</a:t>
            </a:r>
          </a:p>
          <a:p>
            <a:pPr>
              <a:buFont typeface="Wingdings" panose="05000000000000000000" pitchFamily="2" charset="2"/>
              <a:buChar char="Ø"/>
            </a:pPr>
            <a:r>
              <a:rPr lang="en-US" sz="1400" dirty="0">
                <a:latin typeface="+mj-lt"/>
              </a:rPr>
              <a:t>Neugebauer, J., &amp; Evans-Brain, J. (2016). Employability. SAGE Publications.</a:t>
            </a:r>
          </a:p>
          <a:p>
            <a:pPr>
              <a:buFont typeface="Wingdings" panose="05000000000000000000" pitchFamily="2" charset="2"/>
              <a:buChar char="Ø"/>
            </a:pPr>
            <a:r>
              <a:rPr lang="en-US" sz="1400" dirty="0">
                <a:latin typeface="+mj-lt"/>
              </a:rPr>
              <a:t>Tyson, W. (2021). Teaching and Learning Employability Skills in Career and Technical Education: Industry, Educator, and Student Perspectives (Palgrave Studies in Urban Education) (1st ed. 2020 ed.). Palgrave Macmillan.</a:t>
            </a:r>
          </a:p>
          <a:p>
            <a:pPr>
              <a:buFont typeface="Wingdings" panose="05000000000000000000" pitchFamily="2" charset="2"/>
              <a:buChar char="Ø"/>
            </a:pPr>
            <a:r>
              <a:rPr lang="en-US" sz="1400" dirty="0">
                <a:latin typeface="+mj-lt"/>
              </a:rPr>
              <a:t>Gallagher, K. (2016). Essential Study and Employment Skills for Business and Management Students (3rd ed.). Oxford University Press.</a:t>
            </a:r>
          </a:p>
          <a:p>
            <a:endParaRPr lang="en-US" sz="1400" dirty="0"/>
          </a:p>
        </p:txBody>
      </p:sp>
    </p:spTree>
    <p:extLst>
      <p:ext uri="{BB962C8B-B14F-4D97-AF65-F5344CB8AC3E}">
        <p14:creationId xmlns:p14="http://schemas.microsoft.com/office/powerpoint/2010/main" val="3783306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0</TotalTime>
  <Words>2265</Words>
  <Application>Microsoft Office PowerPoint</Application>
  <PresentationFormat>On-screen Show (16:9)</PresentationFormat>
  <Paragraphs>147</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Circuit</vt:lpstr>
      <vt:lpstr>BMSW4001 Academic and Employability Skills  ACE Practical Portfolio</vt:lpstr>
      <vt:lpstr>Introduction</vt:lpstr>
      <vt:lpstr>Academic and Employability Skills</vt:lpstr>
      <vt:lpstr>Job Specification: Bank Manager</vt:lpstr>
      <vt:lpstr>What academic and employability skills are required for me to be a bank manager?</vt:lpstr>
      <vt:lpstr>SWOT Analysis</vt:lpstr>
      <vt:lpstr>Action Plan</vt:lpstr>
      <vt:lpstr>Action Plan (Continue)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BMSW4001 Academic and Employability Skills  ACE Practical Portfolio</dc:title>
  <dc:creator/>
  <cp:lastModifiedBy>Nazia Afzal</cp:lastModifiedBy>
  <cp:revision>3</cp:revision>
  <dcterms:modified xsi:type="dcterms:W3CDTF">2021-12-05T21:01:56Z</dcterms:modified>
</cp:coreProperties>
</file>