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"/>
  </p:notesMasterIdLst>
  <p:sldIdLst>
    <p:sldId id="256" r:id="rId2"/>
  </p:sldIdLst>
  <p:sldSz cx="12801600" cy="9601200" type="A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063"/>
    <a:srgbClr val="FFEAFF"/>
    <a:srgbClr val="FFC216"/>
    <a:srgbClr val="FFBBBB"/>
    <a:srgbClr val="99D2FF"/>
    <a:srgbClr val="A6FFFF"/>
    <a:srgbClr val="D9E6FF"/>
    <a:srgbClr val="A3DBFF"/>
    <a:srgbClr val="FFC6C6"/>
    <a:srgbClr val="F6C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9631B5-78F2-41C9-869B-9F39066F8104}" styleName="Medium Style 3 –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35758FB7-9AC5-4552-8A53-C91805E547FA}" styleName="Themed Style 1 –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5" d="100"/>
          <a:sy n="75" d="100"/>
        </p:scale>
        <p:origin x="156" y="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E15810-B117-42BF-BC60-98B9C6027F5B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FFFD9D-A183-4A42-AFAF-CC31B4F204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763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028950" y="857250"/>
            <a:ext cx="3086100" cy="23145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FFFD9D-A183-4A42-AFAF-CC31B4F2044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131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462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675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14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985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238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455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877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7553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8327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837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253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23C7A9-D1C4-4FF1-990B-F5BDBBEA7F9F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DEA85-5843-40EE-8BF0-EDA472B04B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8041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hyperlink" Target="https://news.cancerresearchuk.org/2024/05/16/hpv-vaccine-slashes-cervical-cancer-rates-across-society-health-inequalities/" TargetMode="Externa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.jpeg"/><Relationship Id="rId5" Type="http://schemas.openxmlformats.org/officeDocument/2006/relationships/image" Target="../media/image1.jpeg"/><Relationship Id="rId4" Type="http://schemas.openxmlformats.org/officeDocument/2006/relationships/hyperlink" Target="https://www.nhs.uk/conditions/cervical-cancer/causes/#:~:text=Who%20is%20more%20likely%20to,and%20cervix%20(total%20hysterectomy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4C072A67-EE3A-DFE1-B461-CC0CD8C94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511" y="93859"/>
            <a:ext cx="12293600" cy="1232022"/>
          </a:xfrm>
          <a:solidFill>
            <a:schemeClr val="accent1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1400" b="1" dirty="0">
                <a:latin typeface="Amasis MT Pro Black" panose="02040A04050005020304" pitchFamily="18" charset="0"/>
              </a:rPr>
              <a:t>Barriers to Cervical Cancer Early Detection and the Efficacy of Preventive Measures: A critical analysis of UK Women</a:t>
            </a:r>
            <a:br>
              <a:rPr lang="en-US" sz="1400" b="1" dirty="0">
                <a:latin typeface="Amasis MT Pro Black" panose="02040A04050005020304" pitchFamily="18" charset="0"/>
              </a:rPr>
            </a:br>
            <a:r>
              <a:rPr lang="en-US" sz="1400" b="1" dirty="0">
                <a:latin typeface="Amasis MT Pro Black" panose="02040A04050005020304" pitchFamily="18" charset="0"/>
              </a:rPr>
              <a:t>aged 25 to 64.</a:t>
            </a:r>
            <a:br>
              <a:rPr lang="en-US" sz="1050" dirty="0"/>
            </a:br>
            <a:r>
              <a:rPr lang="en-GB" sz="1050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DISHALI </a:t>
            </a:r>
            <a:r>
              <a:rPr lang="en-GB" sz="1050" b="1" kern="1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BHUVA          </a:t>
            </a:r>
            <a:r>
              <a:rPr lang="en-GB" sz="1050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ID</a:t>
            </a:r>
            <a:r>
              <a:rPr lang="en-GB" sz="1050" b="1" kern="1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2437480          </a:t>
            </a:r>
            <a:r>
              <a:rPr lang="en-GB" sz="1050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Supervisor Name: </a:t>
            </a:r>
            <a:r>
              <a:rPr lang="en-GB" sz="1050" b="1" kern="1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CHRISTOPHER MAFUVA               </a:t>
            </a:r>
            <a:r>
              <a:rPr lang="en-GB" sz="1050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University email ID: 2437480@student.uwtsd.ac.uk   </a:t>
            </a:r>
            <a:br>
              <a:rPr lang="en-GB" sz="1050" b="1" kern="1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050" b="1" kern="10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Programme: MSC.PUBLIC HEALTH AND SOCIAL CARE IN PRACTICE</a:t>
            </a:r>
            <a:endParaRPr lang="en-GB" sz="10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0AC72BF4-3894-60E1-CBB9-648EE68EFA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350593"/>
              </p:ext>
            </p:extLst>
          </p:nvPr>
        </p:nvGraphicFramePr>
        <p:xfrm>
          <a:off x="8571260" y="1469971"/>
          <a:ext cx="4084186" cy="322326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50800" dir="5400000" algn="ctr" rotWithShape="0">
                    <a:schemeClr val="accent5">
                      <a:lumMod val="20000"/>
                      <a:lumOff val="80000"/>
                    </a:schemeClr>
                  </a:outerShdw>
                </a:effectLst>
                <a:tableStyleId>{F5AB1C69-6EDB-4FF4-983F-18BD219EF322}</a:tableStyleId>
              </a:tblPr>
              <a:tblGrid>
                <a:gridCol w="4084186">
                  <a:extLst>
                    <a:ext uri="{9D8B030D-6E8A-4147-A177-3AD203B41FA5}">
                      <a16:colId xmlns:a16="http://schemas.microsoft.com/office/drawing/2014/main" val="1016373061"/>
                    </a:ext>
                  </a:extLst>
                </a:gridCol>
              </a:tblGrid>
              <a:tr h="229213">
                <a:tc>
                  <a:txBody>
                    <a:bodyPr/>
                    <a:lstStyle/>
                    <a:p>
                      <a:pPr algn="ctr"/>
                      <a:r>
                        <a:rPr lang="en-GB" sz="1050" u="none" baseline="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Aim, Objectives and Question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1083399"/>
                  </a:ext>
                </a:extLst>
              </a:tr>
              <a:tr h="1787846">
                <a:tc>
                  <a:txBody>
                    <a:bodyPr/>
                    <a:lstStyle/>
                    <a:p>
                      <a:pPr algn="just"/>
                      <a:r>
                        <a:rPr lang="en-US" sz="105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Research Aim: 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To critically evaluate how socio-cultural and systemic barriers to early detection influence the efficacy of preventative measures and clinical outcomes for women aged 25–64 in the UK.</a:t>
                      </a:r>
                    </a:p>
                    <a:p>
                      <a:pPr algn="just"/>
                      <a:r>
                        <a:rPr lang="en-US" sz="105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Research Question: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To what extent do barriers to the NHS Cervical Screening p</a:t>
                      </a:r>
                      <a:r>
                        <a:rPr lang="en-US" sz="1050" kern="120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rogramme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correlate with late-stage diagnosis and reduced treatment efficacy in women of reproductive age?</a:t>
                      </a:r>
                    </a:p>
                    <a:p>
                      <a:pPr algn="just"/>
                      <a:r>
                        <a:rPr lang="en-US" sz="105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Research Objectives</a:t>
                      </a:r>
                      <a:endParaRPr lang="en-US" sz="105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 1: To identify the primary psychological and socio-economic barriers that prevent consistent engagement with cervical screening among women aged 25–64 in the UK.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 2: To assess the effectiveness of current UK primary prevention strategies, specifically the HPV vaccination and the transition to primary HPV testing, in reducing cancer incidence.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Objective 3: To </a:t>
                      </a:r>
                      <a:r>
                        <a:rPr lang="en-US" sz="105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analyse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 impact of delayed detection on survival rates and treatment pathways for women aged 25–64 within the UK healthcare system.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35000">
                          <a:schemeClr val="accent6">
                            <a:lumMod val="20000"/>
                            <a:lumOff val="80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81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420617626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10EDEC3B-AE31-D02D-43D1-DBA40296A3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9160937"/>
              </p:ext>
            </p:extLst>
          </p:nvPr>
        </p:nvGraphicFramePr>
        <p:xfrm>
          <a:off x="146153" y="1445895"/>
          <a:ext cx="4836663" cy="19431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836663">
                  <a:extLst>
                    <a:ext uri="{9D8B030D-6E8A-4147-A177-3AD203B41FA5}">
                      <a16:colId xmlns:a16="http://schemas.microsoft.com/office/drawing/2014/main" val="1089935945"/>
                    </a:ext>
                  </a:extLst>
                </a:gridCol>
              </a:tblGrid>
              <a:tr h="227295">
                <a:tc>
                  <a:txBody>
                    <a:bodyPr/>
                    <a:lstStyle/>
                    <a:p>
                      <a:pPr algn="ctr"/>
                      <a:r>
                        <a:rPr lang="en-GB" sz="105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Prevalence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9882377"/>
                  </a:ext>
                </a:extLst>
              </a:tr>
              <a:tr h="1673720">
                <a:tc>
                  <a:txBody>
                    <a:bodyPr/>
                    <a:lstStyle/>
                    <a:p>
                      <a:pPr marL="171450" lvl="0" indent="-1714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 the UK, approximately 3,300 new cases of cervical cancer are diagnosed annually, equating to around 9 cases per day (Cancer Research UK, 2024).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Cervical cancer is the 14th most common cancer in UK women overall, but it is among the most common cancers in women under 35 years of age (NHS, 2024).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Around 850 deaths per year in the UK are attributed to cervical cancer (Choi et al, 2023).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Screening coverage in England has fallen in recent years, with uptake among eligible women aged 25–64 reported at approximately 70–72%, below the optimal target of 80% (Choi et al, 2023).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6C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030031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76B91CE4-E0F5-0B62-87B6-B4CF2D02D9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135332"/>
              </p:ext>
            </p:extLst>
          </p:nvPr>
        </p:nvGraphicFramePr>
        <p:xfrm>
          <a:off x="92350" y="3461049"/>
          <a:ext cx="6857090" cy="24231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6857090">
                  <a:extLst>
                    <a:ext uri="{9D8B030D-6E8A-4147-A177-3AD203B41FA5}">
                      <a16:colId xmlns:a16="http://schemas.microsoft.com/office/drawing/2014/main" val="1089935945"/>
                    </a:ext>
                  </a:extLst>
                </a:gridCol>
              </a:tblGrid>
              <a:tr h="214845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1050" b="1" kern="1200" dirty="0">
                          <a:solidFill>
                            <a:schemeClr val="lt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Rationale for the Research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9882377"/>
                  </a:ext>
                </a:extLst>
              </a:tr>
              <a:tr h="1649449">
                <a:tc>
                  <a:txBody>
                    <a:bodyPr/>
                    <a:lstStyle/>
                    <a:p>
                      <a:pPr marL="171450" lvl="0" indent="-171450" algn="just">
                        <a:buFont typeface="Wingdings" panose="05000000000000000000" pitchFamily="2" charset="2"/>
                        <a:buChar char="ü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Research into cervical cancer is important as although cervical cancer is highly preventable, declining screening participation in the UK raises concerns about increasing late-stage diagnoses (Brennan and Reay, 2024).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ü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Psychological barriers such as embarrassment, fear of pain, and anxiety about results reduce engagement with cervical screening services (Judah et al, 2022).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ü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Socio-economic disparities, including deprivation, ethnicity, and limited healthcare access, contribute to unequal screening uptake and health outcomes (Groves and Brooks, 2022).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ü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introduction of primary HPV testing and widespread HPV vaccination represents a significant shift in prevention strategy, yet their real-world effectiveness requires critical evaluation (</a:t>
                      </a:r>
                      <a:r>
                        <a:rPr lang="en-US" sz="105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Farajimakin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2024).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ü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Understanding the relationship between systemic barriers and clinical outcomes is essential for improving delivery </a:t>
                      </a:r>
                      <a:r>
                        <a:rPr lang="en-US" sz="105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programme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and reducing inequities (</a:t>
                      </a:r>
                      <a:r>
                        <a:rPr lang="en-US" sz="105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Kakotkin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et al, 2023).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ü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 systematic review methodology enables comprehensive synthesis of existing evidence to identify consistent patterns, research gaps, and policy implications within the UK context (</a:t>
                      </a:r>
                      <a:r>
                        <a:rPr lang="en-US" sz="105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Ramirez et al, 2023)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3DB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03003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7ED98650-7764-C955-574F-1BAD4E6268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4214714"/>
              </p:ext>
            </p:extLst>
          </p:nvPr>
        </p:nvGraphicFramePr>
        <p:xfrm>
          <a:off x="146153" y="5854510"/>
          <a:ext cx="3450487" cy="35433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450487">
                  <a:extLst>
                    <a:ext uri="{9D8B030D-6E8A-4147-A177-3AD203B41FA5}">
                      <a16:colId xmlns:a16="http://schemas.microsoft.com/office/drawing/2014/main" val="1089935945"/>
                    </a:ext>
                  </a:extLst>
                </a:gridCol>
              </a:tblGrid>
              <a:tr h="221810">
                <a:tc>
                  <a:txBody>
                    <a:bodyPr/>
                    <a:lstStyle/>
                    <a:p>
                      <a:pPr marL="0" indent="0" algn="ctr">
                        <a:buFont typeface="Wingdings" panose="05000000000000000000" pitchFamily="2" charset="2"/>
                        <a:buNone/>
                      </a:pPr>
                      <a:r>
                        <a:rPr lang="en-GB" sz="1050" u="none" baseline="0" dirty="0">
                          <a:solidFill>
                            <a:srgbClr val="0070C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Impact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9882377"/>
                  </a:ext>
                </a:extLst>
              </a:tr>
              <a:tr h="1381017">
                <a:tc>
                  <a:txBody>
                    <a:bodyPr/>
                    <a:lstStyle/>
                    <a:p>
                      <a:pPr marL="171450" lvl="0" indent="-1714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study will provide evidence-based insight into how socio-cultural and systemic barriers directly affect screening participation and cancer outcomes (Wearn and Shepherd, 2024).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Findings may support targeted public health interventions aimed at increasing screening uptake among underserved and high-risk populations (</a:t>
                      </a:r>
                      <a:r>
                        <a:rPr lang="en-US" sz="105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Bolarinwa and Holt, 2023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research will evaluate the real-world impact of HPV vaccination and primary HPV testing in reducing incidence and mortality (Nnaji et al, 2022; </a:t>
                      </a:r>
                      <a:r>
                        <a:rPr lang="en-US" sz="1050" kern="1200" dirty="0" err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Shpendi</a:t>
                      </a:r>
                      <a:r>
                        <a:rPr lang="en-US" sz="105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et al, 2025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Policymakers and NHS stakeholders may use the results to enhance accessibility, communication strategies, and service delivery within screening </a:t>
                      </a:r>
                      <a:r>
                        <a:rPr lang="en-US" sz="105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programmes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(Greenley et al, 2023).</a:t>
                      </a:r>
                    </a:p>
                    <a:p>
                      <a:pPr marL="171450" lvl="0" indent="-171450" algn="just">
                        <a:buFont typeface="Wingdings" panose="05000000000000000000" pitchFamily="2" charset="2"/>
                        <a:buChar char="§"/>
                      </a:pP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Improved early detection could reduce late-stage diagnoses, lower treatment costs, and improve survival rates among women of reproductive age (Simms et al, 2023, </a:t>
                      </a:r>
                      <a:r>
                        <a:rPr lang="en-US" sz="105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WHO, 2020</a:t>
                      </a:r>
                      <a:r>
                        <a:rPr lang="en-US" sz="105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030031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E8E034C5-AC9B-FB65-51F7-42A2605C64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6208853"/>
              </p:ext>
            </p:extLst>
          </p:nvPr>
        </p:nvGraphicFramePr>
        <p:xfrm>
          <a:off x="3745034" y="5881244"/>
          <a:ext cx="8842077" cy="35966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842077">
                  <a:extLst>
                    <a:ext uri="{9D8B030D-6E8A-4147-A177-3AD203B41FA5}">
                      <a16:colId xmlns:a16="http://schemas.microsoft.com/office/drawing/2014/main" val="1089935945"/>
                    </a:ext>
                  </a:extLst>
                </a:gridCol>
              </a:tblGrid>
              <a:tr h="200842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800" b="1" u="none" baseline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 list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9882377"/>
                  </a:ext>
                </a:extLst>
              </a:tr>
              <a:tr h="2039319">
                <a:tc>
                  <a:txBody>
                    <a:bodyPr/>
                    <a:lstStyle/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Brennan, K.J. and Reay, J.L., (2024). Emotional barriers pose the greatest threat to cervical cancer screening for young adult women in the United Kingdom.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Preventive Medicine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189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p.108160.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Bolarinwa, O.A. and Holt, N., (2023). Barriers to breast and cervical cancer screening uptake among Black, Asian, and Minority Ethnic women in the United Kingdom: evidence from a mixed-methods systematic review.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BMC Health Services Research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23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(1), p.390.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Cancer Research UK (2024), </a:t>
                      </a:r>
                      <a:r>
                        <a:rPr lang="en-US" sz="800" u="sng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3"/>
                        </a:rPr>
                        <a:t>https://news.cancerresearchuk.org/2024/05/16/hpv-vaccine-slashes-cervical-cancer-rates-across-society-health-inequalities/</a:t>
                      </a:r>
                      <a:endParaRPr lang="en-US" sz="8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Choi, S., Ismail, A., Pappas-Gogos, G. and </a:t>
                      </a: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Boussios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S., (2023). HPV and cervical cancer: a review of epidemiology and screening uptake in the UK.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Pathogens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12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(2), p.298.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Farajimakin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O., (2024). Barriers to cervical cancer screening: a systematic review. </a:t>
                      </a:r>
                      <a:r>
                        <a:rPr lang="en-US" sz="800" i="1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Cureus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16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(7).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Groves, S. and Brooks, J., (2022). What do young women below national screening age in England think about cervical cancer and cervical screening? A qualitative study.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Journal of Clinical Nursing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31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(11-12), pp.1588-1597.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Greenley, R., Bell, S., Rigby, S., </a:t>
                      </a: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Legood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R., Kirkby, V., McKee, M. and </a:t>
                      </a: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Cbig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-Screen Consortium, (2023). Factors influencing the participation of groups identified as underserved in cervical cancer screening in Europe: a scoping review of the literature.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Frontiers in public health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11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p.1144674.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Judah, G., Dilib, F., Darzi, A. and Huf, S., (2022). A population survey on beliefs around cervical cancer screening: determining the barriers and facilitators associated with attendance.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BMC cancer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22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(1), p.522.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Kakotkin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V.V., Semina, E.V., </a:t>
                      </a: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Zadorkina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T.G. and Agapov, M.A., (2023). Prevention strategies and early diagnosis of cervical cancer: current state and prospects.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Diagnostics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13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(4), p.610.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Meza Ramirez, C.A., </a:t>
                      </a: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Greenop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M., </a:t>
                      </a: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Almoshawah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Y.A., Martin Hirsch, P.L. and Rehman, I.U., (2023). Advancing cervical cancer diagnosis and screening with spectroscopy and machine learning.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Expert Review of Molecular Diagnostics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23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(5), pp.375-390.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Nnaji, C.A., </a:t>
                      </a: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Kuodi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P., Walter, F.M. and Moodley, J., (2022). Effectiveness of interventions for improving timely diagnosis of breast and cervical cancers in low-income and middle-income countries: a systematic review.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BMJ open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12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(4), p.e054501.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NHS (2024), </a:t>
                      </a:r>
                      <a:r>
                        <a:rPr lang="en-US" sz="800" u="sng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"/>
                        </a:rPr>
                        <a:t>https://www.nhs.uk/conditions/cervical-cancer/causes/#:~:text=Who%20is%20more%20likely%20to,and%20cervix%20(total%20hysterectomy)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Simms, K.T., Keane, A., Nguyen, D.T.N., Caruana, M., Hall, M.T., Lui, G., Gauvreau, C., Demke, O., </a:t>
                      </a: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Arbyn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M., Basu, P. and </a:t>
                      </a: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Wentzensen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N., (2023). Benefits, harms and cost-effectiveness of cervical screening, triage and treatment strategies for women in the general population.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Nature Medicine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29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(12), pp.3050-3058.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Shpendi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S., Norman, P., Gibson-Miller, J. and Webster, R., (2025). Identifying the key barriers, facilitators and factors associated with cervical cancer screening attendance in young women: A systematic review.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Women's Health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21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p.17455057251324309.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Wearn, A. and Shepherd, L., (2024). Determinants of routine cervical screening participation in underserved women: a qualitative systematic review.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Psychology &amp; Health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39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(2), pp.145-170.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World Health Organization, (2020). </a:t>
                      </a:r>
                      <a:r>
                        <a:rPr lang="en-US" sz="8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Global strategy to accelerate the elimination of cervical cancer as a public health problem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 World Health Organization.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35000">
                          <a:schemeClr val="accent6">
                            <a:lumMod val="20000"/>
                            <a:lumOff val="80000"/>
                          </a:schemeClr>
                        </a:gs>
                        <a:gs pos="83000">
                          <a:schemeClr val="accent1">
                            <a:lumMod val="45000"/>
                            <a:lumOff val="55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lin ang="8100000" scaled="1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745030031"/>
                  </a:ext>
                </a:extLst>
              </a:tr>
            </a:tbl>
          </a:graphicData>
        </a:graphic>
      </p:graphicFrame>
      <p:pic>
        <p:nvPicPr>
          <p:cNvPr id="2" name="Picture 2" descr="Cervical Cancer: Diagnosis - GynecolOncol">
            <a:extLst>
              <a:ext uri="{FF2B5EF4-FFF2-40B4-BE49-F238E27FC236}">
                <a16:creationId xmlns:a16="http://schemas.microsoft.com/office/drawing/2014/main" id="{A1DEFE0D-5497-89F3-B3A8-42CF033050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813" y="4730395"/>
            <a:ext cx="1425073" cy="107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Eliminate Cervical Cancer Through Early Detection - CANSA - The Cancer  Association of South Africa | CANSA – The Cancer Association of South Africa">
            <a:extLst>
              <a:ext uri="{FF2B5EF4-FFF2-40B4-BE49-F238E27FC236}">
                <a16:creationId xmlns:a16="http://schemas.microsoft.com/office/drawing/2014/main" id="{95F742ED-5CBB-8EE5-3940-C36A10FE5F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1260" y="4771758"/>
            <a:ext cx="4084186" cy="103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D1677F2C-9347-38A6-99CF-CD9EFD2A1F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3224" y="1434962"/>
            <a:ext cx="3375158" cy="186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Women in England with advanced cervical cancer to be offered new treatment  | Cervical cancer | The Guardian">
            <a:extLst>
              <a:ext uri="{FF2B5EF4-FFF2-40B4-BE49-F238E27FC236}">
                <a16:creationId xmlns:a16="http://schemas.microsoft.com/office/drawing/2014/main" id="{A41387BF-D721-919B-39C5-EA5C1DD63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813" y="3461049"/>
            <a:ext cx="1425073" cy="1131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4874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366</TotalTime>
  <Words>1401</Words>
  <Application>Microsoft Office PowerPoint</Application>
  <PresentationFormat>A3 Paper (297x420 mm)</PresentationFormat>
  <Paragraphs>44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Amasis MT Pro Black</vt:lpstr>
      <vt:lpstr>Arial</vt:lpstr>
      <vt:lpstr>Calibri</vt:lpstr>
      <vt:lpstr>Calibri Light</vt:lpstr>
      <vt:lpstr>Wingdings</vt:lpstr>
      <vt:lpstr>Office 2013 - 2022 Theme</vt:lpstr>
      <vt:lpstr>Barriers to Cervical Cancer Early Detection and the Efficacy of Preventive Measures: A critical analysis of UK Women aged 25 to 64. Student Name: DISHALI BHUVA          Student ID: 2437480          Supervisor Name: CHRISTOPHER MAFUVA               University email ID: 2437480@student.uwtsd.ac.uk    Programme: MSC.PUBLIC HEALTH AND SOCIAL CARE IN PRACTICE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DISHALI BHUVA</cp:lastModifiedBy>
  <cp:revision>11</cp:revision>
  <dcterms:created xsi:type="dcterms:W3CDTF">2024-07-04T21:09:47Z</dcterms:created>
  <dcterms:modified xsi:type="dcterms:W3CDTF">2026-03-04T11:50:20Z</dcterms:modified>
</cp:coreProperties>
</file>