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4"/>
  </p:notesMasterIdLst>
  <p:handoutMasterIdLst>
    <p:handoutMasterId r:id="rId25"/>
  </p:handoutMasterIdLst>
  <p:sldIdLst>
    <p:sldId id="277" r:id="rId2"/>
    <p:sldId id="279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95" r:id="rId19"/>
    <p:sldId id="296" r:id="rId20"/>
    <p:sldId id="297" r:id="rId21"/>
    <p:sldId id="298" r:id="rId22"/>
    <p:sldId id="299" r:id="rId2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576" autoAdjust="0"/>
  </p:normalViewPr>
  <p:slideViewPr>
    <p:cSldViewPr>
      <p:cViewPr varScale="1">
        <p:scale>
          <a:sx n="84" d="100"/>
          <a:sy n="84" d="100"/>
        </p:scale>
        <p:origin x="682" y="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9436" y="228600"/>
            <a:ext cx="8363938" cy="60939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10"/>
          </p:nvPr>
        </p:nvSpPr>
        <p:spPr>
          <a:xfrm>
            <a:off x="389436" y="1447800"/>
            <a:ext cx="8363938" cy="197356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8301819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30/06/2020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25550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Loops</a:t>
            </a: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15767" y="2133600"/>
            <a:ext cx="7740846" cy="3022178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ACCC 4006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3E174B4A-1A96-463C-B4EC-65F502E574DD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E6AC50D6-825F-44A4-94C0-064028E67E9A}" type="slidenum">
              <a:rPr lang="en-US" altLang="en-US"/>
              <a:pPr/>
              <a:t>2</a:t>
            </a:fld>
            <a:endParaRPr lang="en-US" altLang="en-US"/>
          </a:p>
        </p:txBody>
      </p:sp>
      <p:sp>
        <p:nvSpPr>
          <p:cNvPr id="243714" name="Rectangle 2050"/>
          <p:cNvSpPr>
            <a:spLocks noGrp="1" noChangeArrowheads="1"/>
          </p:cNvSpPr>
          <p:nvPr>
            <p:ph type="title"/>
          </p:nvPr>
        </p:nvSpPr>
        <p:spPr bwMode="auto">
          <a:xfrm>
            <a:off x="611560" y="171627"/>
            <a:ext cx="8153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Review of Boolean Expressions</a:t>
            </a:r>
          </a:p>
        </p:txBody>
      </p:sp>
      <p:sp>
        <p:nvSpPr>
          <p:cNvPr id="243715" name="Rectangle 2051"/>
          <p:cNvSpPr>
            <a:spLocks noChangeArrowheads="1"/>
          </p:cNvSpPr>
          <p:nvPr/>
        </p:nvSpPr>
        <p:spPr bwMode="auto">
          <a:xfrm>
            <a:off x="762000" y="1656889"/>
            <a:ext cx="5029200" cy="275152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</a:pPr>
            <a:endParaRPr lang="en-GB" altLang="en-US" b="1" dirty="0" smtClean="0">
              <a:solidFill>
                <a:srgbClr val="CC00CC"/>
              </a:solidFill>
            </a:endParaRPr>
          </a:p>
          <a:p>
            <a:pPr>
              <a:lnSpc>
                <a:spcPct val="120000"/>
              </a:lnSpc>
            </a:pPr>
            <a:endParaRPr lang="en-GB" altLang="en-US" b="1" dirty="0" smtClean="0">
              <a:solidFill>
                <a:srgbClr val="339933"/>
              </a:solidFill>
            </a:endParaRPr>
          </a:p>
          <a:p>
            <a:pPr>
              <a:lnSpc>
                <a:spcPct val="120000"/>
              </a:lnSpc>
            </a:pPr>
            <a:r>
              <a:rPr lang="en-GB" altLang="en-US" b="1" dirty="0" smtClean="0">
                <a:solidFill>
                  <a:srgbClr val="339933"/>
                </a:solidFill>
              </a:rPr>
              <a:t>&gt;</a:t>
            </a:r>
            <a:r>
              <a:rPr lang="en-GB" altLang="en-US" dirty="0"/>
              <a:t>	greater than</a:t>
            </a:r>
          </a:p>
          <a:p>
            <a:pPr>
              <a:lnSpc>
                <a:spcPct val="120000"/>
              </a:lnSpc>
            </a:pPr>
            <a:r>
              <a:rPr lang="en-GB" altLang="en-US" b="1" dirty="0">
                <a:solidFill>
                  <a:srgbClr val="339933"/>
                </a:solidFill>
              </a:rPr>
              <a:t>&lt;</a:t>
            </a:r>
            <a:r>
              <a:rPr lang="en-GB" altLang="en-US" dirty="0"/>
              <a:t>	smaller than</a:t>
            </a:r>
          </a:p>
          <a:p>
            <a:pPr>
              <a:lnSpc>
                <a:spcPct val="120000"/>
              </a:lnSpc>
            </a:pPr>
            <a:r>
              <a:rPr lang="en-GB" altLang="en-US" b="1" dirty="0">
                <a:solidFill>
                  <a:srgbClr val="339933"/>
                </a:solidFill>
              </a:rPr>
              <a:t>&gt;=</a:t>
            </a:r>
            <a:r>
              <a:rPr lang="en-GB" altLang="en-US" dirty="0"/>
              <a:t>	greater than or equal to</a:t>
            </a:r>
          </a:p>
          <a:p>
            <a:pPr>
              <a:lnSpc>
                <a:spcPct val="120000"/>
              </a:lnSpc>
            </a:pPr>
            <a:r>
              <a:rPr lang="en-GB" altLang="en-US" b="1" dirty="0">
                <a:solidFill>
                  <a:srgbClr val="339933"/>
                </a:solidFill>
              </a:rPr>
              <a:t>&lt;=</a:t>
            </a:r>
            <a:r>
              <a:rPr lang="en-GB" altLang="en-US" dirty="0"/>
              <a:t>	less than or equal </a:t>
            </a:r>
          </a:p>
          <a:p>
            <a:pPr>
              <a:lnSpc>
                <a:spcPct val="120000"/>
              </a:lnSpc>
            </a:pPr>
            <a:r>
              <a:rPr lang="en-GB" altLang="en-US" b="1" dirty="0">
                <a:solidFill>
                  <a:srgbClr val="339933"/>
                </a:solidFill>
              </a:rPr>
              <a:t>==</a:t>
            </a:r>
            <a:r>
              <a:rPr lang="en-GB" altLang="en-US" dirty="0"/>
              <a:t>	equal to</a:t>
            </a:r>
          </a:p>
          <a:p>
            <a:pPr>
              <a:lnSpc>
                <a:spcPct val="120000"/>
              </a:lnSpc>
            </a:pPr>
            <a:r>
              <a:rPr lang="en-GB" altLang="en-US" b="1" dirty="0">
                <a:solidFill>
                  <a:srgbClr val="339933"/>
                </a:solidFill>
              </a:rPr>
              <a:t>!=</a:t>
            </a:r>
            <a:r>
              <a:rPr lang="en-GB" altLang="en-US" dirty="0"/>
              <a:t>	not equal to</a:t>
            </a:r>
          </a:p>
        </p:txBody>
      </p:sp>
      <p:sp>
        <p:nvSpPr>
          <p:cNvPr id="243716" name="Text Box 2052"/>
          <p:cNvSpPr txBox="1">
            <a:spLocks noChangeArrowheads="1"/>
          </p:cNvSpPr>
          <p:nvPr/>
        </p:nvSpPr>
        <p:spPr bwMode="auto">
          <a:xfrm>
            <a:off x="762000" y="1666416"/>
            <a:ext cx="6629400" cy="46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1" b="1"/>
              <a:t>6 Comparison Operators</a:t>
            </a:r>
          </a:p>
        </p:txBody>
      </p:sp>
      <p:sp>
        <p:nvSpPr>
          <p:cNvPr id="243718" name="Text Box 2054"/>
          <p:cNvSpPr txBox="1">
            <a:spLocks noChangeArrowheads="1"/>
          </p:cNvSpPr>
          <p:nvPr/>
        </p:nvSpPr>
        <p:spPr bwMode="auto">
          <a:xfrm>
            <a:off x="6096000" y="1656889"/>
            <a:ext cx="2362200" cy="831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1" b="1"/>
              <a:t>3 Logical Operators</a:t>
            </a:r>
          </a:p>
        </p:txBody>
      </p:sp>
      <p:sp>
        <p:nvSpPr>
          <p:cNvPr id="243719" name="Rectangle 2055"/>
          <p:cNvSpPr>
            <a:spLocks noChangeArrowheads="1"/>
          </p:cNvSpPr>
          <p:nvPr/>
        </p:nvSpPr>
        <p:spPr bwMode="auto">
          <a:xfrm>
            <a:off x="6019801" y="1656889"/>
            <a:ext cx="2362200" cy="258532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120000"/>
              </a:lnSpc>
            </a:pPr>
            <a:endParaRPr lang="en-GB" altLang="en-US" b="1" dirty="0">
              <a:solidFill>
                <a:srgbClr val="CC00CC"/>
              </a:solidFill>
            </a:endParaRPr>
          </a:p>
          <a:p>
            <a:pPr>
              <a:lnSpc>
                <a:spcPct val="120000"/>
              </a:lnSpc>
            </a:pPr>
            <a:endParaRPr lang="en-GB" altLang="en-US" b="1" dirty="0">
              <a:solidFill>
                <a:srgbClr val="CC00CC"/>
              </a:solidFill>
            </a:endParaRPr>
          </a:p>
          <a:p>
            <a:pPr>
              <a:lnSpc>
                <a:spcPct val="140000"/>
              </a:lnSpc>
            </a:pPr>
            <a:endParaRPr lang="en-GB" altLang="en-US" b="1" dirty="0" smtClean="0">
              <a:solidFill>
                <a:srgbClr val="CC00CC"/>
              </a:solidFill>
            </a:endParaRPr>
          </a:p>
          <a:p>
            <a:pPr>
              <a:lnSpc>
                <a:spcPct val="140000"/>
              </a:lnSpc>
            </a:pPr>
            <a:endParaRPr lang="en-GB" altLang="en-US" b="1" dirty="0">
              <a:solidFill>
                <a:srgbClr val="CC00CC"/>
              </a:solidFill>
            </a:endParaRPr>
          </a:p>
          <a:p>
            <a:pPr>
              <a:lnSpc>
                <a:spcPct val="140000"/>
              </a:lnSpc>
            </a:pPr>
            <a:r>
              <a:rPr lang="en-GB" altLang="en-US" b="1" dirty="0" smtClean="0">
                <a:solidFill>
                  <a:srgbClr val="CC00CC"/>
                </a:solidFill>
              </a:rPr>
              <a:t>&amp;&amp;</a:t>
            </a:r>
            <a:r>
              <a:rPr lang="en-GB" altLang="en-US" dirty="0"/>
              <a:t>	and</a:t>
            </a:r>
          </a:p>
          <a:p>
            <a:pPr>
              <a:lnSpc>
                <a:spcPct val="120000"/>
              </a:lnSpc>
            </a:pPr>
            <a:r>
              <a:rPr lang="en-GB" altLang="en-US" b="1" dirty="0">
                <a:solidFill>
                  <a:srgbClr val="CC00CC"/>
                </a:solidFill>
              </a:rPr>
              <a:t>||</a:t>
            </a:r>
            <a:r>
              <a:rPr lang="en-GB" altLang="en-US" dirty="0"/>
              <a:t>	or</a:t>
            </a:r>
          </a:p>
          <a:p>
            <a:pPr>
              <a:lnSpc>
                <a:spcPct val="120000"/>
              </a:lnSpc>
            </a:pPr>
            <a:r>
              <a:rPr lang="en-GB" altLang="en-US" b="1" dirty="0">
                <a:solidFill>
                  <a:srgbClr val="CC00CC"/>
                </a:solidFill>
              </a:rPr>
              <a:t>!</a:t>
            </a:r>
            <a:r>
              <a:rPr lang="en-GB" altLang="en-US" dirty="0"/>
              <a:t>	not</a:t>
            </a:r>
          </a:p>
        </p:txBody>
      </p:sp>
      <p:sp>
        <p:nvSpPr>
          <p:cNvPr id="243720" name="Text Box 2056"/>
          <p:cNvSpPr txBox="1">
            <a:spLocks noChangeArrowheads="1"/>
          </p:cNvSpPr>
          <p:nvPr/>
        </p:nvSpPr>
        <p:spPr bwMode="auto">
          <a:xfrm>
            <a:off x="2286001" y="4572298"/>
            <a:ext cx="5791200" cy="101579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/>
              <a:t>if (   </a:t>
            </a:r>
            <a:r>
              <a:rPr lang="en-GB" altLang="en-US" sz="2401" b="1" dirty="0">
                <a:solidFill>
                  <a:srgbClr val="CC00CC"/>
                </a:solidFill>
              </a:rPr>
              <a:t>!</a:t>
            </a:r>
            <a:r>
              <a:rPr lang="en-GB" altLang="en-US" dirty="0"/>
              <a:t>(a</a:t>
            </a:r>
            <a:r>
              <a:rPr lang="en-GB" altLang="en-US" dirty="0">
                <a:solidFill>
                  <a:srgbClr val="339933"/>
                </a:solidFill>
              </a:rPr>
              <a:t>&gt;</a:t>
            </a:r>
            <a:r>
              <a:rPr lang="en-GB" altLang="en-US" dirty="0"/>
              <a:t>b) </a:t>
            </a:r>
            <a:r>
              <a:rPr lang="en-GB" altLang="en-US" b="1" dirty="0">
                <a:solidFill>
                  <a:srgbClr val="CC00CC"/>
                </a:solidFill>
              </a:rPr>
              <a:t> ||</a:t>
            </a:r>
            <a:r>
              <a:rPr lang="en-GB" altLang="en-US" dirty="0"/>
              <a:t>  (c</a:t>
            </a:r>
            <a:r>
              <a:rPr lang="en-GB" altLang="en-US" dirty="0">
                <a:solidFill>
                  <a:srgbClr val="339933"/>
                </a:solidFill>
              </a:rPr>
              <a:t>&gt;</a:t>
            </a:r>
            <a:r>
              <a:rPr lang="en-GB" altLang="en-US" dirty="0"/>
              <a:t>d)  </a:t>
            </a:r>
            <a:r>
              <a:rPr lang="en-GB" altLang="en-US" b="1" dirty="0">
                <a:solidFill>
                  <a:srgbClr val="CC00CC"/>
                </a:solidFill>
              </a:rPr>
              <a:t>&amp;&amp;</a:t>
            </a:r>
            <a:r>
              <a:rPr lang="en-GB" altLang="en-US" dirty="0"/>
              <a:t>  (x</a:t>
            </a:r>
            <a:r>
              <a:rPr lang="en-GB" altLang="en-US" dirty="0">
                <a:solidFill>
                  <a:srgbClr val="339933"/>
                </a:solidFill>
              </a:rPr>
              <a:t>==</a:t>
            </a:r>
            <a:r>
              <a:rPr lang="en-GB" altLang="en-US" dirty="0"/>
              <a:t>y) ) {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/>
              <a:t>	</a:t>
            </a:r>
            <a:r>
              <a:rPr lang="en-GB" altLang="en-US" dirty="0">
                <a:solidFill>
                  <a:schemeClr val="accent2"/>
                </a:solidFill>
              </a:rPr>
              <a:t>// then do stuff here</a:t>
            </a:r>
            <a:endParaRPr lang="en-GB" altLang="en-US" dirty="0"/>
          </a:p>
          <a:p>
            <a:pPr>
              <a:lnSpc>
                <a:spcPct val="50000"/>
              </a:lnSpc>
              <a:spcBef>
                <a:spcPct val="50000"/>
              </a:spcBef>
            </a:pPr>
            <a:r>
              <a:rPr lang="en-GB" altLang="en-US" dirty="0"/>
              <a:t>}</a:t>
            </a:r>
            <a:endParaRPr lang="en-GB" altLang="en-US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431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3AAF57EB-2324-4C6D-BE5E-069BD00C2CD2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BA3028ED-9E64-48A5-9723-571E2EB6A51F}" type="slidenum">
              <a:rPr lang="en-US" altLang="en-US"/>
              <a:pPr/>
              <a:t>3</a:t>
            </a:fld>
            <a:endParaRPr lang="en-US" altLang="en-US"/>
          </a:p>
        </p:txBody>
      </p:sp>
      <p:sp>
        <p:nvSpPr>
          <p:cNvPr id="22528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333995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'while' Loop Example</a:t>
            </a:r>
            <a:endParaRPr lang="en-GB" altLang="en-US" dirty="0"/>
          </a:p>
        </p:txBody>
      </p:sp>
      <p:sp>
        <p:nvSpPr>
          <p:cNvPr id="225284" name="Text Box 4"/>
          <p:cNvSpPr txBox="1">
            <a:spLocks noChangeArrowheads="1"/>
          </p:cNvSpPr>
          <p:nvPr/>
        </p:nvSpPr>
        <p:spPr bwMode="auto">
          <a:xfrm>
            <a:off x="838201" y="1461780"/>
            <a:ext cx="7162800" cy="230832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/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number= 5;</a:t>
            </a:r>
          </a:p>
          <a:p>
            <a:pPr lvl="1"/>
            <a:endParaRPr lang="en-GB" altLang="en-US" dirty="0"/>
          </a:p>
          <a:p>
            <a:pPr lvl="1"/>
            <a:r>
              <a:rPr lang="en-GB" altLang="en-US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 ( </a:t>
            </a:r>
            <a:r>
              <a:rPr lang="en-GB" altLang="en-US" dirty="0">
                <a:solidFill>
                  <a:srgbClr val="990099"/>
                </a:solidFill>
              </a:rPr>
              <a:t>number &gt;= 0</a:t>
            </a:r>
            <a:r>
              <a:rPr lang="en-GB" altLang="en-US" dirty="0"/>
              <a:t> ) {</a:t>
            </a:r>
          </a:p>
          <a:p>
            <a:pPr lvl="1"/>
            <a:r>
              <a:rPr lang="en-GB" altLang="en-US" dirty="0"/>
              <a:t>	</a:t>
            </a:r>
            <a:r>
              <a:rPr lang="en-GB" altLang="en-US" dirty="0" err="1" smtClean="0"/>
              <a:t>Console.WriteLine</a:t>
            </a:r>
            <a:r>
              <a:rPr lang="en-GB" altLang="en-US" dirty="0" smtClean="0"/>
              <a:t>( </a:t>
            </a:r>
            <a:r>
              <a:rPr lang="en-GB" altLang="en-US" dirty="0">
                <a:solidFill>
                  <a:srgbClr val="339933"/>
                </a:solidFill>
              </a:rPr>
              <a:t>"Number is "</a:t>
            </a:r>
            <a:r>
              <a:rPr lang="en-GB" altLang="en-US" dirty="0"/>
              <a:t> + number );</a:t>
            </a:r>
          </a:p>
          <a:p>
            <a:pPr lvl="1"/>
            <a:r>
              <a:rPr lang="en-GB" altLang="en-US" dirty="0"/>
              <a:t>	-- number;</a:t>
            </a:r>
          </a:p>
          <a:p>
            <a:pPr lvl="1"/>
            <a:r>
              <a:rPr lang="en-GB" altLang="en-US" dirty="0"/>
              <a:t>} </a:t>
            </a:r>
            <a:r>
              <a:rPr lang="en-GB" altLang="en-US" sz="1500" dirty="0">
                <a:solidFill>
                  <a:schemeClr val="accent2"/>
                </a:solidFill>
              </a:rPr>
              <a:t>// end while number &gt;= 0</a:t>
            </a:r>
            <a:endParaRPr lang="en-GB" altLang="en-US" dirty="0"/>
          </a:p>
          <a:p>
            <a:pPr lvl="1"/>
            <a:endParaRPr lang="en-GB" altLang="en-US" dirty="0"/>
          </a:p>
          <a:p>
            <a:pPr lvl="1"/>
            <a:r>
              <a:rPr lang="en-GB" altLang="en-US" dirty="0" err="1" smtClean="0"/>
              <a:t>Console.WritLine</a:t>
            </a:r>
            <a:r>
              <a:rPr lang="en-GB" altLang="en-US" dirty="0" smtClean="0"/>
              <a:t>( </a:t>
            </a:r>
            <a:r>
              <a:rPr lang="en-GB" altLang="en-US" dirty="0">
                <a:solidFill>
                  <a:srgbClr val="339933"/>
                </a:solidFill>
              </a:rPr>
              <a:t>"End" </a:t>
            </a:r>
            <a:r>
              <a:rPr lang="en-GB" altLang="en-US" dirty="0"/>
              <a:t>);</a:t>
            </a:r>
            <a:endParaRPr lang="en-GB" altLang="en-US" dirty="0">
              <a:latin typeface="Times New Roman" charset="0"/>
            </a:endParaRPr>
          </a:p>
        </p:txBody>
      </p:sp>
      <p:sp>
        <p:nvSpPr>
          <p:cNvPr id="225285" name="Line 5"/>
          <p:cNvSpPr>
            <a:spLocks noChangeShapeType="1"/>
          </p:cNvSpPr>
          <p:nvPr/>
        </p:nvSpPr>
        <p:spPr bwMode="auto">
          <a:xfrm flipH="1">
            <a:off x="1447800" y="2971681"/>
            <a:ext cx="0" cy="571649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5286" name="Text Box 6"/>
          <p:cNvSpPr txBox="1">
            <a:spLocks noChangeArrowheads="1"/>
          </p:cNvSpPr>
          <p:nvPr/>
        </p:nvSpPr>
        <p:spPr bwMode="auto">
          <a:xfrm>
            <a:off x="838201" y="4629463"/>
            <a:ext cx="350520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2"/>
                </a:solidFill>
              </a:rPr>
              <a:t>What gets printed?</a:t>
            </a:r>
            <a:endParaRPr lang="en-GB" altLang="en-US" dirty="0">
              <a:solidFill>
                <a:schemeClr val="accent2"/>
              </a:solidFill>
              <a:latin typeface="Times New Roman" charset="0"/>
            </a:endParaRPr>
          </a:p>
        </p:txBody>
      </p:sp>
      <p:grpSp>
        <p:nvGrpSpPr>
          <p:cNvPr id="225290" name="Group 10"/>
          <p:cNvGrpSpPr>
            <a:grpSpLocks/>
          </p:cNvGrpSpPr>
          <p:nvPr/>
        </p:nvGrpSpPr>
        <p:grpSpPr bwMode="auto">
          <a:xfrm>
            <a:off x="4343400" y="4095330"/>
            <a:ext cx="3657600" cy="2034117"/>
            <a:chOff x="2688" y="2112"/>
            <a:chExt cx="2304" cy="1708"/>
          </a:xfrm>
        </p:grpSpPr>
        <p:sp>
          <p:nvSpPr>
            <p:cNvPr id="225287" name="Text Box 7"/>
            <p:cNvSpPr txBox="1">
              <a:spLocks noChangeArrowheads="1"/>
            </p:cNvSpPr>
            <p:nvPr/>
          </p:nvSpPr>
          <p:spPr bwMode="auto">
            <a:xfrm>
              <a:off x="3552" y="2112"/>
              <a:ext cx="1440" cy="1708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0"/>
                </a:lnSpc>
                <a:spcBef>
                  <a:spcPct val="50000"/>
                </a:spcBef>
              </a:pPr>
              <a:endParaRPr lang="en-GB" altLang="en-US" dirty="0"/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Number is 5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Number is 4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Number is 3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Number is 2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Number is 1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Number is 0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End</a:t>
              </a:r>
            </a:p>
          </p:txBody>
        </p:sp>
        <p:sp>
          <p:nvSpPr>
            <p:cNvPr id="225288" name="Line 8"/>
            <p:cNvSpPr>
              <a:spLocks noChangeShapeType="1"/>
            </p:cNvSpPr>
            <p:nvPr/>
          </p:nvSpPr>
          <p:spPr bwMode="auto">
            <a:xfrm flipV="1">
              <a:off x="2688" y="2677"/>
              <a:ext cx="816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75560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2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86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5D48655A-79E4-45AB-8875-13A1FB19A1F9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3625D18F-E3EA-4F47-BD84-FD21C9E3DA36}" type="slidenum">
              <a:rPr lang="en-US" altLang="en-US"/>
              <a:pPr/>
              <a:t>4</a:t>
            </a:fld>
            <a:endParaRPr lang="en-US" altLang="en-US"/>
          </a:p>
        </p:txBody>
      </p:sp>
      <p:sp>
        <p:nvSpPr>
          <p:cNvPr id="2263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250953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Another 'while' Example</a:t>
            </a:r>
            <a:endParaRPr lang="en-GB" altLang="en-US" dirty="0"/>
          </a:p>
        </p:txBody>
      </p:sp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850793" y="1281985"/>
            <a:ext cx="6477000" cy="233602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>
              <a:lnSpc>
                <a:spcPct val="90000"/>
              </a:lnSpc>
            </a:pPr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number = 1;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 ( </a:t>
            </a:r>
            <a:r>
              <a:rPr lang="en-GB" altLang="en-US" dirty="0">
                <a:solidFill>
                  <a:srgbClr val="CC00CC"/>
                </a:solidFill>
              </a:rPr>
              <a:t>number &lt;= 4</a:t>
            </a:r>
            <a:r>
              <a:rPr lang="en-GB" altLang="en-US" dirty="0"/>
              <a:t> ) {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	</a:t>
            </a:r>
            <a:r>
              <a:rPr lang="en-GB" altLang="en-US" dirty="0" err="1" smtClean="0"/>
              <a:t>Console.WriteLine</a:t>
            </a:r>
            <a:r>
              <a:rPr lang="en-GB" altLang="en-US" dirty="0" smtClean="0"/>
              <a:t>( </a:t>
            </a:r>
            <a:r>
              <a:rPr lang="en-GB" altLang="en-US" dirty="0"/>
              <a:t>number );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	....;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	++ number;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} </a:t>
            </a:r>
            <a:r>
              <a:rPr lang="en-GB" altLang="en-US" dirty="0">
                <a:solidFill>
                  <a:schemeClr val="accent2"/>
                </a:solidFill>
              </a:rPr>
              <a:t>// end of while loop</a:t>
            </a:r>
            <a:endParaRPr lang="en-GB" altLang="en-US" dirty="0"/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 err="1"/>
              <a:t>System.out.println</a:t>
            </a:r>
            <a:r>
              <a:rPr lang="en-GB" altLang="en-US" dirty="0"/>
              <a:t>( </a:t>
            </a:r>
            <a:r>
              <a:rPr lang="en-GB" altLang="en-US" dirty="0">
                <a:solidFill>
                  <a:srgbClr val="339933"/>
                </a:solidFill>
              </a:rPr>
              <a:t>"End"</a:t>
            </a:r>
            <a:r>
              <a:rPr lang="en-GB" altLang="en-US" dirty="0"/>
              <a:t> );</a:t>
            </a:r>
          </a:p>
        </p:txBody>
      </p:sp>
      <p:sp>
        <p:nvSpPr>
          <p:cNvPr id="226310" name="Text Box 6"/>
          <p:cNvSpPr txBox="1">
            <a:spLocks noChangeArrowheads="1"/>
          </p:cNvSpPr>
          <p:nvPr/>
        </p:nvSpPr>
        <p:spPr bwMode="auto">
          <a:xfrm>
            <a:off x="838201" y="4811676"/>
            <a:ext cx="350520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2"/>
                </a:solidFill>
              </a:rPr>
              <a:t>What gets printed?</a:t>
            </a:r>
            <a:endParaRPr lang="en-GB" altLang="en-US" dirty="0">
              <a:solidFill>
                <a:schemeClr val="accent2"/>
              </a:solidFill>
              <a:latin typeface="Times New Roman" charset="0"/>
            </a:endParaRPr>
          </a:p>
        </p:txBody>
      </p:sp>
      <p:grpSp>
        <p:nvGrpSpPr>
          <p:cNvPr id="226314" name="Group 10"/>
          <p:cNvGrpSpPr>
            <a:grpSpLocks/>
          </p:cNvGrpSpPr>
          <p:nvPr/>
        </p:nvGrpSpPr>
        <p:grpSpPr bwMode="auto">
          <a:xfrm>
            <a:off x="4038601" y="4000652"/>
            <a:ext cx="2895600" cy="1480333"/>
            <a:chOff x="2544" y="2640"/>
            <a:chExt cx="1824" cy="1243"/>
          </a:xfrm>
        </p:grpSpPr>
        <p:sp>
          <p:nvSpPr>
            <p:cNvPr id="226312" name="Text Box 8"/>
            <p:cNvSpPr txBox="1">
              <a:spLocks noChangeArrowheads="1"/>
            </p:cNvSpPr>
            <p:nvPr/>
          </p:nvSpPr>
          <p:spPr bwMode="auto">
            <a:xfrm>
              <a:off x="3696" y="2640"/>
              <a:ext cx="672" cy="1243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0"/>
                </a:lnSpc>
                <a:spcBef>
                  <a:spcPct val="50000"/>
                </a:spcBef>
              </a:pPr>
              <a:endParaRPr lang="en-GB" altLang="en-US" dirty="0">
                <a:solidFill>
                  <a:srgbClr val="FFFF00"/>
                </a:solidFill>
              </a:endParaRP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>
                  <a:solidFill>
                    <a:srgbClr val="FFFF00"/>
                  </a:solidFill>
                </a:rPr>
                <a:t>1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>
                  <a:solidFill>
                    <a:srgbClr val="FFFF00"/>
                  </a:solidFill>
                </a:rPr>
                <a:t>2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>
                  <a:solidFill>
                    <a:srgbClr val="FFFF00"/>
                  </a:solidFill>
                </a:rPr>
                <a:t>3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>
                  <a:solidFill>
                    <a:srgbClr val="FFFF00"/>
                  </a:solidFill>
                </a:rPr>
                <a:t>4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>
                  <a:solidFill>
                    <a:srgbClr val="FFFF00"/>
                  </a:solidFill>
                </a:rPr>
                <a:t>End</a:t>
              </a:r>
            </a:p>
          </p:txBody>
        </p:sp>
        <p:sp>
          <p:nvSpPr>
            <p:cNvPr id="226313" name="Line 9"/>
            <p:cNvSpPr>
              <a:spLocks noChangeShapeType="1"/>
            </p:cNvSpPr>
            <p:nvPr/>
          </p:nvSpPr>
          <p:spPr bwMode="auto">
            <a:xfrm flipV="1">
              <a:off x="2544" y="3504"/>
              <a:ext cx="1152" cy="0"/>
            </a:xfrm>
            <a:prstGeom prst="line">
              <a:avLst/>
            </a:prstGeom>
            <a:noFill/>
            <a:ln w="57150">
              <a:solidFill>
                <a:schemeClr val="accent2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985008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63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6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10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397004F8-B593-4ABE-BE36-8E6A33D20429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1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D81E83A5-FB2E-4E34-95AC-1EFB81E3C248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245762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270506"/>
            <a:ext cx="7772400" cy="90048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Same 'while' Example Again</a:t>
            </a:r>
            <a:br>
              <a:rPr lang="en-GB" altLang="en-US" b="1" dirty="0"/>
            </a:br>
            <a:r>
              <a:rPr lang="en-GB" altLang="en-US" sz="2701" b="1" dirty="0"/>
              <a:t>(well, almost, spot the difference)</a:t>
            </a:r>
            <a:endParaRPr lang="en-GB" altLang="en-US" dirty="0"/>
          </a:p>
        </p:txBody>
      </p:sp>
      <p:sp>
        <p:nvSpPr>
          <p:cNvPr id="245763" name="Text Box 1027"/>
          <p:cNvSpPr txBox="1">
            <a:spLocks noChangeArrowheads="1"/>
          </p:cNvSpPr>
          <p:nvPr/>
        </p:nvSpPr>
        <p:spPr bwMode="auto">
          <a:xfrm>
            <a:off x="838201" y="2114208"/>
            <a:ext cx="6477000" cy="2336024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>
              <a:lnSpc>
                <a:spcPct val="90000"/>
              </a:lnSpc>
            </a:pPr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number = 1;</a:t>
            </a:r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 ( </a:t>
            </a:r>
            <a:r>
              <a:rPr lang="en-GB" altLang="en-US" dirty="0">
                <a:solidFill>
                  <a:srgbClr val="CC00CC"/>
                </a:solidFill>
              </a:rPr>
              <a:t>number &lt;= 4</a:t>
            </a:r>
            <a:r>
              <a:rPr lang="en-GB" altLang="en-US" dirty="0"/>
              <a:t> ) {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	++ number;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	…. ;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	</a:t>
            </a:r>
            <a:r>
              <a:rPr lang="en-GB" altLang="en-US" dirty="0" err="1" smtClean="0"/>
              <a:t>Console.WriteLine</a:t>
            </a:r>
            <a:r>
              <a:rPr lang="en-GB" altLang="en-US" dirty="0" smtClean="0"/>
              <a:t>( </a:t>
            </a:r>
            <a:r>
              <a:rPr lang="en-GB" altLang="en-US" dirty="0"/>
              <a:t>number );</a:t>
            </a:r>
          </a:p>
          <a:p>
            <a:pPr lvl="1">
              <a:lnSpc>
                <a:spcPct val="90000"/>
              </a:lnSpc>
            </a:pPr>
            <a:r>
              <a:rPr lang="en-GB" altLang="en-US" dirty="0"/>
              <a:t>} </a:t>
            </a:r>
            <a:r>
              <a:rPr lang="en-GB" altLang="en-US" dirty="0">
                <a:solidFill>
                  <a:schemeClr val="accent2"/>
                </a:solidFill>
              </a:rPr>
              <a:t>// end of while loop</a:t>
            </a:r>
            <a:endParaRPr lang="en-GB" altLang="en-US" dirty="0"/>
          </a:p>
          <a:p>
            <a:pPr lvl="1">
              <a:lnSpc>
                <a:spcPct val="90000"/>
              </a:lnSpc>
            </a:pPr>
            <a:endParaRPr lang="en-GB" altLang="en-US" dirty="0"/>
          </a:p>
          <a:p>
            <a:pPr lvl="1">
              <a:lnSpc>
                <a:spcPct val="90000"/>
              </a:lnSpc>
            </a:pPr>
            <a:r>
              <a:rPr lang="en-GB" altLang="en-US" dirty="0" err="1"/>
              <a:t>System.out.println</a:t>
            </a:r>
            <a:r>
              <a:rPr lang="en-GB" altLang="en-US" dirty="0"/>
              <a:t>( </a:t>
            </a:r>
            <a:r>
              <a:rPr lang="en-GB" altLang="en-US" dirty="0">
                <a:solidFill>
                  <a:srgbClr val="339933"/>
                </a:solidFill>
              </a:rPr>
              <a:t>"End"</a:t>
            </a:r>
            <a:r>
              <a:rPr lang="en-GB" altLang="en-US" dirty="0"/>
              <a:t> );</a:t>
            </a:r>
          </a:p>
        </p:txBody>
      </p:sp>
      <p:sp>
        <p:nvSpPr>
          <p:cNvPr id="245764" name="Line 1028"/>
          <p:cNvSpPr>
            <a:spLocks noChangeShapeType="1"/>
          </p:cNvSpPr>
          <p:nvPr/>
        </p:nvSpPr>
        <p:spPr bwMode="auto">
          <a:xfrm>
            <a:off x="1447800" y="2971681"/>
            <a:ext cx="0" cy="914638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5765" name="Text Box 1029"/>
          <p:cNvSpPr txBox="1">
            <a:spLocks noChangeArrowheads="1"/>
          </p:cNvSpPr>
          <p:nvPr/>
        </p:nvSpPr>
        <p:spPr bwMode="auto">
          <a:xfrm>
            <a:off x="838201" y="4811676"/>
            <a:ext cx="350520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accent2"/>
                </a:solidFill>
              </a:rPr>
              <a:t>What gets printed?</a:t>
            </a:r>
            <a:endParaRPr lang="en-GB" altLang="en-US" dirty="0">
              <a:solidFill>
                <a:schemeClr val="accent2"/>
              </a:solidFill>
              <a:latin typeface="Times New Roman" charset="0"/>
            </a:endParaRPr>
          </a:p>
        </p:txBody>
      </p:sp>
      <p:grpSp>
        <p:nvGrpSpPr>
          <p:cNvPr id="245766" name="Group 1030"/>
          <p:cNvGrpSpPr>
            <a:grpSpLocks/>
          </p:cNvGrpSpPr>
          <p:nvPr/>
        </p:nvGrpSpPr>
        <p:grpSpPr bwMode="auto">
          <a:xfrm>
            <a:off x="4038601" y="4000649"/>
            <a:ext cx="2895600" cy="1480333"/>
            <a:chOff x="2544" y="2640"/>
            <a:chExt cx="1824" cy="1243"/>
          </a:xfrm>
        </p:grpSpPr>
        <p:sp>
          <p:nvSpPr>
            <p:cNvPr id="245767" name="Text Box 1031"/>
            <p:cNvSpPr txBox="1">
              <a:spLocks noChangeArrowheads="1"/>
            </p:cNvSpPr>
            <p:nvPr/>
          </p:nvSpPr>
          <p:spPr bwMode="auto">
            <a:xfrm>
              <a:off x="3696" y="2640"/>
              <a:ext cx="672" cy="1243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0"/>
                </a:lnSpc>
                <a:spcBef>
                  <a:spcPct val="50000"/>
                </a:spcBef>
              </a:pPr>
              <a:endParaRPr lang="en-GB" altLang="en-US" dirty="0"/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2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3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4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5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End</a:t>
              </a:r>
            </a:p>
          </p:txBody>
        </p:sp>
        <p:sp>
          <p:nvSpPr>
            <p:cNvPr id="245768" name="Line 1032"/>
            <p:cNvSpPr>
              <a:spLocks noChangeShapeType="1"/>
            </p:cNvSpPr>
            <p:nvPr/>
          </p:nvSpPr>
          <p:spPr bwMode="auto">
            <a:xfrm flipV="1">
              <a:off x="2544" y="3504"/>
              <a:ext cx="1152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137469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57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65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93DC2E1B-E95B-4DFD-95EC-9094F04EFABB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FD5ABC8B-7971-4143-872D-047AF2107705}" type="slidenum">
              <a:rPr lang="en-US" altLang="en-US"/>
              <a:pPr/>
              <a:t>6</a:t>
            </a:fld>
            <a:endParaRPr lang="en-US" altLang="en-US"/>
          </a:p>
        </p:txBody>
      </p:sp>
      <p:sp>
        <p:nvSpPr>
          <p:cNvPr id="22733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220027"/>
            <a:ext cx="7772400" cy="85747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Incrementing</a:t>
            </a:r>
            <a:br>
              <a:rPr lang="en-GB" altLang="en-US" b="1" dirty="0"/>
            </a:br>
            <a:r>
              <a:rPr lang="en-GB" altLang="en-US" sz="2401" b="1" dirty="0"/>
              <a:t>(subtle weirdness….)</a:t>
            </a:r>
            <a:endParaRPr lang="en-GB" altLang="en-US" dirty="0"/>
          </a:p>
        </p:txBody>
      </p:sp>
      <p:sp>
        <p:nvSpPr>
          <p:cNvPr id="227332" name="Rectangle 4"/>
          <p:cNvSpPr>
            <a:spLocks noChangeArrowheads="1"/>
          </p:cNvSpPr>
          <p:nvPr/>
        </p:nvSpPr>
        <p:spPr bwMode="auto">
          <a:xfrm>
            <a:off x="685802" y="2284512"/>
            <a:ext cx="4117474" cy="147732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lvl="1"/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number = 0;</a:t>
            </a:r>
          </a:p>
          <a:p>
            <a:pPr lvl="1"/>
            <a:r>
              <a:rPr lang="en-GB" altLang="en-US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 ( </a:t>
            </a:r>
            <a:r>
              <a:rPr lang="en-GB" altLang="en-US" b="1" dirty="0"/>
              <a:t>++number</a:t>
            </a:r>
            <a:r>
              <a:rPr lang="en-GB" altLang="en-US" dirty="0"/>
              <a:t> &lt; 5 ) {</a:t>
            </a:r>
          </a:p>
          <a:p>
            <a:pPr lvl="1"/>
            <a:r>
              <a:rPr lang="en-GB" altLang="en-US" dirty="0"/>
              <a:t>	</a:t>
            </a:r>
            <a:r>
              <a:rPr lang="en-GB" altLang="en-US" dirty="0" err="1" smtClean="0"/>
              <a:t>Console.WriteLine</a:t>
            </a:r>
            <a:r>
              <a:rPr lang="en-GB" altLang="en-US" dirty="0" smtClean="0"/>
              <a:t>( </a:t>
            </a:r>
            <a:r>
              <a:rPr lang="en-GB" altLang="en-US" dirty="0"/>
              <a:t>number );</a:t>
            </a:r>
          </a:p>
          <a:p>
            <a:pPr lvl="1"/>
            <a:r>
              <a:rPr lang="en-GB" altLang="en-US" dirty="0"/>
              <a:t>	....;</a:t>
            </a:r>
          </a:p>
          <a:p>
            <a:pPr lvl="1"/>
            <a:r>
              <a:rPr lang="en-GB" altLang="en-US" dirty="0"/>
              <a:t>}</a:t>
            </a:r>
          </a:p>
        </p:txBody>
      </p:sp>
      <p:sp>
        <p:nvSpPr>
          <p:cNvPr id="227333" name="Text Box 5"/>
          <p:cNvSpPr txBox="1">
            <a:spLocks noChangeArrowheads="1"/>
          </p:cNvSpPr>
          <p:nvPr/>
        </p:nvSpPr>
        <p:spPr bwMode="auto">
          <a:xfrm>
            <a:off x="5867401" y="2285703"/>
            <a:ext cx="2133600" cy="147732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altLang="en-US" b="1"/>
              <a:t>++ number</a:t>
            </a:r>
            <a:endParaRPr lang="en-GB" altLang="en-US"/>
          </a:p>
          <a:p>
            <a:pPr>
              <a:spcBef>
                <a:spcPct val="50000"/>
              </a:spcBef>
            </a:pPr>
            <a:r>
              <a:rPr lang="en-GB" altLang="en-US"/>
              <a:t>1. increment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2. compare</a:t>
            </a:r>
          </a:p>
          <a:p>
            <a:pPr>
              <a:lnSpc>
                <a:spcPct val="50000"/>
              </a:lnSpc>
              <a:spcBef>
                <a:spcPct val="50000"/>
              </a:spcBef>
            </a:pPr>
            <a:endParaRPr lang="en-GB" altLang="en-US"/>
          </a:p>
        </p:txBody>
      </p:sp>
      <p:sp>
        <p:nvSpPr>
          <p:cNvPr id="227335" name="Text Box 7"/>
          <p:cNvSpPr txBox="1">
            <a:spLocks noChangeArrowheads="1"/>
          </p:cNvSpPr>
          <p:nvPr/>
        </p:nvSpPr>
        <p:spPr bwMode="auto">
          <a:xfrm>
            <a:off x="8153401" y="2285702"/>
            <a:ext cx="457200" cy="128342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1</a:t>
            </a:r>
          </a:p>
          <a:p>
            <a:pPr>
              <a:lnSpc>
                <a:spcPct val="6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2</a:t>
            </a:r>
          </a:p>
          <a:p>
            <a:pPr>
              <a:lnSpc>
                <a:spcPct val="6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3</a:t>
            </a:r>
          </a:p>
          <a:p>
            <a:pPr>
              <a:lnSpc>
                <a:spcPct val="6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4</a:t>
            </a:r>
          </a:p>
        </p:txBody>
      </p:sp>
      <p:sp>
        <p:nvSpPr>
          <p:cNvPr id="227336" name="Line 8"/>
          <p:cNvSpPr>
            <a:spLocks noChangeShapeType="1"/>
          </p:cNvSpPr>
          <p:nvPr/>
        </p:nvSpPr>
        <p:spPr bwMode="auto">
          <a:xfrm>
            <a:off x="5867401" y="2685856"/>
            <a:ext cx="2133600" cy="0"/>
          </a:xfrm>
          <a:prstGeom prst="line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7337" name="Line 9"/>
          <p:cNvSpPr>
            <a:spLocks noChangeShapeType="1"/>
          </p:cNvSpPr>
          <p:nvPr/>
        </p:nvSpPr>
        <p:spPr bwMode="auto">
          <a:xfrm>
            <a:off x="1295400" y="2857351"/>
            <a:ext cx="0" cy="571649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7340" name="Text Box 12"/>
          <p:cNvSpPr txBox="1">
            <a:spLocks noChangeArrowheads="1"/>
          </p:cNvSpPr>
          <p:nvPr/>
        </p:nvSpPr>
        <p:spPr bwMode="auto">
          <a:xfrm>
            <a:off x="8153401" y="3887511"/>
            <a:ext cx="457200" cy="125572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1</a:t>
            </a:r>
          </a:p>
          <a:p>
            <a:pPr>
              <a:lnSpc>
                <a:spcPct val="3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2</a:t>
            </a:r>
          </a:p>
          <a:p>
            <a:pPr>
              <a:lnSpc>
                <a:spcPct val="3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3</a:t>
            </a:r>
          </a:p>
          <a:p>
            <a:pPr>
              <a:lnSpc>
                <a:spcPct val="30000"/>
              </a:lnSpc>
              <a:spcBef>
                <a:spcPct val="50000"/>
              </a:spcBef>
            </a:pPr>
            <a:r>
              <a:rPr lang="en-GB" altLang="en-US">
                <a:solidFill>
                  <a:schemeClr val="accent2"/>
                </a:solidFill>
              </a:rPr>
              <a:t>4</a:t>
            </a:r>
          </a:p>
          <a:p>
            <a:pPr>
              <a:lnSpc>
                <a:spcPct val="30000"/>
              </a:lnSpc>
              <a:spcBef>
                <a:spcPct val="50000"/>
              </a:spcBef>
            </a:pPr>
            <a:r>
              <a:rPr lang="en-GB" altLang="en-US" b="1">
                <a:solidFill>
                  <a:schemeClr val="accent2"/>
                </a:solidFill>
              </a:rPr>
              <a:t>5</a:t>
            </a:r>
            <a:endParaRPr lang="en-GB" altLang="en-US">
              <a:solidFill>
                <a:schemeClr val="accent2"/>
              </a:solidFill>
            </a:endParaRPr>
          </a:p>
        </p:txBody>
      </p:sp>
      <p:grpSp>
        <p:nvGrpSpPr>
          <p:cNvPr id="227343" name="Group 15"/>
          <p:cNvGrpSpPr>
            <a:grpSpLocks/>
          </p:cNvGrpSpPr>
          <p:nvPr/>
        </p:nvGrpSpPr>
        <p:grpSpPr bwMode="auto">
          <a:xfrm>
            <a:off x="685800" y="3829155"/>
            <a:ext cx="7315200" cy="1477951"/>
            <a:chOff x="432" y="2544"/>
            <a:chExt cx="4608" cy="1241"/>
          </a:xfrm>
        </p:grpSpPr>
        <p:sp>
          <p:nvSpPr>
            <p:cNvPr id="227338" name="Rectangle 10"/>
            <p:cNvSpPr>
              <a:spLocks noChangeArrowheads="1"/>
            </p:cNvSpPr>
            <p:nvPr/>
          </p:nvSpPr>
          <p:spPr bwMode="auto">
            <a:xfrm>
              <a:off x="432" y="2544"/>
              <a:ext cx="2594" cy="1240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lvl="1"/>
              <a:r>
                <a:rPr lang="en-GB" altLang="en-US" dirty="0" err="1">
                  <a:solidFill>
                    <a:srgbClr val="FF0000"/>
                  </a:solidFill>
                </a:rPr>
                <a:t>int</a:t>
              </a:r>
              <a:r>
                <a:rPr lang="en-GB" altLang="en-US" dirty="0"/>
                <a:t> number = 0;</a:t>
              </a:r>
            </a:p>
            <a:p>
              <a:pPr lvl="1"/>
              <a:r>
                <a:rPr lang="en-GB" altLang="en-US" dirty="0">
                  <a:solidFill>
                    <a:srgbClr val="339933"/>
                  </a:solidFill>
                </a:rPr>
                <a:t>while</a:t>
              </a:r>
              <a:r>
                <a:rPr lang="en-GB" altLang="en-US" dirty="0"/>
                <a:t> ( </a:t>
              </a:r>
              <a:r>
                <a:rPr lang="en-GB" altLang="en-US" b="1" dirty="0"/>
                <a:t>number++</a:t>
              </a:r>
              <a:r>
                <a:rPr lang="en-GB" altLang="en-US" dirty="0"/>
                <a:t> &lt; 5 ) {</a:t>
              </a:r>
            </a:p>
            <a:p>
              <a:pPr lvl="1"/>
              <a:r>
                <a:rPr lang="en-GB" altLang="en-US" dirty="0"/>
                <a:t>	</a:t>
              </a:r>
              <a:r>
                <a:rPr lang="en-GB" altLang="en-US" dirty="0" err="1" smtClean="0"/>
                <a:t>Console.WriteLine</a:t>
              </a:r>
              <a:r>
                <a:rPr lang="en-GB" altLang="en-US" dirty="0" smtClean="0"/>
                <a:t>( </a:t>
              </a:r>
              <a:r>
                <a:rPr lang="en-GB" altLang="en-US" dirty="0"/>
                <a:t>number );</a:t>
              </a:r>
            </a:p>
            <a:p>
              <a:pPr lvl="1"/>
              <a:r>
                <a:rPr lang="en-GB" altLang="en-US" dirty="0"/>
                <a:t>	....;</a:t>
              </a:r>
            </a:p>
            <a:p>
              <a:pPr lvl="1"/>
              <a:r>
                <a:rPr lang="en-GB" altLang="en-US" dirty="0"/>
                <a:t>}</a:t>
              </a:r>
            </a:p>
          </p:txBody>
        </p:sp>
        <p:sp>
          <p:nvSpPr>
            <p:cNvPr id="227339" name="Text Box 11"/>
            <p:cNvSpPr txBox="1">
              <a:spLocks noChangeArrowheads="1"/>
            </p:cNvSpPr>
            <p:nvPr/>
          </p:nvSpPr>
          <p:spPr bwMode="auto">
            <a:xfrm>
              <a:off x="3696" y="2545"/>
              <a:ext cx="1344" cy="124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>
                <a:spcBef>
                  <a:spcPct val="50000"/>
                </a:spcBef>
              </a:pPr>
              <a:r>
                <a:rPr lang="en-GB" altLang="en-US" b="1"/>
                <a:t>number ++</a:t>
              </a:r>
              <a:endParaRPr lang="en-GB" altLang="en-US"/>
            </a:p>
            <a:p>
              <a:pPr>
                <a:spcBef>
                  <a:spcPct val="50000"/>
                </a:spcBef>
              </a:pPr>
              <a:r>
                <a:rPr lang="en-GB" altLang="en-US"/>
                <a:t>1. compare</a:t>
              </a:r>
            </a:p>
            <a:p>
              <a:pPr>
                <a:spcBef>
                  <a:spcPct val="50000"/>
                </a:spcBef>
              </a:pPr>
              <a:r>
                <a:rPr lang="en-GB" altLang="en-US"/>
                <a:t>2. increment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endParaRPr lang="en-GB" altLang="en-US"/>
            </a:p>
          </p:txBody>
        </p:sp>
        <p:sp>
          <p:nvSpPr>
            <p:cNvPr id="227341" name="Line 13"/>
            <p:cNvSpPr>
              <a:spLocks noChangeShapeType="1"/>
            </p:cNvSpPr>
            <p:nvPr/>
          </p:nvSpPr>
          <p:spPr bwMode="auto">
            <a:xfrm>
              <a:off x="3696" y="2881"/>
              <a:ext cx="1344" cy="0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27342" name="Line 14"/>
            <p:cNvSpPr>
              <a:spLocks noChangeShapeType="1"/>
            </p:cNvSpPr>
            <p:nvPr/>
          </p:nvSpPr>
          <p:spPr bwMode="auto">
            <a:xfrm>
              <a:off x="816" y="3025"/>
              <a:ext cx="0" cy="480"/>
            </a:xfrm>
            <a:prstGeom prst="line">
              <a:avLst/>
            </a:prstGeom>
            <a:noFill/>
            <a:ln w="9525">
              <a:solidFill>
                <a:srgbClr val="33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27345" name="Text Box 17"/>
          <p:cNvSpPr txBox="1">
            <a:spLocks noChangeArrowheads="1"/>
          </p:cNvSpPr>
          <p:nvPr/>
        </p:nvSpPr>
        <p:spPr bwMode="auto">
          <a:xfrm>
            <a:off x="2971800" y="3314671"/>
            <a:ext cx="2667000" cy="369332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"pre - operator"</a:t>
            </a:r>
          </a:p>
        </p:txBody>
      </p:sp>
      <p:sp>
        <p:nvSpPr>
          <p:cNvPr id="227346" name="Text Box 18"/>
          <p:cNvSpPr txBox="1">
            <a:spLocks noChangeArrowheads="1"/>
          </p:cNvSpPr>
          <p:nvPr/>
        </p:nvSpPr>
        <p:spPr bwMode="auto">
          <a:xfrm>
            <a:off x="2667000" y="4858123"/>
            <a:ext cx="2971800" cy="369332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"post - operator"</a:t>
            </a:r>
          </a:p>
        </p:txBody>
      </p:sp>
    </p:spTree>
    <p:extLst>
      <p:ext uri="{BB962C8B-B14F-4D97-AF65-F5344CB8AC3E}">
        <p14:creationId xmlns:p14="http://schemas.microsoft.com/office/powerpoint/2010/main" val="2522038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35" grpId="0" animBg="1" autoUpdateAnimBg="0"/>
      <p:bldP spid="227340" grpId="0" animBg="1" autoUpdateAnimBg="0"/>
      <p:bldP spid="227345" grpId="0" animBg="1" autoUpdateAnimBg="0"/>
      <p:bldP spid="227346" grpId="0" animBg="1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B75556FA-FBFF-48FC-8386-024FDBB2E446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2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9919E7F3-1500-4A66-AA87-A8C100DB2D9B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22835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309326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Stylish Loops</a:t>
            </a:r>
            <a:endParaRPr lang="en-GB" altLang="en-US" dirty="0"/>
          </a:p>
        </p:txBody>
      </p:sp>
      <p:grpSp>
        <p:nvGrpSpPr>
          <p:cNvPr id="228358" name="Group 6"/>
          <p:cNvGrpSpPr>
            <a:grpSpLocks/>
          </p:cNvGrpSpPr>
          <p:nvPr/>
        </p:nvGrpSpPr>
        <p:grpSpPr bwMode="auto">
          <a:xfrm>
            <a:off x="914401" y="1885549"/>
            <a:ext cx="7772400" cy="1275492"/>
            <a:chOff x="576" y="1017"/>
            <a:chExt cx="4896" cy="1071"/>
          </a:xfrm>
        </p:grpSpPr>
        <p:sp>
          <p:nvSpPr>
            <p:cNvPr id="228355" name="Text Box 3"/>
            <p:cNvSpPr txBox="1">
              <a:spLocks noChangeArrowheads="1"/>
            </p:cNvSpPr>
            <p:nvPr/>
          </p:nvSpPr>
          <p:spPr bwMode="auto">
            <a:xfrm>
              <a:off x="576" y="1017"/>
              <a:ext cx="2976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buFontTx/>
                <a:buChar char="•"/>
              </a:pPr>
              <a:r>
                <a:rPr lang="en-GB" altLang="en-US"/>
                <a:t> Alignment &amp; indentation</a:t>
              </a:r>
            </a:p>
          </p:txBody>
        </p:sp>
        <p:sp>
          <p:nvSpPr>
            <p:cNvPr id="228356" name="Text Box 4"/>
            <p:cNvSpPr txBox="1">
              <a:spLocks noChangeArrowheads="1"/>
            </p:cNvSpPr>
            <p:nvPr/>
          </p:nvSpPr>
          <p:spPr bwMode="auto">
            <a:xfrm>
              <a:off x="3264" y="1080"/>
              <a:ext cx="2208" cy="1008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>
                  <a:solidFill>
                    <a:srgbClr val="339933"/>
                  </a:solidFill>
                </a:rPr>
                <a:t>while</a:t>
              </a:r>
              <a:r>
                <a:rPr lang="en-GB" altLang="en-US"/>
                <a:t> ( … ) {</a:t>
              </a:r>
            </a:p>
            <a:p>
              <a:pPr>
                <a:spcBef>
                  <a:spcPct val="50000"/>
                </a:spcBef>
              </a:pPr>
              <a:r>
                <a:rPr lang="en-GB" altLang="en-US"/>
                <a:t>	...; </a:t>
              </a:r>
              <a:r>
                <a:rPr lang="en-GB" altLang="en-US">
                  <a:solidFill>
                    <a:schemeClr val="accent2"/>
                  </a:solidFill>
                </a:rPr>
                <a:t>// code here</a:t>
              </a:r>
              <a:endParaRPr lang="en-GB" altLang="en-US"/>
            </a:p>
            <a:p>
              <a:pPr>
                <a:spcBef>
                  <a:spcPct val="50000"/>
                </a:spcBef>
              </a:pPr>
              <a:r>
                <a:rPr lang="en-GB" altLang="en-US"/>
                <a:t>}</a:t>
              </a:r>
            </a:p>
          </p:txBody>
        </p:sp>
        <p:sp>
          <p:nvSpPr>
            <p:cNvPr id="228357" name="Line 5"/>
            <p:cNvSpPr>
              <a:spLocks noChangeShapeType="1"/>
            </p:cNvSpPr>
            <p:nvPr/>
          </p:nvSpPr>
          <p:spPr bwMode="auto">
            <a:xfrm>
              <a:off x="3360" y="1344"/>
              <a:ext cx="0" cy="480"/>
            </a:xfrm>
            <a:prstGeom prst="line">
              <a:avLst/>
            </a:prstGeom>
            <a:noFill/>
            <a:ln w="9525">
              <a:solidFill>
                <a:srgbClr val="33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28361" name="Group 9"/>
          <p:cNvGrpSpPr>
            <a:grpSpLocks/>
          </p:cNvGrpSpPr>
          <p:nvPr/>
        </p:nvGrpSpPr>
        <p:grpSpPr bwMode="auto">
          <a:xfrm>
            <a:off x="914400" y="3371834"/>
            <a:ext cx="7391400" cy="1853094"/>
            <a:chOff x="576" y="2112"/>
            <a:chExt cx="4656" cy="1556"/>
          </a:xfrm>
        </p:grpSpPr>
        <p:sp>
          <p:nvSpPr>
            <p:cNvPr id="228359" name="Text Box 7"/>
            <p:cNvSpPr txBox="1">
              <a:spLocks noChangeArrowheads="1"/>
            </p:cNvSpPr>
            <p:nvPr/>
          </p:nvSpPr>
          <p:spPr bwMode="auto">
            <a:xfrm>
              <a:off x="576" y="2112"/>
              <a:ext cx="2880" cy="3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  <a:buFontTx/>
                <a:buChar char="•"/>
              </a:pPr>
              <a:r>
                <a:rPr lang="en-GB" altLang="en-US"/>
                <a:t> Numbers in loops</a:t>
              </a:r>
            </a:p>
          </p:txBody>
        </p:sp>
        <p:sp>
          <p:nvSpPr>
            <p:cNvPr id="228360" name="Text Box 8"/>
            <p:cNvSpPr txBox="1">
              <a:spLocks noChangeArrowheads="1"/>
            </p:cNvSpPr>
            <p:nvPr/>
          </p:nvSpPr>
          <p:spPr bwMode="auto">
            <a:xfrm>
              <a:off x="1056" y="2544"/>
              <a:ext cx="4176" cy="1124"/>
            </a:xfrm>
            <a:prstGeom prst="rect">
              <a:avLst/>
            </a:prstGeom>
            <a:solidFill>
              <a:schemeClr val="tx2">
                <a:lumMod val="60000"/>
                <a:lumOff val="40000"/>
              </a:scheme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90000"/>
                </a:lnSpc>
              </a:pPr>
              <a:r>
                <a:rPr lang="en-GB" altLang="en-US"/>
                <a:t>If what you really want is to execute the loop 10 times, then use ’10’:</a:t>
              </a:r>
              <a:endParaRPr lang="en-GB" altLang="en-US"/>
            </a:p>
            <a:p>
              <a:pPr>
                <a:lnSpc>
                  <a:spcPct val="90000"/>
                </a:lnSpc>
              </a:pPr>
              <a:r>
                <a:rPr lang="en-GB" altLang="en-US"/>
                <a:t>		</a:t>
              </a:r>
              <a:r>
                <a:rPr lang="en-GB" altLang="en-US" b="1"/>
                <a:t>number &lt;= 10</a:t>
              </a:r>
              <a:endParaRPr lang="en-GB" altLang="en-US"/>
            </a:p>
            <a:p>
              <a:pPr>
                <a:lnSpc>
                  <a:spcPct val="90000"/>
                </a:lnSpc>
              </a:pPr>
              <a:r>
                <a:rPr lang="en-GB" altLang="en-US"/>
                <a:t>	but </a:t>
              </a:r>
              <a:r>
                <a:rPr lang="en-GB" altLang="en-US">
                  <a:solidFill>
                    <a:srgbClr val="FF0000"/>
                  </a:solidFill>
                </a:rPr>
                <a:t>don’t</a:t>
              </a:r>
              <a:r>
                <a:rPr lang="en-GB" altLang="en-US"/>
                <a:t> write:</a:t>
              </a:r>
              <a:endParaRPr lang="en-GB" altLang="en-US"/>
            </a:p>
            <a:p>
              <a:pPr>
                <a:lnSpc>
                  <a:spcPct val="90000"/>
                </a:lnSpc>
              </a:pPr>
              <a:r>
                <a:rPr lang="en-GB" altLang="en-US"/>
                <a:t>		</a:t>
              </a:r>
              <a:r>
                <a:rPr lang="en-GB" altLang="en-US" b="1"/>
                <a:t>number &lt; 11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3314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8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C2975B9D-EE6C-4E5B-8B97-BF3DBB1D0C65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063CDDEC-BA86-41ED-A520-36245DBF596D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22937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263731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Task </a:t>
            </a:r>
            <a:r>
              <a:rPr lang="en-GB" altLang="en-US" sz="2401" b="1" dirty="0"/>
              <a:t>(5 minutes)</a:t>
            </a:r>
            <a:endParaRPr lang="en-GB" altLang="en-US" dirty="0"/>
          </a:p>
        </p:txBody>
      </p:sp>
      <p:sp>
        <p:nvSpPr>
          <p:cNvPr id="229379" name="Text Box 3"/>
          <p:cNvSpPr txBox="1">
            <a:spLocks noChangeArrowheads="1"/>
          </p:cNvSpPr>
          <p:nvPr/>
        </p:nvSpPr>
        <p:spPr bwMode="auto">
          <a:xfrm>
            <a:off x="838200" y="1942714"/>
            <a:ext cx="7239000" cy="203132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r>
              <a:rPr lang="en-GB" altLang="en-US" dirty="0"/>
              <a:t>Add together the sequence</a:t>
            </a:r>
          </a:p>
          <a:p>
            <a:r>
              <a:rPr lang="en-GB" altLang="en-US" dirty="0"/>
              <a:t>		</a:t>
            </a:r>
            <a:r>
              <a:rPr lang="en-GB" altLang="en-US" b="1" dirty="0"/>
              <a:t>1 + 1/2 + 1/4 + 1/8 + ...</a:t>
            </a:r>
            <a:r>
              <a:rPr lang="en-GB" altLang="en-US" dirty="0"/>
              <a:t> </a:t>
            </a:r>
          </a:p>
          <a:p>
            <a:r>
              <a:rPr lang="en-GB" altLang="en-US" dirty="0"/>
              <a:t>while the terms you are adding together are larger than 1/100.</a:t>
            </a:r>
          </a:p>
          <a:p>
            <a:endParaRPr lang="en-GB" altLang="en-US" dirty="0"/>
          </a:p>
          <a:p>
            <a:r>
              <a:rPr lang="en-GB" altLang="en-US" dirty="0"/>
              <a:t>Use the following variables:</a:t>
            </a:r>
          </a:p>
          <a:p>
            <a:pPr lvl="1"/>
            <a:r>
              <a:rPr lang="en-GB" altLang="en-US" dirty="0"/>
              <a:t>	</a:t>
            </a:r>
            <a:r>
              <a:rPr lang="en-GB" altLang="en-US" b="1" dirty="0">
                <a:solidFill>
                  <a:srgbClr val="FF0000"/>
                </a:solidFill>
              </a:rPr>
              <a:t>float</a:t>
            </a:r>
            <a:r>
              <a:rPr lang="en-GB" altLang="en-US" b="1" dirty="0"/>
              <a:t>  total=0.0;</a:t>
            </a:r>
          </a:p>
          <a:p>
            <a:pPr lvl="1"/>
            <a:r>
              <a:rPr lang="en-GB" altLang="en-US" b="1" dirty="0"/>
              <a:t>	</a:t>
            </a:r>
            <a:r>
              <a:rPr lang="en-GB" altLang="en-US" b="1" dirty="0">
                <a:solidFill>
                  <a:srgbClr val="FF0000"/>
                </a:solidFill>
              </a:rPr>
              <a:t>float</a:t>
            </a:r>
            <a:r>
              <a:rPr lang="en-GB" altLang="en-US" b="1" dirty="0"/>
              <a:t>  counter = 1.0;</a:t>
            </a:r>
          </a:p>
        </p:txBody>
      </p:sp>
    </p:spTree>
    <p:extLst>
      <p:ext uri="{BB962C8B-B14F-4D97-AF65-F5344CB8AC3E}">
        <p14:creationId xmlns:p14="http://schemas.microsoft.com/office/powerpoint/2010/main" val="2230010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122EA247-4696-451B-88EC-8A1C452B9B0F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8760B503-6690-4B42-846E-E87248E460A0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23040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476672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Solution</a:t>
            </a:r>
            <a:endParaRPr lang="en-GB" altLang="en-US" dirty="0"/>
          </a:p>
        </p:txBody>
      </p:sp>
      <p:sp>
        <p:nvSpPr>
          <p:cNvPr id="230403" name="Text Box 3"/>
          <p:cNvSpPr txBox="1">
            <a:spLocks noChangeArrowheads="1"/>
          </p:cNvSpPr>
          <p:nvPr/>
        </p:nvSpPr>
        <p:spPr bwMode="auto">
          <a:xfrm>
            <a:off x="1905001" y="1885548"/>
            <a:ext cx="5410200" cy="2954783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dirty="0">
                <a:solidFill>
                  <a:srgbClr val="FF0000"/>
                </a:solidFill>
              </a:rPr>
              <a:t>float</a:t>
            </a:r>
            <a:r>
              <a:rPr lang="en-GB" altLang="en-US" dirty="0"/>
              <a:t> total = 0.0;</a:t>
            </a:r>
          </a:p>
          <a:p>
            <a:r>
              <a:rPr lang="en-GB" altLang="en-US" dirty="0">
                <a:solidFill>
                  <a:srgbClr val="FF0000"/>
                </a:solidFill>
              </a:rPr>
              <a:t>float</a:t>
            </a:r>
            <a:r>
              <a:rPr lang="en-GB" altLang="en-US" dirty="0"/>
              <a:t> counter = 1.0;</a:t>
            </a:r>
          </a:p>
          <a:p>
            <a:endParaRPr lang="en-GB" altLang="en-US" dirty="0"/>
          </a:p>
          <a:p>
            <a:r>
              <a:rPr lang="en-GB" altLang="en-US" b="1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 ( (1.0/counter) &gt; (1.0/100.0) ) {</a:t>
            </a:r>
          </a:p>
          <a:p>
            <a:endParaRPr lang="en-GB" altLang="en-US" dirty="0"/>
          </a:p>
          <a:p>
            <a:r>
              <a:rPr lang="en-GB" altLang="en-US" dirty="0"/>
              <a:t>	total = total + 1.0/counter;</a:t>
            </a:r>
          </a:p>
          <a:p>
            <a:r>
              <a:rPr lang="en-GB" altLang="en-US" dirty="0"/>
              <a:t>	counter = counter * 2.0;</a:t>
            </a:r>
          </a:p>
          <a:p>
            <a:r>
              <a:rPr lang="en-GB" altLang="en-US" dirty="0"/>
              <a:t>}</a:t>
            </a:r>
          </a:p>
          <a:p>
            <a:endParaRPr lang="en-GB" altLang="en-US" dirty="0"/>
          </a:p>
          <a:p>
            <a:r>
              <a:rPr lang="en-GB" altLang="en-US" dirty="0" err="1" smtClean="0"/>
              <a:t>Console.WriteLine</a:t>
            </a:r>
            <a:r>
              <a:rPr lang="en-GB" altLang="en-US" dirty="0" smtClean="0"/>
              <a:t>( </a:t>
            </a:r>
            <a:r>
              <a:rPr lang="en-GB" altLang="en-US" dirty="0">
                <a:solidFill>
                  <a:srgbClr val="339933"/>
                </a:solidFill>
              </a:rPr>
              <a:t>"Sum is "</a:t>
            </a:r>
            <a:r>
              <a:rPr lang="en-GB" altLang="en-US" dirty="0"/>
              <a:t> + total );</a:t>
            </a:r>
            <a:endParaRPr lang="en-GB" altLang="en-US" sz="2401" dirty="0"/>
          </a:p>
        </p:txBody>
      </p:sp>
    </p:spTree>
    <p:extLst>
      <p:ext uri="{BB962C8B-B14F-4D97-AF65-F5344CB8AC3E}">
        <p14:creationId xmlns:p14="http://schemas.microsoft.com/office/powerpoint/2010/main" val="4126239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C0B09AE6-1251-46A6-9BCF-278D28D86215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EFB50BA9-147F-4CAC-9506-5614012C839B}" type="slidenum">
              <a:rPr lang="en-US" altLang="en-US"/>
              <a:pPr/>
              <a:t>10</a:t>
            </a:fld>
            <a:endParaRPr lang="en-US" altLang="en-US"/>
          </a:p>
        </p:txBody>
      </p:sp>
      <p:sp>
        <p:nvSpPr>
          <p:cNvPr id="2314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18864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Task 2 </a:t>
            </a:r>
            <a:r>
              <a:rPr lang="en-GB" altLang="en-US" sz="2401" b="1" dirty="0"/>
              <a:t>(5 minutes)</a:t>
            </a:r>
            <a:endParaRPr lang="en-GB" altLang="en-US" dirty="0"/>
          </a:p>
        </p:txBody>
      </p:sp>
      <p:sp>
        <p:nvSpPr>
          <p:cNvPr id="231427" name="Text Box 3"/>
          <p:cNvSpPr txBox="1">
            <a:spLocks noChangeArrowheads="1"/>
          </p:cNvSpPr>
          <p:nvPr/>
        </p:nvSpPr>
        <p:spPr bwMode="auto">
          <a:xfrm>
            <a:off x="755576" y="1196752"/>
            <a:ext cx="7772400" cy="405341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lnSpc>
                <a:spcPct val="130000"/>
              </a:lnSpc>
              <a:buFontTx/>
              <a:buChar char="•"/>
            </a:pPr>
            <a:r>
              <a:rPr lang="en-GB" altLang="en-US" dirty="0"/>
              <a:t> Read positive integer numbers from the keyboard</a:t>
            </a:r>
          </a:p>
          <a:p>
            <a:pPr>
              <a:lnSpc>
                <a:spcPct val="80000"/>
              </a:lnSpc>
            </a:pPr>
            <a:r>
              <a:rPr lang="en-GB" altLang="en-US" dirty="0" smtClean="0"/>
              <a:t>  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 </a:t>
            </a:r>
            <a:r>
              <a:rPr lang="en-GB" altLang="en-US" dirty="0" smtClean="0"/>
              <a:t> Find </a:t>
            </a:r>
            <a:r>
              <a:rPr lang="en-GB" altLang="en-US" dirty="0"/>
              <a:t>out if the number just entered is larger than all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  others before (use an 'if' statement</a:t>
            </a:r>
            <a:r>
              <a:rPr lang="en-GB" altLang="en-US" dirty="0" smtClean="0"/>
              <a:t>)</a:t>
            </a:r>
          </a:p>
          <a:p>
            <a:pPr>
              <a:lnSpc>
                <a:spcPct val="90000"/>
              </a:lnSpc>
            </a:pPr>
            <a:endParaRPr lang="en-GB" altLang="en-US" dirty="0"/>
          </a:p>
          <a:p>
            <a:pPr>
              <a:lnSpc>
                <a:spcPct val="130000"/>
              </a:lnSpc>
              <a:buFontTx/>
              <a:buChar char="•"/>
            </a:pPr>
            <a:r>
              <a:rPr lang="en-GB" altLang="en-US" dirty="0"/>
              <a:t> Input terminates when a zero has been entered</a:t>
            </a:r>
          </a:p>
          <a:p>
            <a:pPr>
              <a:lnSpc>
                <a:spcPct val="130000"/>
              </a:lnSpc>
              <a:buFontTx/>
              <a:buChar char="•"/>
            </a:pPr>
            <a:r>
              <a:rPr lang="en-GB" altLang="en-US" dirty="0"/>
              <a:t> Print the biggest number</a:t>
            </a:r>
          </a:p>
          <a:p>
            <a:pPr>
              <a:lnSpc>
                <a:spcPct val="130000"/>
              </a:lnSpc>
            </a:pPr>
            <a:endParaRPr lang="en-GB" altLang="en-US" dirty="0"/>
          </a:p>
          <a:p>
            <a:pPr>
              <a:lnSpc>
                <a:spcPct val="130000"/>
              </a:lnSpc>
            </a:pPr>
            <a:r>
              <a:rPr lang="en-GB" altLang="en-US" dirty="0"/>
              <a:t>Use the following variables</a:t>
            </a:r>
          </a:p>
          <a:p>
            <a:pPr>
              <a:lnSpc>
                <a:spcPct val="130000"/>
              </a:lnSpc>
            </a:pPr>
            <a:r>
              <a:rPr lang="en-GB" altLang="en-US" dirty="0">
                <a:solidFill>
                  <a:srgbClr val="FF0000"/>
                </a:solidFill>
              </a:rPr>
              <a:t>	    </a:t>
            </a:r>
            <a:r>
              <a:rPr lang="en-GB" altLang="en-US" b="1" dirty="0" err="1">
                <a:solidFill>
                  <a:srgbClr val="FF0000"/>
                </a:solidFill>
              </a:rPr>
              <a:t>int</a:t>
            </a:r>
            <a:r>
              <a:rPr lang="en-GB" altLang="en-US" b="1" dirty="0"/>
              <a:t> input = 1, </a:t>
            </a:r>
            <a:r>
              <a:rPr lang="en-GB" altLang="en-US" b="1" dirty="0" err="1"/>
              <a:t>biggestSoFar</a:t>
            </a:r>
            <a:r>
              <a:rPr lang="en-GB" altLang="en-US" b="1" dirty="0"/>
              <a:t> = 0;</a:t>
            </a:r>
          </a:p>
          <a:p>
            <a:pPr>
              <a:lnSpc>
                <a:spcPct val="130000"/>
              </a:lnSpc>
            </a:pPr>
            <a:endParaRPr lang="en-GB" altLang="en-US" b="1" dirty="0"/>
          </a:p>
          <a:p>
            <a:pPr>
              <a:lnSpc>
                <a:spcPct val="130000"/>
              </a:lnSpc>
              <a:spcBef>
                <a:spcPct val="50000"/>
              </a:spcBef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45637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9D5729DA-3A11-4B91-863C-7863C172A3AF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54BDBCCB-AAED-43B1-B8AE-A44A42CFB1E4}" type="slidenum">
              <a:rPr lang="en-US" altLang="en-US"/>
              <a:pPr/>
              <a:t>11</a:t>
            </a:fld>
            <a:endParaRPr lang="en-US" altLang="en-US"/>
          </a:p>
        </p:txBody>
      </p:sp>
      <p:sp>
        <p:nvSpPr>
          <p:cNvPr id="2324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58800" y="216819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Solution</a:t>
            </a:r>
            <a:endParaRPr lang="en-GB" altLang="en-US" dirty="0"/>
          </a:p>
        </p:txBody>
      </p:sp>
      <p:sp>
        <p:nvSpPr>
          <p:cNvPr id="232451" name="Text Box 3"/>
          <p:cNvSpPr txBox="1">
            <a:spLocks noChangeArrowheads="1"/>
          </p:cNvSpPr>
          <p:nvPr/>
        </p:nvSpPr>
        <p:spPr bwMode="auto">
          <a:xfrm>
            <a:off x="1112808" y="1196752"/>
            <a:ext cx="7239000" cy="452431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input=1;</a:t>
            </a:r>
          </a:p>
          <a:p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</a:t>
            </a:r>
            <a:r>
              <a:rPr lang="en-GB" altLang="en-US" dirty="0" err="1"/>
              <a:t>biggestSoFar</a:t>
            </a:r>
            <a:r>
              <a:rPr lang="en-GB" altLang="en-US" dirty="0"/>
              <a:t>=0</a:t>
            </a:r>
            <a:r>
              <a:rPr lang="en-GB" altLang="en-US" dirty="0" smtClean="0"/>
              <a:t>;</a:t>
            </a:r>
          </a:p>
          <a:p>
            <a:r>
              <a:rPr lang="en-GB" altLang="en-US" dirty="0" smtClean="0"/>
              <a:t>string </a:t>
            </a:r>
            <a:r>
              <a:rPr lang="en-GB" altLang="en-US" dirty="0" err="1" smtClean="0"/>
              <a:t>inpLine</a:t>
            </a:r>
            <a:r>
              <a:rPr lang="en-GB" altLang="en-US" dirty="0" smtClean="0"/>
              <a:t>;</a:t>
            </a:r>
            <a:endParaRPr lang="en-GB" altLang="en-US" dirty="0"/>
          </a:p>
          <a:p>
            <a:endParaRPr lang="en-GB" altLang="en-US" dirty="0"/>
          </a:p>
          <a:p>
            <a:r>
              <a:rPr lang="en-GB" altLang="en-US" b="1" dirty="0"/>
              <a:t>while</a:t>
            </a:r>
            <a:r>
              <a:rPr lang="en-GB" altLang="en-US" dirty="0"/>
              <a:t> (input != 0) {</a:t>
            </a:r>
          </a:p>
          <a:p>
            <a:r>
              <a:rPr lang="en-GB" altLang="en-US" dirty="0"/>
              <a:t>	</a:t>
            </a:r>
            <a:r>
              <a:rPr lang="en-GB" altLang="en-US" dirty="0" err="1" smtClean="0"/>
              <a:t>Console.WriteLine</a:t>
            </a:r>
            <a:r>
              <a:rPr lang="en-GB" altLang="en-US" dirty="0" smtClean="0"/>
              <a:t>("</a:t>
            </a:r>
            <a:r>
              <a:rPr lang="en-GB" altLang="en-US" dirty="0"/>
              <a:t>Enter a number : </a:t>
            </a:r>
            <a:r>
              <a:rPr lang="en-GB" altLang="en-US" dirty="0" smtClean="0"/>
              <a:t>");</a:t>
            </a:r>
          </a:p>
          <a:p>
            <a:r>
              <a:rPr lang="en-GB" altLang="en-US" dirty="0" smtClean="0"/>
              <a:t>               </a:t>
            </a:r>
            <a:r>
              <a:rPr lang="en-GB" altLang="en-US" dirty="0" err="1" smtClean="0"/>
              <a:t>inpLine</a:t>
            </a:r>
            <a:r>
              <a:rPr lang="en-GB" altLang="en-US" dirty="0" smtClean="0"/>
              <a:t> = </a:t>
            </a:r>
            <a:r>
              <a:rPr lang="en-GB" altLang="en-US" dirty="0" err="1" smtClean="0"/>
              <a:t>ReadLine</a:t>
            </a:r>
            <a:r>
              <a:rPr lang="en-GB" altLang="en-US" dirty="0" smtClean="0"/>
              <a:t>();</a:t>
            </a:r>
            <a:endParaRPr lang="en-GB" altLang="en-US" dirty="0"/>
          </a:p>
          <a:p>
            <a:r>
              <a:rPr lang="en-GB" altLang="en-US" dirty="0"/>
              <a:t>	input = </a:t>
            </a:r>
            <a:r>
              <a:rPr lang="en-GB" altLang="en-US" dirty="0" smtClean="0"/>
              <a:t>Convert.ToInt32 (</a:t>
            </a:r>
            <a:r>
              <a:rPr lang="en-GB" altLang="en-US" dirty="0" err="1" smtClean="0"/>
              <a:t>inpLine</a:t>
            </a:r>
            <a:r>
              <a:rPr lang="en-GB" altLang="en-US" dirty="0" smtClean="0"/>
              <a:t>);</a:t>
            </a:r>
          </a:p>
          <a:p>
            <a:r>
              <a:rPr lang="en-GB" altLang="en-US" dirty="0"/>
              <a:t>	</a:t>
            </a:r>
            <a:r>
              <a:rPr lang="en-GB" altLang="en-US" b="1" dirty="0"/>
              <a:t>if</a:t>
            </a:r>
            <a:r>
              <a:rPr lang="en-GB" altLang="en-US" dirty="0"/>
              <a:t>( input &gt; </a:t>
            </a:r>
            <a:r>
              <a:rPr lang="en-GB" altLang="en-US" dirty="0" err="1"/>
              <a:t>biggestSoFar</a:t>
            </a:r>
            <a:r>
              <a:rPr lang="en-GB" altLang="en-US" dirty="0"/>
              <a:t> ) </a:t>
            </a:r>
            <a:endParaRPr lang="en-GB" altLang="en-US" dirty="0" smtClean="0"/>
          </a:p>
          <a:p>
            <a:r>
              <a:rPr lang="en-GB" altLang="en-US" dirty="0"/>
              <a:t> </a:t>
            </a:r>
            <a:r>
              <a:rPr lang="en-GB" altLang="en-US" dirty="0" smtClean="0"/>
              <a:t>             {</a:t>
            </a:r>
            <a:endParaRPr lang="en-GB" altLang="en-US" dirty="0"/>
          </a:p>
          <a:p>
            <a:r>
              <a:rPr lang="en-GB" altLang="en-US" dirty="0"/>
              <a:t>		</a:t>
            </a:r>
            <a:r>
              <a:rPr lang="en-GB" altLang="en-US" dirty="0" err="1"/>
              <a:t>biggestSoFar</a:t>
            </a:r>
            <a:r>
              <a:rPr lang="en-GB" altLang="en-US" dirty="0"/>
              <a:t> = input;</a:t>
            </a:r>
          </a:p>
          <a:p>
            <a:r>
              <a:rPr lang="en-GB" altLang="en-US" dirty="0"/>
              <a:t>	}</a:t>
            </a:r>
          </a:p>
          <a:p>
            <a:r>
              <a:rPr lang="en-GB" altLang="en-US" dirty="0"/>
              <a:t>}</a:t>
            </a:r>
          </a:p>
          <a:p>
            <a:endParaRPr lang="en-GB" altLang="en-US" dirty="0"/>
          </a:p>
          <a:p>
            <a:r>
              <a:rPr lang="en-GB" altLang="en-US" dirty="0" err="1" smtClean="0"/>
              <a:t>Console.WriteLine</a:t>
            </a:r>
            <a:r>
              <a:rPr lang="en-GB" altLang="en-US" dirty="0" smtClean="0">
                <a:solidFill>
                  <a:srgbClr val="339933"/>
                </a:solidFill>
              </a:rPr>
              <a:t>("</a:t>
            </a:r>
            <a:r>
              <a:rPr lang="en-GB" altLang="en-US" dirty="0">
                <a:solidFill>
                  <a:srgbClr val="339933"/>
                </a:solidFill>
              </a:rPr>
              <a:t>The biggest number </a:t>
            </a:r>
          </a:p>
          <a:p>
            <a:r>
              <a:rPr lang="en-GB" altLang="en-US" dirty="0">
                <a:solidFill>
                  <a:srgbClr val="339933"/>
                </a:solidFill>
              </a:rPr>
              <a:t>				was "</a:t>
            </a:r>
            <a:r>
              <a:rPr lang="en-GB" altLang="en-US" dirty="0"/>
              <a:t> +</a:t>
            </a:r>
            <a:r>
              <a:rPr lang="en-GB" altLang="en-US" dirty="0" err="1"/>
              <a:t>biggestSoFar</a:t>
            </a:r>
            <a:r>
              <a:rPr lang="en-GB" altLang="en-US" dirty="0"/>
              <a:t>);</a:t>
            </a:r>
          </a:p>
        </p:txBody>
      </p:sp>
      <p:sp>
        <p:nvSpPr>
          <p:cNvPr id="232452" name="Line 4"/>
          <p:cNvSpPr>
            <a:spLocks noChangeShapeType="1"/>
          </p:cNvSpPr>
          <p:nvPr/>
        </p:nvSpPr>
        <p:spPr bwMode="auto">
          <a:xfrm>
            <a:off x="1447800" y="2800186"/>
            <a:ext cx="0" cy="1429122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2453" name="Line 5"/>
          <p:cNvSpPr>
            <a:spLocks noChangeShapeType="1"/>
          </p:cNvSpPr>
          <p:nvPr/>
        </p:nvSpPr>
        <p:spPr bwMode="auto">
          <a:xfrm>
            <a:off x="2344738" y="3624314"/>
            <a:ext cx="0" cy="285824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0922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926B442C-7F8A-42FC-9556-38153C2D2304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76385903-AC62-4C62-A5C6-1AD5306B2019}" type="slidenum">
              <a:rPr lang="en-US" altLang="en-US"/>
              <a:pPr/>
              <a:t>12</a:t>
            </a:fld>
            <a:endParaRPr lang="en-US" altLang="en-US"/>
          </a:p>
        </p:txBody>
      </p:sp>
      <p:sp>
        <p:nvSpPr>
          <p:cNvPr id="233474" name="Rectangle 3074"/>
          <p:cNvSpPr>
            <a:spLocks noGrp="1" noChangeArrowheads="1"/>
          </p:cNvSpPr>
          <p:nvPr>
            <p:ph type="title"/>
          </p:nvPr>
        </p:nvSpPr>
        <p:spPr bwMode="auto">
          <a:xfrm>
            <a:off x="610761" y="443328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'do' - 'while' Loops</a:t>
            </a:r>
            <a:endParaRPr lang="en-GB" altLang="en-US" dirty="0"/>
          </a:p>
        </p:txBody>
      </p:sp>
      <p:grpSp>
        <p:nvGrpSpPr>
          <p:cNvPr id="233478" name="Group 3078"/>
          <p:cNvGrpSpPr>
            <a:grpSpLocks/>
          </p:cNvGrpSpPr>
          <p:nvPr/>
        </p:nvGrpSpPr>
        <p:grpSpPr bwMode="auto">
          <a:xfrm>
            <a:off x="1295401" y="1887931"/>
            <a:ext cx="5562600" cy="1754248"/>
            <a:chOff x="1056" y="1008"/>
            <a:chExt cx="3504" cy="1473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233476" name="Text Box 3076"/>
            <p:cNvSpPr txBox="1">
              <a:spLocks noChangeArrowheads="1"/>
            </p:cNvSpPr>
            <p:nvPr/>
          </p:nvSpPr>
          <p:spPr bwMode="auto">
            <a:xfrm>
              <a:off x="1056" y="1008"/>
              <a:ext cx="3504" cy="1473"/>
            </a:xfrm>
            <a:prstGeom prst="rect">
              <a:avLst/>
            </a:prstGeom>
            <a:grp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lvl="1"/>
              <a:r>
                <a:rPr lang="en-GB" altLang="en-US" dirty="0" err="1">
                  <a:solidFill>
                    <a:srgbClr val="FF0000"/>
                  </a:solidFill>
                </a:rPr>
                <a:t>int</a:t>
              </a:r>
              <a:r>
                <a:rPr lang="en-GB" altLang="en-US" dirty="0"/>
                <a:t> number = 1;</a:t>
              </a:r>
            </a:p>
            <a:p>
              <a:pPr lvl="1">
                <a:lnSpc>
                  <a:spcPct val="40000"/>
                </a:lnSpc>
              </a:pPr>
              <a:endParaRPr lang="en-GB" altLang="en-US" dirty="0"/>
            </a:p>
            <a:p>
              <a:pPr lvl="1"/>
              <a:r>
                <a:rPr lang="en-GB" altLang="en-US" b="1" dirty="0">
                  <a:solidFill>
                    <a:srgbClr val="339933"/>
                  </a:solidFill>
                </a:rPr>
                <a:t>do</a:t>
              </a:r>
              <a:r>
                <a:rPr lang="en-GB" altLang="en-US" b="1" dirty="0"/>
                <a:t> </a:t>
              </a:r>
              <a:r>
                <a:rPr lang="en-GB" altLang="en-US" dirty="0"/>
                <a:t>{</a:t>
              </a:r>
            </a:p>
            <a:p>
              <a:pPr lvl="2"/>
              <a:r>
                <a:rPr lang="en-GB" altLang="en-US" dirty="0"/>
                <a:t>   ++number;</a:t>
              </a:r>
            </a:p>
            <a:p>
              <a:pPr lvl="1"/>
              <a:r>
                <a:rPr lang="en-GB" altLang="en-US" dirty="0"/>
                <a:t>} </a:t>
              </a:r>
              <a:r>
                <a:rPr lang="en-GB" altLang="en-US" b="1" dirty="0">
                  <a:solidFill>
                    <a:srgbClr val="339933"/>
                  </a:solidFill>
                </a:rPr>
                <a:t>while</a:t>
              </a:r>
              <a:r>
                <a:rPr lang="en-GB" altLang="en-US" dirty="0"/>
                <a:t> ( </a:t>
              </a:r>
              <a:r>
                <a:rPr lang="en-GB" altLang="en-US" dirty="0">
                  <a:solidFill>
                    <a:srgbClr val="990099"/>
                  </a:solidFill>
                </a:rPr>
                <a:t>number &lt;= 5</a:t>
              </a:r>
              <a:r>
                <a:rPr lang="en-GB" altLang="en-US" dirty="0"/>
                <a:t> );</a:t>
              </a:r>
            </a:p>
            <a:p>
              <a:pPr lvl="1"/>
              <a:endParaRPr lang="en-GB" altLang="en-US" dirty="0"/>
            </a:p>
            <a:p>
              <a:pPr lvl="1">
                <a:lnSpc>
                  <a:spcPct val="60000"/>
                </a:lnSpc>
              </a:pPr>
              <a:r>
                <a:rPr lang="en-GB" altLang="en-US" dirty="0" err="1" smtClean="0"/>
                <a:t>Console.WriteLine</a:t>
              </a:r>
              <a:r>
                <a:rPr lang="en-GB" altLang="en-US" dirty="0" smtClean="0"/>
                <a:t>(number</a:t>
              </a:r>
              <a:r>
                <a:rPr lang="en-GB" altLang="en-US" dirty="0"/>
                <a:t>);</a:t>
              </a:r>
            </a:p>
          </p:txBody>
        </p:sp>
        <p:sp>
          <p:nvSpPr>
            <p:cNvPr id="233477" name="Line 3077"/>
            <p:cNvSpPr>
              <a:spLocks noChangeShapeType="1"/>
            </p:cNvSpPr>
            <p:nvPr/>
          </p:nvSpPr>
          <p:spPr bwMode="auto">
            <a:xfrm>
              <a:off x="1440" y="1680"/>
              <a:ext cx="0" cy="288"/>
            </a:xfrm>
            <a:prstGeom prst="line">
              <a:avLst/>
            </a:prstGeom>
            <a:grpFill/>
            <a:ln w="9525">
              <a:solidFill>
                <a:srgbClr val="33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33482" name="Group 3082"/>
          <p:cNvGrpSpPr>
            <a:grpSpLocks/>
          </p:cNvGrpSpPr>
          <p:nvPr/>
        </p:nvGrpSpPr>
        <p:grpSpPr bwMode="auto">
          <a:xfrm>
            <a:off x="990600" y="4057815"/>
            <a:ext cx="7315200" cy="1491051"/>
            <a:chOff x="624" y="2688"/>
            <a:chExt cx="4608" cy="1252"/>
          </a:xfrm>
        </p:grpSpPr>
        <p:sp>
          <p:nvSpPr>
            <p:cNvPr id="233479" name="Text Box 3079"/>
            <p:cNvSpPr txBox="1">
              <a:spLocks noChangeArrowheads="1"/>
            </p:cNvSpPr>
            <p:nvPr/>
          </p:nvSpPr>
          <p:spPr bwMode="auto">
            <a:xfrm>
              <a:off x="624" y="2688"/>
              <a:ext cx="4608" cy="775"/>
            </a:xfrm>
            <a:prstGeom prst="rect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buFontTx/>
                <a:buChar char="•"/>
              </a:pPr>
              <a:r>
                <a:rPr lang="en-GB" altLang="en-US" dirty="0"/>
                <a:t> '</a:t>
              </a:r>
              <a:r>
                <a:rPr lang="en-GB" altLang="en-US" dirty="0">
                  <a:solidFill>
                    <a:srgbClr val="339933"/>
                  </a:solidFill>
                </a:rPr>
                <a:t>while</a:t>
              </a:r>
              <a:r>
                <a:rPr lang="en-GB" altLang="en-US" dirty="0"/>
                <a:t>'-'</a:t>
              </a:r>
              <a:r>
                <a:rPr lang="en-GB" altLang="en-US" dirty="0">
                  <a:solidFill>
                    <a:srgbClr val="339933"/>
                  </a:solidFill>
                </a:rPr>
                <a:t>do</a:t>
              </a:r>
              <a:r>
                <a:rPr lang="en-GB" altLang="en-US" dirty="0"/>
                <a:t>' loops test at beginning of loop</a:t>
              </a:r>
            </a:p>
            <a:p>
              <a:pPr>
                <a:buFontTx/>
                <a:buChar char="•"/>
              </a:pPr>
              <a:r>
                <a:rPr lang="en-GB" altLang="en-US" dirty="0"/>
                <a:t> '</a:t>
              </a:r>
              <a:r>
                <a:rPr lang="en-GB" altLang="en-US" dirty="0">
                  <a:solidFill>
                    <a:srgbClr val="339933"/>
                  </a:solidFill>
                </a:rPr>
                <a:t>do</a:t>
              </a:r>
              <a:r>
                <a:rPr lang="en-GB" altLang="en-US" dirty="0"/>
                <a:t>' loops test at the end of the loop </a:t>
              </a:r>
            </a:p>
            <a:p>
              <a:r>
                <a:rPr lang="en-GB" altLang="en-US" dirty="0"/>
                <a:t>	 		the loop is always executed </a:t>
              </a:r>
            </a:p>
          </p:txBody>
        </p:sp>
        <p:sp>
          <p:nvSpPr>
            <p:cNvPr id="233480" name="Line 3080"/>
            <p:cNvSpPr>
              <a:spLocks noChangeShapeType="1"/>
            </p:cNvSpPr>
            <p:nvPr/>
          </p:nvSpPr>
          <p:spPr bwMode="auto">
            <a:xfrm>
              <a:off x="912" y="3408"/>
              <a:ext cx="1392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3481" name="Text Box 3081"/>
            <p:cNvSpPr txBox="1">
              <a:spLocks noChangeArrowheads="1"/>
            </p:cNvSpPr>
            <p:nvPr/>
          </p:nvSpPr>
          <p:spPr bwMode="auto">
            <a:xfrm>
              <a:off x="2544" y="3552"/>
              <a:ext cx="2592" cy="3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2401" b="1" dirty="0"/>
                <a:t>AT LEAST ONCE !</a:t>
              </a:r>
              <a:endParaRPr lang="en-GB" altLang="en-US" sz="2401" dirty="0">
                <a:latin typeface="Times New Roman" charset="0"/>
              </a:endParaRPr>
            </a:p>
          </p:txBody>
        </p:sp>
      </p:grpSp>
      <p:sp>
        <p:nvSpPr>
          <p:cNvPr id="233484" name="Text Box 3084"/>
          <p:cNvSpPr txBox="1">
            <a:spLocks noChangeArrowheads="1"/>
          </p:cNvSpPr>
          <p:nvPr/>
        </p:nvSpPr>
        <p:spPr bwMode="auto">
          <a:xfrm>
            <a:off x="7315201" y="3486165"/>
            <a:ext cx="1066800" cy="488467"/>
          </a:xfrm>
          <a:prstGeom prst="rect">
            <a:avLst/>
          </a:prstGeom>
          <a:solidFill>
            <a:schemeClr val="bg1"/>
          </a:solidFill>
          <a:ln w="9525">
            <a:solidFill>
              <a:schemeClr val="accent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lnSpc>
                <a:spcPct val="0"/>
              </a:lnSpc>
              <a:spcBef>
                <a:spcPct val="50000"/>
              </a:spcBef>
            </a:pPr>
            <a:endParaRPr lang="en-GB" altLang="en-US"/>
          </a:p>
          <a:p>
            <a:pPr algn="ctr">
              <a:lnSpc>
                <a:spcPct val="50000"/>
              </a:lnSpc>
              <a:spcBef>
                <a:spcPct val="50000"/>
              </a:spcBef>
            </a:pPr>
            <a:r>
              <a:rPr lang="en-GB" altLang="en-US" sz="2401" b="1"/>
              <a:t>6</a:t>
            </a:r>
            <a:endParaRPr lang="en-GB" altLang="en-US" sz="2401"/>
          </a:p>
        </p:txBody>
      </p:sp>
      <p:sp>
        <p:nvSpPr>
          <p:cNvPr id="233485" name="Line 3085"/>
          <p:cNvSpPr>
            <a:spLocks noChangeShapeType="1"/>
          </p:cNvSpPr>
          <p:nvPr/>
        </p:nvSpPr>
        <p:spPr bwMode="auto">
          <a:xfrm flipV="1">
            <a:off x="6324601" y="3714824"/>
            <a:ext cx="9144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870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3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3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3484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095A5B96-FF05-4CE7-8CF3-11ECD0E51E9A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4702990B-AFCC-465F-9C81-421EE24EBEEE}" type="slidenum">
              <a:rPr lang="en-US" altLang="en-US"/>
              <a:pPr/>
              <a:t>13</a:t>
            </a:fld>
            <a:endParaRPr lang="en-US" altLang="en-US"/>
          </a:p>
        </p:txBody>
      </p:sp>
      <p:sp>
        <p:nvSpPr>
          <p:cNvPr id="2344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47137" y="586283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Increment 'n Test</a:t>
            </a:r>
            <a:endParaRPr lang="en-GB" altLang="en-US" dirty="0"/>
          </a:p>
        </p:txBody>
      </p:sp>
      <p:sp>
        <p:nvSpPr>
          <p:cNvPr id="234499" name="Text Box 3"/>
          <p:cNvSpPr txBox="1">
            <a:spLocks noChangeArrowheads="1"/>
          </p:cNvSpPr>
          <p:nvPr/>
        </p:nvSpPr>
        <p:spPr bwMode="auto">
          <a:xfrm>
            <a:off x="762001" y="2171373"/>
            <a:ext cx="6248400" cy="175432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number = 1;</a:t>
            </a:r>
          </a:p>
          <a:p>
            <a:r>
              <a:rPr lang="en-GB" altLang="en-US" b="1" dirty="0">
                <a:solidFill>
                  <a:srgbClr val="339933"/>
                </a:solidFill>
              </a:rPr>
              <a:t>do</a:t>
            </a:r>
            <a:r>
              <a:rPr lang="en-GB" altLang="en-US" dirty="0"/>
              <a:t> {</a:t>
            </a:r>
          </a:p>
          <a:p>
            <a:r>
              <a:rPr lang="en-GB" altLang="en-US" dirty="0"/>
              <a:t>	</a:t>
            </a:r>
            <a:r>
              <a:rPr lang="en-GB" altLang="en-US" dirty="0" err="1" smtClean="0"/>
              <a:t>Console.WriteLine</a:t>
            </a:r>
            <a:r>
              <a:rPr lang="en-GB" altLang="en-US" dirty="0" smtClean="0"/>
              <a:t>( </a:t>
            </a:r>
            <a:r>
              <a:rPr lang="en-GB" altLang="en-US" dirty="0"/>
              <a:t>number ); </a:t>
            </a:r>
          </a:p>
          <a:p>
            <a:r>
              <a:rPr lang="en-GB" altLang="en-US" dirty="0"/>
              <a:t>} </a:t>
            </a:r>
            <a:r>
              <a:rPr lang="en-GB" altLang="en-US" b="1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 ( </a:t>
            </a:r>
            <a:r>
              <a:rPr lang="en-GB" altLang="en-US" dirty="0">
                <a:solidFill>
                  <a:srgbClr val="990099"/>
                </a:solidFill>
              </a:rPr>
              <a:t>++number &lt;= 3</a:t>
            </a:r>
            <a:r>
              <a:rPr lang="en-GB" altLang="en-US" dirty="0"/>
              <a:t> );</a:t>
            </a:r>
          </a:p>
          <a:p>
            <a:pPr lvl="1"/>
            <a:endParaRPr lang="en-GB" altLang="en-US" dirty="0"/>
          </a:p>
          <a:p>
            <a:r>
              <a:rPr lang="en-GB" altLang="en-US" dirty="0" err="1" smtClean="0"/>
              <a:t>Console.WriteLine</a:t>
            </a:r>
            <a:r>
              <a:rPr lang="en-GB" altLang="en-US" dirty="0" smtClean="0"/>
              <a:t>( </a:t>
            </a:r>
            <a:r>
              <a:rPr lang="en-GB" altLang="en-US" dirty="0"/>
              <a:t>number+ </a:t>
            </a:r>
            <a:r>
              <a:rPr lang="en-GB" altLang="en-US" dirty="0">
                <a:solidFill>
                  <a:srgbClr val="339933"/>
                </a:solidFill>
              </a:rPr>
              <a:t>" End"</a:t>
            </a:r>
            <a:r>
              <a:rPr lang="en-GB" altLang="en-US" dirty="0"/>
              <a:t> ); </a:t>
            </a:r>
          </a:p>
        </p:txBody>
      </p:sp>
      <p:grpSp>
        <p:nvGrpSpPr>
          <p:cNvPr id="234504" name="Group 8"/>
          <p:cNvGrpSpPr>
            <a:grpSpLocks/>
          </p:cNvGrpSpPr>
          <p:nvPr/>
        </p:nvGrpSpPr>
        <p:grpSpPr bwMode="auto">
          <a:xfrm>
            <a:off x="6477001" y="2171373"/>
            <a:ext cx="2209800" cy="1829276"/>
            <a:chOff x="4080" y="1104"/>
            <a:chExt cx="1392" cy="1536"/>
          </a:xfrm>
        </p:grpSpPr>
        <p:sp>
          <p:nvSpPr>
            <p:cNvPr id="234501" name="Text Box 5"/>
            <p:cNvSpPr txBox="1">
              <a:spLocks noChangeArrowheads="1"/>
            </p:cNvSpPr>
            <p:nvPr/>
          </p:nvSpPr>
          <p:spPr bwMode="auto">
            <a:xfrm>
              <a:off x="4704" y="1104"/>
              <a:ext cx="768" cy="1454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accent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lnSpc>
                  <a:spcPct val="0"/>
                </a:lnSpc>
                <a:spcBef>
                  <a:spcPct val="50000"/>
                </a:spcBef>
              </a:pPr>
              <a:endParaRPr lang="en-GB" altLang="en-US" dirty="0"/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endParaRPr lang="en-GB" altLang="en-US" dirty="0"/>
            </a:p>
            <a:p>
              <a:pPr>
                <a:lnSpc>
                  <a:spcPct val="20000"/>
                </a:lnSpc>
                <a:spcBef>
                  <a:spcPct val="50000"/>
                </a:spcBef>
              </a:pPr>
              <a:r>
                <a:rPr lang="en-GB" altLang="en-US" dirty="0"/>
                <a:t>1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2</a:t>
              </a:r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3</a:t>
              </a:r>
            </a:p>
            <a:p>
              <a:pPr>
                <a:lnSpc>
                  <a:spcPct val="20000"/>
                </a:lnSpc>
                <a:spcBef>
                  <a:spcPct val="50000"/>
                </a:spcBef>
              </a:pPr>
              <a:endParaRPr lang="en-GB" altLang="en-US" dirty="0"/>
            </a:p>
            <a:p>
              <a:pPr>
                <a:lnSpc>
                  <a:spcPct val="0"/>
                </a:lnSpc>
                <a:spcBef>
                  <a:spcPct val="50000"/>
                </a:spcBef>
              </a:pPr>
              <a:endParaRPr lang="en-GB" altLang="en-US" dirty="0"/>
            </a:p>
            <a:p>
              <a:pPr>
                <a:lnSpc>
                  <a:spcPct val="50000"/>
                </a:lnSpc>
                <a:spcBef>
                  <a:spcPct val="50000"/>
                </a:spcBef>
              </a:pPr>
              <a:r>
                <a:rPr lang="en-GB" altLang="en-US" dirty="0"/>
                <a:t>4 End</a:t>
              </a:r>
            </a:p>
          </p:txBody>
        </p:sp>
        <p:sp>
          <p:nvSpPr>
            <p:cNvPr id="234502" name="Line 6"/>
            <p:cNvSpPr>
              <a:spLocks noChangeShapeType="1"/>
            </p:cNvSpPr>
            <p:nvPr/>
          </p:nvSpPr>
          <p:spPr bwMode="auto">
            <a:xfrm flipV="1">
              <a:off x="4080" y="1776"/>
              <a:ext cx="624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4503" name="Line 7"/>
            <p:cNvSpPr>
              <a:spLocks noChangeShapeType="1"/>
            </p:cNvSpPr>
            <p:nvPr/>
          </p:nvSpPr>
          <p:spPr bwMode="auto">
            <a:xfrm flipV="1">
              <a:off x="4272" y="2640"/>
              <a:ext cx="432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716576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4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A5AD3BD0-0547-4CC4-AC0B-510EA8A59A6B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290F6E93-28AF-498A-AA6D-7C22FBF7C3CB}" type="slidenum">
              <a:rPr lang="en-US" altLang="en-US"/>
              <a:pPr/>
              <a:t>14</a:t>
            </a:fld>
            <a:endParaRPr lang="en-US" altLang="en-US"/>
          </a:p>
        </p:txBody>
      </p:sp>
      <p:sp>
        <p:nvSpPr>
          <p:cNvPr id="235522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47701" y="619472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Notes</a:t>
            </a:r>
            <a:endParaRPr lang="en-GB" altLang="en-US" dirty="0"/>
          </a:p>
        </p:txBody>
      </p:sp>
      <p:sp>
        <p:nvSpPr>
          <p:cNvPr id="235523" name="Text Box 3"/>
          <p:cNvSpPr txBox="1">
            <a:spLocks noChangeArrowheads="1"/>
          </p:cNvSpPr>
          <p:nvPr/>
        </p:nvSpPr>
        <p:spPr bwMode="auto">
          <a:xfrm>
            <a:off x="838201" y="2057043"/>
            <a:ext cx="7391400" cy="10622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101" dirty="0"/>
              <a:t> ( </a:t>
            </a:r>
            <a:r>
              <a:rPr lang="en-GB" altLang="en-US" sz="2101" dirty="0">
                <a:solidFill>
                  <a:srgbClr val="990099"/>
                </a:solidFill>
              </a:rPr>
              <a:t>++number &lt;= 3</a:t>
            </a:r>
            <a:r>
              <a:rPr lang="en-GB" altLang="en-US" sz="2101" dirty="0"/>
              <a:t> ); is the form of combined "increment and test" that experienced JAVA programmers would </a:t>
            </a:r>
            <a:r>
              <a:rPr lang="en-GB" altLang="en-US" sz="2101" b="1" dirty="0">
                <a:solidFill>
                  <a:schemeClr val="accent2"/>
                </a:solidFill>
              </a:rPr>
              <a:t>prefer</a:t>
            </a:r>
            <a:r>
              <a:rPr lang="en-GB" altLang="en-US" sz="2101" dirty="0"/>
              <a:t>. For now, avoid it.</a:t>
            </a:r>
          </a:p>
        </p:txBody>
      </p:sp>
      <p:sp>
        <p:nvSpPr>
          <p:cNvPr id="235524" name="Text Box 4"/>
          <p:cNvSpPr txBox="1">
            <a:spLocks noChangeArrowheads="1"/>
          </p:cNvSpPr>
          <p:nvPr/>
        </p:nvSpPr>
        <p:spPr bwMode="auto">
          <a:xfrm>
            <a:off x="914401" y="3429000"/>
            <a:ext cx="7239000" cy="106221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101" dirty="0"/>
              <a:t> It is generally </a:t>
            </a:r>
            <a:r>
              <a:rPr lang="en-GB" altLang="en-US" sz="2101" b="1" dirty="0">
                <a:solidFill>
                  <a:schemeClr val="accent2"/>
                </a:solidFill>
              </a:rPr>
              <a:t>safer</a:t>
            </a:r>
            <a:r>
              <a:rPr lang="en-GB" altLang="en-US" sz="2101" dirty="0"/>
              <a:t> to test at the start of a loop; "</a:t>
            </a:r>
            <a:r>
              <a:rPr lang="en-GB" altLang="en-US" sz="2101" dirty="0">
                <a:solidFill>
                  <a:srgbClr val="339933"/>
                </a:solidFill>
              </a:rPr>
              <a:t>while</a:t>
            </a:r>
            <a:r>
              <a:rPr lang="en-GB" altLang="en-US" sz="2101" dirty="0"/>
              <a:t>" loops are generally safer and more common than "</a:t>
            </a:r>
            <a:r>
              <a:rPr lang="en-GB" altLang="en-US" sz="2101" dirty="0">
                <a:solidFill>
                  <a:srgbClr val="339933"/>
                </a:solidFill>
              </a:rPr>
              <a:t>do</a:t>
            </a:r>
            <a:r>
              <a:rPr lang="en-GB" altLang="en-US" sz="2101" dirty="0"/>
              <a:t>"-"</a:t>
            </a:r>
            <a:r>
              <a:rPr lang="en-GB" altLang="en-US" sz="2101" dirty="0">
                <a:solidFill>
                  <a:srgbClr val="339933"/>
                </a:solidFill>
              </a:rPr>
              <a:t>while</a:t>
            </a:r>
            <a:r>
              <a:rPr lang="en-GB" altLang="en-US" sz="2101" dirty="0"/>
              <a:t>" loops.</a:t>
            </a:r>
          </a:p>
        </p:txBody>
      </p:sp>
    </p:spTree>
    <p:extLst>
      <p:ext uri="{BB962C8B-B14F-4D97-AF65-F5344CB8AC3E}">
        <p14:creationId xmlns:p14="http://schemas.microsoft.com/office/powerpoint/2010/main" val="20838556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24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48E4DCBB-C522-4FC0-83E6-2D57FC1E8923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E5F65E54-6315-4251-BEA9-2986ABAA95A3}" type="slidenum">
              <a:rPr lang="en-US" altLang="en-US"/>
              <a:pPr/>
              <a:t>15</a:t>
            </a:fld>
            <a:endParaRPr lang="en-US" altLang="en-US"/>
          </a:p>
        </p:txBody>
      </p:sp>
      <p:sp>
        <p:nvSpPr>
          <p:cNvPr id="2365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54868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Task using 'do'-'while'</a:t>
            </a:r>
            <a:endParaRPr lang="en-GB" altLang="en-US" dirty="0"/>
          </a:p>
        </p:txBody>
      </p:sp>
      <p:sp>
        <p:nvSpPr>
          <p:cNvPr id="236547" name="Text Box 3"/>
          <p:cNvSpPr txBox="1">
            <a:spLocks noChangeArrowheads="1"/>
          </p:cNvSpPr>
          <p:nvPr/>
        </p:nvSpPr>
        <p:spPr bwMode="auto">
          <a:xfrm>
            <a:off x="838201" y="2059426"/>
            <a:ext cx="7772400" cy="272382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</p:spPr>
        <p:txBody>
          <a:bodyPr>
            <a:spAutoFit/>
          </a:bodyPr>
          <a:lstStyle/>
          <a:p>
            <a:pPr>
              <a:lnSpc>
                <a:spcPct val="130000"/>
              </a:lnSpc>
              <a:buFontTx/>
              <a:buChar char="•"/>
            </a:pPr>
            <a:r>
              <a:rPr lang="en-GB" altLang="en-US" dirty="0"/>
              <a:t> Read positive integer numbers from the keyboard</a:t>
            </a:r>
          </a:p>
          <a:p>
            <a:pPr>
              <a:lnSpc>
                <a:spcPct val="80000"/>
              </a:lnSpc>
            </a:pPr>
            <a:r>
              <a:rPr lang="en-GB" altLang="en-US" dirty="0" smtClean="0"/>
              <a:t>  Find </a:t>
            </a:r>
            <a:r>
              <a:rPr lang="en-GB" altLang="en-US" dirty="0"/>
              <a:t>out if the number just entered is larger than all</a:t>
            </a:r>
          </a:p>
          <a:p>
            <a:pPr>
              <a:lnSpc>
                <a:spcPct val="90000"/>
              </a:lnSpc>
            </a:pPr>
            <a:r>
              <a:rPr lang="en-GB" altLang="en-US" dirty="0"/>
              <a:t>  others before (use an 'if' statement)</a:t>
            </a:r>
          </a:p>
          <a:p>
            <a:pPr>
              <a:lnSpc>
                <a:spcPct val="130000"/>
              </a:lnSpc>
              <a:buFontTx/>
              <a:buChar char="•"/>
            </a:pPr>
            <a:r>
              <a:rPr lang="en-GB" altLang="en-US" dirty="0"/>
              <a:t> Input terminates when a zero has been entered</a:t>
            </a:r>
          </a:p>
          <a:p>
            <a:pPr>
              <a:lnSpc>
                <a:spcPct val="130000"/>
              </a:lnSpc>
              <a:buFontTx/>
              <a:buChar char="•"/>
            </a:pPr>
            <a:r>
              <a:rPr lang="en-GB" altLang="en-US" dirty="0"/>
              <a:t> Print the biggest number</a:t>
            </a:r>
          </a:p>
          <a:p>
            <a:pPr>
              <a:lnSpc>
                <a:spcPct val="130000"/>
              </a:lnSpc>
            </a:pPr>
            <a:endParaRPr lang="en-GB" altLang="en-US" dirty="0"/>
          </a:p>
          <a:p>
            <a:pPr>
              <a:lnSpc>
                <a:spcPct val="130000"/>
              </a:lnSpc>
            </a:pPr>
            <a:r>
              <a:rPr lang="en-GB" altLang="en-US" dirty="0"/>
              <a:t>Use the following variables</a:t>
            </a:r>
          </a:p>
          <a:p>
            <a:pPr>
              <a:lnSpc>
                <a:spcPct val="130000"/>
              </a:lnSpc>
            </a:pPr>
            <a:r>
              <a:rPr lang="en-GB" altLang="en-US" dirty="0">
                <a:solidFill>
                  <a:srgbClr val="FF0000"/>
                </a:solidFill>
              </a:rPr>
              <a:t>	    </a:t>
            </a:r>
            <a:r>
              <a:rPr lang="en-GB" altLang="en-US" b="1" dirty="0" err="1">
                <a:solidFill>
                  <a:srgbClr val="FF0000"/>
                </a:solidFill>
              </a:rPr>
              <a:t>int</a:t>
            </a:r>
            <a:r>
              <a:rPr lang="en-GB" altLang="en-US" b="1" dirty="0"/>
              <a:t> input, </a:t>
            </a:r>
            <a:r>
              <a:rPr lang="en-GB" altLang="en-US" b="1" dirty="0" err="1"/>
              <a:t>biggestSoFar</a:t>
            </a:r>
            <a:r>
              <a:rPr lang="en-GB" altLang="en-US" b="1" dirty="0"/>
              <a:t> = 0;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13586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CE787E5C-C41A-49B2-B69C-A0FCB65E11C4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0CD7B020-7FBD-49BD-BD65-C2D9F6CDA846}" type="slidenum">
              <a:rPr lang="en-US" altLang="en-US"/>
              <a:pPr/>
              <a:t>16</a:t>
            </a:fld>
            <a:endParaRPr lang="en-US" altLang="en-US"/>
          </a:p>
        </p:txBody>
      </p:sp>
      <p:sp>
        <p:nvSpPr>
          <p:cNvPr id="237570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755576" y="309095"/>
            <a:ext cx="51816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Solution</a:t>
            </a:r>
            <a:endParaRPr lang="en-GB" altLang="en-US" dirty="0"/>
          </a:p>
        </p:txBody>
      </p:sp>
      <p:sp>
        <p:nvSpPr>
          <p:cNvPr id="237571" name="Text Box 1027"/>
          <p:cNvSpPr txBox="1">
            <a:spLocks noChangeArrowheads="1"/>
          </p:cNvSpPr>
          <p:nvPr/>
        </p:nvSpPr>
        <p:spPr bwMode="auto">
          <a:xfrm>
            <a:off x="1115616" y="1182813"/>
            <a:ext cx="7239000" cy="43027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input;</a:t>
            </a:r>
          </a:p>
          <a:p>
            <a:r>
              <a:rPr lang="en-GB" altLang="en-US" dirty="0" err="1">
                <a:solidFill>
                  <a:srgbClr val="FF0000"/>
                </a:solidFill>
              </a:rPr>
              <a:t>int</a:t>
            </a:r>
            <a:r>
              <a:rPr lang="en-GB" altLang="en-US" dirty="0"/>
              <a:t> </a:t>
            </a:r>
            <a:r>
              <a:rPr lang="en-GB" altLang="en-US" dirty="0" err="1"/>
              <a:t>biggestSoFar</a:t>
            </a:r>
            <a:r>
              <a:rPr lang="en-GB" altLang="en-US" dirty="0"/>
              <a:t>=0;</a:t>
            </a:r>
          </a:p>
          <a:p>
            <a:r>
              <a:rPr lang="en-GB" altLang="en-US" dirty="0" smtClean="0"/>
              <a:t>String   </a:t>
            </a:r>
            <a:r>
              <a:rPr lang="en-GB" altLang="en-US" dirty="0" err="1" smtClean="0"/>
              <a:t>str</a:t>
            </a:r>
            <a:r>
              <a:rPr lang="en-GB" altLang="en-US" dirty="0" smtClean="0"/>
              <a:t>=“ “;</a:t>
            </a:r>
          </a:p>
          <a:p>
            <a:endParaRPr lang="en-GB" altLang="en-US" dirty="0"/>
          </a:p>
          <a:p>
            <a:endParaRPr lang="en-GB" altLang="en-US" dirty="0"/>
          </a:p>
          <a:p>
            <a:r>
              <a:rPr lang="en-GB" altLang="en-US" b="1" dirty="0"/>
              <a:t>do </a:t>
            </a:r>
            <a:r>
              <a:rPr lang="en-GB" altLang="en-US" dirty="0"/>
              <a:t>{</a:t>
            </a:r>
          </a:p>
          <a:p>
            <a:r>
              <a:rPr lang="en-GB" altLang="en-US" dirty="0" smtClean="0"/>
              <a:t>              </a:t>
            </a:r>
            <a:r>
              <a:rPr lang="en-GB" altLang="en-US" dirty="0" err="1" smtClean="0"/>
              <a:t>str</a:t>
            </a:r>
            <a:r>
              <a:rPr lang="en-GB" altLang="en-US" dirty="0" smtClean="0"/>
              <a:t> = </a:t>
            </a:r>
            <a:r>
              <a:rPr lang="en-GB" altLang="en-US" dirty="0" err="1" smtClean="0"/>
              <a:t>Console.ReadLine</a:t>
            </a:r>
            <a:r>
              <a:rPr lang="en-GB" altLang="en-US" dirty="0" smtClean="0"/>
              <a:t>();</a:t>
            </a:r>
          </a:p>
          <a:p>
            <a:r>
              <a:rPr lang="en-GB" altLang="en-US" dirty="0" smtClean="0"/>
              <a:t>	input = Convert.ToInt32(</a:t>
            </a:r>
            <a:r>
              <a:rPr lang="en-GB" altLang="en-US" dirty="0" err="1" smtClean="0"/>
              <a:t>str</a:t>
            </a:r>
            <a:r>
              <a:rPr lang="en-GB" altLang="en-US" dirty="0" smtClean="0"/>
              <a:t>);</a:t>
            </a:r>
          </a:p>
          <a:p>
            <a:pPr>
              <a:lnSpc>
                <a:spcPct val="50000"/>
              </a:lnSpc>
            </a:pPr>
            <a:r>
              <a:rPr lang="en-GB" altLang="en-US" dirty="0"/>
              <a:t>	input = </a:t>
            </a:r>
            <a:r>
              <a:rPr lang="en-GB" altLang="en-US" dirty="0" err="1"/>
              <a:t>UserInput.readInt</a:t>
            </a:r>
            <a:r>
              <a:rPr lang="en-GB" altLang="en-US" dirty="0"/>
              <a:t>();</a:t>
            </a:r>
          </a:p>
          <a:p>
            <a:r>
              <a:rPr lang="en-GB" altLang="en-US" dirty="0"/>
              <a:t>	</a:t>
            </a:r>
            <a:r>
              <a:rPr lang="en-GB" altLang="en-US" b="1" dirty="0"/>
              <a:t>if</a:t>
            </a:r>
            <a:r>
              <a:rPr lang="en-GB" altLang="en-US" dirty="0"/>
              <a:t>( input &gt; </a:t>
            </a:r>
            <a:r>
              <a:rPr lang="en-GB" altLang="en-US" dirty="0" err="1"/>
              <a:t>biggestSoFar</a:t>
            </a:r>
            <a:r>
              <a:rPr lang="en-GB" altLang="en-US" dirty="0"/>
              <a:t> ) {</a:t>
            </a:r>
          </a:p>
          <a:p>
            <a:r>
              <a:rPr lang="en-GB" altLang="en-US" dirty="0"/>
              <a:t>		</a:t>
            </a:r>
            <a:r>
              <a:rPr lang="en-GB" altLang="en-US" dirty="0" err="1"/>
              <a:t>biggestSoFar</a:t>
            </a:r>
            <a:r>
              <a:rPr lang="en-GB" altLang="en-US" dirty="0"/>
              <a:t> = input;</a:t>
            </a:r>
          </a:p>
          <a:p>
            <a:r>
              <a:rPr lang="en-GB" altLang="en-US" dirty="0"/>
              <a:t>	}</a:t>
            </a:r>
          </a:p>
          <a:p>
            <a:pPr>
              <a:lnSpc>
                <a:spcPct val="170000"/>
              </a:lnSpc>
            </a:pPr>
            <a:r>
              <a:rPr lang="en-GB" altLang="en-US" dirty="0"/>
              <a:t>} </a:t>
            </a:r>
            <a:r>
              <a:rPr lang="en-GB" altLang="en-US" b="1" dirty="0"/>
              <a:t>while</a:t>
            </a:r>
            <a:r>
              <a:rPr lang="en-GB" altLang="en-US" dirty="0"/>
              <a:t> (input != 0) </a:t>
            </a:r>
          </a:p>
          <a:p>
            <a:endParaRPr lang="en-GB" altLang="en-US" dirty="0"/>
          </a:p>
          <a:p>
            <a:r>
              <a:rPr lang="en-GB" altLang="en-US" dirty="0" err="1" smtClean="0"/>
              <a:t>Console.WriteLine</a:t>
            </a:r>
            <a:r>
              <a:rPr lang="en-GB" altLang="en-US" dirty="0" smtClean="0">
                <a:solidFill>
                  <a:srgbClr val="339933"/>
                </a:solidFill>
              </a:rPr>
              <a:t>("</a:t>
            </a:r>
            <a:r>
              <a:rPr lang="en-GB" altLang="en-US" dirty="0">
                <a:solidFill>
                  <a:srgbClr val="339933"/>
                </a:solidFill>
              </a:rPr>
              <a:t>The biggest number </a:t>
            </a:r>
            <a:r>
              <a:rPr lang="en-GB" altLang="en-US" dirty="0" smtClean="0">
                <a:solidFill>
                  <a:srgbClr val="339933"/>
                </a:solidFill>
              </a:rPr>
              <a:t>was </a:t>
            </a:r>
            <a:r>
              <a:rPr lang="en-GB" altLang="en-US" dirty="0">
                <a:solidFill>
                  <a:srgbClr val="339933"/>
                </a:solidFill>
              </a:rPr>
              <a:t>"</a:t>
            </a:r>
            <a:r>
              <a:rPr lang="en-GB" altLang="en-US" dirty="0"/>
              <a:t> +</a:t>
            </a:r>
            <a:r>
              <a:rPr lang="en-GB" altLang="en-US" dirty="0" err="1"/>
              <a:t>biggestSoFar</a:t>
            </a:r>
            <a:r>
              <a:rPr lang="en-GB" altLang="en-US" dirty="0"/>
              <a:t>);</a:t>
            </a:r>
          </a:p>
        </p:txBody>
      </p:sp>
      <p:sp>
        <p:nvSpPr>
          <p:cNvPr id="237572" name="AutoShape 1028"/>
          <p:cNvSpPr>
            <a:spLocks noChangeArrowheads="1"/>
          </p:cNvSpPr>
          <p:nvPr/>
        </p:nvSpPr>
        <p:spPr bwMode="auto">
          <a:xfrm>
            <a:off x="5892801" y="556336"/>
            <a:ext cx="3124200" cy="1143298"/>
          </a:xfrm>
          <a:prstGeom prst="wedgeRectCallout">
            <a:avLst>
              <a:gd name="adj1" fmla="val -133639"/>
              <a:gd name="adj2" fmla="val 32708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spcBef>
                <a:spcPct val="20000"/>
              </a:spcBef>
            </a:pPr>
            <a:r>
              <a:rPr lang="en-GB" altLang="en-US" sz="1500"/>
              <a:t>Note the difference to the 'while' loop where we wrote: </a:t>
            </a:r>
          </a:p>
          <a:p>
            <a:pPr algn="ctr">
              <a:spcBef>
                <a:spcPct val="20000"/>
              </a:spcBef>
            </a:pPr>
            <a:r>
              <a:rPr lang="en-GB" altLang="en-US" sz="1500">
                <a:solidFill>
                  <a:srgbClr val="FF0000"/>
                </a:solidFill>
              </a:rPr>
              <a:t>int</a:t>
            </a:r>
            <a:r>
              <a:rPr lang="en-GB" altLang="en-US" sz="1500"/>
              <a:t>  input=1;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0846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545DF23B-BCE1-42AC-A24D-518CE4AC3663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10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DA0D1717-CA0E-447E-8EDF-8CDC92E4E2C8}" type="slidenum">
              <a:rPr lang="en-US" altLang="en-US"/>
              <a:pPr/>
              <a:t>17</a:t>
            </a:fld>
            <a:endParaRPr lang="en-US" altLang="en-US"/>
          </a:p>
        </p:txBody>
      </p:sp>
      <p:sp>
        <p:nvSpPr>
          <p:cNvPr id="238594" name="Rectangle 1026"/>
          <p:cNvSpPr>
            <a:spLocks noGrp="1" noChangeArrowheads="1"/>
          </p:cNvSpPr>
          <p:nvPr>
            <p:ph type="title"/>
          </p:nvPr>
        </p:nvSpPr>
        <p:spPr bwMode="auto">
          <a:xfrm>
            <a:off x="677825" y="260648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Advanced Stuff </a:t>
            </a:r>
            <a:r>
              <a:rPr lang="en-GB" altLang="en-US" sz="2701" b="1" dirty="0"/>
              <a:t>(1 of 3)</a:t>
            </a:r>
            <a:endParaRPr lang="en-GB" altLang="en-US" dirty="0"/>
          </a:p>
        </p:txBody>
      </p:sp>
      <p:sp>
        <p:nvSpPr>
          <p:cNvPr id="238595" name="Text Box 1027"/>
          <p:cNvSpPr txBox="1">
            <a:spLocks noChangeArrowheads="1"/>
          </p:cNvSpPr>
          <p:nvPr/>
        </p:nvSpPr>
        <p:spPr bwMode="auto">
          <a:xfrm>
            <a:off x="1043608" y="1160858"/>
            <a:ext cx="7239000" cy="1191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101" dirty="0"/>
              <a:t> On rare occasion you want an "emergency</a:t>
            </a:r>
          </a:p>
          <a:p>
            <a:pPr>
              <a:lnSpc>
                <a:spcPct val="40000"/>
              </a:lnSpc>
              <a:spcBef>
                <a:spcPct val="50000"/>
              </a:spcBef>
            </a:pPr>
            <a:r>
              <a:rPr lang="en-GB" altLang="en-US" sz="2101" dirty="0"/>
              <a:t>  exit" out of the (innermost) loop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101" dirty="0"/>
              <a:t> Use the '</a:t>
            </a:r>
            <a:r>
              <a:rPr lang="en-GB" altLang="en-US" sz="2101" b="1" dirty="0">
                <a:solidFill>
                  <a:srgbClr val="CC0099"/>
                </a:solidFill>
              </a:rPr>
              <a:t>break</a:t>
            </a:r>
            <a:r>
              <a:rPr lang="en-GB" altLang="en-US" sz="2101" dirty="0"/>
              <a:t>' statement</a:t>
            </a:r>
          </a:p>
        </p:txBody>
      </p:sp>
      <p:sp>
        <p:nvSpPr>
          <p:cNvPr id="238596" name="Text Box 1028"/>
          <p:cNvSpPr txBox="1">
            <a:spLocks noChangeArrowheads="1"/>
          </p:cNvSpPr>
          <p:nvPr/>
        </p:nvSpPr>
        <p:spPr bwMode="auto">
          <a:xfrm>
            <a:off x="1287464" y="2726348"/>
            <a:ext cx="7162800" cy="23080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dirty="0"/>
              <a:t>while ( </a:t>
            </a:r>
            <a:r>
              <a:rPr lang="en-GB" altLang="en-US" dirty="0" err="1"/>
              <a:t>i</a:t>
            </a:r>
            <a:r>
              <a:rPr lang="en-GB" altLang="en-US" dirty="0"/>
              <a:t> &gt; 0 ) {</a:t>
            </a:r>
          </a:p>
          <a:p>
            <a:pPr lvl="2"/>
            <a:r>
              <a:rPr lang="en-GB" altLang="en-US" dirty="0"/>
              <a:t>	....;</a:t>
            </a:r>
          </a:p>
          <a:p>
            <a:pPr lvl="2"/>
            <a:r>
              <a:rPr lang="en-GB" altLang="en-US" dirty="0"/>
              <a:t>	if ( j == ....  ) {</a:t>
            </a:r>
          </a:p>
          <a:p>
            <a:pPr lvl="2"/>
            <a:r>
              <a:rPr lang="en-GB" altLang="en-US" dirty="0"/>
              <a:t>		</a:t>
            </a:r>
            <a:r>
              <a:rPr lang="en-GB" altLang="en-US" b="1" dirty="0">
                <a:solidFill>
                  <a:srgbClr val="CC0099"/>
                </a:solidFill>
              </a:rPr>
              <a:t>break</a:t>
            </a:r>
            <a:r>
              <a:rPr lang="en-GB" altLang="en-US" dirty="0">
                <a:solidFill>
                  <a:srgbClr val="CC0099"/>
                </a:solidFill>
              </a:rPr>
              <a:t>;</a:t>
            </a:r>
            <a:r>
              <a:rPr lang="en-GB" altLang="en-US" dirty="0"/>
              <a:t> </a:t>
            </a:r>
            <a:r>
              <a:rPr lang="en-GB" altLang="en-US" dirty="0">
                <a:solidFill>
                  <a:schemeClr val="accent2">
                    <a:lumMod val="75000"/>
                  </a:schemeClr>
                </a:solidFill>
              </a:rPr>
              <a:t>// leave the loop</a:t>
            </a:r>
          </a:p>
          <a:p>
            <a:pPr lvl="2"/>
            <a:r>
              <a:rPr lang="en-GB" altLang="en-US" dirty="0"/>
              <a:t>	} ....;</a:t>
            </a:r>
          </a:p>
          <a:p>
            <a:r>
              <a:rPr lang="en-GB" altLang="en-US" dirty="0"/>
              <a:t>} </a:t>
            </a:r>
            <a:r>
              <a:rPr lang="en-GB" altLang="en-US" dirty="0">
                <a:solidFill>
                  <a:schemeClr val="accent2">
                    <a:lumMod val="75000"/>
                  </a:schemeClr>
                </a:solidFill>
              </a:rPr>
              <a:t>// end of the loop body</a:t>
            </a:r>
          </a:p>
          <a:p>
            <a:endParaRPr lang="en-GB" altLang="en-US" dirty="0"/>
          </a:p>
          <a:p>
            <a:r>
              <a:rPr lang="en-GB" altLang="en-US" dirty="0" err="1" smtClean="0"/>
              <a:t>Console.WriteLine</a:t>
            </a:r>
            <a:r>
              <a:rPr lang="en-GB" altLang="en-US" dirty="0" smtClean="0">
                <a:solidFill>
                  <a:srgbClr val="339933"/>
                </a:solidFill>
              </a:rPr>
              <a:t>( </a:t>
            </a:r>
            <a:r>
              <a:rPr lang="en-GB" altLang="en-US" dirty="0">
                <a:solidFill>
                  <a:srgbClr val="339933"/>
                </a:solidFill>
              </a:rPr>
              <a:t>"continues here ..."</a:t>
            </a:r>
            <a:r>
              <a:rPr lang="en-GB" altLang="en-US" dirty="0"/>
              <a:t>);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139237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C0520A7E-8403-4634-AA71-02F68E6008AE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9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85B82F40-C110-4420-9556-2BE34CD48AB8}" type="slidenum">
              <a:rPr lang="en-US" altLang="en-US"/>
              <a:pPr/>
              <a:t>18</a:t>
            </a:fld>
            <a:endParaRPr lang="en-US" altLang="en-US"/>
          </a:p>
        </p:txBody>
      </p:sp>
      <p:sp>
        <p:nvSpPr>
          <p:cNvPr id="24678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3568" y="441970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Advanced Stuff </a:t>
            </a:r>
            <a:r>
              <a:rPr lang="en-GB" altLang="en-US" sz="2701" b="1" dirty="0"/>
              <a:t>(2 of 3)</a:t>
            </a:r>
          </a:p>
        </p:txBody>
      </p:sp>
      <p:sp>
        <p:nvSpPr>
          <p:cNvPr id="246787" name="Text Box 3"/>
          <p:cNvSpPr txBox="1">
            <a:spLocks noChangeArrowheads="1"/>
          </p:cNvSpPr>
          <p:nvPr/>
        </p:nvSpPr>
        <p:spPr bwMode="auto">
          <a:xfrm>
            <a:off x="1066801" y="1596151"/>
            <a:ext cx="7239000" cy="13388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 Also on rare occasions inside a loop you want to </a:t>
            </a:r>
            <a:r>
              <a:rPr lang="en-GB" altLang="en-US" u="sng" dirty="0"/>
              <a:t>skip</a:t>
            </a:r>
            <a:r>
              <a:rPr lang="en-GB" altLang="en-US" dirty="0"/>
              <a:t> executing the remainder of the loop. Use the '</a:t>
            </a:r>
            <a:r>
              <a:rPr lang="en-GB" altLang="en-US" b="1" dirty="0">
                <a:solidFill>
                  <a:srgbClr val="CC0099"/>
                </a:solidFill>
              </a:rPr>
              <a:t>continue</a:t>
            </a:r>
            <a:r>
              <a:rPr lang="en-GB" altLang="en-US" dirty="0"/>
              <a:t>' statement.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 A "</a:t>
            </a:r>
            <a:r>
              <a:rPr lang="en-GB" altLang="en-US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" or "</a:t>
            </a:r>
            <a:r>
              <a:rPr lang="en-GB" altLang="en-US" dirty="0">
                <a:solidFill>
                  <a:srgbClr val="339933"/>
                </a:solidFill>
              </a:rPr>
              <a:t>do</a:t>
            </a:r>
            <a:r>
              <a:rPr lang="en-GB" altLang="en-US" dirty="0"/>
              <a:t>"-"</a:t>
            </a:r>
            <a:r>
              <a:rPr lang="en-GB" altLang="en-US" dirty="0">
                <a:solidFill>
                  <a:srgbClr val="339933"/>
                </a:solidFill>
              </a:rPr>
              <a:t>while</a:t>
            </a:r>
            <a:r>
              <a:rPr lang="en-GB" altLang="en-US" dirty="0"/>
              <a:t>" loop moves directly to the next test at the head or foot of the loop, respectively.</a:t>
            </a:r>
          </a:p>
        </p:txBody>
      </p:sp>
      <p:sp>
        <p:nvSpPr>
          <p:cNvPr id="246788" name="Text Box 4"/>
          <p:cNvSpPr txBox="1">
            <a:spLocks noChangeArrowheads="1"/>
          </p:cNvSpPr>
          <p:nvPr/>
        </p:nvSpPr>
        <p:spPr bwMode="auto">
          <a:xfrm>
            <a:off x="990601" y="3493311"/>
            <a:ext cx="7391400" cy="203132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altLang="en-US" dirty="0"/>
              <a:t>while ( </a:t>
            </a:r>
            <a:r>
              <a:rPr lang="en-GB" altLang="en-US" dirty="0" err="1"/>
              <a:t>i</a:t>
            </a:r>
            <a:r>
              <a:rPr lang="en-GB" altLang="en-US" dirty="0"/>
              <a:t> &gt; 0 ) {</a:t>
            </a:r>
          </a:p>
          <a:p>
            <a:pPr lvl="2"/>
            <a:r>
              <a:rPr lang="en-GB" altLang="en-US" dirty="0"/>
              <a:t>.....;</a:t>
            </a:r>
          </a:p>
          <a:p>
            <a:pPr lvl="2"/>
            <a:r>
              <a:rPr lang="en-GB" altLang="en-US" dirty="0"/>
              <a:t>if ( j == ....  ) {</a:t>
            </a:r>
          </a:p>
          <a:p>
            <a:pPr lvl="2"/>
            <a:r>
              <a:rPr lang="en-GB" altLang="en-US" dirty="0"/>
              <a:t>        </a:t>
            </a:r>
            <a:r>
              <a:rPr lang="en-GB" altLang="en-US" b="1" dirty="0">
                <a:solidFill>
                  <a:srgbClr val="CC0099"/>
                </a:solidFill>
              </a:rPr>
              <a:t>continue</a:t>
            </a:r>
            <a:r>
              <a:rPr lang="en-GB" altLang="en-US" dirty="0">
                <a:solidFill>
                  <a:srgbClr val="CC0099"/>
                </a:solidFill>
              </a:rPr>
              <a:t>;</a:t>
            </a:r>
            <a:r>
              <a:rPr lang="en-GB" altLang="en-US" dirty="0"/>
              <a:t> </a:t>
            </a:r>
          </a:p>
          <a:p>
            <a:pPr lvl="1"/>
            <a:r>
              <a:rPr lang="en-GB" altLang="en-US" dirty="0"/>
              <a:t>	} </a:t>
            </a:r>
          </a:p>
          <a:p>
            <a:pPr lvl="1"/>
            <a:r>
              <a:rPr lang="en-GB" altLang="en-US" dirty="0"/>
              <a:t>     </a:t>
            </a:r>
            <a:r>
              <a:rPr lang="en-GB" altLang="en-US" dirty="0" err="1"/>
              <a:t>i</a:t>
            </a:r>
            <a:r>
              <a:rPr lang="en-GB" altLang="en-US" dirty="0"/>
              <a:t>=</a:t>
            </a:r>
            <a:r>
              <a:rPr lang="en-GB" altLang="en-US" dirty="0" err="1"/>
              <a:t>i</a:t>
            </a:r>
            <a:r>
              <a:rPr lang="en-GB" altLang="en-US" dirty="0"/>
              <a:t> -1;     </a:t>
            </a:r>
            <a:r>
              <a:rPr lang="en-GB" altLang="en-US" sz="1500" dirty="0">
                <a:solidFill>
                  <a:schemeClr val="accent3">
                    <a:lumMod val="50000"/>
                  </a:schemeClr>
                </a:solidFill>
              </a:rPr>
              <a:t>// on ‘continue’ this line gets skipped</a:t>
            </a:r>
          </a:p>
          <a:p>
            <a:r>
              <a:rPr lang="en-GB" altLang="en-US" dirty="0"/>
              <a:t>}</a:t>
            </a:r>
          </a:p>
        </p:txBody>
      </p:sp>
      <p:sp>
        <p:nvSpPr>
          <p:cNvPr id="246789" name="Line 5"/>
          <p:cNvSpPr>
            <a:spLocks noChangeShapeType="1"/>
          </p:cNvSpPr>
          <p:nvPr/>
        </p:nvSpPr>
        <p:spPr bwMode="auto">
          <a:xfrm>
            <a:off x="1981200" y="4686628"/>
            <a:ext cx="0" cy="285824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6790" name="Line 6"/>
          <p:cNvSpPr>
            <a:spLocks noChangeShapeType="1"/>
          </p:cNvSpPr>
          <p:nvPr/>
        </p:nvSpPr>
        <p:spPr bwMode="auto">
          <a:xfrm>
            <a:off x="1143000" y="4172144"/>
            <a:ext cx="0" cy="1314792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1684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7464E0F0-2C1C-4512-BB8D-2A295582D615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8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BC004D84-B6C7-4063-BA18-C12B532E543B}" type="slidenum">
              <a:rPr lang="en-US" altLang="en-US"/>
              <a:pPr/>
              <a:t>19</a:t>
            </a:fld>
            <a:endParaRPr lang="en-US" altLang="en-US"/>
          </a:p>
        </p:txBody>
      </p:sp>
      <p:sp>
        <p:nvSpPr>
          <p:cNvPr id="23961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23900" y="476672"/>
            <a:ext cx="77724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Advanced Stuff </a:t>
            </a:r>
            <a:r>
              <a:rPr lang="en-GB" altLang="en-US" sz="2701" b="1" dirty="0"/>
              <a:t>(3 of 3)</a:t>
            </a:r>
          </a:p>
        </p:txBody>
      </p:sp>
      <p:sp>
        <p:nvSpPr>
          <p:cNvPr id="239619" name="Text Box 3"/>
          <p:cNvSpPr txBox="1">
            <a:spLocks noChangeArrowheads="1"/>
          </p:cNvSpPr>
          <p:nvPr/>
        </p:nvSpPr>
        <p:spPr bwMode="auto">
          <a:xfrm>
            <a:off x="990600" y="1844824"/>
            <a:ext cx="7315200" cy="18651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 On </a:t>
            </a:r>
            <a:r>
              <a:rPr lang="en-GB" altLang="en-US" u="sng" dirty="0"/>
              <a:t>very</a:t>
            </a:r>
            <a:r>
              <a:rPr lang="en-GB" altLang="en-US" dirty="0"/>
              <a:t> rare occasion you want an</a:t>
            </a:r>
          </a:p>
          <a:p>
            <a:pPr>
              <a:lnSpc>
                <a:spcPct val="40000"/>
              </a:lnSpc>
              <a:spcBef>
                <a:spcPct val="50000"/>
              </a:spcBef>
            </a:pPr>
            <a:r>
              <a:rPr lang="en-GB" altLang="en-US" dirty="0"/>
              <a:t>   "emergency exit" out of the entire program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 sort of "crashing out"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 that is bad, bad style, mind.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 Use the '</a:t>
            </a:r>
            <a:r>
              <a:rPr lang="en-GB" altLang="en-US" b="1" dirty="0">
                <a:solidFill>
                  <a:srgbClr val="990099"/>
                </a:solidFill>
              </a:rPr>
              <a:t>exit(0)</a:t>
            </a:r>
            <a:r>
              <a:rPr lang="en-GB" altLang="en-US" dirty="0"/>
              <a:t>' statement</a:t>
            </a:r>
          </a:p>
        </p:txBody>
      </p:sp>
      <p:sp>
        <p:nvSpPr>
          <p:cNvPr id="239620" name="Text Box 4"/>
          <p:cNvSpPr txBox="1">
            <a:spLocks noChangeArrowheads="1"/>
          </p:cNvSpPr>
          <p:nvPr/>
        </p:nvSpPr>
        <p:spPr bwMode="auto">
          <a:xfrm>
            <a:off x="914400" y="4220972"/>
            <a:ext cx="7391400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2"/>
            <a:r>
              <a:rPr lang="en-GB" altLang="en-US"/>
              <a:t>if ( j == ....  ) {</a:t>
            </a:r>
          </a:p>
          <a:p>
            <a:pPr lvl="2"/>
            <a:r>
              <a:rPr lang="en-GB" altLang="en-US"/>
              <a:t>		</a:t>
            </a:r>
            <a:r>
              <a:rPr lang="en-GB" altLang="en-US" b="1">
                <a:solidFill>
                  <a:srgbClr val="CC0099"/>
                </a:solidFill>
              </a:rPr>
              <a:t>exit(0)</a:t>
            </a:r>
            <a:r>
              <a:rPr lang="en-GB" altLang="en-US">
                <a:solidFill>
                  <a:srgbClr val="CC0099"/>
                </a:solidFill>
              </a:rPr>
              <a:t>;</a:t>
            </a:r>
            <a:r>
              <a:rPr lang="en-GB" altLang="en-US"/>
              <a:t> </a:t>
            </a:r>
            <a:r>
              <a:rPr lang="en-GB" altLang="en-US">
                <a:solidFill>
                  <a:schemeClr val="accent2"/>
                </a:solidFill>
              </a:rPr>
              <a:t>// leave program</a:t>
            </a:r>
            <a:endParaRPr lang="en-GB" altLang="en-US"/>
          </a:p>
          <a:p>
            <a:pPr lvl="1"/>
            <a:r>
              <a:rPr lang="en-GB" altLang="en-US"/>
              <a:t>	} ....;</a:t>
            </a:r>
          </a:p>
        </p:txBody>
      </p:sp>
      <p:sp>
        <p:nvSpPr>
          <p:cNvPr id="239621" name="Line 5"/>
          <p:cNvSpPr>
            <a:spLocks noChangeShapeType="1"/>
          </p:cNvSpPr>
          <p:nvPr/>
        </p:nvSpPr>
        <p:spPr bwMode="auto">
          <a:xfrm>
            <a:off x="1981200" y="4572298"/>
            <a:ext cx="0" cy="342989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919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374BEA90-FBE7-48CB-8838-119EB116504A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23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0AAADD6D-3646-42B0-840D-828333547953}" type="slidenum">
              <a:rPr lang="en-US" altLang="en-US"/>
              <a:pPr/>
              <a:t>20</a:t>
            </a:fld>
            <a:endParaRPr lang="en-US" altLang="en-US"/>
          </a:p>
        </p:txBody>
      </p:sp>
      <p:sp>
        <p:nvSpPr>
          <p:cNvPr id="1454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1" y="235490"/>
            <a:ext cx="7721600" cy="52643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dirty="0"/>
              <a:t>Check your knowledge now:</a:t>
            </a:r>
          </a:p>
        </p:txBody>
      </p:sp>
      <p:sp>
        <p:nvSpPr>
          <p:cNvPr id="145411" name="Text Box 3"/>
          <p:cNvSpPr txBox="1">
            <a:spLocks noChangeArrowheads="1"/>
          </p:cNvSpPr>
          <p:nvPr/>
        </p:nvSpPr>
        <p:spPr bwMode="auto">
          <a:xfrm>
            <a:off x="914400" y="1485395"/>
            <a:ext cx="4038600" cy="4156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101"/>
              <a:t> What is wrong here ? </a:t>
            </a:r>
            <a:endParaRPr lang="en-GB" altLang="en-US" sz="2101">
              <a:latin typeface="Times New Roman" charset="0"/>
            </a:endParaRPr>
          </a:p>
        </p:txBody>
      </p:sp>
      <p:sp>
        <p:nvSpPr>
          <p:cNvPr id="145417" name="Text Box 9"/>
          <p:cNvSpPr txBox="1">
            <a:spLocks noChangeArrowheads="1"/>
          </p:cNvSpPr>
          <p:nvPr/>
        </p:nvSpPr>
        <p:spPr bwMode="auto">
          <a:xfrm>
            <a:off x="685801" y="1942714"/>
            <a:ext cx="6553200" cy="380873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120000"/>
              </a:lnSpc>
              <a:spcBef>
                <a:spcPct val="50000"/>
              </a:spcBef>
            </a:pPr>
            <a:r>
              <a:rPr lang="en-GB" altLang="en-US" sz="1500" dirty="0" err="1">
                <a:solidFill>
                  <a:srgbClr val="FF0000"/>
                </a:solidFill>
              </a:rPr>
              <a:t>int</a:t>
            </a:r>
            <a:r>
              <a:rPr lang="en-GB" altLang="en-US" sz="1500" dirty="0"/>
              <a:t>  a;</a:t>
            </a:r>
          </a:p>
          <a:p>
            <a:pPr>
              <a:spcBef>
                <a:spcPct val="50000"/>
              </a:spcBef>
            </a:pPr>
            <a:r>
              <a:rPr lang="en-GB" altLang="en-US" sz="1500" dirty="0" err="1">
                <a:solidFill>
                  <a:srgbClr val="FF0000"/>
                </a:solidFill>
              </a:rPr>
              <a:t>int</a:t>
            </a:r>
            <a:r>
              <a:rPr lang="en-GB" altLang="en-US" sz="1500" dirty="0"/>
              <a:t>  sum = 0;</a:t>
            </a:r>
          </a:p>
          <a:p>
            <a:pPr>
              <a:spcBef>
                <a:spcPct val="50000"/>
              </a:spcBef>
            </a:pPr>
            <a:r>
              <a:rPr lang="en-GB" altLang="en-US" sz="1500" b="1" dirty="0"/>
              <a:t>while </a:t>
            </a:r>
            <a:r>
              <a:rPr lang="en-GB" altLang="en-US" sz="1500" dirty="0"/>
              <a:t>( a&lt;</a:t>
            </a:r>
            <a:r>
              <a:rPr lang="en-GB" altLang="en-US" sz="1200" dirty="0"/>
              <a:t> </a:t>
            </a:r>
            <a:r>
              <a:rPr lang="en-GB" altLang="en-US" sz="1500" dirty="0"/>
              <a:t>10</a:t>
            </a:r>
            <a:r>
              <a:rPr lang="en-GB" altLang="en-US" sz="1050" dirty="0"/>
              <a:t> </a:t>
            </a:r>
            <a:r>
              <a:rPr lang="en-GB" altLang="en-US" sz="1500" dirty="0"/>
              <a:t>);  {</a:t>
            </a:r>
          </a:p>
          <a:p>
            <a:pPr>
              <a:lnSpc>
                <a:spcPct val="140000"/>
              </a:lnSpc>
              <a:spcBef>
                <a:spcPct val="50000"/>
              </a:spcBef>
            </a:pPr>
            <a:r>
              <a:rPr lang="en-GB" altLang="en-US" sz="1500" dirty="0"/>
              <a:t>	sum = sum + a;</a:t>
            </a:r>
          </a:p>
          <a:p>
            <a:pPr>
              <a:lnSpc>
                <a:spcPct val="160000"/>
              </a:lnSpc>
              <a:spcBef>
                <a:spcPct val="50000"/>
              </a:spcBef>
            </a:pPr>
            <a:r>
              <a:rPr lang="en-GB" altLang="en-US" sz="1500" dirty="0"/>
              <a:t>	a=a-1;</a:t>
            </a:r>
          </a:p>
          <a:p>
            <a:pPr>
              <a:lnSpc>
                <a:spcPct val="140000"/>
              </a:lnSpc>
              <a:spcBef>
                <a:spcPct val="50000"/>
              </a:spcBef>
            </a:pPr>
            <a:r>
              <a:rPr lang="en-GB" altLang="en-US" sz="1500" dirty="0"/>
              <a:t>	if ( a = 5 ) {</a:t>
            </a:r>
          </a:p>
          <a:p>
            <a:pPr>
              <a:spcBef>
                <a:spcPct val="50000"/>
              </a:spcBef>
            </a:pPr>
            <a:r>
              <a:rPr lang="en-GB" altLang="en-US" sz="1500" dirty="0"/>
              <a:t>		a = 9;</a:t>
            </a:r>
          </a:p>
          <a:p>
            <a:pPr>
              <a:spcBef>
                <a:spcPct val="50000"/>
              </a:spcBef>
            </a:pPr>
            <a:r>
              <a:rPr lang="en-GB" altLang="en-US" sz="1500" dirty="0"/>
              <a:t>	}</a:t>
            </a:r>
          </a:p>
          <a:p>
            <a:pPr>
              <a:spcBef>
                <a:spcPct val="50000"/>
              </a:spcBef>
            </a:pPr>
            <a:r>
              <a:rPr lang="en-GB" altLang="en-US" sz="1500" dirty="0"/>
              <a:t>	</a:t>
            </a:r>
            <a:r>
              <a:rPr lang="en-GB" altLang="en-US" sz="1500" dirty="0" err="1" smtClean="0"/>
              <a:t>Console.WriteLine</a:t>
            </a:r>
            <a:r>
              <a:rPr lang="en-GB" altLang="en-US" sz="1500" dirty="0" smtClean="0"/>
              <a:t>( </a:t>
            </a:r>
            <a:r>
              <a:rPr lang="en-GB" altLang="en-US" sz="1500" dirty="0"/>
              <a:t>a );     </a:t>
            </a:r>
            <a:r>
              <a:rPr lang="en-GB" altLang="en-US" sz="1500" dirty="0">
                <a:solidFill>
                  <a:schemeClr val="accent2"/>
                </a:solidFill>
              </a:rPr>
              <a:t>// what's the output ?</a:t>
            </a:r>
            <a:endParaRPr lang="en-GB" altLang="en-US" sz="1500" dirty="0"/>
          </a:p>
          <a:p>
            <a:pPr>
              <a:spcBef>
                <a:spcPct val="50000"/>
              </a:spcBef>
            </a:pPr>
            <a:r>
              <a:rPr lang="en-GB" altLang="en-US" sz="1500" dirty="0"/>
              <a:t>}</a:t>
            </a:r>
            <a:endParaRPr lang="en-GB" altLang="en-US" dirty="0"/>
          </a:p>
        </p:txBody>
      </p:sp>
      <p:sp>
        <p:nvSpPr>
          <p:cNvPr id="145418" name="Text Box 10"/>
          <p:cNvSpPr txBox="1">
            <a:spLocks noChangeArrowheads="1"/>
          </p:cNvSpPr>
          <p:nvPr/>
        </p:nvSpPr>
        <p:spPr bwMode="auto">
          <a:xfrm>
            <a:off x="5658134" y="2114208"/>
            <a:ext cx="3309209" cy="784830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'a' not initialised: '</a:t>
            </a:r>
            <a:r>
              <a:rPr lang="en-GB" altLang="en-US" i="1"/>
              <a:t>int a=0;</a:t>
            </a:r>
            <a:r>
              <a:rPr lang="en-GB" altLang="en-US"/>
              <a:t>'</a:t>
            </a:r>
          </a:p>
          <a:p>
            <a:pPr>
              <a:spcBef>
                <a:spcPct val="50000"/>
              </a:spcBef>
            </a:pPr>
            <a:r>
              <a:rPr lang="en-GB" altLang="en-US"/>
              <a:t>';' ---&gt; endless loop !</a:t>
            </a:r>
            <a:endParaRPr lang="en-GB" altLang="en-US"/>
          </a:p>
        </p:txBody>
      </p:sp>
      <p:sp>
        <p:nvSpPr>
          <p:cNvPr id="145419" name="Text Box 11"/>
          <p:cNvSpPr txBox="1">
            <a:spLocks noChangeArrowheads="1"/>
          </p:cNvSpPr>
          <p:nvPr/>
        </p:nvSpPr>
        <p:spPr bwMode="auto">
          <a:xfrm>
            <a:off x="5658134" y="3086011"/>
            <a:ext cx="3309209" cy="36933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correct</a:t>
            </a:r>
            <a:endParaRPr lang="en-GB" altLang="en-US"/>
          </a:p>
        </p:txBody>
      </p:sp>
      <p:sp>
        <p:nvSpPr>
          <p:cNvPr id="145420" name="Text Box 12"/>
          <p:cNvSpPr txBox="1">
            <a:spLocks noChangeArrowheads="1"/>
          </p:cNvSpPr>
          <p:nvPr/>
        </p:nvSpPr>
        <p:spPr bwMode="auto">
          <a:xfrm>
            <a:off x="5658133" y="3498074"/>
            <a:ext cx="3309211" cy="369332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FF7C8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/>
              <a:t>endless loop: </a:t>
            </a:r>
            <a:r>
              <a:rPr lang="en-GB" altLang="en-US" sz="1500"/>
              <a:t>should be '</a:t>
            </a:r>
            <a:r>
              <a:rPr lang="en-GB" altLang="en-US" sz="1500" i="1"/>
              <a:t>a=a+1;</a:t>
            </a:r>
            <a:r>
              <a:rPr lang="en-GB" altLang="en-US" sz="1500"/>
              <a:t>'</a:t>
            </a:r>
          </a:p>
        </p:txBody>
      </p:sp>
      <p:sp>
        <p:nvSpPr>
          <p:cNvPr id="145421" name="Text Box 13"/>
          <p:cNvSpPr txBox="1">
            <a:spLocks noChangeArrowheads="1"/>
          </p:cNvSpPr>
          <p:nvPr/>
        </p:nvSpPr>
        <p:spPr bwMode="auto">
          <a:xfrm>
            <a:off x="5658133" y="3981847"/>
            <a:ext cx="3309211" cy="784830"/>
          </a:xfrm>
          <a:prstGeom prst="rect">
            <a:avLst/>
          </a:prstGeom>
          <a:solidFill>
            <a:srgbClr val="FF7C80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/>
              <a:t>Should be '</a:t>
            </a:r>
            <a:r>
              <a:rPr lang="en-GB" altLang="en-US" i="1" dirty="0"/>
              <a:t>a==5</a:t>
            </a:r>
            <a:r>
              <a:rPr lang="en-GB" altLang="en-US" dirty="0"/>
              <a:t>'</a:t>
            </a:r>
          </a:p>
          <a:p>
            <a:pPr>
              <a:spcBef>
                <a:spcPct val="50000"/>
              </a:spcBef>
            </a:pPr>
            <a:r>
              <a:rPr lang="en-GB" altLang="en-US" dirty="0"/>
              <a:t>endless loop? --&gt; no, OK</a:t>
            </a:r>
          </a:p>
        </p:txBody>
      </p:sp>
      <p:sp>
        <p:nvSpPr>
          <p:cNvPr id="145424" name="Line 16"/>
          <p:cNvSpPr>
            <a:spLocks noChangeShapeType="1"/>
          </p:cNvSpPr>
          <p:nvPr/>
        </p:nvSpPr>
        <p:spPr bwMode="auto">
          <a:xfrm>
            <a:off x="685801" y="3028846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25" name="Line 17"/>
          <p:cNvSpPr>
            <a:spLocks noChangeShapeType="1"/>
          </p:cNvSpPr>
          <p:nvPr/>
        </p:nvSpPr>
        <p:spPr bwMode="auto">
          <a:xfrm>
            <a:off x="685801" y="3486165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26" name="Line 18"/>
          <p:cNvSpPr>
            <a:spLocks noChangeShapeType="1"/>
          </p:cNvSpPr>
          <p:nvPr/>
        </p:nvSpPr>
        <p:spPr bwMode="auto">
          <a:xfrm>
            <a:off x="685801" y="3943484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27" name="Text Box 19"/>
          <p:cNvSpPr txBox="1">
            <a:spLocks noChangeArrowheads="1"/>
          </p:cNvSpPr>
          <p:nvPr/>
        </p:nvSpPr>
        <p:spPr bwMode="auto">
          <a:xfrm>
            <a:off x="5658134" y="5075349"/>
            <a:ext cx="3309211" cy="369332"/>
          </a:xfrm>
          <a:prstGeom prst="rect">
            <a:avLst/>
          </a:prstGeom>
          <a:solidFill>
            <a:srgbClr val="EAEAE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dirty="0">
                <a:solidFill>
                  <a:schemeClr val="bg1"/>
                </a:solidFill>
              </a:rPr>
              <a:t>1     2     3     4      9      10 </a:t>
            </a:r>
          </a:p>
        </p:txBody>
      </p:sp>
      <p:sp>
        <p:nvSpPr>
          <p:cNvPr id="145428" name="Line 20"/>
          <p:cNvSpPr>
            <a:spLocks noChangeShapeType="1"/>
          </p:cNvSpPr>
          <p:nvPr/>
        </p:nvSpPr>
        <p:spPr bwMode="auto">
          <a:xfrm>
            <a:off x="685801" y="5029617"/>
            <a:ext cx="6553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30" name="Text Box 22"/>
          <p:cNvSpPr txBox="1">
            <a:spLocks noChangeArrowheads="1"/>
          </p:cNvSpPr>
          <p:nvPr/>
        </p:nvSpPr>
        <p:spPr bwMode="auto">
          <a:xfrm>
            <a:off x="1600201" y="3543330"/>
            <a:ext cx="1219200" cy="323165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500"/>
              <a:t>a=a+1;</a:t>
            </a:r>
          </a:p>
        </p:txBody>
      </p:sp>
      <p:sp>
        <p:nvSpPr>
          <p:cNvPr id="145431" name="Text Box 23"/>
          <p:cNvSpPr txBox="1">
            <a:spLocks noChangeArrowheads="1"/>
          </p:cNvSpPr>
          <p:nvPr/>
        </p:nvSpPr>
        <p:spPr bwMode="auto">
          <a:xfrm>
            <a:off x="1600201" y="4045905"/>
            <a:ext cx="1600200" cy="323165"/>
          </a:xfrm>
          <a:prstGeom prst="rect">
            <a:avLst/>
          </a:prstGeom>
          <a:solidFill>
            <a:schemeClr val="hlink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500" b="1"/>
              <a:t>if </a:t>
            </a:r>
            <a:r>
              <a:rPr lang="en-GB" altLang="en-US" sz="1500"/>
              <a:t>( a==5)  {</a:t>
            </a:r>
          </a:p>
        </p:txBody>
      </p:sp>
      <p:grpSp>
        <p:nvGrpSpPr>
          <p:cNvPr id="145433" name="Group 25"/>
          <p:cNvGrpSpPr>
            <a:grpSpLocks/>
          </p:cNvGrpSpPr>
          <p:nvPr/>
        </p:nvGrpSpPr>
        <p:grpSpPr bwMode="auto">
          <a:xfrm>
            <a:off x="1143001" y="1987969"/>
            <a:ext cx="1447800" cy="1020632"/>
            <a:chOff x="720" y="950"/>
            <a:chExt cx="898" cy="857"/>
          </a:xfrm>
        </p:grpSpPr>
        <p:sp>
          <p:nvSpPr>
            <p:cNvPr id="145429" name="Text Box 21"/>
            <p:cNvSpPr txBox="1">
              <a:spLocks noChangeArrowheads="1"/>
            </p:cNvSpPr>
            <p:nvPr/>
          </p:nvSpPr>
          <p:spPr bwMode="auto">
            <a:xfrm>
              <a:off x="720" y="950"/>
              <a:ext cx="576" cy="271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r>
                <a:rPr lang="en-GB" altLang="en-US" sz="1500"/>
                <a:t>a=0;</a:t>
              </a:r>
            </a:p>
          </p:txBody>
        </p:sp>
        <p:sp>
          <p:nvSpPr>
            <p:cNvPr id="145432" name="Text Box 24"/>
            <p:cNvSpPr txBox="1">
              <a:spLocks noChangeArrowheads="1"/>
            </p:cNvSpPr>
            <p:nvPr/>
          </p:nvSpPr>
          <p:spPr bwMode="auto">
            <a:xfrm>
              <a:off x="1488" y="1536"/>
              <a:ext cx="130" cy="271"/>
            </a:xfrm>
            <a:prstGeom prst="rect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en-GB" altLang="en-US" sz="1500"/>
            </a:p>
          </p:txBody>
        </p:sp>
      </p:grpSp>
      <p:sp>
        <p:nvSpPr>
          <p:cNvPr id="145434" name="Line 26"/>
          <p:cNvSpPr>
            <a:spLocks noChangeShapeType="1"/>
          </p:cNvSpPr>
          <p:nvPr/>
        </p:nvSpPr>
        <p:spPr bwMode="auto">
          <a:xfrm>
            <a:off x="838200" y="2914516"/>
            <a:ext cx="0" cy="2515255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5435" name="Line 27"/>
          <p:cNvSpPr>
            <a:spLocks noChangeShapeType="1"/>
          </p:cNvSpPr>
          <p:nvPr/>
        </p:nvSpPr>
        <p:spPr bwMode="auto">
          <a:xfrm>
            <a:off x="1752600" y="4343638"/>
            <a:ext cx="0" cy="400154"/>
          </a:xfrm>
          <a:prstGeom prst="line">
            <a:avLst/>
          </a:prstGeom>
          <a:noFill/>
          <a:ln w="9525">
            <a:solidFill>
              <a:srgbClr val="33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077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5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54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54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5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5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8" grpId="0" animBg="1" autoUpdateAnimBg="0"/>
      <p:bldP spid="145419" grpId="0" animBg="1" autoUpdateAnimBg="0"/>
      <p:bldP spid="145420" grpId="0" animBg="1" autoUpdateAnimBg="0"/>
      <p:bldP spid="145421" grpId="0" animBg="1" autoUpdateAnimBg="0"/>
      <p:bldP spid="145427" grpId="0" animBg="1" autoUpdateAnimBg="0"/>
      <p:bldP spid="145430" grpId="0" animBg="1" autoUpdateAnimBg="0"/>
      <p:bldP spid="145431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2"/>
          <p:cNvSpPr>
            <a:spLocks noGrp="1"/>
          </p:cNvSpPr>
          <p:nvPr>
            <p:ph type="dt" sz="half" idx="4294967295"/>
          </p:nvPr>
        </p:nvSpPr>
        <p:spPr>
          <a:xfrm>
            <a:off x="2540000" y="5787052"/>
            <a:ext cx="1905000" cy="342989"/>
          </a:xfrm>
          <a:prstGeom prst="rect">
            <a:avLst/>
          </a:prstGeom>
        </p:spPr>
        <p:txBody>
          <a:bodyPr/>
          <a:lstStyle/>
          <a:p>
            <a:fld id="{6CA83A88-F2C5-46FC-ADFE-71681F3589FE}" type="datetime1">
              <a:rPr lang="en-US" altLang="en-US"/>
              <a:pPr/>
              <a:t>6/30/2020</a:t>
            </a:fld>
            <a:endParaRPr lang="en-US" altLang="en-US"/>
          </a:p>
        </p:txBody>
      </p:sp>
      <p:sp>
        <p:nvSpPr>
          <p:cNvPr id="7" name="Slide Number Placeholder 4"/>
          <p:cNvSpPr>
            <a:spLocks noGrp="1"/>
          </p:cNvSpPr>
          <p:nvPr>
            <p:ph type="sldNum" sz="quarter" idx="4294967295"/>
          </p:nvPr>
        </p:nvSpPr>
        <p:spPr>
          <a:xfrm>
            <a:off x="7239001" y="5787052"/>
            <a:ext cx="1778000" cy="342989"/>
          </a:xfrm>
          <a:prstGeom prst="rect">
            <a:avLst/>
          </a:prstGeom>
        </p:spPr>
        <p:txBody>
          <a:bodyPr/>
          <a:lstStyle/>
          <a:p>
            <a:fld id="{78DF0B0A-71E6-461B-AA6D-3525BF33D212}" type="slidenum">
              <a:rPr lang="en-US" altLang="en-US"/>
              <a:pPr/>
              <a:t>21</a:t>
            </a:fld>
            <a:endParaRPr lang="en-US" altLang="en-US"/>
          </a:p>
        </p:txBody>
      </p:sp>
      <p:sp>
        <p:nvSpPr>
          <p:cNvPr id="1546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762001" y="1199569"/>
            <a:ext cx="7772400" cy="63033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68598" tIns="34299" rIns="68598" bIns="34299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sz="4051" b="1" dirty="0"/>
              <a:t>Summary</a:t>
            </a:r>
            <a:endParaRPr lang="en-GB" altLang="en-US" b="1" dirty="0"/>
          </a:p>
        </p:txBody>
      </p:sp>
      <p:sp>
        <p:nvSpPr>
          <p:cNvPr id="154627" name="Text Box 3"/>
          <p:cNvSpPr txBox="1">
            <a:spLocks noChangeArrowheads="1"/>
          </p:cNvSpPr>
          <p:nvPr/>
        </p:nvSpPr>
        <p:spPr bwMode="auto">
          <a:xfrm>
            <a:off x="838201" y="2729922"/>
            <a:ext cx="7696200" cy="2147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99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sz="2101" dirty="0"/>
              <a:t>revised </a:t>
            </a:r>
            <a:r>
              <a:rPr lang="en-GB" altLang="en-US" sz="2101" dirty="0">
                <a:solidFill>
                  <a:srgbClr val="009900"/>
                </a:solidFill>
              </a:rPr>
              <a:t>'</a:t>
            </a:r>
            <a:r>
              <a:rPr lang="en-GB" altLang="en-US" sz="2101" dirty="0" err="1">
                <a:solidFill>
                  <a:srgbClr val="009900"/>
                </a:solidFill>
              </a:rPr>
              <a:t>boolean</a:t>
            </a:r>
            <a:r>
              <a:rPr lang="en-GB" altLang="en-US" sz="2101" dirty="0">
                <a:solidFill>
                  <a:srgbClr val="009900"/>
                </a:solidFill>
              </a:rPr>
              <a:t> expressions'</a:t>
            </a:r>
            <a:r>
              <a:rPr lang="en-GB" altLang="en-US" sz="2101" dirty="0"/>
              <a:t> statements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101" dirty="0"/>
              <a:t> introduced </a:t>
            </a:r>
            <a:r>
              <a:rPr lang="en-GB" altLang="en-US" sz="2101" dirty="0">
                <a:solidFill>
                  <a:srgbClr val="009900"/>
                </a:solidFill>
              </a:rPr>
              <a:t>'while' </a:t>
            </a:r>
            <a:r>
              <a:rPr lang="en-GB" altLang="en-US" sz="2101" dirty="0"/>
              <a:t>loops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101" dirty="0"/>
              <a:t> introduced </a:t>
            </a:r>
            <a:r>
              <a:rPr lang="en-GB" altLang="en-US" sz="2101" dirty="0">
                <a:solidFill>
                  <a:srgbClr val="009900"/>
                </a:solidFill>
              </a:rPr>
              <a:t>'do' - 'while' </a:t>
            </a:r>
            <a:r>
              <a:rPr lang="en-GB" altLang="en-US" sz="2101" dirty="0"/>
              <a:t>loops</a:t>
            </a:r>
          </a:p>
          <a:p>
            <a:pPr>
              <a:lnSpc>
                <a:spcPct val="150000"/>
              </a:lnSpc>
              <a:buFontTx/>
              <a:buChar char="•"/>
            </a:pPr>
            <a:r>
              <a:rPr lang="en-GB" altLang="en-US" sz="2101" dirty="0"/>
              <a:t> (looked at </a:t>
            </a:r>
            <a:r>
              <a:rPr lang="en-GB" altLang="en-US" sz="2101" dirty="0">
                <a:solidFill>
                  <a:srgbClr val="339933"/>
                </a:solidFill>
              </a:rPr>
              <a:t>'break'</a:t>
            </a:r>
            <a:r>
              <a:rPr lang="en-GB" altLang="en-US" sz="2101" dirty="0"/>
              <a:t>,  </a:t>
            </a:r>
            <a:r>
              <a:rPr lang="en-GB" altLang="en-US" sz="2101" dirty="0">
                <a:solidFill>
                  <a:srgbClr val="339933"/>
                </a:solidFill>
              </a:rPr>
              <a:t>'continue'</a:t>
            </a:r>
            <a:r>
              <a:rPr lang="en-GB" altLang="en-US" sz="2101" dirty="0"/>
              <a:t> and </a:t>
            </a:r>
            <a:r>
              <a:rPr lang="en-GB" altLang="en-US" sz="2101" dirty="0">
                <a:solidFill>
                  <a:srgbClr val="339933"/>
                </a:solidFill>
              </a:rPr>
              <a:t>'exit(0)'</a:t>
            </a:r>
            <a:r>
              <a:rPr lang="en-GB" altLang="en-US" sz="2101" dirty="0"/>
              <a:t>)</a:t>
            </a:r>
          </a:p>
          <a:p>
            <a:pPr>
              <a:buFontTx/>
              <a:buChar char="•"/>
            </a:pPr>
            <a:endParaRPr lang="en-GB" altLang="en-US" dirty="0"/>
          </a:p>
        </p:txBody>
      </p:sp>
      <p:sp>
        <p:nvSpPr>
          <p:cNvPr id="154628" name="Text Box 4"/>
          <p:cNvSpPr txBox="1">
            <a:spLocks noChangeArrowheads="1"/>
          </p:cNvSpPr>
          <p:nvPr/>
        </p:nvSpPr>
        <p:spPr bwMode="auto">
          <a:xfrm>
            <a:off x="685801" y="2136837"/>
            <a:ext cx="6400800" cy="461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2401" b="1"/>
              <a:t>Today we have ...</a:t>
            </a:r>
            <a:endParaRPr lang="en-GB" altLang="en-US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1121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4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627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>
          <a:xfrm>
            <a:off x="389436" y="1942712"/>
            <a:ext cx="8363938" cy="332485"/>
          </a:xfrm>
        </p:spPr>
        <p:txBody>
          <a:bodyPr/>
          <a:lstStyle/>
          <a:p>
            <a:r>
              <a:rPr lang="en-GB" dirty="0" smtClean="0"/>
              <a:t>Open Forum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8652042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T Template" id="{4C4A14A1-A1B5-4E2E-BD5D-76A5C12E887D}" vid="{537D1126-B1DF-4729-857F-D91B9180CB1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</Template>
  <TotalTime>72</TotalTime>
  <Words>866</Words>
  <Application>Microsoft Office PowerPoint</Application>
  <PresentationFormat>On-screen Show (4:3)</PresentationFormat>
  <Paragraphs>321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Myriad Pro</vt:lpstr>
      <vt:lpstr>Times New Roman</vt:lpstr>
      <vt:lpstr>Verdana</vt:lpstr>
      <vt:lpstr>20140311PresentationUWTSDTemplate</vt:lpstr>
      <vt:lpstr>Loops</vt:lpstr>
      <vt:lpstr>Review of Boolean Expressions</vt:lpstr>
      <vt:lpstr>'while' Loop Example</vt:lpstr>
      <vt:lpstr>Another 'while' Example</vt:lpstr>
      <vt:lpstr>Same 'while' Example Again (well, almost, spot the difference)</vt:lpstr>
      <vt:lpstr>Incrementing (subtle weirdness….)</vt:lpstr>
      <vt:lpstr>Stylish Loops</vt:lpstr>
      <vt:lpstr>Task (5 minutes)</vt:lpstr>
      <vt:lpstr>Solution</vt:lpstr>
      <vt:lpstr>Task 2 (5 minutes)</vt:lpstr>
      <vt:lpstr>Solution</vt:lpstr>
      <vt:lpstr>'do' - 'while' Loops</vt:lpstr>
      <vt:lpstr>Increment 'n Test</vt:lpstr>
      <vt:lpstr>Notes</vt:lpstr>
      <vt:lpstr>Task using 'do'-'while'</vt:lpstr>
      <vt:lpstr>Solution</vt:lpstr>
      <vt:lpstr>Advanced Stuff (1 of 3)</vt:lpstr>
      <vt:lpstr>Advanced Stuff (2 of 3)</vt:lpstr>
      <vt:lpstr>Advanced Stuff (3 of 3)</vt:lpstr>
      <vt:lpstr>Check your knowledge now:</vt:lpstr>
      <vt:lpstr>Summary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Loops</dc:title>
  <dc:creator>Paul Jenkins</dc:creator>
  <cp:lastModifiedBy>Paul Jenkins</cp:lastModifiedBy>
  <cp:revision>3</cp:revision>
  <cp:lastPrinted>2018-07-09T15:27:01Z</cp:lastPrinted>
  <dcterms:created xsi:type="dcterms:W3CDTF">2020-06-30T15:56:31Z</dcterms:created>
  <dcterms:modified xsi:type="dcterms:W3CDTF">2020-06-30T17:09:17Z</dcterms:modified>
</cp:coreProperties>
</file>