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1"/>
  </p:notesMasterIdLst>
  <p:sldIdLst>
    <p:sldId id="256" r:id="rId2"/>
    <p:sldId id="324" r:id="rId3"/>
    <p:sldId id="344" r:id="rId4"/>
    <p:sldId id="271" r:id="rId5"/>
    <p:sldId id="343" r:id="rId6"/>
    <p:sldId id="280" r:id="rId7"/>
    <p:sldId id="302" r:id="rId8"/>
    <p:sldId id="341" r:id="rId9"/>
    <p:sldId id="345" r:id="rId10"/>
    <p:sldId id="308" r:id="rId11"/>
    <p:sldId id="294" r:id="rId12"/>
    <p:sldId id="342" r:id="rId13"/>
    <p:sldId id="296" r:id="rId14"/>
    <p:sldId id="295" r:id="rId15"/>
    <p:sldId id="298" r:id="rId16"/>
    <p:sldId id="272" r:id="rId17"/>
    <p:sldId id="300" r:id="rId18"/>
    <p:sldId id="297" r:id="rId19"/>
    <p:sldId id="301" r:id="rId20"/>
    <p:sldId id="309" r:id="rId21"/>
    <p:sldId id="303" r:id="rId22"/>
    <p:sldId id="310" r:id="rId23"/>
    <p:sldId id="314" r:id="rId24"/>
    <p:sldId id="316" r:id="rId25"/>
    <p:sldId id="330" r:id="rId26"/>
    <p:sldId id="334" r:id="rId27"/>
    <p:sldId id="326" r:id="rId28"/>
    <p:sldId id="327" r:id="rId29"/>
    <p:sldId id="346" r:id="rId30"/>
    <p:sldId id="305" r:id="rId31"/>
    <p:sldId id="306" r:id="rId32"/>
    <p:sldId id="331" r:id="rId33"/>
    <p:sldId id="332" r:id="rId34"/>
    <p:sldId id="333" r:id="rId35"/>
    <p:sldId id="335" r:id="rId36"/>
    <p:sldId id="328" r:id="rId37"/>
    <p:sldId id="337" r:id="rId38"/>
    <p:sldId id="347" r:id="rId39"/>
    <p:sldId id="264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AA4435-12E7-4840-8280-5ACAF69F055F}" v="378" dt="2019-03-21T15:36:57.7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62" autoAdjust="0"/>
    <p:restoredTop sz="95102" autoAdjust="0"/>
  </p:normalViewPr>
  <p:slideViewPr>
    <p:cSldViewPr snapToGrid="0">
      <p:cViewPr varScale="1">
        <p:scale>
          <a:sx n="66" d="100"/>
          <a:sy n="66" d="100"/>
        </p:scale>
        <p:origin x="75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DC231586-9B26-4D13-A3B3-BA90D7E8D391}"/>
    <pc:docChg chg="undo custSel delSld modSld">
      <pc:chgData name="Ralph Haeussler" userId="a33031a8bc7a0d8c" providerId="LiveId" clId="{DC231586-9B26-4D13-A3B3-BA90D7E8D391}" dt="2019-03-21T15:37:16.920" v="531" actId="2696"/>
      <pc:docMkLst>
        <pc:docMk/>
      </pc:docMkLst>
      <pc:sldChg chg="addSp delSp modSp">
        <pc:chgData name="Ralph Haeussler" userId="a33031a8bc7a0d8c" providerId="LiveId" clId="{DC231586-9B26-4D13-A3B3-BA90D7E8D391}" dt="2019-03-21T15:27:12.949" v="86" actId="14100"/>
        <pc:sldMkLst>
          <pc:docMk/>
          <pc:sldMk cId="1924986255" sldId="256"/>
        </pc:sldMkLst>
        <pc:spChg chg="mod">
          <ac:chgData name="Ralph Haeussler" userId="a33031a8bc7a0d8c" providerId="LiveId" clId="{DC231586-9B26-4D13-A3B3-BA90D7E8D391}" dt="2019-03-21T15:26:40.703" v="50" actId="20577"/>
          <ac:spMkLst>
            <pc:docMk/>
            <pc:sldMk cId="1924986255" sldId="256"/>
            <ac:spMk id="2" creationId="{00000000-0000-0000-0000-000000000000}"/>
          </ac:spMkLst>
        </pc:spChg>
        <pc:spChg chg="del mod">
          <ac:chgData name="Ralph Haeussler" userId="a33031a8bc7a0d8c" providerId="LiveId" clId="{DC231586-9B26-4D13-A3B3-BA90D7E8D391}" dt="2019-03-21T15:26:45.732" v="52" actId="478"/>
          <ac:spMkLst>
            <pc:docMk/>
            <pc:sldMk cId="1924986255" sldId="256"/>
            <ac:spMk id="3" creationId="{00000000-0000-0000-0000-000000000000}"/>
          </ac:spMkLst>
        </pc:spChg>
        <pc:spChg chg="add del mod">
          <ac:chgData name="Ralph Haeussler" userId="a33031a8bc7a0d8c" providerId="LiveId" clId="{DC231586-9B26-4D13-A3B3-BA90D7E8D391}" dt="2019-03-21T15:26:49.874" v="54" actId="478"/>
          <ac:spMkLst>
            <pc:docMk/>
            <pc:sldMk cId="1924986255" sldId="256"/>
            <ac:spMk id="12" creationId="{36E50FF9-3CA2-48D4-99F5-307D513CB0B4}"/>
          </ac:spMkLst>
        </pc:spChg>
        <pc:picChg chg="mod">
          <ac:chgData name="Ralph Haeussler" userId="a33031a8bc7a0d8c" providerId="LiveId" clId="{DC231586-9B26-4D13-A3B3-BA90D7E8D391}" dt="2019-03-21T15:26:57.722" v="57" actId="1076"/>
          <ac:picMkLst>
            <pc:docMk/>
            <pc:sldMk cId="1924986255" sldId="256"/>
            <ac:picMk id="5" creationId="{00000000-0000-0000-0000-000000000000}"/>
          </ac:picMkLst>
        </pc:picChg>
        <pc:picChg chg="mod">
          <ac:chgData name="Ralph Haeussler" userId="a33031a8bc7a0d8c" providerId="LiveId" clId="{DC231586-9B26-4D13-A3B3-BA90D7E8D391}" dt="2019-03-21T15:27:12.949" v="86" actId="14100"/>
          <ac:picMkLst>
            <pc:docMk/>
            <pc:sldMk cId="1924986255" sldId="256"/>
            <ac:picMk id="6" creationId="{00000000-0000-0000-0000-000000000000}"/>
          </ac:picMkLst>
        </pc:picChg>
        <pc:picChg chg="del">
          <ac:chgData name="Ralph Haeussler" userId="a33031a8bc7a0d8c" providerId="LiveId" clId="{DC231586-9B26-4D13-A3B3-BA90D7E8D391}" dt="2019-03-21T15:26:52.495" v="55" actId="478"/>
          <ac:picMkLst>
            <pc:docMk/>
            <pc:sldMk cId="1924986255" sldId="256"/>
            <ac:picMk id="9" creationId="{00000000-0000-0000-0000-000000000000}"/>
          </ac:picMkLst>
        </pc:picChg>
      </pc:sldChg>
      <pc:sldChg chg="del">
        <pc:chgData name="Ralph Haeussler" userId="a33031a8bc7a0d8c" providerId="LiveId" clId="{DC231586-9B26-4D13-A3B3-BA90D7E8D391}" dt="2019-03-21T15:37:16.458" v="513" actId="2696"/>
        <pc:sldMkLst>
          <pc:docMk/>
          <pc:sldMk cId="1223146785" sldId="257"/>
        </pc:sldMkLst>
      </pc:sldChg>
      <pc:sldChg chg="del">
        <pc:chgData name="Ralph Haeussler" userId="a33031a8bc7a0d8c" providerId="LiveId" clId="{DC231586-9B26-4D13-A3B3-BA90D7E8D391}" dt="2019-03-21T15:37:16.472" v="514" actId="2696"/>
        <pc:sldMkLst>
          <pc:docMk/>
          <pc:sldMk cId="3510686619" sldId="258"/>
        </pc:sldMkLst>
      </pc:sldChg>
      <pc:sldChg chg="del">
        <pc:chgData name="Ralph Haeussler" userId="a33031a8bc7a0d8c" providerId="LiveId" clId="{DC231586-9B26-4D13-A3B3-BA90D7E8D391}" dt="2019-03-21T15:37:16.217" v="502" actId="2696"/>
        <pc:sldMkLst>
          <pc:docMk/>
          <pc:sldMk cId="621191819" sldId="260"/>
        </pc:sldMkLst>
      </pc:sldChg>
      <pc:sldChg chg="del">
        <pc:chgData name="Ralph Haeussler" userId="a33031a8bc7a0d8c" providerId="LiveId" clId="{DC231586-9B26-4D13-A3B3-BA90D7E8D391}" dt="2019-03-21T15:37:16.551" v="516" actId="2696"/>
        <pc:sldMkLst>
          <pc:docMk/>
          <pc:sldMk cId="2285468906" sldId="261"/>
        </pc:sldMkLst>
      </pc:sldChg>
      <pc:sldChg chg="del">
        <pc:chgData name="Ralph Haeussler" userId="a33031a8bc7a0d8c" providerId="LiveId" clId="{DC231586-9B26-4D13-A3B3-BA90D7E8D391}" dt="2019-03-21T15:37:16.566" v="517" actId="2696"/>
        <pc:sldMkLst>
          <pc:docMk/>
          <pc:sldMk cId="3925539965" sldId="262"/>
        </pc:sldMkLst>
      </pc:sldChg>
      <pc:sldChg chg="del">
        <pc:chgData name="Ralph Haeussler" userId="a33031a8bc7a0d8c" providerId="LiveId" clId="{DC231586-9B26-4D13-A3B3-BA90D7E8D391}" dt="2019-03-21T15:37:16.529" v="515" actId="2696"/>
        <pc:sldMkLst>
          <pc:docMk/>
          <pc:sldMk cId="2293487414" sldId="263"/>
        </pc:sldMkLst>
      </pc:sldChg>
      <pc:sldChg chg="modSp">
        <pc:chgData name="Ralph Haeussler" userId="a33031a8bc7a0d8c" providerId="LiveId" clId="{DC231586-9B26-4D13-A3B3-BA90D7E8D391}" dt="2019-03-21T15:37:01.086" v="499" actId="14100"/>
        <pc:sldMkLst>
          <pc:docMk/>
          <pc:sldMk cId="748551171" sldId="264"/>
        </pc:sldMkLst>
        <pc:spChg chg="mod">
          <ac:chgData name="Ralph Haeussler" userId="a33031a8bc7a0d8c" providerId="LiveId" clId="{DC231586-9B26-4D13-A3B3-BA90D7E8D391}" dt="2019-03-21T15:37:01.086" v="499" actId="14100"/>
          <ac:spMkLst>
            <pc:docMk/>
            <pc:sldMk cId="748551171" sldId="264"/>
            <ac:spMk id="2" creationId="{00000000-0000-0000-0000-000000000000}"/>
          </ac:spMkLst>
        </pc:spChg>
      </pc:sldChg>
      <pc:sldChg chg="del">
        <pc:chgData name="Ralph Haeussler" userId="a33031a8bc7a0d8c" providerId="LiveId" clId="{DC231586-9B26-4D13-A3B3-BA90D7E8D391}" dt="2019-03-21T15:37:16.455" v="512" actId="2696"/>
        <pc:sldMkLst>
          <pc:docMk/>
          <pc:sldMk cId="1728210682" sldId="265"/>
        </pc:sldMkLst>
      </pc:sldChg>
      <pc:sldChg chg="del">
        <pc:chgData name="Ralph Haeussler" userId="a33031a8bc7a0d8c" providerId="LiveId" clId="{DC231586-9B26-4D13-A3B3-BA90D7E8D391}" dt="2019-03-21T15:37:16.392" v="509" actId="2696"/>
        <pc:sldMkLst>
          <pc:docMk/>
          <pc:sldMk cId="3755418901" sldId="266"/>
        </pc:sldMkLst>
      </pc:sldChg>
      <pc:sldChg chg="del">
        <pc:chgData name="Ralph Haeussler" userId="a33031a8bc7a0d8c" providerId="LiveId" clId="{DC231586-9B26-4D13-A3B3-BA90D7E8D391}" dt="2019-03-21T15:37:16.410" v="510" actId="2696"/>
        <pc:sldMkLst>
          <pc:docMk/>
          <pc:sldMk cId="3467490517" sldId="267"/>
        </pc:sldMkLst>
      </pc:sldChg>
      <pc:sldChg chg="del">
        <pc:chgData name="Ralph Haeussler" userId="a33031a8bc7a0d8c" providerId="LiveId" clId="{DC231586-9B26-4D13-A3B3-BA90D7E8D391}" dt="2019-03-21T15:37:16.358" v="508" actId="2696"/>
        <pc:sldMkLst>
          <pc:docMk/>
          <pc:sldMk cId="2931633341" sldId="268"/>
        </pc:sldMkLst>
      </pc:sldChg>
      <pc:sldChg chg="del">
        <pc:chgData name="Ralph Haeussler" userId="a33031a8bc7a0d8c" providerId="LiveId" clId="{DC231586-9B26-4D13-A3B3-BA90D7E8D391}" dt="2019-03-21T15:37:16.412" v="511" actId="2696"/>
        <pc:sldMkLst>
          <pc:docMk/>
          <pc:sldMk cId="3903396415" sldId="269"/>
        </pc:sldMkLst>
      </pc:sldChg>
      <pc:sldChg chg="del">
        <pc:chgData name="Ralph Haeussler" userId="a33031a8bc7a0d8c" providerId="LiveId" clId="{DC231586-9B26-4D13-A3B3-BA90D7E8D391}" dt="2019-03-21T15:37:16.619" v="520" actId="2696"/>
        <pc:sldMkLst>
          <pc:docMk/>
          <pc:sldMk cId="1489845623" sldId="274"/>
        </pc:sldMkLst>
      </pc:sldChg>
      <pc:sldChg chg="del">
        <pc:chgData name="Ralph Haeussler" userId="a33031a8bc7a0d8c" providerId="LiveId" clId="{DC231586-9B26-4D13-A3B3-BA90D7E8D391}" dt="2019-03-21T15:37:16.636" v="521" actId="2696"/>
        <pc:sldMkLst>
          <pc:docMk/>
          <pc:sldMk cId="3167799055" sldId="275"/>
        </pc:sldMkLst>
      </pc:sldChg>
      <pc:sldChg chg="del">
        <pc:chgData name="Ralph Haeussler" userId="a33031a8bc7a0d8c" providerId="LiveId" clId="{DC231586-9B26-4D13-A3B3-BA90D7E8D391}" dt="2019-03-21T15:37:16.664" v="522" actId="2696"/>
        <pc:sldMkLst>
          <pc:docMk/>
          <pc:sldMk cId="3461878368" sldId="276"/>
        </pc:sldMkLst>
      </pc:sldChg>
      <pc:sldChg chg="del">
        <pc:chgData name="Ralph Haeussler" userId="a33031a8bc7a0d8c" providerId="LiveId" clId="{DC231586-9B26-4D13-A3B3-BA90D7E8D391}" dt="2019-03-21T15:37:16.583" v="518" actId="2696"/>
        <pc:sldMkLst>
          <pc:docMk/>
          <pc:sldMk cId="832599132" sldId="277"/>
        </pc:sldMkLst>
      </pc:sldChg>
      <pc:sldChg chg="del">
        <pc:chgData name="Ralph Haeussler" userId="a33031a8bc7a0d8c" providerId="LiveId" clId="{DC231586-9B26-4D13-A3B3-BA90D7E8D391}" dt="2019-03-21T15:37:16.600" v="519" actId="2696"/>
        <pc:sldMkLst>
          <pc:docMk/>
          <pc:sldMk cId="4229705888" sldId="278"/>
        </pc:sldMkLst>
      </pc:sldChg>
      <pc:sldChg chg="del">
        <pc:chgData name="Ralph Haeussler" userId="a33031a8bc7a0d8c" providerId="LiveId" clId="{DC231586-9B26-4D13-A3B3-BA90D7E8D391}" dt="2019-03-21T15:37:16.716" v="523" actId="2696"/>
        <pc:sldMkLst>
          <pc:docMk/>
          <pc:sldMk cId="3253587648" sldId="282"/>
        </pc:sldMkLst>
      </pc:sldChg>
      <pc:sldChg chg="del">
        <pc:chgData name="Ralph Haeussler" userId="a33031a8bc7a0d8c" providerId="LiveId" clId="{DC231586-9B26-4D13-A3B3-BA90D7E8D391}" dt="2019-03-21T15:37:16.766" v="524" actId="2696"/>
        <pc:sldMkLst>
          <pc:docMk/>
          <pc:sldMk cId="2693425878" sldId="283"/>
        </pc:sldMkLst>
      </pc:sldChg>
      <pc:sldChg chg="del">
        <pc:chgData name="Ralph Haeussler" userId="a33031a8bc7a0d8c" providerId="LiveId" clId="{DC231586-9B26-4D13-A3B3-BA90D7E8D391}" dt="2019-03-21T15:37:16.786" v="525" actId="2696"/>
        <pc:sldMkLst>
          <pc:docMk/>
          <pc:sldMk cId="1608326916" sldId="286"/>
        </pc:sldMkLst>
      </pc:sldChg>
      <pc:sldChg chg="del">
        <pc:chgData name="Ralph Haeussler" userId="a33031a8bc7a0d8c" providerId="LiveId" clId="{DC231586-9B26-4D13-A3B3-BA90D7E8D391}" dt="2019-03-21T15:37:16.822" v="526" actId="2696"/>
        <pc:sldMkLst>
          <pc:docMk/>
          <pc:sldMk cId="950489602" sldId="287"/>
        </pc:sldMkLst>
      </pc:sldChg>
      <pc:sldChg chg="del">
        <pc:chgData name="Ralph Haeussler" userId="a33031a8bc7a0d8c" providerId="LiveId" clId="{DC231586-9B26-4D13-A3B3-BA90D7E8D391}" dt="2019-03-21T15:37:16.842" v="527" actId="2696"/>
        <pc:sldMkLst>
          <pc:docMk/>
          <pc:sldMk cId="1582632868" sldId="288"/>
        </pc:sldMkLst>
      </pc:sldChg>
      <pc:sldChg chg="del">
        <pc:chgData name="Ralph Haeussler" userId="a33031a8bc7a0d8c" providerId="LiveId" clId="{DC231586-9B26-4D13-A3B3-BA90D7E8D391}" dt="2019-03-21T15:37:16.854" v="528" actId="2696"/>
        <pc:sldMkLst>
          <pc:docMk/>
          <pc:sldMk cId="244356108" sldId="289"/>
        </pc:sldMkLst>
      </pc:sldChg>
      <pc:sldChg chg="del">
        <pc:chgData name="Ralph Haeussler" userId="a33031a8bc7a0d8c" providerId="LiveId" clId="{DC231586-9B26-4D13-A3B3-BA90D7E8D391}" dt="2019-03-21T15:37:16.873" v="529" actId="2696"/>
        <pc:sldMkLst>
          <pc:docMk/>
          <pc:sldMk cId="1446440072" sldId="290"/>
        </pc:sldMkLst>
      </pc:sldChg>
      <pc:sldChg chg="del">
        <pc:chgData name="Ralph Haeussler" userId="a33031a8bc7a0d8c" providerId="LiveId" clId="{DC231586-9B26-4D13-A3B3-BA90D7E8D391}" dt="2019-03-21T15:37:16.893" v="530" actId="2696"/>
        <pc:sldMkLst>
          <pc:docMk/>
          <pc:sldMk cId="2213114276" sldId="291"/>
        </pc:sldMkLst>
      </pc:sldChg>
      <pc:sldChg chg="del">
        <pc:chgData name="Ralph Haeussler" userId="a33031a8bc7a0d8c" providerId="LiveId" clId="{DC231586-9B26-4D13-A3B3-BA90D7E8D391}" dt="2019-03-21T15:27:31.461" v="87" actId="2696"/>
        <pc:sldMkLst>
          <pc:docMk/>
          <pc:sldMk cId="3364354205" sldId="292"/>
        </pc:sldMkLst>
      </pc:sldChg>
      <pc:sldChg chg="modSp modAnim">
        <pc:chgData name="Ralph Haeussler" userId="a33031a8bc7a0d8c" providerId="LiveId" clId="{DC231586-9B26-4D13-A3B3-BA90D7E8D391}" dt="2019-03-21T15:33:44.707" v="366"/>
        <pc:sldMkLst>
          <pc:docMk/>
          <pc:sldMk cId="3731196681" sldId="295"/>
        </pc:sldMkLst>
        <pc:spChg chg="mod">
          <ac:chgData name="Ralph Haeussler" userId="a33031a8bc7a0d8c" providerId="LiveId" clId="{DC231586-9B26-4D13-A3B3-BA90D7E8D391}" dt="2019-03-21T15:33:23.761" v="356" actId="17032"/>
          <ac:spMkLst>
            <pc:docMk/>
            <pc:sldMk cId="3731196681" sldId="295"/>
            <ac:spMk id="16" creationId="{00000000-0000-0000-0000-000000000000}"/>
          </ac:spMkLst>
        </pc:spChg>
      </pc:sldChg>
      <pc:sldChg chg="modSp">
        <pc:chgData name="Ralph Haeussler" userId="a33031a8bc7a0d8c" providerId="LiveId" clId="{DC231586-9B26-4D13-A3B3-BA90D7E8D391}" dt="2019-03-21T15:34:06.296" v="367" actId="17032"/>
        <pc:sldMkLst>
          <pc:docMk/>
          <pc:sldMk cId="734414295" sldId="298"/>
        </pc:sldMkLst>
        <pc:spChg chg="mod">
          <ac:chgData name="Ralph Haeussler" userId="a33031a8bc7a0d8c" providerId="LiveId" clId="{DC231586-9B26-4D13-A3B3-BA90D7E8D391}" dt="2019-03-21T15:34:06.296" v="367" actId="17032"/>
          <ac:spMkLst>
            <pc:docMk/>
            <pc:sldMk cId="734414295" sldId="298"/>
            <ac:spMk id="13" creationId="{00000000-0000-0000-0000-000000000000}"/>
          </ac:spMkLst>
        </pc:spChg>
      </pc:sldChg>
      <pc:sldChg chg="del">
        <pc:chgData name="Ralph Haeussler" userId="a33031a8bc7a0d8c" providerId="LiveId" clId="{DC231586-9B26-4D13-A3B3-BA90D7E8D391}" dt="2019-03-21T15:37:16.204" v="501" actId="2696"/>
        <pc:sldMkLst>
          <pc:docMk/>
          <pc:sldMk cId="1296522398" sldId="313"/>
        </pc:sldMkLst>
      </pc:sldChg>
      <pc:sldChg chg="del">
        <pc:chgData name="Ralph Haeussler" userId="a33031a8bc7a0d8c" providerId="LiveId" clId="{DC231586-9B26-4D13-A3B3-BA90D7E8D391}" dt="2019-03-21T15:37:16.920" v="531" actId="2696"/>
        <pc:sldMkLst>
          <pc:docMk/>
          <pc:sldMk cId="576744892" sldId="315"/>
        </pc:sldMkLst>
      </pc:sldChg>
      <pc:sldChg chg="delSp modSp">
        <pc:chgData name="Ralph Haeussler" userId="a33031a8bc7a0d8c" providerId="LiveId" clId="{DC231586-9B26-4D13-A3B3-BA90D7E8D391}" dt="2019-03-21T15:34:49.137" v="369" actId="478"/>
        <pc:sldMkLst>
          <pc:docMk/>
          <pc:sldMk cId="3428822423" sldId="316"/>
        </pc:sldMkLst>
        <pc:spChg chg="del mod">
          <ac:chgData name="Ralph Haeussler" userId="a33031a8bc7a0d8c" providerId="LiveId" clId="{DC231586-9B26-4D13-A3B3-BA90D7E8D391}" dt="2019-03-21T15:34:49.137" v="369" actId="478"/>
          <ac:spMkLst>
            <pc:docMk/>
            <pc:sldMk cId="3428822423" sldId="316"/>
            <ac:spMk id="4" creationId="{68F17491-F138-4629-BF3F-9F38DEE05626}"/>
          </ac:spMkLst>
        </pc:spChg>
      </pc:sldChg>
      <pc:sldChg chg="del">
        <pc:chgData name="Ralph Haeussler" userId="a33031a8bc7a0d8c" providerId="LiveId" clId="{DC231586-9B26-4D13-A3B3-BA90D7E8D391}" dt="2019-03-21T15:37:16.338" v="507" actId="2696"/>
        <pc:sldMkLst>
          <pc:docMk/>
          <pc:sldMk cId="1969864232" sldId="317"/>
        </pc:sldMkLst>
      </pc:sldChg>
      <pc:sldChg chg="del">
        <pc:chgData name="Ralph Haeussler" userId="a33031a8bc7a0d8c" providerId="LiveId" clId="{DC231586-9B26-4D13-A3B3-BA90D7E8D391}" dt="2019-03-21T15:37:16.322" v="506" actId="2696"/>
        <pc:sldMkLst>
          <pc:docMk/>
          <pc:sldMk cId="1075231586" sldId="318"/>
        </pc:sldMkLst>
      </pc:sldChg>
      <pc:sldChg chg="del">
        <pc:chgData name="Ralph Haeussler" userId="a33031a8bc7a0d8c" providerId="LiveId" clId="{DC231586-9B26-4D13-A3B3-BA90D7E8D391}" dt="2019-03-21T15:37:16.245" v="503" actId="2696"/>
        <pc:sldMkLst>
          <pc:docMk/>
          <pc:sldMk cId="152164707" sldId="319"/>
        </pc:sldMkLst>
      </pc:sldChg>
      <pc:sldChg chg="del">
        <pc:chgData name="Ralph Haeussler" userId="a33031a8bc7a0d8c" providerId="LiveId" clId="{DC231586-9B26-4D13-A3B3-BA90D7E8D391}" dt="2019-03-21T15:37:16.263" v="504" actId="2696"/>
        <pc:sldMkLst>
          <pc:docMk/>
          <pc:sldMk cId="569228058" sldId="321"/>
        </pc:sldMkLst>
      </pc:sldChg>
      <pc:sldChg chg="del">
        <pc:chgData name="Ralph Haeussler" userId="a33031a8bc7a0d8c" providerId="LiveId" clId="{DC231586-9B26-4D13-A3B3-BA90D7E8D391}" dt="2019-03-21T15:37:16.284" v="505" actId="2696"/>
        <pc:sldMkLst>
          <pc:docMk/>
          <pc:sldMk cId="199733595" sldId="322"/>
        </pc:sldMkLst>
      </pc:sldChg>
      <pc:sldChg chg="modSp modAnim">
        <pc:chgData name="Ralph Haeussler" userId="a33031a8bc7a0d8c" providerId="LiveId" clId="{DC231586-9B26-4D13-A3B3-BA90D7E8D391}" dt="2019-03-21T15:30:33.547" v="333"/>
        <pc:sldMkLst>
          <pc:docMk/>
          <pc:sldMk cId="4243504115" sldId="324"/>
        </pc:sldMkLst>
        <pc:spChg chg="mod ord">
          <ac:chgData name="Ralph Haeussler" userId="a33031a8bc7a0d8c" providerId="LiveId" clId="{DC231586-9B26-4D13-A3B3-BA90D7E8D391}" dt="2019-03-21T15:30:00.049" v="298" actId="166"/>
          <ac:spMkLst>
            <pc:docMk/>
            <pc:sldMk cId="4243504115" sldId="324"/>
            <ac:spMk id="8" creationId="{00000000-0000-0000-0000-000000000000}"/>
          </ac:spMkLst>
        </pc:spChg>
        <pc:picChg chg="mod">
          <ac:chgData name="Ralph Haeussler" userId="a33031a8bc7a0d8c" providerId="LiveId" clId="{DC231586-9B26-4D13-A3B3-BA90D7E8D391}" dt="2019-03-21T15:30:07.965" v="320" actId="1037"/>
          <ac:picMkLst>
            <pc:docMk/>
            <pc:sldMk cId="4243504115" sldId="324"/>
            <ac:picMk id="5122" creationId="{00000000-0000-0000-0000-000000000000}"/>
          </ac:picMkLst>
        </pc:picChg>
      </pc:sldChg>
      <pc:sldChg chg="del">
        <pc:chgData name="Ralph Haeussler" userId="a33031a8bc7a0d8c" providerId="LiveId" clId="{DC231586-9B26-4D13-A3B3-BA90D7E8D391}" dt="2019-03-21T15:30:43.108" v="334" actId="2696"/>
        <pc:sldMkLst>
          <pc:docMk/>
          <pc:sldMk cId="4006278292" sldId="325"/>
        </pc:sldMkLst>
      </pc:sldChg>
      <pc:sldChg chg="modSp">
        <pc:chgData name="Ralph Haeussler" userId="a33031a8bc7a0d8c" providerId="LiveId" clId="{DC231586-9B26-4D13-A3B3-BA90D7E8D391}" dt="2019-03-21T15:35:18.191" v="370" actId="166"/>
        <pc:sldMkLst>
          <pc:docMk/>
          <pc:sldMk cId="188959599" sldId="326"/>
        </pc:sldMkLst>
        <pc:spChg chg="ord">
          <ac:chgData name="Ralph Haeussler" userId="a33031a8bc7a0d8c" providerId="LiveId" clId="{DC231586-9B26-4D13-A3B3-BA90D7E8D391}" dt="2019-03-21T15:35:18.191" v="370" actId="166"/>
          <ac:spMkLst>
            <pc:docMk/>
            <pc:sldMk cId="188959599" sldId="326"/>
            <ac:spMk id="8" creationId="{00000000-0000-0000-0000-000000000000}"/>
          </ac:spMkLst>
        </pc:spChg>
      </pc:sldChg>
      <pc:sldChg chg="del">
        <pc:chgData name="Ralph Haeussler" userId="a33031a8bc7a0d8c" providerId="LiveId" clId="{DC231586-9B26-4D13-A3B3-BA90D7E8D391}" dt="2019-03-21T15:37:16.165" v="500" actId="2696"/>
        <pc:sldMkLst>
          <pc:docMk/>
          <pc:sldMk cId="1586476455" sldId="338"/>
        </pc:sldMkLst>
      </pc:sldChg>
      <pc:sldChg chg="modSp">
        <pc:chgData name="Ralph Haeussler" userId="a33031a8bc7a0d8c" providerId="LiveId" clId="{DC231586-9B26-4D13-A3B3-BA90D7E8D391}" dt="2019-03-21T15:32:13.099" v="348" actId="113"/>
        <pc:sldMkLst>
          <pc:docMk/>
          <pc:sldMk cId="3475568436" sldId="341"/>
        </pc:sldMkLst>
        <pc:spChg chg="mod">
          <ac:chgData name="Ralph Haeussler" userId="a33031a8bc7a0d8c" providerId="LiveId" clId="{DC231586-9B26-4D13-A3B3-BA90D7E8D391}" dt="2019-03-21T15:32:13.099" v="348" actId="113"/>
          <ac:spMkLst>
            <pc:docMk/>
            <pc:sldMk cId="3475568436" sldId="341"/>
            <ac:spMk id="10" creationId="{248CE31A-8A0A-4C2E-B658-E12E8A1477C5}"/>
          </ac:spMkLst>
        </pc:spChg>
      </pc:sldChg>
      <pc:sldChg chg="modSp modAnim">
        <pc:chgData name="Ralph Haeussler" userId="a33031a8bc7a0d8c" providerId="LiveId" clId="{DC231586-9B26-4D13-A3B3-BA90D7E8D391}" dt="2019-03-21T15:31:26.644" v="344" actId="166"/>
        <pc:sldMkLst>
          <pc:docMk/>
          <pc:sldMk cId="1576722530" sldId="344"/>
        </pc:sldMkLst>
        <pc:spChg chg="mod ord">
          <ac:chgData name="Ralph Haeussler" userId="a33031a8bc7a0d8c" providerId="LiveId" clId="{DC231586-9B26-4D13-A3B3-BA90D7E8D391}" dt="2019-03-21T15:31:26.644" v="344" actId="166"/>
          <ac:spMkLst>
            <pc:docMk/>
            <pc:sldMk cId="1576722530" sldId="344"/>
            <ac:spMk id="8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image" Target="../media/image60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image" Target="../media/image6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E9C593-D49D-463D-86BC-C0F3F1C20287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F8A0E0-3923-48AF-874B-6E820FCFA8CC}">
      <dgm:prSet/>
      <dgm:spPr/>
      <dgm:t>
        <a:bodyPr/>
        <a:lstStyle/>
        <a:p>
          <a:endParaRPr lang="en-US"/>
        </a:p>
      </dgm:t>
    </dgm:pt>
    <dgm:pt modelId="{48CE63E8-B783-4959-B014-8C4E29526978}" type="parTrans" cxnId="{3B369545-C864-4697-88D1-19CC49078940}">
      <dgm:prSet/>
      <dgm:spPr/>
      <dgm:t>
        <a:bodyPr/>
        <a:lstStyle/>
        <a:p>
          <a:endParaRPr lang="en-US"/>
        </a:p>
      </dgm:t>
    </dgm:pt>
    <dgm:pt modelId="{A94CA9CE-379F-4F33-AD5D-74FAD0FA88C6}" type="sibTrans" cxnId="{3B369545-C864-4697-88D1-19CC49078940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D25E4E2A-D539-4245-9743-D5EEF56C126E}">
      <dgm:prSet phldrT="[Text]" phldr="1"/>
      <dgm:spPr/>
      <dgm:t>
        <a:bodyPr/>
        <a:lstStyle/>
        <a:p>
          <a:endParaRPr lang="en-US"/>
        </a:p>
      </dgm:t>
    </dgm:pt>
    <dgm:pt modelId="{BCB88D1C-13D4-4E1F-83F8-438DCB4C7E16}" type="parTrans" cxnId="{D755DA35-48D9-439C-8B30-6D456B4BF689}">
      <dgm:prSet/>
      <dgm:spPr/>
      <dgm:t>
        <a:bodyPr/>
        <a:lstStyle/>
        <a:p>
          <a:endParaRPr lang="en-US"/>
        </a:p>
      </dgm:t>
    </dgm:pt>
    <dgm:pt modelId="{B294083D-8624-4FF3-89B6-360ECD9B586E}" type="sibTrans" cxnId="{D755DA35-48D9-439C-8B30-6D456B4BF689}">
      <dgm:prSet/>
      <dgm:spPr/>
      <dgm:t>
        <a:bodyPr/>
        <a:lstStyle/>
        <a:p>
          <a:endParaRPr lang="en-US"/>
        </a:p>
      </dgm:t>
    </dgm:pt>
    <dgm:pt modelId="{517C4710-D1A8-4EC9-94AC-0F6F6469F109}">
      <dgm:prSet phldrT="[Text]" phldr="1"/>
      <dgm:spPr/>
      <dgm:t>
        <a:bodyPr/>
        <a:lstStyle/>
        <a:p>
          <a:endParaRPr lang="en-US"/>
        </a:p>
      </dgm:t>
    </dgm:pt>
    <dgm:pt modelId="{C544A8D9-E333-4931-BAAC-998991370621}" type="parTrans" cxnId="{4860106B-828A-4DCD-8D51-8C7DFF1EEF93}">
      <dgm:prSet/>
      <dgm:spPr/>
      <dgm:t>
        <a:bodyPr/>
        <a:lstStyle/>
        <a:p>
          <a:endParaRPr lang="en-US"/>
        </a:p>
      </dgm:t>
    </dgm:pt>
    <dgm:pt modelId="{B5A1FB7D-E099-48DB-8782-1C2BFF535EE4}" type="sibTrans" cxnId="{4860106B-828A-4DCD-8D51-8C7DFF1EEF93}">
      <dgm:prSet/>
      <dgm:spPr/>
      <dgm:t>
        <a:bodyPr/>
        <a:lstStyle/>
        <a:p>
          <a:endParaRPr lang="en-US"/>
        </a:p>
      </dgm:t>
    </dgm:pt>
    <dgm:pt modelId="{3CEC47B6-9CBD-48FB-B77C-68299EB6486C}">
      <dgm:prSet phldrT="[Text]" phldr="1"/>
      <dgm:spPr/>
      <dgm:t>
        <a:bodyPr/>
        <a:lstStyle/>
        <a:p>
          <a:endParaRPr lang="en-US"/>
        </a:p>
      </dgm:t>
    </dgm:pt>
    <dgm:pt modelId="{67CA2AF2-F7A6-4F70-A26C-94759D796731}" type="parTrans" cxnId="{AC45B6B5-B5A1-4C5B-97C5-AFD83EDA0C92}">
      <dgm:prSet/>
      <dgm:spPr/>
      <dgm:t>
        <a:bodyPr/>
        <a:lstStyle/>
        <a:p>
          <a:endParaRPr lang="en-US"/>
        </a:p>
      </dgm:t>
    </dgm:pt>
    <dgm:pt modelId="{55247F2B-5A3A-40F0-BE2A-F3B497C58C4C}" type="sibTrans" cxnId="{AC45B6B5-B5A1-4C5B-97C5-AFD83EDA0C92}">
      <dgm:prSet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1D5CBAF4-C047-4F10-AE22-86A5A3AF7CA2}" type="pres">
      <dgm:prSet presAssocID="{EFE9C593-D49D-463D-86BC-C0F3F1C20287}" presName="Name0" presStyleCnt="0">
        <dgm:presLayoutVars>
          <dgm:chMax val="7"/>
          <dgm:chPref val="7"/>
          <dgm:dir/>
        </dgm:presLayoutVars>
      </dgm:prSet>
      <dgm:spPr/>
    </dgm:pt>
    <dgm:pt modelId="{83C01CB9-FFBB-476E-8D9F-139F5310051D}" type="pres">
      <dgm:prSet presAssocID="{EFE9C593-D49D-463D-86BC-C0F3F1C20287}" presName="Name1" presStyleCnt="0"/>
      <dgm:spPr/>
    </dgm:pt>
    <dgm:pt modelId="{67087A81-D234-43F0-8030-A2A821E23BC4}" type="pres">
      <dgm:prSet presAssocID="{A94CA9CE-379F-4F33-AD5D-74FAD0FA88C6}" presName="picture_1" presStyleCnt="0"/>
      <dgm:spPr/>
    </dgm:pt>
    <dgm:pt modelId="{ACA41108-CC9E-4569-8899-C46CB251DFCD}" type="pres">
      <dgm:prSet presAssocID="{A94CA9CE-379F-4F33-AD5D-74FAD0FA88C6}" presName="pictureRepeatNode" presStyleLbl="alignImgPlace1" presStyleIdx="0" presStyleCnt="4" custScaleX="95975" custScaleY="133333" custLinFactNeighborX="-43516" custLinFactNeighborY="26962"/>
      <dgm:spPr/>
    </dgm:pt>
    <dgm:pt modelId="{547CEC83-EE0C-4554-B3C2-C6318A51A125}" type="pres">
      <dgm:prSet presAssocID="{E0F8A0E0-3923-48AF-874B-6E820FCFA8CC}" presName="text_1" presStyleLbl="node1" presStyleIdx="0" presStyleCnt="0">
        <dgm:presLayoutVars>
          <dgm:bulletEnabled val="1"/>
        </dgm:presLayoutVars>
      </dgm:prSet>
      <dgm:spPr/>
    </dgm:pt>
    <dgm:pt modelId="{DF144312-8147-42F6-83A2-187B32937619}" type="pres">
      <dgm:prSet presAssocID="{B294083D-8624-4FF3-89B6-360ECD9B586E}" presName="picture_2" presStyleCnt="0"/>
      <dgm:spPr/>
    </dgm:pt>
    <dgm:pt modelId="{A8BB6982-ED85-4FAA-953E-72936F68387F}" type="pres">
      <dgm:prSet presAssocID="{B294083D-8624-4FF3-89B6-360ECD9B586E}" presName="pictureRepeatNode" presStyleLbl="alignImgPlace1" presStyleIdx="1" presStyleCnt="4"/>
      <dgm:spPr/>
    </dgm:pt>
    <dgm:pt modelId="{5C5FE9B1-1A7A-4FA1-8441-56DD67B2DE9E}" type="pres">
      <dgm:prSet presAssocID="{D25E4E2A-D539-4245-9743-D5EEF56C126E}" presName="line_2" presStyleLbl="parChTrans1D1" presStyleIdx="0" presStyleCnt="3"/>
      <dgm:spPr/>
    </dgm:pt>
    <dgm:pt modelId="{9B1A5E64-2C8D-477A-9D16-D94C72B3B243}" type="pres">
      <dgm:prSet presAssocID="{D25E4E2A-D539-4245-9743-D5EEF56C126E}" presName="textparent_2" presStyleLbl="node1" presStyleIdx="0" presStyleCnt="0"/>
      <dgm:spPr/>
    </dgm:pt>
    <dgm:pt modelId="{A59F9BDA-8E22-484E-BF88-7C4761B95AD5}" type="pres">
      <dgm:prSet presAssocID="{D25E4E2A-D539-4245-9743-D5EEF56C126E}" presName="text_2" presStyleLbl="revTx" presStyleIdx="0" presStyleCnt="3">
        <dgm:presLayoutVars>
          <dgm:bulletEnabled val="1"/>
        </dgm:presLayoutVars>
      </dgm:prSet>
      <dgm:spPr/>
    </dgm:pt>
    <dgm:pt modelId="{E2C37B18-0D18-47B2-B619-C0C76498EE82}" type="pres">
      <dgm:prSet presAssocID="{B5A1FB7D-E099-48DB-8782-1C2BFF535EE4}" presName="picture_3" presStyleCnt="0"/>
      <dgm:spPr/>
    </dgm:pt>
    <dgm:pt modelId="{EB844473-2858-4CF9-BC25-74275AE94CA5}" type="pres">
      <dgm:prSet presAssocID="{B5A1FB7D-E099-48DB-8782-1C2BFF535EE4}" presName="pictureRepeatNode" presStyleLbl="alignImgPlace1" presStyleIdx="2" presStyleCnt="4" custScaleX="29019" custScaleY="31923"/>
      <dgm:spPr/>
    </dgm:pt>
    <dgm:pt modelId="{F6E3B569-3C76-43D4-89B8-593D818F6E30}" type="pres">
      <dgm:prSet presAssocID="{517C4710-D1A8-4EC9-94AC-0F6F6469F109}" presName="line_3" presStyleLbl="parChTrans1D1" presStyleIdx="1" presStyleCnt="3"/>
      <dgm:spPr/>
    </dgm:pt>
    <dgm:pt modelId="{835BB78A-B435-40D4-A69D-86B0932E90AA}" type="pres">
      <dgm:prSet presAssocID="{517C4710-D1A8-4EC9-94AC-0F6F6469F109}" presName="textparent_3" presStyleLbl="node1" presStyleIdx="0" presStyleCnt="0"/>
      <dgm:spPr/>
    </dgm:pt>
    <dgm:pt modelId="{AF9E9CFD-AB7F-4683-8DDE-92762DB4BFF9}" type="pres">
      <dgm:prSet presAssocID="{517C4710-D1A8-4EC9-94AC-0F6F6469F109}" presName="text_3" presStyleLbl="revTx" presStyleIdx="1" presStyleCnt="3">
        <dgm:presLayoutVars>
          <dgm:bulletEnabled val="1"/>
        </dgm:presLayoutVars>
      </dgm:prSet>
      <dgm:spPr/>
    </dgm:pt>
    <dgm:pt modelId="{C3B2822E-966E-4019-A221-508A0139F2CE}" type="pres">
      <dgm:prSet presAssocID="{55247F2B-5A3A-40F0-BE2A-F3B497C58C4C}" presName="picture_4" presStyleCnt="0"/>
      <dgm:spPr/>
    </dgm:pt>
    <dgm:pt modelId="{11510CD7-D8A5-4234-899D-ED50FF13AADA}" type="pres">
      <dgm:prSet presAssocID="{55247F2B-5A3A-40F0-BE2A-F3B497C58C4C}" presName="pictureRepeatNode" presStyleLbl="alignImgPlace1" presStyleIdx="3" presStyleCnt="4" custScaleX="297919" custScaleY="291532" custLinFactY="-100000" custLinFactNeighborX="-44976" custLinFactNeighborY="-161078"/>
      <dgm:spPr/>
    </dgm:pt>
    <dgm:pt modelId="{C2F2D68B-A299-43E1-8DFF-FBA584D72C9F}" type="pres">
      <dgm:prSet presAssocID="{3CEC47B6-9CBD-48FB-B77C-68299EB6486C}" presName="line_4" presStyleLbl="parChTrans1D1" presStyleIdx="2" presStyleCnt="3"/>
      <dgm:spPr/>
    </dgm:pt>
    <dgm:pt modelId="{5B42CD4E-0BF1-4161-8547-8C99EAF80B31}" type="pres">
      <dgm:prSet presAssocID="{3CEC47B6-9CBD-48FB-B77C-68299EB6486C}" presName="textparent_4" presStyleLbl="node1" presStyleIdx="0" presStyleCnt="0"/>
      <dgm:spPr/>
    </dgm:pt>
    <dgm:pt modelId="{4FC71E16-A35E-4792-9EF2-41F1C84EE830}" type="pres">
      <dgm:prSet presAssocID="{3CEC47B6-9CBD-48FB-B77C-68299EB6486C}" presName="text_4" presStyleLbl="revTx" presStyleIdx="2" presStyleCnt="3">
        <dgm:presLayoutVars>
          <dgm:bulletEnabled val="1"/>
        </dgm:presLayoutVars>
      </dgm:prSet>
      <dgm:spPr/>
    </dgm:pt>
  </dgm:ptLst>
  <dgm:cxnLst>
    <dgm:cxn modelId="{41952805-5C0A-404E-8AC1-C06B7B224AB2}" type="presOf" srcId="{3CEC47B6-9CBD-48FB-B77C-68299EB6486C}" destId="{4FC71E16-A35E-4792-9EF2-41F1C84EE830}" srcOrd="0" destOrd="0" presId="urn:microsoft.com/office/officeart/2008/layout/CircularPictureCallout"/>
    <dgm:cxn modelId="{5D63B12F-2CA8-4601-B21D-040575FA0E17}" type="presOf" srcId="{EFE9C593-D49D-463D-86BC-C0F3F1C20287}" destId="{1D5CBAF4-C047-4F10-AE22-86A5A3AF7CA2}" srcOrd="0" destOrd="0" presId="urn:microsoft.com/office/officeart/2008/layout/CircularPictureCallout"/>
    <dgm:cxn modelId="{D755DA35-48D9-439C-8B30-6D456B4BF689}" srcId="{EFE9C593-D49D-463D-86BC-C0F3F1C20287}" destId="{D25E4E2A-D539-4245-9743-D5EEF56C126E}" srcOrd="1" destOrd="0" parTransId="{BCB88D1C-13D4-4E1F-83F8-438DCB4C7E16}" sibTransId="{B294083D-8624-4FF3-89B6-360ECD9B586E}"/>
    <dgm:cxn modelId="{2610F760-AE88-4A1F-9812-C603983BDC2C}" type="presOf" srcId="{B5A1FB7D-E099-48DB-8782-1C2BFF535EE4}" destId="{EB844473-2858-4CF9-BC25-74275AE94CA5}" srcOrd="0" destOrd="0" presId="urn:microsoft.com/office/officeart/2008/layout/CircularPictureCallout"/>
    <dgm:cxn modelId="{3B369545-C864-4697-88D1-19CC49078940}" srcId="{EFE9C593-D49D-463D-86BC-C0F3F1C20287}" destId="{E0F8A0E0-3923-48AF-874B-6E820FCFA8CC}" srcOrd="0" destOrd="0" parTransId="{48CE63E8-B783-4959-B014-8C4E29526978}" sibTransId="{A94CA9CE-379F-4F33-AD5D-74FAD0FA88C6}"/>
    <dgm:cxn modelId="{4860106B-828A-4DCD-8D51-8C7DFF1EEF93}" srcId="{EFE9C593-D49D-463D-86BC-C0F3F1C20287}" destId="{517C4710-D1A8-4EC9-94AC-0F6F6469F109}" srcOrd="2" destOrd="0" parTransId="{C544A8D9-E333-4931-BAAC-998991370621}" sibTransId="{B5A1FB7D-E099-48DB-8782-1C2BFF535EE4}"/>
    <dgm:cxn modelId="{4F119B82-B7E4-4B75-8B1B-F0501D4744A2}" type="presOf" srcId="{D25E4E2A-D539-4245-9743-D5EEF56C126E}" destId="{A59F9BDA-8E22-484E-BF88-7C4761B95AD5}" srcOrd="0" destOrd="0" presId="urn:microsoft.com/office/officeart/2008/layout/CircularPictureCallout"/>
    <dgm:cxn modelId="{01350E83-70DF-43CF-A7BA-4CF353F9134B}" type="presOf" srcId="{55247F2B-5A3A-40F0-BE2A-F3B497C58C4C}" destId="{11510CD7-D8A5-4234-899D-ED50FF13AADA}" srcOrd="0" destOrd="0" presId="urn:microsoft.com/office/officeart/2008/layout/CircularPictureCallout"/>
    <dgm:cxn modelId="{E2FE5083-7359-48B5-B5A5-D32E1D0305EC}" type="presOf" srcId="{B294083D-8624-4FF3-89B6-360ECD9B586E}" destId="{A8BB6982-ED85-4FAA-953E-72936F68387F}" srcOrd="0" destOrd="0" presId="urn:microsoft.com/office/officeart/2008/layout/CircularPictureCallout"/>
    <dgm:cxn modelId="{AC45B6B5-B5A1-4C5B-97C5-AFD83EDA0C92}" srcId="{EFE9C593-D49D-463D-86BC-C0F3F1C20287}" destId="{3CEC47B6-9CBD-48FB-B77C-68299EB6486C}" srcOrd="3" destOrd="0" parTransId="{67CA2AF2-F7A6-4F70-A26C-94759D796731}" sibTransId="{55247F2B-5A3A-40F0-BE2A-F3B497C58C4C}"/>
    <dgm:cxn modelId="{9A6442B9-8437-4E30-9CB2-A5A7279F074F}" type="presOf" srcId="{A94CA9CE-379F-4F33-AD5D-74FAD0FA88C6}" destId="{ACA41108-CC9E-4569-8899-C46CB251DFCD}" srcOrd="0" destOrd="0" presId="urn:microsoft.com/office/officeart/2008/layout/CircularPictureCallout"/>
    <dgm:cxn modelId="{13A509BA-211C-4C68-8854-F48A1DE80ECC}" type="presOf" srcId="{517C4710-D1A8-4EC9-94AC-0F6F6469F109}" destId="{AF9E9CFD-AB7F-4683-8DDE-92762DB4BFF9}" srcOrd="0" destOrd="0" presId="urn:microsoft.com/office/officeart/2008/layout/CircularPictureCallout"/>
    <dgm:cxn modelId="{290C06F0-86AB-4654-945F-0A271B500062}" type="presOf" srcId="{E0F8A0E0-3923-48AF-874B-6E820FCFA8CC}" destId="{547CEC83-EE0C-4554-B3C2-C6318A51A125}" srcOrd="0" destOrd="0" presId="urn:microsoft.com/office/officeart/2008/layout/CircularPictureCallout"/>
    <dgm:cxn modelId="{4220B423-79D2-4A1A-8C45-ED3FAE2AF8E3}" type="presParOf" srcId="{1D5CBAF4-C047-4F10-AE22-86A5A3AF7CA2}" destId="{83C01CB9-FFBB-476E-8D9F-139F5310051D}" srcOrd="0" destOrd="0" presId="urn:microsoft.com/office/officeart/2008/layout/CircularPictureCallout"/>
    <dgm:cxn modelId="{B7589E95-5DF4-49E4-A280-036FF4D15004}" type="presParOf" srcId="{83C01CB9-FFBB-476E-8D9F-139F5310051D}" destId="{67087A81-D234-43F0-8030-A2A821E23BC4}" srcOrd="0" destOrd="0" presId="urn:microsoft.com/office/officeart/2008/layout/CircularPictureCallout"/>
    <dgm:cxn modelId="{C36F07D2-8D86-4E73-89AF-69B1B250959C}" type="presParOf" srcId="{67087A81-D234-43F0-8030-A2A821E23BC4}" destId="{ACA41108-CC9E-4569-8899-C46CB251DFCD}" srcOrd="0" destOrd="0" presId="urn:microsoft.com/office/officeart/2008/layout/CircularPictureCallout"/>
    <dgm:cxn modelId="{97009C7D-792F-42B8-ABD5-BA421702660D}" type="presParOf" srcId="{83C01CB9-FFBB-476E-8D9F-139F5310051D}" destId="{547CEC83-EE0C-4554-B3C2-C6318A51A125}" srcOrd="1" destOrd="0" presId="urn:microsoft.com/office/officeart/2008/layout/CircularPictureCallout"/>
    <dgm:cxn modelId="{0ACA2DB7-70E3-4C69-A630-6112807A57EB}" type="presParOf" srcId="{83C01CB9-FFBB-476E-8D9F-139F5310051D}" destId="{DF144312-8147-42F6-83A2-187B32937619}" srcOrd="2" destOrd="0" presId="urn:microsoft.com/office/officeart/2008/layout/CircularPictureCallout"/>
    <dgm:cxn modelId="{393E86C0-F401-40A5-899B-2D56720693F0}" type="presParOf" srcId="{DF144312-8147-42F6-83A2-187B32937619}" destId="{A8BB6982-ED85-4FAA-953E-72936F68387F}" srcOrd="0" destOrd="0" presId="urn:microsoft.com/office/officeart/2008/layout/CircularPictureCallout"/>
    <dgm:cxn modelId="{DB37525D-EB74-4CEB-9349-3B9D886D2E25}" type="presParOf" srcId="{83C01CB9-FFBB-476E-8D9F-139F5310051D}" destId="{5C5FE9B1-1A7A-4FA1-8441-56DD67B2DE9E}" srcOrd="3" destOrd="0" presId="urn:microsoft.com/office/officeart/2008/layout/CircularPictureCallout"/>
    <dgm:cxn modelId="{103E5403-BC52-4B80-B640-E1E646774C36}" type="presParOf" srcId="{83C01CB9-FFBB-476E-8D9F-139F5310051D}" destId="{9B1A5E64-2C8D-477A-9D16-D94C72B3B243}" srcOrd="4" destOrd="0" presId="urn:microsoft.com/office/officeart/2008/layout/CircularPictureCallout"/>
    <dgm:cxn modelId="{2C033541-8A24-44E9-A098-9F3FC58C09D8}" type="presParOf" srcId="{9B1A5E64-2C8D-477A-9D16-D94C72B3B243}" destId="{A59F9BDA-8E22-484E-BF88-7C4761B95AD5}" srcOrd="0" destOrd="0" presId="urn:microsoft.com/office/officeart/2008/layout/CircularPictureCallout"/>
    <dgm:cxn modelId="{480AD821-CA98-4ADB-9F6A-A8C37D9DEF5E}" type="presParOf" srcId="{83C01CB9-FFBB-476E-8D9F-139F5310051D}" destId="{E2C37B18-0D18-47B2-B619-C0C76498EE82}" srcOrd="5" destOrd="0" presId="urn:microsoft.com/office/officeart/2008/layout/CircularPictureCallout"/>
    <dgm:cxn modelId="{E5EF92E3-3706-4D24-BCD2-0AAAEBE1C09C}" type="presParOf" srcId="{E2C37B18-0D18-47B2-B619-C0C76498EE82}" destId="{EB844473-2858-4CF9-BC25-74275AE94CA5}" srcOrd="0" destOrd="0" presId="urn:microsoft.com/office/officeart/2008/layout/CircularPictureCallout"/>
    <dgm:cxn modelId="{E5A524E2-687F-49AA-9C7C-7D02D4A90CC2}" type="presParOf" srcId="{83C01CB9-FFBB-476E-8D9F-139F5310051D}" destId="{F6E3B569-3C76-43D4-89B8-593D818F6E30}" srcOrd="6" destOrd="0" presId="urn:microsoft.com/office/officeart/2008/layout/CircularPictureCallout"/>
    <dgm:cxn modelId="{8B3416BF-37F6-4055-BB56-49136E248E65}" type="presParOf" srcId="{83C01CB9-FFBB-476E-8D9F-139F5310051D}" destId="{835BB78A-B435-40D4-A69D-86B0932E90AA}" srcOrd="7" destOrd="0" presId="urn:microsoft.com/office/officeart/2008/layout/CircularPictureCallout"/>
    <dgm:cxn modelId="{D590C85A-2B4C-4EE8-BC7F-74A67EC35F59}" type="presParOf" srcId="{835BB78A-B435-40D4-A69D-86B0932E90AA}" destId="{AF9E9CFD-AB7F-4683-8DDE-92762DB4BFF9}" srcOrd="0" destOrd="0" presId="urn:microsoft.com/office/officeart/2008/layout/CircularPictureCallout"/>
    <dgm:cxn modelId="{1BDA2D03-241F-40B2-B9F9-FD2B5D02FA06}" type="presParOf" srcId="{83C01CB9-FFBB-476E-8D9F-139F5310051D}" destId="{C3B2822E-966E-4019-A221-508A0139F2CE}" srcOrd="8" destOrd="0" presId="urn:microsoft.com/office/officeart/2008/layout/CircularPictureCallout"/>
    <dgm:cxn modelId="{9EFA4E38-1352-44C8-8870-5E63A2CA6ECB}" type="presParOf" srcId="{C3B2822E-966E-4019-A221-508A0139F2CE}" destId="{11510CD7-D8A5-4234-899D-ED50FF13AADA}" srcOrd="0" destOrd="0" presId="urn:microsoft.com/office/officeart/2008/layout/CircularPictureCallout"/>
    <dgm:cxn modelId="{0B4B8A24-A1DF-4188-AB4B-28402B8670CF}" type="presParOf" srcId="{83C01CB9-FFBB-476E-8D9F-139F5310051D}" destId="{C2F2D68B-A299-43E1-8DFF-FBA584D72C9F}" srcOrd="9" destOrd="0" presId="urn:microsoft.com/office/officeart/2008/layout/CircularPictureCallout"/>
    <dgm:cxn modelId="{1D4049E8-99CD-4CD5-9ADD-0388302F666D}" type="presParOf" srcId="{83C01CB9-FFBB-476E-8D9F-139F5310051D}" destId="{5B42CD4E-0BF1-4161-8547-8C99EAF80B31}" srcOrd="10" destOrd="0" presId="urn:microsoft.com/office/officeart/2008/layout/CircularPictureCallout"/>
    <dgm:cxn modelId="{36505885-4B72-4E20-96B6-129582CDE140}" type="presParOf" srcId="{5B42CD4E-0BF1-4161-8547-8C99EAF80B31}" destId="{4FC71E16-A35E-4792-9EF2-41F1C84EE830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C69BCD-CC93-4B44-9F4B-6EB8B4F8723C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2B05C8-2F1F-454D-ABCF-C393AEBF412D}">
      <dgm:prSet phldrT="[Text]"/>
      <dgm:spPr/>
      <dgm:t>
        <a:bodyPr/>
        <a:lstStyle/>
        <a:p>
          <a:r>
            <a:rPr lang="en-US" dirty="0" err="1"/>
            <a:t>Cuno</a:t>
          </a:r>
          <a:r>
            <a:rPr lang="en-US" b="1" u="sng" dirty="0" err="1"/>
            <a:t>belinus</a:t>
          </a:r>
          <a:endParaRPr lang="en-US" b="1" u="sng" dirty="0"/>
        </a:p>
      </dgm:t>
    </dgm:pt>
    <dgm:pt modelId="{07B0BA6A-119B-403B-B32E-A31D66B0E8D4}" type="parTrans" cxnId="{4BA02A58-5C5D-4601-8C93-04B95C6CDE94}">
      <dgm:prSet/>
      <dgm:spPr/>
      <dgm:t>
        <a:bodyPr/>
        <a:lstStyle/>
        <a:p>
          <a:endParaRPr lang="en-US"/>
        </a:p>
      </dgm:t>
    </dgm:pt>
    <dgm:pt modelId="{75A7066C-1552-45E5-BC4B-D60F0DEDE0FF}" type="sibTrans" cxnId="{4BA02A58-5C5D-4601-8C93-04B95C6CDE94}">
      <dgm:prSet/>
      <dgm:spPr/>
      <dgm:t>
        <a:bodyPr/>
        <a:lstStyle/>
        <a:p>
          <a:endParaRPr lang="en-US"/>
        </a:p>
      </dgm:t>
    </dgm:pt>
    <dgm:pt modelId="{CFC121C3-A40D-461E-B365-BE1814581AC9}">
      <dgm:prSet phldrT="[Text]"/>
      <dgm:spPr/>
      <dgm:t>
        <a:bodyPr/>
        <a:lstStyle/>
        <a:p>
          <a:r>
            <a:rPr lang="en-US" dirty="0" err="1"/>
            <a:t>Belenos</a:t>
          </a:r>
          <a:r>
            <a:rPr lang="en-US" dirty="0"/>
            <a:t>-</a:t>
          </a:r>
          <a:br>
            <a:rPr lang="en-US" dirty="0"/>
          </a:br>
          <a:r>
            <a:rPr lang="en-US" dirty="0" err="1"/>
            <a:t>Belinus</a:t>
          </a:r>
          <a:endParaRPr lang="en-US" dirty="0"/>
        </a:p>
      </dgm:t>
    </dgm:pt>
    <dgm:pt modelId="{32A14091-AC65-4674-9813-5A39A1253781}" type="parTrans" cxnId="{B8F00A39-BBB4-496D-BBA3-A4E08F115D17}">
      <dgm:prSet/>
      <dgm:spPr/>
      <dgm:t>
        <a:bodyPr/>
        <a:lstStyle/>
        <a:p>
          <a:endParaRPr lang="en-US"/>
        </a:p>
      </dgm:t>
    </dgm:pt>
    <dgm:pt modelId="{FA93F714-F542-449C-A18A-D16AE805F39E}" type="sibTrans" cxnId="{B8F00A39-BBB4-496D-BBA3-A4E08F115D17}">
      <dgm:prSet/>
      <dgm:spPr/>
      <dgm:t>
        <a:bodyPr/>
        <a:lstStyle/>
        <a:p>
          <a:endParaRPr lang="en-US"/>
        </a:p>
      </dgm:t>
    </dgm:pt>
    <dgm:pt modelId="{52B6F415-9CB5-4F73-81BC-D3A13D355DBB}">
      <dgm:prSet phldrT="[Text]"/>
      <dgm:spPr/>
      <dgm:t>
        <a:bodyPr/>
        <a:lstStyle/>
        <a:p>
          <a:r>
            <a:rPr lang="en-US" dirty="0"/>
            <a:t>Apollo</a:t>
          </a:r>
          <a:br>
            <a:rPr lang="en-US" dirty="0"/>
          </a:br>
          <a:r>
            <a:rPr lang="en-US" dirty="0" err="1"/>
            <a:t>Belenos</a:t>
          </a:r>
          <a:br>
            <a:rPr lang="en-US" dirty="0"/>
          </a:br>
          <a:r>
            <a:rPr lang="en-US" dirty="0"/>
            <a:t>(Aquileia)</a:t>
          </a:r>
        </a:p>
      </dgm:t>
    </dgm:pt>
    <dgm:pt modelId="{DE82929A-2171-486D-B795-BD0CBEAB8CA7}" type="parTrans" cxnId="{2F5D4C40-8036-4B72-A411-1918AC4DD4D8}">
      <dgm:prSet/>
      <dgm:spPr/>
      <dgm:t>
        <a:bodyPr/>
        <a:lstStyle/>
        <a:p>
          <a:endParaRPr lang="en-US"/>
        </a:p>
      </dgm:t>
    </dgm:pt>
    <dgm:pt modelId="{629EE903-DB6E-4C41-B88B-1E3701C32605}" type="sibTrans" cxnId="{2F5D4C40-8036-4B72-A411-1918AC4DD4D8}">
      <dgm:prSet/>
      <dgm:spPr/>
      <dgm:t>
        <a:bodyPr/>
        <a:lstStyle/>
        <a:p>
          <a:endParaRPr lang="en-US"/>
        </a:p>
      </dgm:t>
    </dgm:pt>
    <dgm:pt modelId="{44834B09-46EE-4AA5-BD50-F33EF0225443}">
      <dgm:prSet phldrT="[Text]"/>
      <dgm:spPr/>
      <dgm:t>
        <a:bodyPr/>
        <a:lstStyle/>
        <a:p>
          <a:r>
            <a:rPr lang="en-US" dirty="0" err="1"/>
            <a:t>Belenos</a:t>
          </a:r>
          <a:br>
            <a:rPr lang="en-US" dirty="0"/>
          </a:br>
          <a:r>
            <a:rPr lang="en-US" dirty="0">
              <a:sym typeface="Wingdings" panose="05000000000000000000" pitchFamily="2" charset="2"/>
            </a:rPr>
            <a:t></a:t>
          </a:r>
          <a:r>
            <a:rPr lang="en-US" dirty="0" err="1">
              <a:sym typeface="Wingdings" panose="05000000000000000000" pitchFamily="2" charset="2"/>
            </a:rPr>
            <a:t>Sucellos</a:t>
          </a:r>
          <a:br>
            <a:rPr lang="en-US" dirty="0">
              <a:sym typeface="Wingdings" panose="05000000000000000000" pitchFamily="2" charset="2"/>
            </a:rPr>
          </a:br>
          <a:r>
            <a:rPr lang="en-US" dirty="0">
              <a:sym typeface="Wingdings" panose="05000000000000000000" pitchFamily="2" charset="2"/>
            </a:rPr>
            <a:t>(Gaul) (Vienne)</a:t>
          </a:r>
          <a:endParaRPr lang="en-US" dirty="0"/>
        </a:p>
      </dgm:t>
    </dgm:pt>
    <dgm:pt modelId="{FE54256B-A907-484C-955F-C96E406C830D}" type="parTrans" cxnId="{8A9CD22E-FD0D-4AA7-A2A2-6659CD216806}">
      <dgm:prSet/>
      <dgm:spPr/>
      <dgm:t>
        <a:bodyPr/>
        <a:lstStyle/>
        <a:p>
          <a:endParaRPr lang="en-US"/>
        </a:p>
      </dgm:t>
    </dgm:pt>
    <dgm:pt modelId="{99B6200E-53AE-4CA8-B3ED-F8A4D60EB8C1}" type="sibTrans" cxnId="{8A9CD22E-FD0D-4AA7-A2A2-6659CD216806}">
      <dgm:prSet/>
      <dgm:spPr/>
      <dgm:t>
        <a:bodyPr/>
        <a:lstStyle/>
        <a:p>
          <a:endParaRPr lang="en-US"/>
        </a:p>
      </dgm:t>
    </dgm:pt>
    <dgm:pt modelId="{9715C6AD-7745-41F9-901B-DCAA5E08FF2C}">
      <dgm:prSet phldrT="[Text]"/>
      <dgm:spPr/>
      <dgm:t>
        <a:bodyPr/>
        <a:lstStyle/>
        <a:p>
          <a:r>
            <a:rPr lang="en-US" dirty="0"/>
            <a:t>Who is </a:t>
          </a:r>
          <a:r>
            <a:rPr lang="en-US" dirty="0" err="1"/>
            <a:t>Sucellos</a:t>
          </a:r>
          <a:r>
            <a:rPr lang="en-US" dirty="0"/>
            <a:t> / Silvanus / </a:t>
          </a:r>
          <a:r>
            <a:rPr lang="en-US" dirty="0" err="1"/>
            <a:t>Dispater</a:t>
          </a:r>
          <a:r>
            <a:rPr lang="en-US" dirty="0"/>
            <a:t> (Apollo)</a:t>
          </a:r>
        </a:p>
      </dgm:t>
    </dgm:pt>
    <dgm:pt modelId="{880113D6-341B-476E-851B-E1C1FB816E40}" type="parTrans" cxnId="{0BB875D8-6331-41F7-B99F-C0190F54494C}">
      <dgm:prSet/>
      <dgm:spPr/>
      <dgm:t>
        <a:bodyPr/>
        <a:lstStyle/>
        <a:p>
          <a:endParaRPr lang="en-US"/>
        </a:p>
      </dgm:t>
    </dgm:pt>
    <dgm:pt modelId="{4611857A-5E3E-4917-98E4-3A45C921617F}" type="sibTrans" cxnId="{0BB875D8-6331-41F7-B99F-C0190F54494C}">
      <dgm:prSet/>
      <dgm:spPr/>
      <dgm:t>
        <a:bodyPr/>
        <a:lstStyle/>
        <a:p>
          <a:endParaRPr lang="en-US"/>
        </a:p>
      </dgm:t>
    </dgm:pt>
    <dgm:pt modelId="{C888238B-3159-452A-9194-DB1CEEEA68F7}">
      <dgm:prSet phldrT="[Text]"/>
      <dgm:spPr/>
      <dgm:t>
        <a:bodyPr/>
        <a:lstStyle/>
        <a:p>
          <a:r>
            <a:rPr lang="en-US" b="1" dirty="0"/>
            <a:t>Apollo </a:t>
          </a:r>
          <a:r>
            <a:rPr lang="en-US" b="1" dirty="0" err="1"/>
            <a:t>Cunomaglos</a:t>
          </a:r>
          <a:br>
            <a:rPr lang="en-US" dirty="0"/>
          </a:br>
          <a:r>
            <a:rPr lang="en-US" dirty="0">
              <a:solidFill>
                <a:schemeClr val="accent5">
                  <a:lumMod val="40000"/>
                  <a:lumOff val="60000"/>
                </a:schemeClr>
              </a:solidFill>
            </a:rPr>
            <a:t>Apollo </a:t>
          </a:r>
          <a:r>
            <a:rPr lang="en-US" dirty="0" err="1">
              <a:solidFill>
                <a:schemeClr val="accent5">
                  <a:lumMod val="40000"/>
                  <a:lumOff val="60000"/>
                </a:schemeClr>
              </a:solidFill>
            </a:rPr>
            <a:t>Belenos</a:t>
          </a:r>
          <a:br>
            <a:rPr lang="en-US" dirty="0">
              <a:solidFill>
                <a:schemeClr val="accent5">
                  <a:lumMod val="40000"/>
                  <a:lumOff val="60000"/>
                </a:schemeClr>
              </a:solidFill>
            </a:rPr>
          </a:br>
          <a:r>
            <a:rPr lang="en-US" dirty="0" err="1">
              <a:solidFill>
                <a:schemeClr val="accent5">
                  <a:lumMod val="40000"/>
                  <a:lumOff val="60000"/>
                </a:schemeClr>
              </a:solidFill>
            </a:rPr>
            <a:t>Cunobelinus</a:t>
          </a:r>
          <a:endParaRPr lang="en-US" dirty="0"/>
        </a:p>
      </dgm:t>
    </dgm:pt>
    <dgm:pt modelId="{0FD98486-BE29-47F9-B337-FB8F340A1491}" type="parTrans" cxnId="{0165B1CF-71AC-440A-AC90-D696E24888F7}">
      <dgm:prSet/>
      <dgm:spPr/>
      <dgm:t>
        <a:bodyPr/>
        <a:lstStyle/>
        <a:p>
          <a:endParaRPr lang="en-US"/>
        </a:p>
      </dgm:t>
    </dgm:pt>
    <dgm:pt modelId="{E29A3BFD-7605-46E8-85A3-A9D8E7E7BD31}" type="sibTrans" cxnId="{0165B1CF-71AC-440A-AC90-D696E24888F7}">
      <dgm:prSet/>
      <dgm:spPr/>
      <dgm:t>
        <a:bodyPr/>
        <a:lstStyle/>
        <a:p>
          <a:endParaRPr lang="en-US"/>
        </a:p>
      </dgm:t>
    </dgm:pt>
    <dgm:pt modelId="{A77B1E62-9F1B-4327-824F-2FA0BECB5A5C}" type="pres">
      <dgm:prSet presAssocID="{75C69BCD-CC93-4B44-9F4B-6EB8B4F8723C}" presName="Name0" presStyleCnt="0">
        <dgm:presLayoutVars>
          <dgm:dir/>
          <dgm:resizeHandles val="exact"/>
        </dgm:presLayoutVars>
      </dgm:prSet>
      <dgm:spPr/>
    </dgm:pt>
    <dgm:pt modelId="{A92A2A1A-D4B0-4160-B1D3-8AF5C20038DE}" type="pres">
      <dgm:prSet presAssocID="{75C69BCD-CC93-4B44-9F4B-6EB8B4F8723C}" presName="cycle" presStyleCnt="0"/>
      <dgm:spPr/>
    </dgm:pt>
    <dgm:pt modelId="{C0A5C96C-6B6D-4B1E-9213-411EED4F4C08}" type="pres">
      <dgm:prSet presAssocID="{F72B05C8-2F1F-454D-ABCF-C393AEBF412D}" presName="nodeFirstNode" presStyleLbl="node1" presStyleIdx="0" presStyleCnt="6">
        <dgm:presLayoutVars>
          <dgm:bulletEnabled val="1"/>
        </dgm:presLayoutVars>
      </dgm:prSet>
      <dgm:spPr/>
    </dgm:pt>
    <dgm:pt modelId="{AF1D10F5-41DE-40B3-8D02-5FBC76EF1BA9}" type="pres">
      <dgm:prSet presAssocID="{75A7066C-1552-45E5-BC4B-D60F0DEDE0FF}" presName="sibTransFirstNode" presStyleLbl="bgShp" presStyleIdx="0" presStyleCnt="1"/>
      <dgm:spPr/>
    </dgm:pt>
    <dgm:pt modelId="{F23C0B97-F1E6-4B59-B6DD-61B52DF16C8A}" type="pres">
      <dgm:prSet presAssocID="{CFC121C3-A40D-461E-B365-BE1814581AC9}" presName="nodeFollowingNodes" presStyleLbl="node1" presStyleIdx="1" presStyleCnt="6" custRadScaleRad="100111" custRadScaleInc="-3346">
        <dgm:presLayoutVars>
          <dgm:bulletEnabled val="1"/>
        </dgm:presLayoutVars>
      </dgm:prSet>
      <dgm:spPr/>
    </dgm:pt>
    <dgm:pt modelId="{14538C99-995A-4601-BFEF-0C229809B89C}" type="pres">
      <dgm:prSet presAssocID="{52B6F415-9CB5-4F73-81BC-D3A13D355DBB}" presName="nodeFollowingNodes" presStyleLbl="node1" presStyleIdx="2" presStyleCnt="6">
        <dgm:presLayoutVars>
          <dgm:bulletEnabled val="1"/>
        </dgm:presLayoutVars>
      </dgm:prSet>
      <dgm:spPr/>
    </dgm:pt>
    <dgm:pt modelId="{B5261068-50EE-4782-AB8A-AEFBF46245F9}" type="pres">
      <dgm:prSet presAssocID="{44834B09-46EE-4AA5-BD50-F33EF0225443}" presName="nodeFollowingNodes" presStyleLbl="node1" presStyleIdx="3" presStyleCnt="6">
        <dgm:presLayoutVars>
          <dgm:bulletEnabled val="1"/>
        </dgm:presLayoutVars>
      </dgm:prSet>
      <dgm:spPr/>
    </dgm:pt>
    <dgm:pt modelId="{37BDFAE9-2872-4723-8553-22FC26B1A3CC}" type="pres">
      <dgm:prSet presAssocID="{9715C6AD-7745-41F9-901B-DCAA5E08FF2C}" presName="nodeFollowingNodes" presStyleLbl="node1" presStyleIdx="4" presStyleCnt="6">
        <dgm:presLayoutVars>
          <dgm:bulletEnabled val="1"/>
        </dgm:presLayoutVars>
      </dgm:prSet>
      <dgm:spPr/>
    </dgm:pt>
    <dgm:pt modelId="{AB4A731E-EE8F-45DE-B6D8-2FA97EAC0883}" type="pres">
      <dgm:prSet presAssocID="{C888238B-3159-452A-9194-DB1CEEEA68F7}" presName="nodeFollowingNodes" presStyleLbl="node1" presStyleIdx="5" presStyleCnt="6" custScaleX="111520">
        <dgm:presLayoutVars>
          <dgm:bulletEnabled val="1"/>
        </dgm:presLayoutVars>
      </dgm:prSet>
      <dgm:spPr/>
    </dgm:pt>
  </dgm:ptLst>
  <dgm:cxnLst>
    <dgm:cxn modelId="{F38DD02C-D416-49D8-9DEF-3B03B0B0A8D2}" type="presOf" srcId="{9715C6AD-7745-41F9-901B-DCAA5E08FF2C}" destId="{37BDFAE9-2872-4723-8553-22FC26B1A3CC}" srcOrd="0" destOrd="0" presId="urn:microsoft.com/office/officeart/2005/8/layout/cycle3"/>
    <dgm:cxn modelId="{8A9CD22E-FD0D-4AA7-A2A2-6659CD216806}" srcId="{75C69BCD-CC93-4B44-9F4B-6EB8B4F8723C}" destId="{44834B09-46EE-4AA5-BD50-F33EF0225443}" srcOrd="3" destOrd="0" parTransId="{FE54256B-A907-484C-955F-C96E406C830D}" sibTransId="{99B6200E-53AE-4CA8-B3ED-F8A4D60EB8C1}"/>
    <dgm:cxn modelId="{27FA8930-F370-45B7-9DB0-D518B37BB1A9}" type="presOf" srcId="{44834B09-46EE-4AA5-BD50-F33EF0225443}" destId="{B5261068-50EE-4782-AB8A-AEFBF46245F9}" srcOrd="0" destOrd="0" presId="urn:microsoft.com/office/officeart/2005/8/layout/cycle3"/>
    <dgm:cxn modelId="{35E9C636-95E5-4061-A743-7579222EA32B}" type="presOf" srcId="{C888238B-3159-452A-9194-DB1CEEEA68F7}" destId="{AB4A731E-EE8F-45DE-B6D8-2FA97EAC0883}" srcOrd="0" destOrd="0" presId="urn:microsoft.com/office/officeart/2005/8/layout/cycle3"/>
    <dgm:cxn modelId="{B8F00A39-BBB4-496D-BBA3-A4E08F115D17}" srcId="{75C69BCD-CC93-4B44-9F4B-6EB8B4F8723C}" destId="{CFC121C3-A40D-461E-B365-BE1814581AC9}" srcOrd="1" destOrd="0" parTransId="{32A14091-AC65-4674-9813-5A39A1253781}" sibTransId="{FA93F714-F542-449C-A18A-D16AE805F39E}"/>
    <dgm:cxn modelId="{2F5D4C40-8036-4B72-A411-1918AC4DD4D8}" srcId="{75C69BCD-CC93-4B44-9F4B-6EB8B4F8723C}" destId="{52B6F415-9CB5-4F73-81BC-D3A13D355DBB}" srcOrd="2" destOrd="0" parTransId="{DE82929A-2171-486D-B795-BD0CBEAB8CA7}" sibTransId="{629EE903-DB6E-4C41-B88B-1E3701C32605}"/>
    <dgm:cxn modelId="{D0634D52-8F6C-4FC9-8D46-529B1CB51755}" type="presOf" srcId="{52B6F415-9CB5-4F73-81BC-D3A13D355DBB}" destId="{14538C99-995A-4601-BFEF-0C229809B89C}" srcOrd="0" destOrd="0" presId="urn:microsoft.com/office/officeart/2005/8/layout/cycle3"/>
    <dgm:cxn modelId="{4BA02A58-5C5D-4601-8C93-04B95C6CDE94}" srcId="{75C69BCD-CC93-4B44-9F4B-6EB8B4F8723C}" destId="{F72B05C8-2F1F-454D-ABCF-C393AEBF412D}" srcOrd="0" destOrd="0" parTransId="{07B0BA6A-119B-403B-B32E-A31D66B0E8D4}" sibTransId="{75A7066C-1552-45E5-BC4B-D60F0DEDE0FF}"/>
    <dgm:cxn modelId="{709124C7-700B-427A-BA31-8273F5BFDFEC}" type="presOf" srcId="{75A7066C-1552-45E5-BC4B-D60F0DEDE0FF}" destId="{AF1D10F5-41DE-40B3-8D02-5FBC76EF1BA9}" srcOrd="0" destOrd="0" presId="urn:microsoft.com/office/officeart/2005/8/layout/cycle3"/>
    <dgm:cxn modelId="{5E6D64C9-3344-4765-B1FB-1FB5DC3E667E}" type="presOf" srcId="{CFC121C3-A40D-461E-B365-BE1814581AC9}" destId="{F23C0B97-F1E6-4B59-B6DD-61B52DF16C8A}" srcOrd="0" destOrd="0" presId="urn:microsoft.com/office/officeart/2005/8/layout/cycle3"/>
    <dgm:cxn modelId="{1D477CCC-3C5B-4D86-A3A9-D13C4286D05B}" type="presOf" srcId="{F72B05C8-2F1F-454D-ABCF-C393AEBF412D}" destId="{C0A5C96C-6B6D-4B1E-9213-411EED4F4C08}" srcOrd="0" destOrd="0" presId="urn:microsoft.com/office/officeart/2005/8/layout/cycle3"/>
    <dgm:cxn modelId="{0165B1CF-71AC-440A-AC90-D696E24888F7}" srcId="{75C69BCD-CC93-4B44-9F4B-6EB8B4F8723C}" destId="{C888238B-3159-452A-9194-DB1CEEEA68F7}" srcOrd="5" destOrd="0" parTransId="{0FD98486-BE29-47F9-B337-FB8F340A1491}" sibTransId="{E29A3BFD-7605-46E8-85A3-A9D8E7E7BD31}"/>
    <dgm:cxn modelId="{67ADA7D3-BC6D-454E-BA58-49C0396E71D2}" type="presOf" srcId="{75C69BCD-CC93-4B44-9F4B-6EB8B4F8723C}" destId="{A77B1E62-9F1B-4327-824F-2FA0BECB5A5C}" srcOrd="0" destOrd="0" presId="urn:microsoft.com/office/officeart/2005/8/layout/cycle3"/>
    <dgm:cxn modelId="{0BB875D8-6331-41F7-B99F-C0190F54494C}" srcId="{75C69BCD-CC93-4B44-9F4B-6EB8B4F8723C}" destId="{9715C6AD-7745-41F9-901B-DCAA5E08FF2C}" srcOrd="4" destOrd="0" parTransId="{880113D6-341B-476E-851B-E1C1FB816E40}" sibTransId="{4611857A-5E3E-4917-98E4-3A45C921617F}"/>
    <dgm:cxn modelId="{B8901FCC-FC94-413A-91DA-20CC766947D1}" type="presParOf" srcId="{A77B1E62-9F1B-4327-824F-2FA0BECB5A5C}" destId="{A92A2A1A-D4B0-4160-B1D3-8AF5C20038DE}" srcOrd="0" destOrd="0" presId="urn:microsoft.com/office/officeart/2005/8/layout/cycle3"/>
    <dgm:cxn modelId="{8C1EC0ED-2895-43A0-B81F-E571CD169299}" type="presParOf" srcId="{A92A2A1A-D4B0-4160-B1D3-8AF5C20038DE}" destId="{C0A5C96C-6B6D-4B1E-9213-411EED4F4C08}" srcOrd="0" destOrd="0" presId="urn:microsoft.com/office/officeart/2005/8/layout/cycle3"/>
    <dgm:cxn modelId="{79193AB1-D29E-4BE1-8125-B0676D39A08F}" type="presParOf" srcId="{A92A2A1A-D4B0-4160-B1D3-8AF5C20038DE}" destId="{AF1D10F5-41DE-40B3-8D02-5FBC76EF1BA9}" srcOrd="1" destOrd="0" presId="urn:microsoft.com/office/officeart/2005/8/layout/cycle3"/>
    <dgm:cxn modelId="{8DAF5D1A-1402-44C0-98BB-79A6D377A0BB}" type="presParOf" srcId="{A92A2A1A-D4B0-4160-B1D3-8AF5C20038DE}" destId="{F23C0B97-F1E6-4B59-B6DD-61B52DF16C8A}" srcOrd="2" destOrd="0" presId="urn:microsoft.com/office/officeart/2005/8/layout/cycle3"/>
    <dgm:cxn modelId="{6201E5CF-90A7-42D6-BD06-7DC7089E28DE}" type="presParOf" srcId="{A92A2A1A-D4B0-4160-B1D3-8AF5C20038DE}" destId="{14538C99-995A-4601-BFEF-0C229809B89C}" srcOrd="3" destOrd="0" presId="urn:microsoft.com/office/officeart/2005/8/layout/cycle3"/>
    <dgm:cxn modelId="{FC92D783-3CE7-4070-8CC9-129977F6B862}" type="presParOf" srcId="{A92A2A1A-D4B0-4160-B1D3-8AF5C20038DE}" destId="{B5261068-50EE-4782-AB8A-AEFBF46245F9}" srcOrd="4" destOrd="0" presId="urn:microsoft.com/office/officeart/2005/8/layout/cycle3"/>
    <dgm:cxn modelId="{23A6EC0D-3600-496C-A603-8BD2D4C1D67B}" type="presParOf" srcId="{A92A2A1A-D4B0-4160-B1D3-8AF5C20038DE}" destId="{37BDFAE9-2872-4723-8553-22FC26B1A3CC}" srcOrd="5" destOrd="0" presId="urn:microsoft.com/office/officeart/2005/8/layout/cycle3"/>
    <dgm:cxn modelId="{F5991A20-8DCB-4124-9ED6-9022E4B4E426}" type="presParOf" srcId="{A92A2A1A-D4B0-4160-B1D3-8AF5C20038DE}" destId="{AB4A731E-EE8F-45DE-B6D8-2FA97EAC0883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C69BCD-CC93-4B44-9F4B-6EB8B4F8723C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2B05C8-2F1F-454D-ABCF-C393AEBF412D}">
      <dgm:prSet phldrT="[Text]"/>
      <dgm:spPr/>
      <dgm:t>
        <a:bodyPr/>
        <a:lstStyle/>
        <a:p>
          <a:r>
            <a:rPr lang="en-US" dirty="0" err="1"/>
            <a:t>Cuno</a:t>
          </a:r>
          <a:r>
            <a:rPr lang="en-US" b="1" u="sng" dirty="0" err="1"/>
            <a:t>Belinus</a:t>
          </a:r>
          <a:endParaRPr lang="en-US" b="1" u="sng" dirty="0"/>
        </a:p>
      </dgm:t>
    </dgm:pt>
    <dgm:pt modelId="{07B0BA6A-119B-403B-B32E-A31D66B0E8D4}" type="parTrans" cxnId="{4BA02A58-5C5D-4601-8C93-04B95C6CDE94}">
      <dgm:prSet/>
      <dgm:spPr/>
      <dgm:t>
        <a:bodyPr/>
        <a:lstStyle/>
        <a:p>
          <a:endParaRPr lang="en-US"/>
        </a:p>
      </dgm:t>
    </dgm:pt>
    <dgm:pt modelId="{75A7066C-1552-45E5-BC4B-D60F0DEDE0FF}" type="sibTrans" cxnId="{4BA02A58-5C5D-4601-8C93-04B95C6CDE94}">
      <dgm:prSet/>
      <dgm:spPr/>
      <dgm:t>
        <a:bodyPr/>
        <a:lstStyle/>
        <a:p>
          <a:endParaRPr lang="en-US"/>
        </a:p>
      </dgm:t>
    </dgm:pt>
    <dgm:pt modelId="{CFC121C3-A40D-461E-B365-BE1814581AC9}">
      <dgm:prSet phldrT="[Text]"/>
      <dgm:spPr/>
      <dgm:t>
        <a:bodyPr/>
        <a:lstStyle/>
        <a:p>
          <a:r>
            <a:rPr lang="en-US" dirty="0" err="1"/>
            <a:t>Belenos</a:t>
          </a:r>
          <a:r>
            <a:rPr lang="en-US" dirty="0"/>
            <a:t>-</a:t>
          </a:r>
          <a:br>
            <a:rPr lang="en-US" dirty="0"/>
          </a:br>
          <a:r>
            <a:rPr lang="en-US" dirty="0" err="1"/>
            <a:t>Belinus</a:t>
          </a:r>
          <a:endParaRPr lang="en-US" dirty="0"/>
        </a:p>
      </dgm:t>
    </dgm:pt>
    <dgm:pt modelId="{32A14091-AC65-4674-9813-5A39A1253781}" type="parTrans" cxnId="{B8F00A39-BBB4-496D-BBA3-A4E08F115D17}">
      <dgm:prSet/>
      <dgm:spPr/>
      <dgm:t>
        <a:bodyPr/>
        <a:lstStyle/>
        <a:p>
          <a:endParaRPr lang="en-US"/>
        </a:p>
      </dgm:t>
    </dgm:pt>
    <dgm:pt modelId="{FA93F714-F542-449C-A18A-D16AE805F39E}" type="sibTrans" cxnId="{B8F00A39-BBB4-496D-BBA3-A4E08F115D17}">
      <dgm:prSet/>
      <dgm:spPr/>
      <dgm:t>
        <a:bodyPr/>
        <a:lstStyle/>
        <a:p>
          <a:endParaRPr lang="en-US"/>
        </a:p>
      </dgm:t>
    </dgm:pt>
    <dgm:pt modelId="{52B6F415-9CB5-4F73-81BC-D3A13D355DBB}">
      <dgm:prSet phldrT="[Text]"/>
      <dgm:spPr/>
      <dgm:t>
        <a:bodyPr/>
        <a:lstStyle/>
        <a:p>
          <a:r>
            <a:rPr lang="en-US" b="1" dirty="0"/>
            <a:t>Apollo</a:t>
          </a:r>
          <a:br>
            <a:rPr lang="en-US" dirty="0"/>
          </a:br>
          <a:r>
            <a:rPr lang="en-US" dirty="0" err="1"/>
            <a:t>Belenos</a:t>
          </a:r>
          <a:br>
            <a:rPr lang="en-US" dirty="0"/>
          </a:br>
          <a:r>
            <a:rPr lang="en-US" dirty="0"/>
            <a:t>(Aquileia)</a:t>
          </a:r>
        </a:p>
      </dgm:t>
    </dgm:pt>
    <dgm:pt modelId="{DE82929A-2171-486D-B795-BD0CBEAB8CA7}" type="parTrans" cxnId="{2F5D4C40-8036-4B72-A411-1918AC4DD4D8}">
      <dgm:prSet/>
      <dgm:spPr/>
      <dgm:t>
        <a:bodyPr/>
        <a:lstStyle/>
        <a:p>
          <a:endParaRPr lang="en-US"/>
        </a:p>
      </dgm:t>
    </dgm:pt>
    <dgm:pt modelId="{629EE903-DB6E-4C41-B88B-1E3701C32605}" type="sibTrans" cxnId="{2F5D4C40-8036-4B72-A411-1918AC4DD4D8}">
      <dgm:prSet/>
      <dgm:spPr/>
      <dgm:t>
        <a:bodyPr/>
        <a:lstStyle/>
        <a:p>
          <a:endParaRPr lang="en-US"/>
        </a:p>
      </dgm:t>
    </dgm:pt>
    <dgm:pt modelId="{44834B09-46EE-4AA5-BD50-F33EF0225443}">
      <dgm:prSet phldrT="[Text]"/>
      <dgm:spPr/>
      <dgm:t>
        <a:bodyPr/>
        <a:lstStyle/>
        <a:p>
          <a:r>
            <a:rPr lang="en-US" dirty="0" err="1"/>
            <a:t>Belenos</a:t>
          </a:r>
          <a:br>
            <a:rPr lang="en-US" dirty="0"/>
          </a:br>
          <a:r>
            <a:rPr lang="en-US" dirty="0">
              <a:sym typeface="Wingdings" panose="05000000000000000000" pitchFamily="2" charset="2"/>
            </a:rPr>
            <a:t></a:t>
          </a:r>
          <a:r>
            <a:rPr lang="en-US" dirty="0" err="1">
              <a:sym typeface="Wingdings" panose="05000000000000000000" pitchFamily="2" charset="2"/>
            </a:rPr>
            <a:t>Sucellos</a:t>
          </a:r>
          <a:br>
            <a:rPr lang="en-US" dirty="0">
              <a:sym typeface="Wingdings" panose="05000000000000000000" pitchFamily="2" charset="2"/>
            </a:rPr>
          </a:br>
          <a:r>
            <a:rPr lang="en-US" dirty="0">
              <a:sym typeface="Wingdings" panose="05000000000000000000" pitchFamily="2" charset="2"/>
            </a:rPr>
            <a:t>(Gaul) (Vienne)</a:t>
          </a:r>
          <a:endParaRPr lang="en-US" dirty="0"/>
        </a:p>
      </dgm:t>
    </dgm:pt>
    <dgm:pt modelId="{FE54256B-A907-484C-955F-C96E406C830D}" type="parTrans" cxnId="{8A9CD22E-FD0D-4AA7-A2A2-6659CD216806}">
      <dgm:prSet/>
      <dgm:spPr/>
      <dgm:t>
        <a:bodyPr/>
        <a:lstStyle/>
        <a:p>
          <a:endParaRPr lang="en-US"/>
        </a:p>
      </dgm:t>
    </dgm:pt>
    <dgm:pt modelId="{99B6200E-53AE-4CA8-B3ED-F8A4D60EB8C1}" type="sibTrans" cxnId="{8A9CD22E-FD0D-4AA7-A2A2-6659CD216806}">
      <dgm:prSet/>
      <dgm:spPr/>
      <dgm:t>
        <a:bodyPr/>
        <a:lstStyle/>
        <a:p>
          <a:endParaRPr lang="en-US"/>
        </a:p>
      </dgm:t>
    </dgm:pt>
    <dgm:pt modelId="{9715C6AD-7745-41F9-901B-DCAA5E08FF2C}">
      <dgm:prSet phldrT="[Text]"/>
      <dgm:spPr/>
      <dgm:t>
        <a:bodyPr/>
        <a:lstStyle/>
        <a:p>
          <a:r>
            <a:rPr lang="en-US" dirty="0"/>
            <a:t>Who is </a:t>
          </a:r>
          <a:r>
            <a:rPr lang="en-US" dirty="0" err="1"/>
            <a:t>Sucellos</a:t>
          </a:r>
          <a:r>
            <a:rPr lang="en-US" dirty="0"/>
            <a:t> / Silvanus / </a:t>
          </a:r>
          <a:r>
            <a:rPr lang="en-US" dirty="0" err="1"/>
            <a:t>Dispater</a:t>
          </a:r>
          <a:r>
            <a:rPr lang="en-US" dirty="0"/>
            <a:t> (Apollo)</a:t>
          </a:r>
        </a:p>
      </dgm:t>
    </dgm:pt>
    <dgm:pt modelId="{880113D6-341B-476E-851B-E1C1FB816E40}" type="parTrans" cxnId="{0BB875D8-6331-41F7-B99F-C0190F54494C}">
      <dgm:prSet/>
      <dgm:spPr/>
      <dgm:t>
        <a:bodyPr/>
        <a:lstStyle/>
        <a:p>
          <a:endParaRPr lang="en-US"/>
        </a:p>
      </dgm:t>
    </dgm:pt>
    <dgm:pt modelId="{4611857A-5E3E-4917-98E4-3A45C921617F}" type="sibTrans" cxnId="{0BB875D8-6331-41F7-B99F-C0190F54494C}">
      <dgm:prSet/>
      <dgm:spPr/>
      <dgm:t>
        <a:bodyPr/>
        <a:lstStyle/>
        <a:p>
          <a:endParaRPr lang="en-US"/>
        </a:p>
      </dgm:t>
    </dgm:pt>
    <dgm:pt modelId="{C888238B-3159-452A-9194-DB1CEEEA68F7}">
      <dgm:prSet phldrT="[Text]"/>
      <dgm:spPr/>
      <dgm:t>
        <a:bodyPr/>
        <a:lstStyle/>
        <a:p>
          <a:r>
            <a:rPr lang="en-US" b="1" dirty="0"/>
            <a:t>Apollo </a:t>
          </a:r>
          <a:r>
            <a:rPr lang="en-US" b="1" dirty="0" err="1"/>
            <a:t>Cunomaglos</a:t>
          </a:r>
          <a:br>
            <a:rPr lang="en-US" dirty="0"/>
          </a:br>
          <a:r>
            <a:rPr lang="en-US" dirty="0">
              <a:solidFill>
                <a:schemeClr val="accent5">
                  <a:lumMod val="40000"/>
                  <a:lumOff val="60000"/>
                </a:schemeClr>
              </a:solidFill>
            </a:rPr>
            <a:t>Apollo </a:t>
          </a:r>
          <a:r>
            <a:rPr lang="en-US" dirty="0" err="1">
              <a:solidFill>
                <a:schemeClr val="accent5">
                  <a:lumMod val="40000"/>
                  <a:lumOff val="60000"/>
                </a:schemeClr>
              </a:solidFill>
            </a:rPr>
            <a:t>Belenos</a:t>
          </a:r>
          <a:br>
            <a:rPr lang="en-US" dirty="0">
              <a:solidFill>
                <a:schemeClr val="accent5">
                  <a:lumMod val="40000"/>
                  <a:lumOff val="60000"/>
                </a:schemeClr>
              </a:solidFill>
            </a:rPr>
          </a:br>
          <a:r>
            <a:rPr lang="en-US" dirty="0" err="1">
              <a:solidFill>
                <a:schemeClr val="accent5">
                  <a:lumMod val="40000"/>
                  <a:lumOff val="60000"/>
                </a:schemeClr>
              </a:solidFill>
            </a:rPr>
            <a:t>Cunobelinus</a:t>
          </a:r>
          <a:endParaRPr lang="en-US" dirty="0">
            <a:solidFill>
              <a:schemeClr val="accent5">
                <a:lumMod val="40000"/>
                <a:lumOff val="60000"/>
              </a:schemeClr>
            </a:solidFill>
          </a:endParaRPr>
        </a:p>
      </dgm:t>
    </dgm:pt>
    <dgm:pt modelId="{0FD98486-BE29-47F9-B337-FB8F340A1491}" type="parTrans" cxnId="{0165B1CF-71AC-440A-AC90-D696E24888F7}">
      <dgm:prSet/>
      <dgm:spPr/>
      <dgm:t>
        <a:bodyPr/>
        <a:lstStyle/>
        <a:p>
          <a:endParaRPr lang="en-US"/>
        </a:p>
      </dgm:t>
    </dgm:pt>
    <dgm:pt modelId="{E29A3BFD-7605-46E8-85A3-A9D8E7E7BD31}" type="sibTrans" cxnId="{0165B1CF-71AC-440A-AC90-D696E24888F7}">
      <dgm:prSet/>
      <dgm:spPr/>
      <dgm:t>
        <a:bodyPr/>
        <a:lstStyle/>
        <a:p>
          <a:endParaRPr lang="en-US"/>
        </a:p>
      </dgm:t>
    </dgm:pt>
    <dgm:pt modelId="{A77B1E62-9F1B-4327-824F-2FA0BECB5A5C}" type="pres">
      <dgm:prSet presAssocID="{75C69BCD-CC93-4B44-9F4B-6EB8B4F8723C}" presName="Name0" presStyleCnt="0">
        <dgm:presLayoutVars>
          <dgm:dir/>
          <dgm:resizeHandles val="exact"/>
        </dgm:presLayoutVars>
      </dgm:prSet>
      <dgm:spPr/>
    </dgm:pt>
    <dgm:pt modelId="{A92A2A1A-D4B0-4160-B1D3-8AF5C20038DE}" type="pres">
      <dgm:prSet presAssocID="{75C69BCD-CC93-4B44-9F4B-6EB8B4F8723C}" presName="cycle" presStyleCnt="0"/>
      <dgm:spPr/>
    </dgm:pt>
    <dgm:pt modelId="{C0A5C96C-6B6D-4B1E-9213-411EED4F4C08}" type="pres">
      <dgm:prSet presAssocID="{F72B05C8-2F1F-454D-ABCF-C393AEBF412D}" presName="nodeFirstNode" presStyleLbl="node1" presStyleIdx="0" presStyleCnt="6">
        <dgm:presLayoutVars>
          <dgm:bulletEnabled val="1"/>
        </dgm:presLayoutVars>
      </dgm:prSet>
      <dgm:spPr/>
    </dgm:pt>
    <dgm:pt modelId="{AF1D10F5-41DE-40B3-8D02-5FBC76EF1BA9}" type="pres">
      <dgm:prSet presAssocID="{75A7066C-1552-45E5-BC4B-D60F0DEDE0FF}" presName="sibTransFirstNode" presStyleLbl="bgShp" presStyleIdx="0" presStyleCnt="1"/>
      <dgm:spPr/>
    </dgm:pt>
    <dgm:pt modelId="{F23C0B97-F1E6-4B59-B6DD-61B52DF16C8A}" type="pres">
      <dgm:prSet presAssocID="{CFC121C3-A40D-461E-B365-BE1814581AC9}" presName="nodeFollowingNodes" presStyleLbl="node1" presStyleIdx="1" presStyleCnt="6" custRadScaleRad="100111" custRadScaleInc="-3346">
        <dgm:presLayoutVars>
          <dgm:bulletEnabled val="1"/>
        </dgm:presLayoutVars>
      </dgm:prSet>
      <dgm:spPr/>
    </dgm:pt>
    <dgm:pt modelId="{14538C99-995A-4601-BFEF-0C229809B89C}" type="pres">
      <dgm:prSet presAssocID="{52B6F415-9CB5-4F73-81BC-D3A13D355DBB}" presName="nodeFollowingNodes" presStyleLbl="node1" presStyleIdx="2" presStyleCnt="6">
        <dgm:presLayoutVars>
          <dgm:bulletEnabled val="1"/>
        </dgm:presLayoutVars>
      </dgm:prSet>
      <dgm:spPr/>
    </dgm:pt>
    <dgm:pt modelId="{B5261068-50EE-4782-AB8A-AEFBF46245F9}" type="pres">
      <dgm:prSet presAssocID="{44834B09-46EE-4AA5-BD50-F33EF0225443}" presName="nodeFollowingNodes" presStyleLbl="node1" presStyleIdx="3" presStyleCnt="6">
        <dgm:presLayoutVars>
          <dgm:bulletEnabled val="1"/>
        </dgm:presLayoutVars>
      </dgm:prSet>
      <dgm:spPr/>
    </dgm:pt>
    <dgm:pt modelId="{37BDFAE9-2872-4723-8553-22FC26B1A3CC}" type="pres">
      <dgm:prSet presAssocID="{9715C6AD-7745-41F9-901B-DCAA5E08FF2C}" presName="nodeFollowingNodes" presStyleLbl="node1" presStyleIdx="4" presStyleCnt="6">
        <dgm:presLayoutVars>
          <dgm:bulletEnabled val="1"/>
        </dgm:presLayoutVars>
      </dgm:prSet>
      <dgm:spPr/>
    </dgm:pt>
    <dgm:pt modelId="{AB4A731E-EE8F-45DE-B6D8-2FA97EAC0883}" type="pres">
      <dgm:prSet presAssocID="{C888238B-3159-452A-9194-DB1CEEEA68F7}" presName="nodeFollowingNodes" presStyleLbl="node1" presStyleIdx="5" presStyleCnt="6" custScaleX="111852">
        <dgm:presLayoutVars>
          <dgm:bulletEnabled val="1"/>
        </dgm:presLayoutVars>
      </dgm:prSet>
      <dgm:spPr/>
    </dgm:pt>
  </dgm:ptLst>
  <dgm:cxnLst>
    <dgm:cxn modelId="{F38DD02C-D416-49D8-9DEF-3B03B0B0A8D2}" type="presOf" srcId="{9715C6AD-7745-41F9-901B-DCAA5E08FF2C}" destId="{37BDFAE9-2872-4723-8553-22FC26B1A3CC}" srcOrd="0" destOrd="0" presId="urn:microsoft.com/office/officeart/2005/8/layout/cycle3"/>
    <dgm:cxn modelId="{8A9CD22E-FD0D-4AA7-A2A2-6659CD216806}" srcId="{75C69BCD-CC93-4B44-9F4B-6EB8B4F8723C}" destId="{44834B09-46EE-4AA5-BD50-F33EF0225443}" srcOrd="3" destOrd="0" parTransId="{FE54256B-A907-484C-955F-C96E406C830D}" sibTransId="{99B6200E-53AE-4CA8-B3ED-F8A4D60EB8C1}"/>
    <dgm:cxn modelId="{27FA8930-F370-45B7-9DB0-D518B37BB1A9}" type="presOf" srcId="{44834B09-46EE-4AA5-BD50-F33EF0225443}" destId="{B5261068-50EE-4782-AB8A-AEFBF46245F9}" srcOrd="0" destOrd="0" presId="urn:microsoft.com/office/officeart/2005/8/layout/cycle3"/>
    <dgm:cxn modelId="{35E9C636-95E5-4061-A743-7579222EA32B}" type="presOf" srcId="{C888238B-3159-452A-9194-DB1CEEEA68F7}" destId="{AB4A731E-EE8F-45DE-B6D8-2FA97EAC0883}" srcOrd="0" destOrd="0" presId="urn:microsoft.com/office/officeart/2005/8/layout/cycle3"/>
    <dgm:cxn modelId="{B8F00A39-BBB4-496D-BBA3-A4E08F115D17}" srcId="{75C69BCD-CC93-4B44-9F4B-6EB8B4F8723C}" destId="{CFC121C3-A40D-461E-B365-BE1814581AC9}" srcOrd="1" destOrd="0" parTransId="{32A14091-AC65-4674-9813-5A39A1253781}" sibTransId="{FA93F714-F542-449C-A18A-D16AE805F39E}"/>
    <dgm:cxn modelId="{2F5D4C40-8036-4B72-A411-1918AC4DD4D8}" srcId="{75C69BCD-CC93-4B44-9F4B-6EB8B4F8723C}" destId="{52B6F415-9CB5-4F73-81BC-D3A13D355DBB}" srcOrd="2" destOrd="0" parTransId="{DE82929A-2171-486D-B795-BD0CBEAB8CA7}" sibTransId="{629EE903-DB6E-4C41-B88B-1E3701C32605}"/>
    <dgm:cxn modelId="{D0634D52-8F6C-4FC9-8D46-529B1CB51755}" type="presOf" srcId="{52B6F415-9CB5-4F73-81BC-D3A13D355DBB}" destId="{14538C99-995A-4601-BFEF-0C229809B89C}" srcOrd="0" destOrd="0" presId="urn:microsoft.com/office/officeart/2005/8/layout/cycle3"/>
    <dgm:cxn modelId="{4BA02A58-5C5D-4601-8C93-04B95C6CDE94}" srcId="{75C69BCD-CC93-4B44-9F4B-6EB8B4F8723C}" destId="{F72B05C8-2F1F-454D-ABCF-C393AEBF412D}" srcOrd="0" destOrd="0" parTransId="{07B0BA6A-119B-403B-B32E-A31D66B0E8D4}" sibTransId="{75A7066C-1552-45E5-BC4B-D60F0DEDE0FF}"/>
    <dgm:cxn modelId="{709124C7-700B-427A-BA31-8273F5BFDFEC}" type="presOf" srcId="{75A7066C-1552-45E5-BC4B-D60F0DEDE0FF}" destId="{AF1D10F5-41DE-40B3-8D02-5FBC76EF1BA9}" srcOrd="0" destOrd="0" presId="urn:microsoft.com/office/officeart/2005/8/layout/cycle3"/>
    <dgm:cxn modelId="{5E6D64C9-3344-4765-B1FB-1FB5DC3E667E}" type="presOf" srcId="{CFC121C3-A40D-461E-B365-BE1814581AC9}" destId="{F23C0B97-F1E6-4B59-B6DD-61B52DF16C8A}" srcOrd="0" destOrd="0" presId="urn:microsoft.com/office/officeart/2005/8/layout/cycle3"/>
    <dgm:cxn modelId="{1D477CCC-3C5B-4D86-A3A9-D13C4286D05B}" type="presOf" srcId="{F72B05C8-2F1F-454D-ABCF-C393AEBF412D}" destId="{C0A5C96C-6B6D-4B1E-9213-411EED4F4C08}" srcOrd="0" destOrd="0" presId="urn:microsoft.com/office/officeart/2005/8/layout/cycle3"/>
    <dgm:cxn modelId="{0165B1CF-71AC-440A-AC90-D696E24888F7}" srcId="{75C69BCD-CC93-4B44-9F4B-6EB8B4F8723C}" destId="{C888238B-3159-452A-9194-DB1CEEEA68F7}" srcOrd="5" destOrd="0" parTransId="{0FD98486-BE29-47F9-B337-FB8F340A1491}" sibTransId="{E29A3BFD-7605-46E8-85A3-A9D8E7E7BD31}"/>
    <dgm:cxn modelId="{67ADA7D3-BC6D-454E-BA58-49C0396E71D2}" type="presOf" srcId="{75C69BCD-CC93-4B44-9F4B-6EB8B4F8723C}" destId="{A77B1E62-9F1B-4327-824F-2FA0BECB5A5C}" srcOrd="0" destOrd="0" presId="urn:microsoft.com/office/officeart/2005/8/layout/cycle3"/>
    <dgm:cxn modelId="{0BB875D8-6331-41F7-B99F-C0190F54494C}" srcId="{75C69BCD-CC93-4B44-9F4B-6EB8B4F8723C}" destId="{9715C6AD-7745-41F9-901B-DCAA5E08FF2C}" srcOrd="4" destOrd="0" parTransId="{880113D6-341B-476E-851B-E1C1FB816E40}" sibTransId="{4611857A-5E3E-4917-98E4-3A45C921617F}"/>
    <dgm:cxn modelId="{B8901FCC-FC94-413A-91DA-20CC766947D1}" type="presParOf" srcId="{A77B1E62-9F1B-4327-824F-2FA0BECB5A5C}" destId="{A92A2A1A-D4B0-4160-B1D3-8AF5C20038DE}" srcOrd="0" destOrd="0" presId="urn:microsoft.com/office/officeart/2005/8/layout/cycle3"/>
    <dgm:cxn modelId="{8C1EC0ED-2895-43A0-B81F-E571CD169299}" type="presParOf" srcId="{A92A2A1A-D4B0-4160-B1D3-8AF5C20038DE}" destId="{C0A5C96C-6B6D-4B1E-9213-411EED4F4C08}" srcOrd="0" destOrd="0" presId="urn:microsoft.com/office/officeart/2005/8/layout/cycle3"/>
    <dgm:cxn modelId="{79193AB1-D29E-4BE1-8125-B0676D39A08F}" type="presParOf" srcId="{A92A2A1A-D4B0-4160-B1D3-8AF5C20038DE}" destId="{AF1D10F5-41DE-40B3-8D02-5FBC76EF1BA9}" srcOrd="1" destOrd="0" presId="urn:microsoft.com/office/officeart/2005/8/layout/cycle3"/>
    <dgm:cxn modelId="{8DAF5D1A-1402-44C0-98BB-79A6D377A0BB}" type="presParOf" srcId="{A92A2A1A-D4B0-4160-B1D3-8AF5C20038DE}" destId="{F23C0B97-F1E6-4B59-B6DD-61B52DF16C8A}" srcOrd="2" destOrd="0" presId="urn:microsoft.com/office/officeart/2005/8/layout/cycle3"/>
    <dgm:cxn modelId="{6201E5CF-90A7-42D6-BD06-7DC7089E28DE}" type="presParOf" srcId="{A92A2A1A-D4B0-4160-B1D3-8AF5C20038DE}" destId="{14538C99-995A-4601-BFEF-0C229809B89C}" srcOrd="3" destOrd="0" presId="urn:microsoft.com/office/officeart/2005/8/layout/cycle3"/>
    <dgm:cxn modelId="{FC92D783-3CE7-4070-8CC9-129977F6B862}" type="presParOf" srcId="{A92A2A1A-D4B0-4160-B1D3-8AF5C20038DE}" destId="{B5261068-50EE-4782-AB8A-AEFBF46245F9}" srcOrd="4" destOrd="0" presId="urn:microsoft.com/office/officeart/2005/8/layout/cycle3"/>
    <dgm:cxn modelId="{23A6EC0D-3600-496C-A603-8BD2D4C1D67B}" type="presParOf" srcId="{A92A2A1A-D4B0-4160-B1D3-8AF5C20038DE}" destId="{37BDFAE9-2872-4723-8553-22FC26B1A3CC}" srcOrd="5" destOrd="0" presId="urn:microsoft.com/office/officeart/2005/8/layout/cycle3"/>
    <dgm:cxn modelId="{F5991A20-8DCB-4124-9ED6-9022E4B4E426}" type="presParOf" srcId="{A92A2A1A-D4B0-4160-B1D3-8AF5C20038DE}" destId="{AB4A731E-EE8F-45DE-B6D8-2FA97EAC0883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4621593-8514-4AEB-9CAD-DC490E5B459D}" type="doc">
      <dgm:prSet loTypeId="urn:microsoft.com/office/officeart/2005/8/layout/arrow1" loCatId="relationship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52D897-779C-447D-BDC3-3AE42BAC4BCC}">
      <dgm:prSet phldrT="[Text]"/>
      <dgm:spPr/>
      <dgm:t>
        <a:bodyPr/>
        <a:lstStyle/>
        <a:p>
          <a:r>
            <a:rPr lang="en-US" dirty="0"/>
            <a:t>Wolf</a:t>
          </a:r>
        </a:p>
      </dgm:t>
    </dgm:pt>
    <dgm:pt modelId="{BA89A092-467B-4FA7-9649-72778FCC87E0}" type="parTrans" cxnId="{E0B85340-B1DB-47AF-8517-2AB0A5C46938}">
      <dgm:prSet/>
      <dgm:spPr/>
      <dgm:t>
        <a:bodyPr/>
        <a:lstStyle/>
        <a:p>
          <a:endParaRPr lang="en-US"/>
        </a:p>
      </dgm:t>
    </dgm:pt>
    <dgm:pt modelId="{BADF1B8E-55E7-4C69-8F0B-599B35E20C2A}" type="sibTrans" cxnId="{E0B85340-B1DB-47AF-8517-2AB0A5C46938}">
      <dgm:prSet/>
      <dgm:spPr/>
      <dgm:t>
        <a:bodyPr/>
        <a:lstStyle/>
        <a:p>
          <a:endParaRPr lang="en-US"/>
        </a:p>
      </dgm:t>
    </dgm:pt>
    <dgm:pt modelId="{9091BE17-7AE6-49F2-A111-D2B8CA929A3E}">
      <dgm:prSet phldrT="[Text]"/>
      <dgm:spPr/>
      <dgm:t>
        <a:bodyPr/>
        <a:lstStyle/>
        <a:p>
          <a:r>
            <a:rPr lang="en-US" dirty="0"/>
            <a:t>Mythical hybrid ‘beast’</a:t>
          </a:r>
        </a:p>
      </dgm:t>
    </dgm:pt>
    <dgm:pt modelId="{2C6BB22C-14BB-455A-8B92-35611A11C67F}" type="parTrans" cxnId="{F0A78CEC-380A-4A1D-9E2C-A8AE7A04377E}">
      <dgm:prSet/>
      <dgm:spPr/>
      <dgm:t>
        <a:bodyPr/>
        <a:lstStyle/>
        <a:p>
          <a:endParaRPr lang="en-US"/>
        </a:p>
      </dgm:t>
    </dgm:pt>
    <dgm:pt modelId="{530C6843-D2A6-4CEE-AB9E-56F75AB1E631}" type="sibTrans" cxnId="{F0A78CEC-380A-4A1D-9E2C-A8AE7A04377E}">
      <dgm:prSet/>
      <dgm:spPr/>
      <dgm:t>
        <a:bodyPr/>
        <a:lstStyle/>
        <a:p>
          <a:endParaRPr lang="en-US"/>
        </a:p>
      </dgm:t>
    </dgm:pt>
    <dgm:pt modelId="{ACF7C3C6-3646-485C-A4AA-BFA84D172E6C}" type="pres">
      <dgm:prSet presAssocID="{A4621593-8514-4AEB-9CAD-DC490E5B459D}" presName="cycle" presStyleCnt="0">
        <dgm:presLayoutVars>
          <dgm:dir/>
          <dgm:resizeHandles val="exact"/>
        </dgm:presLayoutVars>
      </dgm:prSet>
      <dgm:spPr/>
    </dgm:pt>
    <dgm:pt modelId="{3900E6FA-DC79-48C5-AAC1-7FB264AD4B88}" type="pres">
      <dgm:prSet presAssocID="{E652D897-779C-447D-BDC3-3AE42BAC4BCC}" presName="arrow" presStyleLbl="node1" presStyleIdx="0" presStyleCnt="2" custRadScaleRad="99461">
        <dgm:presLayoutVars>
          <dgm:bulletEnabled val="1"/>
        </dgm:presLayoutVars>
      </dgm:prSet>
      <dgm:spPr/>
    </dgm:pt>
    <dgm:pt modelId="{91273D00-ED1F-42CF-95AE-63949BA403A2}" type="pres">
      <dgm:prSet presAssocID="{9091BE17-7AE6-49F2-A111-D2B8CA929A3E}" presName="arrow" presStyleLbl="node1" presStyleIdx="1" presStyleCnt="2">
        <dgm:presLayoutVars>
          <dgm:bulletEnabled val="1"/>
        </dgm:presLayoutVars>
      </dgm:prSet>
      <dgm:spPr/>
    </dgm:pt>
  </dgm:ptLst>
  <dgm:cxnLst>
    <dgm:cxn modelId="{E0B85340-B1DB-47AF-8517-2AB0A5C46938}" srcId="{A4621593-8514-4AEB-9CAD-DC490E5B459D}" destId="{E652D897-779C-447D-BDC3-3AE42BAC4BCC}" srcOrd="0" destOrd="0" parTransId="{BA89A092-467B-4FA7-9649-72778FCC87E0}" sibTransId="{BADF1B8E-55E7-4C69-8F0B-599B35E20C2A}"/>
    <dgm:cxn modelId="{36996670-6C8E-4947-8037-C1BBB39929B8}" type="presOf" srcId="{9091BE17-7AE6-49F2-A111-D2B8CA929A3E}" destId="{91273D00-ED1F-42CF-95AE-63949BA403A2}" srcOrd="0" destOrd="0" presId="urn:microsoft.com/office/officeart/2005/8/layout/arrow1"/>
    <dgm:cxn modelId="{90655E81-86A1-4406-865B-4E6C62390435}" type="presOf" srcId="{A4621593-8514-4AEB-9CAD-DC490E5B459D}" destId="{ACF7C3C6-3646-485C-A4AA-BFA84D172E6C}" srcOrd="0" destOrd="0" presId="urn:microsoft.com/office/officeart/2005/8/layout/arrow1"/>
    <dgm:cxn modelId="{F39080E5-B2B7-43BA-9A2E-43B13BCC4469}" type="presOf" srcId="{E652D897-779C-447D-BDC3-3AE42BAC4BCC}" destId="{3900E6FA-DC79-48C5-AAC1-7FB264AD4B88}" srcOrd="0" destOrd="0" presId="urn:microsoft.com/office/officeart/2005/8/layout/arrow1"/>
    <dgm:cxn modelId="{F0A78CEC-380A-4A1D-9E2C-A8AE7A04377E}" srcId="{A4621593-8514-4AEB-9CAD-DC490E5B459D}" destId="{9091BE17-7AE6-49F2-A111-D2B8CA929A3E}" srcOrd="1" destOrd="0" parTransId="{2C6BB22C-14BB-455A-8B92-35611A11C67F}" sibTransId="{530C6843-D2A6-4CEE-AB9E-56F75AB1E631}"/>
    <dgm:cxn modelId="{8F8212AA-039B-42FB-823C-0C9ED5174B27}" type="presParOf" srcId="{ACF7C3C6-3646-485C-A4AA-BFA84D172E6C}" destId="{3900E6FA-DC79-48C5-AAC1-7FB264AD4B88}" srcOrd="0" destOrd="0" presId="urn:microsoft.com/office/officeart/2005/8/layout/arrow1"/>
    <dgm:cxn modelId="{782687B3-DB67-426D-A5AC-4D6AFFE2C398}" type="presParOf" srcId="{ACF7C3C6-3646-485C-A4AA-BFA84D172E6C}" destId="{91273D00-ED1F-42CF-95AE-63949BA403A2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F2D68B-A299-43E1-8DFF-FBA584D72C9F}">
      <dsp:nvSpPr>
        <dsp:cNvPr id="0" name=""/>
        <dsp:cNvSpPr/>
      </dsp:nvSpPr>
      <dsp:spPr>
        <a:xfrm>
          <a:off x="1986010" y="4231405"/>
          <a:ext cx="3875532" cy="0"/>
        </a:xfrm>
        <a:prstGeom prst="line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6E3B569-3C76-43D4-89B8-593D818F6E30}">
      <dsp:nvSpPr>
        <dsp:cNvPr id="0" name=""/>
        <dsp:cNvSpPr/>
      </dsp:nvSpPr>
      <dsp:spPr>
        <a:xfrm>
          <a:off x="1986010" y="2880373"/>
          <a:ext cx="3319679" cy="0"/>
        </a:xfrm>
        <a:prstGeom prst="line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5FE9B1-1A7A-4FA1-8441-56DD67B2DE9E}">
      <dsp:nvSpPr>
        <dsp:cNvPr id="0" name=""/>
        <dsp:cNvSpPr/>
      </dsp:nvSpPr>
      <dsp:spPr>
        <a:xfrm>
          <a:off x="1986010" y="1529341"/>
          <a:ext cx="3875532" cy="0"/>
        </a:xfrm>
        <a:prstGeom prst="line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CA41108-CC9E-4569-8899-C46CB251DFCD}">
      <dsp:nvSpPr>
        <dsp:cNvPr id="0" name=""/>
        <dsp:cNvSpPr/>
      </dsp:nvSpPr>
      <dsp:spPr>
        <a:xfrm>
          <a:off x="0" y="1079625"/>
          <a:ext cx="3704723" cy="5146776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7CEC83-EE0C-4554-B3C2-C6318A51A125}">
      <dsp:nvSpPr>
        <dsp:cNvPr id="0" name=""/>
        <dsp:cNvSpPr/>
      </dsp:nvSpPr>
      <dsp:spPr>
        <a:xfrm>
          <a:off x="750781" y="3000036"/>
          <a:ext cx="2470458" cy="127383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/>
        </a:p>
      </dsp:txBody>
      <dsp:txXfrm>
        <a:off x="750781" y="3000036"/>
        <a:ext cx="2470458" cy="1273830"/>
      </dsp:txXfrm>
    </dsp:sp>
    <dsp:sp modelId="{A8BB6982-ED85-4FAA-953E-72936F68387F}">
      <dsp:nvSpPr>
        <dsp:cNvPr id="0" name=""/>
        <dsp:cNvSpPr/>
      </dsp:nvSpPr>
      <dsp:spPr>
        <a:xfrm>
          <a:off x="5282529" y="950327"/>
          <a:ext cx="1158027" cy="115802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9F9BDA-8E22-484E-BF88-7C4761B95AD5}">
      <dsp:nvSpPr>
        <dsp:cNvPr id="0" name=""/>
        <dsp:cNvSpPr/>
      </dsp:nvSpPr>
      <dsp:spPr>
        <a:xfrm>
          <a:off x="6440556" y="950327"/>
          <a:ext cx="133559" cy="115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0" rIns="19050" bIns="0" numCol="1" spcCol="1270" anchor="ctr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40556" y="950327"/>
        <a:ext cx="133559" cy="1158027"/>
      </dsp:txXfrm>
    </dsp:sp>
    <dsp:sp modelId="{EB844473-2858-4CF9-BC25-74275AE94CA5}">
      <dsp:nvSpPr>
        <dsp:cNvPr id="0" name=""/>
        <dsp:cNvSpPr/>
      </dsp:nvSpPr>
      <dsp:spPr>
        <a:xfrm>
          <a:off x="5137665" y="2695535"/>
          <a:ext cx="336048" cy="36967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9E9CFD-AB7F-4683-8DDE-92762DB4BFF9}">
      <dsp:nvSpPr>
        <dsp:cNvPr id="0" name=""/>
        <dsp:cNvSpPr/>
      </dsp:nvSpPr>
      <dsp:spPr>
        <a:xfrm>
          <a:off x="5884703" y="2301359"/>
          <a:ext cx="189144" cy="115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0" rIns="19050" bIns="0" numCol="1" spcCol="1270" anchor="ctr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884703" y="2301359"/>
        <a:ext cx="189144" cy="1158027"/>
      </dsp:txXfrm>
    </dsp:sp>
    <dsp:sp modelId="{11510CD7-D8A5-4234-899D-ED50FF13AADA}">
      <dsp:nvSpPr>
        <dsp:cNvPr id="0" name=""/>
        <dsp:cNvSpPr/>
      </dsp:nvSpPr>
      <dsp:spPr>
        <a:xfrm>
          <a:off x="3615716" y="0"/>
          <a:ext cx="3449984" cy="3376021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71E16-A35E-4792-9EF2-41F1C84EE830}">
      <dsp:nvSpPr>
        <dsp:cNvPr id="0" name=""/>
        <dsp:cNvSpPr/>
      </dsp:nvSpPr>
      <dsp:spPr>
        <a:xfrm>
          <a:off x="6440556" y="3652392"/>
          <a:ext cx="133559" cy="1158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0" rIns="19050" bIns="0" numCol="1" spcCol="1270" anchor="ctr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40556" y="3652392"/>
        <a:ext cx="133559" cy="11580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1D10F5-41DE-40B3-8D02-5FBC76EF1BA9}">
      <dsp:nvSpPr>
        <dsp:cNvPr id="0" name=""/>
        <dsp:cNvSpPr/>
      </dsp:nvSpPr>
      <dsp:spPr>
        <a:xfrm>
          <a:off x="275728" y="-4771"/>
          <a:ext cx="5580322" cy="5580322"/>
        </a:xfrm>
        <a:prstGeom prst="circularArrow">
          <a:avLst>
            <a:gd name="adj1" fmla="val 5274"/>
            <a:gd name="adj2" fmla="val 312630"/>
            <a:gd name="adj3" fmla="val 14266389"/>
            <a:gd name="adj4" fmla="val 17104666"/>
            <a:gd name="adj5" fmla="val 547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A5C96C-6B6D-4B1E-9213-411EED4F4C08}">
      <dsp:nvSpPr>
        <dsp:cNvPr id="0" name=""/>
        <dsp:cNvSpPr/>
      </dsp:nvSpPr>
      <dsp:spPr>
        <a:xfrm>
          <a:off x="2028134" y="2846"/>
          <a:ext cx="2075511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Cuno</a:t>
          </a:r>
          <a:r>
            <a:rPr lang="en-US" sz="1800" b="1" u="sng" kern="1200" dirty="0" err="1"/>
            <a:t>belinus</a:t>
          </a:r>
          <a:endParaRPr lang="en-US" sz="1800" b="1" u="sng" kern="1200" dirty="0"/>
        </a:p>
      </dsp:txBody>
      <dsp:txXfrm>
        <a:off x="2078793" y="53505"/>
        <a:ext cx="1974193" cy="936437"/>
      </dsp:txXfrm>
    </dsp:sp>
    <dsp:sp modelId="{F23C0B97-F1E6-4B59-B6DD-61B52DF16C8A}">
      <dsp:nvSpPr>
        <dsp:cNvPr id="0" name=""/>
        <dsp:cNvSpPr/>
      </dsp:nvSpPr>
      <dsp:spPr>
        <a:xfrm>
          <a:off x="3955925" y="1075074"/>
          <a:ext cx="2075511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Belenos</a:t>
          </a:r>
          <a:r>
            <a:rPr lang="en-US" sz="1800" kern="1200" dirty="0"/>
            <a:t>-</a:t>
          </a:r>
          <a:br>
            <a:rPr lang="en-US" sz="1800" kern="1200" dirty="0"/>
          </a:br>
          <a:r>
            <a:rPr lang="en-US" sz="1800" kern="1200" dirty="0" err="1"/>
            <a:t>Belinus</a:t>
          </a:r>
          <a:endParaRPr lang="en-US" sz="1800" kern="1200" dirty="0"/>
        </a:p>
      </dsp:txBody>
      <dsp:txXfrm>
        <a:off x="4006584" y="1125733"/>
        <a:ext cx="1974193" cy="936437"/>
      </dsp:txXfrm>
    </dsp:sp>
    <dsp:sp modelId="{14538C99-995A-4601-BFEF-0C229809B89C}">
      <dsp:nvSpPr>
        <dsp:cNvPr id="0" name=""/>
        <dsp:cNvSpPr/>
      </dsp:nvSpPr>
      <dsp:spPr>
        <a:xfrm>
          <a:off x="3988662" y="3398580"/>
          <a:ext cx="2075511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Apollo</a:t>
          </a:r>
          <a:br>
            <a:rPr lang="en-US" sz="1800" kern="1200" dirty="0"/>
          </a:br>
          <a:r>
            <a:rPr lang="en-US" sz="1800" kern="1200" dirty="0" err="1"/>
            <a:t>Belenos</a:t>
          </a:r>
          <a:br>
            <a:rPr lang="en-US" sz="1800" kern="1200" dirty="0"/>
          </a:br>
          <a:r>
            <a:rPr lang="en-US" sz="1800" kern="1200" dirty="0"/>
            <a:t>(Aquileia)</a:t>
          </a:r>
        </a:p>
      </dsp:txBody>
      <dsp:txXfrm>
        <a:off x="4039321" y="3449239"/>
        <a:ext cx="1974193" cy="936437"/>
      </dsp:txXfrm>
    </dsp:sp>
    <dsp:sp modelId="{B5261068-50EE-4782-AB8A-AEFBF46245F9}">
      <dsp:nvSpPr>
        <dsp:cNvPr id="0" name=""/>
        <dsp:cNvSpPr/>
      </dsp:nvSpPr>
      <dsp:spPr>
        <a:xfrm>
          <a:off x="2028134" y="4530491"/>
          <a:ext cx="2075511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Belenos</a:t>
          </a:r>
          <a:br>
            <a:rPr lang="en-US" sz="1800" kern="1200" dirty="0"/>
          </a:br>
          <a:r>
            <a:rPr lang="en-US" sz="1800" kern="1200" dirty="0">
              <a:sym typeface="Wingdings" panose="05000000000000000000" pitchFamily="2" charset="2"/>
            </a:rPr>
            <a:t></a:t>
          </a:r>
          <a:r>
            <a:rPr lang="en-US" sz="1800" kern="1200" dirty="0" err="1">
              <a:sym typeface="Wingdings" panose="05000000000000000000" pitchFamily="2" charset="2"/>
            </a:rPr>
            <a:t>Sucellos</a:t>
          </a:r>
          <a:br>
            <a:rPr lang="en-US" sz="1800" kern="1200" dirty="0">
              <a:sym typeface="Wingdings" panose="05000000000000000000" pitchFamily="2" charset="2"/>
            </a:rPr>
          </a:br>
          <a:r>
            <a:rPr lang="en-US" sz="1800" kern="1200" dirty="0">
              <a:sym typeface="Wingdings" panose="05000000000000000000" pitchFamily="2" charset="2"/>
            </a:rPr>
            <a:t>(Gaul) (Vienne)</a:t>
          </a:r>
          <a:endParaRPr lang="en-US" sz="1800" kern="1200" dirty="0"/>
        </a:p>
      </dsp:txBody>
      <dsp:txXfrm>
        <a:off x="2078793" y="4581150"/>
        <a:ext cx="1974193" cy="936437"/>
      </dsp:txXfrm>
    </dsp:sp>
    <dsp:sp modelId="{37BDFAE9-2872-4723-8553-22FC26B1A3CC}">
      <dsp:nvSpPr>
        <dsp:cNvPr id="0" name=""/>
        <dsp:cNvSpPr/>
      </dsp:nvSpPr>
      <dsp:spPr>
        <a:xfrm>
          <a:off x="67606" y="3398580"/>
          <a:ext cx="2075511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Who is </a:t>
          </a:r>
          <a:r>
            <a:rPr lang="en-US" sz="1800" kern="1200" dirty="0" err="1"/>
            <a:t>Sucellos</a:t>
          </a:r>
          <a:r>
            <a:rPr lang="en-US" sz="1800" kern="1200" dirty="0"/>
            <a:t> / Silvanus / </a:t>
          </a:r>
          <a:r>
            <a:rPr lang="en-US" sz="1800" kern="1200" dirty="0" err="1"/>
            <a:t>Dispater</a:t>
          </a:r>
          <a:r>
            <a:rPr lang="en-US" sz="1800" kern="1200" dirty="0"/>
            <a:t> (Apollo)</a:t>
          </a:r>
        </a:p>
      </dsp:txBody>
      <dsp:txXfrm>
        <a:off x="118265" y="3449239"/>
        <a:ext cx="1974193" cy="936437"/>
      </dsp:txXfrm>
    </dsp:sp>
    <dsp:sp modelId="{AB4A731E-EE8F-45DE-B6D8-2FA97EAC0883}">
      <dsp:nvSpPr>
        <dsp:cNvPr id="0" name=""/>
        <dsp:cNvSpPr/>
      </dsp:nvSpPr>
      <dsp:spPr>
        <a:xfrm>
          <a:off x="-51943" y="1134757"/>
          <a:ext cx="2314609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Apollo </a:t>
          </a:r>
          <a:r>
            <a:rPr lang="en-US" sz="1800" b="1" kern="1200" dirty="0" err="1"/>
            <a:t>Cunomaglos</a:t>
          </a:r>
          <a:br>
            <a:rPr lang="en-US" sz="1800" kern="1200" dirty="0"/>
          </a:br>
          <a:r>
            <a:rPr lang="en-US" sz="1800" kern="1200" dirty="0">
              <a:solidFill>
                <a:schemeClr val="accent5">
                  <a:lumMod val="40000"/>
                  <a:lumOff val="60000"/>
                </a:schemeClr>
              </a:solidFill>
            </a:rPr>
            <a:t>Apollo </a:t>
          </a:r>
          <a:r>
            <a:rPr lang="en-US" sz="1800" kern="1200" dirty="0" err="1">
              <a:solidFill>
                <a:schemeClr val="accent5">
                  <a:lumMod val="40000"/>
                  <a:lumOff val="60000"/>
                </a:schemeClr>
              </a:solidFill>
            </a:rPr>
            <a:t>Belenos</a:t>
          </a:r>
          <a:br>
            <a:rPr lang="en-US" sz="1800" kern="1200" dirty="0">
              <a:solidFill>
                <a:schemeClr val="accent5">
                  <a:lumMod val="40000"/>
                  <a:lumOff val="60000"/>
                </a:schemeClr>
              </a:solidFill>
            </a:rPr>
          </a:br>
          <a:r>
            <a:rPr lang="en-US" sz="1800" kern="1200" dirty="0" err="1">
              <a:solidFill>
                <a:schemeClr val="accent5">
                  <a:lumMod val="40000"/>
                  <a:lumOff val="60000"/>
                </a:schemeClr>
              </a:solidFill>
            </a:rPr>
            <a:t>Cunobelinus</a:t>
          </a:r>
          <a:endParaRPr lang="en-US" sz="1800" kern="1200" dirty="0"/>
        </a:p>
      </dsp:txBody>
      <dsp:txXfrm>
        <a:off x="-1284" y="1185416"/>
        <a:ext cx="2213291" cy="9364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1D10F5-41DE-40B3-8D02-5FBC76EF1BA9}">
      <dsp:nvSpPr>
        <dsp:cNvPr id="0" name=""/>
        <dsp:cNvSpPr/>
      </dsp:nvSpPr>
      <dsp:spPr>
        <a:xfrm>
          <a:off x="277450" y="-4771"/>
          <a:ext cx="5580322" cy="5580322"/>
        </a:xfrm>
        <a:prstGeom prst="circularArrow">
          <a:avLst>
            <a:gd name="adj1" fmla="val 5274"/>
            <a:gd name="adj2" fmla="val 312630"/>
            <a:gd name="adj3" fmla="val 14266389"/>
            <a:gd name="adj4" fmla="val 17104666"/>
            <a:gd name="adj5" fmla="val 547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A5C96C-6B6D-4B1E-9213-411EED4F4C08}">
      <dsp:nvSpPr>
        <dsp:cNvPr id="0" name=""/>
        <dsp:cNvSpPr/>
      </dsp:nvSpPr>
      <dsp:spPr>
        <a:xfrm>
          <a:off x="2029856" y="2846"/>
          <a:ext cx="2075511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Cuno</a:t>
          </a:r>
          <a:r>
            <a:rPr lang="en-US" sz="1800" b="1" u="sng" kern="1200" dirty="0" err="1"/>
            <a:t>Belinus</a:t>
          </a:r>
          <a:endParaRPr lang="en-US" sz="1800" b="1" u="sng" kern="1200" dirty="0"/>
        </a:p>
      </dsp:txBody>
      <dsp:txXfrm>
        <a:off x="2080515" y="53505"/>
        <a:ext cx="1974193" cy="936437"/>
      </dsp:txXfrm>
    </dsp:sp>
    <dsp:sp modelId="{F23C0B97-F1E6-4B59-B6DD-61B52DF16C8A}">
      <dsp:nvSpPr>
        <dsp:cNvPr id="0" name=""/>
        <dsp:cNvSpPr/>
      </dsp:nvSpPr>
      <dsp:spPr>
        <a:xfrm>
          <a:off x="3957647" y="1075074"/>
          <a:ext cx="2075511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Belenos</a:t>
          </a:r>
          <a:r>
            <a:rPr lang="en-US" sz="1800" kern="1200" dirty="0"/>
            <a:t>-</a:t>
          </a:r>
          <a:br>
            <a:rPr lang="en-US" sz="1800" kern="1200" dirty="0"/>
          </a:br>
          <a:r>
            <a:rPr lang="en-US" sz="1800" kern="1200" dirty="0" err="1"/>
            <a:t>Belinus</a:t>
          </a:r>
          <a:endParaRPr lang="en-US" sz="1800" kern="1200" dirty="0"/>
        </a:p>
      </dsp:txBody>
      <dsp:txXfrm>
        <a:off x="4008306" y="1125733"/>
        <a:ext cx="1974193" cy="936437"/>
      </dsp:txXfrm>
    </dsp:sp>
    <dsp:sp modelId="{14538C99-995A-4601-BFEF-0C229809B89C}">
      <dsp:nvSpPr>
        <dsp:cNvPr id="0" name=""/>
        <dsp:cNvSpPr/>
      </dsp:nvSpPr>
      <dsp:spPr>
        <a:xfrm>
          <a:off x="3990384" y="3398580"/>
          <a:ext cx="2075511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Apollo</a:t>
          </a:r>
          <a:br>
            <a:rPr lang="en-US" sz="1800" kern="1200" dirty="0"/>
          </a:br>
          <a:r>
            <a:rPr lang="en-US" sz="1800" kern="1200" dirty="0" err="1"/>
            <a:t>Belenos</a:t>
          </a:r>
          <a:br>
            <a:rPr lang="en-US" sz="1800" kern="1200" dirty="0"/>
          </a:br>
          <a:r>
            <a:rPr lang="en-US" sz="1800" kern="1200" dirty="0"/>
            <a:t>(Aquileia)</a:t>
          </a:r>
        </a:p>
      </dsp:txBody>
      <dsp:txXfrm>
        <a:off x="4041043" y="3449239"/>
        <a:ext cx="1974193" cy="936437"/>
      </dsp:txXfrm>
    </dsp:sp>
    <dsp:sp modelId="{B5261068-50EE-4782-AB8A-AEFBF46245F9}">
      <dsp:nvSpPr>
        <dsp:cNvPr id="0" name=""/>
        <dsp:cNvSpPr/>
      </dsp:nvSpPr>
      <dsp:spPr>
        <a:xfrm>
          <a:off x="2029856" y="4530491"/>
          <a:ext cx="2075511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Belenos</a:t>
          </a:r>
          <a:br>
            <a:rPr lang="en-US" sz="1800" kern="1200" dirty="0"/>
          </a:br>
          <a:r>
            <a:rPr lang="en-US" sz="1800" kern="1200" dirty="0">
              <a:sym typeface="Wingdings" panose="05000000000000000000" pitchFamily="2" charset="2"/>
            </a:rPr>
            <a:t></a:t>
          </a:r>
          <a:r>
            <a:rPr lang="en-US" sz="1800" kern="1200" dirty="0" err="1">
              <a:sym typeface="Wingdings" panose="05000000000000000000" pitchFamily="2" charset="2"/>
            </a:rPr>
            <a:t>Sucellos</a:t>
          </a:r>
          <a:br>
            <a:rPr lang="en-US" sz="1800" kern="1200" dirty="0">
              <a:sym typeface="Wingdings" panose="05000000000000000000" pitchFamily="2" charset="2"/>
            </a:rPr>
          </a:br>
          <a:r>
            <a:rPr lang="en-US" sz="1800" kern="1200" dirty="0">
              <a:sym typeface="Wingdings" panose="05000000000000000000" pitchFamily="2" charset="2"/>
            </a:rPr>
            <a:t>(Gaul) (Vienne)</a:t>
          </a:r>
          <a:endParaRPr lang="en-US" sz="1800" kern="1200" dirty="0"/>
        </a:p>
      </dsp:txBody>
      <dsp:txXfrm>
        <a:off x="2080515" y="4581150"/>
        <a:ext cx="1974193" cy="936437"/>
      </dsp:txXfrm>
    </dsp:sp>
    <dsp:sp modelId="{37BDFAE9-2872-4723-8553-22FC26B1A3CC}">
      <dsp:nvSpPr>
        <dsp:cNvPr id="0" name=""/>
        <dsp:cNvSpPr/>
      </dsp:nvSpPr>
      <dsp:spPr>
        <a:xfrm>
          <a:off x="69328" y="3398580"/>
          <a:ext cx="2075511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Who is </a:t>
          </a:r>
          <a:r>
            <a:rPr lang="en-US" sz="1800" kern="1200" dirty="0" err="1"/>
            <a:t>Sucellos</a:t>
          </a:r>
          <a:r>
            <a:rPr lang="en-US" sz="1800" kern="1200" dirty="0"/>
            <a:t> / Silvanus / </a:t>
          </a:r>
          <a:r>
            <a:rPr lang="en-US" sz="1800" kern="1200" dirty="0" err="1"/>
            <a:t>Dispater</a:t>
          </a:r>
          <a:r>
            <a:rPr lang="en-US" sz="1800" kern="1200" dirty="0"/>
            <a:t> (Apollo)</a:t>
          </a:r>
        </a:p>
      </dsp:txBody>
      <dsp:txXfrm>
        <a:off x="119987" y="3449239"/>
        <a:ext cx="1974193" cy="936437"/>
      </dsp:txXfrm>
    </dsp:sp>
    <dsp:sp modelId="{AB4A731E-EE8F-45DE-B6D8-2FA97EAC0883}">
      <dsp:nvSpPr>
        <dsp:cNvPr id="0" name=""/>
        <dsp:cNvSpPr/>
      </dsp:nvSpPr>
      <dsp:spPr>
        <a:xfrm>
          <a:off x="-53665" y="1134757"/>
          <a:ext cx="2321500" cy="10377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Apollo </a:t>
          </a:r>
          <a:r>
            <a:rPr lang="en-US" sz="1800" b="1" kern="1200" dirty="0" err="1"/>
            <a:t>Cunomaglos</a:t>
          </a:r>
          <a:br>
            <a:rPr lang="en-US" sz="1800" kern="1200" dirty="0"/>
          </a:br>
          <a:r>
            <a:rPr lang="en-US" sz="1800" kern="1200" dirty="0">
              <a:solidFill>
                <a:schemeClr val="accent5">
                  <a:lumMod val="40000"/>
                  <a:lumOff val="60000"/>
                </a:schemeClr>
              </a:solidFill>
            </a:rPr>
            <a:t>Apollo </a:t>
          </a:r>
          <a:r>
            <a:rPr lang="en-US" sz="1800" kern="1200" dirty="0" err="1">
              <a:solidFill>
                <a:schemeClr val="accent5">
                  <a:lumMod val="40000"/>
                  <a:lumOff val="60000"/>
                </a:schemeClr>
              </a:solidFill>
            </a:rPr>
            <a:t>Belenos</a:t>
          </a:r>
          <a:br>
            <a:rPr lang="en-US" sz="1800" kern="1200" dirty="0">
              <a:solidFill>
                <a:schemeClr val="accent5">
                  <a:lumMod val="40000"/>
                  <a:lumOff val="60000"/>
                </a:schemeClr>
              </a:solidFill>
            </a:rPr>
          </a:br>
          <a:r>
            <a:rPr lang="en-US" sz="1800" kern="1200" dirty="0" err="1">
              <a:solidFill>
                <a:schemeClr val="accent5">
                  <a:lumMod val="40000"/>
                  <a:lumOff val="60000"/>
                </a:schemeClr>
              </a:solidFill>
            </a:rPr>
            <a:t>Cunobelinus</a:t>
          </a:r>
          <a:endParaRPr lang="en-US" sz="1800" kern="1200" dirty="0">
            <a:solidFill>
              <a:schemeClr val="accent5">
                <a:lumMod val="40000"/>
                <a:lumOff val="60000"/>
              </a:schemeClr>
            </a:solidFill>
          </a:endParaRPr>
        </a:p>
      </dsp:txBody>
      <dsp:txXfrm>
        <a:off x="-3006" y="1185416"/>
        <a:ext cx="2220182" cy="9364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00E6FA-DC79-48C5-AAC1-7FB264AD4B88}">
      <dsp:nvSpPr>
        <dsp:cNvPr id="0" name=""/>
        <dsp:cNvSpPr/>
      </dsp:nvSpPr>
      <dsp:spPr>
        <a:xfrm rot="16200000">
          <a:off x="8102" y="737"/>
          <a:ext cx="1656298" cy="1656298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Wolf</a:t>
          </a:r>
        </a:p>
      </dsp:txBody>
      <dsp:txXfrm rot="5400000">
        <a:off x="297955" y="414810"/>
        <a:ext cx="1366446" cy="828149"/>
      </dsp:txXfrm>
    </dsp:sp>
    <dsp:sp modelId="{91273D00-ED1F-42CF-95AE-63949BA403A2}">
      <dsp:nvSpPr>
        <dsp:cNvPr id="0" name=""/>
        <dsp:cNvSpPr/>
      </dsp:nvSpPr>
      <dsp:spPr>
        <a:xfrm rot="5400000">
          <a:off x="2890436" y="737"/>
          <a:ext cx="1656298" cy="1656298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Mythical hybrid ‘beast’</a:t>
          </a:r>
        </a:p>
      </dsp:txBody>
      <dsp:txXfrm rot="-5400000">
        <a:off x="2890437" y="414812"/>
        <a:ext cx="1366446" cy="8281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7F1E98-9D0B-4BD4-A0BB-54B2361FB962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DC457B-B858-4F40-91D7-CA77D18F9D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0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nee-philologique.com.ezproxy.uwtsd.ac.uk/index.php?do=notice&amp;num=1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en.wikipedia.org/wiki/International_Standard_Book_Number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nnee-philologique.com.ezproxy.uwtsd.ac.uk/index.php?do=notice&amp;num=1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en.wikipedia.org/wiki/International_Standard_Book_Number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DC457B-B858-4F40-91D7-CA77D18F9DE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016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Boon George C. - A Roman sculpture rehabilitated. The Pagans Hill dog. </a:t>
            </a:r>
            <a:r>
              <a:rPr lang="en-GB" dirty="0">
                <a:hlinkClick r:id="rId3" tooltip="Britannia = Britannia : a journal of Romano-British and kindred studies"/>
              </a:rPr>
              <a:t>Britannia</a:t>
            </a:r>
            <a:r>
              <a:rPr lang="en-GB" dirty="0"/>
              <a:t> 1989 XX : 201-217. • The limestone torso, housed in the Bristol City Museum, has been thought to be of Tudor date but is Romano-British, from the 2nd half of the 3rd cent. A.D. It was found in the Roman temple at Pagans Hill in north Somerset and it may possibly be associated with Apollo </a:t>
            </a:r>
            <a:r>
              <a:rPr lang="en-GB" dirty="0" err="1"/>
              <a:t>Cunomaglus</a:t>
            </a:r>
            <a:r>
              <a:rPr lang="en-GB" dirty="0"/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Green, Miranda J. (1997). Dictionary of Celtic Myth and Legend. Thames and Hudson.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Wedlake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W.J. (1982). The Excavation of the Shrine of Apollo at Nettleton, Wiltshire, 1956-1971. Society of Antiquaries of London.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 tooltip="International Standard Book Number"/>
              </a:rPr>
              <a:t>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C457B-B858-4F40-91D7-CA77D18F9DE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982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Boon George C. - A Roman sculpture rehabilitated. The Pagans Hill dog. </a:t>
            </a:r>
            <a:r>
              <a:rPr lang="en-GB" dirty="0">
                <a:hlinkClick r:id="rId3" tooltip="Britannia = Britannia : a journal of Romano-British and kindred studies"/>
              </a:rPr>
              <a:t>Britannia</a:t>
            </a:r>
            <a:r>
              <a:rPr lang="en-GB" dirty="0"/>
              <a:t> 1989 XX : 201-217. • The limestone torso, housed in the Bristol City Museum, has been thought to be of Tudor date but is Romano-British, from the 2nd half of the 3rd cent. A.D. It was found in the Roman temple at Pagans Hill in north Somerset and it may possibly be associated with Apollo </a:t>
            </a:r>
            <a:r>
              <a:rPr lang="en-GB" dirty="0" err="1"/>
              <a:t>Cunomaglus</a:t>
            </a:r>
            <a:r>
              <a:rPr lang="en-GB" dirty="0"/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Green, Miranda J. (1997). Dictionary of Celtic Myth and Legend. Thames and Hudson.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Wedlake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W.J. (1982). The Excavation of the Shrine of Apollo at Nettleton, Wiltshire, 1956-1971. Society of Antiquaries of London.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 tooltip="International Standard Book Number"/>
              </a:rPr>
              <a:t>I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C457B-B858-4F40-91D7-CA77D18F9DE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704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C457B-B858-4F40-91D7-CA77D18F9DE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8495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.M. Stead, ‘The </a:t>
            </a:r>
            <a:r>
              <a:rPr lang="en-GB" dirty="0" err="1"/>
              <a:t>Snettisham</a:t>
            </a:r>
            <a:r>
              <a:rPr lang="en-GB" dirty="0"/>
              <a:t> Treasure: excavations in 1990’, Antiquity, 65 (1991), pp. 447-64</a:t>
            </a:r>
          </a:p>
          <a:p>
            <a:r>
              <a:rPr lang="en-GB" dirty="0"/>
              <a:t>R. </a:t>
            </a:r>
            <a:r>
              <a:rPr lang="en-GB" dirty="0" err="1"/>
              <a:t>Rainbird</a:t>
            </a:r>
            <a:r>
              <a:rPr lang="en-GB" dirty="0"/>
              <a:t> Clarke, ‘The Early Iron Age treasure from </a:t>
            </a:r>
            <a:r>
              <a:rPr lang="en-GB" dirty="0" err="1"/>
              <a:t>Snettisham</a:t>
            </a:r>
            <a:r>
              <a:rPr lang="en-GB" dirty="0"/>
              <a:t>, Norfolk’, Proceedings of the Prehistoric Society, 20 (1954), pp. 27-86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C457B-B858-4F40-91D7-CA77D18F9DE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6866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SACRED IMAGE AND REGIONAL IDENTITY IN LATE-PREHISTORIC NORFOLK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C457B-B858-4F40-91D7-CA77D18F9DE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4612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Daphne, in : ART, FAITH AND PLACE IN EAST ANGLIA — From Prehistory to the Present —</a:t>
            </a:r>
          </a:p>
          <a:p>
            <a:r>
              <a:rPr lang="en-GB" dirty="0"/>
              <a:t>Edited by T. A. </a:t>
            </a:r>
            <a:r>
              <a:rPr lang="en-GB" dirty="0" err="1"/>
              <a:t>Heslop</a:t>
            </a:r>
            <a:r>
              <a:rPr lang="en-GB" dirty="0"/>
              <a:t>, Elizabeth </a:t>
            </a:r>
            <a:r>
              <a:rPr lang="en-GB" dirty="0" err="1"/>
              <a:t>Mellings</a:t>
            </a:r>
            <a:r>
              <a:rPr lang="en-GB" dirty="0"/>
              <a:t> and Margit </a:t>
            </a:r>
            <a:r>
              <a:rPr lang="en-GB" dirty="0" err="1"/>
              <a:t>Thøfner</a:t>
            </a:r>
            <a:r>
              <a:rPr lang="en-GB" dirty="0"/>
              <a:t> 2012.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C457B-B858-4F40-91D7-CA77D18F9DE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725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C457B-B858-4F40-91D7-CA77D18F9DE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7977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Northern Mongolia: "Totem" with grey wolf and white doe (Hun tomb, 3rd-1st century BC). Born according to the will of the Sky, </a:t>
            </a:r>
            <a:r>
              <a:rPr lang="en-GB" dirty="0" err="1"/>
              <a:t>Borte</a:t>
            </a:r>
            <a:r>
              <a:rPr lang="en-GB" dirty="0"/>
              <a:t> Chino (Blue Wolf) is the ancestor of the Mongolians; his partner/wife is </a:t>
            </a:r>
            <a:r>
              <a:rPr lang="en-GB" dirty="0" err="1"/>
              <a:t>Gua</a:t>
            </a:r>
            <a:r>
              <a:rPr lang="en-GB" dirty="0"/>
              <a:t> </a:t>
            </a:r>
            <a:r>
              <a:rPr lang="en-GB" dirty="0" err="1"/>
              <a:t>Maral</a:t>
            </a:r>
            <a:r>
              <a:rPr lang="en-GB" dirty="0"/>
              <a:t> (Red Deer).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DC457B-B858-4F40-91D7-CA77D18F9DE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0456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ransition spd="slow">
    <p:randomBar dir="vert"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microsoft.com/office/2007/relationships/hdphoto" Target="../media/hdphoto4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microsoft.com/office/2007/relationships/hdphoto" Target="../media/hdphoto3.wdp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microsoft.com/office/2007/relationships/hdphoto" Target="../media/hdphoto6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microsoft.com/office/2007/relationships/hdphoto" Target="../media/hdphoto5.wdp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jpeg"/><Relationship Id="rId7" Type="http://schemas.microsoft.com/office/2007/relationships/hdphoto" Target="../media/hdphoto6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microsoft.com/office/2007/relationships/hdphoto" Target="../media/hdphoto5.wdp"/><Relationship Id="rId4" Type="http://schemas.openxmlformats.org/officeDocument/2006/relationships/image" Target="../media/image12.png"/><Relationship Id="rId9" Type="http://schemas.microsoft.com/office/2007/relationships/hdphoto" Target="../media/hdphoto7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microsoft.com/office/2007/relationships/hdphoto" Target="../media/hdphoto6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microsoft.com/office/2007/relationships/hdphoto" Target="../media/hdphoto7.wdp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6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microsoft.com/office/2007/relationships/hdphoto" Target="../media/hdphoto6.wdp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3.png"/><Relationship Id="rId7" Type="http://schemas.openxmlformats.org/officeDocument/2006/relationships/image" Target="../media/image19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G"/><Relationship Id="rId5" Type="http://schemas.openxmlformats.org/officeDocument/2006/relationships/image" Target="../media/image17.png"/><Relationship Id="rId10" Type="http://schemas.openxmlformats.org/officeDocument/2006/relationships/image" Target="../media/image20.jpg"/><Relationship Id="rId4" Type="http://schemas.openxmlformats.org/officeDocument/2006/relationships/image" Target="../media/image15.png"/><Relationship Id="rId9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11.jpe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jpg"/><Relationship Id="rId4" Type="http://schemas.openxmlformats.org/officeDocument/2006/relationships/image" Target="../media/image3.png"/><Relationship Id="rId9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8.wdp"/><Relationship Id="rId5" Type="http://schemas.openxmlformats.org/officeDocument/2006/relationships/image" Target="../media/image19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9.wdp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microsoft.com/office/2007/relationships/hdphoto" Target="../media/hdphoto10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microsoft.com/office/2007/relationships/hdphoto" Target="../media/hdphoto9.wdp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5" Type="http://schemas.openxmlformats.org/officeDocument/2006/relationships/image" Target="../media/image22.png"/><Relationship Id="rId4" Type="http://schemas.microsoft.com/office/2007/relationships/hdphoto" Target="../media/hdphoto11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2.wdp"/><Relationship Id="rId5" Type="http://schemas.openxmlformats.org/officeDocument/2006/relationships/image" Target="../media/image25.png"/><Relationship Id="rId4" Type="http://schemas.microsoft.com/office/2007/relationships/hdphoto" Target="../media/hdphoto11.wdp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g"/><Relationship Id="rId3" Type="http://schemas.openxmlformats.org/officeDocument/2006/relationships/image" Target="../media/image26.jpeg"/><Relationship Id="rId7" Type="http://schemas.microsoft.com/office/2007/relationships/hdphoto" Target="../media/hdphoto13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microsoft.com/office/2007/relationships/hdphoto" Target="../media/hdphoto11.wdp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6.jpeg"/><Relationship Id="rId7" Type="http://schemas.microsoft.com/office/2007/relationships/hdphoto" Target="../media/hdphoto14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microsoft.com/office/2007/relationships/hdphoto" Target="../media/hdphoto16.wdp"/><Relationship Id="rId5" Type="http://schemas.microsoft.com/office/2007/relationships/hdphoto" Target="../media/hdphoto11.wdp"/><Relationship Id="rId10" Type="http://schemas.openxmlformats.org/officeDocument/2006/relationships/image" Target="../media/image31.png"/><Relationship Id="rId4" Type="http://schemas.openxmlformats.org/officeDocument/2006/relationships/image" Target="../media/image24.png"/><Relationship Id="rId9" Type="http://schemas.microsoft.com/office/2007/relationships/hdphoto" Target="../media/hdphoto15.wdp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6.jpeg"/><Relationship Id="rId7" Type="http://schemas.microsoft.com/office/2007/relationships/hdphoto" Target="../media/hdphoto14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microsoft.com/office/2007/relationships/hdphoto" Target="../media/hdphoto16.wdp"/><Relationship Id="rId5" Type="http://schemas.microsoft.com/office/2007/relationships/hdphoto" Target="../media/hdphoto11.wdp"/><Relationship Id="rId10" Type="http://schemas.openxmlformats.org/officeDocument/2006/relationships/image" Target="../media/image31.png"/><Relationship Id="rId4" Type="http://schemas.openxmlformats.org/officeDocument/2006/relationships/image" Target="../media/image24.png"/><Relationship Id="rId9" Type="http://schemas.microsoft.com/office/2007/relationships/hdphoto" Target="../media/hdphoto15.wdp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hdphoto" Target="../media/hdphoto16.wdp"/><Relationship Id="rId3" Type="http://schemas.openxmlformats.org/officeDocument/2006/relationships/image" Target="../media/image32.png"/><Relationship Id="rId7" Type="http://schemas.openxmlformats.org/officeDocument/2006/relationships/image" Target="../media/image31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microsoft.com/office/2007/relationships/hdphoto" Target="../media/hdphoto11.wdp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G"/><Relationship Id="rId3" Type="http://schemas.openxmlformats.org/officeDocument/2006/relationships/image" Target="../media/image26.jpe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1.wdp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32.png"/><Relationship Id="rId7" Type="http://schemas.openxmlformats.org/officeDocument/2006/relationships/image" Target="../media/image12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microsoft.com/office/2007/relationships/hdphoto" Target="../media/hdphoto11.wdp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7.wdp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g"/><Relationship Id="rId5" Type="http://schemas.openxmlformats.org/officeDocument/2006/relationships/image" Target="../media/image40.PNG"/><Relationship Id="rId4" Type="http://schemas.openxmlformats.org/officeDocument/2006/relationships/image" Target="../media/image39.jpg"/><Relationship Id="rId9" Type="http://schemas.openxmlformats.org/officeDocument/2006/relationships/image" Target="../media/image44.JP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3.png"/><Relationship Id="rId7" Type="http://schemas.openxmlformats.org/officeDocument/2006/relationships/image" Target="../media/image46.jp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8.wdp"/><Relationship Id="rId11" Type="http://schemas.microsoft.com/office/2007/relationships/hdphoto" Target="../media/hdphoto20.wdp"/><Relationship Id="rId5" Type="http://schemas.openxmlformats.org/officeDocument/2006/relationships/image" Target="../media/image45.png"/><Relationship Id="rId10" Type="http://schemas.openxmlformats.org/officeDocument/2006/relationships/image" Target="../media/image48.png"/><Relationship Id="rId4" Type="http://schemas.openxmlformats.org/officeDocument/2006/relationships/image" Target="../media/image39.jpg"/><Relationship Id="rId9" Type="http://schemas.microsoft.com/office/2007/relationships/hdphoto" Target="../media/hdphoto19.wdp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37.pn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jpg"/><Relationship Id="rId5" Type="http://schemas.openxmlformats.org/officeDocument/2006/relationships/image" Target="../media/image49.jp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hdphoto" Target="../media/hdphoto22.wdp"/><Relationship Id="rId3" Type="http://schemas.openxmlformats.org/officeDocument/2006/relationships/image" Target="../media/image3.png"/><Relationship Id="rId7" Type="http://schemas.openxmlformats.org/officeDocument/2006/relationships/image" Target="../media/image55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microsoft.com/office/2007/relationships/hdphoto" Target="../media/hdphoto21.wdp"/><Relationship Id="rId4" Type="http://schemas.openxmlformats.org/officeDocument/2006/relationships/image" Target="../media/image53.png"/><Relationship Id="rId9" Type="http://schemas.openxmlformats.org/officeDocument/2006/relationships/image" Target="../media/image56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57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g"/><Relationship Id="rId5" Type="http://schemas.microsoft.com/office/2007/relationships/hdphoto" Target="../media/hdphoto22.wdp"/><Relationship Id="rId4" Type="http://schemas.openxmlformats.org/officeDocument/2006/relationships/image" Target="../media/image55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57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59.png"/><Relationship Id="rId9" Type="http://schemas.microsoft.com/office/2007/relationships/diagramDrawing" Target="../diagrams/drawing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57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59.png"/><Relationship Id="rId9" Type="http://schemas.microsoft.com/office/2007/relationships/diagramDrawing" Target="../diagrams/drawing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57.pn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11" Type="http://schemas.microsoft.com/office/2007/relationships/hdphoto" Target="../media/hdphoto2.wdp"/><Relationship Id="rId5" Type="http://schemas.openxmlformats.org/officeDocument/2006/relationships/diagramData" Target="../diagrams/data3.xml"/><Relationship Id="rId10" Type="http://schemas.openxmlformats.org/officeDocument/2006/relationships/image" Target="../media/image62.png"/><Relationship Id="rId4" Type="http://schemas.openxmlformats.org/officeDocument/2006/relationships/image" Target="../media/image59.png"/><Relationship Id="rId9" Type="http://schemas.microsoft.com/office/2007/relationships/diagramDrawing" Target="../diagrams/drawing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63.png"/><Relationship Id="rId4" Type="http://schemas.openxmlformats.org/officeDocument/2006/relationships/image" Target="../media/image59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hdphoto" Target="../media/hdphoto24.wdp"/><Relationship Id="rId13" Type="http://schemas.microsoft.com/office/2007/relationships/diagramDrawing" Target="../diagrams/drawing4.xml"/><Relationship Id="rId3" Type="http://schemas.openxmlformats.org/officeDocument/2006/relationships/image" Target="../media/image63.png"/><Relationship Id="rId7" Type="http://schemas.openxmlformats.org/officeDocument/2006/relationships/image" Target="../media/image65.png"/><Relationship Id="rId12" Type="http://schemas.openxmlformats.org/officeDocument/2006/relationships/diagramColors" Target="../diagrams/colors4.xml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3.wdp"/><Relationship Id="rId11" Type="http://schemas.openxmlformats.org/officeDocument/2006/relationships/diagramQuickStyle" Target="../diagrams/quickStyle4.xml"/><Relationship Id="rId5" Type="http://schemas.openxmlformats.org/officeDocument/2006/relationships/image" Target="../media/image64.png"/><Relationship Id="rId10" Type="http://schemas.openxmlformats.org/officeDocument/2006/relationships/diagramLayout" Target="../diagrams/layout4.xml"/><Relationship Id="rId4" Type="http://schemas.microsoft.com/office/2007/relationships/hdphoto" Target="../media/hdphoto2.wdp"/><Relationship Id="rId9" Type="http://schemas.openxmlformats.org/officeDocument/2006/relationships/diagramData" Target="../diagrams/data4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5.wdp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6.jpeg"/><Relationship Id="rId4" Type="http://schemas.openxmlformats.org/officeDocument/2006/relationships/image" Target="../media/image59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69.png"/><Relationship Id="rId3" Type="http://schemas.openxmlformats.org/officeDocument/2006/relationships/image" Target="../media/image63.png"/><Relationship Id="rId7" Type="http://schemas.openxmlformats.org/officeDocument/2006/relationships/image" Target="../media/image67.jpg"/><Relationship Id="rId12" Type="http://schemas.microsoft.com/office/2007/relationships/hdphoto" Target="../media/hdphoto5.wdp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6.jpeg"/><Relationship Id="rId11" Type="http://schemas.openxmlformats.org/officeDocument/2006/relationships/image" Target="../media/image12.png"/><Relationship Id="rId5" Type="http://schemas.openxmlformats.org/officeDocument/2006/relationships/image" Target="../media/image10.jpeg"/><Relationship Id="rId10" Type="http://schemas.openxmlformats.org/officeDocument/2006/relationships/image" Target="../media/image58.jpeg"/><Relationship Id="rId4" Type="http://schemas.microsoft.com/office/2007/relationships/hdphoto" Target="../media/hdphoto2.wdp"/><Relationship Id="rId9" Type="http://schemas.microsoft.com/office/2007/relationships/hdphoto" Target="../media/hdphoto25.wdp"/><Relationship Id="rId14" Type="http://schemas.microsoft.com/office/2007/relationships/hdphoto" Target="../media/hdphoto26.wdp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g"/><Relationship Id="rId13" Type="http://schemas.openxmlformats.org/officeDocument/2006/relationships/image" Target="../media/image58.jpeg"/><Relationship Id="rId3" Type="http://schemas.microsoft.com/office/2007/relationships/hdphoto" Target="../media/hdphoto27.wdp"/><Relationship Id="rId7" Type="http://schemas.openxmlformats.org/officeDocument/2006/relationships/image" Target="../media/image72.jpg"/><Relationship Id="rId12" Type="http://schemas.microsoft.com/office/2007/relationships/hdphoto" Target="../media/hdphoto1.wdp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6.jpeg"/><Relationship Id="rId11" Type="http://schemas.openxmlformats.org/officeDocument/2006/relationships/image" Target="../media/image5.png"/><Relationship Id="rId5" Type="http://schemas.openxmlformats.org/officeDocument/2006/relationships/image" Target="../media/image10.jpeg"/><Relationship Id="rId10" Type="http://schemas.microsoft.com/office/2007/relationships/hdphoto" Target="../media/hdphoto25.wdp"/><Relationship Id="rId4" Type="http://schemas.openxmlformats.org/officeDocument/2006/relationships/image" Target="../media/image71.jpeg"/><Relationship Id="rId9" Type="http://schemas.openxmlformats.org/officeDocument/2006/relationships/image" Target="../media/image68.png"/><Relationship Id="rId14" Type="http://schemas.openxmlformats.org/officeDocument/2006/relationships/image" Target="../media/image73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jpg"/><Relationship Id="rId13" Type="http://schemas.openxmlformats.org/officeDocument/2006/relationships/image" Target="../media/image58.jpeg"/><Relationship Id="rId3" Type="http://schemas.microsoft.com/office/2007/relationships/hdphoto" Target="../media/hdphoto27.wdp"/><Relationship Id="rId7" Type="http://schemas.openxmlformats.org/officeDocument/2006/relationships/image" Target="../media/image72.jpg"/><Relationship Id="rId12" Type="http://schemas.microsoft.com/office/2007/relationships/hdphoto" Target="../media/hdphoto1.wdp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6.jpeg"/><Relationship Id="rId11" Type="http://schemas.openxmlformats.org/officeDocument/2006/relationships/image" Target="../media/image5.png"/><Relationship Id="rId5" Type="http://schemas.openxmlformats.org/officeDocument/2006/relationships/image" Target="../media/image10.jpeg"/><Relationship Id="rId10" Type="http://schemas.microsoft.com/office/2007/relationships/hdphoto" Target="../media/hdphoto25.wdp"/><Relationship Id="rId4" Type="http://schemas.openxmlformats.org/officeDocument/2006/relationships/image" Target="../media/image71.jpeg"/><Relationship Id="rId9" Type="http://schemas.openxmlformats.org/officeDocument/2006/relationships/image" Target="../media/image68.png"/><Relationship Id="rId14" Type="http://schemas.openxmlformats.org/officeDocument/2006/relationships/image" Target="../media/image7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Picture">
            <a:extLst>
              <a:ext uri="{FF2B5EF4-FFF2-40B4-BE49-F238E27FC236}">
                <a16:creationId xmlns:a16="http://schemas.microsoft.com/office/drawing/2014/main" id="{67462D96-3E2C-430A-89BC-9895B0C569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282" b="8468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Pictur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969" b="96063" l="2083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5490" b="8729"/>
          <a:stretch/>
        </p:blipFill>
        <p:spPr bwMode="auto">
          <a:xfrm>
            <a:off x="9469064" y="21911"/>
            <a:ext cx="3003131" cy="681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Picture"/>
          <p:cNvPicPr>
            <a:picLocks noChangeAspect="1" noChangeArrowheads="1"/>
          </p:cNvPicPr>
          <p:nvPr/>
        </p:nvPicPr>
        <p:blipFill rotWithShape="1"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150" r="47030"/>
          <a:stretch/>
        </p:blipFill>
        <p:spPr bwMode="auto">
          <a:xfrm>
            <a:off x="7142" y="0"/>
            <a:ext cx="37933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71900" y="1964266"/>
            <a:ext cx="6010276" cy="1221847"/>
          </a:xfrm>
        </p:spPr>
        <p:txBody>
          <a:bodyPr>
            <a:normAutofit fontScale="90000"/>
          </a:bodyPr>
          <a:lstStyle/>
          <a:p>
            <a:r>
              <a:rPr lang="en-GB" dirty="0"/>
              <a:t>hPCS4006 - UNIT 7</a:t>
            </a:r>
            <a:br>
              <a:rPr lang="en-GB" dirty="0"/>
            </a:br>
            <a:r>
              <a:rPr lang="en-GB" dirty="0"/>
              <a:t>Animals &amp; Celtic Religion</a:t>
            </a:r>
          </a:p>
        </p:txBody>
      </p:sp>
      <p:pic>
        <p:nvPicPr>
          <p:cNvPr id="6" name="Picture 2" descr="Picture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740" b="99087" l="3555" r="893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02989" y="2750137"/>
            <a:ext cx="4019484" cy="4171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521617" y="84028"/>
            <a:ext cx="22788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Basse-</a:t>
            </a:r>
            <a:r>
              <a:rPr lang="en-GB" sz="1200" i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Yutz</a:t>
            </a:r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(Moselle)</a:t>
            </a:r>
            <a:b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c.450-400 BC</a:t>
            </a:r>
            <a:b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(BM no. 1929,0511.2)</a:t>
            </a:r>
          </a:p>
        </p:txBody>
      </p:sp>
      <p:sp>
        <p:nvSpPr>
          <p:cNvPr id="8" name="Rectangle 7"/>
          <p:cNvSpPr/>
          <p:nvPr/>
        </p:nvSpPr>
        <p:spPr>
          <a:xfrm>
            <a:off x="2521517" y="5517674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i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nr</a:t>
            </a:r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. Oxford,</a:t>
            </a:r>
            <a:b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copper alloy figurine</a:t>
            </a:r>
          </a:p>
          <a:p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H:66mm B.M. no 1883,0802.12</a:t>
            </a:r>
          </a:p>
        </p:txBody>
      </p:sp>
      <p:sp>
        <p:nvSpPr>
          <p:cNvPr id="7" name="Rectangle 6"/>
          <p:cNvSpPr/>
          <p:nvPr/>
        </p:nvSpPr>
        <p:spPr>
          <a:xfrm>
            <a:off x="6067426" y="618975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terracotta votive, Nantes, 2nd-3rd c. AD:</a:t>
            </a:r>
            <a:b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sz="1200" i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Cernunnos</a:t>
            </a:r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(?) standing on a wolf</a:t>
            </a:r>
            <a:b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H.: 40.5cm, </a:t>
            </a:r>
            <a:r>
              <a:rPr lang="en-GB" sz="1200" i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Musée</a:t>
            </a:r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200" i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dép</a:t>
            </a:r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. </a:t>
            </a:r>
            <a:r>
              <a:rPr lang="en-GB" sz="1200" i="1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Dobrée</a:t>
            </a:r>
            <a:r>
              <a:rPr lang="en-GB" sz="1200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, inv. 951.1</a:t>
            </a:r>
          </a:p>
        </p:txBody>
      </p:sp>
    </p:spTree>
    <p:extLst>
      <p:ext uri="{BB962C8B-B14F-4D97-AF65-F5344CB8AC3E}">
        <p14:creationId xmlns:p14="http://schemas.microsoft.com/office/powerpoint/2010/main" val="1924986255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282" b="8468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Picture"/>
          <p:cNvPicPr>
            <a:picLocks noChangeAspect="1" noChangeArrowheads="1"/>
          </p:cNvPicPr>
          <p:nvPr/>
        </p:nvPicPr>
        <p:blipFill rotWithShape="1"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150" r="47030"/>
          <a:stretch/>
        </p:blipFill>
        <p:spPr bwMode="auto">
          <a:xfrm>
            <a:off x="7142" y="0"/>
            <a:ext cx="37933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 rot="16200000">
            <a:off x="-1339455" y="2173419"/>
            <a:ext cx="4149461" cy="1456267"/>
          </a:xfrm>
        </p:spPr>
        <p:txBody>
          <a:bodyPr/>
          <a:lstStyle/>
          <a:p>
            <a:r>
              <a:rPr lang="en-GB" b="1" dirty="0"/>
              <a:t>Aims &amp; OBJECTIVES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9CC5DA-A2BC-4ED2-B298-1495570F53A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74" b="90601" l="9882" r="89971">
                        <a14:backgroundMark x1="80678" y1="71279" x2="80678" y2="71279"/>
                        <a14:backgroundMark x1="56490" y1="78677" x2="56490" y2="78677"/>
                        <a14:backgroundMark x1="26991" y1="75544" x2="26991" y2="75544"/>
                        <a14:backgroundMark x1="26991" y1="72150" x2="26991" y2="721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493" t="10100" r="21607" b="24715"/>
          <a:stretch/>
        </p:blipFill>
        <p:spPr>
          <a:xfrm>
            <a:off x="8015843" y="52170"/>
            <a:ext cx="4183279" cy="6805820"/>
          </a:xfrm>
          <a:prstGeom prst="rect">
            <a:avLst/>
          </a:prstGeom>
        </p:spPr>
      </p:pic>
      <p:pic>
        <p:nvPicPr>
          <p:cNvPr id="5122" name="Picture 2" descr="Image result for taureau besancon gaulois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61" b="89974" l="9961" r="93848">
                        <a14:foregroundMark x1="92627" y1="15104" x2="92627" y2="15104"/>
                        <a14:foregroundMark x1="93848" y1="17839" x2="93848" y2="17839"/>
                        <a14:backgroundMark x1="82520" y1="68490" x2="82520" y2="68490"/>
                        <a14:backgroundMark x1="81201" y1="75716" x2="81201" y2="75716"/>
                        <a14:backgroundMark x1="79248" y1="78971" x2="79248" y2="78971"/>
                        <a14:backgroundMark x1="80078" y1="70508" x2="80078" y2="70508"/>
                        <a14:backgroundMark x1="79443" y1="66146" x2="79443" y2="66146"/>
                        <a14:backgroundMark x1="76416" y1="69857" x2="76416" y2="698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06" t="8976" b="18441"/>
          <a:stretch/>
        </p:blipFill>
        <p:spPr bwMode="auto">
          <a:xfrm>
            <a:off x="-1905876" y="3277115"/>
            <a:ext cx="6487720" cy="3979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619501" y="117693"/>
            <a:ext cx="6146800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The role of nature and people’s life within their natural and geographic environment has often been neglected and marginalised since people focus too much on the names of deities</a:t>
            </a:r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e.g., tree cult, harvest rituals, role of astronomy,</a:t>
            </a:r>
            <a:br>
              <a:rPr lang="en-GB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en-GB" sz="2000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and animals! </a:t>
            </a:r>
          </a:p>
          <a:p>
            <a:pPr marL="800100" lvl="1" indent="-342900">
              <a:buFont typeface="Wingdings" panose="05000000000000000000" pitchFamily="2" charset="2"/>
              <a:buChar char="v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FFFF00"/>
                </a:solidFill>
              </a:rPr>
              <a:t>But what is our evidence for “animals” in “Celtic” religion?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/>
              <a:t>Animals: </a:t>
            </a:r>
            <a:br>
              <a:rPr lang="en-GB" sz="2000" dirty="0"/>
            </a:br>
            <a:r>
              <a:rPr lang="en-GB" sz="2000" dirty="0"/>
              <a:t>e.g.: the three-horned bulls or </a:t>
            </a:r>
            <a:r>
              <a:rPr lang="en-GB" sz="2000" dirty="0" err="1"/>
              <a:t>Tarvos</a:t>
            </a:r>
            <a:r>
              <a:rPr lang="en-GB" sz="2000" dirty="0"/>
              <a:t> </a:t>
            </a:r>
            <a:r>
              <a:rPr lang="en-GB" sz="2000" dirty="0" err="1"/>
              <a:t>Trigaranus</a:t>
            </a:r>
            <a:r>
              <a:rPr lang="en-GB" sz="2000" dirty="0"/>
              <a:t>… </a:t>
            </a:r>
          </a:p>
          <a:p>
            <a:pPr marL="1257300" lvl="2" indent="-342900">
              <a:buFont typeface="Wingdings" panose="05000000000000000000" pitchFamily="2" charset="2"/>
              <a:buChar char="v"/>
            </a:pPr>
            <a:r>
              <a:rPr lang="en-GB" sz="2000" dirty="0"/>
              <a:t>only one inscription </a:t>
            </a:r>
          </a:p>
          <a:p>
            <a:pPr marL="1257300" lvl="2" indent="-342900">
              <a:buFont typeface="Wingdings" panose="05000000000000000000" pitchFamily="2" charset="2"/>
              <a:buChar char="v"/>
            </a:pPr>
            <a:r>
              <a:rPr lang="en-GB" sz="2000" dirty="0"/>
              <a:t>but lots of sculptures across the </a:t>
            </a:r>
            <a:r>
              <a:rPr lang="en-GB" sz="2000" dirty="0" err="1"/>
              <a:t>Keltike</a:t>
            </a:r>
            <a:r>
              <a:rPr lang="en-GB" sz="2000" dirty="0"/>
              <a:t> </a:t>
            </a:r>
          </a:p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sz="2000" dirty="0"/>
              <a:t>But there are lots of other animals</a:t>
            </a:r>
            <a:br>
              <a:rPr lang="en-GB" sz="2000" dirty="0"/>
            </a:br>
            <a:r>
              <a:rPr lang="en-GB" sz="2000" dirty="0"/>
              <a:t>in pre-Roman and Roman times…</a:t>
            </a:r>
            <a:br>
              <a:rPr lang="en-GB" sz="2000" dirty="0"/>
            </a:br>
            <a:r>
              <a:rPr lang="en-GB" sz="2000" dirty="0"/>
              <a:t>	</a:t>
            </a:r>
            <a:r>
              <a:rPr lang="en-GB" sz="2000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	Worship ? Deity? Myth? Symbolism ?</a:t>
            </a:r>
          </a:p>
          <a:p>
            <a:pPr marL="2171700" lvl="4" indent="-342900">
              <a:buFont typeface="Wingdings" panose="05000000000000000000" pitchFamily="2" charset="2"/>
              <a:buChar char="v"/>
            </a:pPr>
            <a:r>
              <a:rPr lang="en-GB" sz="2000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Transformation in Roman times…?</a:t>
            </a:r>
          </a:p>
          <a:p>
            <a:pPr marL="1714500" lvl="3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horses</a:t>
            </a:r>
          </a:p>
          <a:p>
            <a:pPr marL="2171700" lvl="4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mare </a:t>
            </a:r>
            <a:r>
              <a:rPr lang="en-GB" sz="2000" dirty="0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 </a:t>
            </a:r>
            <a:r>
              <a:rPr lang="en-GB" sz="2000" dirty="0" err="1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Epona</a:t>
            </a:r>
            <a:r>
              <a:rPr lang="en-GB" sz="2000" dirty="0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/Rhiannon</a:t>
            </a:r>
          </a:p>
          <a:p>
            <a:pPr marL="1714500" lvl="3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stag  cycle of life and death</a:t>
            </a:r>
          </a:p>
          <a:p>
            <a:pPr marL="1714500" lvl="3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accent2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serpents</a:t>
            </a:r>
          </a:p>
          <a:p>
            <a:pPr marL="1714500" lvl="3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accent2">
                  <a:lumMod val="20000"/>
                  <a:lumOff val="80000"/>
                </a:schemeClr>
              </a:solidFill>
              <a:sym typeface="Wingdings" panose="05000000000000000000" pitchFamily="2" charset="2"/>
            </a:endParaRPr>
          </a:p>
          <a:p>
            <a:pPr marL="1714500" lvl="3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accent2">
                  <a:lumMod val="20000"/>
                  <a:lumOff val="80000"/>
                </a:schemeClr>
              </a:solidFill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42435041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75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75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75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4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25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25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25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725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25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925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175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725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75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75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5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9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75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75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75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075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75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75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75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2500"/>
                            </p:stCondLst>
                            <p:childTnLst>
                              <p:par>
                                <p:cTn id="7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75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75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75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4250"/>
                            </p:stCondLst>
                            <p:childTnLst>
                              <p:par>
                                <p:cTn id="8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75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75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75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282" b="8468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Picture"/>
          <p:cNvPicPr>
            <a:picLocks noChangeAspect="1" noChangeArrowheads="1"/>
          </p:cNvPicPr>
          <p:nvPr/>
        </p:nvPicPr>
        <p:blipFill rotWithShape="1"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150" r="47030"/>
          <a:stretch/>
        </p:blipFill>
        <p:spPr bwMode="auto">
          <a:xfrm>
            <a:off x="7142" y="0"/>
            <a:ext cx="37933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 rot="16200000">
            <a:off x="-1339455" y="2173419"/>
            <a:ext cx="4149461" cy="1456267"/>
          </a:xfrm>
        </p:spPr>
        <p:txBody>
          <a:bodyPr/>
          <a:lstStyle/>
          <a:p>
            <a:r>
              <a:rPr lang="en-GB" b="1" dirty="0"/>
              <a:t>Aims &amp; OBJECTIVES</a:t>
            </a:r>
          </a:p>
        </p:txBody>
      </p:sp>
      <p:pic>
        <p:nvPicPr>
          <p:cNvPr id="7" name="Picture 4" descr="Picture">
            <a:extLst>
              <a:ext uri="{FF2B5EF4-FFF2-40B4-BE49-F238E27FC236}">
                <a16:creationId xmlns:a16="http://schemas.microsoft.com/office/drawing/2014/main" id="{352A490B-B70B-46A5-B839-F9BCD115D1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763" b="38224"/>
          <a:stretch/>
        </p:blipFill>
        <p:spPr bwMode="auto">
          <a:xfrm>
            <a:off x="1188253" y="2851502"/>
            <a:ext cx="3625290" cy="30656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8" name="TextBox 7"/>
          <p:cNvSpPr txBox="1"/>
          <p:nvPr/>
        </p:nvSpPr>
        <p:spPr>
          <a:xfrm>
            <a:off x="3963590" y="94833"/>
            <a:ext cx="8065293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Starting point:</a:t>
            </a:r>
            <a:b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the enigmatic dedication to </a:t>
            </a:r>
            <a: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  <a:highlight>
                  <a:srgbClr val="FF0000"/>
                </a:highlight>
              </a:rPr>
              <a:t>Apollo </a:t>
            </a:r>
            <a:r>
              <a:rPr lang="en-GB" sz="2400" dirty="0" err="1">
                <a:solidFill>
                  <a:schemeClr val="bg2">
                    <a:lumMod val="20000"/>
                    <a:lumOff val="80000"/>
                  </a:schemeClr>
                </a:solidFill>
                <a:highlight>
                  <a:srgbClr val="FF0000"/>
                </a:highlight>
              </a:rPr>
              <a:t>Cunomaglos</a:t>
            </a:r>
            <a:b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from Nettleton in Roman Britain</a:t>
            </a:r>
          </a:p>
          <a:p>
            <a:pPr marL="1257300" lvl="2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Aim: to provide a new interpretation</a:t>
            </a:r>
          </a:p>
          <a:p>
            <a:pPr marL="1257300" lvl="2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Look at aspects of continuity and transformation in religious understandings and representations</a:t>
            </a:r>
          </a:p>
          <a:p>
            <a:pPr marL="1257300" lvl="2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Try to provide a different perspective / methodology for ancient religions…</a:t>
            </a:r>
          </a:p>
          <a:p>
            <a:pPr marL="1257300" lvl="2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Re-think the role certain animals might have played in ancient religions…. </a:t>
            </a:r>
          </a:p>
          <a:p>
            <a:pPr marL="1714500" lvl="3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Look at the potential to re-interpret evidence from the Roman West…</a:t>
            </a:r>
          </a:p>
          <a:p>
            <a:pPr marL="1257300" lvl="2" indent="-342900"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7225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792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1710953" y="1672193"/>
            <a:ext cx="4856090" cy="1456267"/>
          </a:xfrm>
        </p:spPr>
        <p:txBody>
          <a:bodyPr/>
          <a:lstStyle/>
          <a:p>
            <a:r>
              <a:rPr lang="en-GB" dirty="0"/>
              <a:t>Apollo </a:t>
            </a:r>
            <a:r>
              <a:rPr lang="en-GB" dirty="0" err="1"/>
              <a:t>cunomaglos</a:t>
            </a:r>
            <a:endParaRPr lang="en-GB" dirty="0"/>
          </a:p>
        </p:txBody>
      </p:sp>
      <p:pic>
        <p:nvPicPr>
          <p:cNvPr id="15363" name="Picture 3" descr="http://db.edcs.eu/epigr/bilder/$RIB_03_03053_2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07495" y="3411166"/>
            <a:ext cx="2456727" cy="306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http://db.edcs.eu/epigr/bilder/$RIB_03_03053_1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318" b="95861" l="2800" r="994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3414"/>
          <a:stretch/>
        </p:blipFill>
        <p:spPr bwMode="auto">
          <a:xfrm>
            <a:off x="840286" y="341613"/>
            <a:ext cx="3202282" cy="296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4053630" y="0"/>
            <a:ext cx="6774658" cy="1151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Cunomaglus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The ‘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00FF"/>
                </a:highlight>
              </a:rPr>
              <a:t>Hound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Lord’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1" y="1250951"/>
            <a:ext cx="6626226" cy="4540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RIB-3, 3053</a:t>
            </a:r>
          </a:p>
          <a:p>
            <a:endParaRPr lang="en-GB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DEO 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APOL-</a:t>
            </a:r>
            <a:b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</a:b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LINI 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CVNO-</a:t>
            </a:r>
            <a:b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</a:b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MAGLO 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CO-</a:t>
            </a:r>
            <a:b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ROTICA IU-</a:t>
            </a:r>
            <a:b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 FIL(</a:t>
            </a:r>
            <a:r>
              <a:rPr lang="en-GB" sz="2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ia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V(</a:t>
            </a:r>
            <a:r>
              <a:rPr lang="en-GB" sz="2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otum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S(</a:t>
            </a:r>
            <a:r>
              <a:rPr lang="en-GB" sz="2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olvit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L(</a:t>
            </a:r>
            <a:r>
              <a:rPr lang="en-GB" sz="2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ibens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M(</a:t>
            </a:r>
            <a:r>
              <a:rPr lang="en-GB" sz="2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erito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"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the God 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Apollo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Cunomaglos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Corotica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daughter of </a:t>
            </a:r>
            <a:r>
              <a:rPr lang="en-GB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Iutus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 willingly and deservedly fulfilled her vow.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8351397-D571-476B-AFBE-C5253310903F}"/>
              </a:ext>
            </a:extLst>
          </p:cNvPr>
          <p:cNvSpPr/>
          <p:nvPr/>
        </p:nvSpPr>
        <p:spPr>
          <a:xfrm>
            <a:off x="8489300" y="1312073"/>
            <a:ext cx="2344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theonym or epithet?</a:t>
            </a:r>
            <a:endParaRPr lang="en-GB" sz="2000" b="1" dirty="0">
              <a:highlight>
                <a:srgbClr val="008080"/>
              </a:highlight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7FB3355-3216-4EA4-B605-1256CBEB7CDD}"/>
              </a:ext>
            </a:extLst>
          </p:cNvPr>
          <p:cNvCxnSpPr/>
          <p:nvPr/>
        </p:nvCxnSpPr>
        <p:spPr>
          <a:xfrm flipH="1">
            <a:off x="5854700" y="1727200"/>
            <a:ext cx="2641600" cy="1168400"/>
          </a:xfrm>
          <a:prstGeom prst="straightConnector1">
            <a:avLst/>
          </a:prstGeom>
          <a:ln w="127000">
            <a:solidFill>
              <a:schemeClr val="accent3">
                <a:lumMod val="75000"/>
                <a:alpha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0606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5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792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1710953" y="1672193"/>
            <a:ext cx="4856090" cy="1456267"/>
          </a:xfrm>
        </p:spPr>
        <p:txBody>
          <a:bodyPr/>
          <a:lstStyle/>
          <a:p>
            <a:r>
              <a:rPr lang="en-GB" dirty="0"/>
              <a:t>Apollo </a:t>
            </a:r>
            <a:r>
              <a:rPr lang="en-GB" dirty="0" err="1"/>
              <a:t>cunomaglos</a:t>
            </a:r>
            <a:endParaRPr lang="en-GB" dirty="0"/>
          </a:p>
        </p:txBody>
      </p:sp>
      <p:pic>
        <p:nvPicPr>
          <p:cNvPr id="15363" name="Picture 3" descr="http://db.edcs.eu/epigr/bilder/$RIB_03_03053_2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07495" y="3411166"/>
            <a:ext cx="2456727" cy="3065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5" name="Picture 5" descr="http://db.edcs.eu/epigr/bilder/$RIB_03_03053_1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318" b="95861" l="2800" r="994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3414"/>
          <a:stretch/>
        </p:blipFill>
        <p:spPr bwMode="auto">
          <a:xfrm>
            <a:off x="840286" y="341613"/>
            <a:ext cx="3202282" cy="296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4053630" y="0"/>
            <a:ext cx="6774658" cy="1151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Cunomaglus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The ‘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00FF"/>
                </a:highlight>
              </a:rPr>
              <a:t>Hound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Lord’</a:t>
            </a:r>
          </a:p>
        </p:txBody>
      </p:sp>
      <p:pic>
        <p:nvPicPr>
          <p:cNvPr id="12" name="Picture 8" descr="Sudeley Castle handout photo of a Roman stone relief of a Cotswold deity which has been missing for over 100 years.">
            <a:extLst>
              <a:ext uri="{FF2B5EF4-FFF2-40B4-BE49-F238E27FC236}">
                <a16:creationId xmlns:a16="http://schemas.microsoft.com/office/drawing/2014/main" id="{9C1DDC8F-9757-42AD-B286-69AC72F633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747" b="93208" l="10000" r="90000">
                        <a14:foregroundMark x1="47500" y1="7260" x2="47500" y2="7260"/>
                        <a14:foregroundMark x1="48125" y1="3981" x2="48125" y2="3981"/>
                        <a14:foregroundMark x1="35000" y1="93208" x2="35000" y2="93208"/>
                        <a14:foregroundMark x1="75625" y1="91803" x2="75625" y2="91803"/>
                        <a14:foregroundMark x1="67188" y1="69789" x2="67188" y2="69789"/>
                        <a14:foregroundMark x1="45625" y1="66745" x2="45625" y2="667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7587" t="913" r="12292" b="4578"/>
          <a:stretch/>
        </p:blipFill>
        <p:spPr bwMode="auto">
          <a:xfrm>
            <a:off x="8710612" y="-14080"/>
            <a:ext cx="3352800" cy="527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1001" y="1250951"/>
            <a:ext cx="6626226" cy="4540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RIB-3, 3053</a:t>
            </a:r>
          </a:p>
          <a:p>
            <a:endParaRPr lang="en-GB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DEO 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APOL-</a:t>
            </a:r>
            <a:b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</a:b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LINI 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CVNO-</a:t>
            </a:r>
            <a:b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</a:b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MAGLO 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8000"/>
                </a:highlight>
              </a:rPr>
              <a:t>CO-</a:t>
            </a:r>
            <a:b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8000"/>
                </a:highlight>
              </a:rPr>
            </a:b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8000"/>
                </a:highlight>
              </a:rPr>
              <a:t>ROTICA IU-</a:t>
            </a:r>
            <a:b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8000"/>
                </a:highlight>
              </a:rPr>
            </a:b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8000"/>
                </a:highlight>
              </a:rPr>
              <a:t>TI FIL(</a:t>
            </a:r>
            <a:r>
              <a:rPr lang="en-GB" sz="2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8000"/>
                </a:highlight>
              </a:rPr>
              <a:t>ia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8000"/>
                </a:highlight>
              </a:rPr>
              <a:t>) 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V(</a:t>
            </a:r>
            <a:r>
              <a:rPr lang="en-GB" sz="2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otum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S(</a:t>
            </a:r>
            <a:r>
              <a:rPr lang="en-GB" sz="2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olvit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L(</a:t>
            </a:r>
            <a:r>
              <a:rPr lang="en-GB" sz="2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ibens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M(</a:t>
            </a:r>
            <a:r>
              <a:rPr lang="en-GB" sz="24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erito</a:t>
            </a:r>
            <a:r>
              <a:rPr lang="en-GB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"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the God 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Apollo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Cunomaglos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8000"/>
                </a:highlight>
              </a:rPr>
              <a:t>Corotica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8000"/>
                </a:highlight>
              </a:rPr>
              <a:t>, daughter of </a:t>
            </a:r>
            <a:r>
              <a:rPr lang="en-GB" sz="24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8000"/>
                </a:highlight>
              </a:rPr>
              <a:t>Iutus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 willingly and deservedly fulfilled her vow.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2215D6-FB1A-4D87-B5ED-FFFB6E3B429E}"/>
              </a:ext>
            </a:extLst>
          </p:cNvPr>
          <p:cNvSpPr/>
          <p:nvPr/>
        </p:nvSpPr>
        <p:spPr>
          <a:xfrm>
            <a:off x="8489300" y="1312073"/>
            <a:ext cx="2344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8080"/>
                </a:highlight>
              </a:rPr>
              <a:t>theonym or epithet?</a:t>
            </a:r>
            <a:endParaRPr lang="en-GB" sz="2000" b="1" dirty="0">
              <a:highlight>
                <a:srgbClr val="008080"/>
              </a:highlight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D622937-C353-44C8-9429-8F4DC2C6045B}"/>
              </a:ext>
            </a:extLst>
          </p:cNvPr>
          <p:cNvCxnSpPr/>
          <p:nvPr/>
        </p:nvCxnSpPr>
        <p:spPr>
          <a:xfrm flipH="1">
            <a:off x="5854700" y="1727200"/>
            <a:ext cx="2641600" cy="1168400"/>
          </a:xfrm>
          <a:prstGeom prst="straightConnector1">
            <a:avLst/>
          </a:prstGeom>
          <a:ln w="127000">
            <a:solidFill>
              <a:schemeClr val="accent3">
                <a:lumMod val="75000"/>
                <a:alpha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438492"/>
      </p:ext>
    </p:extLst>
  </p:cSld>
  <p:clrMapOvr>
    <a:masterClrMapping/>
  </p:clrMapOvr>
  <p:transition spd="slow" advClick="0" advTm="800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4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792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68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13316" name="Picture 4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190" b="9390"/>
          <a:stretch/>
        </p:blipFill>
        <p:spPr bwMode="auto">
          <a:xfrm>
            <a:off x="996321" y="3900982"/>
            <a:ext cx="3998759" cy="2979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Sudeley Castle handout photo of a Roman stone relief of a Cotswold deity which has been missing for over 100 years.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747" b="93208" l="10000" r="90000">
                        <a14:foregroundMark x1="47500" y1="7260" x2="47500" y2="7260"/>
                        <a14:foregroundMark x1="48125" y1="3981" x2="48125" y2="3981"/>
                        <a14:foregroundMark x1="35000" y1="93208" x2="35000" y2="93208"/>
                        <a14:foregroundMark x1="75625" y1="91803" x2="75625" y2="91803"/>
                        <a14:foregroundMark x1="67188" y1="69789" x2="67188" y2="69789"/>
                        <a14:foregroundMark x1="45625" y1="66745" x2="45625" y2="667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7587" t="913" r="12292" b="4578"/>
          <a:stretch/>
        </p:blipFill>
        <p:spPr bwMode="auto">
          <a:xfrm>
            <a:off x="8710612" y="-14080"/>
            <a:ext cx="3352800" cy="527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046528" y="5206994"/>
            <a:ext cx="3021012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000" dirty="0"/>
              <a:t>Sculpture of Apollo </a:t>
            </a:r>
            <a:r>
              <a:rPr lang="en-GB" sz="2000" dirty="0" err="1"/>
              <a:t>Cunomaglus</a:t>
            </a:r>
            <a:r>
              <a:rPr lang="en-GB" sz="2000" dirty="0"/>
              <a:t>?(??)</a:t>
            </a:r>
            <a:br>
              <a:rPr lang="en-GB" sz="2000" dirty="0"/>
            </a:br>
            <a:r>
              <a:rPr lang="en-GB" sz="1400" dirty="0"/>
              <a:t>AD 150-350, first found during an archaeological dig on the estate of </a:t>
            </a:r>
            <a:r>
              <a:rPr lang="en-GB" sz="1400" dirty="0" err="1"/>
              <a:t>Sudeley</a:t>
            </a:r>
            <a:r>
              <a:rPr lang="en-GB" sz="1400" dirty="0"/>
              <a:t> Castle in 1875.</a:t>
            </a:r>
          </a:p>
        </p:txBody>
      </p:sp>
      <p:sp>
        <p:nvSpPr>
          <p:cNvPr id="5" name="Rectangle 4"/>
          <p:cNvSpPr/>
          <p:nvPr/>
        </p:nvSpPr>
        <p:spPr>
          <a:xfrm>
            <a:off x="3817605" y="1737768"/>
            <a:ext cx="542037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0000"/>
                </a:highlight>
              </a:rPr>
              <a:t>Apollo </a:t>
            </a:r>
            <a:r>
              <a:rPr lang="en-GB" dirty="0" err="1">
                <a:highlight>
                  <a:srgbClr val="FF0000"/>
                </a:highlight>
              </a:rPr>
              <a:t>Cunomaglus</a:t>
            </a:r>
            <a:r>
              <a:rPr lang="en-GB" dirty="0">
                <a:highlight>
                  <a:srgbClr val="FF0000"/>
                </a:highlight>
              </a:rPr>
              <a:t>: merely a </a:t>
            </a:r>
            <a:r>
              <a:rPr lang="en-GB" b="1" u="sng" dirty="0">
                <a:highlight>
                  <a:srgbClr val="FF0000"/>
                </a:highlight>
              </a:rPr>
              <a:t>hunting</a:t>
            </a:r>
            <a:r>
              <a:rPr lang="en-GB" dirty="0">
                <a:highlight>
                  <a:srgbClr val="FF0000"/>
                </a:highlight>
              </a:rPr>
              <a:t> deity…?</a:t>
            </a:r>
          </a:p>
          <a:p>
            <a:endParaRPr lang="en-GB" dirty="0"/>
          </a:p>
          <a:p>
            <a:r>
              <a:rPr lang="en-GB" dirty="0"/>
              <a:t>Sculpture, found at Pagan’s Hill: </a:t>
            </a:r>
            <a:br>
              <a:rPr lang="en-GB" dirty="0"/>
            </a:br>
            <a:r>
              <a:rPr lang="en-GB" dirty="0"/>
              <a:t>For </a:t>
            </a:r>
            <a:r>
              <a:rPr lang="en-GB" dirty="0">
                <a:highlight>
                  <a:srgbClr val="0000FF"/>
                </a:highlight>
              </a:rPr>
              <a:t>George Boon 1989</a:t>
            </a:r>
            <a:r>
              <a:rPr lang="en-GB" dirty="0"/>
              <a:t>: </a:t>
            </a:r>
            <a:br>
              <a:rPr lang="en-GB" dirty="0"/>
            </a:br>
            <a:r>
              <a:rPr lang="en-GB" dirty="0"/>
              <a:t>conical cap, tunic and cloak and holds a </a:t>
            </a:r>
            <a:r>
              <a:rPr lang="en-GB" b="1" dirty="0"/>
              <a:t>bow and arrow</a:t>
            </a:r>
            <a:r>
              <a:rPr lang="en-GB" dirty="0"/>
              <a:t>. </a:t>
            </a:r>
          </a:p>
          <a:p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identified </a:t>
            </a:r>
            <a:r>
              <a:rPr lang="en-GB" i="1" dirty="0"/>
              <a:t>‘as </a:t>
            </a:r>
            <a:r>
              <a:rPr lang="en-GB" b="1" i="1" dirty="0">
                <a:solidFill>
                  <a:srgbClr val="FFFF00"/>
                </a:solidFill>
              </a:rPr>
              <a:t>Cotswold deity </a:t>
            </a:r>
            <a:br>
              <a:rPr lang="en-GB" b="1" i="1" dirty="0">
                <a:solidFill>
                  <a:srgbClr val="FFFF00"/>
                </a:solidFill>
              </a:rPr>
            </a:br>
            <a:r>
              <a:rPr lang="en-GB" b="1" i="1" dirty="0">
                <a:solidFill>
                  <a:srgbClr val="FFFF00"/>
                </a:solidFill>
              </a:rPr>
              <a:t>Apollo the Hound Prince or Apollo </a:t>
            </a:r>
            <a:r>
              <a:rPr lang="en-GB" b="1" i="1" dirty="0" err="1">
                <a:solidFill>
                  <a:srgbClr val="FFFF00"/>
                </a:solidFill>
              </a:rPr>
              <a:t>Cunomaglos</a:t>
            </a:r>
            <a:r>
              <a:rPr lang="en-GB" b="1" i="1" dirty="0">
                <a:solidFill>
                  <a:srgbClr val="FFFF00"/>
                </a:solidFill>
              </a:rPr>
              <a:t>’</a:t>
            </a:r>
            <a:r>
              <a:rPr lang="en-GB" i="1" dirty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 rot="16200000">
            <a:off x="-1710953" y="1672193"/>
            <a:ext cx="485609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Apollo cunomaglos</a:t>
            </a:r>
            <a:endParaRPr lang="en-GB" dirty="0"/>
          </a:p>
        </p:txBody>
      </p:sp>
      <p:pic>
        <p:nvPicPr>
          <p:cNvPr id="13" name="Picture 5" descr="http://db.edcs.eu/epigr/bilder/$RIB_03_03053_1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318" b="95861" l="2800" r="994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3414"/>
          <a:stretch/>
        </p:blipFill>
        <p:spPr bwMode="auto">
          <a:xfrm>
            <a:off x="840286" y="341613"/>
            <a:ext cx="3202282" cy="296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ontent Placeholder 2"/>
          <p:cNvSpPr txBox="1">
            <a:spLocks/>
          </p:cNvSpPr>
          <p:nvPr/>
        </p:nvSpPr>
        <p:spPr>
          <a:xfrm>
            <a:off x="4053630" y="0"/>
            <a:ext cx="6774658" cy="1151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Cunomaglus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The ‘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00FF"/>
                </a:highlight>
              </a:rPr>
              <a:t>Hound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Lord’</a:t>
            </a:r>
          </a:p>
        </p:txBody>
      </p:sp>
      <p:sp>
        <p:nvSpPr>
          <p:cNvPr id="2" name="Oval 1"/>
          <p:cNvSpPr/>
          <p:nvPr/>
        </p:nvSpPr>
        <p:spPr>
          <a:xfrm>
            <a:off x="9636981" y="619104"/>
            <a:ext cx="1383527" cy="1058621"/>
          </a:xfrm>
          <a:prstGeom prst="ellipse">
            <a:avLst/>
          </a:prstGeom>
          <a:noFill/>
          <a:ln w="76200">
            <a:solidFill>
              <a:srgbClr val="FFFF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A34FBF1-2D84-4AB6-B7C9-5B29D59B538B}"/>
              </a:ext>
            </a:extLst>
          </p:cNvPr>
          <p:cNvSpPr/>
          <p:nvPr/>
        </p:nvSpPr>
        <p:spPr>
          <a:xfrm rot="5400000">
            <a:off x="10323075" y="5032019"/>
            <a:ext cx="28297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Boon George C. Boon, ‘A Roman sculpture rehabilitated. The Pagans Hill dog’, </a:t>
            </a:r>
            <a:r>
              <a:rPr lang="en-GB" sz="12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Britannia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20, 1989, 201-17</a:t>
            </a:r>
          </a:p>
        </p:txBody>
      </p:sp>
    </p:spTree>
    <p:extLst>
      <p:ext uri="{BB962C8B-B14F-4D97-AF65-F5344CB8AC3E}">
        <p14:creationId xmlns:p14="http://schemas.microsoft.com/office/powerpoint/2010/main" val="1477482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3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50936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itle 1"/>
          <p:cNvSpPr txBox="1">
            <a:spLocks/>
          </p:cNvSpPr>
          <p:nvPr/>
        </p:nvSpPr>
        <p:spPr>
          <a:xfrm rot="16200000">
            <a:off x="-1710953" y="1672193"/>
            <a:ext cx="485609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Apollo cunomaglos</a:t>
            </a:r>
            <a:endParaRPr lang="en-GB" dirty="0"/>
          </a:p>
        </p:txBody>
      </p:sp>
      <p:pic>
        <p:nvPicPr>
          <p:cNvPr id="14" name="Picture 5" descr="http://db.edcs.eu/epigr/bilder/$RIB_03_03053_1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318" b="95861" l="2800" r="994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3414"/>
          <a:stretch/>
        </p:blipFill>
        <p:spPr bwMode="auto">
          <a:xfrm>
            <a:off x="840286" y="341613"/>
            <a:ext cx="3202282" cy="296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4053630" y="0"/>
            <a:ext cx="6774658" cy="1151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Cunomaglus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‘Hound Lord’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20860" y="2238635"/>
            <a:ext cx="36420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Limestone torso of a dog from Pagans Hill, North Somerset, </a:t>
            </a:r>
            <a:br>
              <a:rPr lang="en-GB" dirty="0"/>
            </a:br>
            <a:r>
              <a:rPr lang="en-GB" i="1" dirty="0"/>
              <a:t>c</a:t>
            </a:r>
            <a:r>
              <a:rPr lang="en-GB" dirty="0"/>
              <a:t>. AD 250-300</a:t>
            </a:r>
          </a:p>
          <a:p>
            <a:r>
              <a:rPr lang="en-GB" dirty="0">
                <a:sym typeface="Wingdings" panose="05000000000000000000" pitchFamily="2" charset="2"/>
              </a:rPr>
              <a:t>possibly associated 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with Apollo </a:t>
            </a:r>
            <a:r>
              <a:rPr lang="en-GB" dirty="0" err="1">
                <a:sym typeface="Wingdings" panose="05000000000000000000" pitchFamily="2" charset="2"/>
              </a:rPr>
              <a:t>Cunomaglus</a:t>
            </a:r>
            <a:r>
              <a:rPr lang="en-GB" sz="1400" dirty="0"/>
              <a:t> </a:t>
            </a:r>
          </a:p>
          <a:p>
            <a:endParaRPr lang="en-GB" b="1" dirty="0">
              <a:sym typeface="Wingdings" panose="05000000000000000000" pitchFamily="2" charset="2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5435604" y="3606851"/>
            <a:ext cx="25637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  <a:sym typeface="Wingdings" panose="05000000000000000000" pitchFamily="2" charset="2"/>
              </a:rPr>
              <a:t>But really a ‘hound’???</a:t>
            </a:r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800000"/>
              </a:highligh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5364" y="126974"/>
            <a:ext cx="4457522" cy="35525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Rectangle 17"/>
          <p:cNvSpPr/>
          <p:nvPr/>
        </p:nvSpPr>
        <p:spPr>
          <a:xfrm rot="5400000">
            <a:off x="10323075" y="5032019"/>
            <a:ext cx="28297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Boon George C. Boon, ‘A Roman sculpture rehabilitated. The Pagans Hill dog’, </a:t>
            </a:r>
            <a:r>
              <a:rPr lang="en-GB" sz="12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Britannia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20, 1989, 201-17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-248908" y="3486686"/>
            <a:ext cx="3388267" cy="2719458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130869" y="6494643"/>
            <a:ext cx="35530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Caerleon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: really a mastiff (</a:t>
            </a:r>
            <a:r>
              <a:rPr lang="en-GB" sz="1200" i="1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Dogge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)?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614449" y="116889"/>
            <a:ext cx="4571201" cy="1084236"/>
          </a:xfrm>
          <a:prstGeom prst="rect">
            <a:avLst/>
          </a:prstGeom>
          <a:solidFill>
            <a:schemeClr val="accent1"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3817605" y="1737768"/>
            <a:ext cx="54203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Apollo </a:t>
            </a:r>
            <a:r>
              <a:rPr lang="en-GB" dirty="0" err="1"/>
              <a:t>Cunomaglus</a:t>
            </a:r>
            <a:r>
              <a:rPr lang="en-GB" dirty="0"/>
              <a:t>: merely a </a:t>
            </a:r>
            <a:r>
              <a:rPr lang="en-GB" b="1" dirty="0"/>
              <a:t>hunting</a:t>
            </a:r>
            <a:r>
              <a:rPr lang="en-GB" dirty="0"/>
              <a:t> deity…?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2761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6" presetClass="entr" presetSubtype="32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75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50936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itle 1"/>
          <p:cNvSpPr txBox="1">
            <a:spLocks/>
          </p:cNvSpPr>
          <p:nvPr/>
        </p:nvSpPr>
        <p:spPr>
          <a:xfrm rot="16200000">
            <a:off x="-1710953" y="1672193"/>
            <a:ext cx="485609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Apollo cunomaglos</a:t>
            </a:r>
            <a:endParaRPr lang="en-GB" dirty="0"/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4053630" y="0"/>
            <a:ext cx="6774658" cy="1151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Cunomaglus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‘Hound Lord’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20860" y="2238635"/>
            <a:ext cx="36420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Limestone torso of a dog from Pagans Hill, North Somerset, </a:t>
            </a:r>
            <a:br>
              <a:rPr lang="en-GB" dirty="0"/>
            </a:br>
            <a:r>
              <a:rPr lang="en-GB" i="1" dirty="0"/>
              <a:t>c</a:t>
            </a:r>
            <a:r>
              <a:rPr lang="en-GB" dirty="0"/>
              <a:t>. AD 250-300</a:t>
            </a:r>
          </a:p>
          <a:p>
            <a:r>
              <a:rPr lang="en-GB" dirty="0">
                <a:sym typeface="Wingdings" panose="05000000000000000000" pitchFamily="2" charset="2"/>
              </a:rPr>
              <a:t>possibly associated with Apollo </a:t>
            </a:r>
            <a:r>
              <a:rPr lang="en-GB" dirty="0" err="1">
                <a:sym typeface="Wingdings" panose="05000000000000000000" pitchFamily="2" charset="2"/>
              </a:rPr>
              <a:t>Cunomaglus</a:t>
            </a:r>
            <a:r>
              <a:rPr lang="en-GB" sz="1400" dirty="0"/>
              <a:t> </a:t>
            </a:r>
          </a:p>
          <a:p>
            <a:endParaRPr lang="en-GB" b="1" dirty="0">
              <a:sym typeface="Wingdings" panose="05000000000000000000" pitchFamily="2" charset="2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5435604" y="3606851"/>
            <a:ext cx="25637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But really a ‘hound’???</a:t>
            </a:r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5364" y="126974"/>
            <a:ext cx="4457522" cy="35525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Rectangle 17"/>
          <p:cNvSpPr/>
          <p:nvPr/>
        </p:nvSpPr>
        <p:spPr>
          <a:xfrm rot="5400000">
            <a:off x="10323075" y="5032019"/>
            <a:ext cx="28297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Boon George C. Boon, ‘A Roman sculpture rehabilitated. The Pagans Hill dog’, </a:t>
            </a:r>
            <a:r>
              <a:rPr lang="en-GB" sz="12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Britannia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20, 1989, 201-17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614449" y="116889"/>
            <a:ext cx="4571201" cy="1084236"/>
          </a:xfrm>
          <a:prstGeom prst="rect">
            <a:avLst/>
          </a:prstGeom>
          <a:solidFill>
            <a:schemeClr val="accent1"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/>
          <a:srcRect b="7556"/>
          <a:stretch/>
        </p:blipFill>
        <p:spPr>
          <a:xfrm>
            <a:off x="2274177" y="1568201"/>
            <a:ext cx="3749564" cy="5335377"/>
          </a:xfrm>
          <a:prstGeom prst="rect">
            <a:avLst/>
          </a:prstGeom>
        </p:spPr>
      </p:pic>
      <p:sp>
        <p:nvSpPr>
          <p:cNvPr id="25" name="Rectangle 24"/>
          <p:cNvSpPr/>
          <p:nvPr/>
        </p:nvSpPr>
        <p:spPr>
          <a:xfrm rot="5400000">
            <a:off x="4544943" y="4398848"/>
            <a:ext cx="24094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wolf as </a:t>
            </a:r>
            <a:r>
              <a:rPr lang="en-GB" sz="2400" b="1" i="1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komainu</a:t>
            </a:r>
            <a:r>
              <a:rPr lang="en-GB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72609E-E438-474A-B543-2742FE7ED82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4452" t="15024" r="19535" b="41777"/>
          <a:stretch/>
        </p:blipFill>
        <p:spPr>
          <a:xfrm>
            <a:off x="6013802" y="3152281"/>
            <a:ext cx="2965507" cy="3712232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960" b="96885" l="5367" r="92373">
                        <a14:foregroundMark x1="51695" y1="3115" x2="51695" y2="3115"/>
                        <a14:foregroundMark x1="16667" y1="54517" x2="16667" y2="54517"/>
                        <a14:foregroundMark x1="27966" y1="80218" x2="27966" y2="80218"/>
                        <a14:foregroundMark x1="62994" y1="94237" x2="62994" y2="94237"/>
                        <a14:foregroundMark x1="75989" y1="96417" x2="75989" y2="96417"/>
                        <a14:foregroundMark x1="92373" y1="92056" x2="92373" y2="92056"/>
                        <a14:foregroundMark x1="69492" y1="97040" x2="69492" y2="97040"/>
                        <a14:foregroundMark x1="5367" y1="67134" x2="5367" y2="67134"/>
                        <a14:foregroundMark x1="25989" y1="88941" x2="25989" y2="88941"/>
                        <a14:foregroundMark x1="33898" y1="95171" x2="33898" y2="951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7632" y="1568201"/>
            <a:ext cx="2941937" cy="5335377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6257617" y="4516315"/>
            <a:ext cx="23666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7B57E3B3-3732-4DBD-A864-6172DE4D0A8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-248908" y="3486686"/>
            <a:ext cx="3388267" cy="2719458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 rot="21223291">
            <a:off x="6826245" y="6285329"/>
            <a:ext cx="16642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Mitsumine</a:t>
            </a:r>
            <a:r>
              <a:rPr lang="en-GB" dirty="0"/>
              <a:t> </a:t>
            </a:r>
            <a:r>
              <a:rPr lang="en-GB" dirty="0" err="1"/>
              <a:t>Jinja</a:t>
            </a:r>
            <a:endParaRPr lang="en-GB" dirty="0"/>
          </a:p>
        </p:txBody>
      </p:sp>
      <p:sp>
        <p:nvSpPr>
          <p:cNvPr id="24" name="Rectangle 23"/>
          <p:cNvSpPr/>
          <p:nvPr/>
        </p:nvSpPr>
        <p:spPr>
          <a:xfrm rot="2728589">
            <a:off x="9248930" y="5883932"/>
            <a:ext cx="13646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b="1" dirty="0" err="1"/>
              <a:t>Apolloni</a:t>
            </a:r>
            <a:r>
              <a:rPr lang="en-GB" sz="1400" b="1" dirty="0"/>
              <a:t> </a:t>
            </a:r>
            <a:r>
              <a:rPr lang="en-GB" sz="1400" b="1" dirty="0" err="1"/>
              <a:t>Lykaioi</a:t>
            </a:r>
            <a:br>
              <a:rPr lang="en-GB" sz="1400" b="1" dirty="0"/>
            </a:br>
            <a:r>
              <a:rPr lang="en-GB" sz="1400" b="1" dirty="0"/>
              <a:t>Luxor, c.200 BC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C7DF84A-706D-43AA-A519-90D6B3EDC31D}"/>
              </a:ext>
            </a:extLst>
          </p:cNvPr>
          <p:cNvSpPr txBox="1"/>
          <p:nvPr/>
        </p:nvSpPr>
        <p:spPr>
          <a:xfrm>
            <a:off x="130869" y="6494643"/>
            <a:ext cx="35530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Caerleon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: really a mastiff (</a:t>
            </a:r>
            <a:r>
              <a:rPr lang="en-GB" sz="1200" i="1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Dogge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)?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FFE735-F2EC-430C-B6DE-D19F11BC0EE7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8565" t="4311" r="31424" b="6758"/>
          <a:stretch/>
        </p:blipFill>
        <p:spPr>
          <a:xfrm>
            <a:off x="5031232" y="87863"/>
            <a:ext cx="2380569" cy="31749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48CE31A-8A0A-4C2E-B658-E12E8A1477C5}"/>
              </a:ext>
            </a:extLst>
          </p:cNvPr>
          <p:cNvSpPr/>
          <p:nvPr/>
        </p:nvSpPr>
        <p:spPr>
          <a:xfrm>
            <a:off x="2301110" y="4779687"/>
            <a:ext cx="3649348" cy="2246769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ja-JP" altLang="en-US" sz="2000" b="1" dirty="0">
                <a:solidFill>
                  <a:srgbClr val="FFFF00"/>
                </a:solidFill>
                <a:latin typeface="CIDFont+F4"/>
              </a:rPr>
              <a:t>狼 </a:t>
            </a:r>
            <a:r>
              <a:rPr lang="en-GB" altLang="ja-JP" sz="2000" b="1" dirty="0">
                <a:solidFill>
                  <a:srgbClr val="FFFF00"/>
                </a:solidFill>
                <a:latin typeface="CIDFont+F4"/>
              </a:rPr>
              <a:t>- </a:t>
            </a:r>
            <a:r>
              <a:rPr lang="en-GB" sz="2000" b="1" dirty="0" err="1">
                <a:solidFill>
                  <a:srgbClr val="FFFF00"/>
                </a:solidFill>
                <a:latin typeface="CIDFont+F1"/>
              </a:rPr>
              <a:t>Ōkami</a:t>
            </a:r>
            <a:r>
              <a:rPr lang="en-GB" sz="2000" b="1" dirty="0">
                <a:solidFill>
                  <a:srgbClr val="FFFF00"/>
                </a:solidFill>
                <a:latin typeface="CIDFont+F1"/>
              </a:rPr>
              <a:t> </a:t>
            </a:r>
            <a:endParaRPr lang="en-GB" altLang="ja-JP" sz="2000" b="1" dirty="0">
              <a:solidFill>
                <a:srgbClr val="FFFF00"/>
              </a:solidFill>
              <a:latin typeface="CIDFont+F4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ja-JP" altLang="en-US" sz="2000" b="1" dirty="0">
                <a:solidFill>
                  <a:srgbClr val="FFFF00"/>
                </a:solidFill>
              </a:rPr>
              <a:t>大口真神 </a:t>
            </a:r>
            <a:r>
              <a:rPr lang="en-GB" sz="2000" b="1" dirty="0" err="1">
                <a:solidFill>
                  <a:srgbClr val="FFFF00"/>
                </a:solidFill>
                <a:latin typeface="CIDFont+F1"/>
              </a:rPr>
              <a:t>Ōguchi</a:t>
            </a:r>
            <a:r>
              <a:rPr lang="en-GB" sz="2000" b="1" dirty="0">
                <a:solidFill>
                  <a:srgbClr val="FFFF00"/>
                </a:solidFill>
                <a:latin typeface="CIDFont+F1"/>
              </a:rPr>
              <a:t> no </a:t>
            </a:r>
            <a:r>
              <a:rPr lang="en-GB" sz="2000" b="1" dirty="0" err="1">
                <a:solidFill>
                  <a:srgbClr val="FFFF00"/>
                </a:solidFill>
                <a:latin typeface="CIDFont+F1"/>
              </a:rPr>
              <a:t>magami</a:t>
            </a:r>
            <a:r>
              <a:rPr lang="en-GB" sz="2000" b="1" dirty="0">
                <a:solidFill>
                  <a:srgbClr val="FFFF00"/>
                </a:solidFill>
                <a:latin typeface="CIDFont+F1"/>
              </a:rPr>
              <a:t> - ‘Large Mouthed Pure God’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rgbClr val="FFFF00"/>
                </a:solidFill>
              </a:rPr>
              <a:t> </a:t>
            </a:r>
            <a:r>
              <a:rPr lang="en-GB" sz="2000" b="1" dirty="0" err="1">
                <a:solidFill>
                  <a:srgbClr val="FFFF00"/>
                </a:solidFill>
              </a:rPr>
              <a:t>山犬</a:t>
            </a:r>
            <a:r>
              <a:rPr lang="en-GB" sz="2000" b="1" dirty="0">
                <a:solidFill>
                  <a:srgbClr val="FFFF00"/>
                </a:solidFill>
              </a:rPr>
              <a:t> Mountain Dog/Wolf</a:t>
            </a:r>
            <a:br>
              <a:rPr lang="en-GB" sz="2000" b="1" dirty="0">
                <a:solidFill>
                  <a:srgbClr val="FFFF00"/>
                </a:solidFill>
              </a:rPr>
            </a:br>
            <a:r>
              <a:rPr lang="en-GB" sz="2000" b="1" dirty="0">
                <a:solidFill>
                  <a:srgbClr val="FFFF00"/>
                </a:solidFill>
              </a:rPr>
              <a:t>= </a:t>
            </a:r>
            <a:r>
              <a:rPr lang="en-GB" sz="2000" b="1" dirty="0" err="1">
                <a:solidFill>
                  <a:srgbClr val="FFFF00"/>
                </a:solidFill>
              </a:rPr>
              <a:t>御犬</a:t>
            </a:r>
            <a:r>
              <a:rPr lang="ja-JP" altLang="en-US" sz="2000" b="1" dirty="0">
                <a:solidFill>
                  <a:srgbClr val="FFFF00"/>
                </a:solidFill>
              </a:rPr>
              <a:t>様  </a:t>
            </a:r>
            <a:r>
              <a:rPr lang="en-GB" sz="2000" b="1" dirty="0">
                <a:solidFill>
                  <a:srgbClr val="FFFF00"/>
                </a:solidFill>
              </a:rPr>
              <a:t>O-</a:t>
            </a:r>
            <a:r>
              <a:rPr lang="en-GB" sz="2000" b="1" dirty="0" err="1">
                <a:solidFill>
                  <a:srgbClr val="FFFF00"/>
                </a:solidFill>
              </a:rPr>
              <a:t>inu</a:t>
            </a:r>
            <a:r>
              <a:rPr lang="en-GB" sz="2000" b="1" dirty="0">
                <a:solidFill>
                  <a:srgbClr val="FFFF00"/>
                </a:solidFill>
              </a:rPr>
              <a:t>-</a:t>
            </a:r>
            <a:r>
              <a:rPr lang="en-GB" sz="2000" b="1" dirty="0" err="1">
                <a:solidFill>
                  <a:srgbClr val="FFFF00"/>
                </a:solidFill>
              </a:rPr>
              <a:t>sama</a:t>
            </a:r>
            <a:r>
              <a:rPr lang="en-GB" sz="2000" b="1" dirty="0">
                <a:solidFill>
                  <a:srgbClr val="FFFF00"/>
                </a:solidFill>
              </a:rPr>
              <a:t> "</a:t>
            </a:r>
            <a:r>
              <a:rPr lang="en-GB" sz="2000" b="1" dirty="0" err="1">
                <a:solidFill>
                  <a:srgbClr val="FFFF00"/>
                </a:solidFill>
              </a:rPr>
              <a:t>Honorable</a:t>
            </a:r>
            <a:r>
              <a:rPr lang="en-GB" sz="2000" b="1" dirty="0">
                <a:solidFill>
                  <a:srgbClr val="FFFF00"/>
                </a:solidFill>
              </a:rPr>
              <a:t> Wolf Deity”</a:t>
            </a:r>
            <a:endParaRPr lang="en-GB" altLang="ja-JP" sz="2000" b="1" dirty="0">
              <a:solidFill>
                <a:srgbClr val="FFFF00"/>
              </a:solidFill>
              <a:latin typeface="CIDFont+F4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684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250"/>
                            </p:stCondLst>
                            <p:childTnLst>
                              <p:par>
                                <p:cTn id="36" presetID="10" presetClass="exit" presetSubtype="0" fill="hold" grpId="0" nodeType="afterEffect">
                                  <p:stCondLst>
                                    <p:cond delay="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5" grpId="0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50936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itle 1"/>
          <p:cNvSpPr txBox="1">
            <a:spLocks/>
          </p:cNvSpPr>
          <p:nvPr/>
        </p:nvSpPr>
        <p:spPr>
          <a:xfrm rot="16200000">
            <a:off x="-1710953" y="1672193"/>
            <a:ext cx="485609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Apollo cunomaglos</a:t>
            </a:r>
            <a:endParaRPr lang="en-GB" dirty="0"/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4053630" y="0"/>
            <a:ext cx="6774658" cy="1151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Cunomaglus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‘Hound Lord’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820860" y="2238635"/>
            <a:ext cx="36420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Limestone torso of a dog from Pagans Hill, North Somerset, </a:t>
            </a:r>
            <a:br>
              <a:rPr lang="en-GB" dirty="0"/>
            </a:br>
            <a:r>
              <a:rPr lang="en-GB" i="1" dirty="0"/>
              <a:t>c</a:t>
            </a:r>
            <a:r>
              <a:rPr lang="en-GB" dirty="0"/>
              <a:t>. AD 250-300</a:t>
            </a:r>
          </a:p>
          <a:p>
            <a:r>
              <a:rPr lang="en-GB" dirty="0">
                <a:sym typeface="Wingdings" panose="05000000000000000000" pitchFamily="2" charset="2"/>
              </a:rPr>
              <a:t>possibly associated with Apollo </a:t>
            </a:r>
            <a:r>
              <a:rPr lang="en-GB" dirty="0" err="1">
                <a:sym typeface="Wingdings" panose="05000000000000000000" pitchFamily="2" charset="2"/>
              </a:rPr>
              <a:t>Cunomaglus</a:t>
            </a:r>
            <a:r>
              <a:rPr lang="en-GB" sz="1400" dirty="0"/>
              <a:t> </a:t>
            </a:r>
          </a:p>
          <a:p>
            <a:endParaRPr lang="en-GB" b="1" dirty="0">
              <a:sym typeface="Wingdings" panose="05000000000000000000" pitchFamily="2" charset="2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5435604" y="3606851"/>
            <a:ext cx="25637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But really a ‘hound’???</a:t>
            </a:r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45364" y="126974"/>
            <a:ext cx="4457522" cy="35525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Rectangle 17"/>
          <p:cNvSpPr/>
          <p:nvPr/>
        </p:nvSpPr>
        <p:spPr>
          <a:xfrm rot="5400000">
            <a:off x="10323075" y="5032019"/>
            <a:ext cx="28297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Boon George C. Boon, ‘A Roman sculpture rehabilitated. The Pagans Hill dog’, </a:t>
            </a:r>
            <a:r>
              <a:rPr lang="en-GB" sz="12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Britannia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20, 1989, 201-17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614449" y="116889"/>
            <a:ext cx="4571201" cy="1084236"/>
          </a:xfrm>
          <a:prstGeom prst="rect">
            <a:avLst/>
          </a:prstGeom>
          <a:solidFill>
            <a:schemeClr val="accent1"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6"/>
          <a:srcRect b="7556"/>
          <a:stretch/>
        </p:blipFill>
        <p:spPr>
          <a:xfrm>
            <a:off x="2274177" y="1568201"/>
            <a:ext cx="3749564" cy="5335377"/>
          </a:xfrm>
          <a:prstGeom prst="rect">
            <a:avLst/>
          </a:prstGeom>
        </p:spPr>
      </p:pic>
      <p:sp>
        <p:nvSpPr>
          <p:cNvPr id="25" name="Rectangle 24"/>
          <p:cNvSpPr/>
          <p:nvPr/>
        </p:nvSpPr>
        <p:spPr>
          <a:xfrm rot="5400000">
            <a:off x="4544943" y="4398848"/>
            <a:ext cx="24094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wolf as </a:t>
            </a:r>
            <a:r>
              <a:rPr lang="en-GB" sz="2400" b="1" i="1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komainu</a:t>
            </a:r>
            <a:r>
              <a:rPr lang="en-GB" sz="2400" b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 </a:t>
            </a: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960" b="96885" l="5367" r="92373">
                        <a14:foregroundMark x1="51695" y1="3115" x2="51695" y2="3115"/>
                        <a14:foregroundMark x1="16667" y1="54517" x2="16667" y2="54517"/>
                        <a14:foregroundMark x1="27966" y1="80218" x2="27966" y2="80218"/>
                        <a14:foregroundMark x1="62994" y1="94237" x2="62994" y2="94237"/>
                        <a14:foregroundMark x1="75989" y1="96417" x2="75989" y2="96417"/>
                        <a14:foregroundMark x1="92373" y1="92056" x2="92373" y2="92056"/>
                        <a14:foregroundMark x1="69492" y1="97040" x2="69492" y2="97040"/>
                        <a14:foregroundMark x1="5367" y1="67134" x2="5367" y2="67134"/>
                        <a14:foregroundMark x1="25989" y1="88941" x2="25989" y2="88941"/>
                        <a14:foregroundMark x1="33898" y1="95171" x2="33898" y2="951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7632" y="1568201"/>
            <a:ext cx="2941937" cy="5335377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6257617" y="4516315"/>
            <a:ext cx="23666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7B57E3B3-3732-4DBD-A864-6172DE4D0A8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-248908" y="3486686"/>
            <a:ext cx="3388267" cy="2719458"/>
          </a:xfrm>
          <a:prstGeom prst="rect">
            <a:avLst/>
          </a:prstGeom>
        </p:spPr>
      </p:pic>
      <p:sp>
        <p:nvSpPr>
          <p:cNvPr id="24" name="Rectangle 23"/>
          <p:cNvSpPr/>
          <p:nvPr/>
        </p:nvSpPr>
        <p:spPr>
          <a:xfrm rot="2728589">
            <a:off x="9248930" y="5883932"/>
            <a:ext cx="13646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b="1" dirty="0" err="1"/>
              <a:t>Apolloni</a:t>
            </a:r>
            <a:r>
              <a:rPr lang="en-GB" sz="1400" b="1" dirty="0"/>
              <a:t> </a:t>
            </a:r>
            <a:r>
              <a:rPr lang="en-GB" sz="1400" b="1" dirty="0" err="1"/>
              <a:t>Lykaioi</a:t>
            </a:r>
            <a:br>
              <a:rPr lang="en-GB" sz="1400" b="1" dirty="0"/>
            </a:br>
            <a:r>
              <a:rPr lang="en-GB" sz="1400" b="1" dirty="0"/>
              <a:t>Luxor, c.200 BC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C7DF84A-706D-43AA-A519-90D6B3EDC31D}"/>
              </a:ext>
            </a:extLst>
          </p:cNvPr>
          <p:cNvSpPr txBox="1"/>
          <p:nvPr/>
        </p:nvSpPr>
        <p:spPr>
          <a:xfrm>
            <a:off x="130869" y="6494643"/>
            <a:ext cx="35530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Caerleon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: really a mastiff (</a:t>
            </a:r>
            <a:r>
              <a:rPr lang="en-GB" sz="1200" i="1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Dogge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)?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6FFE735-F2EC-430C-B6DE-D19F11BC0EE7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8565" t="4311" r="31424" b="6758"/>
          <a:stretch/>
        </p:blipFill>
        <p:spPr>
          <a:xfrm>
            <a:off x="5031232" y="87863"/>
            <a:ext cx="2380569" cy="31749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BE4A1B0-E41F-4647-BF27-67517142541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77073" y="2184923"/>
            <a:ext cx="2723060" cy="464806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48CE31A-8A0A-4C2E-B658-E12E8A1477C5}"/>
              </a:ext>
            </a:extLst>
          </p:cNvPr>
          <p:cNvSpPr/>
          <p:nvPr/>
        </p:nvSpPr>
        <p:spPr>
          <a:xfrm>
            <a:off x="2301110" y="4779687"/>
            <a:ext cx="3649348" cy="2246769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ja-JP" altLang="en-US" sz="2000" b="1" dirty="0">
                <a:latin typeface="CIDFont+F4"/>
              </a:rPr>
              <a:t>狼</a:t>
            </a:r>
            <a:r>
              <a:rPr lang="ja-JP" altLang="en-US" sz="2000" dirty="0">
                <a:latin typeface="CIDFont+F4"/>
              </a:rPr>
              <a:t> </a:t>
            </a:r>
            <a:r>
              <a:rPr lang="en-GB" altLang="ja-JP" sz="2000" dirty="0">
                <a:latin typeface="CIDFont+F4"/>
              </a:rPr>
              <a:t>- </a:t>
            </a:r>
            <a:r>
              <a:rPr lang="en-GB" sz="2000" dirty="0" err="1">
                <a:latin typeface="CIDFont+F1"/>
              </a:rPr>
              <a:t>Ōkami</a:t>
            </a:r>
            <a:r>
              <a:rPr lang="en-GB" sz="2000" dirty="0">
                <a:latin typeface="CIDFont+F1"/>
              </a:rPr>
              <a:t> </a:t>
            </a:r>
            <a:endParaRPr lang="en-GB" altLang="ja-JP" sz="2000" dirty="0">
              <a:latin typeface="CIDFont+F4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ja-JP" altLang="en-US" sz="2000" b="1" dirty="0"/>
              <a:t>大口真神 </a:t>
            </a:r>
            <a:r>
              <a:rPr lang="en-GB" sz="2000" dirty="0" err="1">
                <a:latin typeface="CIDFont+F1"/>
              </a:rPr>
              <a:t>Ōguchi</a:t>
            </a:r>
            <a:r>
              <a:rPr lang="en-GB" sz="2000" dirty="0">
                <a:latin typeface="CIDFont+F1"/>
              </a:rPr>
              <a:t> no </a:t>
            </a:r>
            <a:r>
              <a:rPr lang="en-GB" sz="2000" dirty="0" err="1">
                <a:latin typeface="CIDFont+F1"/>
              </a:rPr>
              <a:t>magami</a:t>
            </a:r>
            <a:r>
              <a:rPr lang="en-GB" sz="2000" dirty="0">
                <a:latin typeface="CIDFont+F1"/>
              </a:rPr>
              <a:t> - ‘Large Mouthed Pure God’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 </a:t>
            </a:r>
            <a:r>
              <a:rPr lang="en-GB" sz="2000" b="1" dirty="0" err="1"/>
              <a:t>山犬</a:t>
            </a:r>
            <a:r>
              <a:rPr lang="en-GB" sz="2000" dirty="0"/>
              <a:t> Mountain Dog/Wolf</a:t>
            </a:r>
            <a:br>
              <a:rPr lang="en-GB" sz="2000" dirty="0"/>
            </a:br>
            <a:r>
              <a:rPr lang="en-GB" sz="2000" dirty="0"/>
              <a:t>= </a:t>
            </a:r>
            <a:r>
              <a:rPr lang="en-GB" sz="2000" b="1" dirty="0" err="1"/>
              <a:t>御犬</a:t>
            </a:r>
            <a:r>
              <a:rPr lang="ja-JP" altLang="en-US" sz="2000" b="1" dirty="0"/>
              <a:t>様  </a:t>
            </a:r>
            <a:r>
              <a:rPr lang="en-GB" sz="2000" dirty="0"/>
              <a:t>O-</a:t>
            </a:r>
            <a:r>
              <a:rPr lang="en-GB" sz="2000" dirty="0" err="1"/>
              <a:t>inu</a:t>
            </a:r>
            <a:r>
              <a:rPr lang="en-GB" sz="2000" dirty="0"/>
              <a:t>-</a:t>
            </a:r>
            <a:r>
              <a:rPr lang="en-GB" sz="2000" dirty="0" err="1"/>
              <a:t>sama</a:t>
            </a:r>
            <a:r>
              <a:rPr lang="en-GB" sz="2000" dirty="0"/>
              <a:t> "</a:t>
            </a:r>
            <a:r>
              <a:rPr lang="en-GB" sz="2000" dirty="0" err="1"/>
              <a:t>Honorable</a:t>
            </a:r>
            <a:r>
              <a:rPr lang="en-GB" sz="2000" dirty="0"/>
              <a:t> Wolf Deity”</a:t>
            </a:r>
            <a:endParaRPr lang="en-GB" altLang="ja-JP" sz="2000" dirty="0">
              <a:latin typeface="CIDFont+F4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37324A-3889-41D1-86A0-13A63F623477}"/>
              </a:ext>
            </a:extLst>
          </p:cNvPr>
          <p:cNvSpPr/>
          <p:nvPr/>
        </p:nvSpPr>
        <p:spPr>
          <a:xfrm>
            <a:off x="6438471" y="4337018"/>
            <a:ext cx="21849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2">
                    <a:lumMod val="40000"/>
                    <a:lumOff val="60000"/>
                  </a:schemeClr>
                </a:solidFill>
                <a:latin typeface="CIDFont+F2"/>
              </a:rPr>
              <a:t>Egypt, limestone, h. 51cm</a:t>
            </a:r>
            <a:br>
              <a:rPr lang="en-GB" sz="1200" dirty="0">
                <a:solidFill>
                  <a:schemeClr val="bg2">
                    <a:lumMod val="40000"/>
                    <a:lumOff val="60000"/>
                  </a:schemeClr>
                </a:solidFill>
                <a:latin typeface="CIDFont+F2"/>
              </a:rPr>
            </a:br>
            <a:r>
              <a:rPr lang="fr-FR" sz="1200" dirty="0">
                <a:solidFill>
                  <a:schemeClr val="bg2">
                    <a:lumMod val="40000"/>
                    <a:lumOff val="60000"/>
                  </a:schemeClr>
                </a:solidFill>
                <a:latin typeface="CIDFont+F2"/>
              </a:rPr>
              <a:t> c.330-200 BC. </a:t>
            </a:r>
            <a:r>
              <a:rPr lang="fr-FR" sz="1200" dirty="0">
                <a:solidFill>
                  <a:schemeClr val="bg2">
                    <a:lumMod val="40000"/>
                    <a:lumOff val="60000"/>
                  </a:schemeClr>
                </a:solidFill>
                <a:latin typeface="CIDFont+F2"/>
                <a:sym typeface="Wingdings" panose="05000000000000000000" pitchFamily="2" charset="2"/>
              </a:rPr>
              <a:t>B.M.</a:t>
            </a:r>
            <a:endParaRPr lang="fr-FR" sz="1200" dirty="0">
              <a:solidFill>
                <a:schemeClr val="bg2">
                  <a:lumMod val="40000"/>
                  <a:lumOff val="60000"/>
                </a:schemeClr>
              </a:solidFill>
              <a:latin typeface="CIDFont+F2"/>
            </a:endParaRPr>
          </a:p>
          <a:p>
            <a:r>
              <a:rPr lang="en-GB" sz="12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N wall of Amun-Ra sanctuary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D5B634-135E-42E3-B874-64D1C747A9CB}"/>
              </a:ext>
            </a:extLst>
          </p:cNvPr>
          <p:cNvSpPr/>
          <p:nvPr/>
        </p:nvSpPr>
        <p:spPr>
          <a:xfrm>
            <a:off x="1776353" y="550400"/>
            <a:ext cx="259404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IDFont+F1"/>
              </a:rPr>
              <a:t>Why sitting? </a:t>
            </a:r>
          </a:p>
          <a:p>
            <a:pPr marL="285750" indent="-285750">
              <a:buFontTx/>
              <a:buChar char="-"/>
            </a:pPr>
            <a:r>
              <a:rPr lang="en-GB" dirty="0" err="1">
                <a:latin typeface="CIDFont+F1"/>
              </a:rPr>
              <a:t>royalness</a:t>
            </a:r>
            <a:r>
              <a:rPr lang="en-GB" dirty="0">
                <a:latin typeface="CIDFont+F1"/>
              </a:rPr>
              <a:t>!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CIDFont+F1"/>
              </a:rPr>
              <a:t>Control – omniscient…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70848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50936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 rot="16200000">
            <a:off x="-1710953" y="1672193"/>
            <a:ext cx="485609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Apollo cunomaglos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897593" y="3304236"/>
            <a:ext cx="7568517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Simplistic explanations…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Apollo, Diana… 		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hunting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 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deities</a:t>
            </a:r>
            <a:endParaRPr lang="de-DE" sz="2200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Mars, 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Cocidios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,…		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warrior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 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deities</a:t>
            </a:r>
            <a:endParaRPr lang="de-DE" sz="2200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anose="05000000000000000000" pitchFamily="2" charset="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Vulcanus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, Minerva,…	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patron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 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deities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 for 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craftsmen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,…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most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 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other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 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gods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		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healing</a:t>
            </a:r>
            <a:r>
              <a:rPr lang="de-DE" sz="2200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 </a:t>
            </a:r>
            <a:r>
              <a:rPr lang="de-DE" sz="2200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deities</a:t>
            </a:r>
            <a:endParaRPr lang="en-GB" sz="2200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Wingdings" panose="05000000000000000000" pitchFamily="2" charset="2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8068" y="126974"/>
            <a:ext cx="4457522" cy="35525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7" name="Rectangle 16"/>
          <p:cNvSpPr/>
          <p:nvPr/>
        </p:nvSpPr>
        <p:spPr>
          <a:xfrm>
            <a:off x="7614449" y="116889"/>
            <a:ext cx="4571201" cy="1084236"/>
          </a:xfrm>
          <a:prstGeom prst="rect">
            <a:avLst/>
          </a:prstGeom>
          <a:solidFill>
            <a:schemeClr val="accent1">
              <a:alpha val="5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/>
          <p:cNvSpPr txBox="1"/>
          <p:nvPr/>
        </p:nvSpPr>
        <p:spPr>
          <a:xfrm rot="21220695">
            <a:off x="171385" y="5308528"/>
            <a:ext cx="460731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is this all there is to it…?</a:t>
            </a:r>
          </a:p>
          <a:p>
            <a:r>
              <a:rPr lang="en-GB" dirty="0" err="1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Sulis</a:t>
            </a: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Minerva from </a:t>
            </a:r>
            <a:r>
              <a:rPr lang="en-GB" dirty="0" err="1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Aquae</a:t>
            </a: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Sulis</a:t>
            </a: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/Bath:</a:t>
            </a:r>
          </a:p>
          <a:p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Why Minerva of the Eye?</a:t>
            </a:r>
          </a:p>
          <a:p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			Why </a:t>
            </a:r>
            <a:r>
              <a:rPr lang="en-GB" i="1" dirty="0" err="1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defixiones</a:t>
            </a:r>
            <a:r>
              <a:rPr lang="en-GB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0581742-A325-4CCD-A64B-22A82CA24B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960" b="96885" l="5367" r="92373">
                        <a14:foregroundMark x1="51695" y1="3115" x2="51695" y2="3115"/>
                        <a14:foregroundMark x1="16667" y1="54517" x2="16667" y2="54517"/>
                        <a14:foregroundMark x1="27966" y1="80218" x2="27966" y2="80218"/>
                        <a14:foregroundMark x1="62994" y1="94237" x2="62994" y2="94237"/>
                        <a14:foregroundMark x1="75989" y1="96417" x2="75989" y2="96417"/>
                        <a14:foregroundMark x1="92373" y1="92056" x2="92373" y2="92056"/>
                        <a14:foregroundMark x1="69492" y1="97040" x2="69492" y2="97040"/>
                        <a14:foregroundMark x1="5367" y1="67134" x2="5367" y2="67134"/>
                        <a14:foregroundMark x1="25989" y1="88941" x2="25989" y2="88941"/>
                        <a14:foregroundMark x1="33898" y1="95171" x2="33898" y2="951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7632" y="1568201"/>
            <a:ext cx="2941937" cy="533537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FCCB8318-C5E8-49DF-B032-0B4921591B29}"/>
              </a:ext>
            </a:extLst>
          </p:cNvPr>
          <p:cNvSpPr/>
          <p:nvPr/>
        </p:nvSpPr>
        <p:spPr>
          <a:xfrm rot="2728589">
            <a:off x="9248930" y="5883932"/>
            <a:ext cx="13646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b="1" dirty="0" err="1">
                <a:highlight>
                  <a:srgbClr val="FF0000"/>
                </a:highlight>
              </a:rPr>
              <a:t>Apolloni</a:t>
            </a:r>
            <a:r>
              <a:rPr lang="en-GB" sz="1400" b="1" dirty="0"/>
              <a:t> </a:t>
            </a:r>
            <a:r>
              <a:rPr lang="en-GB" sz="1400" b="1" dirty="0" err="1"/>
              <a:t>Lykaioi</a:t>
            </a:r>
            <a:br>
              <a:rPr lang="en-GB" sz="1400" b="1" dirty="0"/>
            </a:br>
            <a:r>
              <a:rPr lang="en-GB" sz="1400" b="1" dirty="0"/>
              <a:t>Luxor, c.200 BC</a:t>
            </a:r>
          </a:p>
        </p:txBody>
      </p:sp>
    </p:spTree>
    <p:extLst>
      <p:ext uri="{BB962C8B-B14F-4D97-AF65-F5344CB8AC3E}">
        <p14:creationId xmlns:p14="http://schemas.microsoft.com/office/powerpoint/2010/main" val="20622402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250"/>
                            </p:stCondLst>
                            <p:childTnLst>
                              <p:par>
                                <p:cTn id="23" presetID="6" presetClass="exit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250"/>
                            </p:stCondLst>
                            <p:childTnLst>
                              <p:par>
                                <p:cTn id="27" presetID="6" presetClass="exit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25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25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0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45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70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95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uiExpand="1" build="p"/>
      <p:bldP spid="17" grpId="0" animBg="1"/>
      <p:bldP spid="2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792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itle 1"/>
          <p:cNvSpPr txBox="1">
            <a:spLocks/>
          </p:cNvSpPr>
          <p:nvPr/>
        </p:nvSpPr>
        <p:spPr>
          <a:xfrm rot="16200000">
            <a:off x="-1710953" y="1672193"/>
            <a:ext cx="485609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Apollo cunomaglos</a:t>
            </a:r>
            <a:endParaRPr lang="en-GB" dirty="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4053630" y="0"/>
            <a:ext cx="6774658" cy="1151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Apollo </a:t>
            </a: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Cunomaglus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The ‘Hound Lord’ ?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AC623D8-7FBD-4137-900B-7988C15799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960" b="96885" l="5367" r="92373">
                        <a14:foregroundMark x1="51695" y1="3115" x2="51695" y2="3115"/>
                        <a14:foregroundMark x1="16667" y1="54517" x2="16667" y2="54517"/>
                        <a14:foregroundMark x1="27966" y1="80218" x2="27966" y2="80218"/>
                        <a14:foregroundMark x1="62994" y1="94237" x2="62994" y2="94237"/>
                        <a14:foregroundMark x1="75989" y1="96417" x2="75989" y2="96417"/>
                        <a14:foregroundMark x1="92373" y1="92056" x2="92373" y2="92056"/>
                        <a14:foregroundMark x1="69492" y1="97040" x2="69492" y2="97040"/>
                        <a14:foregroundMark x1="5367" y1="67134" x2="5367" y2="67134"/>
                        <a14:foregroundMark x1="25989" y1="88941" x2="25989" y2="88941"/>
                        <a14:foregroundMark x1="33898" y1="95171" x2="33898" y2="951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7632" y="1568201"/>
            <a:ext cx="2941937" cy="5335377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215E976-DCB3-479D-95A3-180EE5E89899}"/>
              </a:ext>
            </a:extLst>
          </p:cNvPr>
          <p:cNvSpPr/>
          <p:nvPr/>
        </p:nvSpPr>
        <p:spPr>
          <a:xfrm rot="2728589">
            <a:off x="9248930" y="5883932"/>
            <a:ext cx="13646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b="1" dirty="0" err="1"/>
              <a:t>Apolloni</a:t>
            </a:r>
            <a:r>
              <a:rPr lang="en-GB" sz="1400" b="1" dirty="0"/>
              <a:t> </a:t>
            </a:r>
            <a:r>
              <a:rPr lang="en-GB" sz="1400" b="1" dirty="0" err="1"/>
              <a:t>Lykaioi</a:t>
            </a:r>
            <a:br>
              <a:rPr lang="en-GB" sz="1400" b="1" dirty="0"/>
            </a:br>
            <a:r>
              <a:rPr lang="en-GB" sz="1400" b="1" dirty="0"/>
              <a:t>Luxor, c.200 BC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194130" y="1151974"/>
            <a:ext cx="6634158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words "dog" and "wolf" are often </a:t>
            </a:r>
            <a:br>
              <a:rPr lang="en-GB" dirty="0"/>
            </a:br>
            <a:r>
              <a:rPr lang="en-GB" dirty="0"/>
              <a:t>interchangeable in many cultures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In ancient Celtic, 1</a:t>
            </a:r>
            <a:r>
              <a:rPr lang="en-GB" b="1" baseline="30000" dirty="0"/>
              <a:t>st</a:t>
            </a:r>
            <a:r>
              <a:rPr lang="en-GB" b="1" dirty="0"/>
              <a:t> c. BC – 3</a:t>
            </a:r>
            <a:r>
              <a:rPr lang="en-GB" b="1" baseline="30000" dirty="0"/>
              <a:t>rd</a:t>
            </a:r>
            <a:r>
              <a:rPr lang="en-GB" b="1" dirty="0"/>
              <a:t> c. AD:</a:t>
            </a:r>
            <a:br>
              <a:rPr lang="en-GB" b="1" dirty="0"/>
            </a:br>
            <a:r>
              <a:rPr lang="en-GB" b="1" dirty="0"/>
              <a:t> ‘</a:t>
            </a:r>
            <a:r>
              <a:rPr lang="en-GB" b="1" dirty="0" err="1"/>
              <a:t>cuno</a:t>
            </a:r>
            <a:r>
              <a:rPr lang="en-GB" b="1" dirty="0"/>
              <a:t>’ </a:t>
            </a:r>
            <a:r>
              <a:rPr lang="en-GB" b="1" dirty="0">
                <a:sym typeface="Wingdings" panose="05000000000000000000" pitchFamily="2" charset="2"/>
              </a:rPr>
              <a:t>  </a:t>
            </a:r>
            <a:r>
              <a:rPr lang="en-GB" b="1" dirty="0"/>
              <a:t>both dog and wolf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/>
              <a:t>X. Delamarre (</a:t>
            </a:r>
            <a:r>
              <a:rPr lang="en-GB" sz="1600" i="1" dirty="0" err="1"/>
              <a:t>Dictionnaire</a:t>
            </a:r>
            <a:r>
              <a:rPr lang="en-GB" sz="1600" i="1" dirty="0"/>
              <a:t> de langue </a:t>
            </a:r>
            <a:r>
              <a:rPr lang="en-GB" sz="1600" i="1" dirty="0" err="1"/>
              <a:t>gauloise</a:t>
            </a:r>
            <a:r>
              <a:rPr lang="en-GB" sz="1600" dirty="0"/>
              <a:t>, 2003, 131-2, </a:t>
            </a:r>
            <a:r>
              <a:rPr lang="en-GB" sz="1600" dirty="0" err="1"/>
              <a:t>s.v</a:t>
            </a:r>
            <a:r>
              <a:rPr lang="en-GB" sz="1600" dirty="0"/>
              <a:t>. </a:t>
            </a:r>
            <a:r>
              <a:rPr lang="en-GB" sz="1600" dirty="0" err="1"/>
              <a:t>cuno</a:t>
            </a:r>
            <a:r>
              <a:rPr lang="en-GB" sz="1600" dirty="0"/>
              <a:t>- '</a:t>
            </a:r>
            <a:r>
              <a:rPr lang="en-GB" sz="1600" dirty="0" err="1"/>
              <a:t>chien</a:t>
            </a:r>
            <a:r>
              <a:rPr lang="en-GB" sz="1600" dirty="0"/>
              <a:t>', '</a:t>
            </a:r>
            <a:r>
              <a:rPr lang="en-GB" sz="1600" dirty="0" err="1"/>
              <a:t>loup</a:t>
            </a:r>
            <a:r>
              <a:rPr lang="en-GB" sz="1600" dirty="0"/>
              <a:t>'): </a:t>
            </a:r>
            <a:br>
              <a:rPr lang="en-GB" sz="1600" dirty="0"/>
            </a:br>
            <a:r>
              <a:rPr lang="en-GB" sz="2000" b="1" i="1" dirty="0">
                <a:solidFill>
                  <a:srgbClr val="FFFF00"/>
                </a:solidFill>
                <a:highlight>
                  <a:srgbClr val="FF0000"/>
                </a:highlight>
              </a:rPr>
              <a:t>"Le nom du </a:t>
            </a:r>
            <a:r>
              <a:rPr lang="en-GB" sz="2000" b="1" i="1" dirty="0" err="1">
                <a:solidFill>
                  <a:srgbClr val="FFFF00"/>
                </a:solidFill>
                <a:highlight>
                  <a:srgbClr val="FF0000"/>
                </a:highlight>
              </a:rPr>
              <a:t>chien</a:t>
            </a:r>
            <a:r>
              <a:rPr lang="en-GB" sz="2000" b="1" i="1" dirty="0">
                <a:solidFill>
                  <a:srgbClr val="FFFF00"/>
                </a:solidFill>
                <a:highlight>
                  <a:srgbClr val="FF0000"/>
                </a:highlight>
              </a:rPr>
              <a:t> a </a:t>
            </a:r>
            <a:r>
              <a:rPr lang="en-GB" sz="2000" b="1" i="1" dirty="0" err="1">
                <a:solidFill>
                  <a:srgbClr val="FFFF00"/>
                </a:solidFill>
                <a:highlight>
                  <a:srgbClr val="FF0000"/>
                </a:highlight>
              </a:rPr>
              <a:t>servi</a:t>
            </a:r>
            <a:r>
              <a:rPr lang="en-GB" sz="2000" b="1" i="1" dirty="0">
                <a:solidFill>
                  <a:srgbClr val="FFFF00"/>
                </a:solidFill>
                <a:highlight>
                  <a:srgbClr val="FF0000"/>
                </a:highlight>
              </a:rPr>
              <a:t> </a:t>
            </a:r>
            <a:r>
              <a:rPr lang="en-GB" sz="2000" b="1" i="1" dirty="0" err="1">
                <a:solidFill>
                  <a:srgbClr val="FFFF00"/>
                </a:solidFill>
                <a:highlight>
                  <a:srgbClr val="FF0000"/>
                </a:highlight>
              </a:rPr>
              <a:t>en</a:t>
            </a:r>
            <a:r>
              <a:rPr lang="en-GB" sz="2000" b="1" i="1" dirty="0">
                <a:solidFill>
                  <a:srgbClr val="FFFF00"/>
                </a:solidFill>
                <a:highlight>
                  <a:srgbClr val="FF0000"/>
                </a:highlight>
              </a:rPr>
              <a:t> </a:t>
            </a:r>
            <a:r>
              <a:rPr lang="en-GB" sz="2000" b="1" i="1" dirty="0" err="1">
                <a:solidFill>
                  <a:srgbClr val="FFFF00"/>
                </a:solidFill>
                <a:highlight>
                  <a:srgbClr val="FF0000"/>
                </a:highlight>
              </a:rPr>
              <a:t>celtique</a:t>
            </a:r>
            <a:r>
              <a:rPr lang="en-GB" sz="2000" b="1" i="1" dirty="0">
                <a:solidFill>
                  <a:srgbClr val="FFFF00"/>
                </a:solidFill>
                <a:highlight>
                  <a:srgbClr val="FF0000"/>
                </a:highlight>
              </a:rPr>
              <a:t>, par </a:t>
            </a:r>
            <a:r>
              <a:rPr lang="en-GB" sz="2000" b="1" i="1" dirty="0" err="1">
                <a:solidFill>
                  <a:srgbClr val="FFFF00"/>
                </a:solidFill>
                <a:highlight>
                  <a:srgbClr val="FF0000"/>
                </a:highlight>
              </a:rPr>
              <a:t>métaphore</a:t>
            </a:r>
            <a:r>
              <a:rPr lang="en-GB" sz="2000" b="1" i="1" dirty="0">
                <a:solidFill>
                  <a:srgbClr val="FFFF00"/>
                </a:solidFill>
                <a:highlight>
                  <a:srgbClr val="FF0000"/>
                </a:highlight>
              </a:rPr>
              <a:t>, </a:t>
            </a:r>
            <a:r>
              <a:rPr lang="en-GB" sz="2000" b="1" i="1" dirty="0" err="1">
                <a:solidFill>
                  <a:srgbClr val="FFFF00"/>
                </a:solidFill>
                <a:highlight>
                  <a:srgbClr val="FF0000"/>
                </a:highlight>
              </a:rPr>
              <a:t>ou</a:t>
            </a:r>
            <a:r>
              <a:rPr lang="en-GB" sz="2000" b="1" i="1" dirty="0">
                <a:solidFill>
                  <a:srgbClr val="FFFF00"/>
                </a:solidFill>
                <a:highlight>
                  <a:srgbClr val="FF0000"/>
                </a:highlight>
              </a:rPr>
              <a:t> par </a:t>
            </a:r>
            <a:r>
              <a:rPr lang="en-GB" sz="2000" b="1" i="1" dirty="0" err="1">
                <a:solidFill>
                  <a:srgbClr val="FFFF00"/>
                </a:solidFill>
                <a:highlight>
                  <a:srgbClr val="FF0000"/>
                </a:highlight>
              </a:rPr>
              <a:t>tabou</a:t>
            </a:r>
            <a:r>
              <a:rPr lang="en-GB" sz="2000" b="1" i="1" dirty="0">
                <a:solidFill>
                  <a:srgbClr val="FFFF00"/>
                </a:solidFill>
                <a:highlight>
                  <a:srgbClr val="FF0000"/>
                </a:highlight>
              </a:rPr>
              <a:t>, a designer le </a:t>
            </a:r>
            <a:r>
              <a:rPr lang="en-GB" sz="2000" b="1" i="1" dirty="0" err="1">
                <a:solidFill>
                  <a:srgbClr val="FFFF00"/>
                </a:solidFill>
                <a:highlight>
                  <a:srgbClr val="FF0000"/>
                </a:highlight>
              </a:rPr>
              <a:t>loup</a:t>
            </a:r>
            <a:r>
              <a:rPr lang="en-GB" sz="2000" b="1" i="1" dirty="0">
                <a:solidFill>
                  <a:srgbClr val="FFFF00"/>
                </a:solidFill>
                <a:highlight>
                  <a:srgbClr val="FF0000"/>
                </a:highlight>
              </a:rPr>
              <a:t>.“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/>
              <a:t>Also in ancient Irish, </a:t>
            </a:r>
            <a:r>
              <a:rPr lang="en-GB" sz="1400" i="1" dirty="0" err="1"/>
              <a:t>cú</a:t>
            </a:r>
            <a:r>
              <a:rPr lang="en-GB" sz="1400" dirty="0"/>
              <a:t>; the Indo-European word similar to </a:t>
            </a:r>
            <a:r>
              <a:rPr lang="en-GB" sz="1400" i="1" dirty="0"/>
              <a:t>lupus</a:t>
            </a:r>
            <a:r>
              <a:rPr lang="en-GB" sz="1400" dirty="0"/>
              <a:t> &amp; </a:t>
            </a:r>
            <a:r>
              <a:rPr lang="en-GB" sz="1400" i="1" dirty="0" err="1"/>
              <a:t>lykos</a:t>
            </a:r>
            <a:r>
              <a:rPr lang="en-GB" sz="1400" dirty="0"/>
              <a:t> crops up rarely in Celtic texts, </a:t>
            </a:r>
            <a:br>
              <a:rPr lang="en-GB" sz="1400" dirty="0"/>
            </a:br>
            <a:r>
              <a:rPr lang="en-GB" sz="1400" dirty="0"/>
              <a:t>but see for example </a:t>
            </a:r>
            <a:r>
              <a:rPr lang="en-GB" sz="1400" i="1" dirty="0" err="1">
                <a:highlight>
                  <a:srgbClr val="800000"/>
                </a:highlight>
              </a:rPr>
              <a:t>Ulkos</a:t>
            </a:r>
            <a:r>
              <a:rPr lang="en-GB" sz="1400" i="1" dirty="0"/>
              <a:t> </a:t>
            </a:r>
            <a:r>
              <a:rPr lang="en-GB" sz="1400" dirty="0"/>
              <a:t>on Lepontic monetary legends in ancient north Italy.</a:t>
            </a:r>
          </a:p>
        </p:txBody>
      </p:sp>
    </p:spTree>
    <p:extLst>
      <p:ext uri="{BB962C8B-B14F-4D97-AF65-F5344CB8AC3E}">
        <p14:creationId xmlns:p14="http://schemas.microsoft.com/office/powerpoint/2010/main" val="17108938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792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itle 1"/>
          <p:cNvSpPr txBox="1">
            <a:spLocks/>
          </p:cNvSpPr>
          <p:nvPr/>
        </p:nvSpPr>
        <p:spPr>
          <a:xfrm rot="16200000">
            <a:off x="-1710953" y="1672193"/>
            <a:ext cx="485609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Apollo cunomaglos</a:t>
            </a:r>
            <a:endParaRPr lang="en-GB" dirty="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4053630" y="0"/>
            <a:ext cx="6774658" cy="1151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Apollo </a:t>
            </a: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Cunomaglus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The ‘Hound Lord’ ?</a:t>
            </a:r>
          </a:p>
        </p:txBody>
      </p:sp>
      <p:sp>
        <p:nvSpPr>
          <p:cNvPr id="17" name="Rectangle 16"/>
          <p:cNvSpPr/>
          <p:nvPr/>
        </p:nvSpPr>
        <p:spPr>
          <a:xfrm>
            <a:off x="1292892" y="4620944"/>
            <a:ext cx="635798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err="1"/>
              <a:t>Cunomaglus</a:t>
            </a:r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è"/>
            </a:pPr>
            <a:r>
              <a:rPr lang="en-GB" sz="2000" b="1" dirty="0"/>
              <a:t>"Wolf Lord"</a:t>
            </a:r>
            <a:r>
              <a:rPr lang="en-GB" sz="2000" dirty="0"/>
              <a:t> or "</a:t>
            </a:r>
            <a:r>
              <a:rPr lang="en-GB" sz="2000" b="1" dirty="0" err="1"/>
              <a:t>Seigneur</a:t>
            </a:r>
            <a:r>
              <a:rPr lang="en-GB" sz="2000" b="1" dirty="0"/>
              <a:t>-Loup</a:t>
            </a:r>
            <a:r>
              <a:rPr lang="en-GB" sz="2000" dirty="0"/>
              <a:t>“</a:t>
            </a:r>
          </a:p>
          <a:p>
            <a:endParaRPr lang="en-GB" sz="2000" dirty="0"/>
          </a:p>
          <a:p>
            <a:r>
              <a:rPr lang="en-GB" sz="2000" b="1" dirty="0"/>
              <a:t>Apollo </a:t>
            </a:r>
            <a:r>
              <a:rPr lang="en-GB" sz="2000" b="1" dirty="0" err="1"/>
              <a:t>Cunomaglus</a:t>
            </a:r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sz="2000" b="1" dirty="0">
                <a:sym typeface="Wingdings" panose="05000000000000000000" pitchFamily="2" charset="2"/>
              </a:rPr>
              <a:t> Apollo </a:t>
            </a:r>
            <a:r>
              <a:rPr lang="en-GB" sz="2000" b="1" dirty="0" err="1">
                <a:sym typeface="Wingdings" panose="05000000000000000000" pitchFamily="2" charset="2"/>
              </a:rPr>
              <a:t>Lykaios</a:t>
            </a:r>
            <a:r>
              <a:rPr lang="en-GB" sz="2000" dirty="0">
                <a:sym typeface="Wingdings" panose="05000000000000000000" pitchFamily="2" charset="2"/>
              </a:rPr>
              <a:t> (in Arcadia)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/>
              <a:t>"Apollo Lord of the Wolves"</a:t>
            </a:r>
            <a:endParaRPr lang="en-GB" sz="2000" dirty="0">
              <a:sym typeface="Wingdings" panose="05000000000000000000" pitchFamily="2" charset="2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AC623D8-7FBD-4137-900B-7988C15799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960" b="96885" l="5367" r="92373">
                        <a14:foregroundMark x1="51695" y1="3115" x2="51695" y2="3115"/>
                        <a14:foregroundMark x1="16667" y1="54517" x2="16667" y2="54517"/>
                        <a14:foregroundMark x1="27966" y1="80218" x2="27966" y2="80218"/>
                        <a14:foregroundMark x1="62994" y1="94237" x2="62994" y2="94237"/>
                        <a14:foregroundMark x1="75989" y1="96417" x2="75989" y2="96417"/>
                        <a14:foregroundMark x1="92373" y1="92056" x2="92373" y2="92056"/>
                        <a14:foregroundMark x1="69492" y1="97040" x2="69492" y2="97040"/>
                        <a14:foregroundMark x1="5367" y1="67134" x2="5367" y2="67134"/>
                        <a14:foregroundMark x1="25989" y1="88941" x2="25989" y2="88941"/>
                        <a14:foregroundMark x1="33898" y1="95171" x2="33898" y2="951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7632" y="1568201"/>
            <a:ext cx="2941937" cy="5335377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215E976-DCB3-479D-95A3-180EE5E89899}"/>
              </a:ext>
            </a:extLst>
          </p:cNvPr>
          <p:cNvSpPr/>
          <p:nvPr/>
        </p:nvSpPr>
        <p:spPr>
          <a:xfrm rot="2728589">
            <a:off x="9248930" y="5883932"/>
            <a:ext cx="13646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b="1" dirty="0" err="1"/>
              <a:t>Apolloni</a:t>
            </a:r>
            <a:r>
              <a:rPr lang="en-GB" sz="1400" b="1" dirty="0"/>
              <a:t> </a:t>
            </a:r>
            <a:r>
              <a:rPr lang="en-GB" sz="1400" b="1" dirty="0" err="1"/>
              <a:t>Lykaioi</a:t>
            </a:r>
            <a:br>
              <a:rPr lang="en-GB" sz="1400" b="1" dirty="0"/>
            </a:br>
            <a:r>
              <a:rPr lang="en-GB" sz="1400" b="1" dirty="0"/>
              <a:t>Luxor, c.200 BC</a:t>
            </a:r>
          </a:p>
        </p:txBody>
      </p:sp>
      <p:sp>
        <p:nvSpPr>
          <p:cNvPr id="16" name="Rectangle 15"/>
          <p:cNvSpPr/>
          <p:nvPr/>
        </p:nvSpPr>
        <p:spPr>
          <a:xfrm>
            <a:off x="4194130" y="1151974"/>
            <a:ext cx="6634158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The words "dog" and "wolf" are often </a:t>
            </a:r>
            <a:b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interchangeable in many cultures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 ancient Celtic, 1</a:t>
            </a:r>
            <a:r>
              <a:rPr lang="en-GB" b="1" baseline="300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st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c. BC – 3</a:t>
            </a:r>
            <a:r>
              <a:rPr lang="en-GB" b="1" baseline="300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rd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c. AD:</a:t>
            </a:r>
            <a:b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‘</a:t>
            </a:r>
            <a:r>
              <a:rPr lang="en-GB" b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cuno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’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 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both dog and wolf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X. Delamarre (</a:t>
            </a:r>
            <a:r>
              <a:rPr lang="en-GB" sz="1600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Dictionnaire</a:t>
            </a:r>
            <a:r>
              <a:rPr lang="en-GB" sz="1600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de langue </a:t>
            </a:r>
            <a:r>
              <a:rPr lang="en-GB" sz="1600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gauloise</a:t>
            </a:r>
            <a:r>
              <a:rPr lang="en-GB" sz="16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, 2003, 131-2, </a:t>
            </a:r>
            <a:r>
              <a:rPr lang="en-GB" sz="1600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s.v</a:t>
            </a:r>
            <a:r>
              <a:rPr lang="en-GB" sz="16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. </a:t>
            </a:r>
            <a:r>
              <a:rPr lang="en-GB" sz="1600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cuno</a:t>
            </a:r>
            <a:r>
              <a:rPr lang="en-GB" sz="16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- '</a:t>
            </a:r>
            <a:r>
              <a:rPr lang="en-GB" sz="1600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chien</a:t>
            </a:r>
            <a:r>
              <a:rPr lang="en-GB" sz="16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', '</a:t>
            </a:r>
            <a:r>
              <a:rPr lang="en-GB" sz="1600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loup</a:t>
            </a:r>
            <a:r>
              <a:rPr lang="en-GB" sz="16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'): </a:t>
            </a:r>
            <a:br>
              <a:rPr lang="en-GB" sz="1600" dirty="0">
                <a:solidFill>
                  <a:schemeClr val="bg2">
                    <a:lumMod val="40000"/>
                    <a:lumOff val="60000"/>
                  </a:schemeClr>
                </a:solidFill>
              </a:rPr>
            </a:br>
            <a:r>
              <a:rPr lang="en-GB" sz="2000" b="1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"Le nom du </a:t>
            </a:r>
            <a:r>
              <a:rPr lang="en-GB" sz="2000" b="1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chien</a:t>
            </a:r>
            <a:r>
              <a:rPr lang="en-GB" sz="2000" b="1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a </a:t>
            </a:r>
            <a:r>
              <a:rPr lang="en-GB" sz="2000" b="1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servi</a:t>
            </a:r>
            <a:r>
              <a:rPr lang="en-GB" sz="2000" b="1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2000" b="1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en</a:t>
            </a:r>
            <a:r>
              <a:rPr lang="en-GB" sz="2000" b="1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2000" b="1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celtique</a:t>
            </a:r>
            <a:r>
              <a:rPr lang="en-GB" sz="2000" b="1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, par </a:t>
            </a:r>
            <a:r>
              <a:rPr lang="en-GB" sz="2000" b="1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métaphore</a:t>
            </a:r>
            <a:r>
              <a:rPr lang="en-GB" sz="2000" b="1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2000" b="1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ou</a:t>
            </a:r>
            <a:r>
              <a:rPr lang="en-GB" sz="2000" b="1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par </a:t>
            </a:r>
            <a:r>
              <a:rPr lang="en-GB" sz="2000" b="1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tabou</a:t>
            </a:r>
            <a:r>
              <a:rPr lang="en-GB" sz="2000" b="1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, a designer le </a:t>
            </a:r>
            <a:r>
              <a:rPr lang="en-GB" sz="2000" b="1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loup</a:t>
            </a:r>
            <a:r>
              <a:rPr lang="en-GB" sz="2000" b="1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.“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Also in ancient Irish, </a:t>
            </a:r>
            <a:r>
              <a:rPr lang="en-GB" sz="1400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cú</a:t>
            </a:r>
            <a:r>
              <a:rPr lang="en-GB" sz="14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; the Indo-European word similar to </a:t>
            </a:r>
            <a:r>
              <a:rPr lang="en-GB" sz="1400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lupus</a:t>
            </a:r>
            <a:r>
              <a:rPr lang="en-GB" sz="14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&amp; </a:t>
            </a:r>
            <a:r>
              <a:rPr lang="en-GB" sz="1400" i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lykos</a:t>
            </a:r>
            <a:r>
              <a:rPr lang="en-GB" sz="14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crops up rarely in Celtic texts, </a:t>
            </a:r>
            <a:br>
              <a:rPr lang="en-GB" sz="1400" dirty="0">
                <a:solidFill>
                  <a:schemeClr val="bg2">
                    <a:lumMod val="40000"/>
                    <a:lumOff val="60000"/>
                  </a:schemeClr>
                </a:solidFill>
              </a:rPr>
            </a:br>
            <a:r>
              <a:rPr lang="en-GB" sz="14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but see for example </a:t>
            </a:r>
            <a:r>
              <a:rPr lang="en-GB" sz="1400" i="1" dirty="0" err="1">
                <a:solidFill>
                  <a:schemeClr val="bg2">
                    <a:lumMod val="40000"/>
                    <a:lumOff val="60000"/>
                  </a:schemeClr>
                </a:solidFill>
                <a:highlight>
                  <a:srgbClr val="800000"/>
                </a:highlight>
              </a:rPr>
              <a:t>Ulkos</a:t>
            </a:r>
            <a:r>
              <a:rPr lang="en-GB" sz="1400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on Lepontic monetary legends in ancient north Italy.</a:t>
            </a:r>
          </a:p>
        </p:txBody>
      </p:sp>
    </p:spTree>
    <p:extLst>
      <p:ext uri="{BB962C8B-B14F-4D97-AF65-F5344CB8AC3E}">
        <p14:creationId xmlns:p14="http://schemas.microsoft.com/office/powerpoint/2010/main" val="23440034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23837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9" name="Title 1"/>
          <p:cNvSpPr txBox="1">
            <a:spLocks/>
          </p:cNvSpPr>
          <p:nvPr/>
        </p:nvSpPr>
        <p:spPr>
          <a:xfrm rot="16200000">
            <a:off x="-1710953" y="1672193"/>
            <a:ext cx="485609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Apollo cunomaglos</a:t>
            </a:r>
            <a:endParaRPr lang="en-GB" dirty="0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4053630" y="0"/>
            <a:ext cx="6774658" cy="1151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Apollo </a:t>
            </a:r>
            <a:r>
              <a:rPr lang="en-GB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Cunomaglus</a:t>
            </a: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The ‘Hound Lord’ ?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4194130" y="817543"/>
            <a:ext cx="7894683" cy="3231971"/>
          </a:xfrm>
        </p:spPr>
        <p:txBody>
          <a:bodyPr>
            <a:normAutofit/>
          </a:bodyPr>
          <a:lstStyle/>
          <a:p>
            <a:r>
              <a:rPr lang="en-GB" dirty="0"/>
              <a:t>Celtic ethnic groups</a:t>
            </a:r>
          </a:p>
          <a:p>
            <a:r>
              <a:rPr lang="en-GB" dirty="0"/>
              <a:t>Celtic personal names with </a:t>
            </a:r>
            <a:r>
              <a:rPr lang="en-GB" b="1" i="1" dirty="0" err="1"/>
              <a:t>cuno</a:t>
            </a:r>
            <a:r>
              <a:rPr lang="en-GB" b="1" i="1" dirty="0"/>
              <a:t> </a:t>
            </a:r>
            <a:r>
              <a:rPr lang="en-GB" dirty="0"/>
              <a:t>"wolf“, e.g.: </a:t>
            </a:r>
          </a:p>
          <a:p>
            <a:pPr lvl="1"/>
            <a:r>
              <a:rPr lang="en-GB" sz="2100" b="1" i="1" dirty="0" err="1">
                <a:solidFill>
                  <a:schemeClr val="accent5">
                    <a:lumMod val="20000"/>
                    <a:lumOff val="80000"/>
                  </a:schemeClr>
                </a:solidFill>
                <a:highlight>
                  <a:srgbClr val="800000"/>
                </a:highlight>
              </a:rPr>
              <a:t>Cuno</a:t>
            </a:r>
            <a:r>
              <a:rPr lang="en-GB" sz="2100" i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belinus</a:t>
            </a:r>
            <a:r>
              <a:rPr lang="en-GB" sz="2100" dirty="0"/>
              <a:t> "Strong-Wolf" (a pre-Roman British king), </a:t>
            </a:r>
          </a:p>
          <a:p>
            <a:pPr lvl="1"/>
            <a:r>
              <a:rPr lang="en-GB" sz="2100" i="1" dirty="0" err="1">
                <a:highlight>
                  <a:srgbClr val="800000"/>
                </a:highlight>
              </a:rPr>
              <a:t>Cuno</a:t>
            </a:r>
            <a:r>
              <a:rPr lang="en-GB" sz="2100" i="1" dirty="0" err="1"/>
              <a:t>mapatis</a:t>
            </a:r>
            <a:r>
              <a:rPr lang="en-GB" sz="2100" dirty="0"/>
              <a:t> "Wolf-Child", </a:t>
            </a:r>
          </a:p>
          <a:p>
            <a:pPr lvl="1"/>
            <a:r>
              <a:rPr lang="en-GB" sz="2100" i="1" dirty="0" err="1"/>
              <a:t>Ianu</a:t>
            </a:r>
            <a:r>
              <a:rPr lang="en-GB" sz="2100" i="1" dirty="0" err="1">
                <a:highlight>
                  <a:srgbClr val="800000"/>
                </a:highlight>
              </a:rPr>
              <a:t>conius</a:t>
            </a:r>
            <a:r>
              <a:rPr lang="en-GB" sz="2100" dirty="0"/>
              <a:t> "Just-Wolf",</a:t>
            </a:r>
          </a:p>
          <a:p>
            <a:pPr lvl="1"/>
            <a:r>
              <a:rPr lang="en-GB" dirty="0"/>
              <a:t>and many more. </a:t>
            </a:r>
          </a:p>
          <a:p>
            <a:r>
              <a:rPr lang="en-GB" b="1" dirty="0" err="1">
                <a:solidFill>
                  <a:srgbClr val="FFC000"/>
                </a:solidFill>
                <a:highlight>
                  <a:srgbClr val="800000"/>
                </a:highlight>
              </a:rPr>
              <a:t>Cuno</a:t>
            </a:r>
            <a:r>
              <a:rPr lang="en-GB" b="1" dirty="0" err="1">
                <a:solidFill>
                  <a:srgbClr val="FFC000"/>
                </a:solidFill>
              </a:rPr>
              <a:t>belinus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>
                <a:solidFill>
                  <a:srgbClr val="FFC000"/>
                </a:solidFill>
                <a:sym typeface="Wingdings" panose="05000000000000000000" pitchFamily="2" charset="2"/>
              </a:rPr>
              <a:t> </a:t>
            </a:r>
            <a:r>
              <a:rPr lang="en-GB" b="1" dirty="0" err="1">
                <a:solidFill>
                  <a:srgbClr val="FFC000"/>
                </a:solidFill>
              </a:rPr>
              <a:t>Belinus</a:t>
            </a:r>
            <a:r>
              <a:rPr lang="en-GB" dirty="0">
                <a:solidFill>
                  <a:srgbClr val="FFC000"/>
                </a:solidFill>
              </a:rPr>
              <a:t> 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  <a:sym typeface="Wingdings" panose="05000000000000000000" pitchFamily="2" charset="2"/>
              </a:rPr>
              <a:t> </a:t>
            </a:r>
            <a:r>
              <a:rPr lang="en-GB" dirty="0" err="1">
                <a:solidFill>
                  <a:srgbClr val="FFC000"/>
                </a:solidFill>
                <a:sym typeface="Wingdings" panose="05000000000000000000" pitchFamily="2" charset="2"/>
              </a:rPr>
              <a:t>Belenos</a:t>
            </a:r>
            <a:r>
              <a:rPr lang="en-GB" dirty="0">
                <a:solidFill>
                  <a:srgbClr val="FFC000"/>
                </a:solidFill>
                <a:sym typeface="Wingdings" panose="05000000000000000000" pitchFamily="2" charset="2"/>
              </a:rPr>
              <a:t>/Apollo </a:t>
            </a:r>
            <a:r>
              <a:rPr lang="en-GB" dirty="0" err="1">
                <a:solidFill>
                  <a:srgbClr val="FFC000"/>
                </a:solidFill>
                <a:sym typeface="Wingdings" panose="05000000000000000000" pitchFamily="2" charset="2"/>
              </a:rPr>
              <a:t>Belenos</a:t>
            </a:r>
            <a:r>
              <a:rPr lang="en-GB" dirty="0">
                <a:solidFill>
                  <a:srgbClr val="FFC000"/>
                </a:solidFill>
                <a:sym typeface="Wingdings" panose="05000000000000000000" pitchFamily="2" charset="2"/>
              </a:rPr>
              <a:t>: </a:t>
            </a:r>
            <a:r>
              <a:rPr lang="en-GB" i="1" dirty="0">
                <a:solidFill>
                  <a:schemeClr val="accent2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v. infra</a:t>
            </a:r>
            <a:endParaRPr lang="en-GB" dirty="0">
              <a:solidFill>
                <a:schemeClr val="accent2">
                  <a:lumMod val="40000"/>
                  <a:lumOff val="60000"/>
                </a:schemeClr>
              </a:solidFill>
              <a:sym typeface="Wingdings" panose="05000000000000000000" pitchFamily="2" charset="2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907A4BE-88B4-408D-B610-71AED05614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960" b="96885" l="5367" r="92373">
                        <a14:foregroundMark x1="51695" y1="3115" x2="51695" y2="3115"/>
                        <a14:foregroundMark x1="16667" y1="54517" x2="16667" y2="54517"/>
                        <a14:foregroundMark x1="27966" y1="80218" x2="27966" y2="80218"/>
                        <a14:foregroundMark x1="62994" y1="94237" x2="62994" y2="94237"/>
                        <a14:foregroundMark x1="75989" y1="96417" x2="75989" y2="96417"/>
                        <a14:foregroundMark x1="92373" y1="92056" x2="92373" y2="92056"/>
                        <a14:foregroundMark x1="69492" y1="97040" x2="69492" y2="97040"/>
                        <a14:foregroundMark x1="5367" y1="67134" x2="5367" y2="67134"/>
                        <a14:foregroundMark x1="25989" y1="88941" x2="25989" y2="88941"/>
                        <a14:foregroundMark x1="33898" y1="95171" x2="33898" y2="951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7632" y="1568201"/>
            <a:ext cx="2941937" cy="533537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7389B28-C33C-4344-8793-FEFDC5F46A97}"/>
              </a:ext>
            </a:extLst>
          </p:cNvPr>
          <p:cNvSpPr/>
          <p:nvPr/>
        </p:nvSpPr>
        <p:spPr>
          <a:xfrm rot="2728589">
            <a:off x="9248930" y="5883932"/>
            <a:ext cx="13646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b="1" dirty="0" err="1">
                <a:highlight>
                  <a:srgbClr val="FF0000"/>
                </a:highlight>
              </a:rPr>
              <a:t>Apolloni</a:t>
            </a:r>
            <a:r>
              <a:rPr lang="en-GB" sz="1400" b="1" dirty="0">
                <a:highlight>
                  <a:srgbClr val="FF0000"/>
                </a:highlight>
              </a:rPr>
              <a:t> </a:t>
            </a:r>
            <a:r>
              <a:rPr lang="en-GB" sz="1400" b="1" dirty="0" err="1">
                <a:highlight>
                  <a:srgbClr val="FF0000"/>
                </a:highlight>
              </a:rPr>
              <a:t>Lykaioi</a:t>
            </a:r>
            <a:br>
              <a:rPr lang="en-GB" sz="1400" b="1" dirty="0"/>
            </a:br>
            <a:r>
              <a:rPr lang="en-GB" sz="1400" b="1" dirty="0"/>
              <a:t>Luxor, c.200 BC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E29D763-0B72-41FF-BABF-9784F9FF7AD6}"/>
              </a:ext>
            </a:extLst>
          </p:cNvPr>
          <p:cNvSpPr/>
          <p:nvPr/>
        </p:nvSpPr>
        <p:spPr>
          <a:xfrm>
            <a:off x="1292892" y="4620944"/>
            <a:ext cx="635798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err="1"/>
              <a:t>Cunomaglus</a:t>
            </a:r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è"/>
            </a:pPr>
            <a:r>
              <a:rPr lang="en-GB" sz="2000" b="1" dirty="0"/>
              <a:t>"Wolf Lord"</a:t>
            </a:r>
            <a:r>
              <a:rPr lang="en-GB" sz="2000" dirty="0"/>
              <a:t> or "</a:t>
            </a:r>
            <a:r>
              <a:rPr lang="en-GB" sz="2000" b="1" dirty="0" err="1"/>
              <a:t>Seigneur</a:t>
            </a:r>
            <a:r>
              <a:rPr lang="en-GB" sz="2000" b="1" dirty="0"/>
              <a:t>-Loup</a:t>
            </a:r>
            <a:r>
              <a:rPr lang="en-GB" sz="2000" dirty="0"/>
              <a:t>“</a:t>
            </a:r>
          </a:p>
          <a:p>
            <a:endParaRPr lang="en-GB" sz="2000" dirty="0"/>
          </a:p>
          <a:p>
            <a:r>
              <a:rPr lang="en-GB" sz="2000" b="1" dirty="0"/>
              <a:t>Apollo </a:t>
            </a:r>
            <a:r>
              <a:rPr lang="en-GB" sz="2000" b="1" dirty="0" err="1"/>
              <a:t>Cunomaglus</a:t>
            </a:r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sz="2000" b="1" dirty="0">
                <a:sym typeface="Wingdings" panose="05000000000000000000" pitchFamily="2" charset="2"/>
              </a:rPr>
              <a:t> </a:t>
            </a:r>
            <a:r>
              <a:rPr lang="en-GB" sz="2000" b="1" dirty="0">
                <a:highlight>
                  <a:srgbClr val="FF0000"/>
                </a:highlight>
                <a:sym typeface="Wingdings" panose="05000000000000000000" pitchFamily="2" charset="2"/>
              </a:rPr>
              <a:t>Apollo </a:t>
            </a:r>
            <a:r>
              <a:rPr lang="en-GB" sz="2000" b="1" dirty="0" err="1">
                <a:highlight>
                  <a:srgbClr val="FF0000"/>
                </a:highlight>
                <a:sym typeface="Wingdings" panose="05000000000000000000" pitchFamily="2" charset="2"/>
              </a:rPr>
              <a:t>Lykaios</a:t>
            </a:r>
            <a:r>
              <a:rPr lang="en-GB" sz="2000" dirty="0">
                <a:highlight>
                  <a:srgbClr val="FF0000"/>
                </a:highlight>
                <a:sym typeface="Wingdings" panose="05000000000000000000" pitchFamily="2" charset="2"/>
              </a:rPr>
              <a:t> </a:t>
            </a:r>
            <a:r>
              <a:rPr lang="en-GB" sz="2000" dirty="0">
                <a:sym typeface="Wingdings" panose="05000000000000000000" pitchFamily="2" charset="2"/>
              </a:rPr>
              <a:t>(in Arcadia)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/>
              <a:t>"Apollo Lord of the Wolves"</a:t>
            </a:r>
            <a:endParaRPr lang="en-GB" sz="2000" dirty="0">
              <a:sym typeface="Wingdings" panose="05000000000000000000" pitchFamily="2" charset="2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D75CE2-3E1D-47E9-BE52-37509AD35CC5}"/>
              </a:ext>
            </a:extLst>
          </p:cNvPr>
          <p:cNvSpPr/>
          <p:nvPr/>
        </p:nvSpPr>
        <p:spPr>
          <a:xfrm>
            <a:off x="5583372" y="4620944"/>
            <a:ext cx="381635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Apollo, the wolf-born (</a:t>
            </a:r>
            <a:r>
              <a:rPr lang="el-GR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Λυκηγενής</a:t>
            </a:r>
            <a: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 )</a:t>
            </a:r>
            <a:b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</a:br>
            <a: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Iliad 4.85</a:t>
            </a:r>
            <a:b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</a:br>
            <a: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		</a:t>
            </a:r>
            <a: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 Myth</a:t>
            </a:r>
            <a:endParaRPr lang="en-GB" sz="1600" i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Aeschylus, Seven 145: </a:t>
            </a:r>
            <a:b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</a:br>
            <a: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And you, Apollo, lord of the Wolf, be a wolf to the enemy force and give them groan for groan</a:t>
            </a:r>
          </a:p>
          <a:p>
            <a: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	 averter of evil</a:t>
            </a:r>
            <a:endParaRPr lang="en-GB" sz="1600" i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2660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2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75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2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75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792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9" name="Title 1"/>
          <p:cNvSpPr txBox="1">
            <a:spLocks/>
          </p:cNvSpPr>
          <p:nvPr/>
        </p:nvSpPr>
        <p:spPr>
          <a:xfrm rot="16200000">
            <a:off x="-1703086" y="1691985"/>
            <a:ext cx="485609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Apollo cunomaglos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8265772" y="4928464"/>
            <a:ext cx="3968750" cy="1754326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Are we dealing here with Greek influence?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A </a:t>
            </a:r>
            <a:r>
              <a:rPr lang="en-GB" b="1" dirty="0">
                <a:solidFill>
                  <a:srgbClr val="FFC000"/>
                </a:solidFill>
              </a:rPr>
              <a:t>common Indo-European ancestry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Or independent, endogenous developments in two European cultures?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119" b="99153" l="172" r="99312">
                        <a14:foregroundMark x1="8003" y1="3602" x2="8003" y2="3602"/>
                        <a14:foregroundMark x1="13855" y1="14619" x2="13855" y2="14619"/>
                        <a14:foregroundMark x1="37780" y1="27119" x2="37780" y2="27119"/>
                        <a14:foregroundMark x1="44234" y1="55932" x2="44234" y2="55932"/>
                        <a14:foregroundMark x1="51033" y1="60593" x2="51033" y2="60593"/>
                        <a14:foregroundMark x1="59036" y1="64195" x2="59036" y2="64195"/>
                        <a14:foregroundMark x1="71515" y1="66102" x2="71515" y2="66102"/>
                        <a14:foregroundMark x1="81067" y1="40254" x2="81067" y2="40254"/>
                        <a14:foregroundMark x1="84596" y1="20975" x2="84596" y2="20975"/>
                        <a14:foregroundMark x1="94234" y1="14619" x2="94234" y2="14619"/>
                        <a14:foregroundMark x1="96988" y1="16102" x2="96988" y2="16102"/>
                        <a14:foregroundMark x1="98107" y1="33475" x2="98107" y2="33475"/>
                        <a14:foregroundMark x1="95869" y1="63136" x2="95869" y2="63136"/>
                        <a14:foregroundMark x1="93115" y1="82203" x2="93115" y2="82203"/>
                        <a14:foregroundMark x1="86403" y1="95127" x2="86403" y2="95127"/>
                        <a14:foregroundMark x1="64974" y1="84958" x2="64974" y2="84958"/>
                        <a14:foregroundMark x1="36833" y1="88347" x2="36833" y2="88347"/>
                        <a14:foregroundMark x1="25043" y1="63347" x2="25043" y2="63347"/>
                        <a14:foregroundMark x1="5077" y1="89407" x2="5077" y2="89407"/>
                        <a14:foregroundMark x1="4131" y1="97458" x2="4131" y2="97458"/>
                        <a14:foregroundMark x1="52324" y1="73305" x2="52324" y2="73305"/>
                        <a14:foregroundMark x1="59466" y1="99153" x2="59466" y2="99153"/>
                        <a14:foregroundMark x1="67900" y1="81780" x2="67900" y2="81780"/>
                        <a14:foregroundMark x1="73236" y1="72881" x2="73236" y2="72881"/>
                        <a14:foregroundMark x1="87780" y1="92797" x2="87780" y2="92797"/>
                        <a14:foregroundMark x1="94406" y1="93856" x2="94406" y2="93856"/>
                        <a14:foregroundMark x1="85714" y1="23517" x2="85714" y2="23517"/>
                        <a14:foregroundMark x1="84768" y1="8475" x2="84768" y2="8475"/>
                        <a14:foregroundMark x1="88640" y1="2119" x2="88640" y2="2119"/>
                        <a14:foregroundMark x1="61360" y1="10381" x2="61360" y2="10381"/>
                        <a14:foregroundMark x1="96902" y1="19915" x2="96902" y2="1991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81450" y="68908"/>
            <a:ext cx="7578724" cy="3078449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8297812" y="3064032"/>
            <a:ext cx="390525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Ov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.: head of </a:t>
            </a:r>
            <a:r>
              <a:rPr lang="en-GB" sz="1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Apollo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400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rv.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: wolf. Br. Coin from PH/INN (</a:t>
            </a:r>
            <a:r>
              <a:rPr lang="en-GB" sz="1400" dirty="0" err="1">
                <a:solidFill>
                  <a:schemeClr val="accent6">
                    <a:lumMod val="40000"/>
                    <a:lumOff val="60000"/>
                  </a:schemeClr>
                </a:solidFill>
                <a:highlight>
                  <a:srgbClr val="800000"/>
                </a:highlight>
              </a:rPr>
              <a:t>Rhegium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), Italy (c.215-150 BC) (Rutter, HN, 2562).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E21358-DEAA-4F2D-BDEF-6591F509755E}"/>
              </a:ext>
            </a:extLst>
          </p:cNvPr>
          <p:cNvSpPr/>
          <p:nvPr/>
        </p:nvSpPr>
        <p:spPr>
          <a:xfrm>
            <a:off x="1292892" y="4620944"/>
            <a:ext cx="635798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err="1"/>
              <a:t>Cunomaglus</a:t>
            </a:r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è"/>
            </a:pPr>
            <a:r>
              <a:rPr lang="en-GB" sz="2000" b="1" dirty="0"/>
              <a:t>"Wolf Lord"</a:t>
            </a:r>
            <a:r>
              <a:rPr lang="en-GB" sz="2000" dirty="0"/>
              <a:t> or "</a:t>
            </a:r>
            <a:r>
              <a:rPr lang="en-GB" sz="2000" b="1" dirty="0" err="1"/>
              <a:t>Seigneur</a:t>
            </a:r>
            <a:r>
              <a:rPr lang="en-GB" sz="2000" b="1" dirty="0"/>
              <a:t>-Loup</a:t>
            </a:r>
            <a:r>
              <a:rPr lang="en-GB" sz="2000" dirty="0"/>
              <a:t>“</a:t>
            </a:r>
          </a:p>
          <a:p>
            <a:endParaRPr lang="en-GB" sz="2000" dirty="0"/>
          </a:p>
          <a:p>
            <a:r>
              <a:rPr lang="en-GB" sz="2000" b="1" dirty="0"/>
              <a:t>Apollo </a:t>
            </a:r>
            <a:r>
              <a:rPr lang="en-GB" sz="2000" b="1" dirty="0" err="1"/>
              <a:t>Cunomaglus</a:t>
            </a:r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sz="2000" b="1" dirty="0">
                <a:sym typeface="Wingdings" panose="05000000000000000000" pitchFamily="2" charset="2"/>
              </a:rPr>
              <a:t> Apollo </a:t>
            </a:r>
            <a:r>
              <a:rPr lang="en-GB" sz="2000" b="1" dirty="0" err="1">
                <a:sym typeface="Wingdings" panose="05000000000000000000" pitchFamily="2" charset="2"/>
              </a:rPr>
              <a:t>Lykaios</a:t>
            </a:r>
            <a:r>
              <a:rPr lang="en-GB" sz="2000" dirty="0">
                <a:sym typeface="Wingdings" panose="05000000000000000000" pitchFamily="2" charset="2"/>
              </a:rPr>
              <a:t> (in Arcadia)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/>
              <a:t>"Apollo Lord of the Wolves"</a:t>
            </a:r>
            <a:endParaRPr lang="en-GB" sz="2000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7311966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75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5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75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792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9" name="Title 1"/>
          <p:cNvSpPr txBox="1">
            <a:spLocks/>
          </p:cNvSpPr>
          <p:nvPr/>
        </p:nvSpPr>
        <p:spPr>
          <a:xfrm rot="16200000">
            <a:off x="-1703086" y="1691985"/>
            <a:ext cx="4856090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Apollo cunomaglos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8305800" y="4927600"/>
            <a:ext cx="3928722" cy="1755190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Are we dealing here with Greek influence?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A </a:t>
            </a:r>
            <a:r>
              <a:rPr lang="en-GB" b="1" dirty="0">
                <a:solidFill>
                  <a:srgbClr val="FFC000"/>
                </a:solidFill>
              </a:rPr>
              <a:t>common Indo-European ancestry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FFC000"/>
                </a:solidFill>
              </a:rPr>
              <a:t>Or independent, endogenous developments in two European cultures?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119" b="99153" l="172" r="99312">
                        <a14:foregroundMark x1="8003" y1="3602" x2="8003" y2="3602"/>
                        <a14:foregroundMark x1="13855" y1="14619" x2="13855" y2="14619"/>
                        <a14:foregroundMark x1="37780" y1="27119" x2="37780" y2="27119"/>
                        <a14:foregroundMark x1="44234" y1="55932" x2="44234" y2="55932"/>
                        <a14:foregroundMark x1="51033" y1="60593" x2="51033" y2="60593"/>
                        <a14:foregroundMark x1="59036" y1="64195" x2="59036" y2="64195"/>
                        <a14:foregroundMark x1="71515" y1="66102" x2="71515" y2="66102"/>
                        <a14:foregroundMark x1="81067" y1="40254" x2="81067" y2="40254"/>
                        <a14:foregroundMark x1="84596" y1="20975" x2="84596" y2="20975"/>
                        <a14:foregroundMark x1="94234" y1="14619" x2="94234" y2="14619"/>
                        <a14:foregroundMark x1="96988" y1="16102" x2="96988" y2="16102"/>
                        <a14:foregroundMark x1="98107" y1="33475" x2="98107" y2="33475"/>
                        <a14:foregroundMark x1="95869" y1="63136" x2="95869" y2="63136"/>
                        <a14:foregroundMark x1="93115" y1="82203" x2="93115" y2="82203"/>
                        <a14:foregroundMark x1="86403" y1="95127" x2="86403" y2="95127"/>
                        <a14:foregroundMark x1="64974" y1="84958" x2="64974" y2="84958"/>
                        <a14:foregroundMark x1="36833" y1="88347" x2="36833" y2="88347"/>
                        <a14:foregroundMark x1="25043" y1="63347" x2="25043" y2="63347"/>
                        <a14:foregroundMark x1="5077" y1="89407" x2="5077" y2="89407"/>
                        <a14:foregroundMark x1="4131" y1="97458" x2="4131" y2="97458"/>
                        <a14:foregroundMark x1="52324" y1="73305" x2="52324" y2="73305"/>
                        <a14:foregroundMark x1="59466" y1="99153" x2="59466" y2="99153"/>
                        <a14:foregroundMark x1="67900" y1="81780" x2="67900" y2="81780"/>
                        <a14:foregroundMark x1="73236" y1="72881" x2="73236" y2="72881"/>
                        <a14:foregroundMark x1="87780" y1="92797" x2="87780" y2="92797"/>
                        <a14:foregroundMark x1="94406" y1="93856" x2="94406" y2="93856"/>
                        <a14:foregroundMark x1="85714" y1="23517" x2="85714" y2="23517"/>
                        <a14:foregroundMark x1="84768" y1="8475" x2="84768" y2="8475"/>
                        <a14:foregroundMark x1="88640" y1="2119" x2="88640" y2="2119"/>
                        <a14:foregroundMark x1="61360" y1="10381" x2="61360" y2="10381"/>
                        <a14:foregroundMark x1="96902" y1="19915" x2="96902" y2="1991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81450" y="68908"/>
            <a:ext cx="7578724" cy="3078449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8297812" y="3064032"/>
            <a:ext cx="390525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Ov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.: head of </a:t>
            </a:r>
            <a:r>
              <a:rPr lang="en-GB" sz="1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Apollo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400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rv.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: wolf. Br. Coin from PH/INN (</a:t>
            </a:r>
            <a:r>
              <a:rPr lang="en-GB" sz="1400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Rhegium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), Italy (c.215-150 BC) (Rutter, HN, 2562).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951" b="93640" l="8254" r="94286">
                        <a14:foregroundMark x1="8254" y1="59011" x2="8254" y2="59011"/>
                        <a14:foregroundMark x1="46984" y1="93816" x2="46984" y2="93816"/>
                        <a14:foregroundMark x1="86349" y1="75088" x2="86349" y2="75088"/>
                        <a14:foregroundMark x1="91746" y1="59894" x2="91746" y2="59894"/>
                        <a14:foregroundMark x1="94444" y1="54770" x2="94444" y2="54770"/>
                        <a14:foregroundMark x1="56032" y1="7951" x2="56032" y2="795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0435851">
            <a:off x="923203" y="1148431"/>
            <a:ext cx="3925741" cy="3526936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 rot="20455909">
            <a:off x="1040464" y="296890"/>
            <a:ext cx="2689358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Apollo </a:t>
            </a:r>
            <a:r>
              <a:rPr lang="en-GB" sz="1400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Lykaios</a:t>
            </a:r>
            <a:r>
              <a:rPr lang="en-GB" sz="1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? represents </a:t>
            </a:r>
            <a:br>
              <a:rPr lang="en-GB" sz="1400" dirty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r>
              <a:rPr lang="en-GB" sz="1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Apollo statue from Tarsus (Cilicia),</a:t>
            </a:r>
            <a:br>
              <a:rPr lang="en-GB" sz="1400" dirty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r>
              <a:rPr lang="en-GB" sz="1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holding two wolves at forelegs </a:t>
            </a:r>
            <a:br>
              <a:rPr lang="en-GB" sz="1400" dirty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r>
              <a:rPr lang="en-GB" sz="1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(cf. Hittite myth)</a:t>
            </a:r>
            <a:br>
              <a:rPr lang="en-GB" sz="1400" dirty="0">
                <a:solidFill>
                  <a:schemeClr val="bg2">
                    <a:lumMod val="20000"/>
                    <a:lumOff val="80000"/>
                  </a:schemeClr>
                </a:solidFill>
              </a:rPr>
            </a:br>
            <a:r>
              <a:rPr lang="en-GB" sz="1400" i="1" dirty="0">
                <a:solidFill>
                  <a:schemeClr val="bg2">
                    <a:lumMod val="20000"/>
                    <a:lumOff val="80000"/>
                  </a:schemeClr>
                </a:solidFill>
              </a:rPr>
              <a:t>c</a:t>
            </a:r>
            <a:r>
              <a:rPr lang="en-GB" sz="14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. A.D. 235-238 (SN Paris 1590)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E748E4-5AEC-4B59-B5E3-F0FD28B45842}"/>
              </a:ext>
            </a:extLst>
          </p:cNvPr>
          <p:cNvSpPr/>
          <p:nvPr/>
        </p:nvSpPr>
        <p:spPr>
          <a:xfrm>
            <a:off x="1292892" y="4620944"/>
            <a:ext cx="635798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err="1"/>
              <a:t>Cunomaglus</a:t>
            </a:r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è"/>
            </a:pPr>
            <a:r>
              <a:rPr lang="en-GB" sz="2000" b="1" dirty="0"/>
              <a:t>"Wolf Lord"</a:t>
            </a:r>
            <a:r>
              <a:rPr lang="en-GB" sz="2000" dirty="0"/>
              <a:t> or "</a:t>
            </a:r>
            <a:r>
              <a:rPr lang="en-GB" sz="2000" b="1" dirty="0" err="1"/>
              <a:t>Seigneur</a:t>
            </a:r>
            <a:r>
              <a:rPr lang="en-GB" sz="2000" b="1" dirty="0"/>
              <a:t>-Loup</a:t>
            </a:r>
            <a:r>
              <a:rPr lang="en-GB" sz="2000" dirty="0"/>
              <a:t>“</a:t>
            </a:r>
          </a:p>
          <a:p>
            <a:endParaRPr lang="en-GB" sz="2000" dirty="0"/>
          </a:p>
          <a:p>
            <a:r>
              <a:rPr lang="en-GB" sz="2000" b="1" dirty="0"/>
              <a:t>Apollo </a:t>
            </a:r>
            <a:r>
              <a:rPr lang="en-GB" sz="2000" b="1" dirty="0" err="1"/>
              <a:t>Cunomaglus</a:t>
            </a:r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sz="2000" b="1" dirty="0">
                <a:sym typeface="Wingdings" panose="05000000000000000000" pitchFamily="2" charset="2"/>
              </a:rPr>
              <a:t> Apollo </a:t>
            </a:r>
            <a:r>
              <a:rPr lang="en-GB" sz="2000" b="1" dirty="0" err="1">
                <a:sym typeface="Wingdings" panose="05000000000000000000" pitchFamily="2" charset="2"/>
              </a:rPr>
              <a:t>Lykaios</a:t>
            </a:r>
            <a:r>
              <a:rPr lang="en-GB" sz="2000" dirty="0">
                <a:sym typeface="Wingdings" panose="05000000000000000000" pitchFamily="2" charset="2"/>
              </a:rPr>
              <a:t> (in Arcadia)</a:t>
            </a:r>
            <a:br>
              <a:rPr lang="en-GB" sz="2000" dirty="0">
                <a:sym typeface="Wingdings" panose="05000000000000000000" pitchFamily="2" charset="2"/>
              </a:rPr>
            </a:br>
            <a:r>
              <a:rPr lang="en-GB" sz="2000" dirty="0"/>
              <a:t>"Apollo Lord of the Wolves"</a:t>
            </a:r>
            <a:endParaRPr lang="en-GB" sz="2000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7344142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7928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Image result for nettleton apollo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453" b="89801" l="4000" r="98133">
                        <a14:foregroundMark x1="4000" y1="35572" x2="4000" y2="35572"/>
                        <a14:foregroundMark x1="94800" y1="52985" x2="94800" y2="52985"/>
                        <a14:foregroundMark x1="79733" y1="69403" x2="79733" y2="69403"/>
                        <a14:foregroundMark x1="98133" y1="48010" x2="98133" y2="48010"/>
                        <a14:foregroundMark x1="77067" y1="89055" x2="77067" y2="890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50653" y="3094335"/>
            <a:ext cx="7672194" cy="411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119" b="99153" l="172" r="99312">
                        <a14:foregroundMark x1="8003" y1="3602" x2="8003" y2="3602"/>
                        <a14:foregroundMark x1="13855" y1="14619" x2="13855" y2="14619"/>
                        <a14:foregroundMark x1="37780" y1="27119" x2="37780" y2="27119"/>
                        <a14:foregroundMark x1="44234" y1="55932" x2="44234" y2="55932"/>
                        <a14:foregroundMark x1="51033" y1="60593" x2="51033" y2="60593"/>
                        <a14:foregroundMark x1="59036" y1="64195" x2="59036" y2="64195"/>
                        <a14:foregroundMark x1="71515" y1="66102" x2="71515" y2="66102"/>
                        <a14:foregroundMark x1="81067" y1="40254" x2="81067" y2="40254"/>
                        <a14:foregroundMark x1="84596" y1="20975" x2="84596" y2="20975"/>
                        <a14:foregroundMark x1="94234" y1="14619" x2="94234" y2="14619"/>
                        <a14:foregroundMark x1="96988" y1="16102" x2="96988" y2="16102"/>
                        <a14:foregroundMark x1="98107" y1="33475" x2="98107" y2="33475"/>
                        <a14:foregroundMark x1="95869" y1="63136" x2="95869" y2="63136"/>
                        <a14:foregroundMark x1="93115" y1="82203" x2="93115" y2="82203"/>
                        <a14:foregroundMark x1="86403" y1="95127" x2="86403" y2="95127"/>
                        <a14:foregroundMark x1="64974" y1="84958" x2="64974" y2="84958"/>
                        <a14:foregroundMark x1="36833" y1="88347" x2="36833" y2="88347"/>
                        <a14:foregroundMark x1="25043" y1="63347" x2="25043" y2="63347"/>
                        <a14:foregroundMark x1="5077" y1="89407" x2="5077" y2="89407"/>
                        <a14:foregroundMark x1="4131" y1="97458" x2="4131" y2="97458"/>
                        <a14:foregroundMark x1="52324" y1="73305" x2="52324" y2="73305"/>
                        <a14:foregroundMark x1="59466" y1="99153" x2="59466" y2="99153"/>
                        <a14:foregroundMark x1="67900" y1="81780" x2="67900" y2="81780"/>
                        <a14:foregroundMark x1="73236" y1="72881" x2="73236" y2="72881"/>
                        <a14:foregroundMark x1="87780" y1="92797" x2="87780" y2="92797"/>
                        <a14:foregroundMark x1="94406" y1="93856" x2="94406" y2="93856"/>
                        <a14:foregroundMark x1="85714" y1="23517" x2="85714" y2="23517"/>
                        <a14:foregroundMark x1="84768" y1="8475" x2="84768" y2="8475"/>
                        <a14:foregroundMark x1="88640" y1="2119" x2="88640" y2="2119"/>
                        <a14:foregroundMark x1="61360" y1="10381" x2="61360" y2="10381"/>
                        <a14:foregroundMark x1="96902" y1="19915" x2="96902" y2="1991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981450" y="68908"/>
            <a:ext cx="7578724" cy="3078449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 rot="16200000">
            <a:off x="-1710953" y="1672193"/>
            <a:ext cx="4856090" cy="1456267"/>
          </a:xfrm>
        </p:spPr>
        <p:txBody>
          <a:bodyPr/>
          <a:lstStyle/>
          <a:p>
            <a:r>
              <a:rPr lang="en-GB" dirty="0"/>
              <a:t>Apollo </a:t>
            </a:r>
            <a:r>
              <a:rPr lang="en-GB" dirty="0" err="1"/>
              <a:t>cunomaglos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8297812" y="3064032"/>
            <a:ext cx="390525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Ov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.: head of </a:t>
            </a:r>
            <a:r>
              <a:rPr lang="en-GB" sz="14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Apollo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400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rv.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: wolf. Br. Coin from PH/INN (</a:t>
            </a:r>
            <a:r>
              <a:rPr lang="en-GB" sz="1400" dirty="0" err="1">
                <a:solidFill>
                  <a:schemeClr val="accent6">
                    <a:lumMod val="40000"/>
                    <a:lumOff val="60000"/>
                  </a:schemeClr>
                </a:solidFill>
              </a:rPr>
              <a:t>Rhegium</a:t>
            </a:r>
            <a:r>
              <a:rPr lang="en-GB" sz="14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), Italy (c.215-150 BC) (Rutter, HN, 2562).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0" y="4681182"/>
            <a:ext cx="5503068" cy="166902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Apollo and wolf</a:t>
            </a:r>
            <a:r>
              <a:rPr lang="en-GB" sz="2000" b="1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en-GB" sz="2000" b="1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 err="1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Snettisham</a:t>
            </a:r>
            <a:r>
              <a:rPr lang="en-GB" sz="2000" b="1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hoard, Iceni, </a:t>
            </a:r>
            <a:br>
              <a:rPr lang="en-GB" sz="2000" b="1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"Norfolk Wolf" type</a:t>
            </a:r>
            <a:r>
              <a:rPr lang="en-GB" sz="2000" dirty="0"/>
              <a:t>, </a:t>
            </a:r>
            <a:br>
              <a:rPr lang="en-GB" sz="2000" dirty="0"/>
            </a:br>
            <a:r>
              <a:rPr lang="en-GB" sz="2000" i="1" dirty="0"/>
              <a:t>c</a:t>
            </a:r>
            <a:r>
              <a:rPr lang="en-GB" sz="2000" dirty="0"/>
              <a:t>.50-20 BC </a:t>
            </a:r>
            <a:br>
              <a:rPr lang="en-GB" sz="2000" dirty="0"/>
            </a:br>
            <a:r>
              <a:rPr lang="en-GB" sz="2000" dirty="0"/>
              <a:t>(British Museum  no. 1988,0403.19).</a:t>
            </a:r>
          </a:p>
        </p:txBody>
      </p:sp>
    </p:spTree>
    <p:extLst>
      <p:ext uri="{BB962C8B-B14F-4D97-AF65-F5344CB8AC3E}">
        <p14:creationId xmlns:p14="http://schemas.microsoft.com/office/powerpoint/2010/main" val="17191658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4580" r="9091" b="16131"/>
          <a:stretch/>
        </p:blipFill>
        <p:spPr bwMode="auto">
          <a:xfrm>
            <a:off x="20" y="-7927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Image result for nettleton apollo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453" b="89801" l="4000" r="98133">
                        <a14:foregroundMark x1="4000" y1="35572" x2="4000" y2="35572"/>
                        <a14:foregroundMark x1="94800" y1="52985" x2="94800" y2="52985"/>
                        <a14:foregroundMark x1="79733" y1="69403" x2="79733" y2="69403"/>
                        <a14:foregroundMark x1="98133" y1="48010" x2="98133" y2="48010"/>
                        <a14:foregroundMark x1="77067" y1="89055" x2="77067" y2="890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50653" y="3094336"/>
            <a:ext cx="7672194" cy="411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 rot="16200000">
            <a:off x="-1710953" y="1672194"/>
            <a:ext cx="4856090" cy="1456267"/>
          </a:xfrm>
        </p:spPr>
        <p:txBody>
          <a:bodyPr/>
          <a:lstStyle/>
          <a:p>
            <a:r>
              <a:rPr lang="en-GB" dirty="0"/>
              <a:t>Apollo </a:t>
            </a:r>
            <a:r>
              <a:rPr lang="en-GB" dirty="0" err="1"/>
              <a:t>cunomaglos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326" b="92701" l="1347" r="96409">
                        <a14:foregroundMark x1="23457" y1="92701" x2="23457" y2="92701"/>
                        <a14:foregroundMark x1="64422" y1="70560" x2="64422" y2="70560"/>
                        <a14:foregroundMark x1="74523" y1="46959" x2="74523" y2="46959"/>
                        <a14:foregroundMark x1="81930" y1="12895" x2="81930" y2="12895"/>
                        <a14:foregroundMark x1="80584" y1="6326" x2="80584" y2="6326"/>
                      </a14:backgroundRemoval>
                    </a14:imgEffect>
                  </a14:imgLayer>
                </a14:imgProps>
              </a:ext>
            </a:extLst>
          </a:blip>
          <a:srcRect t="4217" b="7390"/>
          <a:stretch/>
        </p:blipFill>
        <p:spPr>
          <a:xfrm>
            <a:off x="1033089" y="136456"/>
            <a:ext cx="9632482" cy="392754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9208294" y="65877"/>
            <a:ext cx="291455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2000" dirty="0">
                <a:solidFill>
                  <a:srgbClr val="FFC000"/>
                </a:solidFill>
              </a:rPr>
              <a:t>Continental </a:t>
            </a:r>
            <a:r>
              <a:rPr lang="en-GB" sz="2000" dirty="0" err="1">
                <a:solidFill>
                  <a:srgbClr val="FFC000"/>
                </a:solidFill>
              </a:rPr>
              <a:t>Gaulish</a:t>
            </a:r>
            <a:r>
              <a:rPr lang="en-GB" sz="2000" dirty="0">
                <a:solidFill>
                  <a:srgbClr val="FFC000"/>
                </a:solidFill>
              </a:rPr>
              <a:t> coin,</a:t>
            </a:r>
            <a:br>
              <a:rPr lang="en-GB" sz="2000" dirty="0">
                <a:solidFill>
                  <a:srgbClr val="FFC000"/>
                </a:solidFill>
              </a:rPr>
            </a:br>
            <a:r>
              <a:rPr lang="en-GB" sz="2000" dirty="0">
                <a:solidFill>
                  <a:srgbClr val="FFC000"/>
                </a:solidFill>
              </a:rPr>
              <a:t>1st century BC </a:t>
            </a:r>
            <a:br>
              <a:rPr lang="en-GB" sz="2000" dirty="0">
                <a:solidFill>
                  <a:srgbClr val="FFC000"/>
                </a:solidFill>
              </a:rPr>
            </a:br>
            <a:r>
              <a:rPr lang="en-GB" sz="2000" dirty="0">
                <a:solidFill>
                  <a:srgbClr val="FFC000"/>
                </a:solidFill>
              </a:rPr>
              <a:t>B.M. no. 1853,0716.21 </a:t>
            </a:r>
            <a:br>
              <a:rPr lang="en-GB" sz="2000" dirty="0">
                <a:solidFill>
                  <a:srgbClr val="FFC000"/>
                </a:solidFill>
              </a:rPr>
            </a:br>
            <a:r>
              <a:rPr lang="en-GB" sz="2000" dirty="0">
                <a:solidFill>
                  <a:srgbClr val="FFC000"/>
                </a:solidFill>
              </a:rPr>
              <a:t>Allen 1990 429, 65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F956730B-3747-4AA4-9779-54DC24BA2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681182"/>
            <a:ext cx="5503068" cy="1669023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000" b="1" dirty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Apollo and wolf, </a:t>
            </a:r>
            <a:br>
              <a:rPr lang="en-GB" sz="2000" b="1" dirty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 err="1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Snettisham</a:t>
            </a:r>
            <a:r>
              <a:rPr lang="en-GB" sz="2000" b="1" dirty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hoard, Iceni, </a:t>
            </a:r>
            <a:br>
              <a:rPr lang="en-GB" sz="2000" b="1" dirty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b="1" dirty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"Norfolk Wolf" type</a:t>
            </a:r>
            <a:r>
              <a:rPr lang="en-GB" sz="20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, </a:t>
            </a:r>
            <a:br>
              <a:rPr lang="en-GB" sz="2000" dirty="0">
                <a:solidFill>
                  <a:schemeClr val="bg2">
                    <a:lumMod val="40000"/>
                    <a:lumOff val="60000"/>
                  </a:schemeClr>
                </a:solidFill>
              </a:rPr>
            </a:br>
            <a:r>
              <a:rPr lang="en-GB" sz="2000" i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</a:t>
            </a:r>
            <a:r>
              <a:rPr lang="en-GB" sz="20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.50-20 BC </a:t>
            </a:r>
            <a:br>
              <a:rPr lang="en-GB" sz="2000" dirty="0">
                <a:solidFill>
                  <a:schemeClr val="bg2">
                    <a:lumMod val="40000"/>
                    <a:lumOff val="60000"/>
                  </a:schemeClr>
                </a:solidFill>
              </a:rPr>
            </a:br>
            <a:r>
              <a:rPr lang="en-GB" sz="2000" dirty="0">
                <a:solidFill>
                  <a:schemeClr val="bg2">
                    <a:lumMod val="40000"/>
                    <a:lumOff val="60000"/>
                  </a:schemeClr>
                </a:solidFill>
              </a:rPr>
              <a:t>(British Museum  no. 1988,0403.19).</a:t>
            </a:r>
          </a:p>
        </p:txBody>
      </p:sp>
    </p:spTree>
    <p:extLst>
      <p:ext uri="{BB962C8B-B14F-4D97-AF65-F5344CB8AC3E}">
        <p14:creationId xmlns:p14="http://schemas.microsoft.com/office/powerpoint/2010/main" val="22990955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159" b="219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Image result for nettleton apollo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453" b="89801" l="4000" r="98133">
                        <a14:foregroundMark x1="4000" y1="35572" x2="4000" y2="35572"/>
                        <a14:foregroundMark x1="94800" y1="52985" x2="94800" y2="52985"/>
                        <a14:foregroundMark x1="79733" y1="69403" x2="79733" y2="69403"/>
                        <a14:foregroundMark x1="98133" y1="48010" x2="98133" y2="48010"/>
                        <a14:foregroundMark x1="77067" y1="89055" x2="77067" y2="890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50653" y="3094335"/>
            <a:ext cx="7672194" cy="411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 rot="16200000">
            <a:off x="-1710953" y="1672193"/>
            <a:ext cx="4856090" cy="1456267"/>
          </a:xfrm>
        </p:spPr>
        <p:txBody>
          <a:bodyPr/>
          <a:lstStyle/>
          <a:p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  <a:t>Apollo</a:t>
            </a:r>
            <a:r>
              <a:rPr lang="en-GB" dirty="0"/>
              <a:t> </a:t>
            </a:r>
            <a:r>
              <a:rPr lang="en-GB" dirty="0" err="1"/>
              <a:t>cunomaglos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8186736" y="346843"/>
            <a:ext cx="380047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‘</a:t>
            </a:r>
            <a:r>
              <a:rPr lang="en-GB" dirty="0" err="1"/>
              <a:t>Snettisham</a:t>
            </a:r>
            <a:r>
              <a:rPr lang="en-GB" dirty="0"/>
              <a:t> Treasure’ and form the largest deposit of gold, silver and bronze artefacts dating from the Iron Age found in Europe</a:t>
            </a:r>
          </a:p>
          <a:p>
            <a:r>
              <a:rPr lang="en-GB" dirty="0"/>
              <a:t>100–60 BC</a:t>
            </a:r>
          </a:p>
          <a:p>
            <a:r>
              <a:rPr lang="en-GB" dirty="0"/>
              <a:t>found towards the centre of a large eight-hectare enclosure. </a:t>
            </a:r>
          </a:p>
          <a:p>
            <a:r>
              <a:rPr lang="en-GB" dirty="0"/>
              <a:t>40+ kg</a:t>
            </a:r>
          </a:p>
        </p:txBody>
      </p:sp>
      <p:pic>
        <p:nvPicPr>
          <p:cNvPr id="4098" name="Picture 2" descr="Image result for snettisham hoard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6875" r="90000">
                        <a14:foregroundMark x1="6875" y1="39750" x2="6875" y2="39750"/>
                        <a14:backgroundMark x1="50625" y1="37500" x2="50625" y2="37500"/>
                        <a14:backgroundMark x1="27813" y1="38500" x2="27813" y2="38500"/>
                        <a14:backgroundMark x1="32813" y1="34750" x2="32813" y2="34750"/>
                        <a14:backgroundMark x1="46563" y1="34750" x2="46563" y2="34750"/>
                        <a14:backgroundMark x1="69219" y1="33750" x2="69219" y2="33750"/>
                        <a14:backgroundMark x1="73906" y1="37750" x2="73906" y2="37750"/>
                        <a14:backgroundMark x1="30469" y1="37000" x2="30469" y2="37000"/>
                        <a14:backgroundMark x1="33125" y1="59000" x2="33125" y2="59000"/>
                        <a14:backgroundMark x1="70469" y1="57500" x2="70469" y2="57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34794" y="-287210"/>
            <a:ext cx="6087512" cy="380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8"/>
          <a:srcRect t="20029" b="6535"/>
          <a:stretch/>
        </p:blipFill>
        <p:spPr>
          <a:xfrm>
            <a:off x="938721" y="2729447"/>
            <a:ext cx="4443867" cy="34638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Oval 15"/>
          <p:cNvSpPr/>
          <p:nvPr/>
        </p:nvSpPr>
        <p:spPr>
          <a:xfrm>
            <a:off x="3973019" y="3190385"/>
            <a:ext cx="521494" cy="477240"/>
          </a:xfrm>
          <a:prstGeom prst="ellipse">
            <a:avLst/>
          </a:prstGeom>
          <a:solidFill>
            <a:schemeClr val="accent5">
              <a:lumMod val="60000"/>
              <a:lumOff val="40000"/>
              <a:alpha val="74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4118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159" b="219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nettleton apollo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453" b="89801" l="4000" r="98133">
                        <a14:foregroundMark x1="4000" y1="35572" x2="4000" y2="35572"/>
                        <a14:foregroundMark x1="94800" y1="52985" x2="94800" y2="52985"/>
                        <a14:foregroundMark x1="79733" y1="69403" x2="79733" y2="69403"/>
                        <a14:foregroundMark x1="98133" y1="48010" x2="98133" y2="48010"/>
                        <a14:foregroundMark x1="77067" y1="89055" x2="77067" y2="890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50653" y="3094335"/>
            <a:ext cx="7672194" cy="411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 rot="16200000">
            <a:off x="-1710953" y="1672193"/>
            <a:ext cx="4856090" cy="1456267"/>
          </a:xfrm>
        </p:spPr>
        <p:txBody>
          <a:bodyPr/>
          <a:lstStyle/>
          <a:p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  <a:t>Apollo</a:t>
            </a:r>
            <a:r>
              <a:rPr lang="en-GB" dirty="0"/>
              <a:t> </a:t>
            </a:r>
            <a:r>
              <a:rPr lang="en-GB" dirty="0" err="1"/>
              <a:t>cunomaglos</a:t>
            </a:r>
            <a:endParaRPr lang="en-GB" dirty="0"/>
          </a:p>
        </p:txBody>
      </p:sp>
      <p:pic>
        <p:nvPicPr>
          <p:cNvPr id="3074" name="Picture 2" descr="Image result for coins snettisham iron ag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246" b="76786" l="12792" r="88543">
                        <a14:foregroundMark x1="53170" y1="61111" x2="53170" y2="61111"/>
                        <a14:foregroundMark x1="88765" y1="50794" x2="88765" y2="50794"/>
                        <a14:foregroundMark x1="39155" y1="59127" x2="39155" y2="59127"/>
                        <a14:foregroundMark x1="28142" y1="41270" x2="28142" y2="41270"/>
                        <a14:foregroundMark x1="12903" y1="50198" x2="12903" y2="50198"/>
                        <a14:foregroundMark x1="25028" y1="62698" x2="25028" y2="62698"/>
                        <a14:foregroundMark x1="27253" y1="76984" x2="27253" y2="76984"/>
                        <a14:foregroundMark x1="34594" y1="21825" x2="34594" y2="21825"/>
                        <a14:foregroundMark x1="35039" y1="24008" x2="35039" y2="24008"/>
                        <a14:foregroundMark x1="36819" y1="23413" x2="36819" y2="23413"/>
                        <a14:foregroundMark x1="45273" y1="32540" x2="45273" y2="32540"/>
                        <a14:foregroundMark x1="51947" y1="42857" x2="51947" y2="42857"/>
                        <a14:foregroundMark x1="52058" y1="50794" x2="52058" y2="50794"/>
                        <a14:foregroundMark x1="75973" y1="24405" x2="75973" y2="24405"/>
                        <a14:foregroundMark x1="76863" y1="25397" x2="76863" y2="25397"/>
                        <a14:foregroundMark x1="77197" y1="25000" x2="77197" y2="25000"/>
                        <a14:foregroundMark x1="75973" y1="23810" x2="75973" y2="23810"/>
                        <a14:foregroundMark x1="46941" y1="37302" x2="46941" y2="37302"/>
                        <a14:foregroundMark x1="48387" y1="45040" x2="48387" y2="45040"/>
                        <a14:foregroundMark x1="47831" y1="42659" x2="47831" y2="42659"/>
                        <a14:foregroundMark x1="24694" y1="24206" x2="24694" y2="24206"/>
                        <a14:foregroundMark x1="43159" y1="29167" x2="43159" y2="29167"/>
                        <a14:foregroundMark x1="46385" y1="35119" x2="46385" y2="35119"/>
                        <a14:foregroundMark x1="46830" y1="38095" x2="46830" y2="38095"/>
                        <a14:foregroundMark x1="47942" y1="39881" x2="47942" y2="39881"/>
                        <a14:foregroundMark x1="47608" y1="50595" x2="47608" y2="50595"/>
                        <a14:foregroundMark x1="47608" y1="52976" x2="47608" y2="52976"/>
                        <a14:foregroundMark x1="44049" y1="64683" x2="44049" y2="646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7988" t="17725" r="7270" b="21107"/>
          <a:stretch/>
        </p:blipFill>
        <p:spPr bwMode="auto">
          <a:xfrm>
            <a:off x="4942054" y="0"/>
            <a:ext cx="7180793" cy="290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coins snettisham iron age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0278" b="76667" l="10926" r="86852">
                        <a14:foregroundMark x1="12963" y1="43889" x2="12963" y2="43889"/>
                        <a14:foregroundMark x1="25185" y1="60556" x2="25185" y2="60556"/>
                        <a14:foregroundMark x1="38148" y1="70000" x2="38148" y2="70000"/>
                        <a14:foregroundMark x1="41111" y1="50833" x2="41111" y2="50833"/>
                        <a14:foregroundMark x1="35556" y1="29167" x2="35556" y2="29167"/>
                        <a14:foregroundMark x1="28889" y1="22778" x2="28889" y2="22778"/>
                        <a14:foregroundMark x1="56667" y1="56944" x2="56667" y2="56944"/>
                        <a14:foregroundMark x1="68519" y1="58889" x2="68519" y2="58889"/>
                        <a14:foregroundMark x1="84630" y1="56667" x2="84630" y2="56667"/>
                        <a14:foregroundMark x1="87037" y1="48889" x2="87037" y2="48889"/>
                        <a14:foregroundMark x1="86296" y1="40000" x2="86296" y2="40000"/>
                        <a14:foregroundMark x1="73889" y1="76667" x2="73889" y2="76667"/>
                        <a14:foregroundMark x1="35926" y1="73056" x2="35926" y2="73056"/>
                        <a14:foregroundMark x1="15741" y1="58333" x2="15741" y2="58333"/>
                        <a14:foregroundMark x1="10926" y1="50556" x2="10926" y2="50556"/>
                        <a14:foregroundMark x1="13333" y1="60556" x2="13333" y2="60556"/>
                        <a14:foregroundMark x1="43889" y1="60556" x2="43889" y2="60556"/>
                        <a14:foregroundMark x1="43519" y1="65278" x2="43519" y2="65278"/>
                        <a14:foregroundMark x1="35000" y1="28333" x2="35000" y2="28333"/>
                        <a14:foregroundMark x1="31667" y1="25000" x2="31667" y2="25000"/>
                        <a14:foregroundMark x1="35000" y1="26667" x2="35000" y2="26667"/>
                        <a14:foregroundMark x1="37778" y1="28333" x2="37778" y2="28333"/>
                        <a14:foregroundMark x1="40185" y1="30000" x2="40185" y2="30000"/>
                        <a14:foregroundMark x1="32222" y1="22500" x2="32222" y2="22500"/>
                        <a14:foregroundMark x1="23333" y1="23333" x2="23333" y2="2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8676" t="17738" r="47573" b="19833"/>
          <a:stretch/>
        </p:blipFill>
        <p:spPr bwMode="auto">
          <a:xfrm>
            <a:off x="1766990" y="227791"/>
            <a:ext cx="2957029" cy="281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493001" y="11610"/>
            <a:ext cx="119135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BMC 3541-3545</a:t>
            </a:r>
          </a:p>
        </p:txBody>
      </p:sp>
      <p:pic>
        <p:nvPicPr>
          <p:cNvPr id="3078" name="Picture 6" descr="Iron Age Norfolk wolf stater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880" b="96481" l="0" r="48636">
                        <a14:foregroundMark x1="5909" y1="22287" x2="5909" y2="22287"/>
                        <a14:foregroundMark x1="5000" y1="27859" x2="5000" y2="27859"/>
                        <a14:foregroundMark x1="4394" y1="29912" x2="4394" y2="29912"/>
                        <a14:foregroundMark x1="8636" y1="15249" x2="8636" y2="15249"/>
                        <a14:foregroundMark x1="7576" y1="20528" x2="7576" y2="20528"/>
                        <a14:foregroundMark x1="2879" y1="35191" x2="2879" y2="351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48991"/>
          <a:stretch/>
        </p:blipFill>
        <p:spPr bwMode="auto">
          <a:xfrm>
            <a:off x="578754" y="2543626"/>
            <a:ext cx="3936095" cy="399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 rot="16200000">
            <a:off x="-947846" y="4468081"/>
            <a:ext cx="259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Iceni wolf </a:t>
            </a:r>
            <a:r>
              <a:rPr lang="en-GB" sz="1200" dirty="0" err="1">
                <a:solidFill>
                  <a:schemeClr val="bg2">
                    <a:lumMod val="20000"/>
                    <a:lumOff val="80000"/>
                  </a:schemeClr>
                </a:solidFill>
              </a:rPr>
              <a:t>stater</a:t>
            </a:r>
            <a:r>
              <a:rPr lang="en-GB" sz="1200" dirty="0">
                <a:solidFill>
                  <a:schemeClr val="bg2">
                    <a:lumMod val="20000"/>
                    <a:lumOff val="80000"/>
                  </a:schemeClr>
                </a:solidFill>
              </a:rPr>
              <a:t>, debased, discovered in a hoard of 44 in 2015</a:t>
            </a:r>
          </a:p>
        </p:txBody>
      </p:sp>
      <p:sp>
        <p:nvSpPr>
          <p:cNvPr id="10" name="Rectangle 9"/>
          <p:cNvSpPr/>
          <p:nvPr/>
        </p:nvSpPr>
        <p:spPr>
          <a:xfrm>
            <a:off x="832501" y="-1"/>
            <a:ext cx="2620834" cy="1078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'</a:t>
            </a:r>
            <a:r>
              <a:rPr lang="en-GB" sz="16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Snettisham</a:t>
            </a:r>
            <a:r>
              <a:rPr lang="en-GB" sz="16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Odin's Eye' </a:t>
            </a:r>
            <a:b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Silver; </a:t>
            </a:r>
            <a:r>
              <a:rPr lang="en-GB" sz="16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rv</a:t>
            </a:r>
            <a:r>
              <a:rPr lang="en-GB" sz="1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: horse right with pellet-in-annulet and trefoil above …</a:t>
            </a:r>
          </a:p>
        </p:txBody>
      </p:sp>
    </p:spTree>
    <p:extLst>
      <p:ext uri="{BB962C8B-B14F-4D97-AF65-F5344CB8AC3E}">
        <p14:creationId xmlns:p14="http://schemas.microsoft.com/office/powerpoint/2010/main" val="10839031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75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159" b="219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nettleton apollo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453" b="89801" l="4000" r="98133">
                        <a14:foregroundMark x1="4000" y1="35572" x2="4000" y2="35572"/>
                        <a14:foregroundMark x1="94800" y1="52985" x2="94800" y2="52985"/>
                        <a14:foregroundMark x1="79733" y1="69403" x2="79733" y2="69403"/>
                        <a14:foregroundMark x1="98133" y1="48010" x2="98133" y2="48010"/>
                        <a14:foregroundMark x1="77067" y1="89055" x2="77067" y2="890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50653" y="3094335"/>
            <a:ext cx="7672194" cy="4112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 rot="16200000">
            <a:off x="-1710953" y="1672193"/>
            <a:ext cx="4856090" cy="1456267"/>
          </a:xfrm>
        </p:spPr>
        <p:txBody>
          <a:bodyPr/>
          <a:lstStyle/>
          <a:p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  <a:t>Apollo</a:t>
            </a:r>
            <a:r>
              <a:rPr lang="en-GB" dirty="0"/>
              <a:t> </a:t>
            </a:r>
            <a:r>
              <a:rPr lang="en-GB" dirty="0" err="1"/>
              <a:t>cunomaglos</a:t>
            </a:r>
            <a:endParaRPr lang="en-GB" dirty="0"/>
          </a:p>
        </p:txBody>
      </p:sp>
      <p:pic>
        <p:nvPicPr>
          <p:cNvPr id="8" name="Picture 2" descr="Image result for coins snettisham iron ag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9246" b="76786" l="12792" r="88543">
                        <a14:foregroundMark x1="53170" y1="61111" x2="53170" y2="61111"/>
                        <a14:foregroundMark x1="88765" y1="50794" x2="88765" y2="50794"/>
                        <a14:foregroundMark x1="39155" y1="59127" x2="39155" y2="59127"/>
                        <a14:foregroundMark x1="28142" y1="41270" x2="28142" y2="41270"/>
                        <a14:foregroundMark x1="12903" y1="50198" x2="12903" y2="50198"/>
                        <a14:foregroundMark x1="25028" y1="62698" x2="25028" y2="62698"/>
                        <a14:foregroundMark x1="27253" y1="76984" x2="27253" y2="76984"/>
                        <a14:foregroundMark x1="34594" y1="21825" x2="34594" y2="21825"/>
                        <a14:foregroundMark x1="35039" y1="24008" x2="35039" y2="24008"/>
                        <a14:foregroundMark x1="36819" y1="23413" x2="36819" y2="23413"/>
                        <a14:foregroundMark x1="45273" y1="32540" x2="45273" y2="32540"/>
                        <a14:foregroundMark x1="51947" y1="42857" x2="51947" y2="42857"/>
                        <a14:foregroundMark x1="52058" y1="50794" x2="52058" y2="50794"/>
                        <a14:foregroundMark x1="75973" y1="24405" x2="75973" y2="24405"/>
                        <a14:foregroundMark x1="76863" y1="25397" x2="76863" y2="25397"/>
                        <a14:foregroundMark x1="77197" y1="25000" x2="77197" y2="25000"/>
                        <a14:foregroundMark x1="75973" y1="23810" x2="75973" y2="23810"/>
                        <a14:foregroundMark x1="46941" y1="37302" x2="46941" y2="37302"/>
                        <a14:foregroundMark x1="48387" y1="45040" x2="48387" y2="45040"/>
                        <a14:foregroundMark x1="47831" y1="42659" x2="47831" y2="42659"/>
                        <a14:foregroundMark x1="24694" y1="24206" x2="24694" y2="24206"/>
                        <a14:foregroundMark x1="43159" y1="29167" x2="43159" y2="29167"/>
                        <a14:foregroundMark x1="46385" y1="35119" x2="46385" y2="35119"/>
                        <a14:foregroundMark x1="46830" y1="38095" x2="46830" y2="38095"/>
                        <a14:foregroundMark x1="47942" y1="39881" x2="47942" y2="39881"/>
                        <a14:foregroundMark x1="47608" y1="50595" x2="47608" y2="50595"/>
                        <a14:foregroundMark x1="47608" y1="52976" x2="47608" y2="52976"/>
                        <a14:foregroundMark x1="44049" y1="64683" x2="44049" y2="646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7988" t="17725" r="7270" b="21107"/>
          <a:stretch/>
        </p:blipFill>
        <p:spPr bwMode="auto">
          <a:xfrm>
            <a:off x="4942054" y="0"/>
            <a:ext cx="7180793" cy="290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Image result for coins snettisham iron age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0278" b="76667" l="10926" r="86852">
                        <a14:foregroundMark x1="12963" y1="43889" x2="12963" y2="43889"/>
                        <a14:foregroundMark x1="25185" y1="60556" x2="25185" y2="60556"/>
                        <a14:foregroundMark x1="38148" y1="70000" x2="38148" y2="70000"/>
                        <a14:foregroundMark x1="41111" y1="50833" x2="41111" y2="50833"/>
                        <a14:foregroundMark x1="35556" y1="29167" x2="35556" y2="29167"/>
                        <a14:foregroundMark x1="28889" y1="22778" x2="28889" y2="22778"/>
                        <a14:foregroundMark x1="56667" y1="56944" x2="56667" y2="56944"/>
                        <a14:foregroundMark x1="68519" y1="58889" x2="68519" y2="58889"/>
                        <a14:foregroundMark x1="84630" y1="56667" x2="84630" y2="56667"/>
                        <a14:foregroundMark x1="87037" y1="48889" x2="87037" y2="48889"/>
                        <a14:foregroundMark x1="86296" y1="40000" x2="86296" y2="40000"/>
                        <a14:foregroundMark x1="73889" y1="76667" x2="73889" y2="76667"/>
                        <a14:foregroundMark x1="35926" y1="73056" x2="35926" y2="73056"/>
                        <a14:foregroundMark x1="15741" y1="58333" x2="15741" y2="58333"/>
                        <a14:foregroundMark x1="10926" y1="50556" x2="10926" y2="50556"/>
                        <a14:foregroundMark x1="13333" y1="60556" x2="13333" y2="60556"/>
                        <a14:foregroundMark x1="43889" y1="60556" x2="43889" y2="60556"/>
                        <a14:foregroundMark x1="43519" y1="65278" x2="43519" y2="65278"/>
                        <a14:foregroundMark x1="35000" y1="28333" x2="35000" y2="28333"/>
                        <a14:foregroundMark x1="31667" y1="25000" x2="31667" y2="25000"/>
                        <a14:foregroundMark x1="35000" y1="26667" x2="35000" y2="26667"/>
                        <a14:foregroundMark x1="37778" y1="28333" x2="37778" y2="28333"/>
                        <a14:foregroundMark x1="40185" y1="30000" x2="40185" y2="30000"/>
                        <a14:foregroundMark x1="32222" y1="22500" x2="32222" y2="22500"/>
                        <a14:foregroundMark x1="23333" y1="23333" x2="23333" y2="23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8676" t="17738" r="47573" b="19833"/>
          <a:stretch/>
        </p:blipFill>
        <p:spPr bwMode="auto">
          <a:xfrm>
            <a:off x="1766990" y="227791"/>
            <a:ext cx="2957029" cy="281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2649829" y="10"/>
            <a:ext cx="119135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BMC 3541-3545</a:t>
            </a:r>
          </a:p>
        </p:txBody>
      </p:sp>
      <p:pic>
        <p:nvPicPr>
          <p:cNvPr id="12" name="Picture 6" descr="Iron Age Norfolk wolf stater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880" b="96481" l="0" r="48636">
                        <a14:foregroundMark x1="5909" y1="22287" x2="5909" y2="22287"/>
                        <a14:foregroundMark x1="5000" y1="27859" x2="5000" y2="27859"/>
                        <a14:foregroundMark x1="4394" y1="29912" x2="4394" y2="29912"/>
                        <a14:foregroundMark x1="8636" y1="15249" x2="8636" y2="15249"/>
                        <a14:foregroundMark x1="7576" y1="20528" x2="7576" y2="20528"/>
                        <a14:foregroundMark x1="2879" y1="35191" x2="2879" y2="351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48991"/>
          <a:stretch/>
        </p:blipFill>
        <p:spPr bwMode="auto">
          <a:xfrm>
            <a:off x="578754" y="2543626"/>
            <a:ext cx="3936095" cy="399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9583828" y="2750445"/>
            <a:ext cx="2099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“</a:t>
            </a:r>
            <a:r>
              <a:rPr lang="en-GB" b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Icenian</a:t>
            </a:r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Mare”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347585" y="2168718"/>
            <a:ext cx="6396734" cy="1631216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  <a:effectLst>
            <a:reflection blurRad="6350" stA="50000" endA="300" endPos="55500" dist="50800" dir="5400000" sy="-100000" algn="bl" rotWithShape="0"/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Daphne Nash Briggs :</a:t>
            </a:r>
            <a:b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 Studying different clusters around I.A. sanctuaries</a:t>
            </a:r>
            <a:b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</a:b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       Thetford, </a:t>
            </a:r>
            <a:r>
              <a:rPr lang="en-GB" sz="2000" b="1" dirty="0" err="1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Snettisham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, </a:t>
            </a:r>
            <a:r>
              <a:rPr lang="en-GB" sz="2000" b="1" dirty="0" err="1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Fison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 Way</a:t>
            </a:r>
          </a:p>
          <a:p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 Link between landscape, sanctuaries, deities, coin types</a:t>
            </a:r>
          </a:p>
          <a:p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 ‘Persistence’ Iron Age / Roman times (</a:t>
            </a:r>
            <a:r>
              <a:rPr lang="en-GB" sz="2000" b="1" dirty="0">
                <a:solidFill>
                  <a:srgbClr val="FFFF00"/>
                </a:solidFill>
                <a:sym typeface="Wingdings" panose="05000000000000000000" pitchFamily="2" charset="2"/>
              </a:rPr>
              <a:t>Faunus</a:t>
            </a:r>
            <a:r>
              <a:rPr lang="en-GB" sz="2000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)</a:t>
            </a:r>
            <a:endParaRPr lang="en-GB" sz="20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6" name="Oval 15"/>
          <p:cNvSpPr/>
          <p:nvPr/>
        </p:nvSpPr>
        <p:spPr>
          <a:xfrm>
            <a:off x="10114059" y="2476439"/>
            <a:ext cx="1309479" cy="825587"/>
          </a:xfrm>
          <a:prstGeom prst="ellipse">
            <a:avLst/>
          </a:prstGeom>
          <a:noFill/>
          <a:ln w="7620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 rot="17621380">
            <a:off x="1096166" y="899511"/>
            <a:ext cx="12033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Fison</a:t>
            </a:r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 Way,</a:t>
            </a:r>
            <a:b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</a:br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1</a:t>
            </a:r>
            <a:r>
              <a:rPr lang="en-GB" b="1" baseline="30000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st</a:t>
            </a:r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  <a:sym typeface="Wingdings" panose="05000000000000000000" pitchFamily="2" charset="2"/>
              </a:rPr>
              <a:t> phase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33682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1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159" b="219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4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159" b="2199"/>
          <a:stretch/>
        </p:blipFill>
        <p:spPr bwMode="auto">
          <a:xfrm>
            <a:off x="849527" y="7005871"/>
            <a:ext cx="9492819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96" r="19030" b="1"/>
          <a:stretch/>
        </p:blipFill>
        <p:spPr bwMode="auto"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2" name="Group 131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133" name="Freeform 98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4" name="Group 133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35" name="Straight Connector 1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Straight Connector 1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Straight Connector 1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Straight Connector 1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13" name="Group 212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214" name="Freeform 17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15" name="Group 214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16" name="Straight Connector 2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8" name="Straight Connector 2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9" name="Straight Connector 2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0" name="Straight Connector 2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1" name="Straight Connector 2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2" name="Straight Connector 2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3" name="Straight Connector 2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4" name="Straight Connector 2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5" name="Straight Connector 2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6" name="Straight Connector 2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Straight Connector 2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8" name="Straight Connector 2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Straight Connector 2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0" name="Straight Connector 2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Straight Connector 2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Straight Connector 2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3" name="Straight Connector 2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4" name="Straight Connector 2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4722" r="18221" b="-3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  <p:sp>
        <p:nvSpPr>
          <p:cNvPr id="5" name="Rectangle 4"/>
          <p:cNvSpPr/>
          <p:nvPr/>
        </p:nvSpPr>
        <p:spPr>
          <a:xfrm rot="5400000">
            <a:off x="9005500" y="4337577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http://www.celticcoins.com/wp-content/uploads/2015/08/Fakenham-Hoard.pdf</a:t>
            </a:r>
          </a:p>
        </p:txBody>
      </p:sp>
      <p:pic>
        <p:nvPicPr>
          <p:cNvPr id="295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453" b="89801" l="4000" r="98133">
                        <a14:foregroundMark x1="4000" y1="35572" x2="4000" y2="35572"/>
                        <a14:foregroundMark x1="94800" y1="52985" x2="94800" y2="52985"/>
                        <a14:foregroundMark x1="79733" y1="69403" x2="79733" y2="69403"/>
                        <a14:foregroundMark x1="98133" y1="48010" x2="98133" y2="48010"/>
                        <a14:foregroundMark x1="77067" y1="89055" x2="77067" y2="890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53174"/>
          <a:stretch/>
        </p:blipFill>
        <p:spPr bwMode="auto">
          <a:xfrm>
            <a:off x="4403221" y="2260470"/>
            <a:ext cx="3993254" cy="45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resized image of  Iron Age coin: stater of Norfolk Wolf (British J) typ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434" y="118842"/>
            <a:ext cx="3879591" cy="25682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0" y="82466"/>
            <a:ext cx="436118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PAS: gold Iron Age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stater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 of Norfolk Wolf</a:t>
            </a:r>
          </a:p>
        </p:txBody>
      </p:sp>
      <p:sp>
        <p:nvSpPr>
          <p:cNvPr id="297" name="Content Placeholder 2"/>
          <p:cNvSpPr txBox="1">
            <a:spLocks/>
          </p:cNvSpPr>
          <p:nvPr/>
        </p:nvSpPr>
        <p:spPr>
          <a:xfrm>
            <a:off x="92869" y="6008546"/>
            <a:ext cx="5503068" cy="7959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/>
              <a:buNone/>
            </a:pPr>
            <a:r>
              <a:rPr lang="en-GB" sz="16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Apollo and wolf, </a:t>
            </a:r>
            <a:r>
              <a:rPr lang="en-GB" sz="1600" b="1" dirty="0" err="1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Snettisham</a:t>
            </a:r>
            <a:r>
              <a:rPr lang="en-GB" sz="16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hoard, Iceni, "Norfolk Wolf" type</a:t>
            </a:r>
            <a:r>
              <a:rPr lang="en-GB" sz="1600" dirty="0">
                <a:solidFill>
                  <a:schemeClr val="bg2">
                    <a:lumMod val="75000"/>
                  </a:schemeClr>
                </a:solidFill>
              </a:rPr>
              <a:t>, </a:t>
            </a:r>
            <a:r>
              <a:rPr lang="en-GB" sz="1600" i="1" dirty="0">
                <a:solidFill>
                  <a:schemeClr val="bg2">
                    <a:lumMod val="75000"/>
                  </a:schemeClr>
                </a:solidFill>
              </a:rPr>
              <a:t>c</a:t>
            </a:r>
            <a:r>
              <a:rPr lang="en-GB" sz="1600" dirty="0">
                <a:solidFill>
                  <a:schemeClr val="bg2">
                    <a:lumMod val="75000"/>
                  </a:schemeClr>
                </a:solidFill>
              </a:rPr>
              <a:t>.50-20 BC (British Museum  no. 1988,0403.19).</a:t>
            </a:r>
          </a:p>
        </p:txBody>
      </p:sp>
      <p:pic>
        <p:nvPicPr>
          <p:cNvPr id="298" name="Picture 6" descr="Iron Age Norfolk wolf stater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80" b="96481" l="0" r="48636">
                        <a14:foregroundMark x1="5909" y1="22287" x2="5909" y2="22287"/>
                        <a14:foregroundMark x1="5000" y1="27859" x2="5000" y2="27859"/>
                        <a14:foregroundMark x1="4394" y1="29912" x2="4394" y2="29912"/>
                        <a14:foregroundMark x1="8636" y1="15249" x2="8636" y2="15249"/>
                        <a14:foregroundMark x1="7576" y1="20528" x2="7576" y2="20528"/>
                        <a14:foregroundMark x1="2879" y1="35191" x2="2879" y2="351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48991"/>
          <a:stretch/>
        </p:blipFill>
        <p:spPr bwMode="auto">
          <a:xfrm>
            <a:off x="578754" y="2543626"/>
            <a:ext cx="3936095" cy="399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9" name="TextBox 298"/>
          <p:cNvSpPr txBox="1"/>
          <p:nvPr/>
        </p:nvSpPr>
        <p:spPr>
          <a:xfrm rot="16200000">
            <a:off x="-947846" y="4468081"/>
            <a:ext cx="259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Iceni wolf </a:t>
            </a:r>
            <a:r>
              <a:rPr lang="en-GB" sz="1200" dirty="0" err="1">
                <a:solidFill>
                  <a:schemeClr val="bg2">
                    <a:lumMod val="75000"/>
                  </a:schemeClr>
                </a:solidFill>
              </a:rPr>
              <a:t>stater</a:t>
            </a: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, debased, discovered in a hoard of 44 in 2015</a:t>
            </a:r>
          </a:p>
        </p:txBody>
      </p:sp>
      <p:sp>
        <p:nvSpPr>
          <p:cNvPr id="300" name="Rectangle 299"/>
          <p:cNvSpPr/>
          <p:nvPr/>
        </p:nvSpPr>
        <p:spPr>
          <a:xfrm>
            <a:off x="11072104" y="159120"/>
            <a:ext cx="10246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53-50 BC</a:t>
            </a:r>
          </a:p>
        </p:txBody>
      </p:sp>
    </p:spTree>
    <p:extLst>
      <p:ext uri="{BB962C8B-B14F-4D97-AF65-F5344CB8AC3E}">
        <p14:creationId xmlns:p14="http://schemas.microsoft.com/office/powerpoint/2010/main" val="34695734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159" b="219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159" b="2199"/>
          <a:stretch/>
        </p:blipFill>
        <p:spPr bwMode="auto">
          <a:xfrm>
            <a:off x="849527" y="7005871"/>
            <a:ext cx="9492819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96" r="19030" b="1"/>
          <a:stretch/>
        </p:blipFill>
        <p:spPr bwMode="auto"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6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8" name="Freeform 98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0" name="Straight Connector 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8" name="Group 87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89" name="Freeform 17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0" name="Group 89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91" name="Straight Connector 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Connector 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Straight Connector 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Connector 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69" name="Picture 168"/>
          <p:cNvPicPr>
            <a:picLocks noChangeAspect="1"/>
          </p:cNvPicPr>
          <p:nvPr/>
        </p:nvPicPr>
        <p:blipFill rotWithShape="1">
          <a:blip r:embed="rId4"/>
          <a:srcRect l="4722" r="18221" b="-3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  <p:sp>
        <p:nvSpPr>
          <p:cNvPr id="170" name="Rectangle 169"/>
          <p:cNvSpPr/>
          <p:nvPr/>
        </p:nvSpPr>
        <p:spPr>
          <a:xfrm rot="5400000">
            <a:off x="9005500" y="4337577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http://www.celticcoins.com/wp-content/uploads/2015/08/Fakenham-Hoard.pdf</a:t>
            </a:r>
          </a:p>
        </p:txBody>
      </p:sp>
      <p:pic>
        <p:nvPicPr>
          <p:cNvPr id="171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453" b="89801" l="4000" r="98133">
                        <a14:foregroundMark x1="4000" y1="35572" x2="4000" y2="35572"/>
                        <a14:foregroundMark x1="94800" y1="52985" x2="94800" y2="52985"/>
                        <a14:foregroundMark x1="79733" y1="69403" x2="79733" y2="69403"/>
                        <a14:foregroundMark x1="98133" y1="48010" x2="98133" y2="48010"/>
                        <a14:foregroundMark x1="77067" y1="89055" x2="77067" y2="890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53174"/>
          <a:stretch/>
        </p:blipFill>
        <p:spPr bwMode="auto">
          <a:xfrm>
            <a:off x="4403221" y="2260470"/>
            <a:ext cx="3993254" cy="45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6" name="TextBox 175"/>
          <p:cNvSpPr txBox="1"/>
          <p:nvPr/>
        </p:nvSpPr>
        <p:spPr>
          <a:xfrm rot="16200000">
            <a:off x="-947846" y="4468081"/>
            <a:ext cx="259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Iceni wolf </a:t>
            </a:r>
            <a:r>
              <a:rPr lang="en-GB" sz="1200" dirty="0" err="1">
                <a:solidFill>
                  <a:schemeClr val="bg2">
                    <a:lumMod val="75000"/>
                  </a:schemeClr>
                </a:solidFill>
              </a:rPr>
              <a:t>stater</a:t>
            </a: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, debased, discovered in a hoard of 44 in 2015</a:t>
            </a:r>
          </a:p>
        </p:txBody>
      </p:sp>
      <p:sp>
        <p:nvSpPr>
          <p:cNvPr id="177" name="Rectangle 176"/>
          <p:cNvSpPr/>
          <p:nvPr/>
        </p:nvSpPr>
        <p:spPr>
          <a:xfrm>
            <a:off x="11072104" y="159120"/>
            <a:ext cx="10246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53-50 BC</a:t>
            </a:r>
          </a:p>
        </p:txBody>
      </p:sp>
      <p:pic>
        <p:nvPicPr>
          <p:cNvPr id="179" name="Picture 2" descr="https://upload.wikimedia.org/wikipedia/commons/7/7c/Fenris_Ledbergsstenen_20041231.jpg"/>
          <p:cNvPicPr>
            <a:picLocks noChangeAspect="1" noChangeArrowheads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128" y="10969"/>
            <a:ext cx="2600788" cy="680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3" name="Picture 172"/>
          <p:cNvPicPr>
            <a:picLocks noChangeAspect="1"/>
          </p:cNvPicPr>
          <p:nvPr/>
        </p:nvPicPr>
        <p:blipFill rotWithShape="1">
          <a:blip r:embed="rId8"/>
          <a:srcRect l="9744" t="9426" r="3377" b="5691"/>
          <a:stretch/>
        </p:blipFill>
        <p:spPr>
          <a:xfrm>
            <a:off x="2673966" y="254746"/>
            <a:ext cx="3268737" cy="308850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174" name="Rectangle 173"/>
          <p:cNvSpPr/>
          <p:nvPr/>
        </p:nvSpPr>
        <p:spPr>
          <a:xfrm rot="16200000">
            <a:off x="-1949944" y="3672100"/>
            <a:ext cx="413082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1200" dirty="0"/>
              <a:t>Pierre runique représentant le loup </a:t>
            </a:r>
            <a:r>
              <a:rPr lang="fr-FR" sz="1200" dirty="0" err="1"/>
              <a:t>Fenrir</a:t>
            </a:r>
            <a:r>
              <a:rPr lang="fr-FR" sz="1200" dirty="0"/>
              <a:t>, Östergötland, Suède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430589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47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75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159" b="2199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159" b="2199"/>
          <a:stretch/>
        </p:blipFill>
        <p:spPr bwMode="auto">
          <a:xfrm>
            <a:off x="849527" y="7005871"/>
            <a:ext cx="9492819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mage result for snettisham hoard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96" r="19030" b="1"/>
          <a:stretch/>
        </p:blipFill>
        <p:spPr bwMode="auto">
          <a:xfrm>
            <a:off x="8888133" y="4144246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6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8" name="Freeform 98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0" name="Straight Connector 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8" name="Group 87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89" name="Freeform 17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0" name="Group 89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91" name="Straight Connector 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Connector 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Straight Connector 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Connector 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69" name="Picture 168"/>
          <p:cNvPicPr>
            <a:picLocks noChangeAspect="1"/>
          </p:cNvPicPr>
          <p:nvPr/>
        </p:nvPicPr>
        <p:blipFill rotWithShape="1">
          <a:blip r:embed="rId3"/>
          <a:srcRect l="4722" r="18221" b="-3"/>
          <a:stretch/>
        </p:blipFill>
        <p:spPr>
          <a:xfrm>
            <a:off x="8055588" y="-3863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</p:spPr>
      </p:pic>
      <p:sp>
        <p:nvSpPr>
          <p:cNvPr id="170" name="Rectangle 169"/>
          <p:cNvSpPr/>
          <p:nvPr/>
        </p:nvSpPr>
        <p:spPr>
          <a:xfrm rot="5400000">
            <a:off x="9005500" y="4337577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http://www.celticcoins.com/wp-content/uploads/2015/08/Fakenham-Hoard.pdf</a:t>
            </a:r>
          </a:p>
        </p:txBody>
      </p:sp>
      <p:pic>
        <p:nvPicPr>
          <p:cNvPr id="171" name="Picture 2" descr="Image result for nettleton apollo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453" b="89801" l="4000" r="98133">
                        <a14:foregroundMark x1="4000" y1="35572" x2="4000" y2="35572"/>
                        <a14:foregroundMark x1="94800" y1="52985" x2="94800" y2="52985"/>
                        <a14:foregroundMark x1="79733" y1="69403" x2="79733" y2="69403"/>
                        <a14:foregroundMark x1="98133" y1="48010" x2="98133" y2="48010"/>
                        <a14:foregroundMark x1="77067" y1="89055" x2="77067" y2="890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53174"/>
          <a:stretch/>
        </p:blipFill>
        <p:spPr bwMode="auto">
          <a:xfrm>
            <a:off x="4403221" y="2260470"/>
            <a:ext cx="3993254" cy="45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2" name="TextBox 171"/>
          <p:cNvSpPr txBox="1"/>
          <p:nvPr/>
        </p:nvSpPr>
        <p:spPr>
          <a:xfrm rot="16200000">
            <a:off x="-947846" y="4468081"/>
            <a:ext cx="259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Iceni wolf </a:t>
            </a:r>
            <a:r>
              <a:rPr lang="en-GB" sz="1200" dirty="0" err="1">
                <a:solidFill>
                  <a:schemeClr val="bg2">
                    <a:lumMod val="75000"/>
                  </a:schemeClr>
                </a:solidFill>
              </a:rPr>
              <a:t>stater</a:t>
            </a: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, debased, discovered in a hoard of 44 in 2015</a:t>
            </a:r>
          </a:p>
        </p:txBody>
      </p:sp>
      <p:sp>
        <p:nvSpPr>
          <p:cNvPr id="173" name="Rectangle 172"/>
          <p:cNvSpPr/>
          <p:nvPr/>
        </p:nvSpPr>
        <p:spPr>
          <a:xfrm>
            <a:off x="11072104" y="159120"/>
            <a:ext cx="10246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53-50 BC</a:t>
            </a:r>
          </a:p>
        </p:txBody>
      </p:sp>
      <p:pic>
        <p:nvPicPr>
          <p:cNvPr id="174" name="Picture 2" descr="https://upload.wikimedia.org/wikipedia/commons/7/7c/Fenris_Ledbergsstenen_20041231.jpg"/>
          <p:cNvPicPr>
            <a:picLocks noChangeAspect="1" noChangeArrowheads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128" y="10969"/>
            <a:ext cx="2600788" cy="680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5" name="TextBox 174"/>
          <p:cNvSpPr txBox="1"/>
          <p:nvPr/>
        </p:nvSpPr>
        <p:spPr>
          <a:xfrm>
            <a:off x="3661935" y="845335"/>
            <a:ext cx="501072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No, our Apollo </a:t>
            </a:r>
            <a:r>
              <a:rPr lang="en-GB" sz="2000" dirty="0" err="1"/>
              <a:t>Cunomaglos</a:t>
            </a:r>
            <a:r>
              <a:rPr lang="en-GB" sz="2000" dirty="0"/>
              <a:t> is </a:t>
            </a:r>
            <a:br>
              <a:rPr lang="en-GB" sz="2000" dirty="0"/>
            </a:br>
            <a:r>
              <a:rPr lang="en-GB" sz="2000" b="1" dirty="0">
                <a:highlight>
                  <a:srgbClr val="0000FF"/>
                </a:highlight>
              </a:rPr>
              <a:t>not</a:t>
            </a:r>
            <a:r>
              <a:rPr lang="en-GB" sz="2000" dirty="0"/>
              <a:t> (necessarily) related to the Fenrir-like wolf in Norfolk and Lincolnshire…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But we are trying to decipher </a:t>
            </a:r>
            <a:r>
              <a:rPr lang="en-GB" sz="2000" dirty="0" err="1"/>
              <a:t>Cunomaglus</a:t>
            </a:r>
            <a:r>
              <a:rPr lang="en-GB" sz="2000" dirty="0"/>
              <a:t>’ meaning, by making use of all the available and complementary evidence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pic>
        <p:nvPicPr>
          <p:cNvPr id="176" name="Picture 3" descr="http://db.edcs.eu/epigr/bilder/$RIB_03_03053_2.jpg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575" y="23003"/>
            <a:ext cx="2374840" cy="29636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77" name="Title 1"/>
          <p:cNvSpPr>
            <a:spLocks noGrp="1"/>
          </p:cNvSpPr>
          <p:nvPr>
            <p:ph type="title"/>
          </p:nvPr>
        </p:nvSpPr>
        <p:spPr>
          <a:xfrm>
            <a:off x="-9525" y="1"/>
            <a:ext cx="10131425" cy="971550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Cunomaglos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62405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2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659" r="5914" b="12541"/>
          <a:stretch/>
        </p:blipFill>
        <p:spPr bwMode="auto">
          <a:xfrm>
            <a:off x="20" y="-7937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68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661935" y="845335"/>
            <a:ext cx="43000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 must jettison stereotypes, e.g. the demonised (Christian) image of wolves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wolf vs. </a:t>
            </a:r>
            <a:r>
              <a:rPr lang="en-GB" i="1" dirty="0" err="1"/>
              <a:t>agnus</a:t>
            </a:r>
            <a:r>
              <a:rPr lang="en-GB" i="1" dirty="0"/>
              <a:t> </a:t>
            </a:r>
            <a:r>
              <a:rPr lang="en-GB" i="1" dirty="0" err="1"/>
              <a:t>dei</a:t>
            </a:r>
            <a:endParaRPr lang="en-GB" i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3" name="Picture 2" descr="Picture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538" b="100000" l="1972" r="100000">
                        <a14:foregroundMark x1="12113" y1="8205" x2="12113" y2="8205"/>
                        <a14:foregroundMark x1="18873" y1="12308" x2="18873" y2="12308"/>
                        <a14:foregroundMark x1="32394" y1="14872" x2="32394" y2="14872"/>
                        <a14:foregroundMark x1="42817" y1="10769" x2="42817" y2="10769"/>
                        <a14:foregroundMark x1="91268" y1="14872" x2="91268" y2="14872"/>
                        <a14:foregroundMark x1="93239" y1="16923" x2="93239" y2="16923"/>
                        <a14:foregroundMark x1="18873" y1="38462" x2="18873" y2="38462"/>
                        <a14:foregroundMark x1="23662" y1="68718" x2="23662" y2="68718"/>
                        <a14:foregroundMark x1="14085" y1="89231" x2="14085" y2="89231"/>
                        <a14:foregroundMark x1="21127" y1="88718" x2="21127" y2="88718"/>
                        <a14:foregroundMark x1="11549" y1="84103" x2="11549" y2="84103"/>
                        <a14:foregroundMark x1="6761" y1="61026" x2="6761" y2="61026"/>
                        <a14:foregroundMark x1="9577" y1="78462" x2="9577" y2="78462"/>
                        <a14:foregroundMark x1="6761" y1="87179" x2="6761" y2="87179"/>
                        <a14:foregroundMark x1="1972" y1="79487" x2="1972" y2="79487"/>
                        <a14:foregroundMark x1="20000" y1="3590" x2="20000" y2="35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975278" y="1816359"/>
            <a:ext cx="9163898" cy="503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4513262" y="6519446"/>
            <a:ext cx="762591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Iberian urn with a depiction of a wolf and a young man. </a:t>
            </a:r>
            <a:r>
              <a:rPr lang="en-GB" sz="1600" dirty="0" err="1"/>
              <a:t>Alcudia</a:t>
            </a:r>
            <a:r>
              <a:rPr lang="en-GB" sz="1600" dirty="0"/>
              <a:t> de Elche (Alicante).</a:t>
            </a:r>
            <a:endParaRPr lang="en-GB" sz="1600" dirty="0">
              <a:effectLst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75797" y="1867904"/>
            <a:ext cx="44321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Jorge García </a:t>
            </a:r>
            <a:r>
              <a:rPr lang="en-GB" dirty="0" err="1"/>
              <a:t>Cardiel</a:t>
            </a:r>
            <a:r>
              <a:rPr lang="en-GB" dirty="0"/>
              <a:t>, '</a:t>
            </a:r>
            <a:r>
              <a:rPr lang="en-GB" dirty="0">
                <a:highlight>
                  <a:srgbClr val="800000"/>
                </a:highlight>
              </a:rPr>
              <a:t>El </a:t>
            </a:r>
            <a:r>
              <a:rPr lang="en-GB" dirty="0" err="1">
                <a:highlight>
                  <a:srgbClr val="800000"/>
                </a:highlight>
              </a:rPr>
              <a:t>combate</a:t>
            </a:r>
            <a:r>
              <a:rPr lang="en-GB" dirty="0">
                <a:highlight>
                  <a:srgbClr val="800000"/>
                </a:highlight>
              </a:rPr>
              <a:t> </a:t>
            </a:r>
            <a:r>
              <a:rPr lang="en-GB" dirty="0" err="1">
                <a:highlight>
                  <a:srgbClr val="800000"/>
                </a:highlight>
              </a:rPr>
              <a:t>contre</a:t>
            </a:r>
            <a:r>
              <a:rPr lang="en-GB" dirty="0">
                <a:highlight>
                  <a:srgbClr val="800000"/>
                </a:highlight>
              </a:rPr>
              <a:t> el mal</a:t>
            </a:r>
            <a:r>
              <a:rPr lang="en-GB" dirty="0"/>
              <a:t>', </a:t>
            </a:r>
            <a:r>
              <a:rPr lang="en-GB" i="1" dirty="0" err="1"/>
              <a:t>Complutum</a:t>
            </a:r>
            <a:r>
              <a:rPr lang="en-GB" i="1" dirty="0"/>
              <a:t> </a:t>
            </a:r>
            <a:r>
              <a:rPr lang="en-GB" dirty="0"/>
              <a:t>25(1), 2014: 159-175:</a:t>
            </a:r>
            <a:br>
              <a:rPr lang="en-GB" dirty="0"/>
            </a:br>
            <a:r>
              <a:rPr lang="en-GB" dirty="0">
                <a:sym typeface="Wingdings" panose="05000000000000000000" pitchFamily="2" charset="2"/>
              </a:rPr>
              <a:t> Wolf represents the </a:t>
            </a:r>
            <a:r>
              <a:rPr lang="en-GB" dirty="0">
                <a:highlight>
                  <a:srgbClr val="800000"/>
                </a:highlight>
                <a:sym typeface="Wingdings" panose="05000000000000000000" pitchFamily="2" charset="2"/>
              </a:rPr>
              <a:t>Evil</a:t>
            </a:r>
            <a:r>
              <a:rPr lang="en-GB" dirty="0">
                <a:sym typeface="Wingdings" panose="05000000000000000000" pitchFamily="2" charset="2"/>
              </a:rPr>
              <a:t>.</a:t>
            </a:r>
          </a:p>
          <a:p>
            <a:r>
              <a:rPr lang="en-GB" b="1" dirty="0"/>
              <a:t>aristocrat fighting a mythical beast ?</a:t>
            </a:r>
          </a:p>
        </p:txBody>
      </p:sp>
      <p:sp>
        <p:nvSpPr>
          <p:cNvPr id="6" name="Rectangle 5"/>
          <p:cNvSpPr/>
          <p:nvPr/>
        </p:nvSpPr>
        <p:spPr>
          <a:xfrm>
            <a:off x="453218" y="3789768"/>
            <a:ext cx="6096000" cy="2585323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dirty="0"/>
              <a:t>Instead, the wolf could be: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Symbol for </a:t>
            </a:r>
            <a:r>
              <a:rPr lang="en-GB" b="1" dirty="0"/>
              <a:t>perfect 'warrior‘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/>
              <a:t>instinctive forces of nature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1" dirty="0"/>
              <a:t>'the survival of the fittest'</a:t>
            </a:r>
            <a:r>
              <a:rPr lang="en-GB" dirty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Wolf is a </a:t>
            </a:r>
            <a:r>
              <a:rPr lang="en-GB" b="1" dirty="0"/>
              <a:t>guide</a:t>
            </a:r>
            <a:r>
              <a:rPr lang="en-GB" dirty="0"/>
              <a:t>, </a:t>
            </a:r>
            <a:r>
              <a:rPr lang="en-GB" b="1" dirty="0"/>
              <a:t>both in this life and in the afterlife</a:t>
            </a:r>
            <a:r>
              <a:rPr lang="en-GB" dirty="0"/>
              <a:t>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 </a:t>
            </a:r>
            <a:r>
              <a:rPr lang="en-GB" b="1" dirty="0"/>
              <a:t>rite de passage (or coming-to-age ritual)</a:t>
            </a:r>
            <a:r>
              <a:rPr lang="en-GB" dirty="0"/>
              <a:t>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wolf's role as </a:t>
            </a:r>
            <a:r>
              <a:rPr lang="en-GB" b="1" dirty="0"/>
              <a:t>teacher</a:t>
            </a:r>
            <a:r>
              <a:rPr lang="en-GB" dirty="0"/>
              <a:t>, here perhaps for </a:t>
            </a:r>
            <a:r>
              <a:rPr lang="en-GB" b="1" dirty="0"/>
              <a:t>good hunting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288224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0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4" grpId="0"/>
      <p:bldP spid="5" grpId="0"/>
      <p:bldP spid="6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659" r="5914" b="12541"/>
          <a:stretch/>
        </p:blipFill>
        <p:spPr bwMode="auto">
          <a:xfrm>
            <a:off x="20" y="-3562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984019" y="971551"/>
            <a:ext cx="430002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many ancient peoples claim descendants from wolves…?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 </a:t>
            </a:r>
            <a:r>
              <a:rPr lang="en-GB" b="1" dirty="0" err="1"/>
              <a:t>Faliscans</a:t>
            </a:r>
            <a:r>
              <a:rPr lang="en-GB" b="1" dirty="0"/>
              <a:t> </a:t>
            </a:r>
            <a:r>
              <a:rPr lang="en-GB" b="1" dirty="0">
                <a:sym typeface="Wingdings" panose="05000000000000000000" pitchFamily="2" charset="2"/>
              </a:rPr>
              <a:t> </a:t>
            </a:r>
            <a:r>
              <a:rPr lang="en-GB" b="1" dirty="0" err="1"/>
              <a:t>Hirpi</a:t>
            </a:r>
            <a:r>
              <a:rPr lang="en-GB" b="1" dirty="0"/>
              <a:t> Sorani</a:t>
            </a:r>
            <a:br>
              <a:rPr lang="en-GB" b="1" dirty="0"/>
            </a:br>
            <a:r>
              <a:rPr lang="en-GB" b="1" dirty="0"/>
              <a:t>“</a:t>
            </a:r>
            <a:r>
              <a:rPr lang="en-GB" b="1" dirty="0">
                <a:highlight>
                  <a:srgbClr val="800000"/>
                </a:highlight>
              </a:rPr>
              <a:t>The Wolves of </a:t>
            </a:r>
            <a:r>
              <a:rPr lang="en-GB" b="1" dirty="0" err="1">
                <a:highlight>
                  <a:srgbClr val="800000"/>
                </a:highlight>
              </a:rPr>
              <a:t>Soranus</a:t>
            </a:r>
            <a:r>
              <a:rPr lang="en-GB" b="1" dirty="0"/>
              <a:t>”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 err="1"/>
              <a:t>Hirpi</a:t>
            </a:r>
            <a:r>
              <a:rPr lang="en-GB" dirty="0"/>
              <a:t>: Faliscan for ‘wolf’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Suri: </a:t>
            </a:r>
            <a:r>
              <a:rPr lang="en-GB" dirty="0" err="1"/>
              <a:t>Etr</a:t>
            </a:r>
            <a:r>
              <a:rPr lang="en-GB" dirty="0"/>
              <a:t>. god of purification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They were told to imitate wolves:</a:t>
            </a:r>
            <a:br>
              <a:rPr lang="en-GB" dirty="0"/>
            </a:br>
            <a:r>
              <a:rPr lang="en-GB" dirty="0"/>
              <a:t>         </a:t>
            </a:r>
            <a:r>
              <a:rPr lang="en-GB" b="1" i="1" dirty="0" err="1">
                <a:solidFill>
                  <a:srgbClr val="FFC000"/>
                </a:solidFill>
                <a:highlight>
                  <a:srgbClr val="FF0000"/>
                </a:highlight>
              </a:rPr>
              <a:t>lupos</a:t>
            </a:r>
            <a:r>
              <a:rPr lang="en-GB" b="1" i="1" dirty="0">
                <a:solidFill>
                  <a:srgbClr val="FFC000"/>
                </a:solidFill>
                <a:highlight>
                  <a:srgbClr val="FF0000"/>
                </a:highlight>
              </a:rPr>
              <a:t> </a:t>
            </a:r>
            <a:r>
              <a:rPr lang="en-GB" b="1" i="1" dirty="0" err="1">
                <a:solidFill>
                  <a:srgbClr val="FFC000"/>
                </a:solidFill>
                <a:highlight>
                  <a:srgbClr val="FF0000"/>
                </a:highlight>
              </a:rPr>
              <a:t>imitarentur</a:t>
            </a:r>
            <a:br>
              <a:rPr lang="en-GB" b="1" i="1" dirty="0">
                <a:solidFill>
                  <a:srgbClr val="FFC000"/>
                </a:solidFill>
              </a:rPr>
            </a:br>
            <a:r>
              <a:rPr lang="en-GB" b="1" i="1" dirty="0">
                <a:solidFill>
                  <a:srgbClr val="FFC000"/>
                </a:solidFill>
              </a:rPr>
              <a:t>			</a:t>
            </a:r>
            <a: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Serv. </a:t>
            </a:r>
            <a:r>
              <a:rPr lang="en-GB" sz="1600" i="1" dirty="0" err="1">
                <a:solidFill>
                  <a:schemeClr val="accent6">
                    <a:lumMod val="20000"/>
                    <a:lumOff val="80000"/>
                  </a:schemeClr>
                </a:solidFill>
              </a:rPr>
              <a:t>Aen</a:t>
            </a:r>
            <a:r>
              <a:rPr lang="en-GB" sz="1600" i="1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. 11.785</a:t>
            </a:r>
            <a:endParaRPr lang="en-GB" b="1" i="1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9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659" r="5914" b="12541"/>
          <a:stretch/>
        </p:blipFill>
        <p:spPr bwMode="auto">
          <a:xfrm>
            <a:off x="6908010" y="468208"/>
            <a:ext cx="5263628" cy="29607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0122" y="3967333"/>
            <a:ext cx="3730911" cy="246395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5"/>
          <a:srcRect l="33047" t="11313" r="21345"/>
          <a:stretch/>
        </p:blipFill>
        <p:spPr>
          <a:xfrm>
            <a:off x="5907819" y="3968350"/>
            <a:ext cx="1693349" cy="246294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446" y="2538640"/>
            <a:ext cx="3077981" cy="4369023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53076" y="3920758"/>
            <a:ext cx="2785789" cy="255710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53980" y="2610539"/>
            <a:ext cx="3117658" cy="377925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0" name="Rectangle 19"/>
          <p:cNvSpPr/>
          <p:nvPr/>
        </p:nvSpPr>
        <p:spPr>
          <a:xfrm rot="5400000">
            <a:off x="11128725" y="4656203"/>
            <a:ext cx="177465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err="1"/>
              <a:t>Vulci</a:t>
            </a:r>
            <a:r>
              <a:rPr lang="en-GB" sz="1600" dirty="0"/>
              <a:t>, c.540-510 BC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C3E308-62E0-4117-A302-361596B8A29E}"/>
              </a:ext>
            </a:extLst>
          </p:cNvPr>
          <p:cNvSpPr/>
          <p:nvPr/>
        </p:nvSpPr>
        <p:spPr>
          <a:xfrm>
            <a:off x="7601166" y="37322"/>
            <a:ext cx="455645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100" dirty="0">
                <a:solidFill>
                  <a:schemeClr val="accent6">
                    <a:lumMod val="60000"/>
                    <a:lumOff val="40000"/>
                  </a:schemeClr>
                </a:solidFill>
                <a:latin typeface="CIDFont+F2"/>
              </a:rPr>
              <a:t>M. </a:t>
            </a:r>
            <a:r>
              <a:rPr lang="en-GB" sz="1100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CIDFont+F2"/>
              </a:rPr>
              <a:t>Rissanen</a:t>
            </a:r>
            <a:r>
              <a:rPr lang="en-GB" sz="1100" dirty="0">
                <a:solidFill>
                  <a:schemeClr val="accent6">
                    <a:lumMod val="60000"/>
                    <a:lumOff val="40000"/>
                  </a:schemeClr>
                </a:solidFill>
                <a:latin typeface="CIDFont+F2"/>
              </a:rPr>
              <a:t>, The </a:t>
            </a:r>
            <a:r>
              <a:rPr lang="en-GB" sz="1100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CIDFont+F2"/>
              </a:rPr>
              <a:t>Hirpi</a:t>
            </a:r>
            <a:r>
              <a:rPr lang="en-GB" sz="1100" dirty="0">
                <a:solidFill>
                  <a:schemeClr val="accent6">
                    <a:lumMod val="60000"/>
                    <a:lumOff val="40000"/>
                  </a:schemeClr>
                </a:solidFill>
                <a:latin typeface="CIDFont+F2"/>
              </a:rPr>
              <a:t> Sorani and the wolf cults of Central</a:t>
            </a:r>
          </a:p>
          <a:p>
            <a:pPr algn="r"/>
            <a:r>
              <a:rPr lang="en-GB" sz="1100" dirty="0">
                <a:solidFill>
                  <a:schemeClr val="accent6">
                    <a:lumMod val="60000"/>
                    <a:lumOff val="40000"/>
                  </a:schemeClr>
                </a:solidFill>
                <a:latin typeface="CIDFont+F2"/>
              </a:rPr>
              <a:t>Italy, Arcto 46 (2012) 115–35</a:t>
            </a:r>
            <a:endParaRPr lang="en-GB" sz="32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19CB991-8D46-422F-9309-E9CF1475AC79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8866" t="6737" r="15618" b="9905"/>
          <a:stretch/>
        </p:blipFill>
        <p:spPr>
          <a:xfrm>
            <a:off x="150446" y="1786"/>
            <a:ext cx="2785789" cy="23659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812488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25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750"/>
                            </p:stCondLst>
                            <p:childTnLst>
                              <p:par>
                                <p:cTn id="7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  <p:bldP spid="2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659" r="5914" b="12541"/>
          <a:stretch/>
        </p:blipFill>
        <p:spPr bwMode="auto">
          <a:xfrm>
            <a:off x="20" y="220663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0122" y="3967333"/>
            <a:ext cx="3730911" cy="2463956"/>
          </a:xfrm>
          <a:prstGeom prst="rect">
            <a:avLst/>
          </a:prstGeom>
        </p:spPr>
      </p:pic>
      <p:pic>
        <p:nvPicPr>
          <p:cNvPr id="4" name="Content Placeholder 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81" l="3519" r="98827">
                        <a14:foregroundMark x1="4399" y1="38700" x2="4399" y2="38700"/>
                        <a14:foregroundMark x1="3519" y1="51703" x2="3519" y2="51703"/>
                        <a14:foregroundMark x1="96481" y1="37461" x2="96481" y2="37461"/>
                        <a14:foregroundMark x1="97067" y1="51703" x2="97067" y2="5170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6706" y="130033"/>
            <a:ext cx="3182156" cy="301418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F3BB2F0-0D63-4B17-B849-BAC1C378E3EF}"/>
              </a:ext>
            </a:extLst>
          </p:cNvPr>
          <p:cNvSpPr txBox="1"/>
          <p:nvPr/>
        </p:nvSpPr>
        <p:spPr>
          <a:xfrm>
            <a:off x="2984019" y="971551"/>
            <a:ext cx="43000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many ancient peoples claim descendants from wolves…?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 </a:t>
            </a:r>
            <a:r>
              <a:rPr lang="en-GB" b="1" dirty="0" err="1"/>
              <a:t>Faliscans</a:t>
            </a:r>
            <a:r>
              <a:rPr lang="en-GB" b="1" dirty="0"/>
              <a:t> </a:t>
            </a:r>
            <a:r>
              <a:rPr lang="en-GB" b="1" dirty="0">
                <a:sym typeface="Wingdings" panose="05000000000000000000" pitchFamily="2" charset="2"/>
              </a:rPr>
              <a:t> </a:t>
            </a:r>
            <a:r>
              <a:rPr lang="en-GB" b="1" dirty="0" err="1"/>
              <a:t>Hirpi</a:t>
            </a:r>
            <a:r>
              <a:rPr lang="en-GB" b="1" dirty="0"/>
              <a:t> Sorani</a:t>
            </a:r>
            <a:br>
              <a:rPr lang="en-GB" b="1" dirty="0"/>
            </a:br>
            <a:r>
              <a:rPr lang="en-GB" b="1" dirty="0"/>
              <a:t>“</a:t>
            </a:r>
            <a:r>
              <a:rPr lang="en-GB" b="1" dirty="0">
                <a:highlight>
                  <a:srgbClr val="800000"/>
                </a:highlight>
              </a:rPr>
              <a:t>The Wolves of </a:t>
            </a:r>
            <a:r>
              <a:rPr lang="en-GB" b="1" dirty="0" err="1">
                <a:highlight>
                  <a:srgbClr val="800000"/>
                </a:highlight>
              </a:rPr>
              <a:t>Soranus</a:t>
            </a:r>
            <a:r>
              <a:rPr lang="en-GB" b="1" dirty="0"/>
              <a:t>”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 err="1"/>
              <a:t>Hirpi</a:t>
            </a:r>
            <a:r>
              <a:rPr lang="en-GB" dirty="0"/>
              <a:t>: Faliscan for ‘wolf’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5" name="Picture 2" descr="Picture">
            <a:extLst>
              <a:ext uri="{FF2B5EF4-FFF2-40B4-BE49-F238E27FC236}">
                <a16:creationId xmlns:a16="http://schemas.microsoft.com/office/drawing/2014/main" id="{B2F964D8-70BC-4B1F-951D-63D9AC3B23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659" r="5914" b="12541"/>
          <a:stretch/>
        </p:blipFill>
        <p:spPr bwMode="auto">
          <a:xfrm>
            <a:off x="6908010" y="468208"/>
            <a:ext cx="5263628" cy="29607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4EC6AF9-F89B-4B75-ABD4-F1FCEA95F8C8}"/>
              </a:ext>
            </a:extLst>
          </p:cNvPr>
          <p:cNvSpPr txBox="1"/>
          <p:nvPr/>
        </p:nvSpPr>
        <p:spPr>
          <a:xfrm>
            <a:off x="240030" y="1786"/>
            <a:ext cx="1394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Roma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ECB1A8A-FE72-46CF-93E3-98E22F545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5791660D-3589-45F1-929E-B2D95377EB6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0614" b="9292"/>
          <a:stretch/>
        </p:blipFill>
        <p:spPr>
          <a:xfrm>
            <a:off x="4986787" y="4223152"/>
            <a:ext cx="2733114" cy="2463956"/>
          </a:xfrm>
          <a:prstGeom prst="rect">
            <a:avLst/>
          </a:prstGeom>
        </p:spPr>
      </p:pic>
      <p:pic>
        <p:nvPicPr>
          <p:cNvPr id="24" name="Picture 23" descr="A coin on a black background&#10;&#10;Description generated with very high confidence">
            <a:extLst>
              <a:ext uri="{FF2B5EF4-FFF2-40B4-BE49-F238E27FC236}">
                <a16:creationId xmlns:a16="http://schemas.microsoft.com/office/drawing/2014/main" id="{EC788E36-5497-473E-BE3A-AEBA907779F6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433" b="89474" l="55625" r="95250">
                        <a14:foregroundMark x1="75500" y1="12573" x2="75500" y2="12573"/>
                        <a14:foregroundMark x1="79000" y1="6725" x2="79000" y2="6725"/>
                        <a14:foregroundMark x1="79625" y1="89181" x2="79625" y2="89181"/>
                        <a14:foregroundMark x1="78125" y1="85673" x2="78125" y2="85673"/>
                        <a14:foregroundMark x1="74000" y1="85380" x2="74000" y2="85380"/>
                        <a14:foregroundMark x1="55625" y1="44444" x2="55625" y2="44444"/>
                        <a14:foregroundMark x1="61000" y1="43567" x2="61000" y2="43567"/>
                      </a14:backgroundRemoval>
                    </a14:imgEffect>
                  </a14:imgLayer>
                </a14:imgProps>
              </a:ext>
            </a:extLst>
          </a:blip>
          <a:srcRect l="52511"/>
          <a:stretch/>
        </p:blipFill>
        <p:spPr>
          <a:xfrm>
            <a:off x="3064090" y="2470929"/>
            <a:ext cx="3618639" cy="3257550"/>
          </a:xfrm>
          <a:prstGeom prst="rect">
            <a:avLst/>
          </a:prstGeom>
        </p:spPr>
      </p:pic>
      <p:pic>
        <p:nvPicPr>
          <p:cNvPr id="26" name="Picture 25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55EB856F-17F1-4DED-BF2F-16C6D9CEFE83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527" b="85147" l="52000" r="98917">
                        <a14:foregroundMark x1="66250" y1="7772" x2="66250" y2="7772"/>
                        <a14:foregroundMark x1="71750" y1="8290" x2="71750" y2="8290"/>
                        <a14:foregroundMark x1="96083" y1="48359" x2="96083" y2="48359"/>
                        <a14:foregroundMark x1="97083" y1="67703" x2="97083" y2="67703"/>
                        <a14:foregroundMark x1="88917" y1="82902" x2="88917" y2="82902"/>
                        <a14:foregroundMark x1="75333" y1="78929" x2="75333" y2="78929"/>
                        <a14:foregroundMark x1="57917" y1="79275" x2="57917" y2="79275"/>
                        <a14:foregroundMark x1="54000" y1="64767" x2="54000" y2="64767"/>
                        <a14:foregroundMark x1="52000" y1="54059" x2="52000" y2="54059"/>
                        <a14:foregroundMark x1="54083" y1="71157" x2="54083" y2="71157"/>
                        <a14:foregroundMark x1="61250" y1="80656" x2="61250" y2="80656"/>
                        <a14:foregroundMark x1="57250" y1="81693" x2="57250" y2="81693"/>
                        <a14:foregroundMark x1="62417" y1="82902" x2="62417" y2="82902"/>
                        <a14:foregroundMark x1="65000" y1="85147" x2="65000" y2="85147"/>
                        <a14:foregroundMark x1="66417" y1="5699" x2="66750" y2="5699"/>
                        <a14:foregroundMark x1="98917" y1="49050" x2="98917" y2="49050"/>
                      </a14:backgroundRemoval>
                    </a14:imgEffect>
                  </a14:imgLayer>
                </a14:imgProps>
              </a:ext>
            </a:extLst>
          </a:blip>
          <a:srcRect l="48526" b="14076"/>
          <a:stretch/>
        </p:blipFill>
        <p:spPr>
          <a:xfrm>
            <a:off x="-728347" y="2598489"/>
            <a:ext cx="4531654" cy="3649911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289703" y="6114117"/>
            <a:ext cx="20716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She-wolf</a:t>
            </a:r>
            <a:br>
              <a:rPr lang="en-GB" sz="1400" dirty="0"/>
            </a:br>
            <a:r>
              <a:rPr lang="en-GB" sz="1400" dirty="0"/>
              <a:t>and lizard, </a:t>
            </a:r>
            <a:r>
              <a:rPr lang="en-GB" sz="1400" dirty="0" err="1"/>
              <a:t>Carnutes</a:t>
            </a:r>
            <a:endParaRPr lang="en-GB" sz="14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6344E20-66F6-4236-B81C-36C28A3D4197}"/>
              </a:ext>
            </a:extLst>
          </p:cNvPr>
          <p:cNvSpPr/>
          <p:nvPr/>
        </p:nvSpPr>
        <p:spPr>
          <a:xfrm>
            <a:off x="4593834" y="5085798"/>
            <a:ext cx="10221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Carnutes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6711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Picture"/>
          <p:cNvPicPr>
            <a:picLocks noChangeAspect="1" noChangeArrowheads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659" r="5914" b="12541"/>
          <a:stretch/>
        </p:blipFill>
        <p:spPr bwMode="auto">
          <a:xfrm>
            <a:off x="-304780" y="-222374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-9525" y="1"/>
            <a:ext cx="10131425" cy="971550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Cunomaglos</a:t>
            </a:r>
            <a:endParaRPr lang="en-GB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5"/>
          <a:srcRect t="5942" b="13151"/>
          <a:stretch/>
        </p:blipFill>
        <p:spPr>
          <a:xfrm>
            <a:off x="7268567" y="97113"/>
            <a:ext cx="4827374" cy="34571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Rectangle 14"/>
          <p:cNvSpPr/>
          <p:nvPr/>
        </p:nvSpPr>
        <p:spPr>
          <a:xfrm>
            <a:off x="8418536" y="3651379"/>
            <a:ext cx="359149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/>
              <a:t>Shirookami</a:t>
            </a:r>
            <a:r>
              <a:rPr lang="en-GB" sz="1400" dirty="0"/>
              <a:t> &amp; the discovery of </a:t>
            </a:r>
            <a:r>
              <a:rPr lang="en-GB" sz="1400" dirty="0" err="1"/>
              <a:t>Misasa</a:t>
            </a:r>
            <a:r>
              <a:rPr lang="en-GB" sz="1400" dirty="0"/>
              <a:t> </a:t>
            </a:r>
            <a:r>
              <a:rPr lang="en-GB" sz="1400" dirty="0" err="1"/>
              <a:t>Onsen</a:t>
            </a:r>
            <a:endParaRPr lang="en-GB" sz="1400" dirty="0"/>
          </a:p>
          <a:p>
            <a:r>
              <a:rPr lang="en-GB" sz="1400" b="1" i="1" dirty="0"/>
              <a:t>Wolf as Guide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6"/>
          <a:srcRect b="7500"/>
          <a:stretch/>
        </p:blipFill>
        <p:spPr>
          <a:xfrm>
            <a:off x="82084" y="184209"/>
            <a:ext cx="3573501" cy="24790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7" name="Rectangle 16"/>
          <p:cNvSpPr/>
          <p:nvPr/>
        </p:nvSpPr>
        <p:spPr>
          <a:xfrm>
            <a:off x="195109" y="319366"/>
            <a:ext cx="217465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Scythian Wolf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41788" y="3206621"/>
            <a:ext cx="4915268" cy="33391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1" name="Rectangle 20"/>
          <p:cNvSpPr/>
          <p:nvPr/>
        </p:nvSpPr>
        <p:spPr>
          <a:xfrm>
            <a:off x="8352025" y="5733150"/>
            <a:ext cx="19693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dirty="0" err="1"/>
              <a:t>Borte</a:t>
            </a:r>
            <a:r>
              <a:rPr lang="en-GB" sz="1400" dirty="0"/>
              <a:t> Chino (Blue Wolf) is the ancestor of the Mongolians</a:t>
            </a:r>
          </a:p>
          <a:p>
            <a:pPr algn="r"/>
            <a:r>
              <a:rPr lang="en-GB" sz="1400" dirty="0"/>
              <a:t>3</a:t>
            </a:r>
            <a:r>
              <a:rPr lang="en-GB" sz="1400" baseline="30000" dirty="0"/>
              <a:t>rd</a:t>
            </a:r>
            <a:r>
              <a:rPr lang="en-GB" sz="1400" dirty="0"/>
              <a:t>-1</a:t>
            </a:r>
            <a:r>
              <a:rPr lang="en-GB" sz="1400" baseline="30000" dirty="0"/>
              <a:t>st</a:t>
            </a:r>
            <a:r>
              <a:rPr lang="en-GB" sz="1400" dirty="0"/>
              <a:t> c. BC</a:t>
            </a:r>
          </a:p>
        </p:txBody>
      </p:sp>
      <p:sp>
        <p:nvSpPr>
          <p:cNvPr id="22" name="Rectangle 21"/>
          <p:cNvSpPr/>
          <p:nvPr/>
        </p:nvSpPr>
        <p:spPr>
          <a:xfrm>
            <a:off x="9609806" y="4149808"/>
            <a:ext cx="216867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Uxovinos</a:t>
            </a:r>
            <a:r>
              <a:rPr lang="en-GB" sz="1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‘the very white’ 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4D5EDA-017A-49D1-99CA-A44556D570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089305">
            <a:off x="1068678" y="2868261"/>
            <a:ext cx="2351574" cy="332598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Box 7"/>
          <p:cNvSpPr txBox="1"/>
          <p:nvPr/>
        </p:nvSpPr>
        <p:spPr>
          <a:xfrm>
            <a:off x="3114149" y="971551"/>
            <a:ext cx="430002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many ancient peoples claim descendants from wolves…?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 err="1"/>
              <a:t>Faliscans</a:t>
            </a:r>
            <a:r>
              <a:rPr lang="en-GB" b="1" dirty="0"/>
              <a:t> </a:t>
            </a:r>
            <a:r>
              <a:rPr lang="en-GB" b="1" dirty="0">
                <a:sym typeface="Wingdings" panose="05000000000000000000" pitchFamily="2" charset="2"/>
              </a:rPr>
              <a:t> </a:t>
            </a:r>
            <a:r>
              <a:rPr lang="en-GB" b="1" dirty="0" err="1"/>
              <a:t>Hirpi</a:t>
            </a:r>
            <a:r>
              <a:rPr lang="en-GB" b="1" dirty="0"/>
              <a:t> Sorani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Romans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Ainu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Turks, Mongolians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N America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and many more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err="1"/>
              <a:t>Volcae</a:t>
            </a:r>
            <a:r>
              <a:rPr lang="en-GB" i="1" dirty="0"/>
              <a:t>…?</a:t>
            </a:r>
            <a:br>
              <a:rPr lang="en-GB" b="1" i="1" dirty="0"/>
            </a:b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89595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75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25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75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75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1750"/>
                            </p:stCondLst>
                            <p:childTnLst>
                              <p:par>
                                <p:cTn id="73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2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659" r="5914" b="12541"/>
          <a:stretch/>
        </p:blipFill>
        <p:spPr bwMode="auto">
          <a:xfrm>
            <a:off x="-1561" y="-906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-9525" y="1"/>
            <a:ext cx="10131425" cy="971550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Cunomaglos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031394" y="760422"/>
            <a:ext cx="430002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Wolf could relate to / symbolise: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Strength and Power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Protection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Ancestors (e.g. </a:t>
            </a:r>
            <a:r>
              <a:rPr lang="en-GB" dirty="0" err="1"/>
              <a:t>Faliscans</a:t>
            </a:r>
            <a:r>
              <a:rPr lang="en-GB" dirty="0"/>
              <a:t>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Guide &amp; Teacher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Prophecy / omniscient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Liminal status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Afterlife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Astronomy/Cosmos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Nourishment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Family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….</a:t>
            </a:r>
          </a:p>
        </p:txBody>
      </p:sp>
      <p:pic>
        <p:nvPicPr>
          <p:cNvPr id="14" name="Picture 2" descr="http://archeologie.yvelines.fr/IMG/arton168.jpg?133352471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68" b="96785" l="7416" r="93708">
                        <a14:foregroundMark x1="16180" y1="17685" x2="16180" y2="17685"/>
                        <a14:foregroundMark x1="7640" y1="31511" x2="7640" y2="31511"/>
                        <a14:foregroundMark x1="17303" y1="50161" x2="17303" y2="50161"/>
                        <a14:foregroundMark x1="14157" y1="59164" x2="14157" y2="59164"/>
                        <a14:foregroundMark x1="21573" y1="76206" x2="21573" y2="76206"/>
                        <a14:foregroundMark x1="27416" y1="80707" x2="27416" y2="80707"/>
                        <a14:foregroundMark x1="26966" y1="77814" x2="26966" y2="77814"/>
                        <a14:foregroundMark x1="25843" y1="71383" x2="25843" y2="71383"/>
                        <a14:foregroundMark x1="53933" y1="33119" x2="53933" y2="33119"/>
                        <a14:foregroundMark x1="72360" y1="12540" x2="72360" y2="12540"/>
                        <a14:foregroundMark x1="78876" y1="22186" x2="78876" y2="22186"/>
                        <a14:foregroundMark x1="93708" y1="25723" x2="93708" y2="25723"/>
                        <a14:foregroundMark x1="86966" y1="50161" x2="86966" y2="50161"/>
                        <a14:foregroundMark x1="82921" y1="70096" x2="82921" y2="70096"/>
                        <a14:foregroundMark x1="71011" y1="77814" x2="71011" y2="77814"/>
                        <a14:foregroundMark x1="66742" y1="88103" x2="66742" y2="88103"/>
                        <a14:foregroundMark x1="21348" y1="64630" x2="21348" y2="64630"/>
                        <a14:foregroundMark x1="16854" y1="40836" x2="16854" y2="40836"/>
                        <a14:foregroundMark x1="13933" y1="81350" x2="13933" y2="81350"/>
                        <a14:foregroundMark x1="22921" y1="91961" x2="22921" y2="91961"/>
                        <a14:foregroundMark x1="69663" y1="25080" x2="69663" y2="25080"/>
                        <a14:foregroundMark x1="65618" y1="28939" x2="65618" y2="28939"/>
                        <a14:backgroundMark x1="42921" y1="26367" x2="42921" y2="26367"/>
                        <a14:backgroundMark x1="70112" y1="33119" x2="70112" y2="33119"/>
                        <a14:backgroundMark x1="60674" y1="36334" x2="60674" y2="36334"/>
                        <a14:backgroundMark x1="64944" y1="74277" x2="64944" y2="74277"/>
                        <a14:backgroundMark x1="62022" y1="73955" x2="62022" y2="73955"/>
                        <a14:backgroundMark x1="58876" y1="85852" x2="58876" y2="85852"/>
                        <a14:backgroundMark x1="41798" y1="87138" x2="41798" y2="87138"/>
                        <a14:backgroundMark x1="42921" y1="72669" x2="42921" y2="72669"/>
                        <a14:backgroundMark x1="19551" y1="81994" x2="19551" y2="81994"/>
                        <a14:backgroundMark x1="21348" y1="84887" x2="21348" y2="84887"/>
                        <a14:backgroundMark x1="54382" y1="21543" x2="54382" y2="21543"/>
                        <a14:backgroundMark x1="52584" y1="23794" x2="52584" y2="23794"/>
                        <a14:backgroundMark x1="64944" y1="20257" x2="64944" y2="2025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86181" y="191261"/>
            <a:ext cx="4322746" cy="302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/>
          <p:cNvSpPr txBox="1"/>
          <p:nvPr/>
        </p:nvSpPr>
        <p:spPr>
          <a:xfrm rot="5400000">
            <a:off x="10021124" y="1999497"/>
            <a:ext cx="40774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Late La </a:t>
            </a:r>
            <a:r>
              <a:rPr lang="en-GB" sz="12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Tene</a:t>
            </a:r>
            <a:r>
              <a:rPr lang="en-GB" sz="1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bronze plaque from </a:t>
            </a:r>
            <a:r>
              <a:rPr lang="en-GB" sz="12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Meulon</a:t>
            </a:r>
            <a:r>
              <a:rPr lang="en-GB" sz="1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, 14.5 x 10 cm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18537">
            <a:off x="8031222" y="3430658"/>
            <a:ext cx="3705453" cy="2667664"/>
          </a:xfrm>
          <a:prstGeom prst="rect">
            <a:avLst/>
          </a:prstGeom>
        </p:spPr>
      </p:pic>
      <p:pic>
        <p:nvPicPr>
          <p:cNvPr id="17" name="Picture 4" descr="Picture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052" b="65023" l="6590" r="89951">
                        <a14:foregroundMark x1="24217" y1="3052" x2="24217" y2="3052"/>
                        <a14:foregroundMark x1="20923" y1="13615" x2="20923" y2="13615"/>
                        <a14:foregroundMark x1="12850" y1="37324" x2="12850" y2="37324"/>
                        <a14:foregroundMark x1="6590" y1="43427" x2="6590" y2="43427"/>
                        <a14:foregroundMark x1="8731" y1="41080" x2="8731" y2="41080"/>
                        <a14:foregroundMark x1="9390" y1="51643" x2="9390" y2="51643"/>
                        <a14:foregroundMark x1="9720" y1="51643" x2="9720" y2="51643"/>
                        <a14:foregroundMark x1="50082" y1="47183" x2="50082" y2="47183"/>
                        <a14:foregroundMark x1="61614" y1="30986" x2="61614" y2="30986"/>
                        <a14:foregroundMark x1="58814" y1="31925" x2="58814" y2="31925"/>
                        <a14:foregroundMark x1="63427" y1="34742" x2="63427" y2="34742"/>
                        <a14:foregroundMark x1="56343" y1="25352" x2="56343" y2="25352"/>
                        <a14:foregroundMark x1="55848" y1="22066" x2="55848" y2="22066"/>
                        <a14:foregroundMark x1="86985" y1="45305" x2="86985" y2="45305"/>
                        <a14:foregroundMark x1="10379" y1="30047" x2="10379" y2="30047"/>
                        <a14:foregroundMark x1="10049" y1="37089" x2="10049" y2="37089"/>
                        <a14:foregroundMark x1="16804" y1="44836" x2="16804" y2="44836"/>
                        <a14:foregroundMark x1="10544" y1="46479" x2="10544" y2="46479"/>
                        <a14:foregroundMark x1="10214" y1="58920" x2="10214" y2="589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31527"/>
          <a:stretch/>
        </p:blipFill>
        <p:spPr bwMode="auto">
          <a:xfrm>
            <a:off x="94523" y="2980507"/>
            <a:ext cx="7944829" cy="381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3707" y="191261"/>
            <a:ext cx="3463981" cy="25979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2954803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7659" r="5914" b="12541"/>
          <a:stretch/>
        </p:blipFill>
        <p:spPr bwMode="auto">
          <a:xfrm>
            <a:off x="-1561" y="-906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-9525" y="1"/>
            <a:ext cx="10131425" cy="971550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Cunomaglos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031394" y="760422"/>
            <a:ext cx="430002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Wolf could relate to / symbolise: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Strength and Power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Protection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Ancestors (e.g. </a:t>
            </a:r>
            <a:r>
              <a:rPr lang="en-GB" dirty="0" err="1"/>
              <a:t>Faliscans</a:t>
            </a:r>
            <a:r>
              <a:rPr lang="en-GB" dirty="0"/>
              <a:t>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Guide &amp; Teacher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Prophecy / omniscient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Liminal status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Afterlife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Astronomy/Cosmos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Nourishment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Family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….</a:t>
            </a:r>
          </a:p>
        </p:txBody>
      </p:sp>
      <p:pic>
        <p:nvPicPr>
          <p:cNvPr id="17" name="Picture 4" descr="Pictur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052" b="65023" l="6590" r="89951">
                        <a14:foregroundMark x1="24217" y1="3052" x2="24217" y2="3052"/>
                        <a14:foregroundMark x1="20923" y1="13615" x2="20923" y2="13615"/>
                        <a14:foregroundMark x1="12850" y1="37324" x2="12850" y2="37324"/>
                        <a14:foregroundMark x1="6590" y1="43427" x2="6590" y2="43427"/>
                        <a14:foregroundMark x1="8731" y1="41080" x2="8731" y2="41080"/>
                        <a14:foregroundMark x1="9390" y1="51643" x2="9390" y2="51643"/>
                        <a14:foregroundMark x1="9720" y1="51643" x2="9720" y2="51643"/>
                        <a14:foregroundMark x1="50082" y1="47183" x2="50082" y2="47183"/>
                        <a14:foregroundMark x1="61614" y1="30986" x2="61614" y2="30986"/>
                        <a14:foregroundMark x1="58814" y1="31925" x2="58814" y2="31925"/>
                        <a14:foregroundMark x1="63427" y1="34742" x2="63427" y2="34742"/>
                        <a14:foregroundMark x1="56343" y1="25352" x2="56343" y2="25352"/>
                        <a14:foregroundMark x1="55848" y1="22066" x2="55848" y2="22066"/>
                        <a14:foregroundMark x1="86985" y1="45305" x2="86985" y2="45305"/>
                        <a14:foregroundMark x1="10379" y1="30047" x2="10379" y2="30047"/>
                        <a14:foregroundMark x1="10049" y1="37089" x2="10049" y2="37089"/>
                        <a14:foregroundMark x1="16804" y1="44836" x2="16804" y2="44836"/>
                        <a14:foregroundMark x1="10544" y1="46479" x2="10544" y2="46479"/>
                        <a14:foregroundMark x1="10214" y1="58920" x2="10214" y2="5892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31527"/>
          <a:stretch/>
        </p:blipFill>
        <p:spPr bwMode="auto">
          <a:xfrm>
            <a:off x="94523" y="2980507"/>
            <a:ext cx="7944829" cy="381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3707" y="191261"/>
            <a:ext cx="3463981" cy="25979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A531835-46F5-41B9-AB3A-C415DF80EABA}"/>
              </a:ext>
            </a:extLst>
          </p:cNvPr>
          <p:cNvSpPr/>
          <p:nvPr/>
        </p:nvSpPr>
        <p:spPr>
          <a:xfrm>
            <a:off x="7377182" y="1677572"/>
            <a:ext cx="4544188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Appian, Wars in Spain, 9.48 (tr. Horace White, 1899) – 153 B.C.:</a:t>
            </a:r>
          </a:p>
          <a:p>
            <a:endParaRPr lang="en-GB" dirty="0"/>
          </a:p>
          <a:p>
            <a:r>
              <a:rPr lang="en-GB" sz="2000" dirty="0"/>
              <a:t> When the </a:t>
            </a:r>
            <a:r>
              <a:rPr lang="en-GB" sz="2000" dirty="0" err="1"/>
              <a:t>Nergobriges</a:t>
            </a:r>
            <a:r>
              <a:rPr lang="en-GB" sz="2000" dirty="0"/>
              <a:t> saw the engines advanced and the mounds thrown up against their walls they sent a </a:t>
            </a:r>
            <a:r>
              <a:rPr lang="en-GB" sz="2000" dirty="0">
                <a:highlight>
                  <a:srgbClr val="800000"/>
                </a:highlight>
              </a:rPr>
              <a:t>herald, who wore a wolf's skin instead of bearing a caduceus</a:t>
            </a:r>
            <a:r>
              <a:rPr lang="en-GB" sz="2000" dirty="0"/>
              <a:t>, and begged forgiveness.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F2BC01E-81E1-437D-875C-52DB3A2E26E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0292" t="8867" r="1806" b="14811"/>
          <a:stretch/>
        </p:blipFill>
        <p:spPr>
          <a:xfrm>
            <a:off x="8888133" y="4165678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085179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9" name="Freeform 98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1" name="Straight Connector 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Straight Connector 8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Straight Connector 8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Connector 8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Straight Connector 8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9" name="Group 88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90" name="Freeform 17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1" name="Group 90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92" name="Straight Connector 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Connector 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Straight Connector 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Connector 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Connector 1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Straight Connector 1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8" name="Straight Connector 1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9" name="Straight Connector 1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70" name="Group 169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739066">
            <a:off x="5520984" y="3122486"/>
            <a:ext cx="2928062" cy="2544637"/>
            <a:chOff x="5281603" y="104899"/>
            <a:chExt cx="6910397" cy="6005491"/>
          </a:xfrm>
        </p:grpSpPr>
        <p:sp>
          <p:nvSpPr>
            <p:cNvPr id="171" name="Freeform 183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2" name="Group 171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73" name="Straight Connector 1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Straight Connector 1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Straight Connector 1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Straight Connector 1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5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50" t="25635" r="6283" b="28532"/>
          <a:stretch/>
        </p:blipFill>
        <p:spPr bwMode="auto">
          <a:xfrm>
            <a:off x="5959325" y="2770520"/>
            <a:ext cx="2902538" cy="2902537"/>
          </a:xfrm>
          <a:custGeom>
            <a:avLst/>
            <a:gdLst>
              <a:gd name="connsiteX0" fmla="*/ 1425981 w 2851962"/>
              <a:gd name="connsiteY0" fmla="*/ 0 h 2851962"/>
              <a:gd name="connsiteX1" fmla="*/ 2851962 w 2851962"/>
              <a:gd name="connsiteY1" fmla="*/ 1425981 h 2851962"/>
              <a:gd name="connsiteX2" fmla="*/ 1425981 w 2851962"/>
              <a:gd name="connsiteY2" fmla="*/ 2851962 h 2851962"/>
              <a:gd name="connsiteX3" fmla="*/ 0 w 2851962"/>
              <a:gd name="connsiteY3" fmla="*/ 1425981 h 2851962"/>
              <a:gd name="connsiteX4" fmla="*/ 1425981 w 2851962"/>
              <a:gd name="connsiteY4" fmla="*/ 0 h 2851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0292" t="8867" r="1806" b="14811"/>
          <a:stretch/>
        </p:blipFill>
        <p:spPr>
          <a:xfrm>
            <a:off x="8888133" y="4165678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6" name="Picture 4" descr="Pictur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5083" t="-1970" r="5081" b="50898"/>
          <a:stretch/>
        </p:blipFill>
        <p:spPr bwMode="auto">
          <a:xfrm>
            <a:off x="8019868" y="-11007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7255" y="5894880"/>
            <a:ext cx="4220700" cy="1254148"/>
          </a:xfrm>
        </p:spPr>
        <p:txBody>
          <a:bodyPr>
            <a:normAutofit/>
          </a:bodyPr>
          <a:lstStyle/>
          <a:p>
            <a:r>
              <a:rPr lang="en-GB" b="1" dirty="0" err="1"/>
              <a:t>Sucellos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9390093" y="6512736"/>
            <a:ext cx="27405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>
                <a:solidFill>
                  <a:schemeClr val="accent6">
                    <a:lumMod val="50000"/>
                  </a:schemeClr>
                </a:solidFill>
              </a:rPr>
              <a:t>Aita</a:t>
            </a:r>
            <a:r>
              <a:rPr lang="en-GB" sz="1400" b="1" dirty="0">
                <a:solidFill>
                  <a:schemeClr val="accent6">
                    <a:lumMod val="50000"/>
                  </a:schemeClr>
                </a:solidFill>
              </a:rPr>
              <a:t>/Ade w. wolf-skin, </a:t>
            </a:r>
            <a:r>
              <a:rPr lang="en-GB" sz="1400" b="1" dirty="0" err="1">
                <a:solidFill>
                  <a:schemeClr val="accent6">
                    <a:lumMod val="50000"/>
                  </a:schemeClr>
                </a:solidFill>
              </a:rPr>
              <a:t>Tarquiinia</a:t>
            </a:r>
            <a:endParaRPr lang="en-GB" sz="1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51" name="Rectangle 250"/>
          <p:cNvSpPr/>
          <p:nvPr/>
        </p:nvSpPr>
        <p:spPr>
          <a:xfrm rot="5400000">
            <a:off x="9944973" y="1687493"/>
            <a:ext cx="385048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Sucellos</a:t>
            </a:r>
            <a:r>
              <a:rPr lang="en-GB" sz="1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from </a:t>
            </a:r>
            <a:r>
              <a:rPr lang="en-GB" sz="14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Mours</a:t>
            </a:r>
            <a:r>
              <a:rPr lang="en-GB" sz="1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-Saint-</a:t>
            </a:r>
            <a:r>
              <a:rPr lang="en-GB" sz="14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Eusèbe</a:t>
            </a:r>
            <a:r>
              <a:rPr lang="en-GB" sz="1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14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eglise</a:t>
            </a:r>
            <a:r>
              <a:rPr lang="en-GB" sz="1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(26) (</a:t>
            </a:r>
            <a:r>
              <a:rPr lang="en-GB" sz="14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Vignard</a:t>
            </a:r>
            <a:r>
              <a:rPr lang="en-GB" sz="1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1956, 79)</a:t>
            </a:r>
          </a:p>
        </p:txBody>
      </p:sp>
      <p:graphicFrame>
        <p:nvGraphicFramePr>
          <p:cNvPr id="255" name="Diagram 254"/>
          <p:cNvGraphicFramePr/>
          <p:nvPr>
            <p:extLst>
              <p:ext uri="{D42A27DB-BD31-4B8C-83A1-F6EECF244321}">
                <p14:modId xmlns:p14="http://schemas.microsoft.com/office/powerpoint/2010/main" val="3224631750"/>
              </p:ext>
            </p:extLst>
          </p:nvPr>
        </p:nvGraphicFramePr>
        <p:xfrm>
          <a:off x="-605573" y="253889"/>
          <a:ext cx="7720184" cy="62264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7493481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5" name="Freeform 98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" name="Group 5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7" name="Straight Connector 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5" name="Group 84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86" name="Freeform 17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7" name="Group 86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88" name="Straight Connector 8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Connector 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Straight Connector 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Connector 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66" name="Group 165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739066">
            <a:off x="5520984" y="3122486"/>
            <a:ext cx="2928062" cy="2544637"/>
            <a:chOff x="5281603" y="104899"/>
            <a:chExt cx="6910397" cy="6005491"/>
          </a:xfrm>
        </p:grpSpPr>
        <p:sp>
          <p:nvSpPr>
            <p:cNvPr id="167" name="Freeform 183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8" name="Group 167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69" name="Straight Connector 1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Straight Connector 1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Straight Connector 1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Straight Connector 1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47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50" t="25635" r="6283" b="28532"/>
          <a:stretch/>
        </p:blipFill>
        <p:spPr bwMode="auto">
          <a:xfrm>
            <a:off x="5959325" y="2770520"/>
            <a:ext cx="2902538" cy="2902537"/>
          </a:xfrm>
          <a:custGeom>
            <a:avLst/>
            <a:gdLst>
              <a:gd name="connsiteX0" fmla="*/ 1425981 w 2851962"/>
              <a:gd name="connsiteY0" fmla="*/ 0 h 2851962"/>
              <a:gd name="connsiteX1" fmla="*/ 2851962 w 2851962"/>
              <a:gd name="connsiteY1" fmla="*/ 1425981 h 2851962"/>
              <a:gd name="connsiteX2" fmla="*/ 1425981 w 2851962"/>
              <a:gd name="connsiteY2" fmla="*/ 2851962 h 2851962"/>
              <a:gd name="connsiteX3" fmla="*/ 0 w 2851962"/>
              <a:gd name="connsiteY3" fmla="*/ 1425981 h 2851962"/>
              <a:gd name="connsiteX4" fmla="*/ 1425981 w 2851962"/>
              <a:gd name="connsiteY4" fmla="*/ 0 h 2851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8" name="Picture 247"/>
          <p:cNvPicPr>
            <a:picLocks noChangeAspect="1"/>
          </p:cNvPicPr>
          <p:nvPr/>
        </p:nvPicPr>
        <p:blipFill rotWithShape="1">
          <a:blip r:embed="rId3"/>
          <a:srcRect l="10292" t="8867" r="1806" b="14811"/>
          <a:stretch/>
        </p:blipFill>
        <p:spPr>
          <a:xfrm>
            <a:off x="8888133" y="4165678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249" name="Picture 4" descr="Pictur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5083" t="-1970" r="5081" b="50898"/>
          <a:stretch/>
        </p:blipFill>
        <p:spPr bwMode="auto">
          <a:xfrm>
            <a:off x="8019868" y="-26909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2" name="TextBox 251"/>
          <p:cNvSpPr txBox="1"/>
          <p:nvPr/>
        </p:nvSpPr>
        <p:spPr>
          <a:xfrm>
            <a:off x="9796693" y="6512736"/>
            <a:ext cx="233399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 err="1"/>
              <a:t>Aita</a:t>
            </a:r>
            <a:r>
              <a:rPr lang="en-GB" sz="1050" b="1" dirty="0"/>
              <a:t>/Ade w. wolf-skin, </a:t>
            </a:r>
            <a:r>
              <a:rPr lang="en-GB" sz="1050" b="1" dirty="0" err="1"/>
              <a:t>Tarquiinia</a:t>
            </a:r>
            <a:endParaRPr lang="en-GB" sz="1050" b="1" dirty="0"/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16302481"/>
              </p:ext>
            </p:extLst>
          </p:nvPr>
        </p:nvGraphicFramePr>
        <p:xfrm>
          <a:off x="110944" y="54098"/>
          <a:ext cx="6012230" cy="5571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2749620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A5C96C-6B6D-4B1E-9213-411EED4F4C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2">
                                            <p:graphicEl>
                                              <a:dgm id="{C0A5C96C-6B6D-4B1E-9213-411EED4F4C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F1D10F5-41DE-40B3-8D02-5FBC76EF1B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3000"/>
                                        <p:tgtEl>
                                          <p:spTgt spid="2">
                                            <p:graphicEl>
                                              <a:dgm id="{AF1D10F5-41DE-40B3-8D02-5FBC76EF1B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3C0B97-F1E6-4B59-B6DD-61B52DF16C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3000"/>
                                        <p:tgtEl>
                                          <p:spTgt spid="2">
                                            <p:graphicEl>
                                              <a:dgm id="{F23C0B97-F1E6-4B59-B6DD-61B52DF16C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538C99-995A-4601-BFEF-0C229809B8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3000"/>
                                        <p:tgtEl>
                                          <p:spTgt spid="2">
                                            <p:graphicEl>
                                              <a:dgm id="{14538C99-995A-4601-BFEF-0C229809B8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5261068-50EE-4782-AB8A-AEFBF46245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3000"/>
                                        <p:tgtEl>
                                          <p:spTgt spid="2">
                                            <p:graphicEl>
                                              <a:dgm id="{B5261068-50EE-4782-AB8A-AEFBF46245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7BDFAE9-2872-4723-8553-22FC26B1A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3000"/>
                                        <p:tgtEl>
                                          <p:spTgt spid="2">
                                            <p:graphicEl>
                                              <a:dgm id="{37BDFAE9-2872-4723-8553-22FC26B1A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4A731E-EE8F-45DE-B6D8-2FA97EAC08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3000"/>
                                        <p:tgtEl>
                                          <p:spTgt spid="2">
                                            <p:graphicEl>
                                              <a:dgm id="{AB4A731E-EE8F-45DE-B6D8-2FA97EAC08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5" name="Freeform 98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" name="Group 5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7" name="Straight Connector 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5" name="Group 84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86" name="Freeform 17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7" name="Group 86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88" name="Straight Connector 8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Connector 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Straight Connector 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Connector 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66" name="Group 165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739066">
            <a:off x="5520984" y="3122486"/>
            <a:ext cx="2928062" cy="2544637"/>
            <a:chOff x="5281603" y="104899"/>
            <a:chExt cx="6910397" cy="6005491"/>
          </a:xfrm>
        </p:grpSpPr>
        <p:sp>
          <p:nvSpPr>
            <p:cNvPr id="167" name="Freeform 183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8" name="Group 167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69" name="Straight Connector 1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Straight Connector 1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Straight Connector 1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Straight Connector 1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47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50" t="817" r="6283" b="10600"/>
          <a:stretch/>
        </p:blipFill>
        <p:spPr bwMode="auto">
          <a:xfrm>
            <a:off x="5959325" y="1198878"/>
            <a:ext cx="2902538" cy="5609786"/>
          </a:xfrm>
          <a:custGeom>
            <a:avLst/>
            <a:gdLst>
              <a:gd name="connsiteX0" fmla="*/ 1425981 w 2851962"/>
              <a:gd name="connsiteY0" fmla="*/ 0 h 2851962"/>
              <a:gd name="connsiteX1" fmla="*/ 2851962 w 2851962"/>
              <a:gd name="connsiteY1" fmla="*/ 1425981 h 2851962"/>
              <a:gd name="connsiteX2" fmla="*/ 1425981 w 2851962"/>
              <a:gd name="connsiteY2" fmla="*/ 2851962 h 2851962"/>
              <a:gd name="connsiteX3" fmla="*/ 0 w 2851962"/>
              <a:gd name="connsiteY3" fmla="*/ 1425981 h 2851962"/>
              <a:gd name="connsiteX4" fmla="*/ 1425981 w 2851962"/>
              <a:gd name="connsiteY4" fmla="*/ 0 h 2851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8" name="Picture 247"/>
          <p:cNvPicPr>
            <a:picLocks noChangeAspect="1"/>
          </p:cNvPicPr>
          <p:nvPr/>
        </p:nvPicPr>
        <p:blipFill rotWithShape="1">
          <a:blip r:embed="rId3"/>
          <a:srcRect l="10292" t="8867" r="1806" b="14811"/>
          <a:stretch/>
        </p:blipFill>
        <p:spPr>
          <a:xfrm>
            <a:off x="8888133" y="4165678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249" name="Picture 4" descr="Pictur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5083" t="-1970" r="5081" b="50898"/>
          <a:stretch/>
        </p:blipFill>
        <p:spPr bwMode="auto">
          <a:xfrm>
            <a:off x="8019868" y="-26909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0" name="TextBox 249"/>
          <p:cNvSpPr txBox="1"/>
          <p:nvPr/>
        </p:nvSpPr>
        <p:spPr>
          <a:xfrm>
            <a:off x="9796693" y="6512736"/>
            <a:ext cx="233399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 err="1"/>
              <a:t>Aita</a:t>
            </a:r>
            <a:r>
              <a:rPr lang="en-GB" sz="1050" b="1" dirty="0"/>
              <a:t>/Ade w. wolf-skin, </a:t>
            </a:r>
            <a:r>
              <a:rPr lang="en-GB" sz="1050" b="1" dirty="0" err="1"/>
              <a:t>Tarquiinia</a:t>
            </a:r>
            <a:endParaRPr lang="en-GB" sz="1050" b="1" dirty="0"/>
          </a:p>
        </p:txBody>
      </p:sp>
      <p:graphicFrame>
        <p:nvGraphicFramePr>
          <p:cNvPr id="251" name="Diagram 250"/>
          <p:cNvGraphicFramePr/>
          <p:nvPr>
            <p:extLst>
              <p:ext uri="{D42A27DB-BD31-4B8C-83A1-F6EECF244321}">
                <p14:modId xmlns:p14="http://schemas.microsoft.com/office/powerpoint/2010/main" val="855287411"/>
              </p:ext>
            </p:extLst>
          </p:nvPr>
        </p:nvGraphicFramePr>
        <p:xfrm>
          <a:off x="110944" y="54098"/>
          <a:ext cx="6012230" cy="5571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52" name="Picture 2" descr="Picture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393" b="96575" l="8531" r="89100">
                        <a14:foregroundMark x1="69431" y1="7763" x2="69431" y2="7763"/>
                        <a14:foregroundMark x1="54502" y1="6849" x2="54502" y2="6849"/>
                        <a14:foregroundMark x1="50474" y1="8447" x2="50474" y2="8447"/>
                        <a14:foregroundMark x1="8531" y1="73516" x2="8531" y2="73516"/>
                        <a14:foregroundMark x1="27488" y1="92009" x2="27488" y2="92009"/>
                        <a14:foregroundMark x1="63270" y1="96575" x2="63270" y2="965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753" y="2253410"/>
            <a:ext cx="4460094" cy="4629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2698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51" grpId="0">
        <p:bldAsOne/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5" name="Freeform 98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" name="Group 5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7" name="Straight Connector 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Connector 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Connector 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Connector 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Straight Connector 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Straight Connector 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Straight Connector 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Straight Connector 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Connector 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Connector 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Straight Connector 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Straight Connector 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Connector 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Straight Connector 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Straight Connector 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Connector 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Connector 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5" name="Group 84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86" name="Freeform 17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7" name="Group 86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88" name="Straight Connector 8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Straight Connector 8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Straight Connector 8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Straight Connector 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Straight Connector 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Connector 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Straight Connector 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Straight Connector 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Connector 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Straight Connector 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Straight Connector 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Straight Connector 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Straight Connector 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1" name="Straight Connector 1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Connector 1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Straight Connector 1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Straight Connector 1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6" name="Straight Connector 1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Straight Connector 1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Connector 1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Straight Connector 1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Straight Connector 1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Straight Connector 1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Straight Connector 1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Straight Connector 1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Straight Connector 1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Connector 1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1" name="Straight Connector 1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Straight Connector 1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Connector 1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Straight Connector 1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Straight Connector 1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Straight Connector 1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Straight Connector 1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Straight Connector 1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Straight Connector 1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0" name="Straight Connector 1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1" name="Straight Connector 1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Straight Connector 1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3" name="Straight Connector 1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4" name="Straight Connector 1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5" name="Straight Connector 1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Straight Connector 1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7" name="Straight Connector 1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Straight Connector 1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0" name="Straight Connector 1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Straight Connector 1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2" name="Straight Connector 1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3" name="Straight Connector 1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4" name="Straight Connector 1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5" name="Straight Connector 1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6" name="Straight Connector 1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7" name="Straight Connector 14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Connector 14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Straight Connector 14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Straight Connector 14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1" name="Straight Connector 15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4" name="Straight Connector 15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5" name="Straight Connector 15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6" name="Straight Connector 15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Straight Connector 15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Connector 15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Connector 16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Connector 16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Connector 16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Connector 16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Connector 16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66" name="Group 165"/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739066">
            <a:off x="5520984" y="3122486"/>
            <a:ext cx="2928062" cy="2544637"/>
            <a:chOff x="5281603" y="104899"/>
            <a:chExt cx="6910397" cy="6005491"/>
          </a:xfrm>
        </p:grpSpPr>
        <p:sp>
          <p:nvSpPr>
            <p:cNvPr id="167" name="Freeform 183"/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41961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8" name="Group 167"/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69" name="Straight Connector 16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Straight Connector 16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1" name="Straight Connector 17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2" name="Straight Connector 17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Straight Connector 17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4" name="Straight Connector 17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5" name="Straight Connector 17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Straight Connector 17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7" name="Straight Connector 17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8" name="Straight Connector 17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Straight Connector 17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0" name="Straight Connector 17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1" name="Straight Connector 18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Straight Connector 18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/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47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50" t="817" r="6283" b="10600"/>
          <a:stretch/>
        </p:blipFill>
        <p:spPr bwMode="auto">
          <a:xfrm>
            <a:off x="5959325" y="1198878"/>
            <a:ext cx="2902538" cy="5609786"/>
          </a:xfrm>
          <a:custGeom>
            <a:avLst/>
            <a:gdLst>
              <a:gd name="connsiteX0" fmla="*/ 1425981 w 2851962"/>
              <a:gd name="connsiteY0" fmla="*/ 0 h 2851962"/>
              <a:gd name="connsiteX1" fmla="*/ 2851962 w 2851962"/>
              <a:gd name="connsiteY1" fmla="*/ 1425981 h 2851962"/>
              <a:gd name="connsiteX2" fmla="*/ 1425981 w 2851962"/>
              <a:gd name="connsiteY2" fmla="*/ 2851962 h 2851962"/>
              <a:gd name="connsiteX3" fmla="*/ 0 w 2851962"/>
              <a:gd name="connsiteY3" fmla="*/ 1425981 h 2851962"/>
              <a:gd name="connsiteX4" fmla="*/ 1425981 w 2851962"/>
              <a:gd name="connsiteY4" fmla="*/ 0 h 2851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8" name="Picture 247"/>
          <p:cNvPicPr>
            <a:picLocks noChangeAspect="1"/>
          </p:cNvPicPr>
          <p:nvPr/>
        </p:nvPicPr>
        <p:blipFill rotWithShape="1">
          <a:blip r:embed="rId3"/>
          <a:srcRect l="10292" t="8867" r="1806" b="14811"/>
          <a:stretch/>
        </p:blipFill>
        <p:spPr>
          <a:xfrm>
            <a:off x="8888133" y="4165678"/>
            <a:ext cx="3302966" cy="2717299"/>
          </a:xfrm>
          <a:custGeom>
            <a:avLst/>
            <a:gdLst>
              <a:gd name="connsiteX0" fmla="*/ 1663658 w 3039855"/>
              <a:gd name="connsiteY0" fmla="*/ 0 h 2500842"/>
              <a:gd name="connsiteX1" fmla="*/ 2947417 w 3039855"/>
              <a:gd name="connsiteY1" fmla="*/ 605417 h 2500842"/>
              <a:gd name="connsiteX2" fmla="*/ 3039855 w 3039855"/>
              <a:gd name="connsiteY2" fmla="*/ 729032 h 2500842"/>
              <a:gd name="connsiteX3" fmla="*/ 3039855 w 3039855"/>
              <a:gd name="connsiteY3" fmla="*/ 2500842 h 2500842"/>
              <a:gd name="connsiteX4" fmla="*/ 226952 w 3039855"/>
              <a:gd name="connsiteY4" fmla="*/ 2500842 h 2500842"/>
              <a:gd name="connsiteX5" fmla="*/ 155401 w 3039855"/>
              <a:gd name="connsiteY5" fmla="*/ 2366679 h 2500842"/>
              <a:gd name="connsiteX6" fmla="*/ 0 w 3039855"/>
              <a:gd name="connsiteY6" fmla="*/ 1663658 h 2500842"/>
              <a:gd name="connsiteX7" fmla="*/ 1663658 w 3039855"/>
              <a:gd name="connsiteY7" fmla="*/ 0 h 2500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39855" h="2500842">
                <a:moveTo>
                  <a:pt x="1663658" y="0"/>
                </a:moveTo>
                <a:cubicBezTo>
                  <a:pt x="2180490" y="0"/>
                  <a:pt x="2642278" y="235674"/>
                  <a:pt x="2947417" y="605417"/>
                </a:cubicBezTo>
                <a:lnTo>
                  <a:pt x="3039855" y="729032"/>
                </a:lnTo>
                <a:lnTo>
                  <a:pt x="3039855" y="2500842"/>
                </a:lnTo>
                <a:lnTo>
                  <a:pt x="226952" y="2500842"/>
                </a:lnTo>
                <a:lnTo>
                  <a:pt x="155401" y="2366679"/>
                </a:lnTo>
                <a:cubicBezTo>
                  <a:pt x="55691" y="2153127"/>
                  <a:pt x="0" y="1914896"/>
                  <a:pt x="0" y="1663658"/>
                </a:cubicBezTo>
                <a:cubicBezTo>
                  <a:pt x="0" y="744845"/>
                  <a:pt x="744845" y="0"/>
                  <a:pt x="1663658" y="0"/>
                </a:cubicBezTo>
                <a:close/>
              </a:path>
            </a:pathLst>
          </a:custGeom>
        </p:spPr>
      </p:pic>
      <p:pic>
        <p:nvPicPr>
          <p:cNvPr id="249" name="Picture 4" descr="Pictur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5083" t="-1970" r="5081" b="50898"/>
          <a:stretch/>
        </p:blipFill>
        <p:spPr bwMode="auto">
          <a:xfrm>
            <a:off x="8019868" y="-26909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0" name="TextBox 249"/>
          <p:cNvSpPr txBox="1"/>
          <p:nvPr/>
        </p:nvSpPr>
        <p:spPr>
          <a:xfrm>
            <a:off x="9796693" y="6512736"/>
            <a:ext cx="233399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 err="1"/>
              <a:t>Aita</a:t>
            </a:r>
            <a:r>
              <a:rPr lang="en-GB" sz="1050" b="1" dirty="0"/>
              <a:t>/Ade w. wolf-skin, </a:t>
            </a:r>
            <a:r>
              <a:rPr lang="en-GB" sz="1050" b="1" dirty="0" err="1"/>
              <a:t>Tarquiinia</a:t>
            </a:r>
            <a:endParaRPr lang="en-GB" sz="1050" b="1" dirty="0"/>
          </a:p>
        </p:txBody>
      </p:sp>
      <p:pic>
        <p:nvPicPr>
          <p:cNvPr id="252" name="Picture 2" descr="Picture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393" b="96575" l="8531" r="89100">
                        <a14:foregroundMark x1="69431" y1="7763" x2="69431" y2="7763"/>
                        <a14:foregroundMark x1="54502" y1="6849" x2="54502" y2="6849"/>
                        <a14:foregroundMark x1="50474" y1="8447" x2="50474" y2="8447"/>
                        <a14:foregroundMark x1="8531" y1="73516" x2="8531" y2="73516"/>
                        <a14:foregroundMark x1="27488" y1="92009" x2="27488" y2="92009"/>
                        <a14:foregroundMark x1="63270" y1="96575" x2="63270" y2="965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753" y="2213653"/>
            <a:ext cx="4460094" cy="4629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3" name="Rectangle 252"/>
          <p:cNvSpPr/>
          <p:nvPr/>
        </p:nvSpPr>
        <p:spPr>
          <a:xfrm>
            <a:off x="421665" y="130380"/>
            <a:ext cx="6096000" cy="150810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Romano-British copper alloy figurine, devouring a human; </a:t>
            </a:r>
            <a:b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the animal's long tail curls around on itself.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According to the British Museum: </a:t>
            </a:r>
          </a:p>
          <a:p>
            <a:r>
              <a:rPr lang="en-GB" sz="2000" b="1" dirty="0">
                <a:solidFill>
                  <a:schemeClr val="accent2">
                    <a:lumMod val="20000"/>
                    <a:lumOff val="80000"/>
                  </a:schemeClr>
                </a:solidFill>
                <a:highlight>
                  <a:srgbClr val="800000"/>
                </a:highlight>
              </a:rPr>
              <a:t>"It may represent a Celtic wolf-god".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(found 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nr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. Oxford; H:66mm; B.M.no 1883,0802.12) </a:t>
            </a:r>
            <a:endParaRPr lang="en-GB" dirty="0"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93560012"/>
      </p:ext>
    </p:extLst>
  </p:cSld>
  <p:clrMapOvr>
    <a:masterClrMapping/>
  </p:clrMapOvr>
  <p:transition spd="slow">
    <p:randomBar dir="vert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Picture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5083" t="-1970" r="5081" b="50898"/>
          <a:stretch/>
        </p:blipFill>
        <p:spPr bwMode="auto">
          <a:xfrm>
            <a:off x="8059246" y="-30116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Picture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93" b="96575" l="8531" r="89100">
                        <a14:foregroundMark x1="69431" y1="7763" x2="69431" y2="7763"/>
                        <a14:foregroundMark x1="54502" y1="6849" x2="54502" y2="6849"/>
                        <a14:foregroundMark x1="50474" y1="8447" x2="50474" y2="8447"/>
                        <a14:foregroundMark x1="8531" y1="73516" x2="8531" y2="73516"/>
                        <a14:foregroundMark x1="27488" y1="92009" x2="27488" y2="92009"/>
                        <a14:foregroundMark x1="63270" y1="96575" x2="63270" y2="965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753" y="2213653"/>
            <a:ext cx="4460094" cy="4629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tarasque de noves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375" b="99766" l="9740" r="89875">
                        <a14:foregroundMark x1="48602" y1="4531" x2="48602" y2="4531"/>
                        <a14:foregroundMark x1="53134" y1="93750" x2="53134" y2="93750"/>
                        <a14:foregroundMark x1="51205" y1="97500" x2="51205" y2="97500"/>
                        <a14:foregroundMark x1="55063" y1="99766" x2="55063" y2="99766"/>
                        <a14:foregroundMark x1="57473" y1="98906" x2="57473" y2="98906"/>
                        <a14:foregroundMark x1="63645" y1="99063" x2="63645" y2="99063"/>
                        <a14:foregroundMark x1="31823" y1="98047" x2="31823" y2="98047"/>
                        <a14:foregroundMark x1="36355" y1="98750" x2="36355" y2="98750"/>
                        <a14:foregroundMark x1="41851" y1="98750" x2="41851" y2="98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24514" y="1692857"/>
            <a:ext cx="3958236" cy="488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Image result for tarasque de noves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167" b="97833" l="9247" r="89247">
                        <a14:foregroundMark x1="44086" y1="6333" x2="44086" y2="6333"/>
                        <a14:foregroundMark x1="50323" y1="3333" x2="50323" y2="3333"/>
                        <a14:foregroundMark x1="44086" y1="92667" x2="44086" y2="92667"/>
                        <a14:foregroundMark x1="51828" y1="97833" x2="51828" y2="97833"/>
                        <a14:foregroundMark x1="55699" y1="96667" x2="55699" y2="96667"/>
                        <a14:foregroundMark x1="72688" y1="96333" x2="72688" y2="96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34889" y="1692857"/>
            <a:ext cx="3775829" cy="487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709047763"/>
              </p:ext>
            </p:extLst>
          </p:nvPr>
        </p:nvGraphicFramePr>
        <p:xfrm>
          <a:off x="1532409" y="4399354"/>
          <a:ext cx="4547049" cy="1657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10" name="Rectangle 9"/>
          <p:cNvSpPr/>
          <p:nvPr/>
        </p:nvSpPr>
        <p:spPr>
          <a:xfrm>
            <a:off x="421665" y="130380"/>
            <a:ext cx="6096000" cy="150810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Romano-British copper alloy figurine, devouring a human; </a:t>
            </a:r>
            <a:b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the animal's long tail curls around on itself.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According to the British Museum: </a:t>
            </a:r>
          </a:p>
          <a:p>
            <a:r>
              <a:rPr lang="en-GB" sz="2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"It may represent a Celtic wolf-god".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(found 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nr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. Oxford; H:66mm; B.M.no 1883,0802.12) </a:t>
            </a:r>
            <a:endParaRPr lang="en-GB" dirty="0"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678847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900E6FA-DC79-48C5-AAC1-7FB264AD4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">
                                            <p:graphicEl>
                                              <a:dgm id="{3900E6FA-DC79-48C5-AAC1-7FB264AD4B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1273D00-ED1F-42CF-95AE-63949BA403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>
                                            <p:graphicEl>
                                              <a:dgm id="{91273D00-ED1F-42CF-95AE-63949BA403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icture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393" b="96575" l="8531" r="89100">
                        <a14:foregroundMark x1="69431" y1="7763" x2="69431" y2="7763"/>
                        <a14:foregroundMark x1="54502" y1="6849" x2="54502" y2="6849"/>
                        <a14:foregroundMark x1="50474" y1="8447" x2="50474" y2="8447"/>
                        <a14:foregroundMark x1="8531" y1="73516" x2="8531" y2="73516"/>
                        <a14:foregroundMark x1="27488" y1="92009" x2="27488" y2="92009"/>
                        <a14:foregroundMark x1="63270" y1="96575" x2="63270" y2="965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9753" y="2213653"/>
            <a:ext cx="4460094" cy="4629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Picture"/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5083" t="-1970" r="5081" b="50898"/>
          <a:stretch/>
        </p:blipFill>
        <p:spPr bwMode="auto">
          <a:xfrm>
            <a:off x="8059246" y="-30116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26046" y="38161"/>
            <a:ext cx="2378869" cy="150480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Astronomy &amp; Myth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Creation myths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Re-birth </a:t>
            </a:r>
            <a:b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(e.g. of moon, world)</a:t>
            </a:r>
          </a:p>
        </p:txBody>
      </p:sp>
      <p:pic>
        <p:nvPicPr>
          <p:cNvPr id="7" name="Content Placeholder 3"/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6692" y="1816647"/>
            <a:ext cx="1748233" cy="17383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Rectangle 7"/>
          <p:cNvSpPr/>
          <p:nvPr/>
        </p:nvSpPr>
        <p:spPr>
          <a:xfrm rot="18898680">
            <a:off x="307524" y="3884682"/>
            <a:ext cx="140183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Wolf &amp; Moon</a:t>
            </a:r>
          </a:p>
        </p:txBody>
      </p:sp>
      <p:pic>
        <p:nvPicPr>
          <p:cNvPr id="10" name="Picture 3" descr="http://db.edcs.eu/epigr/bilder/$RIB_03_03053_2.jpg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181758" y="4305349"/>
            <a:ext cx="1876655" cy="2341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4177481" y="210709"/>
            <a:ext cx="6136095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latin typeface="Arial Rounded MT Bold" panose="020F0704030504030204" pitchFamily="34" charset="0"/>
              </a:rPr>
              <a:t>Conclusion…</a:t>
            </a:r>
            <a:br>
              <a:rPr lang="en-GB" sz="4000" dirty="0">
                <a:latin typeface="Arial Rounded MT Bold" panose="020F0704030504030204" pitchFamily="34" charset="0"/>
              </a:rPr>
            </a:br>
            <a:r>
              <a:rPr lang="en-GB" sz="4000" dirty="0">
                <a:latin typeface="Arial Rounded MT Bold" panose="020F0704030504030204" pitchFamily="34" charset="0"/>
              </a:rPr>
              <a:t>or rather </a:t>
            </a:r>
            <a:br>
              <a:rPr lang="en-GB" sz="4000" dirty="0">
                <a:latin typeface="Arial Rounded MT Bold" panose="020F0704030504030204" pitchFamily="34" charset="0"/>
              </a:rPr>
            </a:br>
            <a:r>
              <a:rPr lang="en-GB" sz="4000" dirty="0">
                <a:latin typeface="Arial Rounded MT Bold" panose="020F0704030504030204" pitchFamily="34" charset="0"/>
              </a:rPr>
              <a:t>food for thought…</a:t>
            </a:r>
          </a:p>
          <a:p>
            <a:endParaRPr lang="en-GB" sz="4000" dirty="0">
              <a:latin typeface="Arial Rounded MT Bold" panose="020F0704030504030204" pitchFamily="34" charset="0"/>
            </a:endParaRPr>
          </a:p>
          <a:p>
            <a:r>
              <a:rPr lang="en-GB" sz="4000" dirty="0">
                <a:latin typeface="Arial Rounded MT Bold" panose="020F0704030504030204" pitchFamily="34" charset="0"/>
              </a:rPr>
              <a:t>Who is Apollo </a:t>
            </a:r>
            <a:r>
              <a:rPr lang="en-GB" sz="4000" dirty="0" err="1">
                <a:latin typeface="Arial Rounded MT Bold" panose="020F0704030504030204" pitchFamily="34" charset="0"/>
              </a:rPr>
              <a:t>Cunomaglos</a:t>
            </a:r>
            <a:r>
              <a:rPr lang="en-GB" sz="4000" dirty="0">
                <a:latin typeface="Arial Rounded MT Bold" panose="020F0704030504030204" pitchFamily="34" charset="0"/>
              </a:rPr>
              <a:t>,</a:t>
            </a:r>
            <a:br>
              <a:rPr lang="en-GB" sz="4000" dirty="0">
                <a:latin typeface="Arial Rounded MT Bold" panose="020F0704030504030204" pitchFamily="34" charset="0"/>
              </a:rPr>
            </a:br>
            <a:r>
              <a:rPr lang="en-GB" sz="4000" dirty="0">
                <a:latin typeface="Arial Rounded MT Bold" panose="020F0704030504030204" pitchFamily="34" charset="0"/>
              </a:rPr>
              <a:t>“</a:t>
            </a:r>
            <a:r>
              <a:rPr lang="en-GB" sz="4000" dirty="0" err="1">
                <a:latin typeface="Arial Rounded MT Bold" panose="020F0704030504030204" pitchFamily="34" charset="0"/>
              </a:rPr>
              <a:t>Seigneur</a:t>
            </a:r>
            <a:r>
              <a:rPr lang="en-GB" sz="4000" dirty="0">
                <a:latin typeface="Arial Rounded MT Bold" panose="020F0704030504030204" pitchFamily="34" charset="0"/>
              </a:rPr>
              <a:t>-Loup”?</a:t>
            </a:r>
          </a:p>
          <a:p>
            <a:endParaRPr lang="en-GB" sz="4000" dirty="0">
              <a:latin typeface="Arial Rounded MT Bold" panose="020F0704030504030204" pitchFamily="34" charset="0"/>
            </a:endParaRPr>
          </a:p>
          <a:p>
            <a:r>
              <a:rPr lang="en-GB" sz="2800" dirty="0">
                <a:latin typeface="Arial Rounded MT Bold" panose="020F0704030504030204" pitchFamily="34" charset="0"/>
              </a:rPr>
              <a:t>What does he signify, </a:t>
            </a:r>
            <a:br>
              <a:rPr lang="en-GB" sz="2800" dirty="0">
                <a:latin typeface="Arial Rounded MT Bold" panose="020F0704030504030204" pitchFamily="34" charset="0"/>
              </a:rPr>
            </a:br>
            <a:r>
              <a:rPr lang="en-GB" sz="2800" dirty="0">
                <a:latin typeface="Arial Rounded MT Bold" panose="020F0704030504030204" pitchFamily="34" charset="0"/>
              </a:rPr>
              <a:t>what is his function, his myth…?</a:t>
            </a:r>
          </a:p>
        </p:txBody>
      </p:sp>
    </p:spTree>
    <p:extLst>
      <p:ext uri="{BB962C8B-B14F-4D97-AF65-F5344CB8AC3E}">
        <p14:creationId xmlns:p14="http://schemas.microsoft.com/office/powerpoint/2010/main" val="28487200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8" grpId="0"/>
      <p:bldP spid="11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Picture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5083" t="-1970" r="5081" b="50898"/>
          <a:stretch/>
        </p:blipFill>
        <p:spPr bwMode="auto">
          <a:xfrm>
            <a:off x="8059246" y="-30116"/>
            <a:ext cx="4132754" cy="3445946"/>
          </a:xfrm>
          <a:custGeom>
            <a:avLst/>
            <a:gdLst>
              <a:gd name="connsiteX0" fmla="*/ 303228 w 4638368"/>
              <a:gd name="connsiteY0" fmla="*/ 0 h 3867534"/>
              <a:gd name="connsiteX1" fmla="*/ 4638368 w 4638368"/>
              <a:gd name="connsiteY1" fmla="*/ 0 h 3867534"/>
              <a:gd name="connsiteX2" fmla="*/ 4638368 w 4638368"/>
              <a:gd name="connsiteY2" fmla="*/ 2952747 h 3867534"/>
              <a:gd name="connsiteX3" fmla="*/ 4585825 w 4638368"/>
              <a:gd name="connsiteY3" fmla="*/ 3013864 h 3867534"/>
              <a:gd name="connsiteX4" fmla="*/ 2641346 w 4638368"/>
              <a:gd name="connsiteY4" fmla="*/ 3867534 h 3867534"/>
              <a:gd name="connsiteX5" fmla="*/ 0 w 4638368"/>
              <a:gd name="connsiteY5" fmla="*/ 1226188 h 3867534"/>
              <a:gd name="connsiteX6" fmla="*/ 260466 w 4638368"/>
              <a:gd name="connsiteY6" fmla="*/ 81056 h 3867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38368" h="3867534">
                <a:moveTo>
                  <a:pt x="303228" y="0"/>
                </a:moveTo>
                <a:lnTo>
                  <a:pt x="4638368" y="0"/>
                </a:lnTo>
                <a:lnTo>
                  <a:pt x="4638368" y="2952747"/>
                </a:lnTo>
                <a:lnTo>
                  <a:pt x="4585825" y="3013864"/>
                </a:lnTo>
                <a:cubicBezTo>
                  <a:pt x="4103088" y="3538671"/>
                  <a:pt x="3410622" y="3867534"/>
                  <a:pt x="2641346" y="3867534"/>
                </a:cubicBezTo>
                <a:cubicBezTo>
                  <a:pt x="1182571" y="3867534"/>
                  <a:pt x="0" y="2684963"/>
                  <a:pt x="0" y="1226188"/>
                </a:cubicBezTo>
                <a:cubicBezTo>
                  <a:pt x="0" y="815907"/>
                  <a:pt x="93544" y="427475"/>
                  <a:pt x="260466" y="8105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Picture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393" b="96575" l="8531" r="89100">
                        <a14:foregroundMark x1="69431" y1="7763" x2="69431" y2="7763"/>
                        <a14:foregroundMark x1="54502" y1="6849" x2="54502" y2="6849"/>
                        <a14:foregroundMark x1="50474" y1="8447" x2="50474" y2="8447"/>
                        <a14:foregroundMark x1="8531" y1="73516" x2="8531" y2="73516"/>
                        <a14:foregroundMark x1="27488" y1="92009" x2="27488" y2="92009"/>
                        <a14:foregroundMark x1="63270" y1="96575" x2="63270" y2="965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60002" y="-5229"/>
            <a:ext cx="1641271" cy="170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Pictur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19750" y="4333658"/>
            <a:ext cx="2799923" cy="246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6046" y="38161"/>
            <a:ext cx="2378869" cy="15048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Astronomy &amp; Myth</a:t>
            </a:r>
          </a:p>
          <a:p>
            <a:r>
              <a:rPr lang="en-GB" sz="17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Creation myths</a:t>
            </a:r>
          </a:p>
          <a:p>
            <a:r>
              <a:rPr lang="en-GB" sz="17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Re-birth </a:t>
            </a:r>
            <a:br>
              <a:rPr lang="en-GB" sz="1700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17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(e.g. of moon, world)</a:t>
            </a:r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2095920" y="137838"/>
            <a:ext cx="2463791" cy="19014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  </a:t>
            </a:r>
            <a:r>
              <a:rPr lang="en-GB" sz="20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Ancestry  / Strength</a:t>
            </a:r>
            <a:endParaRPr lang="en-GB" b="1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lvl="1"/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Individuals</a:t>
            </a:r>
            <a:b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e.g. </a:t>
            </a:r>
            <a:r>
              <a:rPr lang="en-GB" sz="1600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Cunobelinus</a:t>
            </a:r>
            <a:endParaRPr lang="en-GB" sz="1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lvl="1"/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Peoples</a:t>
            </a:r>
            <a:b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e.g. </a:t>
            </a:r>
            <a:r>
              <a:rPr lang="en-GB" sz="1600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Faliscans</a:t>
            </a:r>
            <a:r>
              <a:rPr lang="en-GB" sz="1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600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Bituriges</a:t>
            </a:r>
            <a:endParaRPr lang="en-GB" sz="1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7" name="Content Placeholder 3"/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6692" y="1816647"/>
            <a:ext cx="1748233" cy="17383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TextBox 9"/>
          <p:cNvSpPr txBox="1"/>
          <p:nvPr/>
        </p:nvSpPr>
        <p:spPr>
          <a:xfrm>
            <a:off x="5389668" y="6356582"/>
            <a:ext cx="1388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pre-Shiva, </a:t>
            </a:r>
            <a:r>
              <a:rPr lang="en-GB" sz="1400" b="1" dirty="0" err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Mohenjo</a:t>
            </a:r>
            <a:r>
              <a:rPr lang="en-GB" sz="1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400" b="1" dirty="0" err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Daro</a:t>
            </a:r>
            <a:endParaRPr lang="en-GB" sz="14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6" descr="Picture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506" r="5557" b="12214"/>
          <a:stretch/>
        </p:blipFill>
        <p:spPr bwMode="auto">
          <a:xfrm>
            <a:off x="2028358" y="2314722"/>
            <a:ext cx="2921200" cy="1268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1402760" y="5119857"/>
            <a:ext cx="2317865" cy="8463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Wolf, open mouth, very long tongue?</a:t>
            </a:r>
          </a:p>
          <a:p>
            <a: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Exhaustion? Howling…?</a:t>
            </a:r>
          </a:p>
          <a:p>
            <a:r>
              <a:rPr lang="en-GB" sz="1100" b="1" i="1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Ooguchi</a:t>
            </a:r>
            <a:r>
              <a:rPr lang="en-GB" sz="1100" b="1" i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no </a:t>
            </a:r>
            <a:r>
              <a:rPr lang="en-GB" sz="1100" b="1" i="1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Magami</a:t>
            </a:r>
            <a: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, </a:t>
            </a:r>
            <a:r>
              <a:rPr lang="ja-JP" altLang="en-US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大口真神</a:t>
            </a:r>
            <a:b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sz="1600" i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c</a:t>
            </a:r>
            <a:r>
              <a:rPr lang="en-GB" sz="1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.90-50BC.</a:t>
            </a:r>
            <a:endParaRPr lang="en-GB" sz="1100" dirty="0">
              <a:solidFill>
                <a:schemeClr val="accent5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231" b="96000" l="3755" r="42053">
                        <a14:foregroundMark x1="8260" y1="55385" x2="8260" y2="55385"/>
                        <a14:foregroundMark x1="15144" y1="78462" x2="15144" y2="78462"/>
                        <a14:foregroundMark x1="21777" y1="92615" x2="21777" y2="92615"/>
                        <a14:foregroundMark x1="26658" y1="79077" x2="26658" y2="79077"/>
                        <a14:foregroundMark x1="32541" y1="73538" x2="32541" y2="73538"/>
                        <a14:foregroundMark x1="6758" y1="60923" x2="6758" y2="60923"/>
                        <a14:foregroundMark x1="13141" y1="34462" x2="13141" y2="34462"/>
                        <a14:foregroundMark x1="64581" y1="57846" x2="64581" y2="57846"/>
                        <a14:foregroundMark x1="30788" y1="38769" x2="30788" y2="38769"/>
                        <a14:foregroundMark x1="33417" y1="54462" x2="33417" y2="54462"/>
                        <a14:foregroundMark x1="34168" y1="29231" x2="34168" y2="29231"/>
                        <a14:foregroundMark x1="25907" y1="16000" x2="25907" y2="16000"/>
                        <a14:foregroundMark x1="19149" y1="44615" x2="19149" y2="44615"/>
                        <a14:foregroundMark x1="20901" y1="70462" x2="20901" y2="70462"/>
                        <a14:foregroundMark x1="21527" y1="84308" x2="21527" y2="84308"/>
                        <a14:foregroundMark x1="31414" y1="50462" x2="31414" y2="50462"/>
                        <a14:foregroundMark x1="36170" y1="41846" x2="36170" y2="41846"/>
                        <a14:foregroundMark x1="32165" y1="19077" x2="32165" y2="19077"/>
                        <a14:foregroundMark x1="8636" y1="38769" x2="8636" y2="38769"/>
                        <a14:foregroundMark x1="18899" y1="89538" x2="18899" y2="89538"/>
                        <a14:foregroundMark x1="19900" y1="96000" x2="19900" y2="96000"/>
                        <a14:foregroundMark x1="28285" y1="86769" x2="28285" y2="86769"/>
                        <a14:foregroundMark x1="31790" y1="81231" x2="31790" y2="81231"/>
                        <a14:foregroundMark x1="36295" y1="76308" x2="36295" y2="76308"/>
                        <a14:foregroundMark x1="35670" y1="70154" x2="35670" y2="70154"/>
                        <a14:foregroundMark x1="33792" y1="71385" x2="33792" y2="71385"/>
                        <a14:foregroundMark x1="33792" y1="78769" x2="33792" y2="78769"/>
                        <a14:foregroundMark x1="7259" y1="68615" x2="7259" y2="68615"/>
                        <a14:foregroundMark x1="5632" y1="62154" x2="5632" y2="62154"/>
                        <a14:foregroundMark x1="5757" y1="68615" x2="5757" y2="68615"/>
                        <a14:foregroundMark x1="7384" y1="76000" x2="7384" y2="76000"/>
                        <a14:foregroundMark x1="7509" y1="72923" x2="7509" y2="72923"/>
                        <a14:foregroundMark x1="7009" y1="70769" x2="7009" y2="70769"/>
                        <a14:foregroundMark x1="31414" y1="88615" x2="31414" y2="88615"/>
                        <a14:foregroundMark x1="33542" y1="82769" x2="33542" y2="82769"/>
                        <a14:foregroundMark x1="29662" y1="86769" x2="29662" y2="86769"/>
                        <a14:foregroundMark x1="27409" y1="90769" x2="27409" y2="90769"/>
                        <a14:foregroundMark x1="29161" y1="90462" x2="29161" y2="90462"/>
                        <a14:foregroundMark x1="31790" y1="86154" x2="31790" y2="86154"/>
                      </a14:backgroundRemoval>
                    </a14:imgEffect>
                  </a14:imgLayer>
                </a14:imgProps>
              </a:ext>
            </a:extLst>
          </a:blip>
          <a:srcRect l="5278" t="15717" r="61147" b="12491"/>
          <a:stretch/>
        </p:blipFill>
        <p:spPr>
          <a:xfrm>
            <a:off x="1533150" y="3438494"/>
            <a:ext cx="2012458" cy="1750319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 rot="18898680">
            <a:off x="3478125" y="3648004"/>
            <a:ext cx="14018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Wolf &amp; Pegasus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394058" y="4235035"/>
            <a:ext cx="17224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Sucellos</a:t>
            </a:r>
            <a:b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Silvanus </a:t>
            </a:r>
            <a:b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600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Dispater</a:t>
            </a:r>
            <a: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600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Belenos</a:t>
            </a:r>
            <a:b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wolf/dog  Apollo</a:t>
            </a:r>
            <a:b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Narbonensis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</a:t>
            </a:r>
            <a:endParaRPr lang="en-GB" sz="1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5" name="Rectangle 24"/>
          <p:cNvSpPr/>
          <p:nvPr/>
        </p:nvSpPr>
        <p:spPr>
          <a:xfrm rot="18898680">
            <a:off x="307524" y="3884682"/>
            <a:ext cx="140183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Wolf &amp; Moon</a:t>
            </a:r>
          </a:p>
        </p:txBody>
      </p:sp>
      <p:sp>
        <p:nvSpPr>
          <p:cNvPr id="26" name="Rectangle 25"/>
          <p:cNvSpPr/>
          <p:nvPr/>
        </p:nvSpPr>
        <p:spPr>
          <a:xfrm>
            <a:off x="127221" y="5841633"/>
            <a:ext cx="674347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rgbClr val="FFFF00"/>
                </a:solidFill>
              </a:rPr>
              <a:t>Wolf = God ?   </a:t>
            </a:r>
            <a:r>
              <a:rPr lang="en-GB" sz="2000" dirty="0">
                <a:solidFill>
                  <a:srgbClr val="FFFF00"/>
                </a:solidFill>
              </a:rPr>
              <a:t>or (merely) a </a:t>
            </a:r>
            <a:r>
              <a:rPr lang="en-GB" sz="2000" b="1" dirty="0">
                <a:solidFill>
                  <a:srgbClr val="FFFF00"/>
                </a:solidFill>
              </a:rPr>
              <a:t>divine messenger ?</a:t>
            </a:r>
          </a:p>
          <a:p>
            <a:pPr algn="ctr"/>
            <a:r>
              <a:rPr lang="en-GB" b="1" dirty="0">
                <a:solidFill>
                  <a:srgbClr val="FFFF00"/>
                </a:solidFill>
              </a:rPr>
              <a:t>LPRIA: more animals on own: wolf, boar, bull, mare</a:t>
            </a:r>
          </a:p>
          <a:p>
            <a:pPr algn="ctr"/>
            <a:r>
              <a:rPr lang="en-GB" b="1" dirty="0">
                <a:solidFill>
                  <a:srgbClr val="FFFF00"/>
                </a:solidFill>
                <a:sym typeface="Wingdings" panose="05000000000000000000" pitchFamily="2" charset="2"/>
              </a:rPr>
              <a:t> </a:t>
            </a:r>
            <a:r>
              <a:rPr lang="en-GB" b="1" dirty="0">
                <a:solidFill>
                  <a:srgbClr val="FFFF00"/>
                </a:solidFill>
              </a:rPr>
              <a:t>then: just as attributes to </a:t>
            </a:r>
            <a:r>
              <a:rPr lang="en-GB" b="1" dirty="0" err="1">
                <a:solidFill>
                  <a:srgbClr val="FFFF00"/>
                </a:solidFill>
              </a:rPr>
              <a:t>theiranthropomorphic</a:t>
            </a:r>
            <a:r>
              <a:rPr lang="en-GB" b="1" dirty="0">
                <a:solidFill>
                  <a:srgbClr val="FFFF00"/>
                </a:solidFill>
              </a:rPr>
              <a:t> gods </a:t>
            </a:r>
            <a:r>
              <a:rPr lang="en-GB" b="1" dirty="0">
                <a:solidFill>
                  <a:srgbClr val="FFFF00"/>
                </a:solidFill>
                <a:sym typeface="Wingdings" panose="05000000000000000000" pitchFamily="2" charset="2"/>
              </a:rPr>
              <a:t>EPONA</a:t>
            </a: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8" name="Picture 2" descr="Picture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50" t="25635" r="6283" b="28532"/>
          <a:stretch/>
        </p:blipFill>
        <p:spPr bwMode="auto">
          <a:xfrm>
            <a:off x="4725365" y="1740341"/>
            <a:ext cx="3070682" cy="3070681"/>
          </a:xfrm>
          <a:custGeom>
            <a:avLst/>
            <a:gdLst>
              <a:gd name="connsiteX0" fmla="*/ 1425981 w 2851962"/>
              <a:gd name="connsiteY0" fmla="*/ 0 h 2851962"/>
              <a:gd name="connsiteX1" fmla="*/ 2851962 w 2851962"/>
              <a:gd name="connsiteY1" fmla="*/ 1425981 h 2851962"/>
              <a:gd name="connsiteX2" fmla="*/ 1425981 w 2851962"/>
              <a:gd name="connsiteY2" fmla="*/ 2851962 h 2851962"/>
              <a:gd name="connsiteX3" fmla="*/ 0 w 2851962"/>
              <a:gd name="connsiteY3" fmla="*/ 1425981 h 2851962"/>
              <a:gd name="connsiteX4" fmla="*/ 1425981 w 2851962"/>
              <a:gd name="connsiteY4" fmla="*/ 0 h 2851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887853" y="-56314"/>
            <a:ext cx="2864643" cy="18729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Liminal role &amp; Afterlife</a:t>
            </a: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Wolves as companions</a:t>
            </a:r>
            <a:b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(Odin, Apollo, </a:t>
            </a:r>
            <a:r>
              <a:rPr lang="en-GB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Sucellos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</a:t>
            </a:r>
            <a:r>
              <a:rPr lang="en-GB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Belinus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…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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Powerful deities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6397979" y="3501214"/>
            <a:ext cx="1432322" cy="326978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dirty="0" err="1"/>
              <a:t>Liminaliity</a:t>
            </a:r>
            <a:br>
              <a:rPr lang="en-GB" sz="1600" b="1" dirty="0"/>
            </a:br>
            <a:r>
              <a:rPr lang="en-GB" sz="1600" b="1" dirty="0">
                <a:sym typeface="Wingdings" panose="05000000000000000000" pitchFamily="2" charset="2"/>
              </a:rPr>
              <a:t> </a:t>
            </a:r>
            <a:r>
              <a:rPr lang="en-GB" sz="1600" b="1" dirty="0"/>
              <a:t>Shamanism</a:t>
            </a:r>
          </a:p>
        </p:txBody>
      </p:sp>
      <p:pic>
        <p:nvPicPr>
          <p:cNvPr id="32" name="Picture 3" descr="http://db.edcs.eu/epigr/bilder/$RIB_03_03053_2.jpg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181758" y="4305349"/>
            <a:ext cx="1876655" cy="2341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ectangle 27"/>
          <p:cNvSpPr/>
          <p:nvPr/>
        </p:nvSpPr>
        <p:spPr>
          <a:xfrm rot="557339">
            <a:off x="7900294" y="2726141"/>
            <a:ext cx="4100223" cy="1200329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(Aeschylus,</a:t>
            </a:r>
            <a:r>
              <a:rPr lang="en-GB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 Seven</a:t>
            </a:r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, 145）: </a:t>
            </a:r>
            <a:r>
              <a:rPr lang="en-GB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 </a:t>
            </a:r>
            <a:b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"</a:t>
            </a:r>
            <a:r>
              <a:rPr lang="en-GB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And you, </a:t>
            </a:r>
            <a:r>
              <a:rPr lang="en-GB" b="1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Apollo, Lord of the Wolf, be a wolf to the enemy force and give them groan for groan!</a:t>
            </a:r>
            <a:r>
              <a:rPr lang="en-GB" i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"</a:t>
            </a:r>
            <a:endParaRPr lang="en-GB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 rot="557339">
            <a:off x="9252508" y="4099448"/>
            <a:ext cx="2998009" cy="646331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Averter of evil !</a:t>
            </a:r>
          </a:p>
          <a:p>
            <a:pPr algn="ctr"/>
            <a:r>
              <a:rPr lang="en-GB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Protective functions!</a:t>
            </a:r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5805" b="93404" l="9794" r="92784">
                        <a14:foregroundMark x1="55670" y1="5805" x2="55670" y2="5805"/>
                        <a14:foregroundMark x1="54639" y1="93404" x2="54639" y2="93404"/>
                        <a14:foregroundMark x1="92784" y1="65699" x2="92784" y2="65699"/>
                        <a14:foregroundMark x1="17268" y1="59367" x2="17268" y2="59367"/>
                      </a14:backgroundRemoval>
                    </a14:imgEffect>
                  </a14:imgLayer>
                </a14:imgProps>
              </a:ext>
            </a:extLst>
          </a:blip>
          <a:srcRect b="4612"/>
          <a:stretch/>
        </p:blipFill>
        <p:spPr>
          <a:xfrm>
            <a:off x="9313870" y="4665796"/>
            <a:ext cx="2290272" cy="2133977"/>
          </a:xfrm>
          <a:prstGeom prst="rect">
            <a:avLst/>
          </a:prstGeom>
        </p:spPr>
      </p:pic>
      <p:sp>
        <p:nvSpPr>
          <p:cNvPr id="35" name="Rectangle 34"/>
          <p:cNvSpPr/>
          <p:nvPr/>
        </p:nvSpPr>
        <p:spPr>
          <a:xfrm>
            <a:off x="9892633" y="6155333"/>
            <a:ext cx="11327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Carnutes</a:t>
            </a:r>
            <a:r>
              <a:rPr lang="en-GB" dirty="0">
                <a:solidFill>
                  <a:schemeClr val="bg1"/>
                </a:solidFill>
              </a:rPr>
              <a:t>,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1</a:t>
            </a:r>
            <a:r>
              <a:rPr lang="en-GB" baseline="30000" dirty="0">
                <a:solidFill>
                  <a:schemeClr val="bg1"/>
                </a:solidFill>
              </a:rPr>
              <a:t>st</a:t>
            </a:r>
            <a:r>
              <a:rPr lang="en-GB" dirty="0">
                <a:solidFill>
                  <a:schemeClr val="bg1"/>
                </a:solidFill>
              </a:rPr>
              <a:t> c BC</a:t>
            </a:r>
          </a:p>
        </p:txBody>
      </p:sp>
    </p:spTree>
    <p:extLst>
      <p:ext uri="{BB962C8B-B14F-4D97-AF65-F5344CB8AC3E}">
        <p14:creationId xmlns:p14="http://schemas.microsoft.com/office/powerpoint/2010/main" val="331163909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25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"/>
                            </p:stCondLst>
                            <p:childTnLst>
                              <p:par>
                                <p:cTn id="6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21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750"/>
                            </p:stCondLst>
                            <p:childTnLst>
                              <p:par>
                                <p:cTn id="9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250"/>
                            </p:stCondLst>
                            <p:childTnLst>
                              <p:par>
                                <p:cTn id="102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12" grpId="0"/>
      <p:bldP spid="19" grpId="0"/>
      <p:bldP spid="22" grpId="0"/>
      <p:bldP spid="26" grpId="0"/>
      <p:bldP spid="5" grpId="0" uiExpand="1" build="p"/>
      <p:bldP spid="13" grpId="0" animBg="1"/>
      <p:bldP spid="28" grpId="0" animBg="1"/>
      <p:bldP spid="34" grpId="0" animBg="1"/>
      <p:bldP spid="3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402760" y="5119857"/>
            <a:ext cx="2317865" cy="8463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Wolf, open mouth, very long tongue?</a:t>
            </a:r>
          </a:p>
          <a:p>
            <a: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Exhaustion? Howling…?</a:t>
            </a:r>
          </a:p>
          <a:p>
            <a:r>
              <a:rPr lang="en-GB" sz="1100" b="1" i="1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Ooguchi</a:t>
            </a:r>
            <a:r>
              <a:rPr lang="en-GB" sz="1100" b="1" i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no </a:t>
            </a:r>
            <a:r>
              <a:rPr lang="en-GB" sz="1100" b="1" i="1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Magami</a:t>
            </a:r>
            <a: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, </a:t>
            </a:r>
            <a:r>
              <a:rPr lang="ja-JP" altLang="en-US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大口真神</a:t>
            </a:r>
            <a:b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sz="1600" i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c</a:t>
            </a:r>
            <a:r>
              <a:rPr lang="en-GB" sz="1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.90-50BC.</a:t>
            </a:r>
            <a:endParaRPr lang="en-GB" sz="11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232" b="97846" l="1625" r="97473">
                        <a14:foregroundMark x1="1805" y1="17953" x2="1805" y2="17953"/>
                        <a14:foregroundMark x1="35560" y1="85996" x2="35560" y2="85996"/>
                        <a14:foregroundMark x1="52527" y1="98025" x2="52527" y2="98025"/>
                        <a14:foregroundMark x1="73105" y1="77917" x2="73105" y2="77917"/>
                        <a14:foregroundMark x1="94043" y1="59066" x2="94043" y2="59066"/>
                        <a14:foregroundMark x1="53610" y1="3411" x2="53610" y2="3411"/>
                        <a14:foregroundMark x1="43502" y1="5925" x2="43502" y2="5925"/>
                        <a14:foregroundMark x1="76715" y1="77558" x2="76715" y2="77558"/>
                        <a14:foregroundMark x1="64260" y1="86355" x2="64260" y2="86355"/>
                        <a14:foregroundMark x1="53430" y1="84201" x2="53430" y2="84201"/>
                        <a14:foregroundMark x1="50722" y1="93357" x2="50722" y2="93357"/>
                        <a14:foregroundMark x1="70939" y1="90664" x2="70939" y2="90664"/>
                        <a14:foregroundMark x1="85379" y1="91562" x2="85379" y2="91562"/>
                        <a14:foregroundMark x1="97473" y1="93537" x2="97473" y2="9353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365" y="4010275"/>
            <a:ext cx="2797930" cy="2813081"/>
          </a:xfrm>
          <a:prstGeom prst="rect">
            <a:avLst/>
          </a:prstGeom>
        </p:spPr>
      </p:pic>
      <p:pic>
        <p:nvPicPr>
          <p:cNvPr id="7" name="Picture 2" descr="Image result for merlin blais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3" t="4096" r="11643" b="15039"/>
          <a:stretch/>
        </p:blipFill>
        <p:spPr bwMode="auto">
          <a:xfrm rot="636949">
            <a:off x="9489475" y="2749150"/>
            <a:ext cx="2852509" cy="2430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Pictur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19750" y="4333658"/>
            <a:ext cx="2799923" cy="246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3"/>
          <p:cNvSpPr>
            <a:spLocks noGrp="1"/>
          </p:cNvSpPr>
          <p:nvPr>
            <p:ph sz="half" idx="1"/>
          </p:nvPr>
        </p:nvSpPr>
        <p:spPr>
          <a:xfrm>
            <a:off x="26046" y="38161"/>
            <a:ext cx="2378869" cy="150480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Astronomy &amp; Myth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Creation myths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Re-birth </a:t>
            </a:r>
            <a:b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(e.g. of moon, world)</a:t>
            </a:r>
          </a:p>
        </p:txBody>
      </p:sp>
      <p:pic>
        <p:nvPicPr>
          <p:cNvPr id="11" name="Content Placeholder 3"/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6692" y="1816647"/>
            <a:ext cx="1748233" cy="17383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7"/>
          <a:srcRect l="10555" t="12166" r="18260" b="9151"/>
          <a:stretch/>
        </p:blipFill>
        <p:spPr>
          <a:xfrm>
            <a:off x="5542701" y="5127785"/>
            <a:ext cx="1552492" cy="1675803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389668" y="6356582"/>
            <a:ext cx="1388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pre-Shiva, </a:t>
            </a:r>
            <a:r>
              <a:rPr lang="en-GB" sz="1400" b="1" dirty="0" err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Mohenjo</a:t>
            </a:r>
            <a:r>
              <a:rPr lang="en-GB" sz="1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400" b="1" dirty="0" err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Daro</a:t>
            </a:r>
            <a:endParaRPr lang="en-GB" sz="14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6" descr="Picture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506" r="5557" b="12214"/>
          <a:stretch/>
        </p:blipFill>
        <p:spPr bwMode="auto">
          <a:xfrm>
            <a:off x="2028358" y="2314722"/>
            <a:ext cx="2921200" cy="1268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231" b="96000" l="3755" r="42053">
                        <a14:foregroundMark x1="8260" y1="55385" x2="8260" y2="55385"/>
                        <a14:foregroundMark x1="15144" y1="78462" x2="15144" y2="78462"/>
                        <a14:foregroundMark x1="21777" y1="92615" x2="21777" y2="92615"/>
                        <a14:foregroundMark x1="26658" y1="79077" x2="26658" y2="79077"/>
                        <a14:foregroundMark x1="32541" y1="73538" x2="32541" y2="73538"/>
                        <a14:foregroundMark x1="6758" y1="60923" x2="6758" y2="60923"/>
                        <a14:foregroundMark x1="13141" y1="34462" x2="13141" y2="34462"/>
                        <a14:foregroundMark x1="64581" y1="57846" x2="64581" y2="57846"/>
                        <a14:foregroundMark x1="30788" y1="38769" x2="30788" y2="38769"/>
                        <a14:foregroundMark x1="33417" y1="54462" x2="33417" y2="54462"/>
                        <a14:foregroundMark x1="34168" y1="29231" x2="34168" y2="29231"/>
                        <a14:foregroundMark x1="25907" y1="16000" x2="25907" y2="16000"/>
                        <a14:foregroundMark x1="19149" y1="44615" x2="19149" y2="44615"/>
                        <a14:foregroundMark x1="20901" y1="70462" x2="20901" y2="70462"/>
                        <a14:foregroundMark x1="21527" y1="84308" x2="21527" y2="84308"/>
                        <a14:foregroundMark x1="31414" y1="50462" x2="31414" y2="50462"/>
                        <a14:foregroundMark x1="36170" y1="41846" x2="36170" y2="41846"/>
                        <a14:foregroundMark x1="32165" y1="19077" x2="32165" y2="19077"/>
                        <a14:foregroundMark x1="8636" y1="38769" x2="8636" y2="38769"/>
                        <a14:foregroundMark x1="18899" y1="89538" x2="18899" y2="89538"/>
                        <a14:foregroundMark x1="19900" y1="96000" x2="19900" y2="96000"/>
                        <a14:foregroundMark x1="28285" y1="86769" x2="28285" y2="86769"/>
                        <a14:foregroundMark x1="31790" y1="81231" x2="31790" y2="81231"/>
                        <a14:foregroundMark x1="36295" y1="76308" x2="36295" y2="76308"/>
                        <a14:foregroundMark x1="35670" y1="70154" x2="35670" y2="70154"/>
                        <a14:foregroundMark x1="33792" y1="71385" x2="33792" y2="71385"/>
                        <a14:foregroundMark x1="33792" y1="78769" x2="33792" y2="78769"/>
                        <a14:foregroundMark x1="7259" y1="68615" x2="7259" y2="68615"/>
                        <a14:foregroundMark x1="5632" y1="62154" x2="5632" y2="62154"/>
                        <a14:foregroundMark x1="5757" y1="68615" x2="5757" y2="68615"/>
                        <a14:foregroundMark x1="7384" y1="76000" x2="7384" y2="76000"/>
                        <a14:foregroundMark x1="7509" y1="72923" x2="7509" y2="72923"/>
                        <a14:foregroundMark x1="7009" y1="70769" x2="7009" y2="70769"/>
                        <a14:foregroundMark x1="31414" y1="88615" x2="31414" y2="88615"/>
                        <a14:foregroundMark x1="33542" y1="82769" x2="33542" y2="82769"/>
                        <a14:foregroundMark x1="29662" y1="86769" x2="29662" y2="86769"/>
                        <a14:foregroundMark x1="27409" y1="90769" x2="27409" y2="90769"/>
                        <a14:foregroundMark x1="29161" y1="90462" x2="29161" y2="90462"/>
                        <a14:foregroundMark x1="31790" y1="86154" x2="31790" y2="86154"/>
                      </a14:backgroundRemoval>
                    </a14:imgEffect>
                  </a14:imgLayer>
                </a14:imgProps>
              </a:ext>
            </a:extLst>
          </a:blip>
          <a:srcRect l="5278" t="15717" r="61147" b="12491"/>
          <a:stretch/>
        </p:blipFill>
        <p:spPr>
          <a:xfrm>
            <a:off x="1533150" y="3438494"/>
            <a:ext cx="2012458" cy="1750319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 rot="18898680">
            <a:off x="3478124" y="3648003"/>
            <a:ext cx="14018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Wolf &amp; Pegasus</a:t>
            </a:r>
          </a:p>
        </p:txBody>
      </p:sp>
      <p:pic>
        <p:nvPicPr>
          <p:cNvPr id="19" name="Picture 2" descr="Picture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969" b="96063" l="2083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5582" b="2551"/>
          <a:stretch/>
        </p:blipFill>
        <p:spPr bwMode="auto">
          <a:xfrm>
            <a:off x="7708169" y="-16806"/>
            <a:ext cx="1753821" cy="461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/>
          <p:cNvSpPr txBox="1"/>
          <p:nvPr/>
        </p:nvSpPr>
        <p:spPr>
          <a:xfrm>
            <a:off x="4394058" y="4235035"/>
            <a:ext cx="17224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Sucellos</a:t>
            </a:r>
            <a:b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Silvanus </a:t>
            </a:r>
            <a:b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600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Dispater</a:t>
            </a:r>
            <a: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600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Belenos</a:t>
            </a:r>
            <a:b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wolf/dog  Apollo</a:t>
            </a:r>
            <a:b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Narbonensis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</a:t>
            </a:r>
            <a:endParaRPr lang="en-GB" sz="1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 rot="1029744">
            <a:off x="7763913" y="4115288"/>
            <a:ext cx="1934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“</a:t>
            </a:r>
            <a:r>
              <a:rPr lang="en-GB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Cernunnos</a:t>
            </a: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”/wolf</a:t>
            </a:r>
          </a:p>
        </p:txBody>
      </p:sp>
      <p:sp>
        <p:nvSpPr>
          <p:cNvPr id="22" name="Rectangle 21"/>
          <p:cNvSpPr/>
          <p:nvPr/>
        </p:nvSpPr>
        <p:spPr>
          <a:xfrm>
            <a:off x="9454860" y="4979524"/>
            <a:ext cx="2563248" cy="1384995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Master of </a:t>
            </a:r>
            <a:r>
              <a:rPr lang="fr-FR" sz="14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animals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…</a:t>
            </a:r>
            <a:b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Merlin, </a:t>
            </a:r>
            <a:r>
              <a:rPr lang="fr-FR" sz="14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instructed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 </a:t>
            </a:r>
            <a:b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by Blaise, a ‘</a:t>
            </a:r>
            <a:r>
              <a:rPr lang="fr-FR" sz="14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druid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’ </a:t>
            </a:r>
            <a:b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(=Bret </a:t>
            </a:r>
            <a:r>
              <a:rPr lang="fr-FR" sz="1400" b="1" i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bleid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, </a:t>
            </a:r>
            <a:b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fr-FR" sz="14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Cym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. </a:t>
            </a:r>
            <a:r>
              <a:rPr lang="fr-FR" sz="1400" b="1" i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bleidd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 </a:t>
            </a:r>
            <a:b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‘</a:t>
            </a:r>
            <a:r>
              <a:rPr lang="fr-FR" sz="14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wolf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’)</a:t>
            </a:r>
          </a:p>
        </p:txBody>
      </p:sp>
      <p:sp>
        <p:nvSpPr>
          <p:cNvPr id="23" name="Rectangle 22"/>
          <p:cNvSpPr/>
          <p:nvPr/>
        </p:nvSpPr>
        <p:spPr>
          <a:xfrm rot="18898680">
            <a:off x="307524" y="3884682"/>
            <a:ext cx="140183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Wolf &amp; Moon</a:t>
            </a:r>
          </a:p>
        </p:txBody>
      </p:sp>
      <p:pic>
        <p:nvPicPr>
          <p:cNvPr id="27" name="Picture 2" descr="Picture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50" t="25635" r="6283" b="28532"/>
          <a:stretch/>
        </p:blipFill>
        <p:spPr bwMode="auto">
          <a:xfrm>
            <a:off x="4691270" y="1740341"/>
            <a:ext cx="3104777" cy="3070681"/>
          </a:xfrm>
          <a:custGeom>
            <a:avLst/>
            <a:gdLst>
              <a:gd name="connsiteX0" fmla="*/ 1425981 w 2851962"/>
              <a:gd name="connsiteY0" fmla="*/ 0 h 2851962"/>
              <a:gd name="connsiteX1" fmla="*/ 2851962 w 2851962"/>
              <a:gd name="connsiteY1" fmla="*/ 1425981 h 2851962"/>
              <a:gd name="connsiteX2" fmla="*/ 1425981 w 2851962"/>
              <a:gd name="connsiteY2" fmla="*/ 2851962 h 2851962"/>
              <a:gd name="connsiteX3" fmla="*/ 0 w 2851962"/>
              <a:gd name="connsiteY3" fmla="*/ 1425981 h 2851962"/>
              <a:gd name="connsiteX4" fmla="*/ 1425981 w 2851962"/>
              <a:gd name="connsiteY4" fmla="*/ 0 h 2851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Content Placeholder 4"/>
          <p:cNvSpPr txBox="1">
            <a:spLocks/>
          </p:cNvSpPr>
          <p:nvPr/>
        </p:nvSpPr>
        <p:spPr>
          <a:xfrm>
            <a:off x="6397979" y="3501214"/>
            <a:ext cx="1432322" cy="326978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dirty="0" err="1"/>
              <a:t>Liminaliity</a:t>
            </a:r>
            <a:br>
              <a:rPr lang="en-GB" sz="1600" b="1" dirty="0"/>
            </a:br>
            <a:r>
              <a:rPr lang="en-GB" sz="1600" b="1" dirty="0">
                <a:sym typeface="Wingdings" panose="05000000000000000000" pitchFamily="2" charset="2"/>
              </a:rPr>
              <a:t> </a:t>
            </a:r>
            <a:r>
              <a:rPr lang="en-GB" sz="1600" b="1" dirty="0"/>
              <a:t>Shamanism</a:t>
            </a: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9062686" y="46629"/>
            <a:ext cx="3129314" cy="24818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9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Knowledge/Prophecy</a:t>
            </a:r>
            <a:r>
              <a:rPr lang="en-GB" sz="19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[-</a:t>
            </a:r>
            <a:r>
              <a:rPr lang="en-GB" sz="1900" b="1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FF0000"/>
                </a:highlight>
              </a:rPr>
              <a:t>Apollo</a:t>
            </a:r>
            <a:r>
              <a:rPr lang="en-GB" sz="19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?]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	Wolves: omniscient</a:t>
            </a:r>
            <a:b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	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nothing can be  concealed </a:t>
            </a:r>
          </a:p>
          <a:p>
            <a:pPr lvl="1"/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Wolves judge humans:</a:t>
            </a:r>
            <a:b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bad / good</a:t>
            </a:r>
          </a:p>
          <a:p>
            <a:pPr lvl="1"/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Celtic PN: </a:t>
            </a:r>
            <a:r>
              <a:rPr lang="en-GB" b="1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Ianuconius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b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                  "Just-Wolf"</a:t>
            </a:r>
          </a:p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Wolves as guides &amp; teachers</a:t>
            </a:r>
          </a:p>
        </p:txBody>
      </p:sp>
      <p:sp>
        <p:nvSpPr>
          <p:cNvPr id="30" name="Rectangle 29"/>
          <p:cNvSpPr/>
          <p:nvPr/>
        </p:nvSpPr>
        <p:spPr>
          <a:xfrm>
            <a:off x="2331876" y="5412539"/>
            <a:ext cx="3475337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b="1" dirty="0" err="1">
                <a:solidFill>
                  <a:srgbClr val="FFC000"/>
                </a:solidFill>
              </a:rPr>
              <a:t>Cunomapatis</a:t>
            </a:r>
            <a:r>
              <a:rPr lang="en-GB" b="1" dirty="0">
                <a:solidFill>
                  <a:srgbClr val="FFC000"/>
                </a:solidFill>
              </a:rPr>
              <a:t> </a:t>
            </a:r>
            <a:br>
              <a:rPr lang="en-GB" b="1" dirty="0">
                <a:solidFill>
                  <a:srgbClr val="FFC000"/>
                </a:solidFill>
              </a:rPr>
            </a:br>
            <a:r>
              <a:rPr lang="en-GB" b="1" dirty="0">
                <a:solidFill>
                  <a:srgbClr val="FFC000"/>
                </a:solidFill>
              </a:rPr>
              <a:t>"Wolf-Child“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C000"/>
                </a:solidFill>
              </a:rPr>
              <a:t>E.g., Cormac  mac Art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74779">
            <a:off x="10577081" y="5725967"/>
            <a:ext cx="1494479" cy="1247027"/>
          </a:xfrm>
          <a:prstGeom prst="rect">
            <a:avLst/>
          </a:prstGeom>
        </p:spPr>
      </p:pic>
      <p:sp>
        <p:nvSpPr>
          <p:cNvPr id="33" name="Content Placeholder 3">
            <a:extLst>
              <a:ext uri="{FF2B5EF4-FFF2-40B4-BE49-F238E27FC236}">
                <a16:creationId xmlns:a16="http://schemas.microsoft.com/office/drawing/2014/main" id="{F994ACB5-3FBB-456B-A695-198E8B525B2D}"/>
              </a:ext>
            </a:extLst>
          </p:cNvPr>
          <p:cNvSpPr txBox="1">
            <a:spLocks/>
          </p:cNvSpPr>
          <p:nvPr/>
        </p:nvSpPr>
        <p:spPr>
          <a:xfrm>
            <a:off x="2095920" y="137838"/>
            <a:ext cx="2463791" cy="19014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  </a:t>
            </a:r>
            <a:r>
              <a:rPr lang="en-GB" sz="20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Ancestry  / Strength</a:t>
            </a:r>
            <a:endParaRPr lang="en-GB" b="1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lvl="1"/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Individuals</a:t>
            </a:r>
            <a:b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e.g. </a:t>
            </a:r>
            <a:r>
              <a:rPr lang="en-GB" sz="1600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Cunobelinus</a:t>
            </a:r>
            <a:endParaRPr lang="en-GB" sz="1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lvl="1"/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Peoples</a:t>
            </a:r>
            <a:b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e.g. </a:t>
            </a:r>
            <a:r>
              <a:rPr lang="en-GB" sz="1600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Faliscans</a:t>
            </a:r>
            <a:r>
              <a:rPr lang="en-GB" sz="1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600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Bituriges</a:t>
            </a:r>
            <a:endParaRPr lang="en-GB" sz="1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4" name="Content Placeholder 4">
            <a:extLst>
              <a:ext uri="{FF2B5EF4-FFF2-40B4-BE49-F238E27FC236}">
                <a16:creationId xmlns:a16="http://schemas.microsoft.com/office/drawing/2014/main" id="{BA35D12D-8B1A-432D-BB14-9BE73EF5B135}"/>
              </a:ext>
            </a:extLst>
          </p:cNvPr>
          <p:cNvSpPr txBox="1">
            <a:spLocks/>
          </p:cNvSpPr>
          <p:nvPr/>
        </p:nvSpPr>
        <p:spPr>
          <a:xfrm>
            <a:off x="4887853" y="-56314"/>
            <a:ext cx="2864643" cy="18729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2000" b="1">
                <a:solidFill>
                  <a:schemeClr val="accent4">
                    <a:lumMod val="40000"/>
                    <a:lumOff val="60000"/>
                  </a:schemeClr>
                </a:solidFill>
              </a:rPr>
              <a:t>Liminal role &amp; Afterlife</a:t>
            </a:r>
          </a:p>
          <a:p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  <a:t>Wolves as companions</a:t>
            </a:r>
            <a:b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  <a:t>(Odin, Apollo, </a:t>
            </a:r>
            <a:r>
              <a:rPr lang="en-GB" b="1">
                <a:solidFill>
                  <a:schemeClr val="accent4">
                    <a:lumMod val="40000"/>
                    <a:lumOff val="60000"/>
                  </a:schemeClr>
                </a:solidFill>
              </a:rPr>
              <a:t>Sucellos</a:t>
            </a:r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  <a:t>, </a:t>
            </a:r>
            <a:r>
              <a:rPr lang="en-GB" b="1">
                <a:solidFill>
                  <a:schemeClr val="accent4">
                    <a:lumMod val="40000"/>
                    <a:lumOff val="60000"/>
                  </a:schemeClr>
                </a:solidFill>
              </a:rPr>
              <a:t>Belinus</a:t>
            </a:r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  <a:t>… </a:t>
            </a:r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</a:t>
            </a:r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  <a:t>Powerful deities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679605" y="5858815"/>
            <a:ext cx="5077232" cy="92333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Effect of urbanisation on religious believes?</a:t>
            </a:r>
          </a:p>
          <a:p>
            <a:pPr algn="ctr"/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Changing relationship with nature?</a:t>
            </a:r>
          </a:p>
          <a:p>
            <a:pPr algn="ctr"/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New ideas coming in? Written texts…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2690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3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2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3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4" presetClass="exit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3" grpId="0"/>
      <p:bldP spid="22" grpId="0" animBg="1"/>
      <p:bldP spid="25" grpId="0"/>
      <p:bldP spid="30" grpId="0"/>
      <p:bldP spid="2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402760" y="5119857"/>
            <a:ext cx="2317865" cy="8463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Wolf, open mouth, very long tongue?</a:t>
            </a:r>
          </a:p>
          <a:p>
            <a: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Exhaustion? Howling…?</a:t>
            </a:r>
          </a:p>
          <a:p>
            <a:r>
              <a:rPr lang="en-GB" sz="1100" b="1" i="1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Ooguchi</a:t>
            </a:r>
            <a:r>
              <a:rPr lang="en-GB" sz="1100" b="1" i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no </a:t>
            </a:r>
            <a:r>
              <a:rPr lang="en-GB" sz="1100" b="1" i="1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Magami</a:t>
            </a:r>
            <a: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, </a:t>
            </a:r>
            <a:r>
              <a:rPr lang="ja-JP" altLang="en-US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大口真神</a:t>
            </a:r>
            <a:br>
              <a:rPr lang="en-GB" sz="11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sz="1600" i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c</a:t>
            </a:r>
            <a:r>
              <a:rPr lang="en-GB" sz="1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.90-50BC.</a:t>
            </a:r>
            <a:endParaRPr lang="en-GB" sz="11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232" b="97846" l="1625" r="97473">
                        <a14:foregroundMark x1="1805" y1="17953" x2="1805" y2="17953"/>
                        <a14:foregroundMark x1="35560" y1="85996" x2="35560" y2="85996"/>
                        <a14:foregroundMark x1="52527" y1="98025" x2="52527" y2="98025"/>
                        <a14:foregroundMark x1="73105" y1="77917" x2="73105" y2="77917"/>
                        <a14:foregroundMark x1="94043" y1="59066" x2="94043" y2="59066"/>
                        <a14:foregroundMark x1="53610" y1="3411" x2="53610" y2="3411"/>
                        <a14:foregroundMark x1="43502" y1="5925" x2="43502" y2="5925"/>
                        <a14:foregroundMark x1="76715" y1="77558" x2="76715" y2="77558"/>
                        <a14:foregroundMark x1="64260" y1="86355" x2="64260" y2="86355"/>
                        <a14:foregroundMark x1="53430" y1="84201" x2="53430" y2="84201"/>
                        <a14:foregroundMark x1="50722" y1="93357" x2="50722" y2="93357"/>
                        <a14:foregroundMark x1="70939" y1="90664" x2="70939" y2="90664"/>
                        <a14:foregroundMark x1="85379" y1="91562" x2="85379" y2="91562"/>
                        <a14:foregroundMark x1="97473" y1="93537" x2="97473" y2="9353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365" y="4010275"/>
            <a:ext cx="2797930" cy="2813081"/>
          </a:xfrm>
          <a:prstGeom prst="rect">
            <a:avLst/>
          </a:prstGeom>
        </p:spPr>
      </p:pic>
      <p:pic>
        <p:nvPicPr>
          <p:cNvPr id="7" name="Picture 2" descr="Image result for merlin blais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3" t="4096" r="11643" b="15039"/>
          <a:stretch/>
        </p:blipFill>
        <p:spPr bwMode="auto">
          <a:xfrm rot="636949">
            <a:off x="9489475" y="2749150"/>
            <a:ext cx="2852509" cy="2430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Pictur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19750" y="4333658"/>
            <a:ext cx="2799923" cy="246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Content Placeholder 3"/>
          <p:cNvSpPr>
            <a:spLocks noGrp="1"/>
          </p:cNvSpPr>
          <p:nvPr>
            <p:ph sz="half" idx="1"/>
          </p:nvPr>
        </p:nvSpPr>
        <p:spPr>
          <a:xfrm>
            <a:off x="26046" y="38161"/>
            <a:ext cx="2378869" cy="150480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Astronomy &amp; Myth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Creation myths</a:t>
            </a:r>
          </a:p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Re-birth </a:t>
            </a:r>
            <a:b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(e.g. of moon, world)</a:t>
            </a:r>
          </a:p>
        </p:txBody>
      </p:sp>
      <p:pic>
        <p:nvPicPr>
          <p:cNvPr id="11" name="Content Placeholder 3"/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6692" y="1816647"/>
            <a:ext cx="1748233" cy="17383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7"/>
          <a:srcRect l="10555" t="12166" r="18260" b="9151"/>
          <a:stretch/>
        </p:blipFill>
        <p:spPr>
          <a:xfrm>
            <a:off x="5542701" y="5127785"/>
            <a:ext cx="1552492" cy="1675803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389668" y="6356582"/>
            <a:ext cx="1388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pre-Shiva, </a:t>
            </a:r>
            <a:r>
              <a:rPr lang="en-GB" sz="1400" b="1" dirty="0" err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Mohenjo</a:t>
            </a:r>
            <a:r>
              <a:rPr lang="en-GB" sz="1400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400" b="1" dirty="0" err="1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Daro</a:t>
            </a:r>
            <a:endParaRPr lang="en-GB" sz="14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6" descr="Picture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506" r="5557" b="12214"/>
          <a:stretch/>
        </p:blipFill>
        <p:spPr bwMode="auto">
          <a:xfrm>
            <a:off x="2028358" y="2314722"/>
            <a:ext cx="2921200" cy="1268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231" b="96000" l="3755" r="42053">
                        <a14:foregroundMark x1="8260" y1="55385" x2="8260" y2="55385"/>
                        <a14:foregroundMark x1="15144" y1="78462" x2="15144" y2="78462"/>
                        <a14:foregroundMark x1="21777" y1="92615" x2="21777" y2="92615"/>
                        <a14:foregroundMark x1="26658" y1="79077" x2="26658" y2="79077"/>
                        <a14:foregroundMark x1="32541" y1="73538" x2="32541" y2="73538"/>
                        <a14:foregroundMark x1="6758" y1="60923" x2="6758" y2="60923"/>
                        <a14:foregroundMark x1="13141" y1="34462" x2="13141" y2="34462"/>
                        <a14:foregroundMark x1="64581" y1="57846" x2="64581" y2="57846"/>
                        <a14:foregroundMark x1="30788" y1="38769" x2="30788" y2="38769"/>
                        <a14:foregroundMark x1="33417" y1="54462" x2="33417" y2="54462"/>
                        <a14:foregroundMark x1="34168" y1="29231" x2="34168" y2="29231"/>
                        <a14:foregroundMark x1="25907" y1="16000" x2="25907" y2="16000"/>
                        <a14:foregroundMark x1="19149" y1="44615" x2="19149" y2="44615"/>
                        <a14:foregroundMark x1="20901" y1="70462" x2="20901" y2="70462"/>
                        <a14:foregroundMark x1="21527" y1="84308" x2="21527" y2="84308"/>
                        <a14:foregroundMark x1="31414" y1="50462" x2="31414" y2="50462"/>
                        <a14:foregroundMark x1="36170" y1="41846" x2="36170" y2="41846"/>
                        <a14:foregroundMark x1="32165" y1="19077" x2="32165" y2="19077"/>
                        <a14:foregroundMark x1="8636" y1="38769" x2="8636" y2="38769"/>
                        <a14:foregroundMark x1="18899" y1="89538" x2="18899" y2="89538"/>
                        <a14:foregroundMark x1="19900" y1="96000" x2="19900" y2="96000"/>
                        <a14:foregroundMark x1="28285" y1="86769" x2="28285" y2="86769"/>
                        <a14:foregroundMark x1="31790" y1="81231" x2="31790" y2="81231"/>
                        <a14:foregroundMark x1="36295" y1="76308" x2="36295" y2="76308"/>
                        <a14:foregroundMark x1="35670" y1="70154" x2="35670" y2="70154"/>
                        <a14:foregroundMark x1="33792" y1="71385" x2="33792" y2="71385"/>
                        <a14:foregroundMark x1="33792" y1="78769" x2="33792" y2="78769"/>
                        <a14:foregroundMark x1="7259" y1="68615" x2="7259" y2="68615"/>
                        <a14:foregroundMark x1="5632" y1="62154" x2="5632" y2="62154"/>
                        <a14:foregroundMark x1="5757" y1="68615" x2="5757" y2="68615"/>
                        <a14:foregroundMark x1="7384" y1="76000" x2="7384" y2="76000"/>
                        <a14:foregroundMark x1="7509" y1="72923" x2="7509" y2="72923"/>
                        <a14:foregroundMark x1="7009" y1="70769" x2="7009" y2="70769"/>
                        <a14:foregroundMark x1="31414" y1="88615" x2="31414" y2="88615"/>
                        <a14:foregroundMark x1="33542" y1="82769" x2="33542" y2="82769"/>
                        <a14:foregroundMark x1="29662" y1="86769" x2="29662" y2="86769"/>
                        <a14:foregroundMark x1="27409" y1="90769" x2="27409" y2="90769"/>
                        <a14:foregroundMark x1="29161" y1="90462" x2="29161" y2="90462"/>
                        <a14:foregroundMark x1="31790" y1="86154" x2="31790" y2="86154"/>
                      </a14:backgroundRemoval>
                    </a14:imgEffect>
                  </a14:imgLayer>
                </a14:imgProps>
              </a:ext>
            </a:extLst>
          </a:blip>
          <a:srcRect l="5278" t="15717" r="61147" b="12491"/>
          <a:stretch/>
        </p:blipFill>
        <p:spPr>
          <a:xfrm>
            <a:off x="1533150" y="3438494"/>
            <a:ext cx="2012458" cy="1750319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 rot="18898680">
            <a:off x="3478124" y="3648003"/>
            <a:ext cx="140183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Wolf &amp; Pegasus</a:t>
            </a:r>
          </a:p>
        </p:txBody>
      </p:sp>
      <p:pic>
        <p:nvPicPr>
          <p:cNvPr id="19" name="Picture 2" descr="Picture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969" b="96063" l="2083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5582" b="2551"/>
          <a:stretch/>
        </p:blipFill>
        <p:spPr bwMode="auto">
          <a:xfrm>
            <a:off x="7708169" y="-16806"/>
            <a:ext cx="1753821" cy="461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/>
          <p:cNvSpPr txBox="1"/>
          <p:nvPr/>
        </p:nvSpPr>
        <p:spPr>
          <a:xfrm>
            <a:off x="4394058" y="4235035"/>
            <a:ext cx="172240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Sucellos</a:t>
            </a:r>
            <a:b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Silvanus </a:t>
            </a:r>
            <a:b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600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Dispater</a:t>
            </a:r>
            <a: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600" b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Belenos</a:t>
            </a:r>
            <a:b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6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wolf/dog  Apollo</a:t>
            </a:r>
            <a:b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(</a:t>
            </a:r>
            <a:r>
              <a:rPr lang="en-GB" sz="14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Narbonensis</a:t>
            </a:r>
            <a:r>
              <a:rPr lang="en-GB" sz="1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</a:t>
            </a:r>
            <a:endParaRPr lang="en-GB" sz="1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 rot="1029744">
            <a:off x="7763913" y="4115288"/>
            <a:ext cx="1934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“</a:t>
            </a:r>
            <a:r>
              <a:rPr lang="en-GB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Cernunnos</a:t>
            </a: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”/wolf</a:t>
            </a:r>
          </a:p>
        </p:txBody>
      </p:sp>
      <p:sp>
        <p:nvSpPr>
          <p:cNvPr id="22" name="Rectangle 21"/>
          <p:cNvSpPr/>
          <p:nvPr/>
        </p:nvSpPr>
        <p:spPr>
          <a:xfrm>
            <a:off x="9454860" y="4979524"/>
            <a:ext cx="2563248" cy="1384995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Master of </a:t>
            </a:r>
            <a:r>
              <a:rPr lang="fr-FR" sz="14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animals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…</a:t>
            </a:r>
            <a:b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Merlin, </a:t>
            </a:r>
            <a:r>
              <a:rPr lang="fr-FR" sz="14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instructed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 </a:t>
            </a:r>
            <a:b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by Blaise, a ‘</a:t>
            </a:r>
            <a:r>
              <a:rPr lang="fr-FR" sz="14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druid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’ </a:t>
            </a:r>
            <a:b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(=Bret </a:t>
            </a:r>
            <a:r>
              <a:rPr lang="fr-FR" sz="1400" b="1" i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bleid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, </a:t>
            </a:r>
            <a:b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fr-FR" sz="14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Cym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. </a:t>
            </a:r>
            <a:r>
              <a:rPr lang="fr-FR" sz="1400" b="1" i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bleidd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 </a:t>
            </a:r>
            <a:b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</a:b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‘</a:t>
            </a:r>
            <a:r>
              <a:rPr lang="fr-FR" sz="1400" b="1" dirty="0" err="1">
                <a:solidFill>
                  <a:schemeClr val="accent5">
                    <a:lumMod val="20000"/>
                    <a:lumOff val="80000"/>
                  </a:schemeClr>
                </a:solidFill>
              </a:rPr>
              <a:t>wolf</a:t>
            </a:r>
            <a:r>
              <a:rPr lang="fr-FR" sz="1400" b="1" dirty="0">
                <a:solidFill>
                  <a:schemeClr val="accent5">
                    <a:lumMod val="20000"/>
                    <a:lumOff val="80000"/>
                  </a:schemeClr>
                </a:solidFill>
              </a:rPr>
              <a:t>’)</a:t>
            </a:r>
          </a:p>
        </p:txBody>
      </p:sp>
      <p:sp>
        <p:nvSpPr>
          <p:cNvPr id="23" name="Rectangle 22"/>
          <p:cNvSpPr/>
          <p:nvPr/>
        </p:nvSpPr>
        <p:spPr>
          <a:xfrm rot="18898680">
            <a:off x="307524" y="3884682"/>
            <a:ext cx="1401835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Wolf &amp; Moon</a:t>
            </a:r>
          </a:p>
        </p:txBody>
      </p:sp>
      <p:pic>
        <p:nvPicPr>
          <p:cNvPr id="27" name="Picture 2" descr="Picture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150" t="25635" r="6283" b="28532"/>
          <a:stretch/>
        </p:blipFill>
        <p:spPr bwMode="auto">
          <a:xfrm>
            <a:off x="4691270" y="1740341"/>
            <a:ext cx="3104777" cy="3070681"/>
          </a:xfrm>
          <a:custGeom>
            <a:avLst/>
            <a:gdLst>
              <a:gd name="connsiteX0" fmla="*/ 1425981 w 2851962"/>
              <a:gd name="connsiteY0" fmla="*/ 0 h 2851962"/>
              <a:gd name="connsiteX1" fmla="*/ 2851962 w 2851962"/>
              <a:gd name="connsiteY1" fmla="*/ 1425981 h 2851962"/>
              <a:gd name="connsiteX2" fmla="*/ 1425981 w 2851962"/>
              <a:gd name="connsiteY2" fmla="*/ 2851962 h 2851962"/>
              <a:gd name="connsiteX3" fmla="*/ 0 w 2851962"/>
              <a:gd name="connsiteY3" fmla="*/ 1425981 h 2851962"/>
              <a:gd name="connsiteX4" fmla="*/ 1425981 w 2851962"/>
              <a:gd name="connsiteY4" fmla="*/ 0 h 2851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1962" h="2851962">
                <a:moveTo>
                  <a:pt x="1425981" y="0"/>
                </a:moveTo>
                <a:cubicBezTo>
                  <a:pt x="2213529" y="0"/>
                  <a:pt x="2851962" y="638433"/>
                  <a:pt x="2851962" y="1425981"/>
                </a:cubicBezTo>
                <a:cubicBezTo>
                  <a:pt x="2851962" y="2213529"/>
                  <a:pt x="2213529" y="2851962"/>
                  <a:pt x="1425981" y="2851962"/>
                </a:cubicBezTo>
                <a:cubicBezTo>
                  <a:pt x="638433" y="2851962"/>
                  <a:pt x="0" y="2213529"/>
                  <a:pt x="0" y="1425981"/>
                </a:cubicBezTo>
                <a:cubicBezTo>
                  <a:pt x="0" y="638433"/>
                  <a:pt x="638433" y="0"/>
                  <a:pt x="142598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Content Placeholder 4"/>
          <p:cNvSpPr txBox="1">
            <a:spLocks/>
          </p:cNvSpPr>
          <p:nvPr/>
        </p:nvSpPr>
        <p:spPr>
          <a:xfrm>
            <a:off x="6397979" y="3501214"/>
            <a:ext cx="1432322" cy="326978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dirty="0" err="1"/>
              <a:t>Liminaliity</a:t>
            </a:r>
            <a:br>
              <a:rPr lang="en-GB" sz="1600" b="1" dirty="0"/>
            </a:br>
            <a:r>
              <a:rPr lang="en-GB" sz="1600" b="1" dirty="0">
                <a:sym typeface="Wingdings" panose="05000000000000000000" pitchFamily="2" charset="2"/>
              </a:rPr>
              <a:t> </a:t>
            </a:r>
            <a:r>
              <a:rPr lang="en-GB" sz="1600" b="1" dirty="0"/>
              <a:t>Shamanism</a:t>
            </a: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9062686" y="46629"/>
            <a:ext cx="3129314" cy="24818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900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Knowledge/Prophecy</a:t>
            </a:r>
            <a:r>
              <a:rPr lang="en-GB" sz="19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[-</a:t>
            </a:r>
            <a:r>
              <a:rPr lang="en-GB" sz="1900" b="1" dirty="0">
                <a:solidFill>
                  <a:schemeClr val="accent1">
                    <a:lumMod val="40000"/>
                    <a:lumOff val="60000"/>
                  </a:schemeClr>
                </a:solidFill>
                <a:highlight>
                  <a:srgbClr val="FF0000"/>
                </a:highlight>
              </a:rPr>
              <a:t>Apollo</a:t>
            </a:r>
            <a:r>
              <a:rPr lang="en-GB" sz="19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?]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	Wolves: omniscient</a:t>
            </a:r>
            <a:b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	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nothing can be  concealed </a:t>
            </a:r>
          </a:p>
          <a:p>
            <a:pPr lvl="1"/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Wolves judge humans:</a:t>
            </a:r>
            <a:b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bad / good</a:t>
            </a:r>
          </a:p>
          <a:p>
            <a:pPr lvl="1"/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Celtic PN: </a:t>
            </a:r>
            <a:r>
              <a:rPr lang="en-GB" b="1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Ianuconius</a:t>
            </a: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b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                  "Just-Wolf"</a:t>
            </a:r>
          </a:p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Wolves as guides &amp; teachers</a:t>
            </a:r>
          </a:p>
        </p:txBody>
      </p:sp>
      <p:sp>
        <p:nvSpPr>
          <p:cNvPr id="30" name="Rectangle 29"/>
          <p:cNvSpPr/>
          <p:nvPr/>
        </p:nvSpPr>
        <p:spPr>
          <a:xfrm>
            <a:off x="2331876" y="5412539"/>
            <a:ext cx="3475337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GB" b="1" dirty="0" err="1">
                <a:solidFill>
                  <a:srgbClr val="FFC000"/>
                </a:solidFill>
              </a:rPr>
              <a:t>Cunomapatis</a:t>
            </a:r>
            <a:r>
              <a:rPr lang="en-GB" b="1" dirty="0">
                <a:solidFill>
                  <a:srgbClr val="FFC000"/>
                </a:solidFill>
              </a:rPr>
              <a:t> </a:t>
            </a:r>
            <a:br>
              <a:rPr lang="en-GB" b="1" dirty="0">
                <a:solidFill>
                  <a:srgbClr val="FFC000"/>
                </a:solidFill>
              </a:rPr>
            </a:br>
            <a:r>
              <a:rPr lang="en-GB" b="1" dirty="0">
                <a:solidFill>
                  <a:srgbClr val="FFC000"/>
                </a:solidFill>
              </a:rPr>
              <a:t>"Wolf-Child“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FFC000"/>
                </a:solidFill>
              </a:rPr>
              <a:t>E.g., Cormac  mac Art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774779">
            <a:off x="10577081" y="5725967"/>
            <a:ext cx="1494479" cy="1247027"/>
          </a:xfrm>
          <a:prstGeom prst="rect">
            <a:avLst/>
          </a:prstGeom>
        </p:spPr>
      </p:pic>
      <p:sp>
        <p:nvSpPr>
          <p:cNvPr id="33" name="Content Placeholder 3">
            <a:extLst>
              <a:ext uri="{FF2B5EF4-FFF2-40B4-BE49-F238E27FC236}">
                <a16:creationId xmlns:a16="http://schemas.microsoft.com/office/drawing/2014/main" id="{F994ACB5-3FBB-456B-A695-198E8B525B2D}"/>
              </a:ext>
            </a:extLst>
          </p:cNvPr>
          <p:cNvSpPr txBox="1">
            <a:spLocks/>
          </p:cNvSpPr>
          <p:nvPr/>
        </p:nvSpPr>
        <p:spPr>
          <a:xfrm>
            <a:off x="2095920" y="137838"/>
            <a:ext cx="2463791" cy="19014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  </a:t>
            </a:r>
            <a:r>
              <a:rPr lang="en-GB" sz="20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Ancestry  / Strength</a:t>
            </a:r>
            <a:endParaRPr lang="en-GB" b="1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lvl="1"/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Individuals</a:t>
            </a:r>
            <a:b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e.g. </a:t>
            </a:r>
            <a:r>
              <a:rPr lang="en-GB" sz="1600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Cunobelinus</a:t>
            </a:r>
            <a:endParaRPr lang="en-GB" sz="1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lvl="1"/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Peoples</a:t>
            </a:r>
            <a:b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sz="1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e.g. </a:t>
            </a:r>
            <a:r>
              <a:rPr lang="en-GB" sz="1600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Faliscans</a:t>
            </a:r>
            <a:r>
              <a:rPr lang="en-GB" sz="1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600" dirty="0" err="1">
                <a:solidFill>
                  <a:schemeClr val="accent5">
                    <a:lumMod val="40000"/>
                    <a:lumOff val="60000"/>
                  </a:schemeClr>
                </a:solidFill>
              </a:rPr>
              <a:t>Bituriges</a:t>
            </a:r>
            <a:endParaRPr lang="en-GB" sz="1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4" name="Content Placeholder 4">
            <a:extLst>
              <a:ext uri="{FF2B5EF4-FFF2-40B4-BE49-F238E27FC236}">
                <a16:creationId xmlns:a16="http://schemas.microsoft.com/office/drawing/2014/main" id="{BA35D12D-8B1A-432D-BB14-9BE73EF5B135}"/>
              </a:ext>
            </a:extLst>
          </p:cNvPr>
          <p:cNvSpPr txBox="1">
            <a:spLocks/>
          </p:cNvSpPr>
          <p:nvPr/>
        </p:nvSpPr>
        <p:spPr>
          <a:xfrm>
            <a:off x="4887853" y="-56314"/>
            <a:ext cx="2864643" cy="18729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GB" sz="2000" b="1">
                <a:solidFill>
                  <a:schemeClr val="accent4">
                    <a:lumMod val="40000"/>
                    <a:lumOff val="60000"/>
                  </a:schemeClr>
                </a:solidFill>
              </a:rPr>
              <a:t>Liminal role &amp; Afterlife</a:t>
            </a:r>
          </a:p>
          <a:p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  <a:t>Wolves as companions</a:t>
            </a:r>
            <a:b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  <a:t>(Odin, Apollo, </a:t>
            </a:r>
            <a:r>
              <a:rPr lang="en-GB" b="1">
                <a:solidFill>
                  <a:schemeClr val="accent4">
                    <a:lumMod val="40000"/>
                    <a:lumOff val="60000"/>
                  </a:schemeClr>
                </a:solidFill>
              </a:rPr>
              <a:t>Sucellos</a:t>
            </a:r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  <a:t>, </a:t>
            </a:r>
            <a:r>
              <a:rPr lang="en-GB" b="1">
                <a:solidFill>
                  <a:schemeClr val="accent4">
                    <a:lumMod val="40000"/>
                    <a:lumOff val="60000"/>
                  </a:schemeClr>
                </a:solidFill>
              </a:rPr>
              <a:t>Belinus</a:t>
            </a:r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  <a:t>… </a:t>
            </a:r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  <a:sym typeface="Wingdings" panose="05000000000000000000" pitchFamily="2" charset="2"/>
              </a:rPr>
              <a:t></a:t>
            </a:r>
            <a:r>
              <a:rPr lang="en-GB">
                <a:solidFill>
                  <a:schemeClr val="accent4">
                    <a:lumMod val="40000"/>
                    <a:lumOff val="60000"/>
                  </a:schemeClr>
                </a:solidFill>
              </a:rPr>
              <a:t>Powerful deities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679605" y="5858815"/>
            <a:ext cx="5077232" cy="92333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Effect of urbanisation on religious believes?</a:t>
            </a:r>
          </a:p>
          <a:p>
            <a:pPr algn="ctr"/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Changing relationship with nature?</a:t>
            </a:r>
          </a:p>
          <a:p>
            <a:pPr algn="ctr"/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New ideas coming in? Written texts…</a:t>
            </a:r>
            <a:endParaRPr lang="en-GB" dirty="0"/>
          </a:p>
        </p:txBody>
      </p:sp>
      <p:pic>
        <p:nvPicPr>
          <p:cNvPr id="28" name="Picture 2" descr="Picture">
            <a:extLst>
              <a:ext uri="{FF2B5EF4-FFF2-40B4-BE49-F238E27FC236}">
                <a16:creationId xmlns:a16="http://schemas.microsoft.com/office/drawing/2014/main" id="{4C7FADC3-F967-4849-B062-D952E8520C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20000"/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282" t="2970" r="587" b="32920"/>
          <a:stretch/>
        </p:blipFill>
        <p:spPr bwMode="auto">
          <a:xfrm>
            <a:off x="21612" y="55659"/>
            <a:ext cx="11996496" cy="687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Picture">
            <a:extLst>
              <a:ext uri="{FF2B5EF4-FFF2-40B4-BE49-F238E27FC236}">
                <a16:creationId xmlns:a16="http://schemas.microsoft.com/office/drawing/2014/main" id="{60231650-737F-4DFC-9B8C-16957F4AE7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282" t="2970" r="587" b="32920"/>
          <a:stretch/>
        </p:blipFill>
        <p:spPr bwMode="auto">
          <a:xfrm>
            <a:off x="21612" y="55659"/>
            <a:ext cx="11963653" cy="687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596487"/>
      </p:ext>
    </p:extLst>
  </p:cSld>
  <p:clrMapOvr>
    <a:masterClrMapping/>
  </p:clrMapOvr>
  <p:transition spd="slow">
    <p:randomBar dir="vert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-1786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Picture"/>
          <p:cNvPicPr>
            <a:picLocks noChangeAspect="1" noChangeArrowheads="1"/>
          </p:cNvPicPr>
          <p:nvPr/>
        </p:nvPicPr>
        <p:blipFill rotWithShape="1">
          <a:blip r:embed="rId2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282" t="2970" r="587" b="32920"/>
          <a:stretch/>
        </p:blipFill>
        <p:spPr bwMode="auto">
          <a:xfrm>
            <a:off x="21612" y="55659"/>
            <a:ext cx="11963653" cy="687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68"/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9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3040743"/>
          </a:xfrm>
        </p:spPr>
        <p:txBody>
          <a:bodyPr>
            <a:noAutofit/>
          </a:bodyPr>
          <a:lstStyle/>
          <a:p>
            <a:r>
              <a:rPr lang="en-GB" sz="4000" dirty="0"/>
              <a:t>And what do you think…?</a:t>
            </a:r>
            <a:br>
              <a:rPr lang="en-GB" sz="4000" dirty="0"/>
            </a:br>
            <a:r>
              <a:rPr lang="en-GB" sz="4000" dirty="0"/>
              <a:t>Animal: divine companion / messenger, or god…? 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What animals did you research?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8196" name="Picture 4" descr="Pictur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763" b="38224"/>
          <a:stretch/>
        </p:blipFill>
        <p:spPr bwMode="auto">
          <a:xfrm>
            <a:off x="8198115" y="3494861"/>
            <a:ext cx="3955696" cy="3345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Pictur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734" r="13121"/>
          <a:stretch/>
        </p:blipFill>
        <p:spPr bwMode="auto">
          <a:xfrm>
            <a:off x="4232523" y="3518467"/>
            <a:ext cx="3714544" cy="33395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Picture">
            <a:extLst>
              <a:ext uri="{FF2B5EF4-FFF2-40B4-BE49-F238E27FC236}">
                <a16:creationId xmlns:a16="http://schemas.microsoft.com/office/drawing/2014/main" id="{93A50F23-9F8D-4E83-82F4-038C4710EC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740" b="99087" l="3555" r="893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6655" y="3378719"/>
            <a:ext cx="3413864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5511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0</TotalTime>
  <Words>2208</Words>
  <Application>Microsoft Office PowerPoint</Application>
  <PresentationFormat>Widescreen</PresentationFormat>
  <Paragraphs>408</Paragraphs>
  <Slides>39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9" baseType="lpstr">
      <vt:lpstr>CIDFont+F1</vt:lpstr>
      <vt:lpstr>CIDFont+F2</vt:lpstr>
      <vt:lpstr>CIDFont+F4</vt:lpstr>
      <vt:lpstr>Aharoni</vt:lpstr>
      <vt:lpstr>Arial</vt:lpstr>
      <vt:lpstr>Arial Rounded MT Bold</vt:lpstr>
      <vt:lpstr>Calibri</vt:lpstr>
      <vt:lpstr>Calibri Light</vt:lpstr>
      <vt:lpstr>Wingdings</vt:lpstr>
      <vt:lpstr>Celestial</vt:lpstr>
      <vt:lpstr>hPCS4006 - UNIT 7 Animals &amp; Celtic Religion</vt:lpstr>
      <vt:lpstr>Aims &amp; OBJECTIVES</vt:lpstr>
      <vt:lpstr>Aims &amp; OBJECTIVES</vt:lpstr>
      <vt:lpstr>Apollo cunomaglos</vt:lpstr>
      <vt:lpstr>Apollo cunomaglos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Apollo cunomaglos</vt:lpstr>
      <vt:lpstr>Apollo cunomaglos</vt:lpstr>
      <vt:lpstr>Apollo cunomaglos</vt:lpstr>
      <vt:lpstr>Apollo cunomaglos</vt:lpstr>
      <vt:lpstr>Apollo cunomaglos</vt:lpstr>
      <vt:lpstr>PowerPoint Presentation</vt:lpstr>
      <vt:lpstr>PowerPoint Presentation</vt:lpstr>
      <vt:lpstr>Cunomaglos</vt:lpstr>
      <vt:lpstr>PowerPoint Presentation</vt:lpstr>
      <vt:lpstr>PowerPoint Presentation</vt:lpstr>
      <vt:lpstr>PowerPoint Presentation</vt:lpstr>
      <vt:lpstr>Cunomaglos</vt:lpstr>
      <vt:lpstr>Cunomaglos</vt:lpstr>
      <vt:lpstr>Cunomaglos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And what do you think…? Animal: divine companion / messenger, or god…?   What animals did you research?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Apollo Cunomaglos</dc:title>
  <dc:creator>Ralph Haeussler</dc:creator>
  <cp:lastModifiedBy>Ralph Haeussler</cp:lastModifiedBy>
  <cp:revision>462</cp:revision>
  <dcterms:created xsi:type="dcterms:W3CDTF">2016-10-15T13:35:09Z</dcterms:created>
  <dcterms:modified xsi:type="dcterms:W3CDTF">2019-03-21T15:37:25Z</dcterms:modified>
</cp:coreProperties>
</file>