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sldIdLst>
    <p:sldId id="295" r:id="rId2"/>
    <p:sldId id="297" r:id="rId3"/>
    <p:sldId id="296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BF9EF7F4-F1B2-4E0B-B02F-36442530C589}"/>
    <pc:docChg chg="delSld modSld">
      <pc:chgData name="David Holley" userId="45123e1e-ac21-4ee3-b53e-8d97b4b34e1e" providerId="ADAL" clId="{BF9EF7F4-F1B2-4E0B-B02F-36442530C589}" dt="2024-02-13T14:38:03.321" v="14" actId="6549"/>
      <pc:docMkLst>
        <pc:docMk/>
      </pc:docMkLst>
      <pc:sldChg chg="del">
        <pc:chgData name="David Holley" userId="45123e1e-ac21-4ee3-b53e-8d97b4b34e1e" providerId="ADAL" clId="{BF9EF7F4-F1B2-4E0B-B02F-36442530C589}" dt="2024-02-13T14:37:45.127" v="0" actId="47"/>
        <pc:sldMkLst>
          <pc:docMk/>
          <pc:sldMk cId="3726422520" sldId="258"/>
        </pc:sldMkLst>
      </pc:sldChg>
      <pc:sldChg chg="del">
        <pc:chgData name="David Holley" userId="45123e1e-ac21-4ee3-b53e-8d97b4b34e1e" providerId="ADAL" clId="{BF9EF7F4-F1B2-4E0B-B02F-36442530C589}" dt="2024-02-13T14:37:47.274" v="5" actId="47"/>
        <pc:sldMkLst>
          <pc:docMk/>
          <pc:sldMk cId="1565262134" sldId="262"/>
        </pc:sldMkLst>
      </pc:sldChg>
      <pc:sldChg chg="del">
        <pc:chgData name="David Holley" userId="45123e1e-ac21-4ee3-b53e-8d97b4b34e1e" providerId="ADAL" clId="{BF9EF7F4-F1B2-4E0B-B02F-36442530C589}" dt="2024-02-13T14:37:47.708" v="6" actId="47"/>
        <pc:sldMkLst>
          <pc:docMk/>
          <pc:sldMk cId="1618765903" sldId="264"/>
        </pc:sldMkLst>
      </pc:sldChg>
      <pc:sldChg chg="del">
        <pc:chgData name="David Holley" userId="45123e1e-ac21-4ee3-b53e-8d97b4b34e1e" providerId="ADAL" clId="{BF9EF7F4-F1B2-4E0B-B02F-36442530C589}" dt="2024-02-13T14:37:48.577" v="7" actId="47"/>
        <pc:sldMkLst>
          <pc:docMk/>
          <pc:sldMk cId="3015083158" sldId="265"/>
        </pc:sldMkLst>
      </pc:sldChg>
      <pc:sldChg chg="del">
        <pc:chgData name="David Holley" userId="45123e1e-ac21-4ee3-b53e-8d97b4b34e1e" providerId="ADAL" clId="{BF9EF7F4-F1B2-4E0B-B02F-36442530C589}" dt="2024-02-13T14:37:48.877" v="8" actId="47"/>
        <pc:sldMkLst>
          <pc:docMk/>
          <pc:sldMk cId="3991561341" sldId="266"/>
        </pc:sldMkLst>
      </pc:sldChg>
      <pc:sldChg chg="del">
        <pc:chgData name="David Holley" userId="45123e1e-ac21-4ee3-b53e-8d97b4b34e1e" providerId="ADAL" clId="{BF9EF7F4-F1B2-4E0B-B02F-36442530C589}" dt="2024-02-13T14:37:49.844" v="10" actId="47"/>
        <pc:sldMkLst>
          <pc:docMk/>
          <pc:sldMk cId="1161284818" sldId="268"/>
        </pc:sldMkLst>
      </pc:sldChg>
      <pc:sldChg chg="del">
        <pc:chgData name="David Holley" userId="45123e1e-ac21-4ee3-b53e-8d97b4b34e1e" providerId="ADAL" clId="{BF9EF7F4-F1B2-4E0B-B02F-36442530C589}" dt="2024-02-13T14:37:49.379" v="9" actId="47"/>
        <pc:sldMkLst>
          <pc:docMk/>
          <pc:sldMk cId="2871906986" sldId="269"/>
        </pc:sldMkLst>
      </pc:sldChg>
      <pc:sldChg chg="del">
        <pc:chgData name="David Holley" userId="45123e1e-ac21-4ee3-b53e-8d97b4b34e1e" providerId="ADAL" clId="{BF9EF7F4-F1B2-4E0B-B02F-36442530C589}" dt="2024-02-13T14:37:46.473" v="4" actId="47"/>
        <pc:sldMkLst>
          <pc:docMk/>
          <pc:sldMk cId="3744982238" sldId="270"/>
        </pc:sldMkLst>
      </pc:sldChg>
      <pc:sldChg chg="del">
        <pc:chgData name="David Holley" userId="45123e1e-ac21-4ee3-b53e-8d97b4b34e1e" providerId="ADAL" clId="{BF9EF7F4-F1B2-4E0B-B02F-36442530C589}" dt="2024-02-13T14:37:51.364" v="11" actId="47"/>
        <pc:sldMkLst>
          <pc:docMk/>
          <pc:sldMk cId="64328881" sldId="288"/>
        </pc:sldMkLst>
      </pc:sldChg>
      <pc:sldChg chg="del">
        <pc:chgData name="David Holley" userId="45123e1e-ac21-4ee3-b53e-8d97b4b34e1e" providerId="ADAL" clId="{BF9EF7F4-F1B2-4E0B-B02F-36442530C589}" dt="2024-02-13T14:37:55.178" v="12" actId="47"/>
        <pc:sldMkLst>
          <pc:docMk/>
          <pc:sldMk cId="1001128486" sldId="294"/>
        </pc:sldMkLst>
      </pc:sldChg>
      <pc:sldChg chg="modSp mod">
        <pc:chgData name="David Holley" userId="45123e1e-ac21-4ee3-b53e-8d97b4b34e1e" providerId="ADAL" clId="{BF9EF7F4-F1B2-4E0B-B02F-36442530C589}" dt="2024-02-13T14:38:03.321" v="14" actId="6549"/>
        <pc:sldMkLst>
          <pc:docMk/>
          <pc:sldMk cId="3486978865" sldId="295"/>
        </pc:sldMkLst>
        <pc:spChg chg="mod">
          <ac:chgData name="David Holley" userId="45123e1e-ac21-4ee3-b53e-8d97b4b34e1e" providerId="ADAL" clId="{BF9EF7F4-F1B2-4E0B-B02F-36442530C589}" dt="2024-02-13T14:38:03.321" v="14" actId="6549"/>
          <ac:spMkLst>
            <pc:docMk/>
            <pc:sldMk cId="3486978865" sldId="295"/>
            <ac:spMk id="3" creationId="{1EB0E655-C111-4953-EEFC-2CF3BB653C34}"/>
          </ac:spMkLst>
        </pc:spChg>
      </pc:sldChg>
      <pc:sldChg chg="del">
        <pc:chgData name="David Holley" userId="45123e1e-ac21-4ee3-b53e-8d97b4b34e1e" providerId="ADAL" clId="{BF9EF7F4-F1B2-4E0B-B02F-36442530C589}" dt="2024-02-13T14:37:45.934" v="2" actId="47"/>
        <pc:sldMkLst>
          <pc:docMk/>
          <pc:sldMk cId="3205449176" sldId="301"/>
        </pc:sldMkLst>
      </pc:sldChg>
      <pc:sldChg chg="del">
        <pc:chgData name="David Holley" userId="45123e1e-ac21-4ee3-b53e-8d97b4b34e1e" providerId="ADAL" clId="{BF9EF7F4-F1B2-4E0B-B02F-36442530C589}" dt="2024-02-13T14:37:46.172" v="3" actId="47"/>
        <pc:sldMkLst>
          <pc:docMk/>
          <pc:sldMk cId="4112572852" sldId="302"/>
        </pc:sldMkLst>
      </pc:sldChg>
      <pc:sldChg chg="del">
        <pc:chgData name="David Holley" userId="45123e1e-ac21-4ee3-b53e-8d97b4b34e1e" providerId="ADAL" clId="{BF9EF7F4-F1B2-4E0B-B02F-36442530C589}" dt="2024-02-13T14:37:45.645" v="1" actId="47"/>
        <pc:sldMkLst>
          <pc:docMk/>
          <pc:sldMk cId="3757824869" sldId="30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615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853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45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828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712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682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617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644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411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331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634980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917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973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800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901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30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653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freepngimg.com/png/7847-folder-png-image" TargetMode="External"/><Relationship Id="rId7" Type="http://schemas.openxmlformats.org/officeDocument/2006/relationships/hyperlink" Target="https://freepngimg.com/png/27071-exce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hyperlink" Target="https://commons.wikimedia.org/wiki/File:PDF_file_icon.svg" TargetMode="External"/><Relationship Id="rId5" Type="http://schemas.openxmlformats.org/officeDocument/2006/relationships/hyperlink" Target="https://freepngimg.com/png/26754-ms-powerpoint-transparent-background" TargetMode="External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hyperlink" Target="https://pixabay.com/en/word-document-document-text-150594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72B32-3C61-B481-3029-5326DDA85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forms.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0E655-C111-4953-EEFC-2CF3BB653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“Cover sheet” for the task or Placement undertaken.</a:t>
            </a:r>
          </a:p>
          <a:p>
            <a:r>
              <a:rPr lang="en-GB" dirty="0"/>
              <a:t>Lead entry for the portfolio structure</a:t>
            </a:r>
          </a:p>
          <a:p>
            <a:r>
              <a:rPr lang="en-GB" dirty="0"/>
              <a:t>Supporting evidence held as subfiles</a:t>
            </a:r>
          </a:p>
          <a:p>
            <a:r>
              <a:rPr lang="en-GB" dirty="0"/>
              <a:t>Describes the task performed </a:t>
            </a:r>
            <a:r>
              <a:rPr lang="en-GB"/>
              <a:t>in detail</a:t>
            </a:r>
            <a:endParaRPr lang="en-GB" dirty="0"/>
          </a:p>
          <a:p>
            <a:r>
              <a:rPr lang="en-GB" dirty="0"/>
              <a:t>Provides the links to the KSBs</a:t>
            </a:r>
          </a:p>
          <a:p>
            <a:r>
              <a:rPr lang="en-GB" dirty="0"/>
              <a:t>Provides feedback from your Mentor / Supervisor in the language of the KSBs.</a:t>
            </a:r>
          </a:p>
          <a:p>
            <a:r>
              <a:rPr lang="en-GB" b="1" u="sng" dirty="0"/>
              <a:t>IS SIGNED OFF BY YOU AND YOUR MENTOR / SUPERVISOR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978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5579D-D18F-2B0F-6913-9BD25B7EC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57" y="212491"/>
            <a:ext cx="9404723" cy="1400530"/>
          </a:xfrm>
        </p:spPr>
        <p:txBody>
          <a:bodyPr/>
          <a:lstStyle/>
          <a:p>
            <a:r>
              <a:rPr lang="en-GB" dirty="0"/>
              <a:t>Portfolio Structure</a:t>
            </a:r>
          </a:p>
        </p:txBody>
      </p:sp>
      <p:pic>
        <p:nvPicPr>
          <p:cNvPr id="5" name="Content Placeholder 4" descr="A yellow folder with a white strip">
            <a:extLst>
              <a:ext uri="{FF2B5EF4-FFF2-40B4-BE49-F238E27FC236}">
                <a16:creationId xmlns:a16="http://schemas.microsoft.com/office/drawing/2014/main" id="{7C30513F-CBED-5036-8AEB-5ED7DD8E94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7448" y="1286675"/>
            <a:ext cx="465091" cy="361515"/>
          </a:xfrm>
        </p:spPr>
      </p:pic>
      <p:pic>
        <p:nvPicPr>
          <p:cNvPr id="10" name="Picture 9" descr="A logo of a microsoft powerpoint&#10;&#10;Description automatically generated">
            <a:extLst>
              <a:ext uri="{FF2B5EF4-FFF2-40B4-BE49-F238E27FC236}">
                <a16:creationId xmlns:a16="http://schemas.microsoft.com/office/drawing/2014/main" id="{F497E360-E86F-F5E0-EC9C-C87A63FB75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75958" y="2207637"/>
            <a:ext cx="255517" cy="255517"/>
          </a:xfrm>
          <a:prstGeom prst="rect">
            <a:avLst/>
          </a:prstGeom>
        </p:spPr>
      </p:pic>
      <p:pic>
        <p:nvPicPr>
          <p:cNvPr id="13" name="Picture 12" descr="A green x and white paper&#10;&#10;Description automatically generated">
            <a:extLst>
              <a:ext uri="{FF2B5EF4-FFF2-40B4-BE49-F238E27FC236}">
                <a16:creationId xmlns:a16="http://schemas.microsoft.com/office/drawing/2014/main" id="{A106568F-A118-C04E-B5B5-720850ED55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75958" y="2598486"/>
            <a:ext cx="232666" cy="232666"/>
          </a:xfrm>
          <a:prstGeom prst="rect">
            <a:avLst/>
          </a:prstGeom>
        </p:spPr>
      </p:pic>
      <p:pic>
        <p:nvPicPr>
          <p:cNvPr id="31" name="Picture 30" descr="A blue and white paper with a letter w&#10;&#10;Description automatically generated">
            <a:extLst>
              <a:ext uri="{FF2B5EF4-FFF2-40B4-BE49-F238E27FC236}">
                <a16:creationId xmlns:a16="http://schemas.microsoft.com/office/drawing/2014/main" id="{AF321405-9655-D301-C589-F8C4FDD4C5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75958" y="1816786"/>
            <a:ext cx="204414" cy="255518"/>
          </a:xfrm>
          <a:prstGeom prst="rect">
            <a:avLst/>
          </a:prstGeom>
        </p:spPr>
      </p:pic>
      <p:pic>
        <p:nvPicPr>
          <p:cNvPr id="37" name="Picture 36" descr="A blue and white paper with a letter w&#10;&#10;Description automatically generated">
            <a:extLst>
              <a:ext uri="{FF2B5EF4-FFF2-40B4-BE49-F238E27FC236}">
                <a16:creationId xmlns:a16="http://schemas.microsoft.com/office/drawing/2014/main" id="{3CDF5FA4-D99C-0477-F1F0-FC7D82FB00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75958" y="1395670"/>
            <a:ext cx="204414" cy="255518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E6DB1427-02A6-0073-1AED-5796A1B14BDC}"/>
              </a:ext>
            </a:extLst>
          </p:cNvPr>
          <p:cNvSpPr txBox="1"/>
          <p:nvPr/>
        </p:nvSpPr>
        <p:spPr>
          <a:xfrm>
            <a:off x="1768061" y="1369540"/>
            <a:ext cx="42803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Evidence form 1 (Task / Placement Description)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7DFF0EA-ABD0-CFFB-DBDF-5511D3E4D079}"/>
              </a:ext>
            </a:extLst>
          </p:cNvPr>
          <p:cNvSpPr txBox="1"/>
          <p:nvPr/>
        </p:nvSpPr>
        <p:spPr>
          <a:xfrm>
            <a:off x="1778144" y="1547963"/>
            <a:ext cx="5187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}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1BB4A33-9A25-172D-C7F9-173C672EE36C}"/>
              </a:ext>
            </a:extLst>
          </p:cNvPr>
          <p:cNvSpPr txBox="1"/>
          <p:nvPr/>
        </p:nvSpPr>
        <p:spPr>
          <a:xfrm>
            <a:off x="2227162" y="1966063"/>
            <a:ext cx="47596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Supporting Evidence.</a:t>
            </a:r>
          </a:p>
          <a:p>
            <a:r>
              <a:rPr lang="en-GB" sz="1400" dirty="0"/>
              <a:t>Risk assessments, trials reports, Trials plans</a:t>
            </a:r>
          </a:p>
          <a:p>
            <a:r>
              <a:rPr lang="en-GB" sz="1400" dirty="0"/>
              <a:t>Modelling runs, calculation sheets, presentations etc.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9F0910E-D326-DD96-262B-BBD2BAB57569}"/>
              </a:ext>
            </a:extLst>
          </p:cNvPr>
          <p:cNvSpPr txBox="1"/>
          <p:nvPr/>
        </p:nvSpPr>
        <p:spPr>
          <a:xfrm>
            <a:off x="6911316" y="997491"/>
            <a:ext cx="51874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/>
              <a:t>}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A8A8D65-8BD5-1725-AD38-E3B2413C6DB6}"/>
              </a:ext>
            </a:extLst>
          </p:cNvPr>
          <p:cNvSpPr txBox="1"/>
          <p:nvPr/>
        </p:nvSpPr>
        <p:spPr>
          <a:xfrm flipH="1">
            <a:off x="7420784" y="1622043"/>
            <a:ext cx="15369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Permission to Publish Process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A9AA5A9A-5513-60BE-B52C-D8764EF2B366}"/>
              </a:ext>
            </a:extLst>
          </p:cNvPr>
          <p:cNvSpPr txBox="1"/>
          <p:nvPr/>
        </p:nvSpPr>
        <p:spPr>
          <a:xfrm>
            <a:off x="9002763" y="997491"/>
            <a:ext cx="51874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/>
              <a:t>}</a:t>
            </a:r>
          </a:p>
        </p:txBody>
      </p:sp>
      <p:pic>
        <p:nvPicPr>
          <p:cNvPr id="51" name="Picture 50" descr="A blue and white paper with a letter w&#10;&#10;Description automatically generated">
            <a:extLst>
              <a:ext uri="{FF2B5EF4-FFF2-40B4-BE49-F238E27FC236}">
                <a16:creationId xmlns:a16="http://schemas.microsoft.com/office/drawing/2014/main" id="{50233546-D39E-A890-8BED-61D404184A3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85235" y="3412674"/>
            <a:ext cx="204414" cy="255518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9057CCD6-8F8E-A83D-41F7-AE62181A7404}"/>
              </a:ext>
            </a:extLst>
          </p:cNvPr>
          <p:cNvSpPr txBox="1"/>
          <p:nvPr/>
        </p:nvSpPr>
        <p:spPr>
          <a:xfrm>
            <a:off x="1717901" y="3412674"/>
            <a:ext cx="42803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Evidence form 2 (Task / Placement Description)</a:t>
            </a:r>
          </a:p>
        </p:txBody>
      </p:sp>
      <p:pic>
        <p:nvPicPr>
          <p:cNvPr id="53" name="Content Placeholder 4" descr="A yellow folder with a white strip">
            <a:extLst>
              <a:ext uri="{FF2B5EF4-FFF2-40B4-BE49-F238E27FC236}">
                <a16:creationId xmlns:a16="http://schemas.microsoft.com/office/drawing/2014/main" id="{D7BFEAC3-7595-5FC8-1C80-B5211457D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7448" y="3303775"/>
            <a:ext cx="465091" cy="361515"/>
          </a:xfrm>
          <a:prstGeom prst="rect">
            <a:avLst/>
          </a:prstGeom>
        </p:spPr>
      </p:pic>
      <p:pic>
        <p:nvPicPr>
          <p:cNvPr id="54" name="Content Placeholder 4" descr="A yellow folder with a white strip">
            <a:extLst>
              <a:ext uri="{FF2B5EF4-FFF2-40B4-BE49-F238E27FC236}">
                <a16:creationId xmlns:a16="http://schemas.microsoft.com/office/drawing/2014/main" id="{14BE548B-38B3-CD09-AD5C-177F3EA037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7448" y="5071329"/>
            <a:ext cx="465091" cy="361515"/>
          </a:xfrm>
          <a:prstGeom prst="rect">
            <a:avLst/>
          </a:prstGeom>
        </p:spPr>
      </p:pic>
      <p:pic>
        <p:nvPicPr>
          <p:cNvPr id="55" name="Picture 54" descr="A logo of a microsoft powerpoint&#10;&#10;Description automatically generated">
            <a:extLst>
              <a:ext uri="{FF2B5EF4-FFF2-40B4-BE49-F238E27FC236}">
                <a16:creationId xmlns:a16="http://schemas.microsoft.com/office/drawing/2014/main" id="{F8F47B3A-B96B-FB4D-C441-1BAED6AD80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75958" y="4178572"/>
            <a:ext cx="255517" cy="255517"/>
          </a:xfrm>
          <a:prstGeom prst="rect">
            <a:avLst/>
          </a:prstGeom>
        </p:spPr>
      </p:pic>
      <p:pic>
        <p:nvPicPr>
          <p:cNvPr id="56" name="Picture 55" descr="A green x and white paper&#10;&#10;Description automatically generated">
            <a:extLst>
              <a:ext uri="{FF2B5EF4-FFF2-40B4-BE49-F238E27FC236}">
                <a16:creationId xmlns:a16="http://schemas.microsoft.com/office/drawing/2014/main" id="{64F58F66-834D-C404-B5B7-DFC341014E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92644" y="4538437"/>
            <a:ext cx="232666" cy="232666"/>
          </a:xfrm>
          <a:prstGeom prst="rect">
            <a:avLst/>
          </a:prstGeom>
        </p:spPr>
      </p:pic>
      <p:pic>
        <p:nvPicPr>
          <p:cNvPr id="57" name="Picture 56" descr="A blue and white paper with a letter w&#10;&#10;Description automatically generated">
            <a:extLst>
              <a:ext uri="{FF2B5EF4-FFF2-40B4-BE49-F238E27FC236}">
                <a16:creationId xmlns:a16="http://schemas.microsoft.com/office/drawing/2014/main" id="{D11EDE5A-FC58-5CEB-374D-B8474BAAA35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85235" y="3810249"/>
            <a:ext cx="204414" cy="255518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379D715B-7AFA-AF7C-BF2F-ABA1CF62BA05}"/>
              </a:ext>
            </a:extLst>
          </p:cNvPr>
          <p:cNvSpPr txBox="1"/>
          <p:nvPr/>
        </p:nvSpPr>
        <p:spPr>
          <a:xfrm>
            <a:off x="1778144" y="3520298"/>
            <a:ext cx="5187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}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42B500DA-90EE-5BC6-15F0-209C4DD87FFD}"/>
              </a:ext>
            </a:extLst>
          </p:cNvPr>
          <p:cNvSpPr txBox="1"/>
          <p:nvPr/>
        </p:nvSpPr>
        <p:spPr>
          <a:xfrm>
            <a:off x="2244055" y="3949185"/>
            <a:ext cx="47596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Supporting Evidence.</a:t>
            </a:r>
          </a:p>
          <a:p>
            <a:r>
              <a:rPr lang="en-GB" sz="1400" dirty="0"/>
              <a:t>Risk assessments, trials reports, Trials plans</a:t>
            </a:r>
          </a:p>
          <a:p>
            <a:r>
              <a:rPr lang="en-GB" sz="1400" dirty="0"/>
              <a:t>Modelling runs, calculation sheets, presentations etc.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34CA64A-3AA6-3292-6F44-B66BFD9DBFC9}"/>
              </a:ext>
            </a:extLst>
          </p:cNvPr>
          <p:cNvSpPr txBox="1"/>
          <p:nvPr/>
        </p:nvSpPr>
        <p:spPr>
          <a:xfrm>
            <a:off x="6898583" y="2981689"/>
            <a:ext cx="51874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/>
              <a:t>}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89D66C6-A7F6-64C9-DEC4-D9DB82C15D68}"/>
              </a:ext>
            </a:extLst>
          </p:cNvPr>
          <p:cNvSpPr txBox="1"/>
          <p:nvPr/>
        </p:nvSpPr>
        <p:spPr>
          <a:xfrm flipH="1">
            <a:off x="7397689" y="3624035"/>
            <a:ext cx="15369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Permission to Publish Process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7B6A078-9DCA-1E3A-5FDD-15C4B50DD603}"/>
              </a:ext>
            </a:extLst>
          </p:cNvPr>
          <p:cNvSpPr txBox="1"/>
          <p:nvPr/>
        </p:nvSpPr>
        <p:spPr>
          <a:xfrm>
            <a:off x="9002763" y="2909055"/>
            <a:ext cx="51874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/>
              <a:t>}</a:t>
            </a:r>
          </a:p>
        </p:txBody>
      </p:sp>
      <p:pic>
        <p:nvPicPr>
          <p:cNvPr id="65" name="Picture 64" descr="A blue and white paper with a letter w&#10;&#10;Description automatically generated">
            <a:extLst>
              <a:ext uri="{FF2B5EF4-FFF2-40B4-BE49-F238E27FC236}">
                <a16:creationId xmlns:a16="http://schemas.microsoft.com/office/drawing/2014/main" id="{825D02C1-E259-4D97-338C-0A79AC0C4D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513487" y="5202079"/>
            <a:ext cx="204414" cy="255518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714D524F-13B2-4D8F-C7B3-587B41EA9CF0}"/>
              </a:ext>
            </a:extLst>
          </p:cNvPr>
          <p:cNvSpPr txBox="1"/>
          <p:nvPr/>
        </p:nvSpPr>
        <p:spPr>
          <a:xfrm>
            <a:off x="1815661" y="5196802"/>
            <a:ext cx="44358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Evidence form “n” (Task / Placement Description)</a:t>
            </a:r>
          </a:p>
        </p:txBody>
      </p:sp>
      <p:pic>
        <p:nvPicPr>
          <p:cNvPr id="69" name="Picture 68" descr="A logo of a microsoft powerpoint&#10;&#10;Description automatically generated">
            <a:extLst>
              <a:ext uri="{FF2B5EF4-FFF2-40B4-BE49-F238E27FC236}">
                <a16:creationId xmlns:a16="http://schemas.microsoft.com/office/drawing/2014/main" id="{B892B2FA-C327-ABD4-6786-202FB3BA2A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88691" y="6004458"/>
            <a:ext cx="255517" cy="255517"/>
          </a:xfrm>
          <a:prstGeom prst="rect">
            <a:avLst/>
          </a:prstGeom>
        </p:spPr>
      </p:pic>
      <p:pic>
        <p:nvPicPr>
          <p:cNvPr id="70" name="Picture 69" descr="A green x and white paper&#10;&#10;Description automatically generated">
            <a:extLst>
              <a:ext uri="{FF2B5EF4-FFF2-40B4-BE49-F238E27FC236}">
                <a16:creationId xmlns:a16="http://schemas.microsoft.com/office/drawing/2014/main" id="{1221203F-D858-A0A4-2077-06859CAB18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505377" y="6364323"/>
            <a:ext cx="232666" cy="232666"/>
          </a:xfrm>
          <a:prstGeom prst="rect">
            <a:avLst/>
          </a:prstGeom>
        </p:spPr>
      </p:pic>
      <p:pic>
        <p:nvPicPr>
          <p:cNvPr id="71" name="Picture 70" descr="A blue and white paper with a letter w&#10;&#10;Description automatically generated">
            <a:extLst>
              <a:ext uri="{FF2B5EF4-FFF2-40B4-BE49-F238E27FC236}">
                <a16:creationId xmlns:a16="http://schemas.microsoft.com/office/drawing/2014/main" id="{DD4DD3DB-2C0E-E885-7C23-E027899941A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97968" y="5636135"/>
            <a:ext cx="204414" cy="255518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B2FA33E6-449D-52A8-2A90-E5D914FBC72D}"/>
              </a:ext>
            </a:extLst>
          </p:cNvPr>
          <p:cNvSpPr txBox="1"/>
          <p:nvPr/>
        </p:nvSpPr>
        <p:spPr>
          <a:xfrm>
            <a:off x="1790877" y="5346184"/>
            <a:ext cx="5187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}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C994DD7-ECD2-1FE5-CBC1-1052FC63492C}"/>
              </a:ext>
            </a:extLst>
          </p:cNvPr>
          <p:cNvSpPr txBox="1"/>
          <p:nvPr/>
        </p:nvSpPr>
        <p:spPr>
          <a:xfrm>
            <a:off x="2256788" y="5775071"/>
            <a:ext cx="47596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Supporting Evidence.</a:t>
            </a:r>
          </a:p>
          <a:p>
            <a:r>
              <a:rPr lang="en-GB" sz="1400" dirty="0"/>
              <a:t>Risk assessments, trials reports, Trials plans</a:t>
            </a:r>
          </a:p>
          <a:p>
            <a:r>
              <a:rPr lang="en-GB" sz="1400" dirty="0"/>
              <a:t>Modelling runs, calculation sheets, presentations etc.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23278DD5-8235-1D03-A82D-0A8AFC38E631}"/>
              </a:ext>
            </a:extLst>
          </p:cNvPr>
          <p:cNvSpPr txBox="1"/>
          <p:nvPr/>
        </p:nvSpPr>
        <p:spPr>
          <a:xfrm>
            <a:off x="6911316" y="4807575"/>
            <a:ext cx="51874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/>
              <a:t>}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0D66237E-E8E6-17B7-29AE-99A32E6A50B9}"/>
              </a:ext>
            </a:extLst>
          </p:cNvPr>
          <p:cNvSpPr txBox="1"/>
          <p:nvPr/>
        </p:nvSpPr>
        <p:spPr>
          <a:xfrm flipH="1">
            <a:off x="7410422" y="5449921"/>
            <a:ext cx="15369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Permission to Publish Process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30AACC44-976A-5692-CEFA-1D2E8B8AABCC}"/>
              </a:ext>
            </a:extLst>
          </p:cNvPr>
          <p:cNvSpPr txBox="1"/>
          <p:nvPr/>
        </p:nvSpPr>
        <p:spPr>
          <a:xfrm>
            <a:off x="9015496" y="4734941"/>
            <a:ext cx="51874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/>
              <a:t>}</a:t>
            </a:r>
          </a:p>
        </p:txBody>
      </p:sp>
      <p:pic>
        <p:nvPicPr>
          <p:cNvPr id="78" name="Picture 77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B53AB935-DF6A-ADB4-0F18-038C8ECF996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788599" y="1795031"/>
            <a:ext cx="243442" cy="299028"/>
          </a:xfrm>
          <a:prstGeom prst="rect">
            <a:avLst/>
          </a:prstGeom>
        </p:spPr>
      </p:pic>
      <p:pic>
        <p:nvPicPr>
          <p:cNvPr id="79" name="Picture 78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CF6BEA69-9D5F-5100-E173-7ADF362301B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788599" y="2176923"/>
            <a:ext cx="243442" cy="299028"/>
          </a:xfrm>
          <a:prstGeom prst="rect">
            <a:avLst/>
          </a:prstGeom>
        </p:spPr>
      </p:pic>
      <p:pic>
        <p:nvPicPr>
          <p:cNvPr id="80" name="Picture 79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1C89DD9B-A3DD-55BB-38CD-19B5989817A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788599" y="2532124"/>
            <a:ext cx="243442" cy="299028"/>
          </a:xfrm>
          <a:prstGeom prst="rect">
            <a:avLst/>
          </a:prstGeom>
        </p:spPr>
      </p:pic>
      <p:pic>
        <p:nvPicPr>
          <p:cNvPr id="81" name="Picture 80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5896507B-46D9-6619-B7FB-BC8A6E87BBE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788599" y="1433450"/>
            <a:ext cx="243442" cy="299028"/>
          </a:xfrm>
          <a:prstGeom prst="rect">
            <a:avLst/>
          </a:prstGeom>
        </p:spPr>
      </p:pic>
      <p:pic>
        <p:nvPicPr>
          <p:cNvPr id="82" name="Picture 81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CBC200E3-41C0-BDB2-0E97-1B2229D97EB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3641067"/>
            <a:ext cx="243442" cy="299028"/>
          </a:xfrm>
          <a:prstGeom prst="rect">
            <a:avLst/>
          </a:prstGeom>
        </p:spPr>
      </p:pic>
      <p:pic>
        <p:nvPicPr>
          <p:cNvPr id="83" name="Picture 82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3CF71304-4DA9-5522-AE87-F07586A3B9F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4022959"/>
            <a:ext cx="243442" cy="299028"/>
          </a:xfrm>
          <a:prstGeom prst="rect">
            <a:avLst/>
          </a:prstGeom>
        </p:spPr>
      </p:pic>
      <p:pic>
        <p:nvPicPr>
          <p:cNvPr id="84" name="Picture 83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75D49417-BDEC-57A6-FF5B-E31B171DD2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4378160"/>
            <a:ext cx="243442" cy="299028"/>
          </a:xfrm>
          <a:prstGeom prst="rect">
            <a:avLst/>
          </a:prstGeom>
        </p:spPr>
      </p:pic>
      <p:pic>
        <p:nvPicPr>
          <p:cNvPr id="85" name="Picture 84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6993045B-FA79-B61B-BE59-ECED59BB184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3279486"/>
            <a:ext cx="243442" cy="299028"/>
          </a:xfrm>
          <a:prstGeom prst="rect">
            <a:avLst/>
          </a:prstGeom>
        </p:spPr>
      </p:pic>
      <p:pic>
        <p:nvPicPr>
          <p:cNvPr id="86" name="Picture 85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C2D59CC2-0C6D-04D8-499F-1F32AF211EC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5482139"/>
            <a:ext cx="243442" cy="299028"/>
          </a:xfrm>
          <a:prstGeom prst="rect">
            <a:avLst/>
          </a:prstGeom>
        </p:spPr>
      </p:pic>
      <p:pic>
        <p:nvPicPr>
          <p:cNvPr id="87" name="Picture 86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D4EBC0AC-4797-BEED-29B2-00C450391C4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5864031"/>
            <a:ext cx="243442" cy="299028"/>
          </a:xfrm>
          <a:prstGeom prst="rect">
            <a:avLst/>
          </a:prstGeom>
        </p:spPr>
      </p:pic>
      <p:pic>
        <p:nvPicPr>
          <p:cNvPr id="88" name="Picture 87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CBAEACA7-15CB-E524-4FF1-8840EC256FC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6219232"/>
            <a:ext cx="243442" cy="299028"/>
          </a:xfrm>
          <a:prstGeom prst="rect">
            <a:avLst/>
          </a:prstGeom>
        </p:spPr>
      </p:pic>
      <p:pic>
        <p:nvPicPr>
          <p:cNvPr id="89" name="Picture 88" descr="A red and white sign with a black text&#10;&#10;Description automatically generated">
            <a:extLst>
              <a:ext uri="{FF2B5EF4-FFF2-40B4-BE49-F238E27FC236}">
                <a16:creationId xmlns:a16="http://schemas.microsoft.com/office/drawing/2014/main" id="{B4BABCB3-D3A3-6FD1-7DFE-2EF680336E9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826224" y="5120558"/>
            <a:ext cx="243442" cy="299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89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2" grpId="0"/>
      <p:bldP spid="43" grpId="0"/>
      <p:bldP spid="47" grpId="0"/>
      <p:bldP spid="52" grpId="0"/>
      <p:bldP spid="58" grpId="0"/>
      <p:bldP spid="59" grpId="0"/>
      <p:bldP spid="61" grpId="0"/>
      <p:bldP spid="62" grpId="0"/>
      <p:bldP spid="63" grpId="0"/>
      <p:bldP spid="66" grpId="0"/>
      <p:bldP spid="72" grpId="0"/>
      <p:bldP spid="73" grpId="0"/>
      <p:bldP spid="74" grpId="0"/>
      <p:bldP spid="75" grpId="0"/>
      <p:bldP spid="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D973F-E07F-6058-37FA-197B659CF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log.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84DC0-E6BD-54CB-F588-668CB962A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455041"/>
            <a:ext cx="8946541" cy="4195481"/>
          </a:xfrm>
        </p:spPr>
        <p:txBody>
          <a:bodyPr/>
          <a:lstStyle/>
          <a:p>
            <a:r>
              <a:rPr lang="en-GB" dirty="0"/>
              <a:t>KSB Overview.</a:t>
            </a:r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EB03AE9-949F-3BD1-D404-F890DBE1E4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458520"/>
              </p:ext>
            </p:extLst>
          </p:nvPr>
        </p:nvGraphicFramePr>
        <p:xfrm>
          <a:off x="646111" y="2460542"/>
          <a:ext cx="11117996" cy="3859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3228">
                  <a:extLst>
                    <a:ext uri="{9D8B030D-6E8A-4147-A177-3AD203B41FA5}">
                      <a16:colId xmlns:a16="http://schemas.microsoft.com/office/drawing/2014/main" val="3939421901"/>
                    </a:ext>
                  </a:extLst>
                </a:gridCol>
                <a:gridCol w="2235592">
                  <a:extLst>
                    <a:ext uri="{9D8B030D-6E8A-4147-A177-3AD203B41FA5}">
                      <a16:colId xmlns:a16="http://schemas.microsoft.com/office/drawing/2014/main" val="2573339292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4157539214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2391145565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3437218426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42561557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3326932408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487842862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2800897454"/>
                    </a:ext>
                  </a:extLst>
                </a:gridCol>
                <a:gridCol w="834897">
                  <a:extLst>
                    <a:ext uri="{9D8B030D-6E8A-4147-A177-3AD203B41FA5}">
                      <a16:colId xmlns:a16="http://schemas.microsoft.com/office/drawing/2014/main" val="459575868"/>
                    </a:ext>
                  </a:extLst>
                </a:gridCol>
              </a:tblGrid>
              <a:tr h="77185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Evidence folder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2595245"/>
                  </a:ext>
                </a:extLst>
              </a:tr>
              <a:tr h="771851">
                <a:tc>
                  <a:txBody>
                    <a:bodyPr/>
                    <a:lstStyle/>
                    <a:p>
                      <a:r>
                        <a:rPr lang="en-GB" dirty="0"/>
                        <a:t>Evidence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Instrumentation Placement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93719"/>
                  </a:ext>
                </a:extLst>
              </a:tr>
              <a:tr h="771851">
                <a:tc>
                  <a:txBody>
                    <a:bodyPr/>
                    <a:lstStyle/>
                    <a:p>
                      <a:r>
                        <a:rPr lang="en-GB" dirty="0"/>
                        <a:t>Evidence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Flare track trials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1686897"/>
                  </a:ext>
                </a:extLst>
              </a:tr>
              <a:tr h="771851">
                <a:tc>
                  <a:txBody>
                    <a:bodyPr/>
                    <a:lstStyle/>
                    <a:p>
                      <a:r>
                        <a:rPr lang="en-GB" dirty="0"/>
                        <a:t>Evidence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Safety Placement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7425799"/>
                  </a:ext>
                </a:extLst>
              </a:tr>
              <a:tr h="771851">
                <a:tc>
                  <a:txBody>
                    <a:bodyPr/>
                    <a:lstStyle/>
                    <a:p>
                      <a:r>
                        <a:rPr lang="en-GB" dirty="0"/>
                        <a:t>Evidence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??????????????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6284993"/>
                  </a:ext>
                </a:extLst>
              </a:tr>
            </a:tbl>
          </a:graphicData>
        </a:graphic>
      </p:graphicFrame>
      <p:sp>
        <p:nvSpPr>
          <p:cNvPr id="20" name="Arrow: Down 19">
            <a:extLst>
              <a:ext uri="{FF2B5EF4-FFF2-40B4-BE49-F238E27FC236}">
                <a16:creationId xmlns:a16="http://schemas.microsoft.com/office/drawing/2014/main" id="{504AD28E-192B-2BFB-3FC5-B9A4D104C340}"/>
              </a:ext>
            </a:extLst>
          </p:cNvPr>
          <p:cNvSpPr/>
          <p:nvPr/>
        </p:nvSpPr>
        <p:spPr>
          <a:xfrm>
            <a:off x="10315942" y="3396759"/>
            <a:ext cx="484632" cy="2286002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BDE2FF3-3A91-8180-BC2B-A7DDDBAEF47E}"/>
              </a:ext>
            </a:extLst>
          </p:cNvPr>
          <p:cNvSpPr/>
          <p:nvPr/>
        </p:nvSpPr>
        <p:spPr>
          <a:xfrm>
            <a:off x="5284177" y="3429000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97403C26-429B-A277-D256-748D6691A1BC}"/>
              </a:ext>
            </a:extLst>
          </p:cNvPr>
          <p:cNvSpPr/>
          <p:nvPr/>
        </p:nvSpPr>
        <p:spPr>
          <a:xfrm>
            <a:off x="6984023" y="3429000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E79D7189-6513-4755-2864-212C399E38D2}"/>
              </a:ext>
            </a:extLst>
          </p:cNvPr>
          <p:cNvSpPr/>
          <p:nvPr/>
        </p:nvSpPr>
        <p:spPr>
          <a:xfrm>
            <a:off x="11153289" y="3428998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1E3CC283-E7A7-D5D3-3327-8507DFB68B57}"/>
              </a:ext>
            </a:extLst>
          </p:cNvPr>
          <p:cNvSpPr/>
          <p:nvPr/>
        </p:nvSpPr>
        <p:spPr>
          <a:xfrm>
            <a:off x="8683869" y="3428999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E95AF852-2CE7-062E-8C91-4EA92FBFB458}"/>
              </a:ext>
            </a:extLst>
          </p:cNvPr>
          <p:cNvSpPr/>
          <p:nvPr/>
        </p:nvSpPr>
        <p:spPr>
          <a:xfrm>
            <a:off x="6984023" y="4930177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43C8E486-D94B-7EBD-68C2-B12B35D39DC2}"/>
              </a:ext>
            </a:extLst>
          </p:cNvPr>
          <p:cNvSpPr/>
          <p:nvPr/>
        </p:nvSpPr>
        <p:spPr>
          <a:xfrm>
            <a:off x="6984023" y="4103076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303E0937-60DE-7D3C-7C22-557030BD12B9}"/>
              </a:ext>
            </a:extLst>
          </p:cNvPr>
          <p:cNvSpPr/>
          <p:nvPr/>
        </p:nvSpPr>
        <p:spPr>
          <a:xfrm>
            <a:off x="5284177" y="4930177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99D88DA5-946B-8096-7707-F9FA2AA03724}"/>
              </a:ext>
            </a:extLst>
          </p:cNvPr>
          <p:cNvSpPr/>
          <p:nvPr/>
        </p:nvSpPr>
        <p:spPr>
          <a:xfrm>
            <a:off x="7797558" y="3396759"/>
            <a:ext cx="484632" cy="2286002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976949AE-F51E-73C0-E4AE-374785447316}"/>
              </a:ext>
            </a:extLst>
          </p:cNvPr>
          <p:cNvSpPr/>
          <p:nvPr/>
        </p:nvSpPr>
        <p:spPr>
          <a:xfrm>
            <a:off x="7772400" y="4117730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EE9FB76F-105D-FAFF-C515-BBDDBF3A2283}"/>
              </a:ext>
            </a:extLst>
          </p:cNvPr>
          <p:cNvSpPr/>
          <p:nvPr/>
        </p:nvSpPr>
        <p:spPr>
          <a:xfrm>
            <a:off x="8683869" y="4100145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FDC784C4-6E3D-3C04-AE66-DBED2973232E}"/>
              </a:ext>
            </a:extLst>
          </p:cNvPr>
          <p:cNvSpPr/>
          <p:nvPr/>
        </p:nvSpPr>
        <p:spPr>
          <a:xfrm>
            <a:off x="11133383" y="4117730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ED27FE97-6504-2F66-1B4F-CC828D04F60E}"/>
              </a:ext>
            </a:extLst>
          </p:cNvPr>
          <p:cNvSpPr/>
          <p:nvPr/>
        </p:nvSpPr>
        <p:spPr>
          <a:xfrm>
            <a:off x="10309348" y="4170361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C08BC8B3-302B-7B83-08E7-CFBA64742800}"/>
              </a:ext>
            </a:extLst>
          </p:cNvPr>
          <p:cNvSpPr/>
          <p:nvPr/>
        </p:nvSpPr>
        <p:spPr>
          <a:xfrm>
            <a:off x="8654560" y="4927246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574967BA-D946-8162-B6DC-1308D9112641}"/>
              </a:ext>
            </a:extLst>
          </p:cNvPr>
          <p:cNvSpPr/>
          <p:nvPr/>
        </p:nvSpPr>
        <p:spPr>
          <a:xfrm>
            <a:off x="11133383" y="4913215"/>
            <a:ext cx="483576" cy="43961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C62AFC9D-CBC1-461E-8BB1-132F3173FB6A}"/>
              </a:ext>
            </a:extLst>
          </p:cNvPr>
          <p:cNvSpPr/>
          <p:nvPr/>
        </p:nvSpPr>
        <p:spPr>
          <a:xfrm>
            <a:off x="6072026" y="3428998"/>
            <a:ext cx="484632" cy="228600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7ECDD716-AEB4-E893-3979-DA7DE723856A}"/>
              </a:ext>
            </a:extLst>
          </p:cNvPr>
          <p:cNvSpPr/>
          <p:nvPr/>
        </p:nvSpPr>
        <p:spPr>
          <a:xfrm>
            <a:off x="9478595" y="3396759"/>
            <a:ext cx="484632" cy="228600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CA72A83B-1E1B-86CC-D3ED-05645CD23DE1}"/>
              </a:ext>
            </a:extLst>
          </p:cNvPr>
          <p:cNvSpPr/>
          <p:nvPr/>
        </p:nvSpPr>
        <p:spPr>
          <a:xfrm>
            <a:off x="6096000" y="5733113"/>
            <a:ext cx="483576" cy="439615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EA890777-9DA1-78E5-F009-15C543925A6A}"/>
              </a:ext>
            </a:extLst>
          </p:cNvPr>
          <p:cNvSpPr/>
          <p:nvPr/>
        </p:nvSpPr>
        <p:spPr>
          <a:xfrm>
            <a:off x="7813795" y="5733113"/>
            <a:ext cx="483576" cy="439615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id="{44F0E0A9-508A-66F3-8C7F-150E61041670}"/>
              </a:ext>
            </a:extLst>
          </p:cNvPr>
          <p:cNvSpPr/>
          <p:nvPr/>
        </p:nvSpPr>
        <p:spPr>
          <a:xfrm>
            <a:off x="9478595" y="5721248"/>
            <a:ext cx="483576" cy="439615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F3AE6514-8323-AF64-208F-D8253881FEB7}"/>
              </a:ext>
            </a:extLst>
          </p:cNvPr>
          <p:cNvSpPr/>
          <p:nvPr/>
        </p:nvSpPr>
        <p:spPr>
          <a:xfrm>
            <a:off x="10309348" y="5733641"/>
            <a:ext cx="483576" cy="439615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8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23" grpId="0" animBg="1"/>
      <p:bldP spid="24" grpId="0" animBg="1"/>
      <p:bldP spid="25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308</TotalTime>
  <Words>207</Words>
  <Application>Microsoft Office PowerPoint</Application>
  <PresentationFormat>Widescreen</PresentationFormat>
  <Paragraphs>53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Ion</vt:lpstr>
      <vt:lpstr>Evidence forms.</vt:lpstr>
      <vt:lpstr>Portfolio Structure</vt:lpstr>
      <vt:lpstr>Learning log.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KSB Mapping and the Portfolio of Evidence</dc:title>
  <dc:creator>David Holley</dc:creator>
  <cp:lastModifiedBy>David Holley</cp:lastModifiedBy>
  <cp:revision>14</cp:revision>
  <dcterms:created xsi:type="dcterms:W3CDTF">2021-04-19T09:11:57Z</dcterms:created>
  <dcterms:modified xsi:type="dcterms:W3CDTF">2024-02-13T14:38:03Z</dcterms:modified>
</cp:coreProperties>
</file>