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9" r:id="rId2"/>
    <p:sldId id="258" r:id="rId3"/>
    <p:sldId id="257" r:id="rId4"/>
    <p:sldId id="261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92629B-920E-4406-890D-8DCD2AEF911E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63D828-8F28-4D46-8A6B-D9D9C6B2460D}">
      <dgm:prSet phldrT="[Text]"/>
      <dgm:spPr/>
      <dgm:t>
        <a:bodyPr/>
        <a:lstStyle/>
        <a:p>
          <a:r>
            <a:rPr lang="en-GB" dirty="0" smtClean="0">
              <a:latin typeface="Baskerville Old Face" pitchFamily="18" charset="0"/>
            </a:rPr>
            <a:t>Background information </a:t>
          </a:r>
          <a:endParaRPr lang="en-GB" dirty="0">
            <a:latin typeface="Baskerville Old Face" pitchFamily="18" charset="0"/>
          </a:endParaRPr>
        </a:p>
      </dgm:t>
    </dgm:pt>
    <dgm:pt modelId="{237F4FF2-0656-4DF2-8C9F-5D48FD8EBC49}" type="parTrans" cxnId="{E140C54B-B131-41CB-894C-1C0DEF869357}">
      <dgm:prSet/>
      <dgm:spPr/>
      <dgm:t>
        <a:bodyPr/>
        <a:lstStyle/>
        <a:p>
          <a:endParaRPr lang="en-GB"/>
        </a:p>
      </dgm:t>
    </dgm:pt>
    <dgm:pt modelId="{FF3EF448-CC9A-4F87-8D3E-62282BD92D3B}" type="sibTrans" cxnId="{E140C54B-B131-41CB-894C-1C0DEF869357}">
      <dgm:prSet/>
      <dgm:spPr/>
      <dgm:t>
        <a:bodyPr/>
        <a:lstStyle/>
        <a:p>
          <a:endParaRPr lang="en-GB"/>
        </a:p>
      </dgm:t>
    </dgm:pt>
    <dgm:pt modelId="{A6557194-E178-4531-9F31-B7AF9E048855}">
      <dgm:prSet phldrT="[Text]" custT="1"/>
      <dgm:spPr/>
      <dgm:t>
        <a:bodyPr/>
        <a:lstStyle/>
        <a:p>
          <a:r>
            <a:rPr lang="en-GB" sz="1400" dirty="0" smtClean="0">
              <a:latin typeface="Arial" pitchFamily="34" charset="0"/>
              <a:cs typeface="Arial" pitchFamily="34" charset="0"/>
            </a:rPr>
            <a:t>Home start 1998 </a:t>
          </a:r>
          <a:r>
            <a:rPr lang="en-GB" sz="1400" dirty="0" smtClean="0">
              <a:latin typeface="Arial" pitchFamily="34" charset="0"/>
              <a:cs typeface="Arial" pitchFamily="34" charset="0"/>
            </a:rPr>
            <a:t>(LinkedIn, </a:t>
          </a:r>
          <a:r>
            <a:rPr lang="en-GB" sz="1400" dirty="0" smtClean="0">
              <a:latin typeface="Arial" pitchFamily="34" charset="0"/>
              <a:cs typeface="Arial" pitchFamily="34" charset="0"/>
            </a:rPr>
            <a:t>2023)</a:t>
          </a:r>
          <a:endParaRPr lang="en-GB" sz="1400" dirty="0">
            <a:latin typeface="Arial" pitchFamily="34" charset="0"/>
            <a:cs typeface="Arial" pitchFamily="34" charset="0"/>
          </a:endParaRPr>
        </a:p>
      </dgm:t>
    </dgm:pt>
    <dgm:pt modelId="{61C27343-5BE1-40CD-90F4-CAA8095BB2FC}" type="parTrans" cxnId="{547C71FB-A58B-4882-A04B-19DDFD86EE41}">
      <dgm:prSet/>
      <dgm:spPr/>
      <dgm:t>
        <a:bodyPr/>
        <a:lstStyle/>
        <a:p>
          <a:endParaRPr lang="en-GB"/>
        </a:p>
      </dgm:t>
    </dgm:pt>
    <dgm:pt modelId="{AA440CE2-D499-42D8-976C-A84FC843BA70}" type="sibTrans" cxnId="{547C71FB-A58B-4882-A04B-19DDFD86EE41}">
      <dgm:prSet/>
      <dgm:spPr/>
      <dgm:t>
        <a:bodyPr/>
        <a:lstStyle/>
        <a:p>
          <a:endParaRPr lang="en-GB"/>
        </a:p>
      </dgm:t>
    </dgm:pt>
    <dgm:pt modelId="{565729D8-09ED-4617-9E64-67C333698E56}">
      <dgm:prSet phldrT="[Text]" custT="1"/>
      <dgm:spPr/>
      <dgm:t>
        <a:bodyPr/>
        <a:lstStyle/>
        <a:p>
          <a:r>
            <a:rPr lang="en-GB" sz="1400" dirty="0" smtClean="0">
              <a:latin typeface="Arial" pitchFamily="34" charset="0"/>
              <a:cs typeface="Arial" pitchFamily="34" charset="0"/>
            </a:rPr>
            <a:t>Merged with parent company in 2012 </a:t>
          </a:r>
          <a:endParaRPr lang="en-GB" sz="1400" dirty="0">
            <a:latin typeface="Arial" pitchFamily="34" charset="0"/>
            <a:cs typeface="Arial" pitchFamily="34" charset="0"/>
          </a:endParaRPr>
        </a:p>
      </dgm:t>
    </dgm:pt>
    <dgm:pt modelId="{4D79EF7E-4F8F-415C-90EE-ABC6DB823792}" type="parTrans" cxnId="{315918DE-730E-48C2-B3CA-A21BE25A6FC8}">
      <dgm:prSet/>
      <dgm:spPr/>
      <dgm:t>
        <a:bodyPr/>
        <a:lstStyle/>
        <a:p>
          <a:endParaRPr lang="en-GB"/>
        </a:p>
      </dgm:t>
    </dgm:pt>
    <dgm:pt modelId="{4CF8F501-34B3-4910-8AA8-B45630361C1D}" type="sibTrans" cxnId="{315918DE-730E-48C2-B3CA-A21BE25A6FC8}">
      <dgm:prSet/>
      <dgm:spPr/>
      <dgm:t>
        <a:bodyPr/>
        <a:lstStyle/>
        <a:p>
          <a:endParaRPr lang="en-GB"/>
        </a:p>
      </dgm:t>
    </dgm:pt>
    <dgm:pt modelId="{ACB71F63-38F5-44AC-8688-3A22038203C9}">
      <dgm:prSet phldrT="[Text]"/>
      <dgm:spPr/>
      <dgm:t>
        <a:bodyPr/>
        <a:lstStyle/>
        <a:p>
          <a:r>
            <a:rPr lang="en-GB" dirty="0" smtClean="0">
              <a:latin typeface="Baskerville Old Face" pitchFamily="18" charset="0"/>
            </a:rPr>
            <a:t>Partners &amp; Employees</a:t>
          </a:r>
          <a:endParaRPr lang="en-GB" dirty="0">
            <a:latin typeface="Baskerville Old Face" pitchFamily="18" charset="0"/>
          </a:endParaRPr>
        </a:p>
      </dgm:t>
    </dgm:pt>
    <dgm:pt modelId="{3814C293-1D2F-40AD-B9F7-AE024A64F8A7}" type="parTrans" cxnId="{CA357164-32BD-435B-8436-49C137031A67}">
      <dgm:prSet/>
      <dgm:spPr/>
      <dgm:t>
        <a:bodyPr/>
        <a:lstStyle/>
        <a:p>
          <a:endParaRPr lang="en-GB"/>
        </a:p>
      </dgm:t>
    </dgm:pt>
    <dgm:pt modelId="{75FBF1A0-D780-4581-8614-C2A1BA863D80}" type="sibTrans" cxnId="{CA357164-32BD-435B-8436-49C137031A67}">
      <dgm:prSet/>
      <dgm:spPr/>
      <dgm:t>
        <a:bodyPr/>
        <a:lstStyle/>
        <a:p>
          <a:endParaRPr lang="en-GB"/>
        </a:p>
      </dgm:t>
    </dgm:pt>
    <dgm:pt modelId="{B452587D-05D8-49DB-9247-BE4C50A4F673}">
      <dgm:prSet phldrT="[Text]" custT="1"/>
      <dgm:spPr/>
      <dgm:t>
        <a:bodyPr/>
        <a:lstStyle/>
        <a:p>
          <a:r>
            <a:rPr lang="en-GB" sz="1400" dirty="0" smtClean="0">
              <a:latin typeface="Arial" pitchFamily="34" charset="0"/>
              <a:cs typeface="Arial" pitchFamily="34" charset="0"/>
            </a:rPr>
            <a:t>Mr A Khan and Mr FJ Islam (2 Partners) </a:t>
          </a:r>
          <a:endParaRPr lang="en-GB" sz="1400" dirty="0">
            <a:latin typeface="Arial" pitchFamily="34" charset="0"/>
            <a:cs typeface="Arial" pitchFamily="34" charset="0"/>
          </a:endParaRPr>
        </a:p>
      </dgm:t>
    </dgm:pt>
    <dgm:pt modelId="{8CE5C6C5-CC6C-439A-A770-7378B80708B2}" type="parTrans" cxnId="{7F71F2FC-C848-490B-B3B6-422778FD22ED}">
      <dgm:prSet/>
      <dgm:spPr/>
      <dgm:t>
        <a:bodyPr/>
        <a:lstStyle/>
        <a:p>
          <a:endParaRPr lang="en-GB"/>
        </a:p>
      </dgm:t>
    </dgm:pt>
    <dgm:pt modelId="{7916EFDD-F0AD-42FA-827D-767309100A2D}" type="sibTrans" cxnId="{7F71F2FC-C848-490B-B3B6-422778FD22ED}">
      <dgm:prSet/>
      <dgm:spPr/>
      <dgm:t>
        <a:bodyPr/>
        <a:lstStyle/>
        <a:p>
          <a:endParaRPr lang="en-GB"/>
        </a:p>
      </dgm:t>
    </dgm:pt>
    <dgm:pt modelId="{EFC23D96-5B81-49EF-BCC7-3655EC4399B5}">
      <dgm:prSet phldrT="[Text]" custT="1"/>
      <dgm:spPr/>
      <dgm:t>
        <a:bodyPr/>
        <a:lstStyle/>
        <a:p>
          <a:r>
            <a:rPr lang="en-GB" sz="1400" dirty="0" smtClean="0">
              <a:latin typeface="Arial" pitchFamily="34" charset="0"/>
              <a:cs typeface="Arial" pitchFamily="34" charset="0"/>
            </a:rPr>
            <a:t>12 to 50 employees as at 31 March 2022 (Zoominfo, 2023), (Islam, 2022).	</a:t>
          </a:r>
          <a:endParaRPr lang="en-GB" sz="1400" dirty="0">
            <a:latin typeface="Arial" pitchFamily="34" charset="0"/>
            <a:cs typeface="Arial" pitchFamily="34" charset="0"/>
          </a:endParaRPr>
        </a:p>
      </dgm:t>
    </dgm:pt>
    <dgm:pt modelId="{32E4499B-DF3A-4292-96ED-3A9B0A9F14B2}" type="parTrans" cxnId="{602BCCDB-3694-4D1C-9E89-4729319F0940}">
      <dgm:prSet/>
      <dgm:spPr/>
      <dgm:t>
        <a:bodyPr/>
        <a:lstStyle/>
        <a:p>
          <a:endParaRPr lang="en-GB"/>
        </a:p>
      </dgm:t>
    </dgm:pt>
    <dgm:pt modelId="{B953CF01-036D-48BB-884A-0302EB3E90C7}" type="sibTrans" cxnId="{602BCCDB-3694-4D1C-9E89-4729319F0940}">
      <dgm:prSet/>
      <dgm:spPr/>
      <dgm:t>
        <a:bodyPr/>
        <a:lstStyle/>
        <a:p>
          <a:endParaRPr lang="en-GB"/>
        </a:p>
      </dgm:t>
    </dgm:pt>
    <dgm:pt modelId="{AA1059E1-03A8-4D82-AE04-10F89AAC07DE}">
      <dgm:prSet phldrT="[Text]" custT="1"/>
      <dgm:spPr/>
      <dgm:t>
        <a:bodyPr/>
        <a:lstStyle/>
        <a:p>
          <a:r>
            <a:rPr lang="en-GB" sz="1400" b="0" i="0" dirty="0" smtClean="0">
              <a:latin typeface="Arial" pitchFamily="34" charset="0"/>
              <a:cs typeface="Arial" pitchFamily="34" charset="0"/>
            </a:rPr>
            <a:t>Accountant </a:t>
          </a:r>
          <a:endParaRPr lang="en-GB" sz="1400" dirty="0">
            <a:latin typeface="Arial" pitchFamily="34" charset="0"/>
            <a:cs typeface="Arial" pitchFamily="34" charset="0"/>
          </a:endParaRPr>
        </a:p>
      </dgm:t>
    </dgm:pt>
    <dgm:pt modelId="{B62118CC-A4CA-429D-88C8-25B13D4867F9}" type="parTrans" cxnId="{CA383CFF-4EEC-48C3-99FF-0F4A1A9B8511}">
      <dgm:prSet/>
      <dgm:spPr/>
      <dgm:t>
        <a:bodyPr/>
        <a:lstStyle/>
        <a:p>
          <a:endParaRPr lang="en-GB"/>
        </a:p>
      </dgm:t>
    </dgm:pt>
    <dgm:pt modelId="{27C7E0B4-988C-441E-965A-39B019BA8FDF}" type="sibTrans" cxnId="{CA383CFF-4EEC-48C3-99FF-0F4A1A9B8511}">
      <dgm:prSet/>
      <dgm:spPr/>
      <dgm:t>
        <a:bodyPr/>
        <a:lstStyle/>
        <a:p>
          <a:endParaRPr lang="en-GB"/>
        </a:p>
      </dgm:t>
    </dgm:pt>
    <dgm:pt modelId="{AC1BFFF7-0A4D-43EE-AD7F-8690E8DA4424}">
      <dgm:prSet phldrT="[Text]"/>
      <dgm:spPr/>
      <dgm:t>
        <a:bodyPr/>
        <a:lstStyle/>
        <a:p>
          <a:r>
            <a:rPr lang="en-GB" dirty="0" smtClean="0">
              <a:latin typeface="Baskerville Old Face" pitchFamily="18" charset="0"/>
            </a:rPr>
            <a:t>Services provided</a:t>
          </a:r>
          <a:r>
            <a:rPr lang="en-GB" dirty="0" smtClean="0"/>
            <a:t>	</a:t>
          </a:r>
          <a:endParaRPr lang="en-GB" dirty="0"/>
        </a:p>
      </dgm:t>
    </dgm:pt>
    <dgm:pt modelId="{81BE5A8D-2497-4F96-B6CD-517DF4AADF59}" type="sibTrans" cxnId="{9B63EEEA-304B-4D7E-B117-1C74E6F4253C}">
      <dgm:prSet/>
      <dgm:spPr/>
      <dgm:t>
        <a:bodyPr/>
        <a:lstStyle/>
        <a:p>
          <a:endParaRPr lang="en-GB"/>
        </a:p>
      </dgm:t>
    </dgm:pt>
    <dgm:pt modelId="{3A2E2B9C-44F7-4D96-A1A8-DB0394C06716}" type="parTrans" cxnId="{9B63EEEA-304B-4D7E-B117-1C74E6F4253C}">
      <dgm:prSet/>
      <dgm:spPr/>
      <dgm:t>
        <a:bodyPr/>
        <a:lstStyle/>
        <a:p>
          <a:endParaRPr lang="en-GB"/>
        </a:p>
      </dgm:t>
    </dgm:pt>
    <dgm:pt modelId="{9259A4B7-9D81-4440-8E2F-882AD17C9D6A}">
      <dgm:prSet phldrT="[Text]" custT="1"/>
      <dgm:spPr/>
      <dgm:t>
        <a:bodyPr/>
        <a:lstStyle/>
        <a:p>
          <a:r>
            <a:rPr lang="en-GB" sz="1400" dirty="0" smtClean="0">
              <a:latin typeface="Arial" pitchFamily="34" charset="0"/>
              <a:cs typeface="Arial" pitchFamily="34" charset="0"/>
            </a:rPr>
            <a:t>Tax consultants </a:t>
          </a:r>
          <a:endParaRPr lang="en-GB" sz="1400" dirty="0">
            <a:latin typeface="Arial" pitchFamily="34" charset="0"/>
            <a:cs typeface="Arial" pitchFamily="34" charset="0"/>
          </a:endParaRPr>
        </a:p>
      </dgm:t>
    </dgm:pt>
    <dgm:pt modelId="{FAE0E1C5-DB17-49D3-A8D5-7E3FBCBA798F}" type="parTrans" cxnId="{EE54ACAB-A32B-4428-B7BE-E914B83CF317}">
      <dgm:prSet/>
      <dgm:spPr/>
    </dgm:pt>
    <dgm:pt modelId="{5A324E77-49A7-47AE-973C-649031BD0F3B}" type="sibTrans" cxnId="{EE54ACAB-A32B-4428-B7BE-E914B83CF317}">
      <dgm:prSet/>
      <dgm:spPr/>
    </dgm:pt>
    <dgm:pt modelId="{7358DDD0-D543-412A-A0B8-7BF427FD331E}" type="pres">
      <dgm:prSet presAssocID="{5B92629B-920E-4406-890D-8DCD2AEF911E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93633AD-ED50-4CCD-81B7-78D83E245A77}" type="pres">
      <dgm:prSet presAssocID="{CA63D828-8F28-4D46-8A6B-D9D9C6B2460D}" presName="circle1" presStyleLbl="node1" presStyleIdx="0" presStyleCnt="3"/>
      <dgm:spPr/>
    </dgm:pt>
    <dgm:pt modelId="{C0763D68-4ECF-4F60-90BB-BB1AF499872C}" type="pres">
      <dgm:prSet presAssocID="{CA63D828-8F28-4D46-8A6B-D9D9C6B2460D}" presName="space" presStyleCnt="0"/>
      <dgm:spPr/>
    </dgm:pt>
    <dgm:pt modelId="{D74C146A-05AB-4BF1-8F62-42CF883477B8}" type="pres">
      <dgm:prSet presAssocID="{CA63D828-8F28-4D46-8A6B-D9D9C6B2460D}" presName="rect1" presStyleLbl="alignAcc1" presStyleIdx="0" presStyleCnt="3"/>
      <dgm:spPr/>
      <dgm:t>
        <a:bodyPr/>
        <a:lstStyle/>
        <a:p>
          <a:endParaRPr lang="en-GB"/>
        </a:p>
      </dgm:t>
    </dgm:pt>
    <dgm:pt modelId="{EBD781D0-53AA-4D03-81F4-CE0596C271CE}" type="pres">
      <dgm:prSet presAssocID="{ACB71F63-38F5-44AC-8688-3A22038203C9}" presName="vertSpace2" presStyleLbl="node1" presStyleIdx="0" presStyleCnt="3"/>
      <dgm:spPr/>
    </dgm:pt>
    <dgm:pt modelId="{6F232D78-7C86-4107-9C84-BA30A44F26A9}" type="pres">
      <dgm:prSet presAssocID="{ACB71F63-38F5-44AC-8688-3A22038203C9}" presName="circle2" presStyleLbl="node1" presStyleIdx="1" presStyleCnt="3"/>
      <dgm:spPr/>
    </dgm:pt>
    <dgm:pt modelId="{6ED324E2-0236-46B6-82E7-BF56B754381A}" type="pres">
      <dgm:prSet presAssocID="{ACB71F63-38F5-44AC-8688-3A22038203C9}" presName="rect2" presStyleLbl="alignAcc1" presStyleIdx="1" presStyleCnt="3"/>
      <dgm:spPr/>
      <dgm:t>
        <a:bodyPr/>
        <a:lstStyle/>
        <a:p>
          <a:endParaRPr lang="en-GB"/>
        </a:p>
      </dgm:t>
    </dgm:pt>
    <dgm:pt modelId="{0A9E498F-4013-4FF1-8A56-4BA4F3D6BEF3}" type="pres">
      <dgm:prSet presAssocID="{AC1BFFF7-0A4D-43EE-AD7F-8690E8DA4424}" presName="vertSpace3" presStyleLbl="node1" presStyleIdx="1" presStyleCnt="3"/>
      <dgm:spPr/>
    </dgm:pt>
    <dgm:pt modelId="{94C1DDD4-F746-4722-8CD5-8A6B5924BF77}" type="pres">
      <dgm:prSet presAssocID="{AC1BFFF7-0A4D-43EE-AD7F-8690E8DA4424}" presName="circle3" presStyleLbl="node1" presStyleIdx="2" presStyleCnt="3"/>
      <dgm:spPr/>
    </dgm:pt>
    <dgm:pt modelId="{37401D49-C777-44E7-80D1-084C7D1D759A}" type="pres">
      <dgm:prSet presAssocID="{AC1BFFF7-0A4D-43EE-AD7F-8690E8DA4424}" presName="rect3" presStyleLbl="alignAcc1" presStyleIdx="2" presStyleCnt="3"/>
      <dgm:spPr/>
      <dgm:t>
        <a:bodyPr/>
        <a:lstStyle/>
        <a:p>
          <a:endParaRPr lang="en-GB"/>
        </a:p>
      </dgm:t>
    </dgm:pt>
    <dgm:pt modelId="{420094F9-A0B6-427E-BA92-528E07C5FB4E}" type="pres">
      <dgm:prSet presAssocID="{CA63D828-8F28-4D46-8A6B-D9D9C6B2460D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24290F-A915-4136-9BF1-47F2FA50D34E}" type="pres">
      <dgm:prSet presAssocID="{CA63D828-8F28-4D46-8A6B-D9D9C6B2460D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E3B591C-ED1A-484D-8D98-0D3AE08AFEB8}" type="pres">
      <dgm:prSet presAssocID="{ACB71F63-38F5-44AC-8688-3A22038203C9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D977BC-70F6-4E51-8A17-6DD960AAC8AE}" type="pres">
      <dgm:prSet presAssocID="{ACB71F63-38F5-44AC-8688-3A22038203C9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5D5980E-702E-414F-9C5B-ED773250EB9D}" type="pres">
      <dgm:prSet presAssocID="{AC1BFFF7-0A4D-43EE-AD7F-8690E8DA4424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0DEA816-76B9-45F8-930E-90FCC7BDEFCF}" type="pres">
      <dgm:prSet presAssocID="{AC1BFFF7-0A4D-43EE-AD7F-8690E8DA4424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8F9194B-44BB-4C0C-A6CD-A18E61993D70}" type="presOf" srcId="{9259A4B7-9D81-4440-8E2F-882AD17C9D6A}" destId="{70DEA816-76B9-45F8-930E-90FCC7BDEFCF}" srcOrd="0" destOrd="1" presId="urn:microsoft.com/office/officeart/2005/8/layout/target3"/>
    <dgm:cxn modelId="{CA357164-32BD-435B-8436-49C137031A67}" srcId="{5B92629B-920E-4406-890D-8DCD2AEF911E}" destId="{ACB71F63-38F5-44AC-8688-3A22038203C9}" srcOrd="1" destOrd="0" parTransId="{3814C293-1D2F-40AD-B9F7-AE024A64F8A7}" sibTransId="{75FBF1A0-D780-4581-8614-C2A1BA863D80}"/>
    <dgm:cxn modelId="{93DB23FA-95BF-42DA-BA4B-D578FE1BFB16}" type="presOf" srcId="{ACB71F63-38F5-44AC-8688-3A22038203C9}" destId="{AE3B591C-ED1A-484D-8D98-0D3AE08AFEB8}" srcOrd="1" destOrd="0" presId="urn:microsoft.com/office/officeart/2005/8/layout/target3"/>
    <dgm:cxn modelId="{A3EF9ACF-0420-4452-ACD9-405810055F8D}" type="presOf" srcId="{5B92629B-920E-4406-890D-8DCD2AEF911E}" destId="{7358DDD0-D543-412A-A0B8-7BF427FD331E}" srcOrd="0" destOrd="0" presId="urn:microsoft.com/office/officeart/2005/8/layout/target3"/>
    <dgm:cxn modelId="{98889AE5-E7B2-4FCD-B7F5-A4B626515239}" type="presOf" srcId="{AA1059E1-03A8-4D82-AE04-10F89AAC07DE}" destId="{70DEA816-76B9-45F8-930E-90FCC7BDEFCF}" srcOrd="0" destOrd="0" presId="urn:microsoft.com/office/officeart/2005/8/layout/target3"/>
    <dgm:cxn modelId="{E19BD8BF-D057-433B-A3CC-5BC9A2409E6A}" type="presOf" srcId="{AC1BFFF7-0A4D-43EE-AD7F-8690E8DA4424}" destId="{35D5980E-702E-414F-9C5B-ED773250EB9D}" srcOrd="1" destOrd="0" presId="urn:microsoft.com/office/officeart/2005/8/layout/target3"/>
    <dgm:cxn modelId="{14FBF6D7-C92A-44F9-A699-A034CD92714B}" type="presOf" srcId="{B452587D-05D8-49DB-9247-BE4C50A4F673}" destId="{C6D977BC-70F6-4E51-8A17-6DD960AAC8AE}" srcOrd="0" destOrd="0" presId="urn:microsoft.com/office/officeart/2005/8/layout/target3"/>
    <dgm:cxn modelId="{CA383CFF-4EEC-48C3-99FF-0F4A1A9B8511}" srcId="{AC1BFFF7-0A4D-43EE-AD7F-8690E8DA4424}" destId="{AA1059E1-03A8-4D82-AE04-10F89AAC07DE}" srcOrd="0" destOrd="0" parTransId="{B62118CC-A4CA-429D-88C8-25B13D4867F9}" sibTransId="{27C7E0B4-988C-441E-965A-39B019BA8FDF}"/>
    <dgm:cxn modelId="{7F71F2FC-C848-490B-B3B6-422778FD22ED}" srcId="{ACB71F63-38F5-44AC-8688-3A22038203C9}" destId="{B452587D-05D8-49DB-9247-BE4C50A4F673}" srcOrd="0" destOrd="0" parTransId="{8CE5C6C5-CC6C-439A-A770-7378B80708B2}" sibTransId="{7916EFDD-F0AD-42FA-827D-767309100A2D}"/>
    <dgm:cxn modelId="{C602D22B-7907-4C3A-99C7-EB402747C729}" type="presOf" srcId="{565729D8-09ED-4617-9E64-67C333698E56}" destId="{F524290F-A915-4136-9BF1-47F2FA50D34E}" srcOrd="0" destOrd="1" presId="urn:microsoft.com/office/officeart/2005/8/layout/target3"/>
    <dgm:cxn modelId="{469E0702-2916-4336-9AEF-300C13607985}" type="presOf" srcId="{ACB71F63-38F5-44AC-8688-3A22038203C9}" destId="{6ED324E2-0236-46B6-82E7-BF56B754381A}" srcOrd="0" destOrd="0" presId="urn:microsoft.com/office/officeart/2005/8/layout/target3"/>
    <dgm:cxn modelId="{602BCCDB-3694-4D1C-9E89-4729319F0940}" srcId="{ACB71F63-38F5-44AC-8688-3A22038203C9}" destId="{EFC23D96-5B81-49EF-BCC7-3655EC4399B5}" srcOrd="1" destOrd="0" parTransId="{32E4499B-DF3A-4292-96ED-3A9B0A9F14B2}" sibTransId="{B953CF01-036D-48BB-884A-0302EB3E90C7}"/>
    <dgm:cxn modelId="{315918DE-730E-48C2-B3CA-A21BE25A6FC8}" srcId="{CA63D828-8F28-4D46-8A6B-D9D9C6B2460D}" destId="{565729D8-09ED-4617-9E64-67C333698E56}" srcOrd="1" destOrd="0" parTransId="{4D79EF7E-4F8F-415C-90EE-ABC6DB823792}" sibTransId="{4CF8F501-34B3-4910-8AA8-B45630361C1D}"/>
    <dgm:cxn modelId="{631F3AFD-24CF-422B-AF7E-DAB07FEFEFC1}" type="presOf" srcId="{CA63D828-8F28-4D46-8A6B-D9D9C6B2460D}" destId="{D74C146A-05AB-4BF1-8F62-42CF883477B8}" srcOrd="0" destOrd="0" presId="urn:microsoft.com/office/officeart/2005/8/layout/target3"/>
    <dgm:cxn modelId="{A5471DF7-2B69-418E-8C69-0A8002BB73A0}" type="presOf" srcId="{A6557194-E178-4531-9F31-B7AF9E048855}" destId="{F524290F-A915-4136-9BF1-47F2FA50D34E}" srcOrd="0" destOrd="0" presId="urn:microsoft.com/office/officeart/2005/8/layout/target3"/>
    <dgm:cxn modelId="{9B63EEEA-304B-4D7E-B117-1C74E6F4253C}" srcId="{5B92629B-920E-4406-890D-8DCD2AEF911E}" destId="{AC1BFFF7-0A4D-43EE-AD7F-8690E8DA4424}" srcOrd="2" destOrd="0" parTransId="{3A2E2B9C-44F7-4D96-A1A8-DB0394C06716}" sibTransId="{81BE5A8D-2497-4F96-B6CD-517DF4AADF59}"/>
    <dgm:cxn modelId="{E140C54B-B131-41CB-894C-1C0DEF869357}" srcId="{5B92629B-920E-4406-890D-8DCD2AEF911E}" destId="{CA63D828-8F28-4D46-8A6B-D9D9C6B2460D}" srcOrd="0" destOrd="0" parTransId="{237F4FF2-0656-4DF2-8C9F-5D48FD8EBC49}" sibTransId="{FF3EF448-CC9A-4F87-8D3E-62282BD92D3B}"/>
    <dgm:cxn modelId="{F2D87CDA-57CB-476A-A1DB-41E0C9AAA984}" type="presOf" srcId="{EFC23D96-5B81-49EF-BCC7-3655EC4399B5}" destId="{C6D977BC-70F6-4E51-8A17-6DD960AAC8AE}" srcOrd="0" destOrd="1" presId="urn:microsoft.com/office/officeart/2005/8/layout/target3"/>
    <dgm:cxn modelId="{1DAC3EC9-3858-4EA4-8281-62B2D5C1B60F}" type="presOf" srcId="{AC1BFFF7-0A4D-43EE-AD7F-8690E8DA4424}" destId="{37401D49-C777-44E7-80D1-084C7D1D759A}" srcOrd="0" destOrd="0" presId="urn:microsoft.com/office/officeart/2005/8/layout/target3"/>
    <dgm:cxn modelId="{EE54ACAB-A32B-4428-B7BE-E914B83CF317}" srcId="{AC1BFFF7-0A4D-43EE-AD7F-8690E8DA4424}" destId="{9259A4B7-9D81-4440-8E2F-882AD17C9D6A}" srcOrd="1" destOrd="0" parTransId="{FAE0E1C5-DB17-49D3-A8D5-7E3FBCBA798F}" sibTransId="{5A324E77-49A7-47AE-973C-649031BD0F3B}"/>
    <dgm:cxn modelId="{547C71FB-A58B-4882-A04B-19DDFD86EE41}" srcId="{CA63D828-8F28-4D46-8A6B-D9D9C6B2460D}" destId="{A6557194-E178-4531-9F31-B7AF9E048855}" srcOrd="0" destOrd="0" parTransId="{61C27343-5BE1-40CD-90F4-CAA8095BB2FC}" sibTransId="{AA440CE2-D499-42D8-976C-A84FC843BA70}"/>
    <dgm:cxn modelId="{86930F13-7FD0-4AAA-A3A8-F3DB1EC22C06}" type="presOf" srcId="{CA63D828-8F28-4D46-8A6B-D9D9C6B2460D}" destId="{420094F9-A0B6-427E-BA92-528E07C5FB4E}" srcOrd="1" destOrd="0" presId="urn:microsoft.com/office/officeart/2005/8/layout/target3"/>
    <dgm:cxn modelId="{CA264FE0-7AC2-46BE-9C66-FC4021986946}" type="presParOf" srcId="{7358DDD0-D543-412A-A0B8-7BF427FD331E}" destId="{793633AD-ED50-4CCD-81B7-78D83E245A77}" srcOrd="0" destOrd="0" presId="urn:microsoft.com/office/officeart/2005/8/layout/target3"/>
    <dgm:cxn modelId="{4A718513-37B7-49DD-AA96-811B91556833}" type="presParOf" srcId="{7358DDD0-D543-412A-A0B8-7BF427FD331E}" destId="{C0763D68-4ECF-4F60-90BB-BB1AF499872C}" srcOrd="1" destOrd="0" presId="urn:microsoft.com/office/officeart/2005/8/layout/target3"/>
    <dgm:cxn modelId="{1DB1062D-FC37-495F-AFB2-F3FEEB5521CF}" type="presParOf" srcId="{7358DDD0-D543-412A-A0B8-7BF427FD331E}" destId="{D74C146A-05AB-4BF1-8F62-42CF883477B8}" srcOrd="2" destOrd="0" presId="urn:microsoft.com/office/officeart/2005/8/layout/target3"/>
    <dgm:cxn modelId="{76E10884-58E6-47E0-98CB-EDF1CBB706E2}" type="presParOf" srcId="{7358DDD0-D543-412A-A0B8-7BF427FD331E}" destId="{EBD781D0-53AA-4D03-81F4-CE0596C271CE}" srcOrd="3" destOrd="0" presId="urn:microsoft.com/office/officeart/2005/8/layout/target3"/>
    <dgm:cxn modelId="{9A7F8186-3582-4FF8-AE0E-FA4ED4051EB7}" type="presParOf" srcId="{7358DDD0-D543-412A-A0B8-7BF427FD331E}" destId="{6F232D78-7C86-4107-9C84-BA30A44F26A9}" srcOrd="4" destOrd="0" presId="urn:microsoft.com/office/officeart/2005/8/layout/target3"/>
    <dgm:cxn modelId="{AF697696-2CBD-458F-9C91-7BD345EB0429}" type="presParOf" srcId="{7358DDD0-D543-412A-A0B8-7BF427FD331E}" destId="{6ED324E2-0236-46B6-82E7-BF56B754381A}" srcOrd="5" destOrd="0" presId="urn:microsoft.com/office/officeart/2005/8/layout/target3"/>
    <dgm:cxn modelId="{4BB26DE7-9FFA-46BE-AE90-0EBD56BBAC68}" type="presParOf" srcId="{7358DDD0-D543-412A-A0B8-7BF427FD331E}" destId="{0A9E498F-4013-4FF1-8A56-4BA4F3D6BEF3}" srcOrd="6" destOrd="0" presId="urn:microsoft.com/office/officeart/2005/8/layout/target3"/>
    <dgm:cxn modelId="{1F968A72-0197-4760-BCD0-31E1951405B3}" type="presParOf" srcId="{7358DDD0-D543-412A-A0B8-7BF427FD331E}" destId="{94C1DDD4-F746-4722-8CD5-8A6B5924BF77}" srcOrd="7" destOrd="0" presId="urn:microsoft.com/office/officeart/2005/8/layout/target3"/>
    <dgm:cxn modelId="{E54FB4A5-830F-4252-9136-72421556179E}" type="presParOf" srcId="{7358DDD0-D543-412A-A0B8-7BF427FD331E}" destId="{37401D49-C777-44E7-80D1-084C7D1D759A}" srcOrd="8" destOrd="0" presId="urn:microsoft.com/office/officeart/2005/8/layout/target3"/>
    <dgm:cxn modelId="{975D7B6C-39E5-4587-B86E-F755F87939B7}" type="presParOf" srcId="{7358DDD0-D543-412A-A0B8-7BF427FD331E}" destId="{420094F9-A0B6-427E-BA92-528E07C5FB4E}" srcOrd="9" destOrd="0" presId="urn:microsoft.com/office/officeart/2005/8/layout/target3"/>
    <dgm:cxn modelId="{AC42A6C9-8428-4078-BC5E-1F684DE7758B}" type="presParOf" srcId="{7358DDD0-D543-412A-A0B8-7BF427FD331E}" destId="{F524290F-A915-4136-9BF1-47F2FA50D34E}" srcOrd="10" destOrd="0" presId="urn:microsoft.com/office/officeart/2005/8/layout/target3"/>
    <dgm:cxn modelId="{EEE66C08-7C6B-4E3A-A050-F197A0366E64}" type="presParOf" srcId="{7358DDD0-D543-412A-A0B8-7BF427FD331E}" destId="{AE3B591C-ED1A-484D-8D98-0D3AE08AFEB8}" srcOrd="11" destOrd="0" presId="urn:microsoft.com/office/officeart/2005/8/layout/target3"/>
    <dgm:cxn modelId="{80B5A561-2D98-4717-BC46-CEA4AAF42F72}" type="presParOf" srcId="{7358DDD0-D543-412A-A0B8-7BF427FD331E}" destId="{C6D977BC-70F6-4E51-8A17-6DD960AAC8AE}" srcOrd="12" destOrd="0" presId="urn:microsoft.com/office/officeart/2005/8/layout/target3"/>
    <dgm:cxn modelId="{0CA2C12D-49E0-4210-B355-82E9706C8D84}" type="presParOf" srcId="{7358DDD0-D543-412A-A0B8-7BF427FD331E}" destId="{35D5980E-702E-414F-9C5B-ED773250EB9D}" srcOrd="13" destOrd="0" presId="urn:microsoft.com/office/officeart/2005/8/layout/target3"/>
    <dgm:cxn modelId="{8255792E-154D-48F6-A421-CAEBAAD2D8F1}" type="presParOf" srcId="{7358DDD0-D543-412A-A0B8-7BF427FD331E}" destId="{70DEA816-76B9-45F8-930E-90FCC7BDEFCF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93633AD-ED50-4CCD-81B7-78D83E245A77}">
      <dsp:nvSpPr>
        <dsp:cNvPr id="0" name=""/>
        <dsp:cNvSpPr/>
      </dsp:nvSpPr>
      <dsp:spPr>
        <a:xfrm>
          <a:off x="0" y="0"/>
          <a:ext cx="4572000" cy="4572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C146A-05AB-4BF1-8F62-42CF883477B8}">
      <dsp:nvSpPr>
        <dsp:cNvPr id="0" name=""/>
        <dsp:cNvSpPr/>
      </dsp:nvSpPr>
      <dsp:spPr>
        <a:xfrm>
          <a:off x="2286000" y="0"/>
          <a:ext cx="5486400" cy="457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>
              <a:latin typeface="Baskerville Old Face" pitchFamily="18" charset="0"/>
            </a:rPr>
            <a:t>Background information </a:t>
          </a:r>
          <a:endParaRPr lang="en-GB" sz="2900" kern="1200" dirty="0">
            <a:latin typeface="Baskerville Old Face" pitchFamily="18" charset="0"/>
          </a:endParaRPr>
        </a:p>
      </dsp:txBody>
      <dsp:txXfrm>
        <a:off x="2286000" y="0"/>
        <a:ext cx="2743200" cy="1371602"/>
      </dsp:txXfrm>
    </dsp:sp>
    <dsp:sp modelId="{6F232D78-7C86-4107-9C84-BA30A44F26A9}">
      <dsp:nvSpPr>
        <dsp:cNvPr id="0" name=""/>
        <dsp:cNvSpPr/>
      </dsp:nvSpPr>
      <dsp:spPr>
        <a:xfrm>
          <a:off x="800101" y="1371602"/>
          <a:ext cx="2971797" cy="29717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D324E2-0236-46B6-82E7-BF56B754381A}">
      <dsp:nvSpPr>
        <dsp:cNvPr id="0" name=""/>
        <dsp:cNvSpPr/>
      </dsp:nvSpPr>
      <dsp:spPr>
        <a:xfrm>
          <a:off x="2286000" y="1371602"/>
          <a:ext cx="5486400" cy="29717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>
              <a:latin typeface="Baskerville Old Face" pitchFamily="18" charset="0"/>
            </a:rPr>
            <a:t>Partners &amp; Employees</a:t>
          </a:r>
          <a:endParaRPr lang="en-GB" sz="2900" kern="1200" dirty="0">
            <a:latin typeface="Baskerville Old Face" pitchFamily="18" charset="0"/>
          </a:endParaRPr>
        </a:p>
      </dsp:txBody>
      <dsp:txXfrm>
        <a:off x="2286000" y="1371602"/>
        <a:ext cx="2743200" cy="1371598"/>
      </dsp:txXfrm>
    </dsp:sp>
    <dsp:sp modelId="{94C1DDD4-F746-4722-8CD5-8A6B5924BF77}">
      <dsp:nvSpPr>
        <dsp:cNvPr id="0" name=""/>
        <dsp:cNvSpPr/>
      </dsp:nvSpPr>
      <dsp:spPr>
        <a:xfrm>
          <a:off x="1600200" y="2743201"/>
          <a:ext cx="1371598" cy="13715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01D49-C777-44E7-80D1-084C7D1D759A}">
      <dsp:nvSpPr>
        <dsp:cNvPr id="0" name=""/>
        <dsp:cNvSpPr/>
      </dsp:nvSpPr>
      <dsp:spPr>
        <a:xfrm>
          <a:off x="2286000" y="2743201"/>
          <a:ext cx="5486400" cy="13715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>
              <a:latin typeface="Baskerville Old Face" pitchFamily="18" charset="0"/>
            </a:rPr>
            <a:t>Services provided</a:t>
          </a:r>
          <a:r>
            <a:rPr lang="en-GB" sz="2900" kern="1200" dirty="0" smtClean="0"/>
            <a:t>	</a:t>
          </a:r>
          <a:endParaRPr lang="en-GB" sz="2900" kern="1200" dirty="0"/>
        </a:p>
      </dsp:txBody>
      <dsp:txXfrm>
        <a:off x="2286000" y="2743201"/>
        <a:ext cx="2743200" cy="1371598"/>
      </dsp:txXfrm>
    </dsp:sp>
    <dsp:sp modelId="{F524290F-A915-4136-9BF1-47F2FA50D34E}">
      <dsp:nvSpPr>
        <dsp:cNvPr id="0" name=""/>
        <dsp:cNvSpPr/>
      </dsp:nvSpPr>
      <dsp:spPr>
        <a:xfrm>
          <a:off x="5029199" y="0"/>
          <a:ext cx="2743200" cy="1371602"/>
        </a:xfrm>
        <a:prstGeom prst="rect">
          <a:avLst/>
        </a:prstGeom>
        <a:noFill/>
        <a:ln w="381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latin typeface="Arial" pitchFamily="34" charset="0"/>
              <a:cs typeface="Arial" pitchFamily="34" charset="0"/>
            </a:rPr>
            <a:t>Home start 1998 </a:t>
          </a:r>
          <a:r>
            <a:rPr lang="en-GB" sz="1400" kern="1200" dirty="0" smtClean="0">
              <a:latin typeface="Arial" pitchFamily="34" charset="0"/>
              <a:cs typeface="Arial" pitchFamily="34" charset="0"/>
            </a:rPr>
            <a:t>(LinkedIn, </a:t>
          </a:r>
          <a:r>
            <a:rPr lang="en-GB" sz="1400" kern="1200" dirty="0" smtClean="0">
              <a:latin typeface="Arial" pitchFamily="34" charset="0"/>
              <a:cs typeface="Arial" pitchFamily="34" charset="0"/>
            </a:rPr>
            <a:t>2023)</a:t>
          </a:r>
          <a:endParaRPr lang="en-GB" sz="1400" kern="1200" dirty="0">
            <a:latin typeface="Arial" pitchFamily="34" charset="0"/>
            <a:cs typeface="Arial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latin typeface="Arial" pitchFamily="34" charset="0"/>
              <a:cs typeface="Arial" pitchFamily="34" charset="0"/>
            </a:rPr>
            <a:t>Merged with parent company in 2012 </a:t>
          </a:r>
          <a:endParaRPr lang="en-GB" sz="1400" kern="1200" dirty="0">
            <a:latin typeface="Arial" pitchFamily="34" charset="0"/>
            <a:cs typeface="Arial" pitchFamily="34" charset="0"/>
          </a:endParaRPr>
        </a:p>
      </dsp:txBody>
      <dsp:txXfrm>
        <a:off x="5029199" y="0"/>
        <a:ext cx="2743200" cy="1371602"/>
      </dsp:txXfrm>
    </dsp:sp>
    <dsp:sp modelId="{C6D977BC-70F6-4E51-8A17-6DD960AAC8AE}">
      <dsp:nvSpPr>
        <dsp:cNvPr id="0" name=""/>
        <dsp:cNvSpPr/>
      </dsp:nvSpPr>
      <dsp:spPr>
        <a:xfrm>
          <a:off x="5029199" y="1371602"/>
          <a:ext cx="2743200" cy="1371598"/>
        </a:xfrm>
        <a:prstGeom prst="rect">
          <a:avLst/>
        </a:prstGeom>
        <a:noFill/>
        <a:ln w="381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latin typeface="Arial" pitchFamily="34" charset="0"/>
              <a:cs typeface="Arial" pitchFamily="34" charset="0"/>
            </a:rPr>
            <a:t>Mr A Khan and Mr FJ Islam (2 Partners) </a:t>
          </a:r>
          <a:endParaRPr lang="en-GB" sz="1400" kern="1200" dirty="0">
            <a:latin typeface="Arial" pitchFamily="34" charset="0"/>
            <a:cs typeface="Arial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latin typeface="Arial" pitchFamily="34" charset="0"/>
              <a:cs typeface="Arial" pitchFamily="34" charset="0"/>
            </a:rPr>
            <a:t>12 to 50 employees as at 31 March 2022 (Zoominfo, 2023), (Islam, 2022).	</a:t>
          </a:r>
          <a:endParaRPr lang="en-GB" sz="1400" kern="1200" dirty="0">
            <a:latin typeface="Arial" pitchFamily="34" charset="0"/>
            <a:cs typeface="Arial" pitchFamily="34" charset="0"/>
          </a:endParaRPr>
        </a:p>
      </dsp:txBody>
      <dsp:txXfrm>
        <a:off x="5029199" y="1371602"/>
        <a:ext cx="2743200" cy="1371598"/>
      </dsp:txXfrm>
    </dsp:sp>
    <dsp:sp modelId="{70DEA816-76B9-45F8-930E-90FCC7BDEFCF}">
      <dsp:nvSpPr>
        <dsp:cNvPr id="0" name=""/>
        <dsp:cNvSpPr/>
      </dsp:nvSpPr>
      <dsp:spPr>
        <a:xfrm>
          <a:off x="5029199" y="2743201"/>
          <a:ext cx="2743200" cy="1371598"/>
        </a:xfrm>
        <a:prstGeom prst="rect">
          <a:avLst/>
        </a:prstGeom>
        <a:noFill/>
        <a:ln w="381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b="0" i="0" kern="1200" dirty="0" smtClean="0">
              <a:latin typeface="Arial" pitchFamily="34" charset="0"/>
              <a:cs typeface="Arial" pitchFamily="34" charset="0"/>
            </a:rPr>
            <a:t>Accountant </a:t>
          </a:r>
          <a:endParaRPr lang="en-GB" sz="1400" kern="1200" dirty="0">
            <a:latin typeface="Arial" pitchFamily="34" charset="0"/>
            <a:cs typeface="Arial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latin typeface="Arial" pitchFamily="34" charset="0"/>
              <a:cs typeface="Arial" pitchFamily="34" charset="0"/>
            </a:rPr>
            <a:t>Tax consultants </a:t>
          </a:r>
          <a:endParaRPr lang="en-GB" sz="1400" kern="1200" dirty="0">
            <a:latin typeface="Arial" pitchFamily="34" charset="0"/>
            <a:cs typeface="Arial" pitchFamily="34" charset="0"/>
          </a:endParaRPr>
        </a:p>
      </dsp:txBody>
      <dsp:txXfrm>
        <a:off x="5029199" y="2743201"/>
        <a:ext cx="2743200" cy="13715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B7A688-EFB8-4D38-A7F0-5A95F26C1ACF}" type="datetimeFigureOut">
              <a:rPr lang="en-US" smtClean="0"/>
              <a:t>1/27/2023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B04D9-83CF-4A3F-885D-3BE95A8F5224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BB04D9-83CF-4A3F-885D-3BE95A8F5224}" type="slidenum">
              <a:rPr lang="en-GB" smtClean="0"/>
              <a:t>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B4D2E-D2E9-46CF-88CD-6F8EDCDB6AE6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0F649-60D6-471E-A1AC-B1FB15AA8758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042D-E376-4806-AA3C-215F5CEA8721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6C4DD-CFB7-451B-AFEB-A8350975B04C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8961A-1404-4DC8-975A-6185813963A6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50999-00AE-44B0-A71B-7765F894603A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16514-55EE-41E2-A609-D49BCD19D787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8B0D7-384B-41CF-82A4-E2C96B0CB3E2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37879-842C-409E-97EA-15B3F6672E2D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D98D5-63C8-4748-99A1-980272BC6839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22182-E155-43F7-9EBD-25C49C42A716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5727C18-F519-4DBD-8014-D6590FB79F00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E1AF9A8-7422-4767-94DA-CB453C5AF7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countingweb.com/technology/trends/why-working-from-home-is-the-future-of-accounti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b="1" dirty="0" smtClean="0">
                <a:latin typeface="Bradley Hand ITC" pitchFamily="66" charset="0"/>
              </a:rPr>
              <a:t>Apex Associates LLP</a:t>
            </a:r>
            <a:br>
              <a:rPr lang="en-GB" sz="5400" b="1" dirty="0" smtClean="0">
                <a:latin typeface="Bradley Hand ITC" pitchFamily="66" charset="0"/>
              </a:rPr>
            </a:br>
            <a:r>
              <a:rPr lang="en-GB" sz="1400" b="1" dirty="0" smtClean="0">
                <a:latin typeface="Consolas" pitchFamily="49" charset="0"/>
              </a:rPr>
              <a:t>Apex Chambers, 58a Ilford Lane, Ilford, Essex, IG1 2JY</a:t>
            </a:r>
            <a:endParaRPr lang="en-GB" sz="5400" b="1" dirty="0">
              <a:latin typeface="Consolas" pitchFamily="49" charset="0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3762B-2A6E-4728-827B-6820AEBBAE96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1</a:t>
            </a:fld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Apex Associates LLP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A302B-43EC-4B9E-AB37-81077A255BA7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2</a:t>
            </a:fld>
            <a:endParaRPr lang="en-GB" dirty="0"/>
          </a:p>
        </p:txBody>
      </p:sp>
      <p:pic>
        <p:nvPicPr>
          <p:cNvPr id="4" name="Content Placeholder 3" descr="2023-01-26 (2)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612345" y="1447800"/>
            <a:ext cx="6376509" cy="457200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Bradley Hand ITC" pitchFamily="66" charset="0"/>
              </a:rPr>
              <a:t>THE CHANGE</a:t>
            </a:r>
            <a:br>
              <a:rPr lang="en-GB" b="1" dirty="0" smtClean="0">
                <a:latin typeface="Bradley Hand ITC" pitchFamily="66" charset="0"/>
              </a:rPr>
            </a:br>
            <a:r>
              <a:rPr lang="en-GB" b="1" dirty="0" smtClean="0">
                <a:latin typeface="Bradley Hand ITC" pitchFamily="66" charset="0"/>
              </a:rPr>
              <a:t>IMPECT OF </a:t>
            </a:r>
            <a:r>
              <a:rPr lang="en-GB" b="1" dirty="0" smtClean="0">
                <a:latin typeface="Bradley Hand ITC" pitchFamily="66" charset="0"/>
              </a:rPr>
              <a:t>COVID-19 </a:t>
            </a:r>
            <a:r>
              <a:rPr lang="en-GB" sz="3100" b="1" dirty="0" smtClean="0">
                <a:latin typeface="Bradley Hand ITC" pitchFamily="66" charset="0"/>
              </a:rPr>
              <a:t>(</a:t>
            </a:r>
            <a:r>
              <a:rPr lang="en-GB" sz="3100" b="1" u="sng" dirty="0" smtClean="0">
                <a:latin typeface="Bradley Hand ITC" pitchFamily="66" charset="0"/>
              </a:rPr>
              <a:t>ECONIMIC Factor</a:t>
            </a:r>
            <a:r>
              <a:rPr lang="en-GB" sz="3100" b="1" dirty="0" smtClean="0">
                <a:latin typeface="Bradley Hand ITC" pitchFamily="66" charset="0"/>
              </a:rPr>
              <a:t>)</a:t>
            </a:r>
            <a:r>
              <a:rPr lang="en-GB" sz="3100" b="1" dirty="0" smtClean="0"/>
              <a:t> </a:t>
            </a:r>
            <a:endParaRPr lang="en-GB" sz="3100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5BBA5-D5B8-4593-8FA5-4A2841E45794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Bookman Old Style" pitchFamily="18" charset="0"/>
              </a:rPr>
              <a:t>Future world, </a:t>
            </a:r>
            <a:r>
              <a:rPr lang="en-GB" dirty="0">
                <a:latin typeface="Bookman Old Style" pitchFamily="18" charset="0"/>
              </a:rPr>
              <a:t>professional accountants are established as strategic leaders</a:t>
            </a:r>
            <a:r>
              <a:rPr lang="en-GB" dirty="0" smtClean="0">
                <a:latin typeface="Bookman Old Style" pitchFamily="18" charset="0"/>
              </a:rPr>
              <a:t>. (IFAC, 2020)</a:t>
            </a:r>
          </a:p>
          <a:p>
            <a:pPr lvl="0"/>
            <a:r>
              <a:rPr lang="en-GB" dirty="0">
                <a:latin typeface="Bookman Old Style" pitchFamily="18" charset="0"/>
              </a:rPr>
              <a:t>Employees </a:t>
            </a:r>
            <a:r>
              <a:rPr lang="en-GB" u="sng" dirty="0">
                <a:latin typeface="Bookman Old Style" pitchFamily="18" charset="0"/>
                <a:hlinkClick r:id="rId3"/>
              </a:rPr>
              <a:t>working from home</a:t>
            </a:r>
            <a:r>
              <a:rPr lang="en-GB" dirty="0">
                <a:latin typeface="Bookman Old Style" pitchFamily="18" charset="0"/>
              </a:rPr>
              <a:t> Resulted in decrease in office expenses, travel cost and </a:t>
            </a:r>
            <a:r>
              <a:rPr lang="en-GB" dirty="0" smtClean="0">
                <a:latin typeface="Bookman Old Style" pitchFamily="18" charset="0"/>
              </a:rPr>
              <a:t>hospitality (Formby, 2021)</a:t>
            </a:r>
            <a:endParaRPr lang="en-GB" dirty="0">
              <a:latin typeface="Bookman Old Style" pitchFamily="18" charset="0"/>
            </a:endParaRPr>
          </a:p>
          <a:p>
            <a:pPr lvl="0"/>
            <a:r>
              <a:rPr lang="en-GB" dirty="0">
                <a:latin typeface="Bookman Old Style" pitchFamily="18" charset="0"/>
              </a:rPr>
              <a:t>Staff cost reduced due to furlough </a:t>
            </a:r>
            <a:r>
              <a:rPr lang="en-GB" dirty="0" smtClean="0">
                <a:latin typeface="Bookman Old Style" pitchFamily="18" charset="0"/>
              </a:rPr>
              <a:t>payments.</a:t>
            </a:r>
          </a:p>
          <a:p>
            <a:pPr lvl="0"/>
            <a:r>
              <a:rPr lang="en-GB" dirty="0" smtClean="0">
                <a:latin typeface="Bookman Old Style" pitchFamily="18" charset="0"/>
              </a:rPr>
              <a:t>Travel and lunch expenses were saved.  </a:t>
            </a:r>
            <a:endParaRPr lang="en-GB" dirty="0">
              <a:latin typeface="Bookman Old Style" pitchFamily="18" charset="0"/>
            </a:endParaRPr>
          </a:p>
          <a:p>
            <a:r>
              <a:rPr lang="en-GB" dirty="0" smtClean="0">
                <a:latin typeface="Bookman Old Style" pitchFamily="18" charset="0"/>
              </a:rPr>
              <a:t>Flexible </a:t>
            </a:r>
            <a:r>
              <a:rPr lang="en-GB" dirty="0">
                <a:latin typeface="Bookman Old Style" pitchFamily="18" charset="0"/>
              </a:rPr>
              <a:t>working environment has been beneficial to the health and well-being of </a:t>
            </a:r>
            <a:r>
              <a:rPr lang="en-GB" dirty="0" smtClean="0">
                <a:latin typeface="Bookman Old Style" pitchFamily="18" charset="0"/>
              </a:rPr>
              <a:t>employees as well as Mr Khan. </a:t>
            </a:r>
          </a:p>
          <a:p>
            <a:endParaRPr lang="en-GB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med">
    <p:sndAc>
      <p:stSnd>
        <p:snd r:embed="rId2" name="cashreg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welcomed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01522-BCED-48DD-8EA5-4928DFDB65BC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 Accountancy firms like Apex Associates thrived during pandemic due to effective use of technology prior pandemic</a:t>
            </a:r>
            <a:r>
              <a:rPr lang="en-GB" dirty="0" smtClean="0"/>
              <a:t>, and they flourish after pandemic by , </a:t>
            </a:r>
            <a:r>
              <a:rPr lang="en-GB" dirty="0" smtClean="0"/>
              <a:t>keeping steady over advancements and use innovation as a stimulus for change and change. .. (Hood, 2021)</a:t>
            </a:r>
            <a:endParaRPr lang="en-GB" dirty="0" smtClean="0"/>
          </a:p>
          <a:p>
            <a:r>
              <a:rPr lang="en-GB" dirty="0" smtClean="0"/>
              <a:t>Cost saving manures were adopted and employees were provided with technological gadgets to fulfil there duties at home during lockdown.</a:t>
            </a:r>
          </a:p>
          <a:p>
            <a:r>
              <a:rPr lang="en-GB" dirty="0" smtClean="0"/>
              <a:t>Apex Associates’ staff and employees are all happy if members of  staff wants to work from home as long as work quality improves and dead lines are met. </a:t>
            </a: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85EA-BCBA-4423-A44D-CAC01E58EE27}" type="datetime4">
              <a:rPr lang="en-US" smtClean="0"/>
              <a:t>January 27, 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BMSW 6103 Leading and Implementing Work Place Change Presentation By Zujaja T Kharal 1919419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AF9A8-7422-4767-94DA-CB453C5AF7C0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500" dirty="0" smtClean="0"/>
              <a:t>Edwards, D. (2021) “How COVID has affected the Accounting Sector.” Available at: https://www.linkedin.com/pulse/how-covid-has-affected-accounting-sector-dan-edwards-fmaat?trk=articles_directory (Accessed: January 23, 2023).</a:t>
            </a:r>
          </a:p>
          <a:p>
            <a:r>
              <a:rPr lang="en-GB" sz="2500" dirty="0" smtClean="0"/>
              <a:t>Formby, E. (2021) “The positives for the accounting profession from the pandemic,” 26 May. Available at: https://accountancyrecruit.co.uk/blog/industry-news/the-positives-for-the-accounting-profession-from-the-pandemic/ (Accessed: January 26, 2023).  </a:t>
            </a:r>
          </a:p>
          <a:p>
            <a:r>
              <a:rPr lang="en-GB" sz="2500" dirty="0"/>
              <a:t>Hood, T. (2021) “How Covid Changed the Accounting Profession for Good.” Available at: https://www.cpapracticeadvisor.com/2021/03/28/how-covid-changed-the-accounting-profession-for-good/43323/ (Accessed: January 26, 2023). </a:t>
            </a:r>
            <a:endParaRPr lang="en-GB" sz="2500" dirty="0" smtClean="0"/>
          </a:p>
          <a:p>
            <a:r>
              <a:rPr lang="en-GB" sz="2500" dirty="0" smtClean="0"/>
              <a:t>IFAC, I.F.A.C. (2020) </a:t>
            </a:r>
            <a:r>
              <a:rPr lang="en-GB" sz="2500" i="1" dirty="0" smtClean="0"/>
              <a:t>Accountancy skills evolution: Impact of covid-19 &amp; the path forward</a:t>
            </a:r>
            <a:r>
              <a:rPr lang="en-GB" sz="2500" dirty="0" smtClean="0"/>
              <a:t>, </a:t>
            </a:r>
            <a:r>
              <a:rPr lang="en-GB" sz="2500" i="1" dirty="0" smtClean="0"/>
              <a:t>IFAC</a:t>
            </a:r>
            <a:r>
              <a:rPr lang="en-GB" sz="2500" dirty="0" smtClean="0"/>
              <a:t>. Available at: https://www.ifac.org/knowledge-gateway/preparing-future-ready-professionals/discussion/accountancy-skills-evolution-impact-covid-19-path-forward (Accessed: January 26, 2023). </a:t>
            </a:r>
          </a:p>
          <a:p>
            <a:r>
              <a:rPr lang="en-GB" sz="2500" dirty="0" smtClean="0"/>
              <a:t>LinkedIn, </a:t>
            </a:r>
            <a:r>
              <a:rPr lang="en-GB" sz="2500" dirty="0" smtClean="0"/>
              <a:t>L. (2023) </a:t>
            </a:r>
            <a:r>
              <a:rPr lang="en-GB" sz="2500" i="1" dirty="0" smtClean="0"/>
              <a:t>Apex Associates LLP | </a:t>
            </a:r>
            <a:r>
              <a:rPr lang="en-GB" sz="2500" i="1" dirty="0" smtClean="0"/>
              <a:t>LinkedIn</a:t>
            </a:r>
            <a:r>
              <a:rPr lang="en-GB" sz="2500" dirty="0" smtClean="0"/>
              <a:t>, </a:t>
            </a:r>
            <a:r>
              <a:rPr lang="en-GB" sz="2500" i="1" dirty="0" smtClean="0"/>
              <a:t>https://uk.linkedin.com/company/apex-associates-llp</a:t>
            </a:r>
            <a:r>
              <a:rPr lang="en-GB" sz="2500" dirty="0" smtClean="0"/>
              <a:t>. Available at: https://uk.linkedin.com/company/apex-associates-llp (Accessed: January 26, 2023). </a:t>
            </a:r>
          </a:p>
          <a:p>
            <a:r>
              <a:rPr lang="en-GB" sz="2500" dirty="0" smtClean="0"/>
              <a:t>McLeod, S. (2020) </a:t>
            </a:r>
            <a:r>
              <a:rPr lang="en-GB" sz="2500" i="1" dirty="0" smtClean="0"/>
              <a:t>How accounting firms around the world have adapted to covid-19</a:t>
            </a:r>
            <a:r>
              <a:rPr lang="en-GB" sz="2500" dirty="0" smtClean="0"/>
              <a:t>, </a:t>
            </a:r>
            <a:r>
              <a:rPr lang="en-GB" sz="2500" i="1" dirty="0" smtClean="0"/>
              <a:t>Karbon</a:t>
            </a:r>
            <a:r>
              <a:rPr lang="en-GB" sz="2500" dirty="0" smtClean="0"/>
              <a:t>. Available at: https://karbonhq.com/resources/accounting-firms-adapt-to-covid-19-challenges/ (Accessed: January 23, 2023). </a:t>
            </a:r>
          </a:p>
          <a:p>
            <a:r>
              <a:rPr lang="en-GB" sz="2500" dirty="0" smtClean="0"/>
              <a:t>Zoominfo, Z. (2023) </a:t>
            </a:r>
            <a:r>
              <a:rPr lang="en-GB" sz="2500" i="1" dirty="0" smtClean="0"/>
              <a:t>Apex Associates - Overview, News &amp; competitors | Zoominfo.com</a:t>
            </a:r>
            <a:r>
              <a:rPr lang="en-GB" sz="2500" dirty="0" smtClean="0"/>
              <a:t>, </a:t>
            </a:r>
            <a:r>
              <a:rPr lang="en-GB" sz="2500" i="1" dirty="0" smtClean="0"/>
              <a:t>https://www.zoominfo.com/c/apex-associates-llp/345619086</a:t>
            </a:r>
            <a:r>
              <a:rPr lang="en-GB" sz="2500" dirty="0" smtClean="0"/>
              <a:t>. Available at: https://www.zoominfo.com/c/apex-associates-llp/345619086 (Accessed: January 26, 2023). </a:t>
            </a:r>
          </a:p>
          <a:p>
            <a:endParaRPr lang="en-GB" dirty="0"/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2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847</TotalTime>
  <Words>495</Words>
  <Application>Microsoft Office PowerPoint</Application>
  <PresentationFormat>On-screen Show (4:3)</PresentationFormat>
  <Paragraphs>45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Equity</vt:lpstr>
      <vt:lpstr>Apex Associates LLP Apex Chambers, 58a Ilford Lane, Ilford, Essex, IG1 2JY</vt:lpstr>
      <vt:lpstr>Apex Associates LLP</vt:lpstr>
      <vt:lpstr>THE CHANGE IMPECT OF COVID-19 (ECONIMIC Factor) </vt:lpstr>
      <vt:lpstr>Change welcomed</vt:lpstr>
      <vt:lpstr>Reference </vt:lpstr>
    </vt:vector>
  </TitlesOfParts>
  <Company>BLACK EDITION - tum0r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Zujaja</dc:creator>
  <cp:lastModifiedBy>Zujaja</cp:lastModifiedBy>
  <cp:revision>24</cp:revision>
  <dcterms:created xsi:type="dcterms:W3CDTF">2023-01-26T09:55:40Z</dcterms:created>
  <dcterms:modified xsi:type="dcterms:W3CDTF">2023-01-27T11:34:38Z</dcterms:modified>
</cp:coreProperties>
</file>