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256" r:id="rId2"/>
    <p:sldId id="287" r:id="rId3"/>
    <p:sldId id="302" r:id="rId4"/>
    <p:sldId id="290" r:id="rId5"/>
    <p:sldId id="291" r:id="rId6"/>
    <p:sldId id="301" r:id="rId7"/>
    <p:sldId id="292" r:id="rId8"/>
    <p:sldId id="300" r:id="rId9"/>
    <p:sldId id="293" r:id="rId10"/>
    <p:sldId id="294" r:id="rId11"/>
    <p:sldId id="295" r:id="rId12"/>
    <p:sldId id="306" r:id="rId13"/>
    <p:sldId id="296" r:id="rId14"/>
    <p:sldId id="305" r:id="rId15"/>
    <p:sldId id="303" r:id="rId16"/>
    <p:sldId id="297" r:id="rId17"/>
    <p:sldId id="307" r:id="rId1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87"/>
            <p14:sldId id="302"/>
            <p14:sldId id="290"/>
            <p14:sldId id="291"/>
            <p14:sldId id="301"/>
            <p14:sldId id="292"/>
            <p14:sldId id="300"/>
            <p14:sldId id="293"/>
            <p14:sldId id="294"/>
            <p14:sldId id="295"/>
            <p14:sldId id="306"/>
            <p14:sldId id="296"/>
            <p14:sldId id="305"/>
            <p14:sldId id="303"/>
            <p14:sldId id="297"/>
            <p14:sldId id="30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8" autoAdjust="0"/>
    <p:restoredTop sz="50067"/>
  </p:normalViewPr>
  <p:slideViewPr>
    <p:cSldViewPr snapToGrid="0" snapToObjects="1">
      <p:cViewPr varScale="1">
        <p:scale>
          <a:sx n="110" d="100"/>
          <a:sy n="110" d="100"/>
        </p:scale>
        <p:origin x="106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9/21/2020</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Distribute these to students – complete individually (and quietly) 15 minutes?</a:t>
            </a:r>
          </a:p>
          <a:p>
            <a:endParaRPr lang="en-GB" dirty="0"/>
          </a:p>
          <a:p>
            <a:r>
              <a:rPr lang="en-GB" b="1" dirty="0"/>
              <a:t>Answers</a:t>
            </a:r>
          </a:p>
          <a:p>
            <a:r>
              <a:rPr lang="en-GB" b="1" dirty="0"/>
              <a:t>Knowledge = 96%</a:t>
            </a:r>
          </a:p>
          <a:p>
            <a:r>
              <a:rPr lang="en-GB" b="1" dirty="0" err="1"/>
              <a:t>Hardwork</a:t>
            </a:r>
            <a:r>
              <a:rPr lang="en-GB" b="1" dirty="0"/>
              <a:t> – 98%</a:t>
            </a:r>
          </a:p>
          <a:p>
            <a:r>
              <a:rPr lang="en-GB" b="1" dirty="0"/>
              <a:t>Attitude (missing word) = 100%</a:t>
            </a:r>
          </a:p>
          <a:p>
            <a:endParaRPr lang="en-GB" dirty="0"/>
          </a:p>
          <a:p>
            <a:r>
              <a:rPr lang="en-GB" dirty="0"/>
              <a:t>At the end of this task – when everyone has completed  - ask why attitude is so important.</a:t>
            </a:r>
          </a:p>
          <a:p>
            <a:endParaRPr lang="en-GB" dirty="0"/>
          </a:p>
          <a:p>
            <a:r>
              <a:rPr lang="en-GB" dirty="0"/>
              <a:t>Who does this affect? </a:t>
            </a:r>
          </a:p>
          <a:p>
            <a:endParaRPr lang="en-GB" dirty="0"/>
          </a:p>
          <a:p>
            <a:r>
              <a:rPr lang="en-GB" dirty="0"/>
              <a:t>List different types of attitude…write on flip chart/board??</a:t>
            </a:r>
          </a:p>
          <a:p>
            <a:endParaRPr lang="en-GB" dirty="0"/>
          </a:p>
          <a:p>
            <a:r>
              <a:rPr lang="en-GB" dirty="0"/>
              <a:t>Consider these further during this lecture </a:t>
            </a:r>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509530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Being professional is about giving your best at all times. </a:t>
            </a:r>
          </a:p>
          <a:p>
            <a:r>
              <a:rPr lang="en-GB" sz="1200" b="1" i="0" u="none" strike="noStrike" kern="1200" dirty="0">
                <a:solidFill>
                  <a:schemeClr val="tx1"/>
                </a:solidFill>
                <a:effectLst/>
                <a:latin typeface="+mn-lt"/>
                <a:ea typeface="+mn-ea"/>
                <a:cs typeface="+mn-cs"/>
              </a:rPr>
              <a:t>Think about how your behaviour will be/maybe perceived by others?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Mae bod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broffesiynol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meddwl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rhoi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gorau</a:t>
            </a:r>
            <a:r>
              <a:rPr lang="en-GB" sz="1200" b="1" i="0" u="none" strike="noStrike" kern="1200" dirty="0">
                <a:solidFill>
                  <a:schemeClr val="tx1"/>
                </a:solidFill>
                <a:effectLst/>
                <a:latin typeface="+mn-lt"/>
                <a:ea typeface="+mn-ea"/>
                <a:cs typeface="+mn-cs"/>
              </a:rPr>
              <a:t> bob </a:t>
            </a:r>
            <a:r>
              <a:rPr lang="en-GB" sz="1200" b="1" i="0" u="none" strike="noStrike" kern="1200" dirty="0" err="1">
                <a:solidFill>
                  <a:schemeClr val="tx1"/>
                </a:solidFill>
                <a:effectLst/>
                <a:latin typeface="+mn-lt"/>
                <a:ea typeface="+mn-ea"/>
                <a:cs typeface="+mn-cs"/>
              </a:rPr>
              <a:t>amser</a:t>
            </a:r>
            <a:r>
              <a:rPr lang="en-GB" sz="1200" b="1" i="0" u="none" strike="noStrike" kern="1200" dirty="0">
                <a:solidFill>
                  <a:schemeClr val="tx1"/>
                </a:solidFill>
                <a:effectLst/>
                <a:latin typeface="+mn-lt"/>
                <a:ea typeface="+mn-ea"/>
                <a:cs typeface="+mn-cs"/>
              </a:rPr>
              <a:t>.</a:t>
            </a:r>
          </a:p>
          <a:p>
            <a:r>
              <a:rPr lang="en-GB" sz="1200" b="1" i="0" u="none" strike="noStrike" kern="1200" dirty="0" err="1">
                <a:solidFill>
                  <a:schemeClr val="tx1"/>
                </a:solidFill>
                <a:effectLst/>
                <a:latin typeface="+mn-lt"/>
                <a:ea typeface="+mn-ea"/>
                <a:cs typeface="+mn-cs"/>
              </a:rPr>
              <a:t>Meddyliwch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sut</a:t>
            </a:r>
            <a:r>
              <a:rPr lang="en-GB" sz="1200" b="1" i="0" u="none" strike="noStrike" kern="1200" dirty="0">
                <a:solidFill>
                  <a:schemeClr val="tx1"/>
                </a:solidFill>
                <a:effectLst/>
                <a:latin typeface="+mn-lt"/>
                <a:ea typeface="+mn-ea"/>
                <a:cs typeface="+mn-cs"/>
              </a:rPr>
              <a:t> all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ymddygiad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cael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ddehongli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gan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eraill</a:t>
            </a:r>
            <a:r>
              <a:rPr lang="en-GB" sz="1200" b="1" i="0" u="none" strike="noStrike"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582231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Effective workplaces recognise that </a:t>
            </a:r>
            <a:r>
              <a:rPr lang="en-GB" b="1" dirty="0"/>
              <a:t>employees are the organisation's’ greatest resource  - </a:t>
            </a:r>
            <a:r>
              <a:rPr lang="en-GB" b="0" dirty="0"/>
              <a:t>thus making a critical difference to the organisations’ ability to not merely </a:t>
            </a:r>
            <a:r>
              <a:rPr lang="en-GB" dirty="0"/>
              <a:t>survive but to thrive? How can this be achieved?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down to: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Leadership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Practice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Policies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Culture of the workplace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sz="1200" b="0" i="0" u="none" strike="noStrike" kern="1200" dirty="0">
                <a:solidFill>
                  <a:schemeClr val="tx1"/>
                </a:solidFill>
                <a:effectLst/>
                <a:latin typeface="+mn-lt"/>
                <a:ea typeface="+mn-ea"/>
                <a:cs typeface="+mn-cs"/>
              </a:rPr>
              <a:t>Clear Purpose. ... </a:t>
            </a:r>
          </a:p>
          <a:p>
            <a:r>
              <a:rPr lang="en-GB" sz="1200" b="0" i="0" u="none" strike="noStrike" kern="1200" dirty="0">
                <a:solidFill>
                  <a:schemeClr val="tx1"/>
                </a:solidFill>
                <a:effectLst/>
                <a:latin typeface="+mn-lt"/>
                <a:ea typeface="+mn-ea"/>
                <a:cs typeface="+mn-cs"/>
              </a:rPr>
              <a:t>Individuality Versus Teamwork. ... </a:t>
            </a:r>
          </a:p>
          <a:p>
            <a:r>
              <a:rPr lang="en-GB" sz="1200" b="0" i="0" u="none" strike="noStrike" kern="1200" dirty="0">
                <a:solidFill>
                  <a:schemeClr val="tx1"/>
                </a:solidFill>
                <a:effectLst/>
                <a:latin typeface="+mn-lt"/>
                <a:ea typeface="+mn-ea"/>
                <a:cs typeface="+mn-cs"/>
              </a:rPr>
              <a:t>Autonomy. ... </a:t>
            </a:r>
          </a:p>
          <a:p>
            <a:r>
              <a:rPr lang="en-GB" sz="1200" b="0" i="0" u="none" strike="noStrike" kern="1200" dirty="0">
                <a:solidFill>
                  <a:schemeClr val="tx1"/>
                </a:solidFill>
                <a:effectLst/>
                <a:latin typeface="+mn-lt"/>
                <a:ea typeface="+mn-ea"/>
                <a:cs typeface="+mn-cs"/>
              </a:rPr>
              <a:t>Sense of Fairness. ... </a:t>
            </a:r>
          </a:p>
          <a:p>
            <a:r>
              <a:rPr lang="en-GB" sz="1200" b="0" i="0" u="none" strike="noStrike" kern="1200" dirty="0">
                <a:solidFill>
                  <a:schemeClr val="tx1"/>
                </a:solidFill>
                <a:effectLst/>
                <a:latin typeface="+mn-lt"/>
                <a:ea typeface="+mn-ea"/>
                <a:cs typeface="+mn-cs"/>
              </a:rPr>
              <a:t>Innovation. ... </a:t>
            </a:r>
          </a:p>
          <a:p>
            <a:r>
              <a:rPr lang="en-GB" sz="1200" b="0" i="0" u="none" strike="noStrike" kern="1200" dirty="0">
                <a:solidFill>
                  <a:schemeClr val="tx1"/>
                </a:solidFill>
                <a:effectLst/>
                <a:latin typeface="+mn-lt"/>
                <a:ea typeface="+mn-ea"/>
                <a:cs typeface="+mn-cs"/>
              </a:rPr>
              <a:t>Open Communication. ... </a:t>
            </a:r>
          </a:p>
          <a:p>
            <a:r>
              <a:rPr lang="en-GB" sz="1200" b="0" i="0" u="none" strike="noStrike" kern="1200" dirty="0">
                <a:solidFill>
                  <a:schemeClr val="tx1"/>
                </a:solidFill>
                <a:effectLst/>
                <a:latin typeface="+mn-lt"/>
                <a:ea typeface="+mn-ea"/>
                <a:cs typeface="+mn-cs"/>
              </a:rPr>
              <a:t>Constructive Feedback. ... </a:t>
            </a:r>
          </a:p>
          <a:p>
            <a:r>
              <a:rPr lang="en-GB" sz="1200" b="0" i="0" u="none" strike="noStrike" kern="1200" dirty="0">
                <a:solidFill>
                  <a:schemeClr val="tx1"/>
                </a:solidFill>
                <a:effectLst/>
                <a:latin typeface="+mn-lt"/>
                <a:ea typeface="+mn-ea"/>
                <a:cs typeface="+mn-cs"/>
              </a:rPr>
              <a:t>Community Spirit.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Salary and benefits?</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Consider workplaces – all female – mainly female (for example early years settings) – </a:t>
            </a:r>
          </a:p>
          <a:p>
            <a:r>
              <a:rPr lang="en-GB" sz="1200" b="1" i="0" u="none" strike="noStrike" kern="1200" dirty="0">
                <a:solidFill>
                  <a:schemeClr val="tx1"/>
                </a:solidFill>
                <a:effectLst/>
                <a:latin typeface="+mn-lt"/>
                <a:ea typeface="+mn-ea"/>
                <a:cs typeface="+mn-cs"/>
              </a:rPr>
              <a:t>Consider workplaces – mostly male?? What could these be? Fire Service?? Police??</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Workplaces where there is a mix of genders – which workplace do you think works most effectively?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b="1"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20561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387450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602224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According to James Rees and Paul </a:t>
            </a:r>
            <a:r>
              <a:rPr lang="en-GB" sz="1200" b="1" i="0" u="none" strike="noStrike" kern="1200" dirty="0" err="1">
                <a:solidFill>
                  <a:schemeClr val="tx1"/>
                </a:solidFill>
                <a:effectLst/>
                <a:latin typeface="+mn-lt"/>
                <a:ea typeface="+mn-ea"/>
                <a:cs typeface="+mn-cs"/>
              </a:rPr>
              <a:t>Stolz</a:t>
            </a:r>
            <a:r>
              <a:rPr lang="en-GB" sz="1200" b="1" i="0" u="none" strike="noStrike" kern="1200" dirty="0">
                <a:solidFill>
                  <a:schemeClr val="tx1"/>
                </a:solidFill>
                <a:effectLst/>
                <a:latin typeface="+mn-lt"/>
                <a:ea typeface="+mn-ea"/>
                <a:cs typeface="+mn-cs"/>
              </a:rPr>
              <a:t>…they believe that these traits are crucial in order to succeed in the workplace.</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This is their latest Book…</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Listen to what they say about </a:t>
            </a:r>
            <a:r>
              <a:rPr lang="en-GB" sz="1200" b="1" i="0" u="none" strike="noStrike" kern="1200" dirty="0" err="1">
                <a:solidFill>
                  <a:schemeClr val="tx1"/>
                </a:solidFill>
                <a:effectLst/>
                <a:latin typeface="+mn-lt"/>
                <a:ea typeface="+mn-ea"/>
                <a:cs typeface="+mn-cs"/>
              </a:rPr>
              <a:t>Mindset</a:t>
            </a:r>
            <a:r>
              <a:rPr lang="en-GB" sz="1200" b="1" i="0" u="none" strike="noStrike" kern="1200" dirty="0">
                <a:solidFill>
                  <a:schemeClr val="tx1"/>
                </a:solidFill>
                <a:effectLst/>
                <a:latin typeface="+mn-lt"/>
                <a:ea typeface="+mn-ea"/>
                <a:cs typeface="+mn-cs"/>
              </a:rPr>
              <a:t>… </a:t>
            </a:r>
          </a:p>
          <a:p>
            <a:endParaRPr lang="en-GB" sz="1200" b="1" i="0" u="none" strike="noStrike" kern="1200" dirty="0">
              <a:solidFill>
                <a:schemeClr val="tx1"/>
              </a:solidFill>
              <a:effectLst/>
              <a:latin typeface="+mn-lt"/>
              <a:ea typeface="+mn-ea"/>
              <a:cs typeface="+mn-cs"/>
            </a:endParaRPr>
          </a:p>
          <a:p>
            <a:r>
              <a:rPr lang="en-GB" sz="1400" b="0" i="0" u="none" strike="noStrike" kern="1200" dirty="0">
                <a:solidFill>
                  <a:schemeClr val="tx1"/>
                </a:solidFill>
                <a:effectLst/>
                <a:latin typeface="+mn-lt"/>
                <a:ea typeface="+mn-ea"/>
                <a:cs typeface="+mn-cs"/>
              </a:rPr>
              <a:t>If skill set is about what you can do, then your </a:t>
            </a:r>
            <a:r>
              <a:rPr lang="en-GB" sz="1400" b="0" i="0" u="none" strike="noStrike" kern="1200" dirty="0" err="1">
                <a:solidFill>
                  <a:schemeClr val="tx1"/>
                </a:solidFill>
                <a:effectLst/>
                <a:latin typeface="+mn-lt"/>
                <a:ea typeface="+mn-ea"/>
                <a:cs typeface="+mn-cs"/>
              </a:rPr>
              <a:t>mindset</a:t>
            </a:r>
            <a:r>
              <a:rPr lang="en-GB" sz="1400" b="0" i="0" u="none" strike="noStrike" kern="1200" dirty="0">
                <a:solidFill>
                  <a:schemeClr val="tx1"/>
                </a:solidFill>
                <a:effectLst/>
                <a:latin typeface="+mn-lt"/>
                <a:ea typeface="+mn-ea"/>
                <a:cs typeface="+mn-cs"/>
              </a:rPr>
              <a:t> is about what you see, think and believe. </a:t>
            </a:r>
          </a:p>
          <a:p>
            <a:r>
              <a:rPr lang="en-GB" sz="1400" b="0" i="0" u="none" strike="noStrike" kern="1200" dirty="0">
                <a:solidFill>
                  <a:schemeClr val="tx1"/>
                </a:solidFill>
                <a:effectLst/>
                <a:latin typeface="+mn-lt"/>
                <a:ea typeface="+mn-ea"/>
                <a:cs typeface="+mn-cs"/>
              </a:rPr>
              <a:t>Used correctly, it can make any one of us stand out from the crowd.</a:t>
            </a:r>
          </a:p>
          <a:p>
            <a:r>
              <a:rPr lang="en-GB" sz="1400" b="0" i="0" u="none" strike="noStrike" kern="1200" dirty="0">
                <a:solidFill>
                  <a:schemeClr val="tx1"/>
                </a:solidFill>
                <a:effectLst/>
                <a:latin typeface="+mn-lt"/>
                <a:ea typeface="+mn-ea"/>
                <a:cs typeface="+mn-cs"/>
              </a:rPr>
              <a:t>With technology developing at an unprecedented rate, certain skills are becoming obsolete more quickly now than ever before. </a:t>
            </a:r>
          </a:p>
          <a:p>
            <a:r>
              <a:rPr lang="en-GB" sz="1400" b="1" i="0" u="none" strike="noStrike" kern="1200" dirty="0">
                <a:solidFill>
                  <a:schemeClr val="tx1"/>
                </a:solidFill>
                <a:effectLst/>
                <a:latin typeface="+mn-lt"/>
                <a:ea typeface="+mn-ea"/>
                <a:cs typeface="+mn-cs"/>
              </a:rPr>
              <a:t>However, whilst nobody can predict the skills needed to succeed in five or ten years’ time, </a:t>
            </a:r>
            <a:r>
              <a:rPr lang="en-GB" sz="1400" b="1" i="0" u="none" strike="noStrike" kern="1200" dirty="0" err="1">
                <a:solidFill>
                  <a:schemeClr val="tx1"/>
                </a:solidFill>
                <a:effectLst/>
                <a:latin typeface="+mn-lt"/>
                <a:ea typeface="+mn-ea"/>
                <a:cs typeface="+mn-cs"/>
              </a:rPr>
              <a:t>mindset</a:t>
            </a:r>
            <a:r>
              <a:rPr lang="en-GB" sz="1400" b="1" i="0" u="none" strike="noStrike" kern="1200" dirty="0">
                <a:solidFill>
                  <a:schemeClr val="tx1"/>
                </a:solidFill>
                <a:effectLst/>
                <a:latin typeface="+mn-lt"/>
                <a:ea typeface="+mn-ea"/>
                <a:cs typeface="+mn-cs"/>
              </a:rPr>
              <a:t> stays constant.</a:t>
            </a:r>
          </a:p>
          <a:p>
            <a:endParaRPr lang="en-GB" sz="1600"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4247326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Distribute these tests and explain that these can be completed (depending on time) during the lecture or by the next lecture.</a:t>
            </a:r>
          </a:p>
          <a:p>
            <a:endParaRPr lang="en-GB" dirty="0"/>
          </a:p>
          <a:p>
            <a:r>
              <a:rPr lang="en-GB" dirty="0"/>
              <a:t>This Professional Behaviour Evaluation could be used for the PORTFOLIO as one COMPONENT.</a:t>
            </a:r>
          </a:p>
          <a:p>
            <a:endParaRPr lang="en-GB" dirty="0"/>
          </a:p>
          <a:p>
            <a:endParaRPr lang="en-GB" dirty="0"/>
          </a:p>
          <a:p>
            <a:r>
              <a:rPr lang="en-GB" dirty="0" err="1"/>
              <a:t>Dosbarthwch</a:t>
            </a:r>
            <a:r>
              <a:rPr lang="en-GB" dirty="0"/>
              <a:t> </a:t>
            </a:r>
            <a:r>
              <a:rPr lang="en-GB" dirty="0" err="1"/>
              <a:t>copiau</a:t>
            </a:r>
            <a:r>
              <a:rPr lang="en-GB" dirty="0"/>
              <a:t> </a:t>
            </a:r>
            <a:r>
              <a:rPr lang="en-GB" dirty="0" err="1"/>
              <a:t>o’r</a:t>
            </a:r>
            <a:r>
              <a:rPr lang="en-GB" dirty="0"/>
              <a:t> </a:t>
            </a:r>
            <a:r>
              <a:rPr lang="en-GB" dirty="0" err="1"/>
              <a:t>prawf</a:t>
            </a:r>
            <a:r>
              <a:rPr lang="en-GB" dirty="0"/>
              <a:t> </a:t>
            </a:r>
            <a:r>
              <a:rPr lang="en-GB" dirty="0" err="1"/>
              <a:t>yma</a:t>
            </a:r>
            <a:r>
              <a:rPr lang="en-GB" dirty="0"/>
              <a:t> </a:t>
            </a:r>
            <a:r>
              <a:rPr lang="en-GB" dirty="0" err="1"/>
              <a:t>I’r</a:t>
            </a:r>
            <a:r>
              <a:rPr lang="en-GB" dirty="0"/>
              <a:t> </a:t>
            </a:r>
            <a:r>
              <a:rPr lang="en-GB" dirty="0" err="1"/>
              <a:t>dosbarth</a:t>
            </a:r>
            <a:r>
              <a:rPr lang="en-GB" dirty="0"/>
              <a:t> ac </a:t>
            </a:r>
            <a:r>
              <a:rPr lang="en-GB" dirty="0" err="1"/>
              <a:t>esboniwch</a:t>
            </a:r>
            <a:r>
              <a:rPr lang="en-GB" dirty="0"/>
              <a:t> all </a:t>
            </a:r>
            <a:r>
              <a:rPr lang="en-GB" dirty="0" err="1"/>
              <a:t>rhain</a:t>
            </a:r>
            <a:r>
              <a:rPr lang="en-GB" dirty="0"/>
              <a:t> </a:t>
            </a:r>
            <a:r>
              <a:rPr lang="en-GB" dirty="0" err="1"/>
              <a:t>cael</a:t>
            </a:r>
            <a:r>
              <a:rPr lang="en-GB" dirty="0"/>
              <a:t> </a:t>
            </a:r>
            <a:r>
              <a:rPr lang="en-GB" dirty="0" err="1"/>
              <a:t>eu</a:t>
            </a:r>
            <a:r>
              <a:rPr lang="en-GB" dirty="0"/>
              <a:t> </a:t>
            </a:r>
            <a:r>
              <a:rPr lang="en-GB" dirty="0" err="1"/>
              <a:t>cwblhau</a:t>
            </a:r>
            <a:r>
              <a:rPr lang="en-GB" dirty="0"/>
              <a:t> </a:t>
            </a:r>
            <a:r>
              <a:rPr lang="en-GB" dirty="0" err="1"/>
              <a:t>yn</a:t>
            </a:r>
            <a:r>
              <a:rPr lang="en-GB" dirty="0"/>
              <a:t> y </a:t>
            </a:r>
            <a:r>
              <a:rPr lang="en-GB" dirty="0" err="1"/>
              <a:t>ddarlith</a:t>
            </a:r>
            <a:r>
              <a:rPr lang="en-GB" dirty="0"/>
              <a:t> (</a:t>
            </a:r>
            <a:r>
              <a:rPr lang="en-GB" dirty="0" err="1"/>
              <a:t>os</a:t>
            </a:r>
            <a:r>
              <a:rPr lang="en-GB" dirty="0"/>
              <a:t> </a:t>
            </a:r>
            <a:r>
              <a:rPr lang="en-GB" dirty="0" err="1"/>
              <a:t>oes</a:t>
            </a:r>
            <a:r>
              <a:rPr lang="en-GB" dirty="0"/>
              <a:t> </a:t>
            </a:r>
            <a:r>
              <a:rPr lang="en-GB" dirty="0" err="1"/>
              <a:t>amser</a:t>
            </a:r>
            <a:r>
              <a:rPr lang="en-GB" dirty="0"/>
              <a:t>) </a:t>
            </a:r>
            <a:r>
              <a:rPr lang="en-GB" dirty="0" err="1"/>
              <a:t>neu</a:t>
            </a:r>
            <a:r>
              <a:rPr lang="en-GB" dirty="0"/>
              <a:t> </a:t>
            </a:r>
            <a:r>
              <a:rPr lang="en-GB" dirty="0" err="1"/>
              <a:t>erbyn</a:t>
            </a:r>
            <a:r>
              <a:rPr lang="en-GB" dirty="0"/>
              <a:t> y </a:t>
            </a:r>
            <a:r>
              <a:rPr lang="en-GB" dirty="0" err="1"/>
              <a:t>ddarlith</a:t>
            </a:r>
            <a:r>
              <a:rPr lang="en-GB" dirty="0"/>
              <a:t> </a:t>
            </a:r>
            <a:r>
              <a:rPr lang="en-GB" dirty="0" err="1"/>
              <a:t>nesaf</a:t>
            </a:r>
            <a:r>
              <a:rPr lang="en-GB" dirty="0"/>
              <a:t>.</a:t>
            </a:r>
          </a:p>
          <a:p>
            <a:endParaRPr lang="en-GB" dirty="0"/>
          </a:p>
          <a:p>
            <a:r>
              <a:rPr lang="en-GB" dirty="0"/>
              <a:t>Fe all y Professional Behaviour Evaluation </a:t>
            </a:r>
            <a:r>
              <a:rPr lang="en-GB" dirty="0" err="1"/>
              <a:t>ei</a:t>
            </a:r>
            <a:r>
              <a:rPr lang="en-GB" dirty="0"/>
              <a:t> </a:t>
            </a:r>
            <a:r>
              <a:rPr lang="en-GB" dirty="0" err="1"/>
              <a:t>gael</a:t>
            </a:r>
            <a:r>
              <a:rPr lang="en-GB" dirty="0"/>
              <a:t> I </a:t>
            </a:r>
            <a:r>
              <a:rPr lang="en-GB" dirty="0" err="1"/>
              <a:t>ddefnyddio</a:t>
            </a:r>
            <a:r>
              <a:rPr lang="en-GB" dirty="0"/>
              <a:t> </a:t>
            </a:r>
            <a:r>
              <a:rPr lang="en-GB" dirty="0" err="1"/>
              <a:t>yn</a:t>
            </a:r>
            <a:r>
              <a:rPr lang="en-GB" dirty="0"/>
              <a:t> y PORTFFOLIO </a:t>
            </a:r>
            <a:r>
              <a:rPr lang="en-GB" dirty="0" err="1"/>
              <a:t>fel</a:t>
            </a:r>
            <a:r>
              <a:rPr lang="en-GB" dirty="0"/>
              <a:t> un </a:t>
            </a:r>
            <a:r>
              <a:rPr lang="en-GB" dirty="0" err="1"/>
              <a:t>o’r</a:t>
            </a:r>
            <a:r>
              <a:rPr lang="en-GB" dirty="0"/>
              <a:t> RHANNAU</a:t>
            </a:r>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160238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several disciplines that you need to develop if you want to achieve your full potential.  The first of these is the discipline of </a:t>
            </a:r>
            <a:r>
              <a:rPr lang="en-GB" sz="1200" b="0" i="1" u="none" strike="noStrike" kern="1200" dirty="0">
                <a:solidFill>
                  <a:schemeClr val="tx1"/>
                </a:solidFill>
                <a:effectLst/>
                <a:latin typeface="+mn-lt"/>
                <a:ea typeface="+mn-ea"/>
                <a:cs typeface="+mn-cs"/>
              </a:rPr>
              <a:t>goals</a:t>
            </a:r>
            <a:r>
              <a:rPr lang="en-GB" sz="1200" b="0" i="0" u="none" strike="noStrike" kern="1200" dirty="0">
                <a:solidFill>
                  <a:schemeClr val="tx1"/>
                </a:solidFill>
                <a:effectLst/>
                <a:latin typeface="+mn-lt"/>
                <a:ea typeface="+mn-ea"/>
                <a:cs typeface="+mn-cs"/>
              </a:rPr>
              <a:t>.  This means that you sit down with a pad of paper, a pen and ample time.  You think through and then make a written list of all the things you want to accomplish in the next one, two, three, four and five years.  You organise the list into the various areas of your life; your career, your money, your family, your health </a:t>
            </a:r>
            <a:r>
              <a:rPr lang="en-GB" sz="1200" b="0" i="0" u="none" strike="noStrike" kern="1200" dirty="0" err="1">
                <a:solidFill>
                  <a:schemeClr val="tx1"/>
                </a:solidFill>
                <a:effectLst/>
                <a:latin typeface="+mn-lt"/>
                <a:ea typeface="+mn-ea"/>
                <a:cs typeface="+mn-cs"/>
              </a:rPr>
              <a:t>etc</a:t>
            </a:r>
            <a:r>
              <a:rPr lang="en-GB" sz="1200" b="0" i="0" u="none" strike="noStrike" kern="1200" dirty="0">
                <a:solidFill>
                  <a:schemeClr val="tx1"/>
                </a:solidFill>
                <a:effectLst/>
                <a:latin typeface="+mn-lt"/>
                <a:ea typeface="+mn-ea"/>
                <a:cs typeface="+mn-cs"/>
              </a:rPr>
              <a:t> -  that are important to you.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 set priorities among your goals and re-write your lists so that your most important goals are at the top.  You then take a separate sheet of paper and you make a list of all the things that you can think of doing, right now, to move you toward the attainment of your most important goals.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second discipline you need to develop for success is the discipline of </a:t>
            </a:r>
            <a:r>
              <a:rPr lang="en-GB" sz="1200" b="0" i="1" u="none" strike="noStrike" kern="1200" dirty="0">
                <a:solidFill>
                  <a:schemeClr val="tx1"/>
                </a:solidFill>
                <a:effectLst/>
                <a:latin typeface="+mn-lt"/>
                <a:ea typeface="+mn-ea"/>
                <a:cs typeface="+mn-cs"/>
              </a:rPr>
              <a:t>planning</a:t>
            </a:r>
            <a:r>
              <a:rPr lang="en-GB" sz="1200" b="0" i="0" u="none" strike="noStrike" kern="1200" dirty="0">
                <a:solidFill>
                  <a:schemeClr val="tx1"/>
                </a:solidFill>
                <a:effectLst/>
                <a:latin typeface="+mn-lt"/>
                <a:ea typeface="+mn-ea"/>
                <a:cs typeface="+mn-cs"/>
              </a:rPr>
              <a:t>.  Many people think that they are too busy to plan.  Or they don’t give themselves enough time to plan.  But studies show that you will save </a:t>
            </a:r>
            <a:r>
              <a:rPr lang="en-GB" sz="1200" b="0" i="1" u="none" strike="noStrike" kern="1200" dirty="0">
                <a:solidFill>
                  <a:schemeClr val="tx1"/>
                </a:solidFill>
                <a:effectLst/>
                <a:latin typeface="+mn-lt"/>
                <a:ea typeface="+mn-ea"/>
                <a:cs typeface="+mn-cs"/>
              </a:rPr>
              <a:t>ten</a:t>
            </a:r>
            <a:r>
              <a:rPr lang="en-GB" sz="1200" b="0" i="0" u="none" strike="noStrike" kern="1200" dirty="0">
                <a:solidFill>
                  <a:schemeClr val="tx1"/>
                </a:solidFill>
                <a:effectLst/>
                <a:latin typeface="+mn-lt"/>
                <a:ea typeface="+mn-ea"/>
                <a:cs typeface="+mn-cs"/>
              </a:rPr>
              <a:t> minutes in execution for every minute that you invest in planning.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Everyone wants to achieve success, however, SOME people just </a:t>
            </a:r>
            <a:r>
              <a:rPr lang="en-GB" sz="1200" b="1" i="0" u="none" strike="noStrike" kern="1200" dirty="0">
                <a:solidFill>
                  <a:schemeClr val="tx1"/>
                </a:solidFill>
                <a:effectLst/>
                <a:latin typeface="+mn-lt"/>
                <a:ea typeface="+mn-ea"/>
                <a:cs typeface="+mn-cs"/>
              </a:rPr>
              <a:t>wish </a:t>
            </a:r>
            <a:r>
              <a:rPr lang="en-GB" sz="1200" b="0" i="0" u="none" strike="noStrike" kern="1200" dirty="0">
                <a:solidFill>
                  <a:schemeClr val="tx1"/>
                </a:solidFill>
                <a:effectLst/>
                <a:latin typeface="+mn-lt"/>
                <a:ea typeface="+mn-ea"/>
                <a:cs typeface="+mn-cs"/>
              </a:rPr>
              <a:t>they were successful and do nothing about it. Others try doing one thing or another, but give up, either because they don’t want to invest time and effort or are afraid of the competition. They might also give up because they don’t get immediate results, or because they are afraid of failure.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Usually, only a small percentage acts, perseveres and does not give up.</a:t>
            </a:r>
          </a:p>
          <a:p>
            <a:r>
              <a:rPr lang="en-GB" sz="1200" b="0" i="0" u="none" strike="noStrike" kern="1200" dirty="0">
                <a:solidFill>
                  <a:schemeClr val="tx1"/>
                </a:solidFill>
                <a:effectLst/>
                <a:latin typeface="+mn-lt"/>
                <a:ea typeface="+mn-ea"/>
                <a:cs typeface="+mn-cs"/>
              </a:rPr>
              <a:t>Why some people achieve success? They achieve success because they possess </a:t>
            </a:r>
            <a:r>
              <a:rPr lang="en-GB" sz="1200" b="1" i="0" u="none" strike="noStrike" kern="1200" dirty="0">
                <a:solidFill>
                  <a:schemeClr val="tx1"/>
                </a:solidFill>
                <a:effectLst/>
                <a:latin typeface="+mn-lt"/>
                <a:ea typeface="+mn-ea"/>
                <a:cs typeface="+mn-cs"/>
              </a:rPr>
              <a:t>self-discipline</a:t>
            </a:r>
            <a:r>
              <a:rPr lang="en-GB" sz="1200" b="0" i="0" u="none" strike="noStrike" kern="1200" dirty="0">
                <a:solidFill>
                  <a:schemeClr val="tx1"/>
                </a:solidFill>
                <a:effectLst/>
                <a:latin typeface="+mn-lt"/>
                <a:ea typeface="+mn-ea"/>
                <a:cs typeface="+mn-cs"/>
              </a:rPr>
              <a:t>, among other things. This ability helps them to avoid wasting their time and energy doing things that don’t get them anywhere. They don’t spend hours texting, checking mail or sitting hours in front of the television.</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417124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austaliancurriculum.edu.au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Australian Curriculum - creative thinking involves students thinking broadly and deeply using skills, behaviours and dispositions such as reason, logic, resourcefulness, imagination and innovation in all learning areas at school and in their lives beyond school.</a:t>
            </a:r>
          </a:p>
          <a:p>
            <a:r>
              <a:rPr lang="en-GB" sz="1200" b="0" i="0" u="none" strike="noStrike" kern="1200" dirty="0">
                <a:solidFill>
                  <a:schemeClr val="tx1"/>
                </a:solidFill>
                <a:effectLst/>
                <a:latin typeface="+mn-lt"/>
                <a:ea typeface="+mn-ea"/>
                <a:cs typeface="+mn-cs"/>
              </a:rPr>
              <a:t>Thinking that is productive, purposeful and intentional is at the centre of effective learning. </a:t>
            </a:r>
          </a:p>
          <a:p>
            <a:r>
              <a:rPr lang="en-GB" sz="1200" b="0" i="0" u="none" strike="noStrike" kern="1200" dirty="0">
                <a:solidFill>
                  <a:schemeClr val="tx1"/>
                </a:solidFill>
                <a:effectLst/>
                <a:latin typeface="+mn-lt"/>
                <a:ea typeface="+mn-ea"/>
                <a:cs typeface="+mn-cs"/>
              </a:rPr>
              <a:t>By applying a sequence of thinking skills, students develop an increasingly sophisticated understanding of the processes they can use whenever they encounter problems, unfamiliar information and new ideas. </a:t>
            </a:r>
          </a:p>
          <a:p>
            <a:r>
              <a:rPr lang="en-GB" sz="1200" b="0" i="0" u="none" strike="noStrike" kern="1200" dirty="0">
                <a:solidFill>
                  <a:schemeClr val="tx1"/>
                </a:solidFill>
                <a:effectLst/>
                <a:latin typeface="+mn-lt"/>
                <a:ea typeface="+mn-ea"/>
                <a:cs typeface="+mn-cs"/>
              </a:rPr>
              <a:t>In addition, the progressive development of knowledge about thinking and the practice of using thinking strategies can increase students’ motivation for, and management of, their own learning. They become more confident and autonomous problem-solvers and thinkers.</a:t>
            </a:r>
          </a:p>
          <a:p>
            <a:r>
              <a:rPr lang="en-GB" sz="1200" b="1" i="0" u="none" strike="noStrike" kern="1200" dirty="0">
                <a:solidFill>
                  <a:schemeClr val="tx1"/>
                </a:solidFill>
                <a:effectLst/>
                <a:latin typeface="+mn-lt"/>
                <a:ea typeface="+mn-ea"/>
                <a:cs typeface="+mn-cs"/>
              </a:rPr>
              <a:t>Responding to the challenges of the twenty-first century – with its complex environmental, social and economic pressures – requires young people to be creative, innovative, enterprising and adaptable, with the motivation, confidence and skills to use critical and creative thinking purposefully.</a:t>
            </a:r>
          </a:p>
          <a:p>
            <a:r>
              <a:rPr lang="en-GB" sz="1200" b="0" i="0" u="none" strike="noStrike" kern="1200" dirty="0">
                <a:solidFill>
                  <a:schemeClr val="tx1"/>
                </a:solidFill>
                <a:effectLst/>
                <a:latin typeface="+mn-lt"/>
                <a:ea typeface="+mn-ea"/>
                <a:cs typeface="+mn-cs"/>
              </a:rPr>
              <a:t>Dispositions such as inquisitiveness, reasonableness, intellectual flexibility, open- and fair-mindedness, a readiness to try new ways of doing things and consider alternatives, and persistence promote and are enhanced by critical and creative thinking.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6880840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Image taken from: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(Source: austaliancurriculum.edu.au)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2020355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hangingPunct="1"/>
            <a:r>
              <a:rPr lang="en-GB" i="1" dirty="0"/>
              <a:t>‘Every single one of the 100 billion lives who have walked the face of this earth is unique and unrepeatable. To be born at all is a miracle, so what are you going to do with your life?</a:t>
            </a:r>
            <a:endParaRPr lang="en-GB" dirty="0"/>
          </a:p>
          <a:p>
            <a:pPr fontAlgn="auto" hangingPunct="1"/>
            <a:r>
              <a:rPr lang="en-GB" i="1" dirty="0"/>
              <a:t>Human communities depend upon a diversity of talent, not a singular conception of ability. And at the heart of the challenge is to reconstitute our sense of ability and intelligence.</a:t>
            </a:r>
            <a:endParaRPr lang="en-GB" dirty="0"/>
          </a:p>
          <a:p>
            <a:pPr fontAlgn="auto" hangingPunct="1"/>
            <a:r>
              <a:rPr lang="en-GB" i="1" dirty="0"/>
              <a:t>We stigmatize mistakes. And we’re now running national educational systems where mistakes are the worst thing you can make — and the result is that we are educating people out of their creative capacities.’  Ken Robinson</a:t>
            </a:r>
            <a:endParaRPr lang="en-GB" dirty="0"/>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3917730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code of practice/Code of conduct?</a:t>
            </a:r>
          </a:p>
          <a:p>
            <a:endParaRPr lang="en-GB" dirty="0"/>
          </a:p>
          <a:p>
            <a:r>
              <a:rPr lang="en-GB" dirty="0"/>
              <a:t>A SET OF STANDARDS – WHAT YOU SHOULD DO AND HOW YOU SHOULD BEHAVE </a:t>
            </a:r>
          </a:p>
          <a:p>
            <a:endParaRPr lang="en-GB" dirty="0"/>
          </a:p>
          <a:p>
            <a:r>
              <a:rPr lang="en-GB" dirty="0"/>
              <a:t>THERE ARE MANY CODES OF PROFESSIONAL PRACTICE ACROSS WALES</a:t>
            </a:r>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661427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3212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9/21/2020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4.emf"/><Relationship Id="rId4" Type="http://schemas.openxmlformats.org/officeDocument/2006/relationships/oleObject" Target="../embeddings/oleObject1.bin"/></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53311"/>
          </a:xfrm>
        </p:spPr>
        <p:txBody>
          <a:bodyPr>
            <a:normAutofit fontScale="90000"/>
          </a:bodyPr>
          <a:lstStyle/>
          <a:p>
            <a:r>
              <a:rPr lang="en-GB" dirty="0" err="1">
                <a:latin typeface="Arial" panose="020B0604020202020204" pitchFamily="34" charset="0"/>
                <a:cs typeface="Arial" panose="020B0604020202020204" pitchFamily="34" charset="0"/>
              </a:rPr>
              <a:t>Cymwyseddau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sesiynau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Competencies in these sessions</a:t>
            </a:r>
          </a:p>
        </p:txBody>
      </p:sp>
      <p:sp>
        <p:nvSpPr>
          <p:cNvPr id="3" name="Content Placeholder 2"/>
          <p:cNvSpPr>
            <a:spLocks noGrp="1"/>
          </p:cNvSpPr>
          <p:nvPr>
            <p:ph sz="half" idx="1"/>
          </p:nvPr>
        </p:nvSpPr>
        <p:spPr>
          <a:xfrm>
            <a:off x="628650" y="1392865"/>
            <a:ext cx="3886200" cy="4784098"/>
          </a:xfrm>
        </p:spPr>
        <p:txBody>
          <a:bodyPr>
            <a:normAutofit/>
          </a:bodyPr>
          <a:lstStyle/>
          <a:p>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Cydweithio</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Cydweithredu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Gwerthoedd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Datrys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problemau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Hyblygrwydd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canol</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cytuno</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4629150" y="1392865"/>
            <a:ext cx="3886200" cy="4784098"/>
          </a:xfrm>
        </p:spPr>
        <p:txBody>
          <a:bodyPr/>
          <a:lstStyle/>
          <a:p>
            <a:r>
              <a:rPr lang="en-GB" i="1" dirty="0">
                <a:latin typeface="Arial" panose="020B0604020202020204" pitchFamily="34" charset="0"/>
                <a:cs typeface="Arial" panose="020B0604020202020204" pitchFamily="34" charset="0"/>
              </a:rPr>
              <a:t>Communication skills</a:t>
            </a:r>
          </a:p>
          <a:p>
            <a:r>
              <a:rPr lang="en-GB" i="1" dirty="0">
                <a:latin typeface="Arial" panose="020B0604020202020204" pitchFamily="34" charset="0"/>
                <a:cs typeface="Arial" panose="020B0604020202020204" pitchFamily="34" charset="0"/>
              </a:rPr>
              <a:t>Interpersonal skills</a:t>
            </a:r>
          </a:p>
          <a:p>
            <a:r>
              <a:rPr lang="en-GB" i="1" dirty="0">
                <a:latin typeface="Arial" panose="020B0604020202020204" pitchFamily="34" charset="0"/>
                <a:cs typeface="Arial" panose="020B0604020202020204" pitchFamily="34" charset="0"/>
              </a:rPr>
              <a:t>Collaboration</a:t>
            </a:r>
          </a:p>
          <a:p>
            <a:r>
              <a:rPr lang="en-GB" i="1" dirty="0">
                <a:latin typeface="Arial" panose="020B0604020202020204" pitchFamily="34" charset="0"/>
                <a:cs typeface="Arial" panose="020B0604020202020204" pitchFamily="34" charset="0"/>
              </a:rPr>
              <a:t>Cooperation</a:t>
            </a:r>
          </a:p>
          <a:p>
            <a:r>
              <a:rPr lang="en-GB" i="1" dirty="0">
                <a:latin typeface="Arial" panose="020B0604020202020204" pitchFamily="34" charset="0"/>
                <a:cs typeface="Arial" panose="020B0604020202020204" pitchFamily="34" charset="0"/>
              </a:rPr>
              <a:t>Values</a:t>
            </a:r>
          </a:p>
          <a:p>
            <a:r>
              <a:rPr lang="en-GB" i="1" dirty="0">
                <a:latin typeface="Arial" panose="020B0604020202020204" pitchFamily="34" charset="0"/>
                <a:cs typeface="Arial" panose="020B0604020202020204" pitchFamily="34" charset="0"/>
              </a:rPr>
              <a:t>Problem solving</a:t>
            </a:r>
          </a:p>
          <a:p>
            <a:r>
              <a:rPr lang="en-GB" i="1" dirty="0">
                <a:latin typeface="Arial" panose="020B0604020202020204" pitchFamily="34" charset="0"/>
                <a:cs typeface="Arial" panose="020B0604020202020204" pitchFamily="34" charset="0"/>
              </a:rPr>
              <a:t>Flexibility and the ability to compromise</a:t>
            </a:r>
          </a:p>
          <a:p>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1928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78464" y="365126"/>
            <a:ext cx="7408235" cy="655600"/>
          </a:xfrm>
        </p:spPr>
        <p:txBody>
          <a:bodyPr>
            <a:normAutofit fontScale="90000"/>
          </a:bodyPr>
          <a:lstStyle/>
          <a:p>
            <a:r>
              <a:rPr lang="en-GB" b="1" dirty="0" err="1">
                <a:latin typeface="Arial" panose="020B0604020202020204" pitchFamily="34" charset="0"/>
                <a:cs typeface="Arial" panose="020B0604020202020204" pitchFamily="34" charset="0"/>
              </a:rPr>
              <a:t>Tasg</a:t>
            </a:r>
            <a:r>
              <a:rPr lang="en-GB" b="1" dirty="0">
                <a:latin typeface="Arial" panose="020B0604020202020204" pitchFamily="34" charset="0"/>
                <a:cs typeface="Arial" panose="020B0604020202020204" pitchFamily="34" charset="0"/>
              </a:rPr>
              <a:t>/</a:t>
            </a:r>
            <a:r>
              <a:rPr lang="en-GB" b="1" i="1" dirty="0">
                <a:latin typeface="Arial" panose="020B0604020202020204" pitchFamily="34" charset="0"/>
                <a:cs typeface="Arial" panose="020B0604020202020204" pitchFamily="34" charset="0"/>
              </a:rPr>
              <a:t>Task</a:t>
            </a:r>
            <a:br>
              <a:rPr lang="en-GB" b="1" i="1" dirty="0">
                <a:latin typeface="Arial" panose="020B0604020202020204" pitchFamily="34" charset="0"/>
                <a:cs typeface="Arial" panose="020B0604020202020204" pitchFamily="34" charset="0"/>
              </a:rPr>
            </a:br>
            <a:endParaRPr lang="en-GB" b="1" i="1" dirty="0">
              <a:latin typeface="Arial" panose="020B0604020202020204" pitchFamily="34" charset="0"/>
              <a:cs typeface="Arial" panose="020B0604020202020204" pitchFamily="34" charset="0"/>
            </a:endParaRPr>
          </a:p>
        </p:txBody>
      </p:sp>
      <p:sp>
        <p:nvSpPr>
          <p:cNvPr id="6" name="Rectangle 5"/>
          <p:cNvSpPr/>
          <p:nvPr/>
        </p:nvSpPr>
        <p:spPr>
          <a:xfrm>
            <a:off x="478465" y="544557"/>
            <a:ext cx="8431619" cy="4653197"/>
          </a:xfrm>
          <a:prstGeom prst="rect">
            <a:avLst/>
          </a:prstGeom>
        </p:spPr>
        <p:txBody>
          <a:bodyPr wrap="square">
            <a:spAutoFit/>
          </a:bodyPr>
          <a:lstStyle/>
          <a:p>
            <a:pPr algn="ctr">
              <a:lnSpc>
                <a:spcPct val="107000"/>
              </a:lnSpc>
              <a:spcAft>
                <a:spcPts val="800"/>
              </a:spcAft>
            </a:pP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If:</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A B C D E F G H I J K L M N O P Q R S T U V W X Y Z</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is represented as: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1 2 3 4 5 6 7 8 9 10 11 12 13 14 15 16 17 18 19 20 21 22 23 24 25 26</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Then please work out the % for</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K-N-O-W-L-E-D-G-E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_ +_ +_ +_ +_ +_ +_ +_ + _  =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H-A-R-D-W-O-R-K</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_ +_ +_ +_ +_ +_ +_ +_  =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So what about this formula?</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1 + 20 + 20 + 9 + 20 + 21 + 4 + 5 =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What word have you come up with?</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_  _  _  _  _  _  _  _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34215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Arial" panose="020B0604020202020204" pitchFamily="34" charset="0"/>
                <a:cs typeface="Arial" panose="020B0604020202020204" pitchFamily="34" charset="0"/>
              </a:rPr>
              <a:t>Ymddygiadau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Professional behaviours </a:t>
            </a:r>
          </a:p>
        </p:txBody>
      </p:sp>
      <p:sp>
        <p:nvSpPr>
          <p:cNvPr id="3" name="Content Placeholder 2"/>
          <p:cNvSpPr>
            <a:spLocks noGrp="1"/>
          </p:cNvSpPr>
          <p:nvPr>
            <p:ph sz="half" idx="1"/>
          </p:nvPr>
        </p:nvSpPr>
        <p:spPr>
          <a:xfrm>
            <a:off x="628650" y="1690689"/>
            <a:ext cx="3886200" cy="4486274"/>
          </a:xfrm>
        </p:spPr>
        <p:txBody>
          <a:bodyPr>
            <a:normAutofit/>
          </a:bodyPr>
          <a:lstStyle/>
          <a:p>
            <a:r>
              <a:rPr lang="en-GB" sz="2400" dirty="0" err="1"/>
              <a:t>Mewn</a:t>
            </a:r>
            <a:r>
              <a:rPr lang="en-GB" sz="2400" dirty="0"/>
              <a:t> </a:t>
            </a:r>
            <a:r>
              <a:rPr lang="en-GB" sz="2400" dirty="0" err="1"/>
              <a:t>grwpiau</a:t>
            </a:r>
            <a:r>
              <a:rPr lang="en-GB" sz="2400" dirty="0"/>
              <a:t> </a:t>
            </a:r>
            <a:r>
              <a:rPr lang="en-GB" sz="2400" dirty="0" err="1"/>
              <a:t>bach</a:t>
            </a:r>
            <a:r>
              <a:rPr lang="en-GB" sz="2400" dirty="0"/>
              <a:t>, </a:t>
            </a:r>
            <a:r>
              <a:rPr lang="en-GB" sz="2400" dirty="0" err="1"/>
              <a:t>ystyriwch</a:t>
            </a:r>
            <a:r>
              <a:rPr lang="en-GB" sz="2400" dirty="0"/>
              <a:t> </a:t>
            </a:r>
            <a:r>
              <a:rPr lang="en-GB" sz="2400" dirty="0" err="1"/>
              <a:t>ymddygiadau</a:t>
            </a:r>
            <a:r>
              <a:rPr lang="en-GB" sz="2400" dirty="0"/>
              <a:t> I </a:t>
            </a:r>
            <a:r>
              <a:rPr lang="en-GB" sz="2400" dirty="0" err="1"/>
              <a:t>chi’n</a:t>
            </a:r>
            <a:r>
              <a:rPr lang="en-GB" sz="2400" dirty="0"/>
              <a:t> </a:t>
            </a:r>
            <a:r>
              <a:rPr lang="en-GB" sz="2400" dirty="0" err="1"/>
              <a:t>meddwl</a:t>
            </a:r>
            <a:r>
              <a:rPr lang="en-GB" sz="2400" dirty="0"/>
              <a:t> </a:t>
            </a:r>
            <a:r>
              <a:rPr lang="en-GB" sz="2400" dirty="0" err="1"/>
              <a:t>sydd</a:t>
            </a:r>
            <a:r>
              <a:rPr lang="en-GB" sz="2400" dirty="0"/>
              <a:t> </a:t>
            </a:r>
            <a:r>
              <a:rPr lang="en-GB" sz="2400" dirty="0" err="1"/>
              <a:t>yn</a:t>
            </a:r>
            <a:r>
              <a:rPr lang="en-GB" sz="2400" dirty="0"/>
              <a:t> </a:t>
            </a:r>
            <a:r>
              <a:rPr lang="en-GB" sz="2400" dirty="0" err="1"/>
              <a:t>addas</a:t>
            </a:r>
            <a:r>
              <a:rPr lang="en-GB" sz="2400" dirty="0"/>
              <a:t> </a:t>
            </a:r>
            <a:r>
              <a:rPr lang="en-GB" sz="2400" dirty="0" err="1"/>
              <a:t>ar</a:t>
            </a:r>
            <a:r>
              <a:rPr lang="en-GB" sz="2400" dirty="0"/>
              <a:t> </a:t>
            </a:r>
            <a:r>
              <a:rPr lang="en-GB" sz="2400" dirty="0" err="1"/>
              <a:t>gyfer</a:t>
            </a:r>
            <a:r>
              <a:rPr lang="en-GB" sz="2400" dirty="0"/>
              <a:t> </a:t>
            </a:r>
            <a:r>
              <a:rPr lang="en-GB" sz="2400" dirty="0" err="1"/>
              <a:t>eich</a:t>
            </a:r>
            <a:r>
              <a:rPr lang="en-GB" sz="2400" dirty="0"/>
              <a:t> sector o </a:t>
            </a:r>
            <a:r>
              <a:rPr lang="en-GB" sz="2400" dirty="0" err="1"/>
              <a:t>waith</a:t>
            </a:r>
            <a:r>
              <a:rPr lang="en-GB" sz="2400" dirty="0"/>
              <a:t>?</a:t>
            </a:r>
          </a:p>
          <a:p>
            <a:r>
              <a:rPr lang="en-GB" sz="2400" dirty="0" err="1"/>
              <a:t>Ystyriwch</a:t>
            </a:r>
            <a:r>
              <a:rPr lang="en-GB" sz="2400" dirty="0"/>
              <a:t> </a:t>
            </a:r>
            <a:r>
              <a:rPr lang="en-GB" sz="2400" dirty="0" err="1"/>
              <a:t>eich</a:t>
            </a:r>
            <a:r>
              <a:rPr lang="en-GB" sz="2400" dirty="0"/>
              <a:t> </a:t>
            </a:r>
            <a:r>
              <a:rPr lang="en-GB" sz="2400" dirty="0" err="1"/>
              <a:t>profiadau</a:t>
            </a:r>
            <a:r>
              <a:rPr lang="en-GB" sz="2400" dirty="0"/>
              <a:t> – </a:t>
            </a:r>
            <a:r>
              <a:rPr lang="en-GB" sz="2400" dirty="0" err="1"/>
              <a:t>pwy</a:t>
            </a:r>
            <a:r>
              <a:rPr lang="en-GB" sz="2400" dirty="0"/>
              <a:t> </a:t>
            </a:r>
            <a:r>
              <a:rPr lang="en-GB" sz="2400" dirty="0" err="1"/>
              <a:t>i</a:t>
            </a:r>
            <a:r>
              <a:rPr lang="en-GB" sz="2400" dirty="0"/>
              <a:t> chi </a:t>
            </a:r>
            <a:r>
              <a:rPr lang="en-GB" sz="2400" dirty="0" err="1"/>
              <a:t>wedi</a:t>
            </a:r>
            <a:r>
              <a:rPr lang="en-GB" sz="2400" dirty="0"/>
              <a:t> </a:t>
            </a:r>
            <a:r>
              <a:rPr lang="en-GB" sz="2400" dirty="0" err="1"/>
              <a:t>gweithio</a:t>
            </a:r>
            <a:r>
              <a:rPr lang="en-GB" sz="2400" dirty="0"/>
              <a:t> </a:t>
            </a:r>
            <a:r>
              <a:rPr lang="en-GB" sz="2400" dirty="0" err="1"/>
              <a:t>gyda</a:t>
            </a:r>
            <a:r>
              <a:rPr lang="en-GB" sz="2400" dirty="0"/>
              <a:t> – a </a:t>
            </a:r>
            <a:r>
              <a:rPr lang="en-GB" sz="2400" dirty="0" err="1"/>
              <a:t>sut</a:t>
            </a:r>
            <a:r>
              <a:rPr lang="en-GB" sz="2400" dirty="0"/>
              <a:t> </a:t>
            </a:r>
            <a:r>
              <a:rPr lang="en-GB" sz="2400" dirty="0" err="1"/>
              <a:t>mae’r</a:t>
            </a:r>
            <a:r>
              <a:rPr lang="en-GB" sz="2400" dirty="0"/>
              <a:t> </a:t>
            </a:r>
            <a:r>
              <a:rPr lang="en-GB" sz="2400" dirty="0" err="1"/>
              <a:t>ymddygiadau</a:t>
            </a:r>
            <a:r>
              <a:rPr lang="en-GB" sz="2400" dirty="0"/>
              <a:t> </a:t>
            </a:r>
            <a:r>
              <a:rPr lang="en-GB" sz="2400" dirty="0" err="1"/>
              <a:t>yma</a:t>
            </a:r>
            <a:r>
              <a:rPr lang="en-GB" sz="2400" dirty="0"/>
              <a:t> </a:t>
            </a:r>
            <a:r>
              <a:rPr lang="en-GB" sz="2400" dirty="0" err="1"/>
              <a:t>wedi</a:t>
            </a:r>
            <a:r>
              <a:rPr lang="en-GB" sz="2400" dirty="0"/>
              <a:t> </a:t>
            </a:r>
            <a:r>
              <a:rPr lang="en-GB" sz="2400" dirty="0" err="1"/>
              <a:t>cael</a:t>
            </a:r>
            <a:r>
              <a:rPr lang="en-GB" sz="2400" dirty="0"/>
              <a:t> </a:t>
            </a:r>
            <a:r>
              <a:rPr lang="en-GB" sz="2400" dirty="0" err="1"/>
              <a:t>effaith</a:t>
            </a:r>
            <a:r>
              <a:rPr lang="en-GB" sz="2400" dirty="0"/>
              <a:t> </a:t>
            </a:r>
            <a:r>
              <a:rPr lang="en-GB" sz="2400" dirty="0" err="1"/>
              <a:t>arnoch</a:t>
            </a:r>
            <a:r>
              <a:rPr lang="en-GB" sz="2400" dirty="0"/>
              <a:t>. </a:t>
            </a:r>
          </a:p>
        </p:txBody>
      </p:sp>
      <p:sp>
        <p:nvSpPr>
          <p:cNvPr id="4" name="Content Placeholder 3"/>
          <p:cNvSpPr>
            <a:spLocks noGrp="1"/>
          </p:cNvSpPr>
          <p:nvPr>
            <p:ph sz="half" idx="2"/>
          </p:nvPr>
        </p:nvSpPr>
        <p:spPr>
          <a:xfrm>
            <a:off x="4629150" y="1690689"/>
            <a:ext cx="3886200" cy="4486274"/>
          </a:xfrm>
        </p:spPr>
        <p:txBody>
          <a:bodyPr>
            <a:normAutofit/>
          </a:bodyPr>
          <a:lstStyle/>
          <a:p>
            <a:r>
              <a:rPr lang="en-GB" sz="2400" dirty="0"/>
              <a:t>In small groups consider behaviours which you think are appropriate for your work sector?</a:t>
            </a:r>
          </a:p>
          <a:p>
            <a:r>
              <a:rPr lang="en-GB" sz="2400" dirty="0"/>
              <a:t>Consider your past experiences  - who you have worked with – and how these behaviours have impacted on you</a:t>
            </a:r>
            <a:r>
              <a:rPr lang="en-GB" dirty="0"/>
              <a:t>. </a:t>
            </a:r>
          </a:p>
        </p:txBody>
      </p:sp>
    </p:spTree>
    <p:extLst>
      <p:ext uri="{BB962C8B-B14F-4D97-AF65-F5344CB8AC3E}">
        <p14:creationId xmlns:p14="http://schemas.microsoft.com/office/powerpoint/2010/main" val="1447531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a:latin typeface="Arial" panose="020B0604020202020204" pitchFamily="34" charset="0"/>
                <a:cs typeface="Arial" panose="020B0604020202020204" pitchFamily="34" charset="0"/>
              </a:rPr>
              <a:t>Nodweddion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gweithle</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effeithiol</a:t>
            </a:r>
            <a:br>
              <a:rPr lang="en-GB" sz="3200" dirty="0">
                <a:latin typeface="Arial" panose="020B0604020202020204" pitchFamily="34" charset="0"/>
                <a:cs typeface="Arial" panose="020B0604020202020204" pitchFamily="34" charset="0"/>
              </a:rPr>
            </a:br>
            <a:r>
              <a:rPr lang="en-GB" sz="3200" i="1" dirty="0">
                <a:latin typeface="Arial" panose="020B0604020202020204" pitchFamily="34" charset="0"/>
                <a:cs typeface="Arial" panose="020B0604020202020204" pitchFamily="34" charset="0"/>
              </a:rPr>
              <a:t>Characteristics of an effective workplace </a:t>
            </a:r>
          </a:p>
        </p:txBody>
      </p:sp>
      <p:sp>
        <p:nvSpPr>
          <p:cNvPr id="3" name="Content Placeholder 2"/>
          <p:cNvSpPr>
            <a:spLocks noGrp="1"/>
          </p:cNvSpPr>
          <p:nvPr>
            <p:ph sz="half" idx="1"/>
          </p:nvPr>
        </p:nvSpPr>
        <p:spPr>
          <a:xfrm>
            <a:off x="628650" y="1594884"/>
            <a:ext cx="3886200" cy="4582079"/>
          </a:xfrm>
        </p:spPr>
        <p:txBody>
          <a:bodyPr/>
          <a:lstStyle/>
          <a:p>
            <a:r>
              <a:rPr lang="en-GB" dirty="0" err="1"/>
              <a:t>Mewn</a:t>
            </a:r>
            <a:r>
              <a:rPr lang="en-GB" dirty="0"/>
              <a:t> </a:t>
            </a:r>
            <a:r>
              <a:rPr lang="en-GB" dirty="0" err="1"/>
              <a:t>grwpiau</a:t>
            </a:r>
            <a:r>
              <a:rPr lang="en-GB" dirty="0"/>
              <a:t> </a:t>
            </a:r>
            <a:r>
              <a:rPr lang="en-GB" dirty="0" err="1"/>
              <a:t>bach</a:t>
            </a:r>
            <a:r>
              <a:rPr lang="en-GB" dirty="0"/>
              <a:t>, </a:t>
            </a:r>
            <a:r>
              <a:rPr lang="en-GB" dirty="0" err="1"/>
              <a:t>rhestrwch</a:t>
            </a:r>
            <a:r>
              <a:rPr lang="en-GB" dirty="0"/>
              <a:t> </a:t>
            </a:r>
            <a:r>
              <a:rPr lang="en-GB" dirty="0" err="1"/>
              <a:t>cymwyseddau</a:t>
            </a:r>
            <a:r>
              <a:rPr lang="en-GB" dirty="0"/>
              <a:t> </a:t>
            </a:r>
            <a:r>
              <a:rPr lang="en-GB" dirty="0" err="1"/>
              <a:t>i</a:t>
            </a:r>
            <a:r>
              <a:rPr lang="en-GB" dirty="0"/>
              <a:t> </a:t>
            </a:r>
            <a:r>
              <a:rPr lang="en-GB" dirty="0" err="1"/>
              <a:t>chi’n</a:t>
            </a:r>
            <a:r>
              <a:rPr lang="en-GB" dirty="0"/>
              <a:t> </a:t>
            </a:r>
            <a:r>
              <a:rPr lang="en-GB" dirty="0" err="1"/>
              <a:t>credu</a:t>
            </a:r>
            <a:r>
              <a:rPr lang="en-GB" dirty="0"/>
              <a:t> </a:t>
            </a:r>
            <a:r>
              <a:rPr lang="en-GB" dirty="0" err="1"/>
              <a:t>sydd</a:t>
            </a:r>
            <a:r>
              <a:rPr lang="en-GB" dirty="0"/>
              <a:t> </a:t>
            </a:r>
            <a:r>
              <a:rPr lang="en-GB" dirty="0" err="1"/>
              <a:t>yn</a:t>
            </a:r>
            <a:r>
              <a:rPr lang="en-GB" dirty="0"/>
              <a:t> </a:t>
            </a:r>
            <a:r>
              <a:rPr lang="en-GB" dirty="0" err="1"/>
              <a:t>arwain</a:t>
            </a:r>
            <a:r>
              <a:rPr lang="en-GB" dirty="0"/>
              <a:t> at </a:t>
            </a:r>
            <a:r>
              <a:rPr lang="en-GB" b="1" dirty="0" err="1"/>
              <a:t>gweithle</a:t>
            </a:r>
            <a:r>
              <a:rPr lang="en-GB" b="1" dirty="0"/>
              <a:t> </a:t>
            </a:r>
            <a:r>
              <a:rPr lang="en-GB" b="1" dirty="0" err="1"/>
              <a:t>effeithiol</a:t>
            </a:r>
            <a:r>
              <a:rPr lang="en-GB" b="1" dirty="0"/>
              <a:t>?</a:t>
            </a:r>
          </a:p>
          <a:p>
            <a:r>
              <a:rPr lang="en-GB" dirty="0" err="1"/>
              <a:t>Ystyriwch</a:t>
            </a:r>
            <a:r>
              <a:rPr lang="en-GB" dirty="0"/>
              <a:t> </a:t>
            </a:r>
            <a:r>
              <a:rPr lang="en-GB" dirty="0" err="1"/>
              <a:t>eich</a:t>
            </a:r>
            <a:r>
              <a:rPr lang="en-GB" dirty="0"/>
              <a:t> </a:t>
            </a:r>
            <a:r>
              <a:rPr lang="en-GB" dirty="0" err="1"/>
              <a:t>profiadau</a:t>
            </a:r>
            <a:r>
              <a:rPr lang="en-GB" dirty="0"/>
              <a:t> – </a:t>
            </a:r>
            <a:r>
              <a:rPr lang="en-GB" dirty="0" err="1"/>
              <a:t>ble</a:t>
            </a:r>
            <a:r>
              <a:rPr lang="en-GB" dirty="0"/>
              <a:t> </a:t>
            </a:r>
            <a:r>
              <a:rPr lang="en-GB" dirty="0" err="1"/>
              <a:t>i</a:t>
            </a:r>
            <a:r>
              <a:rPr lang="en-GB" dirty="0"/>
              <a:t> chi </a:t>
            </a:r>
            <a:r>
              <a:rPr lang="en-GB" dirty="0" err="1"/>
              <a:t>wedi</a:t>
            </a:r>
            <a:r>
              <a:rPr lang="en-GB" dirty="0"/>
              <a:t> </a:t>
            </a:r>
            <a:r>
              <a:rPr lang="en-GB" dirty="0" err="1"/>
              <a:t>gweithio</a:t>
            </a:r>
            <a:r>
              <a:rPr lang="en-GB" dirty="0"/>
              <a:t> – </a:t>
            </a:r>
            <a:r>
              <a:rPr lang="en-GB" dirty="0" err="1"/>
              <a:t>yr</a:t>
            </a:r>
            <a:r>
              <a:rPr lang="en-GB" dirty="0"/>
              <a:t> </a:t>
            </a:r>
            <a:r>
              <a:rPr lang="en-GB" dirty="0" err="1"/>
              <a:t>amgylchedd</a:t>
            </a:r>
            <a:r>
              <a:rPr lang="en-GB" dirty="0"/>
              <a:t> </a:t>
            </a:r>
            <a:r>
              <a:rPr lang="en-GB" dirty="0" err="1"/>
              <a:t>gwaith</a:t>
            </a:r>
            <a:r>
              <a:rPr lang="en-GB" dirty="0"/>
              <a:t> </a:t>
            </a:r>
            <a:r>
              <a:rPr lang="en-GB" dirty="0" err="1"/>
              <a:t>a’r</a:t>
            </a:r>
            <a:r>
              <a:rPr lang="en-GB" dirty="0"/>
              <a:t> </a:t>
            </a:r>
            <a:r>
              <a:rPr lang="en-GB" dirty="0" err="1"/>
              <a:t>diwylliant</a:t>
            </a:r>
            <a:endParaRPr lang="en-GB" dirty="0"/>
          </a:p>
        </p:txBody>
      </p:sp>
      <p:sp>
        <p:nvSpPr>
          <p:cNvPr id="4" name="Content Placeholder 3"/>
          <p:cNvSpPr>
            <a:spLocks noGrp="1"/>
          </p:cNvSpPr>
          <p:nvPr>
            <p:ph sz="half" idx="2"/>
          </p:nvPr>
        </p:nvSpPr>
        <p:spPr>
          <a:xfrm>
            <a:off x="4629150" y="1594884"/>
            <a:ext cx="3886200" cy="4582079"/>
          </a:xfrm>
        </p:spPr>
        <p:txBody>
          <a:bodyPr/>
          <a:lstStyle/>
          <a:p>
            <a:r>
              <a:rPr lang="en-GB" dirty="0"/>
              <a:t>In small groups list characteristics that you believe lead to an </a:t>
            </a:r>
            <a:r>
              <a:rPr lang="en-GB" b="1" dirty="0"/>
              <a:t>effective workplace?</a:t>
            </a:r>
          </a:p>
          <a:p>
            <a:r>
              <a:rPr lang="en-GB" dirty="0"/>
              <a:t>Consider your past experiences  - where you have worked – the working environment and culture</a:t>
            </a:r>
          </a:p>
          <a:p>
            <a:endParaRPr lang="en-GB" dirty="0"/>
          </a:p>
        </p:txBody>
      </p:sp>
    </p:spTree>
    <p:extLst>
      <p:ext uri="{BB962C8B-B14F-4D97-AF65-F5344CB8AC3E}">
        <p14:creationId xmlns:p14="http://schemas.microsoft.com/office/powerpoint/2010/main" val="1161681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365126"/>
            <a:ext cx="7866764" cy="1325563"/>
          </a:xfrm>
        </p:spPr>
        <p:txBody>
          <a:bodyPr>
            <a:normAutofit/>
          </a:bodyPr>
          <a:lstStyle/>
          <a:p>
            <a:r>
              <a:rPr lang="en-GB" sz="3600" b="1" i="1" dirty="0">
                <a:latin typeface="Arial" panose="020B0604020202020204" pitchFamily="34" charset="0"/>
                <a:cs typeface="Arial" panose="020B0604020202020204" pitchFamily="34" charset="0"/>
              </a:rPr>
              <a:t>Families and Work Institute (FWI)</a:t>
            </a:r>
          </a:p>
        </p:txBody>
      </p:sp>
      <p:sp>
        <p:nvSpPr>
          <p:cNvPr id="3" name="Content Placeholder 2"/>
          <p:cNvSpPr>
            <a:spLocks noGrp="1"/>
          </p:cNvSpPr>
          <p:nvPr>
            <p:ph sz="half" idx="1"/>
          </p:nvPr>
        </p:nvSpPr>
        <p:spPr>
          <a:xfrm>
            <a:off x="628650" y="1318437"/>
            <a:ext cx="3886200" cy="4858526"/>
          </a:xfrm>
        </p:spPr>
        <p:txBody>
          <a:bodyPr>
            <a:normAutofit/>
          </a:bodyPr>
          <a:lstStyle/>
          <a:p>
            <a:pPr marL="0" indent="0">
              <a:buNone/>
            </a:pPr>
            <a:r>
              <a:rPr lang="en-GB" b="1" dirty="0">
                <a:latin typeface="Arial" panose="020B0604020202020204" pitchFamily="34" charset="0"/>
                <a:cs typeface="Arial" panose="020B0604020202020204" pitchFamily="34" charset="0"/>
              </a:rPr>
              <a:t>6 </a:t>
            </a:r>
            <a:r>
              <a:rPr lang="en-GB" b="1" dirty="0" err="1">
                <a:latin typeface="Arial" panose="020B0604020202020204" pitchFamily="34" charset="0"/>
                <a:cs typeface="Arial" panose="020B0604020202020204" pitchFamily="34" charset="0"/>
              </a:rPr>
              <a:t>Meini</a:t>
            </a:r>
            <a:endParaRPr lang="en-GB" b="1"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Darparu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cyfleoedd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parhaus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addysgu</a:t>
            </a:r>
            <a:r>
              <a:rPr lang="en-GB" sz="2400" dirty="0">
                <a:latin typeface="Arial" panose="020B0604020202020204" pitchFamily="34" charset="0"/>
                <a:cs typeface="Arial" panose="020B0604020202020204" pitchFamily="34" charset="0"/>
              </a:rPr>
              <a:t> (DPP)</a:t>
            </a:r>
          </a:p>
          <a:p>
            <a:r>
              <a:rPr lang="en-GB" sz="2400" dirty="0" err="1">
                <a:latin typeface="Arial" panose="020B0604020202020204" pitchFamily="34" charset="0"/>
                <a:cs typeface="Arial" panose="020B0604020202020204" pitchFamily="34" charset="0"/>
              </a:rPr>
              <a:t>Diwylliant</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ymddiriedaeth</a:t>
            </a:r>
            <a:r>
              <a:rPr lang="en-GB" sz="2400" dirty="0">
                <a:latin typeface="Arial" panose="020B0604020202020204" pitchFamily="34" charset="0"/>
                <a:cs typeface="Arial" panose="020B0604020202020204" pitchFamily="34" charset="0"/>
              </a:rPr>
              <a:t> (ethos)</a:t>
            </a:r>
          </a:p>
          <a:p>
            <a:r>
              <a:rPr lang="en-GB" sz="2400" dirty="0" err="1">
                <a:latin typeface="Arial" panose="020B0604020202020204" pitchFamily="34" charset="0"/>
                <a:cs typeface="Arial" panose="020B0604020202020204" pitchFamily="34" charset="0"/>
              </a:rPr>
              <a:t>Balans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bywyd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gwaith</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Cefnogaeth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 </a:t>
            </a:r>
          </a:p>
          <a:p>
            <a:r>
              <a:rPr lang="en-GB" sz="2400" dirty="0" err="1">
                <a:latin typeface="Arial" panose="020B0604020202020204" pitchFamily="34" charset="0"/>
                <a:cs typeface="Arial" panose="020B0604020202020204" pitchFamily="34" charset="0"/>
              </a:rPr>
              <a:t>Ymreolaeth</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Boddhad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buddion</a:t>
            </a:r>
            <a:r>
              <a:rPr lang="en-GB" sz="2400" dirty="0">
                <a:latin typeface="Arial" panose="020B0604020202020204" pitchFamily="34" charset="0"/>
                <a:cs typeface="Arial" panose="020B0604020202020204" pitchFamily="34" charset="0"/>
              </a:rPr>
              <a:t>)</a:t>
            </a:r>
          </a:p>
          <a:p>
            <a:pPr marL="0" indent="0">
              <a:buNone/>
            </a:pPr>
            <a:endParaRPr lang="en-GB" sz="2600" b="1" dirty="0"/>
          </a:p>
        </p:txBody>
      </p:sp>
      <p:sp>
        <p:nvSpPr>
          <p:cNvPr id="4" name="Content Placeholder 3"/>
          <p:cNvSpPr>
            <a:spLocks noGrp="1"/>
          </p:cNvSpPr>
          <p:nvPr>
            <p:ph sz="half" idx="2"/>
          </p:nvPr>
        </p:nvSpPr>
        <p:spPr>
          <a:xfrm>
            <a:off x="4629150" y="1499191"/>
            <a:ext cx="3886200" cy="4677772"/>
          </a:xfrm>
        </p:spPr>
        <p:txBody>
          <a:bodyPr>
            <a:normAutofit/>
          </a:bodyPr>
          <a:lstStyle/>
          <a:p>
            <a:pPr marL="0" indent="0">
              <a:buNone/>
            </a:pPr>
            <a:r>
              <a:rPr lang="en-GB" b="1" dirty="0">
                <a:latin typeface="Arial" panose="020B0604020202020204" pitchFamily="34" charset="0"/>
                <a:cs typeface="Arial" panose="020B0604020202020204" pitchFamily="34" charset="0"/>
              </a:rPr>
              <a:t>6 Criteria</a:t>
            </a:r>
          </a:p>
          <a:p>
            <a:r>
              <a:rPr lang="en-GB" sz="2400" dirty="0">
                <a:latin typeface="Arial" panose="020B0604020202020204" pitchFamily="34" charset="0"/>
                <a:cs typeface="Arial" panose="020B0604020202020204" pitchFamily="34" charset="0"/>
              </a:rPr>
              <a:t>Providing opportunities for continuous learning (CPD)</a:t>
            </a:r>
          </a:p>
          <a:p>
            <a:r>
              <a:rPr lang="en-GB" sz="2400" dirty="0">
                <a:latin typeface="Arial" panose="020B0604020202020204" pitchFamily="34" charset="0"/>
                <a:cs typeface="Arial" panose="020B0604020202020204" pitchFamily="34" charset="0"/>
              </a:rPr>
              <a:t>Culture and trust (ethos)</a:t>
            </a:r>
          </a:p>
          <a:p>
            <a:r>
              <a:rPr lang="en-GB" sz="2400" dirty="0">
                <a:latin typeface="Arial" panose="020B0604020202020204" pitchFamily="34" charset="0"/>
                <a:cs typeface="Arial" panose="020B0604020202020204" pitchFamily="34" charset="0"/>
              </a:rPr>
              <a:t>Work life balance</a:t>
            </a:r>
          </a:p>
          <a:p>
            <a:r>
              <a:rPr lang="en-GB" sz="2400" dirty="0">
                <a:latin typeface="Arial" panose="020B0604020202020204" pitchFamily="34" charset="0"/>
                <a:cs typeface="Arial" panose="020B0604020202020204" pitchFamily="34" charset="0"/>
              </a:rPr>
              <a:t> Support (leaders)</a:t>
            </a:r>
          </a:p>
          <a:p>
            <a:r>
              <a:rPr lang="en-GB" sz="2400" dirty="0">
                <a:latin typeface="Arial" panose="020B0604020202020204" pitchFamily="34" charset="0"/>
                <a:cs typeface="Arial" panose="020B0604020202020204" pitchFamily="34" charset="0"/>
              </a:rPr>
              <a:t>Autonomy</a:t>
            </a:r>
          </a:p>
          <a:p>
            <a:r>
              <a:rPr lang="en-GB" sz="2400" dirty="0">
                <a:latin typeface="Arial" panose="020B0604020202020204" pitchFamily="34" charset="0"/>
                <a:cs typeface="Arial" panose="020B0604020202020204" pitchFamily="34" charset="0"/>
              </a:rPr>
              <a:t>Satisfaction (the benefits)</a:t>
            </a:r>
          </a:p>
        </p:txBody>
      </p:sp>
    </p:spTree>
    <p:extLst>
      <p:ext uri="{BB962C8B-B14F-4D97-AF65-F5344CB8AC3E}">
        <p14:creationId xmlns:p14="http://schemas.microsoft.com/office/powerpoint/2010/main" val="3316290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latin typeface="Arial" panose="020B0604020202020204" pitchFamily="34" charset="0"/>
                <a:cs typeface="Arial" panose="020B0604020202020204" pitchFamily="34" charset="0"/>
              </a:rPr>
              <a:t>Proffesiynoldeb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gweithle</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Professionalism in the workplace</a:t>
            </a:r>
          </a:p>
        </p:txBody>
      </p:sp>
      <p:sp>
        <p:nvSpPr>
          <p:cNvPr id="3" name="Content Placeholder 2"/>
          <p:cNvSpPr>
            <a:spLocks noGrp="1"/>
          </p:cNvSpPr>
          <p:nvPr>
            <p:ph sz="half" idx="1"/>
          </p:nvPr>
        </p:nvSpPr>
        <p:spPr>
          <a:xfrm>
            <a:off x="628650" y="1594884"/>
            <a:ext cx="3886200" cy="4582079"/>
          </a:xfrm>
        </p:spPr>
        <p:txBody>
          <a:bodyPr>
            <a:normAutofit/>
          </a:bodyPr>
          <a:lstStyle/>
          <a:p>
            <a:r>
              <a:rPr lang="en-GB" sz="2400" dirty="0">
                <a:latin typeface="Arial" panose="020B0604020202020204" pitchFamily="34" charset="0"/>
                <a:cs typeface="Arial" panose="020B0604020202020204" pitchFamily="34" charset="0"/>
              </a:rPr>
              <a:t>Parch</a:t>
            </a:r>
          </a:p>
          <a:p>
            <a:r>
              <a:rPr lang="en-GB" sz="2400" dirty="0" err="1">
                <a:latin typeface="Arial" panose="020B0604020202020204" pitchFamily="34" charset="0"/>
                <a:cs typeface="Arial" panose="020B0604020202020204" pitchFamily="34" charset="0"/>
              </a:rPr>
              <a:t>Cyfathrebu</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Prydlondeb</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Rheoli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amser</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Cyfanrwydd</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Gwisg</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Ateblorwydd</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tîm</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Ymrwymiad</a:t>
            </a:r>
            <a:endParaRPr lang="en-GB"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29150" y="1594884"/>
            <a:ext cx="3886200" cy="4582079"/>
          </a:xfrm>
        </p:spPr>
        <p:txBody>
          <a:bodyPr>
            <a:normAutofit/>
          </a:bodyPr>
          <a:lstStyle/>
          <a:p>
            <a:r>
              <a:rPr lang="en-GB" sz="2400" dirty="0">
                <a:latin typeface="Arial" panose="020B0604020202020204" pitchFamily="34" charset="0"/>
                <a:cs typeface="Arial" panose="020B0604020202020204" pitchFamily="34" charset="0"/>
              </a:rPr>
              <a:t>Respect</a:t>
            </a:r>
          </a:p>
          <a:p>
            <a:r>
              <a:rPr lang="en-GB" sz="2400" dirty="0">
                <a:latin typeface="Arial" panose="020B0604020202020204" pitchFamily="34" charset="0"/>
                <a:cs typeface="Arial" panose="020B0604020202020204" pitchFamily="34" charset="0"/>
              </a:rPr>
              <a:t>Communication</a:t>
            </a:r>
          </a:p>
          <a:p>
            <a:r>
              <a:rPr lang="en-GB" sz="2400" dirty="0">
                <a:latin typeface="Arial" panose="020B0604020202020204" pitchFamily="34" charset="0"/>
                <a:cs typeface="Arial" panose="020B0604020202020204" pitchFamily="34" charset="0"/>
              </a:rPr>
              <a:t>Punctuality</a:t>
            </a:r>
          </a:p>
          <a:p>
            <a:r>
              <a:rPr lang="en-GB" sz="2400" dirty="0">
                <a:latin typeface="Arial" panose="020B0604020202020204" pitchFamily="34" charset="0"/>
                <a:cs typeface="Arial" panose="020B0604020202020204" pitchFamily="34" charset="0"/>
              </a:rPr>
              <a:t>Time management</a:t>
            </a:r>
          </a:p>
          <a:p>
            <a:r>
              <a:rPr lang="en-GB" sz="2400" dirty="0">
                <a:latin typeface="Arial" panose="020B0604020202020204" pitchFamily="34" charset="0"/>
                <a:cs typeface="Arial" panose="020B0604020202020204" pitchFamily="34" charset="0"/>
              </a:rPr>
              <a:t>Integrity</a:t>
            </a:r>
          </a:p>
          <a:p>
            <a:r>
              <a:rPr lang="en-GB" sz="2400" dirty="0">
                <a:latin typeface="Arial" panose="020B0604020202020204" pitchFamily="34" charset="0"/>
                <a:cs typeface="Arial" panose="020B0604020202020204" pitchFamily="34" charset="0"/>
              </a:rPr>
              <a:t>Dress</a:t>
            </a:r>
          </a:p>
          <a:p>
            <a:r>
              <a:rPr lang="en-GB" sz="2400" dirty="0">
                <a:latin typeface="Arial" panose="020B0604020202020204" pitchFamily="34" charset="0"/>
                <a:cs typeface="Arial" panose="020B0604020202020204" pitchFamily="34" charset="0"/>
              </a:rPr>
              <a:t>Accountability</a:t>
            </a:r>
          </a:p>
          <a:p>
            <a:r>
              <a:rPr lang="en-GB" sz="2400" dirty="0">
                <a:latin typeface="Arial" panose="020B0604020202020204" pitchFamily="34" charset="0"/>
                <a:cs typeface="Arial" panose="020B0604020202020204" pitchFamily="34" charset="0"/>
              </a:rPr>
              <a:t>Teamwork</a:t>
            </a:r>
          </a:p>
          <a:p>
            <a:r>
              <a:rPr lang="en-GB" sz="2400" dirty="0" err="1">
                <a:latin typeface="Arial" panose="020B0604020202020204" pitchFamily="34" charset="0"/>
                <a:cs typeface="Arial" panose="020B0604020202020204" pitchFamily="34" charset="0"/>
              </a:rPr>
              <a:t>Committment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6547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85494"/>
            <a:ext cx="7886700" cy="1005195"/>
          </a:xfrm>
        </p:spPr>
        <p:txBody>
          <a:bodyPr>
            <a:normAutofit fontScale="90000"/>
          </a:bodyPr>
          <a:lstStyle/>
          <a:p>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700" dirty="0" err="1">
                <a:latin typeface="Arial" panose="020B0604020202020204" pitchFamily="34" charset="0"/>
                <a:cs typeface="Arial" panose="020B0604020202020204" pitchFamily="34" charset="0"/>
              </a:rPr>
              <a:t>Atebolrwydd</a:t>
            </a:r>
            <a:br>
              <a:rPr lang="en-GB" sz="2700" dirty="0">
                <a:latin typeface="Arial" panose="020B0604020202020204" pitchFamily="34" charset="0"/>
                <a:cs typeface="Arial" panose="020B0604020202020204" pitchFamily="34" charset="0"/>
              </a:rPr>
            </a:br>
            <a:r>
              <a:rPr lang="en-GB" sz="2700" dirty="0" err="1">
                <a:latin typeface="Arial" panose="020B0604020202020204" pitchFamily="34" charset="0"/>
                <a:cs typeface="Arial" panose="020B0604020202020204" pitchFamily="34" charset="0"/>
              </a:rPr>
              <a:t>Dibynadwyedd</a:t>
            </a:r>
            <a:br>
              <a:rPr lang="en-GB" sz="2700" dirty="0">
                <a:latin typeface="Arial" panose="020B0604020202020204" pitchFamily="34" charset="0"/>
                <a:cs typeface="Arial" panose="020B0604020202020204" pitchFamily="34" charset="0"/>
              </a:rPr>
            </a:br>
            <a:r>
              <a:rPr lang="en-GB" sz="2700" dirty="0" err="1">
                <a:latin typeface="Arial" panose="020B0604020202020204" pitchFamily="34" charset="0"/>
                <a:cs typeface="Arial" panose="020B0604020202020204" pitchFamily="34" charset="0"/>
              </a:rPr>
              <a:t>Gonestrwydd</a:t>
            </a:r>
            <a:br>
              <a:rPr lang="en-GB" sz="2700" dirty="0">
                <a:latin typeface="Arial" panose="020B0604020202020204" pitchFamily="34" charset="0"/>
                <a:cs typeface="Arial" panose="020B0604020202020204" pitchFamily="34" charset="0"/>
              </a:rPr>
            </a:br>
            <a:r>
              <a:rPr lang="en-GB" sz="2700" dirty="0" err="1">
                <a:latin typeface="Arial" panose="020B0604020202020204" pitchFamily="34" charset="0"/>
                <a:cs typeface="Arial" panose="020B0604020202020204" pitchFamily="34" charset="0"/>
              </a:rPr>
              <a:t>Ymrwymiad</a:t>
            </a: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Set </a:t>
            </a:r>
            <a:r>
              <a:rPr lang="en-GB" sz="2700" dirty="0" err="1">
                <a:latin typeface="Arial" panose="020B0604020202020204" pitchFamily="34" charset="0"/>
                <a:cs typeface="Arial" panose="020B0604020202020204" pitchFamily="34" charset="0"/>
              </a:rPr>
              <a:t>sgiliau</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erbyn</a:t>
            </a:r>
            <a:r>
              <a:rPr lang="en-GB" sz="2700" dirty="0">
                <a:latin typeface="Arial" panose="020B0604020202020204" pitchFamily="34" charset="0"/>
                <a:cs typeface="Arial" panose="020B0604020202020204" pitchFamily="34" charset="0"/>
              </a:rPr>
              <a:t> </a:t>
            </a: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set </a:t>
            </a:r>
            <a:r>
              <a:rPr lang="en-GB" sz="2700" dirty="0" err="1">
                <a:latin typeface="Arial" panose="020B0604020202020204" pitchFamily="34" charset="0"/>
                <a:cs typeface="Arial" panose="020B0604020202020204" pitchFamily="34" charset="0"/>
              </a:rPr>
              <a:t>meddwl</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r>
              <a:rPr lang="en-GB" sz="2700" i="1" dirty="0">
                <a:latin typeface="Arial" panose="020B0604020202020204" pitchFamily="34" charset="0"/>
                <a:cs typeface="Arial" panose="020B0604020202020204" pitchFamily="34" charset="0"/>
              </a:rPr>
              <a:t>Accountability</a:t>
            </a:r>
            <a:br>
              <a:rPr lang="en-GB" sz="2700" i="1" dirty="0">
                <a:latin typeface="Arial" panose="020B0604020202020204" pitchFamily="34" charset="0"/>
                <a:cs typeface="Arial" panose="020B0604020202020204" pitchFamily="34" charset="0"/>
              </a:rPr>
            </a:br>
            <a:r>
              <a:rPr lang="en-GB" sz="2700" i="1" dirty="0">
                <a:latin typeface="Arial" panose="020B0604020202020204" pitchFamily="34" charset="0"/>
                <a:cs typeface="Arial" panose="020B0604020202020204" pitchFamily="34" charset="0"/>
              </a:rPr>
              <a:t>Trustworthiness</a:t>
            </a:r>
            <a:br>
              <a:rPr lang="en-GB" sz="2700" i="1" dirty="0">
                <a:latin typeface="Arial" panose="020B0604020202020204" pitchFamily="34" charset="0"/>
                <a:cs typeface="Arial" panose="020B0604020202020204" pitchFamily="34" charset="0"/>
              </a:rPr>
            </a:br>
            <a:r>
              <a:rPr lang="en-GB" sz="2700" i="1" dirty="0">
                <a:latin typeface="Arial" panose="020B0604020202020204" pitchFamily="34" charset="0"/>
                <a:cs typeface="Arial" panose="020B0604020202020204" pitchFamily="34" charset="0"/>
              </a:rPr>
              <a:t>Honesty</a:t>
            </a:r>
            <a:br>
              <a:rPr lang="en-GB" sz="2700" i="1" dirty="0">
                <a:latin typeface="Arial" panose="020B0604020202020204" pitchFamily="34" charset="0"/>
                <a:cs typeface="Arial" panose="020B0604020202020204" pitchFamily="34" charset="0"/>
              </a:rPr>
            </a:br>
            <a:r>
              <a:rPr lang="en-GB" sz="2700" i="1" dirty="0">
                <a:latin typeface="Arial" panose="020B0604020202020204" pitchFamily="34" charset="0"/>
                <a:cs typeface="Arial" panose="020B0604020202020204" pitchFamily="34" charset="0"/>
              </a:rPr>
              <a:t>Commitment</a:t>
            </a:r>
            <a:br>
              <a:rPr lang="en-GB" sz="2700" i="1" dirty="0">
                <a:latin typeface="Arial" panose="020B0604020202020204" pitchFamily="34" charset="0"/>
                <a:cs typeface="Arial" panose="020B0604020202020204" pitchFamily="34" charset="0"/>
              </a:rPr>
            </a:br>
            <a:r>
              <a:rPr lang="en-GB" sz="2700" i="1" dirty="0">
                <a:latin typeface="Arial" panose="020B0604020202020204" pitchFamily="34" charset="0"/>
                <a:cs typeface="Arial" panose="020B0604020202020204" pitchFamily="34" charset="0"/>
              </a:rPr>
              <a:t>Skill set v Mind set</a:t>
            </a:r>
            <a:br>
              <a:rPr lang="en-GB" sz="2700" i="1" dirty="0">
                <a:latin typeface="Arial" panose="020B0604020202020204" pitchFamily="34" charset="0"/>
                <a:cs typeface="Arial" panose="020B0604020202020204" pitchFamily="34" charset="0"/>
              </a:rPr>
            </a:br>
            <a:r>
              <a:rPr lang="en-GB" sz="2700" i="1" dirty="0">
                <a:latin typeface="Arial" panose="020B0604020202020204" pitchFamily="34" charset="0"/>
                <a:cs typeface="Arial" panose="020B0604020202020204" pitchFamily="34" charset="0"/>
              </a:rPr>
              <a:t>          </a:t>
            </a:r>
            <a:r>
              <a:rPr lang="en-GB" sz="2700" dirty="0">
                <a:latin typeface="Arial" panose="020B0604020202020204" pitchFamily="34" charset="0"/>
                <a:cs typeface="Arial" panose="020B0604020202020204" pitchFamily="34" charset="0"/>
              </a:rPr>
              <a:t>(Reed and Stoltz, 2013)</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107287" y="685494"/>
            <a:ext cx="3494451" cy="4651495"/>
          </a:xfrm>
        </p:spPr>
      </p:pic>
      <p:sp>
        <p:nvSpPr>
          <p:cNvPr id="4" name="Content Placeholder 3"/>
          <p:cNvSpPr>
            <a:spLocks noGrp="1"/>
          </p:cNvSpPr>
          <p:nvPr>
            <p:ph sz="half" idx="2"/>
          </p:nvPr>
        </p:nvSpPr>
        <p:spPr>
          <a:xfrm flipV="1">
            <a:off x="4629150" y="6176963"/>
            <a:ext cx="3886200" cy="425856"/>
          </a:xfrm>
        </p:spPr>
        <p:txBody>
          <a:bodyPr>
            <a:normAutofit fontScale="92500" lnSpcReduction="10000"/>
          </a:bodyPr>
          <a:lstStyle/>
          <a:p>
            <a:pPr marL="0" indent="0">
              <a:buNone/>
            </a:pPr>
            <a:endParaRPr lang="en-GB" dirty="0"/>
          </a:p>
        </p:txBody>
      </p:sp>
    </p:spTree>
    <p:extLst>
      <p:ext uri="{BB962C8B-B14F-4D97-AF65-F5344CB8AC3E}">
        <p14:creationId xmlns:p14="http://schemas.microsoft.com/office/powerpoint/2010/main" val="763309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7886700" cy="1325563"/>
          </a:xfrm>
        </p:spPr>
        <p:txBody>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Task</a:t>
            </a:r>
          </a:p>
        </p:txBody>
      </p:sp>
      <p:graphicFrame>
        <p:nvGraphicFramePr>
          <p:cNvPr id="5" name="Object 4"/>
          <p:cNvGraphicFramePr>
            <a:graphicFrameLocks noChangeAspect="1"/>
          </p:cNvGraphicFramePr>
          <p:nvPr>
            <p:extLst>
              <p:ext uri="{D42A27DB-BD31-4B8C-83A1-F6EECF244321}">
                <p14:modId xmlns:p14="http://schemas.microsoft.com/office/powerpoint/2010/main" val="2688595637"/>
              </p:ext>
            </p:extLst>
          </p:nvPr>
        </p:nvGraphicFramePr>
        <p:xfrm>
          <a:off x="3132986" y="127972"/>
          <a:ext cx="9955693" cy="12885023"/>
        </p:xfrm>
        <a:graphic>
          <a:graphicData uri="http://schemas.openxmlformats.org/presentationml/2006/ole">
            <mc:AlternateContent xmlns:mc="http://schemas.openxmlformats.org/markup-compatibility/2006">
              <mc:Choice xmlns:v="urn:schemas-microsoft-com:vml" Requires="v">
                <p:oleObj spid="_x0000_s1031" name="Acrobat Document" r:id="rId4" imgW="5829010" imgH="7543456" progId="Acrobat.Document.11">
                  <p:embed/>
                </p:oleObj>
              </mc:Choice>
              <mc:Fallback>
                <p:oleObj name="Acrobat Document" r:id="rId4" imgW="5829010" imgH="7543456" progId="Acrobat.Document.11">
                  <p:embed/>
                  <p:pic>
                    <p:nvPicPr>
                      <p:cNvPr id="0" name=""/>
                      <p:cNvPicPr/>
                      <p:nvPr/>
                    </p:nvPicPr>
                    <p:blipFill>
                      <a:blip r:embed="rId5"/>
                      <a:stretch>
                        <a:fillRect/>
                      </a:stretch>
                    </p:blipFill>
                    <p:spPr>
                      <a:xfrm>
                        <a:off x="3132986" y="127972"/>
                        <a:ext cx="9955693" cy="12885023"/>
                      </a:xfrm>
                      <a:prstGeom prst="rect">
                        <a:avLst/>
                      </a:prstGeom>
                    </p:spPr>
                  </p:pic>
                </p:oleObj>
              </mc:Fallback>
            </mc:AlternateContent>
          </a:graphicData>
        </a:graphic>
      </p:graphicFrame>
    </p:spTree>
    <p:extLst>
      <p:ext uri="{BB962C8B-B14F-4D97-AF65-F5344CB8AC3E}">
        <p14:creationId xmlns:p14="http://schemas.microsoft.com/office/powerpoint/2010/main" val="1566222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Hunan </a:t>
            </a:r>
            <a:r>
              <a:rPr lang="en-GB" sz="3600" dirty="0" err="1">
                <a:latin typeface="Arial" panose="020B0604020202020204" pitchFamily="34" charset="0"/>
                <a:cs typeface="Arial" panose="020B0604020202020204" pitchFamily="34" charset="0"/>
              </a:rPr>
              <a:t>ddisgyblaeth</a:t>
            </a:r>
            <a:r>
              <a:rPr lang="en-GB" sz="3600"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r>
              <a:rPr lang="en-GB" sz="3600" i="1" dirty="0">
                <a:latin typeface="Arial" panose="020B0604020202020204" pitchFamily="34" charset="0"/>
                <a:cs typeface="Arial" panose="020B0604020202020204" pitchFamily="34" charset="0"/>
              </a:rPr>
              <a:t>Self discipline </a:t>
            </a:r>
          </a:p>
        </p:txBody>
      </p:sp>
      <p:sp>
        <p:nvSpPr>
          <p:cNvPr id="3" name="Content Placeholder 2"/>
          <p:cNvSpPr>
            <a:spLocks noGrp="1"/>
          </p:cNvSpPr>
          <p:nvPr>
            <p:ph sz="half" idx="1"/>
          </p:nvPr>
        </p:nvSpPr>
        <p:spPr>
          <a:xfrm>
            <a:off x="628650" y="1488558"/>
            <a:ext cx="3886200" cy="4688405"/>
          </a:xfrm>
        </p:spPr>
        <p:txBody>
          <a:bodyPr>
            <a:normAutofit/>
          </a:bodyPr>
          <a:lstStyle/>
          <a:p>
            <a:pPr marL="0" indent="0">
              <a:buNone/>
            </a:pPr>
            <a:r>
              <a:rPr lang="en-GB" sz="2000" b="1" dirty="0"/>
              <a:t>Beth </a:t>
            </a:r>
            <a:r>
              <a:rPr lang="en-GB" sz="2000" b="1" dirty="0" err="1"/>
              <a:t>yw</a:t>
            </a:r>
            <a:r>
              <a:rPr lang="en-GB" sz="2000" b="1" dirty="0"/>
              <a:t> </a:t>
            </a:r>
            <a:r>
              <a:rPr lang="en-GB" sz="2000" b="1" dirty="0" err="1"/>
              <a:t>hunan</a:t>
            </a:r>
            <a:r>
              <a:rPr lang="en-GB" sz="2000" b="1" dirty="0"/>
              <a:t> </a:t>
            </a:r>
            <a:r>
              <a:rPr lang="en-GB" sz="2000" b="1" dirty="0" err="1"/>
              <a:t>ddisgyblaeth</a:t>
            </a:r>
            <a:r>
              <a:rPr lang="en-GB" sz="2000" b="1" dirty="0"/>
              <a:t>?</a:t>
            </a:r>
          </a:p>
          <a:p>
            <a:r>
              <a:rPr lang="en-GB" sz="2000" dirty="0" err="1"/>
              <a:t>Ymrwymiad</a:t>
            </a:r>
            <a:r>
              <a:rPr lang="en-GB" sz="2000" dirty="0"/>
              <a:t>?</a:t>
            </a:r>
          </a:p>
          <a:p>
            <a:r>
              <a:rPr lang="en-GB" sz="2000" dirty="0" err="1"/>
              <a:t>Dyfalbarhad</a:t>
            </a:r>
            <a:r>
              <a:rPr lang="en-GB" sz="2000" dirty="0"/>
              <a:t>?</a:t>
            </a:r>
          </a:p>
          <a:p>
            <a:r>
              <a:rPr lang="en-GB" sz="2000" dirty="0" err="1"/>
              <a:t>Ewyllys</a:t>
            </a:r>
            <a:endParaRPr lang="en-GB" sz="2000" dirty="0"/>
          </a:p>
          <a:p>
            <a:pPr marL="0" indent="0">
              <a:buNone/>
            </a:pPr>
            <a:r>
              <a:rPr lang="en-GB" sz="2000" dirty="0" err="1"/>
              <a:t>Neu</a:t>
            </a:r>
            <a:r>
              <a:rPr lang="en-GB" sz="2000" dirty="0"/>
              <a:t>…</a:t>
            </a:r>
          </a:p>
          <a:p>
            <a:r>
              <a:rPr lang="en-GB" sz="2000" dirty="0" err="1"/>
              <a:t>Cynllunio</a:t>
            </a:r>
            <a:r>
              <a:rPr lang="en-GB" sz="2000" dirty="0"/>
              <a:t> a </a:t>
            </a:r>
            <a:r>
              <a:rPr lang="en-GB" sz="2000" dirty="0" err="1"/>
              <a:t>threfn</a:t>
            </a:r>
            <a:r>
              <a:rPr lang="en-GB" sz="2000" dirty="0"/>
              <a:t>?</a:t>
            </a:r>
          </a:p>
          <a:p>
            <a:pPr marL="0" indent="0">
              <a:buNone/>
            </a:pPr>
            <a:r>
              <a:rPr lang="en-GB" sz="2000" dirty="0" err="1"/>
              <a:t>Trafodwch</a:t>
            </a:r>
            <a:r>
              <a:rPr lang="en-GB" sz="2000" dirty="0"/>
              <a:t>…</a:t>
            </a:r>
          </a:p>
          <a:p>
            <a:pPr marL="0" indent="0">
              <a:buNone/>
            </a:pPr>
            <a:r>
              <a:rPr lang="en-GB" sz="2000" dirty="0" err="1"/>
              <a:t>Ydy</a:t>
            </a:r>
            <a:r>
              <a:rPr lang="en-GB" sz="2000" dirty="0"/>
              <a:t> </a:t>
            </a:r>
            <a:r>
              <a:rPr lang="en-GB" sz="2000" dirty="0" err="1"/>
              <a:t>hwn</a:t>
            </a:r>
            <a:r>
              <a:rPr lang="en-GB" sz="2000" dirty="0"/>
              <a:t> </a:t>
            </a:r>
            <a:r>
              <a:rPr lang="en-GB" sz="2000" dirty="0" err="1"/>
              <a:t>yn</a:t>
            </a:r>
            <a:r>
              <a:rPr lang="en-GB" sz="2000" dirty="0"/>
              <a:t> </a:t>
            </a:r>
            <a:r>
              <a:rPr lang="en-GB" sz="2000" dirty="0" err="1"/>
              <a:t>anodd</a:t>
            </a:r>
            <a:r>
              <a:rPr lang="en-GB" sz="2000" dirty="0"/>
              <a:t>?</a:t>
            </a:r>
          </a:p>
          <a:p>
            <a:pPr marL="0" indent="0">
              <a:buNone/>
            </a:pPr>
            <a:r>
              <a:rPr lang="en-GB" sz="2000" dirty="0" err="1"/>
              <a:t>Ydy</a:t>
            </a:r>
            <a:r>
              <a:rPr lang="en-GB" sz="2000" dirty="0"/>
              <a:t> </a:t>
            </a:r>
            <a:r>
              <a:rPr lang="en-GB" sz="2000" dirty="0" err="1"/>
              <a:t>hwn</a:t>
            </a:r>
            <a:r>
              <a:rPr lang="en-GB" sz="2000" dirty="0"/>
              <a:t> </a:t>
            </a:r>
            <a:r>
              <a:rPr lang="en-GB" sz="2000" dirty="0" err="1"/>
              <a:t>yn</a:t>
            </a:r>
            <a:r>
              <a:rPr lang="en-GB" sz="2000" dirty="0"/>
              <a:t> </a:t>
            </a:r>
            <a:r>
              <a:rPr lang="en-GB" sz="2000" dirty="0" err="1"/>
              <a:t>dibynnu</a:t>
            </a:r>
            <a:r>
              <a:rPr lang="en-GB" sz="2000" dirty="0"/>
              <a:t> </a:t>
            </a:r>
            <a:r>
              <a:rPr lang="en-GB" sz="2000" dirty="0" err="1"/>
              <a:t>ar</a:t>
            </a:r>
            <a:r>
              <a:rPr lang="en-GB" sz="2000" dirty="0"/>
              <a:t> </a:t>
            </a:r>
            <a:r>
              <a:rPr lang="en-GB" sz="2000" dirty="0" err="1"/>
              <a:t>eich</a:t>
            </a:r>
            <a:r>
              <a:rPr lang="en-GB" sz="2000" dirty="0"/>
              <a:t> </a:t>
            </a:r>
            <a:r>
              <a:rPr lang="en-GB" sz="2000" dirty="0" err="1"/>
              <a:t>cymeriad</a:t>
            </a:r>
            <a:r>
              <a:rPr lang="en-GB" sz="2000" dirty="0"/>
              <a:t> </a:t>
            </a:r>
            <a:r>
              <a:rPr lang="en-GB" sz="2000" dirty="0" err="1"/>
              <a:t>neu</a:t>
            </a:r>
            <a:r>
              <a:rPr lang="en-GB" sz="2000" dirty="0"/>
              <a:t> </a:t>
            </a:r>
            <a:r>
              <a:rPr lang="en-GB" sz="2000" dirty="0" err="1"/>
              <a:t>iech</a:t>
            </a:r>
            <a:r>
              <a:rPr lang="en-GB" sz="2000" dirty="0"/>
              <a:t> </a:t>
            </a:r>
            <a:r>
              <a:rPr lang="en-GB" sz="2000" dirty="0" err="1"/>
              <a:t>personoliaeth</a:t>
            </a:r>
            <a:r>
              <a:rPr lang="en-GB" sz="2000" dirty="0"/>
              <a:t> </a:t>
            </a:r>
            <a:r>
              <a:rPr lang="en-GB" sz="2000" dirty="0" err="1"/>
              <a:t>unigol</a:t>
            </a:r>
            <a:r>
              <a:rPr lang="en-GB" sz="2000" dirty="0"/>
              <a:t>?</a:t>
            </a:r>
          </a:p>
        </p:txBody>
      </p:sp>
      <p:sp>
        <p:nvSpPr>
          <p:cNvPr id="4" name="Content Placeholder 3"/>
          <p:cNvSpPr>
            <a:spLocks noGrp="1"/>
          </p:cNvSpPr>
          <p:nvPr>
            <p:ph sz="half" idx="2"/>
          </p:nvPr>
        </p:nvSpPr>
        <p:spPr>
          <a:xfrm>
            <a:off x="4629150" y="1392865"/>
            <a:ext cx="3886200" cy="4784098"/>
          </a:xfrm>
        </p:spPr>
        <p:txBody>
          <a:bodyPr>
            <a:normAutofit/>
          </a:bodyPr>
          <a:lstStyle/>
          <a:p>
            <a:pPr marL="0" indent="0">
              <a:buNone/>
            </a:pPr>
            <a:r>
              <a:rPr lang="en-GB" sz="2000" b="1" dirty="0"/>
              <a:t>What is self discipline?</a:t>
            </a:r>
          </a:p>
          <a:p>
            <a:r>
              <a:rPr lang="en-GB" sz="2000" dirty="0"/>
              <a:t>Commitment?</a:t>
            </a:r>
          </a:p>
          <a:p>
            <a:r>
              <a:rPr lang="en-GB" sz="2000" dirty="0"/>
              <a:t>Perseverance?</a:t>
            </a:r>
          </a:p>
          <a:p>
            <a:r>
              <a:rPr lang="en-GB" sz="2000" dirty="0"/>
              <a:t>Willpower?</a:t>
            </a:r>
          </a:p>
          <a:p>
            <a:pPr marL="0" indent="0">
              <a:buNone/>
            </a:pPr>
            <a:r>
              <a:rPr lang="en-GB" sz="2000" dirty="0"/>
              <a:t>Or…</a:t>
            </a:r>
          </a:p>
          <a:p>
            <a:r>
              <a:rPr lang="en-GB" sz="2000" dirty="0"/>
              <a:t>Planning and organisation?</a:t>
            </a:r>
          </a:p>
          <a:p>
            <a:pPr marL="0" indent="0">
              <a:buNone/>
            </a:pPr>
            <a:r>
              <a:rPr lang="en-GB" sz="2000" dirty="0"/>
              <a:t>Discuss…</a:t>
            </a:r>
          </a:p>
          <a:p>
            <a:pPr marL="0" indent="0">
              <a:buNone/>
            </a:pPr>
            <a:r>
              <a:rPr lang="en-GB" sz="2000" dirty="0"/>
              <a:t>Is this difficult?</a:t>
            </a:r>
          </a:p>
          <a:p>
            <a:pPr marL="0" indent="0">
              <a:buNone/>
            </a:pPr>
            <a:r>
              <a:rPr lang="en-GB" sz="2000" dirty="0"/>
              <a:t>Does this depend on your individual character and personality?</a:t>
            </a:r>
          </a:p>
        </p:txBody>
      </p:sp>
    </p:spTree>
    <p:extLst>
      <p:ext uri="{BB962C8B-B14F-4D97-AF65-F5344CB8AC3E}">
        <p14:creationId xmlns:p14="http://schemas.microsoft.com/office/powerpoint/2010/main" val="941864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datrys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problemau</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Problem solving skills</a:t>
            </a:r>
          </a:p>
        </p:txBody>
      </p:sp>
      <p:sp>
        <p:nvSpPr>
          <p:cNvPr id="3" name="Content Placeholder 2"/>
          <p:cNvSpPr>
            <a:spLocks noGrp="1"/>
          </p:cNvSpPr>
          <p:nvPr>
            <p:ph sz="half" idx="1"/>
          </p:nvPr>
        </p:nvSpPr>
        <p:spPr/>
        <p:txBody>
          <a:bodyPr/>
          <a:lstStyle/>
          <a:p>
            <a:r>
              <a:rPr lang="en-GB" dirty="0" err="1"/>
              <a:t>Meddyliwch</a:t>
            </a:r>
            <a:r>
              <a:rPr lang="en-GB" dirty="0"/>
              <a:t> am </a:t>
            </a:r>
            <a:r>
              <a:rPr lang="en-GB" dirty="0" err="1"/>
              <a:t>sgiliau</a:t>
            </a:r>
            <a:r>
              <a:rPr lang="en-GB" dirty="0"/>
              <a:t> </a:t>
            </a:r>
            <a:r>
              <a:rPr lang="en-GB" dirty="0" err="1"/>
              <a:t>datrys</a:t>
            </a:r>
            <a:r>
              <a:rPr lang="en-GB" dirty="0"/>
              <a:t> </a:t>
            </a:r>
            <a:r>
              <a:rPr lang="en-GB" dirty="0" err="1"/>
              <a:t>problemau</a:t>
            </a:r>
            <a:r>
              <a:rPr lang="en-GB" dirty="0"/>
              <a:t> </a:t>
            </a:r>
            <a:r>
              <a:rPr lang="en-GB" dirty="0" err="1"/>
              <a:t>eich</a:t>
            </a:r>
            <a:r>
              <a:rPr lang="en-GB" dirty="0"/>
              <a:t> </a:t>
            </a:r>
            <a:r>
              <a:rPr lang="en-GB" dirty="0" err="1"/>
              <a:t>hun</a:t>
            </a:r>
            <a:r>
              <a:rPr lang="en-GB" dirty="0"/>
              <a:t> ac </a:t>
            </a:r>
            <a:r>
              <a:rPr lang="en-GB" dirty="0" err="1"/>
              <a:t>ystyriwch</a:t>
            </a:r>
            <a:r>
              <a:rPr lang="en-GB" dirty="0"/>
              <a:t> </a:t>
            </a:r>
            <a:r>
              <a:rPr lang="en-GB" dirty="0" err="1"/>
              <a:t>ynodweddion</a:t>
            </a:r>
            <a:r>
              <a:rPr lang="en-GB" dirty="0"/>
              <a:t> </a:t>
            </a:r>
            <a:r>
              <a:rPr lang="en-GB" dirty="0" err="1"/>
              <a:t>eraill</a:t>
            </a:r>
            <a:r>
              <a:rPr lang="en-GB" dirty="0"/>
              <a:t> I </a:t>
            </a:r>
            <a:r>
              <a:rPr lang="en-GB" dirty="0" err="1"/>
              <a:t>chi’n</a:t>
            </a:r>
            <a:r>
              <a:rPr lang="en-GB" dirty="0"/>
              <a:t> </a:t>
            </a:r>
            <a:r>
              <a:rPr lang="en-GB" dirty="0" err="1"/>
              <a:t>defnyddio</a:t>
            </a:r>
            <a:r>
              <a:rPr lang="en-GB" dirty="0"/>
              <a:t> </a:t>
            </a:r>
            <a:r>
              <a:rPr lang="en-GB" dirty="0" err="1"/>
              <a:t>er</a:t>
            </a:r>
            <a:r>
              <a:rPr lang="en-GB" dirty="0"/>
              <a:t> </a:t>
            </a:r>
            <a:r>
              <a:rPr lang="en-GB" dirty="0" err="1"/>
              <a:t>mwyn</a:t>
            </a:r>
            <a:r>
              <a:rPr lang="en-GB" dirty="0"/>
              <a:t> </a:t>
            </a:r>
            <a:r>
              <a:rPr lang="en-GB" dirty="0" err="1"/>
              <a:t>datrys</a:t>
            </a:r>
            <a:r>
              <a:rPr lang="en-GB" dirty="0"/>
              <a:t> </a:t>
            </a:r>
            <a:r>
              <a:rPr lang="en-GB" dirty="0" err="1"/>
              <a:t>problemau</a:t>
            </a:r>
            <a:r>
              <a:rPr lang="en-GB" dirty="0"/>
              <a:t>?</a:t>
            </a:r>
          </a:p>
          <a:p>
            <a:r>
              <a:rPr lang="en-GB" dirty="0" err="1"/>
              <a:t>Creuwch</a:t>
            </a:r>
            <a:r>
              <a:rPr lang="en-GB" dirty="0"/>
              <a:t> </a:t>
            </a:r>
            <a:r>
              <a:rPr lang="en-GB" dirty="0" err="1"/>
              <a:t>rhestr</a:t>
            </a:r>
            <a:r>
              <a:rPr lang="en-GB" dirty="0"/>
              <a:t> </a:t>
            </a:r>
            <a:r>
              <a:rPr lang="en-GB" dirty="0" err="1"/>
              <a:t>eich</a:t>
            </a:r>
            <a:r>
              <a:rPr lang="en-GB" dirty="0"/>
              <a:t> </a:t>
            </a:r>
            <a:r>
              <a:rPr lang="en-GB" dirty="0" err="1"/>
              <a:t>hun</a:t>
            </a:r>
            <a:r>
              <a:rPr lang="en-GB" dirty="0"/>
              <a:t>… </a:t>
            </a:r>
          </a:p>
        </p:txBody>
      </p:sp>
      <p:sp>
        <p:nvSpPr>
          <p:cNvPr id="4" name="Content Placeholder 3"/>
          <p:cNvSpPr>
            <a:spLocks noGrp="1"/>
          </p:cNvSpPr>
          <p:nvPr>
            <p:ph sz="half" idx="2"/>
          </p:nvPr>
        </p:nvSpPr>
        <p:spPr/>
        <p:txBody>
          <a:bodyPr/>
          <a:lstStyle/>
          <a:p>
            <a:r>
              <a:rPr lang="en-GB" dirty="0"/>
              <a:t>Think about your own problem solving skills and consider the other attributes you use in order to solve situations?</a:t>
            </a:r>
          </a:p>
          <a:p>
            <a:r>
              <a:rPr lang="en-GB" dirty="0"/>
              <a:t>Create your list…</a:t>
            </a:r>
          </a:p>
        </p:txBody>
      </p:sp>
    </p:spTree>
    <p:extLst>
      <p:ext uri="{BB962C8B-B14F-4D97-AF65-F5344CB8AC3E}">
        <p14:creationId xmlns:p14="http://schemas.microsoft.com/office/powerpoint/2010/main" val="180566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datrys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problemau</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Problem solving skills</a:t>
            </a:r>
          </a:p>
        </p:txBody>
      </p:sp>
      <p:sp>
        <p:nvSpPr>
          <p:cNvPr id="3" name="Content Placeholder 2"/>
          <p:cNvSpPr>
            <a:spLocks noGrp="1"/>
          </p:cNvSpPr>
          <p:nvPr>
            <p:ph sz="half" idx="1"/>
          </p:nvPr>
        </p:nvSpPr>
        <p:spPr/>
        <p:txBody>
          <a:bodyPr>
            <a:normAutofit/>
          </a:bodyPr>
          <a:lstStyle/>
          <a:p>
            <a:r>
              <a:rPr lang="en-GB" sz="2000" dirty="0">
                <a:latin typeface="Arial" panose="020B0604020202020204" pitchFamily="34" charset="0"/>
                <a:cs typeface="Arial" panose="020B0604020202020204" pitchFamily="34" charset="0"/>
              </a:rPr>
              <a:t>Y </a:t>
            </a:r>
            <a:r>
              <a:rPr lang="en-GB" sz="2000" dirty="0" err="1">
                <a:latin typeface="Arial" panose="020B0604020202020204" pitchFamily="34" charset="0"/>
                <a:cs typeface="Arial" panose="020B0604020202020204" pitchFamily="34" charset="0"/>
              </a:rPr>
              <a:t>gallu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wrando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weithredol</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 </a:t>
            </a:r>
            <a:r>
              <a:rPr lang="en-GB" sz="2000" dirty="0" err="1">
                <a:latin typeface="Arial" panose="020B0604020202020204" pitchFamily="34" charset="0"/>
                <a:cs typeface="Arial" panose="020B0604020202020204" pitchFamily="34" charset="0"/>
              </a:rPr>
              <a:t>gallu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ddadansoddi’r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tasg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wrth</a:t>
            </a:r>
            <a:r>
              <a:rPr lang="en-GB" sz="2000" dirty="0">
                <a:latin typeface="Arial" panose="020B0604020202020204" pitchFamily="34" charset="0"/>
                <a:cs typeface="Arial" panose="020B0604020202020204" pitchFamily="34" charset="0"/>
              </a:rPr>
              <a:t> law</a:t>
            </a:r>
          </a:p>
          <a:p>
            <a:r>
              <a:rPr lang="en-GB" sz="2000" dirty="0">
                <a:latin typeface="Arial" panose="020B0604020202020204" pitchFamily="34" charset="0"/>
                <a:cs typeface="Arial" panose="020B0604020202020204" pitchFamily="34" charset="0"/>
              </a:rPr>
              <a:t>Y </a:t>
            </a:r>
            <a:r>
              <a:rPr lang="en-GB" sz="2000" dirty="0" err="1">
                <a:latin typeface="Arial" panose="020B0604020202020204" pitchFamily="34" charset="0"/>
                <a:cs typeface="Arial" panose="020B0604020202020204" pitchFamily="34" charset="0"/>
              </a:rPr>
              <a:t>gallu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gyfathrebu</a:t>
            </a:r>
            <a:r>
              <a:rPr lang="en-GB" sz="2000" dirty="0">
                <a:latin typeface="Arial" panose="020B0604020202020204" pitchFamily="34" charset="0"/>
                <a:cs typeface="Arial" panose="020B0604020202020204" pitchFamily="34" charset="0"/>
              </a:rPr>
              <a:t> ac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ofyn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mwy</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gwestiynau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berthnasol</a:t>
            </a:r>
            <a:r>
              <a:rPr lang="en-GB" sz="20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Y </a:t>
            </a:r>
            <a:r>
              <a:rPr lang="en-GB" sz="2000" dirty="0" err="1">
                <a:latin typeface="Arial" panose="020B0604020202020204" pitchFamily="34" charset="0"/>
                <a:cs typeface="Arial" panose="020B0604020202020204" pitchFamily="34" charset="0"/>
              </a:rPr>
              <a:t>gallu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feddwl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annibynnol</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thu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allan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bocs’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 </a:t>
            </a:r>
            <a:r>
              <a:rPr lang="en-GB" sz="2000" dirty="0" err="1">
                <a:latin typeface="Arial" panose="020B0604020202020204" pitchFamily="34" charset="0"/>
                <a:cs typeface="Arial" panose="020B0604020202020204" pitchFamily="34" charset="0"/>
              </a:rPr>
              <a:t>gallu</a:t>
            </a:r>
            <a:r>
              <a:rPr lang="en-GB" sz="2000" dirty="0">
                <a:latin typeface="Arial" panose="020B0604020202020204" pitchFamily="34" charset="0"/>
                <a:cs typeface="Arial" panose="020B0604020202020204" pitchFamily="34" charset="0"/>
              </a:rPr>
              <a:t> I </a:t>
            </a:r>
            <a:r>
              <a:rPr lang="en-GB" sz="2000" dirty="0" err="1">
                <a:latin typeface="Arial" panose="020B0604020202020204" pitchFamily="34" charset="0"/>
                <a:cs typeface="Arial" panose="020B0604020202020204" pitchFamily="34" charset="0"/>
              </a:rPr>
              <a:t>weithio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gyda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eriall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mwyn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datrys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problemau</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Eraill</a:t>
            </a:r>
            <a:r>
              <a:rPr lang="en-GB" sz="2000"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4629150" y="1690689"/>
            <a:ext cx="3886200" cy="4486274"/>
          </a:xfrm>
        </p:spPr>
        <p:txBody>
          <a:bodyPr>
            <a:normAutofit/>
          </a:bodyPr>
          <a:lstStyle/>
          <a:p>
            <a:r>
              <a:rPr lang="en-GB" sz="2000" dirty="0">
                <a:latin typeface="Arial" panose="020B0604020202020204" pitchFamily="34" charset="0"/>
                <a:cs typeface="Arial" panose="020B0604020202020204" pitchFamily="34" charset="0"/>
              </a:rPr>
              <a:t>The ability to actively listen</a:t>
            </a:r>
          </a:p>
          <a:p>
            <a:r>
              <a:rPr lang="en-GB" sz="2000" dirty="0">
                <a:latin typeface="Arial" panose="020B0604020202020204" pitchFamily="34" charset="0"/>
                <a:cs typeface="Arial" panose="020B0604020202020204" pitchFamily="34" charset="0"/>
              </a:rPr>
              <a:t>The ability to analyse the task in hand</a:t>
            </a:r>
          </a:p>
          <a:p>
            <a:r>
              <a:rPr lang="en-GB" sz="2000" dirty="0">
                <a:latin typeface="Arial" panose="020B0604020202020204" pitchFamily="34" charset="0"/>
                <a:cs typeface="Arial" panose="020B0604020202020204" pitchFamily="34" charset="0"/>
              </a:rPr>
              <a:t>The ability to communicate and ask further questions (which are relevant)</a:t>
            </a:r>
          </a:p>
          <a:p>
            <a:r>
              <a:rPr lang="en-GB" sz="2000" dirty="0">
                <a:latin typeface="Arial" panose="020B0604020202020204" pitchFamily="34" charset="0"/>
                <a:cs typeface="Arial" panose="020B0604020202020204" pitchFamily="34" charset="0"/>
              </a:rPr>
              <a:t>The ability to think independently and ‘outside the box’</a:t>
            </a:r>
          </a:p>
          <a:p>
            <a:r>
              <a:rPr lang="en-GB" sz="2000" dirty="0">
                <a:latin typeface="Arial" panose="020B0604020202020204" pitchFamily="34" charset="0"/>
                <a:cs typeface="Arial" panose="020B0604020202020204" pitchFamily="34" charset="0"/>
              </a:rPr>
              <a:t>The ability to work with others to problem solve…</a:t>
            </a:r>
          </a:p>
          <a:p>
            <a:r>
              <a:rPr lang="en-GB" sz="2000" dirty="0">
                <a:latin typeface="Arial" panose="020B0604020202020204" pitchFamily="34" charset="0"/>
                <a:cs typeface="Arial" panose="020B0604020202020204" pitchFamily="34" charset="0"/>
              </a:rPr>
              <a:t>Any others?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6217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19395"/>
          </a:xfrm>
        </p:spPr>
        <p:txBody>
          <a:bodyPr>
            <a:normAutofit fontScale="90000"/>
          </a:bodyPr>
          <a:lstStyle/>
          <a:p>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greadigol</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Creative thinking</a:t>
            </a:r>
          </a:p>
        </p:txBody>
      </p:sp>
      <p:sp>
        <p:nvSpPr>
          <p:cNvPr id="3" name="Content Placeholder 2"/>
          <p:cNvSpPr>
            <a:spLocks noGrp="1"/>
          </p:cNvSpPr>
          <p:nvPr>
            <p:ph sz="half" idx="1"/>
          </p:nvPr>
        </p:nvSpPr>
        <p:spPr>
          <a:xfrm>
            <a:off x="628650" y="1307805"/>
            <a:ext cx="3886200" cy="4869157"/>
          </a:xfrm>
        </p:spPr>
        <p:txBody>
          <a:bodyPr>
            <a:noAutofit/>
          </a:bodyPr>
          <a:lstStyle/>
          <a:p>
            <a:pPr marL="0" indent="0">
              <a:buNone/>
            </a:pPr>
            <a:r>
              <a:rPr lang="en-GB" sz="2000" dirty="0">
                <a:latin typeface="Arial" panose="020B0604020202020204" pitchFamily="34" charset="0"/>
                <a:cs typeface="Arial" panose="020B0604020202020204" pitchFamily="34" charset="0"/>
              </a:rPr>
              <a:t>Mae </a:t>
            </a:r>
            <a:r>
              <a:rPr lang="en-GB" sz="2000" b="1" dirty="0" err="1">
                <a:latin typeface="Arial" panose="020B0604020202020204" pitchFamily="34" charset="0"/>
                <a:cs typeface="Arial" panose="020B0604020202020204" pitchFamily="34" charset="0"/>
              </a:rPr>
              <a:t>meddwl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creadigol</a:t>
            </a:r>
            <a:r>
              <a:rPr lang="en-GB" sz="2000" b="1"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ymwnued</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myfyrwyr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dysgu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greu</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cheisio</a:t>
            </a:r>
            <a:r>
              <a:rPr lang="en-GB" sz="2000" dirty="0">
                <a:latin typeface="Arial" panose="020B0604020202020204" pitchFamily="34" charset="0"/>
                <a:cs typeface="Arial" panose="020B0604020202020204" pitchFamily="34" charset="0"/>
              </a:rPr>
              <a:t>:</a:t>
            </a:r>
          </a:p>
          <a:p>
            <a:r>
              <a:rPr lang="en-GB" sz="2000" dirty="0" err="1">
                <a:latin typeface="Arial" panose="020B0604020202020204" pitchFamily="34" charset="0"/>
                <a:cs typeface="Arial" panose="020B0604020202020204" pitchFamily="34" charset="0"/>
              </a:rPr>
              <a:t>syniadau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newydd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mewn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cydestunau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penodol</a:t>
            </a:r>
            <a:r>
              <a:rPr lang="en-GB" sz="2000" dirty="0">
                <a:latin typeface="Arial" panose="020B0604020202020204" pitchFamily="34" charset="0"/>
                <a:cs typeface="Arial" panose="020B0604020202020204" pitchFamily="34" charset="0"/>
              </a:rPr>
              <a:t>,</a:t>
            </a:r>
          </a:p>
          <a:p>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gweld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sefyllfaoedd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cyfredol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mewn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ffordd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newydd</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adnabod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esboniadau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gwahanol</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gweld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creu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cysylltiadau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arwain</a:t>
            </a:r>
            <a:r>
              <a:rPr lang="en-GB" sz="2000" dirty="0">
                <a:latin typeface="Arial" panose="020B0604020202020204" pitchFamily="34" charset="0"/>
                <a:cs typeface="Arial" panose="020B0604020202020204" pitchFamily="34" charset="0"/>
              </a:rPr>
              <a:t> at </a:t>
            </a:r>
            <a:r>
              <a:rPr lang="en-GB" sz="2000" dirty="0" err="1">
                <a:latin typeface="Arial" panose="020B0604020202020204" pitchFamily="34" charset="0"/>
                <a:cs typeface="Arial" panose="020B0604020202020204" pitchFamily="34" charset="0"/>
              </a:rPr>
              <a:t>deilliannau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positif</a:t>
            </a:r>
            <a:endParaRPr lang="en-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29150" y="1190847"/>
            <a:ext cx="3886200" cy="4986116"/>
          </a:xfrm>
        </p:spPr>
        <p:txBody>
          <a:bodyPr>
            <a:normAutofit/>
          </a:bodyPr>
          <a:lstStyle/>
          <a:p>
            <a:pPr marL="0" indent="0">
              <a:buNone/>
            </a:pPr>
            <a:r>
              <a:rPr lang="en-GB" sz="2400" b="1" dirty="0">
                <a:latin typeface="Arial" panose="020B0604020202020204" pitchFamily="34" charset="0"/>
                <a:cs typeface="Arial" panose="020B0604020202020204" pitchFamily="34" charset="0"/>
              </a:rPr>
              <a:t>Creative thinking</a:t>
            </a:r>
            <a:r>
              <a:rPr lang="en-GB" sz="2400" dirty="0">
                <a:latin typeface="Arial" panose="020B0604020202020204" pitchFamily="34" charset="0"/>
                <a:cs typeface="Arial" panose="020B0604020202020204" pitchFamily="34" charset="0"/>
              </a:rPr>
              <a:t> involves students learning to generate and apply:</a:t>
            </a:r>
          </a:p>
          <a:p>
            <a:r>
              <a:rPr lang="en-GB" sz="2400" dirty="0">
                <a:latin typeface="Arial" panose="020B0604020202020204" pitchFamily="34" charset="0"/>
                <a:cs typeface="Arial" panose="020B0604020202020204" pitchFamily="34" charset="0"/>
              </a:rPr>
              <a:t> new ideas in specific contexts,</a:t>
            </a:r>
          </a:p>
          <a:p>
            <a:r>
              <a:rPr lang="en-GB" sz="2400" dirty="0">
                <a:latin typeface="Arial" panose="020B0604020202020204" pitchFamily="34" charset="0"/>
                <a:cs typeface="Arial" panose="020B0604020202020204" pitchFamily="34" charset="0"/>
              </a:rPr>
              <a:t>see existing situations in a new way, </a:t>
            </a:r>
          </a:p>
          <a:p>
            <a:r>
              <a:rPr lang="en-GB" sz="2400" dirty="0">
                <a:latin typeface="Arial" panose="020B0604020202020204" pitchFamily="34" charset="0"/>
                <a:cs typeface="Arial" panose="020B0604020202020204" pitchFamily="34" charset="0"/>
              </a:rPr>
              <a:t>identifying alternative explanations</a:t>
            </a:r>
          </a:p>
          <a:p>
            <a:r>
              <a:rPr lang="en-GB" sz="2400" dirty="0">
                <a:latin typeface="Arial" panose="020B0604020202020204" pitchFamily="34" charset="0"/>
                <a:cs typeface="Arial" panose="020B0604020202020204" pitchFamily="34" charset="0"/>
              </a:rPr>
              <a:t>see or make new links that generate a positive outcome.</a:t>
            </a:r>
          </a:p>
        </p:txBody>
      </p:sp>
    </p:spTree>
    <p:extLst>
      <p:ext uri="{BB962C8B-B14F-4D97-AF65-F5344CB8AC3E}">
        <p14:creationId xmlns:p14="http://schemas.microsoft.com/office/powerpoint/2010/main" val="3733423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6930" y="238974"/>
            <a:ext cx="6900530" cy="5258060"/>
          </a:xfrm>
          <a:prstGeom prst="rect">
            <a:avLst/>
          </a:prstGeom>
        </p:spPr>
      </p:pic>
    </p:spTree>
    <p:extLst>
      <p:ext uri="{BB962C8B-B14F-4D97-AF65-F5344CB8AC3E}">
        <p14:creationId xmlns:p14="http://schemas.microsoft.com/office/powerpoint/2010/main" val="1032849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93823"/>
          </a:xfrm>
        </p:spPr>
        <p:txBody>
          <a:bodyPr/>
          <a:lstStyle/>
          <a:p>
            <a:r>
              <a:rPr lang="en-GB" b="1" dirty="0">
                <a:latin typeface="Arial" panose="020B0604020202020204" pitchFamily="34" charset="0"/>
                <a:cs typeface="Arial" panose="020B0604020202020204" pitchFamily="34" charset="0"/>
              </a:rPr>
              <a:t>Sir Ken Robinson</a:t>
            </a:r>
          </a:p>
        </p:txBody>
      </p:sp>
      <p:pic>
        <p:nvPicPr>
          <p:cNvPr id="19458" name="Picture 2" descr="G:\EAEE6004 Leadership and Entrepreneurship\6004 Reading List\ken-creativity.pn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7092" y="1158949"/>
            <a:ext cx="8701094"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556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Codau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ymddwyn</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Professional codes of conduct</a:t>
            </a:r>
          </a:p>
        </p:txBody>
      </p:sp>
      <p:sp>
        <p:nvSpPr>
          <p:cNvPr id="3" name="Content Placeholder 2"/>
          <p:cNvSpPr>
            <a:spLocks noGrp="1"/>
          </p:cNvSpPr>
          <p:nvPr>
            <p:ph sz="half" idx="1"/>
          </p:nvPr>
        </p:nvSpPr>
        <p:spPr>
          <a:xfrm>
            <a:off x="628650" y="1584251"/>
            <a:ext cx="3886200" cy="4592712"/>
          </a:xfrm>
        </p:spPr>
        <p:txBody>
          <a:bodyPr/>
          <a:lstStyle/>
          <a:p>
            <a:r>
              <a:rPr lang="en-GB" dirty="0" err="1"/>
              <a:t>Yn</a:t>
            </a:r>
            <a:r>
              <a:rPr lang="en-GB" dirty="0"/>
              <a:t> </a:t>
            </a:r>
            <a:r>
              <a:rPr lang="en-GB" dirty="0" err="1"/>
              <a:t>ffocysu</a:t>
            </a:r>
            <a:r>
              <a:rPr lang="en-GB" dirty="0"/>
              <a:t> </a:t>
            </a:r>
            <a:r>
              <a:rPr lang="en-GB" dirty="0" err="1"/>
              <a:t>ar</a:t>
            </a:r>
            <a:r>
              <a:rPr lang="en-GB" dirty="0"/>
              <a:t> </a:t>
            </a:r>
            <a:r>
              <a:rPr lang="en-GB" dirty="0" err="1"/>
              <a:t>yr</a:t>
            </a:r>
            <a:r>
              <a:rPr lang="en-GB" dirty="0"/>
              <a:t> </a:t>
            </a:r>
            <a:r>
              <a:rPr lang="en-GB" dirty="0" err="1"/>
              <a:t>angen</a:t>
            </a:r>
            <a:r>
              <a:rPr lang="en-GB" dirty="0"/>
              <a:t> </a:t>
            </a:r>
            <a:r>
              <a:rPr lang="en-GB" dirty="0" err="1"/>
              <a:t>i</a:t>
            </a:r>
            <a:r>
              <a:rPr lang="en-GB" dirty="0"/>
              <a:t> </a:t>
            </a:r>
            <a:r>
              <a:rPr lang="en-GB" dirty="0" err="1"/>
              <a:t>ystyried</a:t>
            </a:r>
            <a:r>
              <a:rPr lang="en-GB" dirty="0"/>
              <a:t>:</a:t>
            </a:r>
          </a:p>
          <a:p>
            <a:r>
              <a:rPr lang="en-GB" dirty="0" err="1"/>
              <a:t>Ymddygiad</a:t>
            </a:r>
            <a:endParaRPr lang="en-GB" dirty="0"/>
          </a:p>
          <a:p>
            <a:r>
              <a:rPr lang="en-GB" dirty="0"/>
              <a:t>Parch</a:t>
            </a:r>
          </a:p>
          <a:p>
            <a:r>
              <a:rPr lang="en-GB" dirty="0"/>
              <a:t>Cael </a:t>
            </a:r>
            <a:r>
              <a:rPr lang="en-GB" dirty="0" err="1"/>
              <a:t>gwybodaeth</a:t>
            </a:r>
            <a:r>
              <a:rPr lang="en-GB" dirty="0"/>
              <a:t>, </a:t>
            </a:r>
            <a:r>
              <a:rPr lang="en-GB" dirty="0" err="1"/>
              <a:t>dealltwriaeth</a:t>
            </a:r>
            <a:r>
              <a:rPr lang="en-GB" dirty="0"/>
              <a:t> </a:t>
            </a:r>
            <a:r>
              <a:rPr lang="en-GB" dirty="0" err="1"/>
              <a:t>a’r</a:t>
            </a:r>
            <a:r>
              <a:rPr lang="en-GB" dirty="0"/>
              <a:t> </a:t>
            </a:r>
            <a:r>
              <a:rPr lang="en-GB" dirty="0" err="1"/>
              <a:t>sgiliau</a:t>
            </a:r>
            <a:r>
              <a:rPr lang="en-GB" dirty="0"/>
              <a:t> </a:t>
            </a:r>
            <a:r>
              <a:rPr lang="en-GB" dirty="0" err="1"/>
              <a:t>er</a:t>
            </a:r>
            <a:r>
              <a:rPr lang="en-GB" dirty="0"/>
              <a:t> </a:t>
            </a:r>
            <a:r>
              <a:rPr lang="en-GB" dirty="0" err="1"/>
              <a:t>mwyn</a:t>
            </a:r>
            <a:r>
              <a:rPr lang="en-GB" dirty="0"/>
              <a:t> </a:t>
            </a:r>
            <a:r>
              <a:rPr lang="en-GB" dirty="0" err="1"/>
              <a:t>gwenud</a:t>
            </a:r>
            <a:r>
              <a:rPr lang="en-GB" dirty="0"/>
              <a:t> </a:t>
            </a:r>
            <a:r>
              <a:rPr lang="en-GB" dirty="0" err="1"/>
              <a:t>eich</a:t>
            </a:r>
            <a:r>
              <a:rPr lang="en-GB" dirty="0"/>
              <a:t> </a:t>
            </a:r>
            <a:r>
              <a:rPr lang="en-GB" dirty="0" err="1"/>
              <a:t>swydd</a:t>
            </a:r>
            <a:r>
              <a:rPr lang="en-GB" dirty="0"/>
              <a:t> </a:t>
            </a:r>
            <a:r>
              <a:rPr lang="en-GB" dirty="0" err="1"/>
              <a:t>yn</a:t>
            </a:r>
            <a:r>
              <a:rPr lang="en-GB" dirty="0"/>
              <a:t> </a:t>
            </a:r>
            <a:r>
              <a:rPr lang="en-GB" dirty="0" err="1"/>
              <a:t>dda</a:t>
            </a:r>
            <a:endParaRPr lang="en-GB" dirty="0"/>
          </a:p>
          <a:p>
            <a:r>
              <a:rPr lang="en-GB" dirty="0" err="1"/>
              <a:t>Yr</a:t>
            </a:r>
            <a:r>
              <a:rPr lang="en-GB" dirty="0"/>
              <a:t> </a:t>
            </a:r>
            <a:r>
              <a:rPr lang="en-GB" dirty="0" err="1"/>
              <a:t>iaith</a:t>
            </a:r>
            <a:r>
              <a:rPr lang="en-GB" dirty="0"/>
              <a:t> </a:t>
            </a:r>
            <a:r>
              <a:rPr lang="en-GB" dirty="0" err="1"/>
              <a:t>i</a:t>
            </a:r>
            <a:r>
              <a:rPr lang="en-GB" dirty="0"/>
              <a:t> </a:t>
            </a:r>
            <a:r>
              <a:rPr lang="en-GB" dirty="0" err="1"/>
              <a:t>chi’n</a:t>
            </a:r>
            <a:r>
              <a:rPr lang="en-GB" dirty="0"/>
              <a:t> </a:t>
            </a:r>
            <a:r>
              <a:rPr lang="en-GB" dirty="0" err="1"/>
              <a:t>defnyddio</a:t>
            </a:r>
            <a:endParaRPr lang="en-GB" dirty="0"/>
          </a:p>
        </p:txBody>
      </p:sp>
      <p:sp>
        <p:nvSpPr>
          <p:cNvPr id="4" name="Content Placeholder 3"/>
          <p:cNvSpPr>
            <a:spLocks noGrp="1"/>
          </p:cNvSpPr>
          <p:nvPr>
            <p:ph sz="half" idx="2"/>
          </p:nvPr>
        </p:nvSpPr>
        <p:spPr/>
        <p:txBody>
          <a:bodyPr/>
          <a:lstStyle/>
          <a:p>
            <a:pPr marL="0" indent="0">
              <a:buNone/>
            </a:pPr>
            <a:r>
              <a:rPr lang="en-GB" dirty="0"/>
              <a:t>Focus on the need to consider:</a:t>
            </a:r>
          </a:p>
          <a:p>
            <a:r>
              <a:rPr lang="en-GB" dirty="0"/>
              <a:t>Behaviour</a:t>
            </a:r>
          </a:p>
          <a:p>
            <a:r>
              <a:rPr lang="en-GB" dirty="0"/>
              <a:t>Respect</a:t>
            </a:r>
          </a:p>
          <a:p>
            <a:r>
              <a:rPr lang="en-GB" dirty="0"/>
              <a:t>Having knowledge, understanding and skills to do your job well</a:t>
            </a:r>
          </a:p>
          <a:p>
            <a:r>
              <a:rPr lang="en-GB" dirty="0"/>
              <a:t>Language you use</a:t>
            </a:r>
          </a:p>
        </p:txBody>
      </p:sp>
    </p:spTree>
    <p:extLst>
      <p:ext uri="{BB962C8B-B14F-4D97-AF65-F5344CB8AC3E}">
        <p14:creationId xmlns:p14="http://schemas.microsoft.com/office/powerpoint/2010/main" val="899089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I </a:t>
            </a:r>
            <a:r>
              <a:rPr lang="en-GB" dirty="0" err="1">
                <a:latin typeface="Arial" panose="020B0604020202020204" pitchFamily="34" charset="0"/>
                <a:cs typeface="Arial" panose="020B0604020202020204" pitchFamily="34" charset="0"/>
              </a:rPr>
              <a:t>gloi</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Conclusion…</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heddiw</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nodweddion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ymddygiadau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bellach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EICH DYFODOL. </a:t>
            </a: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Consider today’s lecture in terms of how some of the skills, characteristics and behaviours apply to you and how these could be developed further for YOUR FUTURE.</a:t>
            </a:r>
          </a:p>
        </p:txBody>
      </p:sp>
    </p:spTree>
    <p:extLst>
      <p:ext uri="{BB962C8B-B14F-4D97-AF65-F5344CB8AC3E}">
        <p14:creationId xmlns:p14="http://schemas.microsoft.com/office/powerpoint/2010/main" val="42805176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1496</TotalTime>
  <Words>1864</Words>
  <Application>Microsoft Office PowerPoint</Application>
  <PresentationFormat>On-screen Show (4:3)</PresentationFormat>
  <Paragraphs>260</Paragraphs>
  <Slides>17</Slides>
  <Notes>13</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2" baseType="lpstr">
      <vt:lpstr>Arial</vt:lpstr>
      <vt:lpstr>Calibri</vt:lpstr>
      <vt:lpstr>Calibri Light</vt:lpstr>
      <vt:lpstr>Office Theme</vt:lpstr>
      <vt:lpstr>Acrobat Document</vt:lpstr>
      <vt:lpstr>PowerPoint Presentation</vt:lpstr>
      <vt:lpstr>Cymwyseddau yn y sesiynau yma Competencies in these sessions</vt:lpstr>
      <vt:lpstr>Tasg/Task </vt:lpstr>
      <vt:lpstr>Ymddygiadau proffesiynol Professional behaviours </vt:lpstr>
      <vt:lpstr>Nodweddion gweithle effeithiol Characteristics of an effective workplace </vt:lpstr>
      <vt:lpstr>Families and Work Institute (FWI)</vt:lpstr>
      <vt:lpstr>Proffesiynoldeb yn y gweithle Professionalism in the workplace</vt:lpstr>
      <vt:lpstr>                Atebolrwydd Dibynadwyedd Gonestrwydd Ymrwymiad Set sgiliau yn erbyn  set meddwl  Accountability Trustworthiness Honesty Commitment Skill set v Mind set           (Reed and Stoltz, 2013)     </vt:lpstr>
      <vt:lpstr>Tasg/Task</vt:lpstr>
      <vt:lpstr>Hunan ddisgyblaeth  Self discipline </vt:lpstr>
      <vt:lpstr>Sgiliau datrys problemau Problem solving skills</vt:lpstr>
      <vt:lpstr>Sgiliau datrys problemau Problem solving skills</vt:lpstr>
      <vt:lpstr>Meddwl yn greadigol Creative thinking</vt:lpstr>
      <vt:lpstr>PowerPoint Presentation</vt:lpstr>
      <vt:lpstr>Sir Ken Robinson</vt:lpstr>
      <vt:lpstr>Codau proffesiynol o ymddwyn Professional codes of conduct</vt:lpstr>
      <vt:lpstr>I gloi…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Cindy Hunt</cp:lastModifiedBy>
  <cp:revision>38</cp:revision>
  <cp:lastPrinted>2019-07-01T13:46:34Z</cp:lastPrinted>
  <dcterms:created xsi:type="dcterms:W3CDTF">2017-02-08T11:33:06Z</dcterms:created>
  <dcterms:modified xsi:type="dcterms:W3CDTF">2020-09-21T09:10:50Z</dcterms:modified>
</cp:coreProperties>
</file>