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9"/>
  </p:notesMasterIdLst>
  <p:sldIdLst>
    <p:sldId id="256" r:id="rId2"/>
    <p:sldId id="280" r:id="rId3"/>
    <p:sldId id="285" r:id="rId4"/>
    <p:sldId id="299" r:id="rId5"/>
    <p:sldId id="314" r:id="rId6"/>
    <p:sldId id="288" r:id="rId7"/>
    <p:sldId id="289" r:id="rId8"/>
    <p:sldId id="290" r:id="rId9"/>
    <p:sldId id="318" r:id="rId10"/>
    <p:sldId id="272" r:id="rId11"/>
    <p:sldId id="278" r:id="rId12"/>
    <p:sldId id="266" r:id="rId13"/>
    <p:sldId id="267" r:id="rId14"/>
    <p:sldId id="268" r:id="rId15"/>
    <p:sldId id="303" r:id="rId16"/>
    <p:sldId id="319" r:id="rId17"/>
    <p:sldId id="313" r:id="rId18"/>
  </p:sldIdLst>
  <p:sldSz cx="9144000" cy="6858000" type="screen4x3"/>
  <p:notesSz cx="7099300" cy="1023461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1776" y="2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672" cy="511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088" y="0"/>
            <a:ext cx="3076672" cy="511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9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8350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10239" y="4861781"/>
            <a:ext cx="5678824" cy="4604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868"/>
            <a:ext cx="3076672" cy="511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088" y="9721868"/>
            <a:ext cx="3076672" cy="511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>
              <a:defRPr sz="1300"/>
            </a:lvl1pPr>
          </a:lstStyle>
          <a:p>
            <a:pPr>
              <a:defRPr/>
            </a:pPr>
            <a:fld id="{466B9929-777B-46F6-A1D6-3CDD192938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54283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989219-B663-4FEC-923D-ED0B2ABD9983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EF157F-1876-4130-9AB8-E177C7C2C4DB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647A7C1-D991-4B11-B4DC-FC6EDD1B3868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66B9929-777B-46F6-A1D6-3CDD1929384F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1942F-6CBE-45E6-90CB-555C685126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AF00F4-2842-49B9-A2F6-F687E57DBC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760A38-4CBF-4765-9632-CED4CACBC0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40793-301E-41F9-9882-69EC2CC00F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2A69E2-A863-441C-9462-43C56924AA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7ADB57-6536-4A6C-AFFD-F30EDF6315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BB11A-F44E-4122-AF72-3EE0EC996E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AAC6F-E4A1-4D17-A85D-BAC1E1654A1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F5A86-F74B-491B-B501-B118AFA201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E14692-2711-40F1-B69F-933BDCB97F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36692D-F677-4100-BEC4-1CBC658CDD5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22B4A7-2071-4D65-9425-974F1C4F05C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B9169D6-5C70-403B-B924-22689BDF5D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Enchantment</a:t>
            </a: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/>
              <a:t>Nick Campion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/>
              <a:t>Sophia Centre for the Study of Cosmology in Culture,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/>
              <a:t>University of Wales Trinity Saint David,</a:t>
            </a:r>
            <a:endParaRPr lang="en-US" sz="2800"/>
          </a:p>
        </p:txBody>
      </p:sp>
      <p:pic>
        <p:nvPicPr>
          <p:cNvPr id="5" name="Picture 4" descr="C:\Users\Liz\Dropbox\SEAC 2016\Artwork\UWTSD Logo_200dp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675" y="765175"/>
            <a:ext cx="2971800" cy="1141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reason for the topic</a:t>
            </a:r>
            <a:endParaRPr lang="en-US" dirty="0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Because</a:t>
            </a:r>
          </a:p>
          <a:p>
            <a:pPr marL="0" indent="0">
              <a:buNone/>
            </a:pPr>
            <a:r>
              <a:rPr lang="en-GB" sz="2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The modern ‘Re-enchantment’ of western society, </a:t>
            </a:r>
          </a:p>
          <a:p>
            <a:pPr marL="0" indent="0">
              <a:buNone/>
            </a:pPr>
            <a:r>
              <a:rPr lang="en-GB" sz="2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Or desire for ‘Re-enchantment’ amongst some people</a:t>
            </a:r>
          </a:p>
          <a:p>
            <a:pPr marL="0" indent="0">
              <a:buNone/>
            </a:pPr>
            <a:r>
              <a:rPr lang="en-GB" sz="2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Is widely assumed by sociologists to be a major reason for the modern growth of belief in astrology (as well as alternative spiritualities, New Age ideas, the occult and so on).</a:t>
            </a:r>
          </a:p>
          <a:p>
            <a:pPr marL="0" indent="0">
              <a:buNone/>
            </a:pPr>
            <a:r>
              <a:rPr lang="en-GB" sz="2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Astronomers often appeal to the wonder or awe of the sky to justify astronomy</a:t>
            </a:r>
          </a:p>
          <a:p>
            <a:pPr marL="0" indent="0">
              <a:buNone/>
            </a:pPr>
            <a:r>
              <a:rPr lang="en-GB" sz="2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 also talk about enchantment in relation  to the land, place and space.</a:t>
            </a:r>
            <a:endParaRPr lang="en-US" sz="24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DEFINITIONS OF ENCHANTMENT</a:t>
            </a:r>
            <a:endParaRPr lang="en-US"/>
          </a:p>
        </p:txBody>
      </p:sp>
      <p:sp>
        <p:nvSpPr>
          <p:cNvPr id="5123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Literally from the Latin </a:t>
            </a:r>
            <a:r>
              <a:rPr lang="en-GB" sz="14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cantare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, to sing.</a:t>
            </a:r>
          </a:p>
          <a:p>
            <a:pPr marL="0" indent="0">
              <a:buNone/>
            </a:pP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In English to ‘chant’ is to utter words often in a monotone, or with little variation in tone, often to achieve an enlightening effect – as in plain chant in religious ritual.</a:t>
            </a:r>
          </a:p>
          <a:p>
            <a:pPr marL="0" indent="0">
              <a:buNone/>
            </a:pP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(also repetitive chanting in political and sports crowds)</a:t>
            </a:r>
          </a:p>
          <a:p>
            <a:pPr marL="0" indent="0">
              <a:buNone/>
            </a:pP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</a:t>
            </a:r>
            <a:r>
              <a:rPr lang="en-US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Oxford Concise Dictionary:</a:t>
            </a:r>
          </a:p>
          <a:p>
            <a:pPr marL="0" indent="0">
              <a:buNone/>
            </a:pPr>
            <a:r>
              <a:rPr lang="en-US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‘enchant as to</a:t>
            </a:r>
            <a:r>
              <a:rPr lang="en-US" sz="1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: ‘Bewitch, charm, delight…(</a:t>
            </a:r>
            <a:r>
              <a:rPr lang="en-US" sz="1400" i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cantare</a:t>
            </a:r>
            <a:r>
              <a:rPr lang="en-US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sing…), from the French chanter, to sing. 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Associations with witchcraft, magic</a:t>
            </a:r>
          </a:p>
          <a:p>
            <a:pPr marL="0" indent="0">
              <a:buNone/>
            </a:pP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Spanish </a:t>
            </a:r>
            <a:r>
              <a:rPr lang="en-GB" sz="1400" i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encantar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= to love</a:t>
            </a:r>
          </a:p>
          <a:p>
            <a:pPr marL="0" indent="0">
              <a:buNone/>
            </a:pP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US" sz="14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Marsilio</a:t>
            </a:r>
            <a:r>
              <a:rPr lang="en-US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sz="14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Ficino</a:t>
            </a:r>
            <a:r>
              <a:rPr lang="en-US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: ‘remember that song is a most powerful imitator of all things. It imitates the intentions and passions of the soul as well as words’.</a:t>
            </a:r>
            <a:r>
              <a:rPr lang="en-US" sz="1400" dirty="0">
                <a:latin typeface="Calibri Light" panose="020F0302020204030204" pitchFamily="34" charset="0"/>
                <a:cs typeface="Calibri Light" panose="020F0302020204030204" pitchFamily="34" charset="0"/>
                <a:hlinkClick r:id="" action="ppaction://noaction"/>
              </a:rPr>
              <a:t>[1]</a:t>
            </a:r>
            <a:endParaRPr lang="en-US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br>
              <a:rPr lang="en-US" sz="1400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  <a:hlinkClick r:id="" action="ppaction://noaction"/>
              </a:rPr>
              <a:t>[1]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Ficino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Marsilio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Three Books on Life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, ed. </a:t>
            </a: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Kaske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, Carole C. and Clark, John R., </a:t>
            </a: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Center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 for Medieval and Early Renaissance Studies, Binghamton: State University of New York at Binghamton, 1989, III.21, p. 359.</a:t>
            </a:r>
            <a:endParaRPr lang="en-US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US" sz="1400" dirty="0"/>
          </a:p>
        </p:txBody>
      </p:sp>
      <p:pic>
        <p:nvPicPr>
          <p:cNvPr id="5" name="Content Placeholder 7" descr="Ficino 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928662" y="5092918"/>
            <a:ext cx="1143008" cy="162221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What is Enchantment?: </a:t>
            </a:r>
            <a:b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Patrick Curry</a:t>
            </a:r>
            <a:endParaRPr lang="en-US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171" name="Text Placeholder 2"/>
          <p:cNvSpPr>
            <a:spLocks noGrp="1"/>
          </p:cNvSpPr>
          <p:nvPr>
            <p:ph type="body" sz="half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90" dirty="0"/>
              <a:t>.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en-GB" sz="189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Perhaps best defined by the state of being in love, in which the entire world becomes full of meaning, and ordinary perceptions of individuality, time and space disappear.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en-GB" sz="189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Primary enchantment: occurs spontaneously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en-GB" sz="189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Secondary enchantment: is evoked by ritual, action (singing, reciting myth, dance, theurgy, magic....)</a:t>
            </a:r>
            <a:endParaRPr lang="en-US" sz="189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0"/>
            <a:ext cx="1284287" cy="52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Content Placeholder 5">
            <a:extLst>
              <a:ext uri="{FF2B5EF4-FFF2-40B4-BE49-F238E27FC236}">
                <a16:creationId xmlns:a16="http://schemas.microsoft.com/office/drawing/2014/main" id="{441ED0EF-E355-96B9-D155-1D9709F6CD4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77236" y="2925762"/>
            <a:ext cx="24384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Content Placeholder 6" descr="A person smiling for the camera&#10;&#10;AI-generated content may be incorrect.">
            <a:extLst>
              <a:ext uri="{FF2B5EF4-FFF2-40B4-BE49-F238E27FC236}">
                <a16:creationId xmlns:a16="http://schemas.microsoft.com/office/drawing/2014/main" id="{05E8587A-5C78-12F4-1B11-9B5F502B4D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4011" y="1706562"/>
            <a:ext cx="1876425" cy="243840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Participation Mystique</a:t>
            </a:r>
            <a:endParaRPr lang="en-US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Lucien Levy-</a:t>
            </a:r>
            <a:r>
              <a:rPr lang="en-US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Bruhl</a:t>
            </a:r>
            <a:endParaRPr lang="en-US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The ‘illusion’ amongst ‘primitive’ people that, as individuals, they can be fully integrated with the environment and cosmos, and actively engage with it.</a:t>
            </a:r>
          </a:p>
          <a:p>
            <a:endParaRPr lang="en-US" dirty="0"/>
          </a:p>
        </p:txBody>
      </p:sp>
      <p:pic>
        <p:nvPicPr>
          <p:cNvPr id="4" name="Picture 3" descr="Lucien Levy-Bruh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768" y="4500570"/>
            <a:ext cx="1523293" cy="207167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What is Enchantment?: </a:t>
            </a:r>
            <a:br>
              <a:rPr lang="en-GB" sz="4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4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J.R.R. Tolkien</a:t>
            </a:r>
            <a:endParaRPr lang="en-US" sz="40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921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lnSpc>
                <a:spcPct val="80000"/>
              </a:lnSpc>
              <a:buNone/>
            </a:pPr>
            <a:r>
              <a:rPr lang="en-US" sz="1800" i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Faërie</a:t>
            </a:r>
            <a:r>
              <a:rPr lang="en-US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contains many things besides elves and fays, and besides dwarfs, witches, trolls, giants, or dragons: it holds the seas, the sun, the moon, the sky; and the earth, and all things that are in it: tree and bird, water and stone, wine and bread, and ourselves, mortal men, when we are </a:t>
            </a:r>
            <a:r>
              <a:rPr lang="en-US" sz="1800" b="1" i="1" u="sng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enchanted</a:t>
            </a:r>
            <a:r>
              <a:rPr lang="en-US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…</a:t>
            </a:r>
            <a:r>
              <a:rPr lang="en-US" sz="1800" i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sz="1800" i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Faërie</a:t>
            </a:r>
            <a:r>
              <a:rPr lang="en-US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itself may perhaps most nearly be translated by Magic – but it is magic of a peculiar mood and power, at the farthest pole from the vulgar devices of the laborious, scientific magician.</a:t>
            </a:r>
            <a:r>
              <a:rPr lang="en-US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" action="ppaction://noaction"/>
              </a:rPr>
              <a:t>[1]</a:t>
            </a:r>
            <a:endParaRPr lang="en-US" sz="18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br>
              <a:rPr lang="en-US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" action="ppaction://noaction"/>
              </a:rPr>
              <a:t>[1]</a:t>
            </a:r>
            <a:r>
              <a:rPr lang="en-GB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8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Tolkein</a:t>
            </a:r>
            <a:r>
              <a:rPr lang="en-GB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J.R.R., </a:t>
            </a:r>
            <a:r>
              <a:rPr lang="en-GB" sz="1800" i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Tree and Leaf</a:t>
            </a:r>
            <a:r>
              <a:rPr lang="en-GB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London: Unwin 1964, pp. 15-16.</a:t>
            </a:r>
            <a:endParaRPr lang="en-US" sz="18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9220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endParaRPr lang="en-GB" sz="1800"/>
          </a:p>
        </p:txBody>
      </p:sp>
      <p:pic>
        <p:nvPicPr>
          <p:cNvPr id="9221" name="Picture 7" descr="Tolkien.jpe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0" y="2143125"/>
            <a:ext cx="359727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Tolkein’s enchanted landscape</a:t>
            </a:r>
            <a:endParaRPr lang="en-US"/>
          </a:p>
        </p:txBody>
      </p:sp>
      <p:pic>
        <p:nvPicPr>
          <p:cNvPr id="10243" name="Content Placeholder 6" descr="Tolkei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2460625"/>
            <a:ext cx="4786313" cy="4397375"/>
          </a:xfrm>
        </p:spPr>
      </p:pic>
      <p:pic>
        <p:nvPicPr>
          <p:cNvPr id="10244" name="Picture 7" descr="Tolkein 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25" y="1428750"/>
            <a:ext cx="2765425" cy="213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8" descr="Tolkein 3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84800" y="2143125"/>
            <a:ext cx="3759200" cy="437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Modern Enchantment, or Glamour (imitation enchantment)?</a:t>
            </a:r>
            <a:br>
              <a:rPr lang="en-GB" sz="2400" dirty="0"/>
            </a:br>
            <a:r>
              <a:rPr lang="en-GB" sz="2400" dirty="0"/>
              <a:t>Venus shop in Glastonbury; zodiac image</a:t>
            </a:r>
            <a:endParaRPr lang="en-US" sz="2400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6" descr="Vensu shop Glastonbury.jpe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564904"/>
            <a:ext cx="4079434" cy="3059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Content Placeholder 5" descr="Libra.jpe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870934" y="1600200"/>
            <a:ext cx="3593131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38B6A-53DA-9F43-C708-FF371E0FF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Enchanted Landscapes – Landscape Zodiacs: all devised (discovered in their own terms) as a result of inspired,  enchanted, experiences and revelations</a:t>
            </a:r>
          </a:p>
        </p:txBody>
      </p:sp>
      <p:pic>
        <p:nvPicPr>
          <p:cNvPr id="7" name="Content Placeholder 6" descr="A map with a red circle&#10;&#10;AI-generated content may be incorrect.">
            <a:extLst>
              <a:ext uri="{FF2B5EF4-FFF2-40B4-BE49-F238E27FC236}">
                <a16:creationId xmlns:a16="http://schemas.microsoft.com/office/drawing/2014/main" id="{2565D3FE-6DC8-F09D-65CC-0C249C8BA0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744" y="1923678"/>
            <a:ext cx="4315256" cy="3010644"/>
          </a:xfrm>
        </p:spPr>
      </p:pic>
      <p:pic>
        <p:nvPicPr>
          <p:cNvPr id="9" name="Picture 8" descr="A close up of a book&#10;&#10;AI-generated content may be incorrect.">
            <a:extLst>
              <a:ext uri="{FF2B5EF4-FFF2-40B4-BE49-F238E27FC236}">
                <a16:creationId xmlns:a16="http://schemas.microsoft.com/office/drawing/2014/main" id="{47E35600-E137-7F1A-C151-4D0BFB25F5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060848"/>
            <a:ext cx="3048000" cy="1714500"/>
          </a:xfrm>
          <a:prstGeom prst="rect">
            <a:avLst/>
          </a:prstGeom>
        </p:spPr>
      </p:pic>
      <p:pic>
        <p:nvPicPr>
          <p:cNvPr id="11" name="Picture 10" descr="A black and white drawing of two people&#10;&#10;AI-generated content may be incorrect.">
            <a:extLst>
              <a:ext uri="{FF2B5EF4-FFF2-40B4-BE49-F238E27FC236}">
                <a16:creationId xmlns:a16="http://schemas.microsoft.com/office/drawing/2014/main" id="{CE376CEA-3275-3D22-DA75-3477675AAE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1621" y="4027385"/>
            <a:ext cx="2607417" cy="2532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077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sky and enchantment?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The awe of the heavens as a theory for the origin of astronomy.</a:t>
            </a:r>
          </a:p>
          <a:p>
            <a:pPr marL="0" indent="0">
              <a:buNone/>
            </a:pPr>
            <a:r>
              <a:rPr lang="en-GB" sz="14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E.g</a:t>
            </a:r>
            <a:r>
              <a:rPr lang="en-GB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Pannekoek</a:t>
            </a:r>
            <a:r>
              <a:rPr lang="en-GB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A., </a:t>
            </a:r>
            <a:r>
              <a:rPr lang="en-GB" sz="1400" i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 History of Astronomy</a:t>
            </a:r>
            <a:r>
              <a:rPr lang="en-GB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London: George Allen and </a:t>
            </a:r>
            <a:r>
              <a:rPr lang="en-GB" sz="14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Unwin</a:t>
            </a:r>
            <a:r>
              <a:rPr lang="en-GB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Ltd., 1961p 19-20</a:t>
            </a:r>
            <a:r>
              <a:rPr lang="en-GB" sz="1400" dirty="0"/>
              <a:t>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From Jewish texts</a:t>
            </a:r>
          </a:p>
          <a:p>
            <a:pPr marL="0" indent="0">
              <a:buNone/>
            </a:pP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‘The heavens are telling the glory of God, and the firmament proclaims his handiwork’ </a:t>
            </a:r>
          </a:p>
          <a:p>
            <a:pPr marL="0" indent="0">
              <a:buNone/>
            </a:pP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Psalms, 19.1. </a:t>
            </a:r>
          </a:p>
          <a:p>
            <a:endParaRPr lang="en-GB" dirty="0"/>
          </a:p>
        </p:txBody>
      </p:sp>
      <p:pic>
        <p:nvPicPr>
          <p:cNvPr id="14341" name="Picture 6" descr="Night Sky.jpe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3" y="5130125"/>
            <a:ext cx="2664296" cy="1598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sunrise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5309" y="4844914"/>
            <a:ext cx="2885083" cy="18837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Can astronomy be enchanting?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4400" i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With the naked eye…</a:t>
            </a:r>
          </a:p>
          <a:p>
            <a:r>
              <a:rPr lang="en-GB" sz="2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Eclipses</a:t>
            </a:r>
          </a:p>
          <a:p>
            <a:r>
              <a:rPr lang="en-GB" sz="2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Crescent Moons</a:t>
            </a:r>
          </a:p>
          <a:p>
            <a:endParaRPr lang="en-GB" sz="28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buNone/>
            </a:pPr>
            <a:r>
              <a:rPr lang="en-GB" sz="4400" i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With a telescope…</a:t>
            </a:r>
          </a:p>
          <a:p>
            <a:r>
              <a:rPr lang="en-GB" sz="2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First sight of the rings of Saturn or the phases of Venus</a:t>
            </a:r>
          </a:p>
        </p:txBody>
      </p:sp>
      <p:pic>
        <p:nvPicPr>
          <p:cNvPr id="2662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3963" y="6211888"/>
            <a:ext cx="15700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Astronomy as star-gazing and Enchantment: Marcus Aurelius</a:t>
            </a:r>
            <a:endParaRPr lang="en-US" sz="40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8675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‘Survey the circling as though yourself were in mid-course with them. Often picture the changing and re-changing dance of the elements. Visions of this kind purge away the dross of our earth-bound life’.</a:t>
            </a:r>
          </a:p>
          <a:p>
            <a:pPr>
              <a:lnSpc>
                <a:spcPct val="80000"/>
              </a:lnSpc>
            </a:pPr>
            <a:r>
              <a:rPr lang="en-US" sz="2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br>
              <a:rPr lang="en-US" sz="2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US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Marcus Aurelius, </a:t>
            </a:r>
            <a:r>
              <a:rPr lang="en-US" sz="1400" i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Meditations</a:t>
            </a:r>
            <a:r>
              <a:rPr lang="en-US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trans. Maxwell Staniforth, Harmondsworth, Middlesex: Penguin, 1964, V.47, p. 112; see also IX.29, p. 144. See also Plato, </a:t>
            </a:r>
            <a:r>
              <a:rPr lang="en-US" sz="1400" i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Republic</a:t>
            </a:r>
            <a:r>
              <a:rPr lang="en-US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2 Vols, trans. Paul Shorey, Cambridge Mass., London: Harvard University Press 1937, 516B.</a:t>
            </a:r>
          </a:p>
        </p:txBody>
      </p:sp>
      <p:pic>
        <p:nvPicPr>
          <p:cNvPr id="28676" name="Picture 7" descr="Marcus Aureliu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62675" y="3192463"/>
            <a:ext cx="1009650" cy="1343025"/>
          </a:xfrm>
          <a:noFill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3963" y="6211888"/>
            <a:ext cx="15700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Carl Sagan: Re-enchantment through astronomy</a:t>
            </a:r>
            <a:endParaRPr lang="en-US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0723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0" indent="0">
              <a:lnSpc>
                <a:spcPct val="80000"/>
              </a:lnSpc>
              <a:buNone/>
            </a:pPr>
            <a:r>
              <a:rPr lang="en-GB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 have grown distant from the Cosmos. It has seemed remote and irrelevant to everyday concerns, but science has found not only that </a:t>
            </a:r>
            <a:r>
              <a:rPr lang="en-GB" sz="18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the universe has a reeling and ecstatic grandeur, not only that it is accessible to human understanding, but also that we are, in a very real and profound sense, a part of that Cosmos, born from it, our fate deeply connected with it. </a:t>
            </a:r>
            <a:r>
              <a:rPr lang="en-GB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The most basic human events and the most trivial trace back to the universe and its origins.</a:t>
            </a:r>
            <a:r>
              <a:rPr lang="en-GB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" action="ppaction://noaction"/>
              </a:rPr>
              <a:t>[1]</a:t>
            </a:r>
            <a:endParaRPr lang="en-US" sz="18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br>
              <a:rPr lang="en-US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US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" action="ppaction://noaction"/>
              </a:rPr>
              <a:t>[1]</a:t>
            </a:r>
            <a:r>
              <a:rPr lang="en-US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Sagan, Carl, </a:t>
            </a:r>
            <a:r>
              <a:rPr lang="en-US" sz="1400" i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Cosmos: the Story of Cosmic Evolution, Science and </a:t>
            </a:r>
            <a:r>
              <a:rPr lang="en-US" sz="1400" i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Civilisation</a:t>
            </a:r>
            <a:r>
              <a:rPr lang="en-US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London: Warner Books 1994, p. 12.</a:t>
            </a:r>
          </a:p>
        </p:txBody>
      </p:sp>
      <p:pic>
        <p:nvPicPr>
          <p:cNvPr id="30724" name="Picture 7" descr="Carl Sag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24468" y="2071677"/>
            <a:ext cx="2605118" cy="3473491"/>
          </a:xfr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David Levy: enchantment through watching the sky </a:t>
            </a:r>
            <a:endParaRPr lang="en-US" dirty="0"/>
          </a:p>
        </p:txBody>
      </p:sp>
      <p:sp>
        <p:nvSpPr>
          <p:cNvPr id="31747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0" indent="0">
              <a:lnSpc>
                <a:spcPct val="80000"/>
              </a:lnSpc>
              <a:buNone/>
            </a:pPr>
            <a:r>
              <a:rPr lang="en-GB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‘I was filled with a sense of the solar system in motion… Instead of watching Mercury meander across a silent backdrop, we watched it move gracefully from one solar feature to another…the closest planet to the Sun is capable of putting up a marvellous show’.</a:t>
            </a:r>
            <a:br>
              <a:rPr lang="en-US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endParaRPr lang="en-US" sz="20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Levy, David H., ‘Our Memorable Mercury Transit’, </a:t>
            </a:r>
            <a:r>
              <a:rPr lang="en-GB" sz="2000" i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Sky and Telescope</a:t>
            </a:r>
            <a:r>
              <a:rPr lang="en-GB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May 2007, pp. 84-5.</a:t>
            </a:r>
          </a:p>
          <a:p>
            <a:pPr marL="0" indent="0">
              <a:lnSpc>
                <a:spcPct val="80000"/>
              </a:lnSpc>
              <a:buNone/>
            </a:pPr>
            <a:endParaRPr lang="en-GB" sz="20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Co-discoverer of Comet Shoemaker-Levy</a:t>
            </a:r>
            <a:endParaRPr lang="en-US" sz="20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31748" name="Content Placeholder 7" descr="David Levy 2.jpe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80000" y="1944688"/>
            <a:ext cx="3175000" cy="3835400"/>
          </a:xfrm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3963" y="6211888"/>
            <a:ext cx="15700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5843" name="Text Placeholder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TV Presenter </a:t>
            </a:r>
            <a:r>
              <a:rPr lang="en-GB" sz="14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Dara</a:t>
            </a:r>
            <a:r>
              <a:rPr lang="en-GB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O’Briain</a:t>
            </a:r>
            <a:r>
              <a:rPr lang="en-GB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on the success of the programme </a:t>
            </a:r>
            <a:r>
              <a:rPr lang="en-GB" sz="1400" i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Stargazing Live</a:t>
            </a:r>
            <a:r>
              <a:rPr lang="en-GB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which has three million viewers as opposed to two million for his comedy shows.:</a:t>
            </a:r>
            <a:endParaRPr lang="en-US" sz="14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 </a:t>
            </a:r>
            <a:endParaRPr lang="en-US" sz="14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‘With astronomy it’s very easy to tap into a sense of wonder. It’s elemental, it’s one of the most fundamental things, it’s the wonder of gazing up and recognising where we are in the universe’.</a:t>
            </a:r>
          </a:p>
          <a:p>
            <a:pPr marL="0" indent="0">
              <a:buNone/>
            </a:pPr>
            <a:endParaRPr lang="en-US" sz="14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4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Dara</a:t>
            </a:r>
            <a:r>
              <a:rPr lang="en-GB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O’Briain</a:t>
            </a:r>
            <a:r>
              <a:rPr lang="en-GB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cited in Anon, ‘Nerds don’t care that cool kids like them at last’, </a:t>
            </a:r>
            <a:r>
              <a:rPr lang="en-GB" sz="1400" i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The Times</a:t>
            </a:r>
            <a:r>
              <a:rPr lang="en-GB" sz="14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, 10 June 2013, p. 7.</a:t>
            </a:r>
            <a:endParaRPr lang="en-US" sz="14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US" dirty="0"/>
          </a:p>
        </p:txBody>
      </p:sp>
      <p:pic>
        <p:nvPicPr>
          <p:cNvPr id="35844" name="Content Placeholder 4" descr="Cox and O Braian Times 10 June 2013 p 7.jpe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0" y="134938"/>
            <a:ext cx="4106863" cy="5991225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EF8C0A1-3EE1-139B-54C1-3E0B0D8A0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Questions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36173C-6F5F-7448-1B3E-9964A2186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Is enchantment a factor in the experience of the sky, images of the sky, or monuments related to </a:t>
            </a:r>
            <a:r>
              <a:rPr lang="en-GB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the sky?</a:t>
            </a:r>
            <a:endParaRPr lang="en-GB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" name="Content Placeholder 6" descr="A person smiling for the camera&#10;&#10;AI-generated content may be incorrect.">
            <a:extLst>
              <a:ext uri="{FF2B5EF4-FFF2-40B4-BE49-F238E27FC236}">
                <a16:creationId xmlns:a16="http://schemas.microsoft.com/office/drawing/2014/main" id="{3925B701-0080-4DDE-1FDC-E9F155BB41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916363"/>
            <a:ext cx="1876425" cy="2438400"/>
          </a:xfrm>
          <a:prstGeom prst="rect">
            <a:avLst/>
          </a:prstGeom>
        </p:spPr>
      </p:pic>
      <p:pic>
        <p:nvPicPr>
          <p:cNvPr id="8" name="Content Placeholder 5">
            <a:extLst>
              <a:ext uri="{FF2B5EF4-FFF2-40B4-BE49-F238E27FC236}">
                <a16:creationId xmlns:a16="http://schemas.microsoft.com/office/drawing/2014/main" id="{9A1E82E4-DB00-A713-0B42-DE90A241E24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71793" y="3167898"/>
            <a:ext cx="24384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396745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Search the web for primary and secondary (academic) sources.</a:t>
            </a:r>
          </a:p>
          <a:p>
            <a:pPr>
              <a:buNone/>
            </a:pPr>
            <a:r>
              <a:rPr lang="en-GB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Check JSTOR</a:t>
            </a:r>
          </a:p>
          <a:p>
            <a:endParaRPr lang="en-US" sz="20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buNone/>
            </a:pPr>
            <a:r>
              <a:rPr lang="en-US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Campion, Nicholas , ‘Enchantment and the Awe of the Heavens’, in Corsini, Enrico, (ed.),</a:t>
            </a:r>
            <a:r>
              <a:rPr lang="en-US" sz="2000" i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Proceedings of the sixth conference on the Inspiration of Astronomical Phenomena</a:t>
            </a:r>
            <a:r>
              <a:rPr lang="en-US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US" sz="20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Prvo</a:t>
            </a:r>
            <a:r>
              <a:rPr lang="en-US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Utah: Astronomical Society of the Pacific, 2011, pp. 415-22</a:t>
            </a:r>
            <a:r>
              <a:rPr lang="en-US" sz="2000" dirty="0"/>
              <a:t>.</a:t>
            </a:r>
            <a:endParaRPr lang="en-GB" sz="2000" dirty="0"/>
          </a:p>
          <a:p>
            <a:endParaRPr lang="en-GB" sz="2000" dirty="0"/>
          </a:p>
        </p:txBody>
      </p:sp>
      <p:pic>
        <p:nvPicPr>
          <p:cNvPr id="4" name="Picture 3" descr="C:\Users\Liz\Dropbox\SEAC 2016\Artwork\UWTSD Logo_200dp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301208"/>
            <a:ext cx="2971800" cy="1141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216</TotalTime>
  <Words>1197</Words>
  <Application>Microsoft Office PowerPoint</Application>
  <PresentationFormat>On-screen Show (4:3)</PresentationFormat>
  <Paragraphs>76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Enchantment</vt:lpstr>
      <vt:lpstr>The reason for the topic</vt:lpstr>
      <vt:lpstr>DEFINITIONS OF ENCHANTMENT</vt:lpstr>
      <vt:lpstr>What is Enchantment?:  Patrick Curry</vt:lpstr>
      <vt:lpstr>Participation Mystique</vt:lpstr>
      <vt:lpstr>What is Enchantment?:  J.R.R. Tolkien</vt:lpstr>
      <vt:lpstr>Tolkein’s enchanted landscape</vt:lpstr>
      <vt:lpstr>Modern Enchantment, or Glamour (imitation enchantment)? Venus shop in Glastonbury; zodiac image</vt:lpstr>
      <vt:lpstr>Enchanted Landscapes – Landscape Zodiacs: all devised (discovered in their own terms) as a result of inspired,  enchanted, experiences and revelations</vt:lpstr>
      <vt:lpstr>The sky and enchantment?</vt:lpstr>
      <vt:lpstr>Can astronomy be enchanting?</vt:lpstr>
      <vt:lpstr>Astronomy as star-gazing and Enchantment: Marcus Aurelius</vt:lpstr>
      <vt:lpstr>Carl Sagan: Re-enchantment through astronomy</vt:lpstr>
      <vt:lpstr>David Levy: enchantment through watching the sky </vt:lpstr>
      <vt:lpstr>PowerPoint Presentation</vt:lpstr>
      <vt:lpstr>Questions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HY2069</dc:title>
  <dc:creator>Nick</dc:creator>
  <cp:lastModifiedBy>Nicholas Campion</cp:lastModifiedBy>
  <cp:revision>85</cp:revision>
  <dcterms:created xsi:type="dcterms:W3CDTF">2007-05-19T08:12:11Z</dcterms:created>
  <dcterms:modified xsi:type="dcterms:W3CDTF">2025-03-17T18:40:32Z</dcterms:modified>
</cp:coreProperties>
</file>