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5" r:id="rId3"/>
    <p:sldId id="266" r:id="rId4"/>
    <p:sldId id="263" r:id="rId5"/>
    <p:sldId id="274" r:id="rId6"/>
    <p:sldId id="262" r:id="rId7"/>
    <p:sldId id="267" r:id="rId8"/>
    <p:sldId id="268" r:id="rId9"/>
    <p:sldId id="275" r:id="rId1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040" autoAdjust="0"/>
  </p:normalViewPr>
  <p:slideViewPr>
    <p:cSldViewPr>
      <p:cViewPr varScale="1">
        <p:scale>
          <a:sx n="97" d="100"/>
          <a:sy n="97" d="100"/>
        </p:scale>
        <p:origin x="7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D60FE-EA97-4136-A32F-B01F592E1AB3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1BEAC6-95B7-4FBA-9010-745C6E88C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0805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4B95EE-0938-4519-821D-8ED50BA2003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F13A93-E604-47DA-92DC-E5622C716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69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425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019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692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944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126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68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888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132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567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098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33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11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dhunN_77PAhXJIsAKHWs_ApMQjRwIBw&amp;url=http://quotesgram.com/uphill-struggle-quotes/&amp;bvm=bv.134495766,d.cWw&amp;psig=AFQjCNEBdogrJEz1ZjuZSXOkahrYqqd3rg&amp;ust=147559652212382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02624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Interrogating the Data: Comparative analysis of source materials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HPAR5005 and HPAR6005</a:t>
            </a:r>
          </a:p>
          <a:p>
            <a:r>
              <a:rPr lang="en-GB" dirty="0" smtClean="0"/>
              <a:t>Module content now</a:t>
            </a:r>
          </a:p>
          <a:p>
            <a:r>
              <a:rPr lang="en-GB" dirty="0" smtClean="0"/>
              <a:t>Case study – example later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145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(Module Descriptor) </a:t>
            </a:r>
            <a:r>
              <a:rPr lang="en-GB" sz="3600" dirty="0" smtClean="0"/>
              <a:t>Each level aims </a:t>
            </a:r>
            <a:r>
              <a:rPr lang="en-GB" sz="3600" dirty="0" smtClean="0"/>
              <a:t>to…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… </a:t>
            </a:r>
            <a:r>
              <a:rPr lang="en-GB" dirty="0"/>
              <a:t>promote </a:t>
            </a:r>
            <a:r>
              <a:rPr lang="en-GB" dirty="0" smtClean="0"/>
              <a:t>your critical </a:t>
            </a:r>
            <a:r>
              <a:rPr lang="en-GB" dirty="0"/>
              <a:t>understanding of analytical methods </a:t>
            </a:r>
            <a:r>
              <a:rPr lang="en-GB" dirty="0" smtClean="0"/>
              <a:t>used within a discipline and </a:t>
            </a:r>
            <a:r>
              <a:rPr lang="en-GB" dirty="0"/>
              <a:t>how they are applied to </a:t>
            </a:r>
            <a:r>
              <a:rPr lang="en-GB" dirty="0" smtClean="0"/>
              <a:t>discipline specific data and source material already in the public domain. </a:t>
            </a:r>
            <a:endParaRPr lang="en-GB" dirty="0"/>
          </a:p>
          <a:p>
            <a:pPr lvl="0"/>
            <a:r>
              <a:rPr lang="en-GB" dirty="0" smtClean="0"/>
              <a:t>….foster </a:t>
            </a:r>
            <a:r>
              <a:rPr lang="en-GB" dirty="0"/>
              <a:t>an understanding of how key questions relating to the past can be explored through the analysis of archaeological </a:t>
            </a:r>
            <a:r>
              <a:rPr lang="en-GB" dirty="0" smtClean="0"/>
              <a:t>(and other) materials</a:t>
            </a:r>
            <a:r>
              <a:rPr lang="en-GB" dirty="0"/>
              <a:t>. </a:t>
            </a:r>
            <a:endParaRPr lang="en-GB" dirty="0" smtClean="0"/>
          </a:p>
          <a:p>
            <a:pPr marL="0" lvl="0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Regardless of the level the more critical and analytical you are, generally, higher th</a:t>
            </a:r>
            <a:r>
              <a:rPr lang="en-GB" dirty="0" smtClean="0"/>
              <a:t>e </a:t>
            </a:r>
            <a:r>
              <a:rPr lang="en-GB" dirty="0" smtClean="0"/>
              <a:t>mark.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744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Two of the objectives, this is what we want you to learn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critically evaluate the limitations of data and the relationship between questions, data and ideas; </a:t>
            </a:r>
          </a:p>
          <a:p>
            <a:pPr lvl="0"/>
            <a:r>
              <a:rPr lang="en-GB" dirty="0"/>
              <a:t>demonstrate a knowledge and understanding of how data sets should be used to address key questions and problems within cultural and environmental archaeology and </a:t>
            </a:r>
            <a:r>
              <a:rPr lang="en-GB" u="sng" dirty="0">
                <a:solidFill>
                  <a:srgbClr val="0070C0"/>
                </a:solidFill>
              </a:rPr>
              <a:t>other related </a:t>
            </a:r>
            <a:r>
              <a:rPr lang="en-GB" dirty="0"/>
              <a:t>disciplines. </a:t>
            </a:r>
            <a:endParaRPr lang="en-GB" dirty="0" smtClean="0"/>
          </a:p>
          <a:p>
            <a:pPr lvl="1"/>
            <a:r>
              <a:rPr lang="en-GB" dirty="0" smtClean="0"/>
              <a:t>YOU </a:t>
            </a:r>
            <a:r>
              <a:rPr lang="en-GB" dirty="0" smtClean="0"/>
              <a:t>are NOT restricted to the Archaeological </a:t>
            </a:r>
            <a:r>
              <a:rPr lang="en-GB" dirty="0" smtClean="0"/>
              <a:t>record, think broadly.</a:t>
            </a:r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198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It’s your choice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" y="1628800"/>
            <a:ext cx="5482952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It is based around a topic of your choosing.</a:t>
            </a:r>
          </a:p>
          <a:p>
            <a:r>
              <a:rPr lang="en-GB" dirty="0" smtClean="0"/>
              <a:t>Your period, your place, your interests, your ideas, your research……..</a:t>
            </a:r>
          </a:p>
          <a:p>
            <a:endParaRPr lang="en-GB" dirty="0"/>
          </a:p>
          <a:p>
            <a:r>
              <a:rPr lang="en-GB" dirty="0" smtClean="0"/>
              <a:t>You think of two things to ‘use’ together to come up with a research question and come to a conclusion</a:t>
            </a:r>
          </a:p>
          <a:p>
            <a:endParaRPr lang="en-GB" dirty="0"/>
          </a:p>
          <a:p>
            <a:r>
              <a:rPr lang="en-GB" dirty="0" smtClean="0"/>
              <a:t>You USE data, you interpret data, you present data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917" y="263228"/>
            <a:ext cx="3522383" cy="246791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917" y="2996952"/>
            <a:ext cx="3652664" cy="3652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398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Purpose?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Develop independent investigative skills</a:t>
            </a:r>
          </a:p>
          <a:p>
            <a:pPr lvl="1"/>
            <a:r>
              <a:rPr lang="en-GB" dirty="0" smtClean="0"/>
              <a:t>Hence </a:t>
            </a:r>
            <a:r>
              <a:rPr lang="en-GB" dirty="0"/>
              <a:t>it is compulsory for anyone on the IM </a:t>
            </a:r>
            <a:r>
              <a:rPr lang="en-GB" dirty="0" smtClean="0"/>
              <a:t>scheme</a:t>
            </a:r>
            <a:endParaRPr lang="en-GB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Not research as in your dissertation topic </a:t>
            </a:r>
            <a:r>
              <a:rPr lang="en-GB" dirty="0" smtClean="0"/>
              <a:t>= i.e. investigate </a:t>
            </a:r>
            <a:r>
              <a:rPr lang="en-GB" dirty="0" smtClean="0"/>
              <a:t>one research question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82753"/>
            <a:ext cx="3813674" cy="3057515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820" y="3332153"/>
            <a:ext cx="4038600" cy="4525963"/>
          </a:xfrm>
        </p:spPr>
        <p:txBody>
          <a:bodyPr/>
          <a:lstStyle/>
          <a:p>
            <a:r>
              <a:rPr lang="en-GB" dirty="0" smtClean="0"/>
              <a:t>Take responsibility for planning and developing</a:t>
            </a:r>
          </a:p>
          <a:p>
            <a:r>
              <a:rPr lang="en-GB" dirty="0" smtClean="0"/>
              <a:t>Initiate and lead</a:t>
            </a:r>
          </a:p>
          <a:p>
            <a:r>
              <a:rPr lang="en-GB" dirty="0" smtClean="0"/>
              <a:t>Exercise broad autonomy &amp; judgement</a:t>
            </a:r>
          </a:p>
        </p:txBody>
      </p:sp>
      <p:sp>
        <p:nvSpPr>
          <p:cNvPr id="5" name="AutoShape 2" descr="Image result for up hill struggl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" y="-1417638"/>
            <a:ext cx="3707904" cy="2952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95536" y="6187975"/>
            <a:ext cx="498136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solidFill>
                  <a:srgbClr val="002060"/>
                </a:solidFill>
              </a:rPr>
              <a:t>These are higher level skills……</a:t>
            </a:r>
            <a:endParaRPr lang="en-GB" sz="3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547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Assessment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4464496" cy="4525963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One oral presentation of your idea( = not assessed)</a:t>
            </a:r>
          </a:p>
          <a:p>
            <a:pPr marL="0" indent="0">
              <a:buNone/>
            </a:pP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One written report of a report 4000 words ( = 80% of module mark</a:t>
            </a:r>
            <a:r>
              <a:rPr lang="en-GB" sz="2800" dirty="0" smtClean="0"/>
              <a:t>)</a:t>
            </a:r>
          </a:p>
          <a:p>
            <a:endParaRPr lang="en-GB" sz="2800" dirty="0"/>
          </a:p>
          <a:p>
            <a:r>
              <a:rPr lang="en-GB" sz="2800" dirty="0" smtClean="0"/>
              <a:t>One poster equivalent 1000 words of 10-15 mins. ( = 20% </a:t>
            </a:r>
            <a:r>
              <a:rPr lang="en-GB" sz="2800" dirty="0"/>
              <a:t>of module mark</a:t>
            </a:r>
            <a:r>
              <a:rPr lang="en-GB" sz="2800" dirty="0" smtClean="0"/>
              <a:t>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C:\Users\sm018\AppData\Local\Microsoft\Windows\Temporary Internet Files\Content.Outlook\WJKDKUX9\photo (11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30" t="7322" r="11224" b="2321"/>
          <a:stretch/>
        </p:blipFill>
        <p:spPr bwMode="auto">
          <a:xfrm>
            <a:off x="5221262" y="389011"/>
            <a:ext cx="3441166" cy="338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956984"/>
            <a:ext cx="4617078" cy="2597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763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Assessment pattern Formative </a:t>
            </a:r>
            <a:r>
              <a:rPr lang="en-GB" dirty="0"/>
              <a:t>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b="1" dirty="0" smtClean="0"/>
              <a:t>= oral presentation of idea as an </a:t>
            </a:r>
            <a:endParaRPr lang="en-GB" b="1" dirty="0"/>
          </a:p>
          <a:p>
            <a:r>
              <a:rPr lang="en-GB" dirty="0"/>
              <a:t>The goal of formative assessment is to </a:t>
            </a:r>
            <a:r>
              <a:rPr lang="en-GB" i="1" dirty="0"/>
              <a:t>monitor student learning</a:t>
            </a:r>
            <a:r>
              <a:rPr lang="en-GB" dirty="0"/>
              <a:t> to provide ongoing feedback that can be used by </a:t>
            </a:r>
            <a:r>
              <a:rPr lang="en-GB" dirty="0" smtClean="0"/>
              <a:t>us and students </a:t>
            </a:r>
            <a:r>
              <a:rPr lang="en-GB" dirty="0"/>
              <a:t>to improve </a:t>
            </a:r>
            <a:r>
              <a:rPr lang="en-GB" dirty="0" smtClean="0"/>
              <a:t>your learning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help </a:t>
            </a:r>
            <a:r>
              <a:rPr lang="en-GB" dirty="0"/>
              <a:t>students identify their strengths and weaknesses and target areas that need work</a:t>
            </a:r>
          </a:p>
          <a:p>
            <a:r>
              <a:rPr lang="en-GB" dirty="0" smtClean="0"/>
              <a:t>Help us recognize </a:t>
            </a:r>
            <a:r>
              <a:rPr lang="en-GB" dirty="0"/>
              <a:t>where </a:t>
            </a:r>
            <a:r>
              <a:rPr lang="en-GB" dirty="0" smtClean="0"/>
              <a:t>you are </a:t>
            </a:r>
            <a:r>
              <a:rPr lang="en-GB" dirty="0"/>
              <a:t>struggling and address problems </a:t>
            </a:r>
            <a:r>
              <a:rPr lang="en-GB" dirty="0" smtClean="0"/>
              <a:t>immediately i.e. help you</a:t>
            </a:r>
            <a:endParaRPr lang="en-GB" dirty="0"/>
          </a:p>
          <a:p>
            <a:r>
              <a:rPr lang="en-GB" dirty="0"/>
              <a:t>Formative assessments are generally </a:t>
            </a:r>
            <a:r>
              <a:rPr lang="en-GB" dirty="0">
                <a:solidFill>
                  <a:srgbClr val="7030A0"/>
                </a:solidFill>
              </a:rPr>
              <a:t>low stakes</a:t>
            </a:r>
            <a:r>
              <a:rPr lang="en-GB" dirty="0"/>
              <a:t>, which means that they have </a:t>
            </a:r>
            <a:r>
              <a:rPr lang="en-GB" dirty="0" smtClean="0"/>
              <a:t>no credit, not marked. </a:t>
            </a:r>
          </a:p>
          <a:p>
            <a:r>
              <a:rPr lang="en-GB" dirty="0" smtClean="0"/>
              <a:t>You are not assessed against any assessment criteria…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53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Assessment pattern</a:t>
            </a:r>
            <a:r>
              <a:rPr lang="en-GB" dirty="0"/>
              <a:t> </a:t>
            </a:r>
            <a:r>
              <a:rPr lang="en-GB" dirty="0" smtClean="0"/>
              <a:t>= Summative </a:t>
            </a:r>
            <a:r>
              <a:rPr lang="en-GB" dirty="0"/>
              <a:t>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 smtClean="0"/>
              <a:t>The report and poster</a:t>
            </a:r>
            <a:endParaRPr lang="en-GB" dirty="0" smtClean="0"/>
          </a:p>
          <a:p>
            <a:r>
              <a:rPr lang="en-GB" dirty="0"/>
              <a:t>The goal of summative assessment is to </a:t>
            </a:r>
            <a:r>
              <a:rPr lang="en-GB" i="1" dirty="0"/>
              <a:t>evaluate student learning</a:t>
            </a:r>
            <a:r>
              <a:rPr lang="en-GB" dirty="0"/>
              <a:t> </a:t>
            </a:r>
            <a:r>
              <a:rPr lang="en-GB" dirty="0" smtClean="0"/>
              <a:t>what you have understood and reproduced at </a:t>
            </a:r>
            <a:r>
              <a:rPr lang="en-GB" dirty="0"/>
              <a:t>the end of an </a:t>
            </a:r>
            <a:r>
              <a:rPr lang="en-GB" dirty="0" smtClean="0"/>
              <a:t>module by </a:t>
            </a:r>
            <a:r>
              <a:rPr lang="en-GB" dirty="0"/>
              <a:t>comparing it against some standard or </a:t>
            </a:r>
            <a:r>
              <a:rPr lang="en-GB" dirty="0" smtClean="0"/>
              <a:t>benchmark (assessment criteria).</a:t>
            </a:r>
            <a:endParaRPr lang="en-GB" dirty="0"/>
          </a:p>
          <a:p>
            <a:r>
              <a:rPr lang="en-GB" dirty="0" smtClean="0"/>
              <a:t>Such </a:t>
            </a:r>
            <a:r>
              <a:rPr lang="en-GB" dirty="0"/>
              <a:t>assessments are often </a:t>
            </a:r>
            <a:r>
              <a:rPr lang="en-GB" dirty="0">
                <a:solidFill>
                  <a:srgbClr val="7030A0"/>
                </a:solidFill>
              </a:rPr>
              <a:t>high stakes</a:t>
            </a:r>
            <a:r>
              <a:rPr lang="en-GB" dirty="0"/>
              <a:t>, which means </a:t>
            </a:r>
            <a:r>
              <a:rPr lang="en-GB" dirty="0" smtClean="0"/>
              <a:t>marked. </a:t>
            </a:r>
          </a:p>
          <a:p>
            <a:r>
              <a:rPr lang="en-GB" dirty="0" smtClean="0"/>
              <a:t>Essays, exams, etc. for this a poster and a report.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158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Posters in Parliament: ‘Impact’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3568" y="1600200"/>
            <a:ext cx="8208912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We do not win but have a jolly time in London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213070"/>
            <a:ext cx="3475490" cy="46531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213069"/>
            <a:ext cx="3475490" cy="4653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9424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2086</TotalTime>
  <Words>508</Words>
  <Application>Microsoft Office PowerPoint</Application>
  <PresentationFormat>On-screen Show (4:3)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Interrogating the Data: Comparative analysis of source materials</vt:lpstr>
      <vt:lpstr>(Module Descriptor) Each level aims to…</vt:lpstr>
      <vt:lpstr>Two of the objectives, this is what we want you to learn</vt:lpstr>
      <vt:lpstr>It’s your choice</vt:lpstr>
      <vt:lpstr>Purpose?</vt:lpstr>
      <vt:lpstr>Assessment pattern</vt:lpstr>
      <vt:lpstr>Assessment pattern Formative assessment </vt:lpstr>
      <vt:lpstr>Assessment pattern = Summative assessment </vt:lpstr>
      <vt:lpstr>Posters in Parliament: ‘Impact’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Archaeological Analysis</dc:title>
  <dc:creator>Ros Coard</dc:creator>
  <cp:lastModifiedBy>Ros Coard</cp:lastModifiedBy>
  <cp:revision>41</cp:revision>
  <cp:lastPrinted>2017-10-03T16:25:00Z</cp:lastPrinted>
  <dcterms:created xsi:type="dcterms:W3CDTF">2013-09-26T13:52:19Z</dcterms:created>
  <dcterms:modified xsi:type="dcterms:W3CDTF">2018-10-22T07:49:49Z</dcterms:modified>
</cp:coreProperties>
</file>