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 id="268"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4359" autoAdjust="0"/>
  </p:normalViewPr>
  <p:slideViewPr>
    <p:cSldViewPr snapToGrid="0" snapToObjects="1">
      <p:cViewPr varScale="1">
        <p:scale>
          <a:sx n="44" d="100"/>
          <a:sy n="44" d="100"/>
        </p:scale>
        <p:origin x="1428"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prstClr val="black">
                    <a:lumMod val="65000"/>
                    <a:lumOff val="35000"/>
                  </a:prstClr>
                </a:solidFill>
                <a:latin typeface="+mn-lt"/>
                <a:ea typeface="+mn-ea"/>
                <a:cs typeface="+mn-cs"/>
              </a:defRPr>
            </a:pPr>
            <a:r>
              <a:rPr lang="en-US" sz="1862" b="0" i="0" u="none" strike="noStrike" baseline="0" dirty="0">
                <a:solidFill>
                  <a:prstClr val="black">
                    <a:lumMod val="65000"/>
                    <a:lumOff val="35000"/>
                  </a:prstClr>
                </a:solidFill>
              </a:rPr>
              <a:t>Accuracy and F1 Comparison (%)</a:t>
            </a:r>
            <a:endParaRPr lang="en-US" dirty="0">
              <a:solidFill>
                <a:prstClr val="black">
                  <a:lumMod val="65000"/>
                  <a:lumOff val="35000"/>
                </a:prstClr>
              </a:solidFill>
            </a:endParaRPr>
          </a:p>
        </c:rich>
      </c:tx>
      <c:layout>
        <c:manualLayout>
          <c:xMode val="edge"/>
          <c:yMode val="edge"/>
          <c:x val="0.10944563663453857"/>
          <c:y val="2.089908866808627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prstClr val="black">
                  <a:lumMod val="65000"/>
                  <a:lumOff val="35000"/>
                </a:prstClr>
              </a:solidFill>
              <a:latin typeface="+mn-lt"/>
              <a:ea typeface="+mn-ea"/>
              <a:cs typeface="+mn-cs"/>
            </a:defRPr>
          </a:pPr>
          <a:endParaRPr lang="en-US"/>
        </a:p>
      </c:txPr>
    </c:title>
    <c:autoTitleDeleted val="0"/>
    <c:plotArea>
      <c:layout/>
      <c:barChart>
        <c:barDir val="bar"/>
        <c:grouping val="clustered"/>
        <c:varyColors val="0"/>
        <c:ser>
          <c:idx val="0"/>
          <c:order val="0"/>
          <c:tx>
            <c:strRef>
              <c:f>Sheet1!$B$1</c:f>
              <c:strCache>
                <c:ptCount val="1"/>
                <c:pt idx="0">
                  <c:v>Accuracy</c:v>
                </c:pt>
              </c:strCache>
            </c:strRef>
          </c:tx>
          <c:spPr>
            <a:solidFill>
              <a:schemeClr val="accent1"/>
            </a:solidFill>
            <a:ln>
              <a:noFill/>
            </a:ln>
            <a:effectLst/>
          </c:spPr>
          <c:invertIfNegative val="0"/>
          <c:cat>
            <c:strRef>
              <c:f>Sheet1!$A$2:$A$6</c:f>
              <c:strCache>
                <c:ptCount val="5"/>
                <c:pt idx="0">
                  <c:v>Linear SVM</c:v>
                </c:pt>
                <c:pt idx="1">
                  <c:v>DistilBERT</c:v>
                </c:pt>
                <c:pt idx="2">
                  <c:v>Logistic Regression</c:v>
                </c:pt>
                <c:pt idx="3">
                  <c:v>Random Forest</c:v>
                </c:pt>
                <c:pt idx="4">
                  <c:v>Gradient Boosting</c:v>
                </c:pt>
              </c:strCache>
            </c:strRef>
          </c:cat>
          <c:val>
            <c:numRef>
              <c:f>Sheet1!$B$2:$B$6</c:f>
              <c:numCache>
                <c:formatCode>General</c:formatCode>
                <c:ptCount val="5"/>
                <c:pt idx="0">
                  <c:v>99.6</c:v>
                </c:pt>
                <c:pt idx="1">
                  <c:v>98.95</c:v>
                </c:pt>
                <c:pt idx="2">
                  <c:v>98.7</c:v>
                </c:pt>
                <c:pt idx="3">
                  <c:v>95.5</c:v>
                </c:pt>
                <c:pt idx="4">
                  <c:v>94</c:v>
                </c:pt>
              </c:numCache>
            </c:numRef>
          </c:val>
          <c:extLst>
            <c:ext xmlns:c16="http://schemas.microsoft.com/office/drawing/2014/chart" uri="{C3380CC4-5D6E-409C-BE32-E72D297353CC}">
              <c16:uniqueId val="{00000000-5F63-4C33-83BB-EA69AAA59234}"/>
            </c:ext>
          </c:extLst>
        </c:ser>
        <c:ser>
          <c:idx val="1"/>
          <c:order val="1"/>
          <c:tx>
            <c:strRef>
              <c:f>Sheet1!$C$1</c:f>
              <c:strCache>
                <c:ptCount val="1"/>
                <c:pt idx="0">
                  <c:v>F1</c:v>
                </c:pt>
              </c:strCache>
            </c:strRef>
          </c:tx>
          <c:spPr>
            <a:solidFill>
              <a:schemeClr val="accent2"/>
            </a:solidFill>
            <a:ln>
              <a:noFill/>
            </a:ln>
            <a:effectLst/>
          </c:spPr>
          <c:invertIfNegative val="0"/>
          <c:cat>
            <c:strRef>
              <c:f>Sheet1!$A$2:$A$6</c:f>
              <c:strCache>
                <c:ptCount val="5"/>
                <c:pt idx="0">
                  <c:v>Linear SVM</c:v>
                </c:pt>
                <c:pt idx="1">
                  <c:v>DistilBERT</c:v>
                </c:pt>
                <c:pt idx="2">
                  <c:v>Logistic Regression</c:v>
                </c:pt>
                <c:pt idx="3">
                  <c:v>Random Forest</c:v>
                </c:pt>
                <c:pt idx="4">
                  <c:v>Gradient Boosting</c:v>
                </c:pt>
              </c:strCache>
            </c:strRef>
          </c:cat>
          <c:val>
            <c:numRef>
              <c:f>Sheet1!$C$2:$C$6</c:f>
              <c:numCache>
                <c:formatCode>General</c:formatCode>
                <c:ptCount val="5"/>
                <c:pt idx="0">
                  <c:v>99.3</c:v>
                </c:pt>
                <c:pt idx="1">
                  <c:v>97.79</c:v>
                </c:pt>
                <c:pt idx="2">
                  <c:v>97.3</c:v>
                </c:pt>
                <c:pt idx="3">
                  <c:v>95.8</c:v>
                </c:pt>
                <c:pt idx="4">
                  <c:v>94.4</c:v>
                </c:pt>
              </c:numCache>
            </c:numRef>
          </c:val>
          <c:extLst>
            <c:ext xmlns:c16="http://schemas.microsoft.com/office/drawing/2014/chart" uri="{C3380CC4-5D6E-409C-BE32-E72D297353CC}">
              <c16:uniqueId val="{00000001-5F63-4C33-83BB-EA69AAA59234}"/>
            </c:ext>
          </c:extLst>
        </c:ser>
        <c:ser>
          <c:idx val="2"/>
          <c:order val="2"/>
          <c:tx>
            <c:strRef>
              <c:f>Sheet1!$D$1</c:f>
              <c:strCache>
                <c:ptCount val="1"/>
                <c:pt idx="0">
                  <c:v>Column1</c:v>
                </c:pt>
              </c:strCache>
            </c:strRef>
          </c:tx>
          <c:spPr>
            <a:solidFill>
              <a:schemeClr val="accent3"/>
            </a:solidFill>
            <a:ln>
              <a:noFill/>
            </a:ln>
            <a:effectLst/>
          </c:spPr>
          <c:invertIfNegative val="0"/>
          <c:cat>
            <c:strRef>
              <c:f>Sheet1!$A$2:$A$6</c:f>
              <c:strCache>
                <c:ptCount val="5"/>
                <c:pt idx="0">
                  <c:v>Linear SVM</c:v>
                </c:pt>
                <c:pt idx="1">
                  <c:v>DistilBERT</c:v>
                </c:pt>
                <c:pt idx="2">
                  <c:v>Logistic Regression</c:v>
                </c:pt>
                <c:pt idx="3">
                  <c:v>Random Forest</c:v>
                </c:pt>
                <c:pt idx="4">
                  <c:v>Gradient Boosting</c:v>
                </c:pt>
              </c:strCache>
            </c:strRef>
          </c:cat>
          <c:val>
            <c:numRef>
              <c:f>Sheet1!$D$2:$D$6</c:f>
              <c:numCache>
                <c:formatCode>General</c:formatCode>
                <c:ptCount val="5"/>
              </c:numCache>
            </c:numRef>
          </c:val>
          <c:extLst>
            <c:ext xmlns:c16="http://schemas.microsoft.com/office/drawing/2014/chart" uri="{C3380CC4-5D6E-409C-BE32-E72D297353CC}">
              <c16:uniqueId val="{00000002-5F63-4C33-83BB-EA69AAA59234}"/>
            </c:ext>
          </c:extLst>
        </c:ser>
        <c:dLbls>
          <c:showLegendKey val="0"/>
          <c:showVal val="0"/>
          <c:showCatName val="0"/>
          <c:showSerName val="0"/>
          <c:showPercent val="0"/>
          <c:showBubbleSize val="0"/>
        </c:dLbls>
        <c:gapWidth val="182"/>
        <c:axId val="1367464224"/>
        <c:axId val="1546490736"/>
      </c:barChart>
      <c:catAx>
        <c:axId val="13674642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546490736"/>
        <c:crosses val="autoZero"/>
        <c:auto val="1"/>
        <c:lblAlgn val="ctr"/>
        <c:lblOffset val="100"/>
        <c:noMultiLvlLbl val="0"/>
      </c:catAx>
      <c:valAx>
        <c:axId val="1546490736"/>
        <c:scaling>
          <c:orientation val="minMax"/>
          <c:max val="100"/>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367464224"/>
        <c:crosses val="autoZero"/>
        <c:crossBetween val="between"/>
      </c:valAx>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707130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everyone. I’m Md Obaydul Haque. Thank you, Sir, for giving me the opportunity to present my master project. My topic is Explainable Detection of AI-Enhanced Phishing Emails and URLs. I chose this topic because phishing remains a major cyber threat, and with AI, phishing attacks are becoming more realistic and harder to detect.</a:t>
            </a:r>
          </a:p>
          <a:p>
            <a:r>
              <a:rPr lang="en-US" dirty="0"/>
              <a:t>. The main purpose is not only to achieve strong detection performance, but also to examine whether the models are using meaningful cybersecurity indicators when making decisions.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Phishing remains an important cybersecurity problem because it exploits human trust as well as technical systems. Generative AI increases this challenge by making deceptive messages more fluent, </a:t>
            </a:r>
            <a:r>
              <a:rPr lang="en-US" dirty="0" err="1"/>
              <a:t>personalised</a:t>
            </a:r>
            <a:r>
              <a:rPr lang="en-US" dirty="0"/>
              <a:t> and scalable. This weakens traditional warning signs such as poor grammar or unnatural wording. The key problem for this research is that high benchmark accuracy does not necessarily mean a detector will remain reliable when the data distribution or attack </a:t>
            </a:r>
            <a:r>
              <a:rPr lang="en-US" dirty="0" err="1"/>
              <a:t>behaviour</a:t>
            </a:r>
            <a:r>
              <a:rPr lang="en-US" dirty="0"/>
              <a:t> changes.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aim of this project was to design and evaluate an explainable machine-learning framework for email and URL classification in the phishing context. To achieve this, I reviewed relevant research on phishing, generative AI, transformer models and explainable AI. I then compared classical machine-learning models with </a:t>
            </a:r>
            <a:r>
              <a:rPr lang="en-US" dirty="0" err="1"/>
              <a:t>DistilBERT</a:t>
            </a:r>
            <a:r>
              <a:rPr lang="en-US" dirty="0"/>
              <a:t> for email classification, evaluated machine-learning models for phishing URLs, and used SHAP and LIME to explain model decisions. The central evaluation question was not only which models performed best, but whether their explanations reflected plausible security indicators or dataset-specific shortcuts.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literature review showed that phishing detection has evolved from blacklists and heuristic rules towards machine learning, deep learning and transformer-based approaches. However, four recurring issues remain. Strong benchmark results may not </a:t>
            </a:r>
            <a:r>
              <a:rPr lang="en-US" dirty="0" err="1"/>
              <a:t>generalise</a:t>
            </a:r>
            <a:r>
              <a:rPr lang="en-US" dirty="0"/>
              <a:t> under distribution shift; email and URL evidence are often studied separately; models can learn dataset-specific artefacts; and high accuracy does not show whether a model is using meaningful security indicators. This motivated my framework to compare different model families across email and URL evidence while also using explainability as an auditing tool.</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used Design Science Research because the project involved building and evaluating a practical cybersecurity artefact. Within this framework, I followed a quantitative comparative design. The datasets were divided into stratified training, validation and test partitions. Model configuration was selected using validation F1-score, while the held-out test data were reserved for final evaluation. A fixed random state and seed of 42 supported reproducibility. The overall pipeline connected data preparation, representation, classification, evaluation and explainability.</a:t>
            </a:r>
          </a:p>
          <a:p>
            <a:endParaRPr lang="en-US" dirty="0"/>
          </a:p>
          <a:p>
            <a:endParaRPr lang="en-US" dirty="0"/>
          </a:p>
          <a:p>
            <a:r>
              <a:rPr lang="en-US" dirty="0"/>
              <a:t>Why DSR?</a:t>
            </a:r>
          </a:p>
          <a:p>
            <a:r>
              <a:rPr lang="en-US" dirty="0"/>
              <a:t>Because I developed and evaluated a functioning cybersecurity artefact rather than only </a:t>
            </a:r>
            <a:r>
              <a:rPr lang="en-US" dirty="0" err="1"/>
              <a:t>analysing</a:t>
            </a:r>
            <a:r>
              <a:rPr lang="en-US" dirty="0"/>
              <a:t> an existing phenomenon. Quantitative experimentation was then used to evaluate the artefact.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project used two different data representations. After cleaning, the email corpus contained 5,695 messages, with 4,327 legitimate and 1,368 spam-labelled emails. The URL dataset contained 57,405 records after duplicate removal, with 98 usable numeric features. For email baselines I used TF-IDF with Logistic Regression and Linear SVM, while </a:t>
            </a:r>
            <a:r>
              <a:rPr lang="en-US" dirty="0" err="1"/>
              <a:t>DistilBERT</a:t>
            </a:r>
            <a:r>
              <a:rPr lang="en-US" dirty="0"/>
              <a:t> used contextual token representations. The URL models used lexical, structural and host-based features with Gradient Boosting and Random Forest. An important limitation is that the email positive class represents spam broadly rather than a separately verified AI-generated phishing class.</a:t>
            </a:r>
          </a:p>
          <a:p>
            <a:endParaRPr lang="en-US" dirty="0"/>
          </a:p>
          <a:p>
            <a:endParaRPr lang="en-US" dirty="0"/>
          </a:p>
          <a:p>
            <a:endParaRPr lang="en-US" dirty="0"/>
          </a:p>
          <a:p>
            <a:r>
              <a:rPr lang="en-US" dirty="0"/>
              <a:t>“Why are you calling this a phishing project if your email data are spam?”</a:t>
            </a:r>
          </a:p>
          <a:p>
            <a:endParaRPr lang="en-US" dirty="0"/>
          </a:p>
          <a:p>
            <a:r>
              <a:rPr lang="en-US" dirty="0"/>
              <a:t>Answer:</a:t>
            </a:r>
          </a:p>
          <a:p>
            <a:r>
              <a:rPr lang="en-US" dirty="0"/>
              <a:t>“The wider research context is phishing, but the implemented email corpus was used as a practical proxy for suspicious-email classification. I therefore restrict my empirical claim to spam-versus-legitimate classification for the email track and do not claim direct validation against AI-generated phishing.”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strongest email classifier was Linear SVM, with 99.6 percent accuracy and 99.3 percent F1. </a:t>
            </a:r>
            <a:r>
              <a:rPr lang="en-US" dirty="0" err="1"/>
              <a:t>DistilBERT</a:t>
            </a:r>
            <a:r>
              <a:rPr lang="en-US" dirty="0"/>
              <a:t> also performed strongly, reaching 98.95 percent accuracy and 97.79 percent F1, but it did not outperform the simpler SVM baseline. For URL classification, Random Forest performed best, with 95.5 percent accuracy and 95.8 percent F1. This comparison shows that greater model complexity did not automatically produce better performance in this experimental setting.</a:t>
            </a:r>
          </a:p>
          <a:p>
            <a:endParaRPr lang="en-US" b="0" dirty="0"/>
          </a:p>
          <a:p>
            <a:endParaRPr lang="en-US" b="0" dirty="0"/>
          </a:p>
          <a:p>
            <a:r>
              <a:rPr lang="en-US" b="0" dirty="0"/>
              <a:t>“Was </a:t>
            </a:r>
            <a:r>
              <a:rPr lang="en-US" b="0" dirty="0" err="1"/>
              <a:t>DistilBERT</a:t>
            </a:r>
            <a:r>
              <a:rPr lang="en-US" b="0" dirty="0"/>
              <a:t> a failure?”</a:t>
            </a:r>
          </a:p>
          <a:p>
            <a:endParaRPr lang="en-US" b="0" dirty="0"/>
          </a:p>
          <a:p>
            <a:r>
              <a:rPr lang="en-US" b="0" dirty="0"/>
              <a:t>Answer:</a:t>
            </a:r>
          </a:p>
          <a:p>
            <a:r>
              <a:rPr lang="en-US" b="0" dirty="0"/>
              <a:t>“No. It achieved strong held-out performance, but it did not improve on Linear SVM. That negative comparative result is itself important because it shows that additional complexity was not justified by better performance on this dataset.”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err="1"/>
              <a:t>DistilBERT</a:t>
            </a:r>
            <a:r>
              <a:rPr lang="en-US" b="0" dirty="0"/>
              <a:t> was fine-tuned in Google </a:t>
            </a:r>
            <a:r>
              <a:rPr lang="en-US" b="0" dirty="0" err="1"/>
              <a:t>Colab</a:t>
            </a:r>
            <a:r>
              <a:rPr lang="en-US" b="0" dirty="0"/>
              <a:t> using a Tesla T4 GPU. I evaluated two learning rates and selected the final configuration using validation F1-score. The selected model used a learning rate of three times ten to the minus five, a batch size of 16 and five epochs. On 855 held-out test emails, it achieved 98.95 percent accuracy, 99 percent precision, 96.6 percent recall and 97.79 percent F1. The confusion matrix shows only two false positives, but seven spam-labelled emails were missed. Overall, </a:t>
            </a:r>
            <a:r>
              <a:rPr lang="en-US" b="0" dirty="0" err="1"/>
              <a:t>DistilBERT</a:t>
            </a:r>
            <a:r>
              <a:rPr lang="en-US" b="0" dirty="0"/>
              <a:t> performed strongly, but it did not outperform Linear SVM.</a:t>
            </a:r>
          </a:p>
          <a:p>
            <a:endParaRPr lang="en-US" b="0" dirty="0"/>
          </a:p>
          <a:p>
            <a:r>
              <a:rPr lang="en-US" sz="1200" kern="1200" dirty="0">
                <a:solidFill>
                  <a:schemeClr val="tx1"/>
                </a:solidFill>
                <a:latin typeface="+mn-lt"/>
                <a:ea typeface="+mn-ea"/>
                <a:cs typeface="+mn-cs"/>
              </a:rPr>
              <a:t>3 × 10⁻⁵</a:t>
            </a:r>
            <a:r>
              <a:rPr lang="en-US" dirty="0"/>
              <a:t> : Three times ten to the minus five”</a:t>
            </a:r>
            <a:endParaRPr lang="en-US" b="0" dirty="0"/>
          </a:p>
          <a:p>
            <a:endParaRPr lang="en-US" b="0" dirty="0"/>
          </a:p>
          <a:p>
            <a:endParaRPr lang="en-US" b="0" dirty="0"/>
          </a:p>
          <a:p>
            <a:r>
              <a:rPr lang="en-US" b="0" dirty="0"/>
              <a:t>“Why did you choose the model using validation F1 rather than test accuracy?”</a:t>
            </a:r>
          </a:p>
          <a:p>
            <a:endParaRPr lang="en-US" b="0" dirty="0"/>
          </a:p>
          <a:p>
            <a:r>
              <a:rPr lang="en-US" b="0" dirty="0"/>
              <a:t>Answer:</a:t>
            </a:r>
          </a:p>
          <a:p>
            <a:r>
              <a:rPr lang="en-US" b="0" dirty="0"/>
              <a:t>“The test set needed to remain independent. I used validation F1 for hyperparameter and checkpoint selection because it balances precision and recall, and only used the held-out test set for final evaluation.”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Explainability produced one of the most important findings in the project. For the URL model, SHAP highlighted features such as directory length, domain activation time and URL length, which broadly align with known phishing indicators. In contrast, the baseline email model was strongly influenced by Enron-specific terms such as ‘</a:t>
            </a:r>
            <a:r>
              <a:rPr lang="en-US" dirty="0" err="1"/>
              <a:t>enron</a:t>
            </a:r>
            <a:r>
              <a:rPr lang="en-US" dirty="0"/>
              <a:t>’, ‘</a:t>
            </a:r>
            <a:r>
              <a:rPr lang="en-US" dirty="0" err="1"/>
              <a:t>vince</a:t>
            </a:r>
            <a:r>
              <a:rPr lang="en-US" dirty="0"/>
              <a:t>’, ‘</a:t>
            </a:r>
            <a:r>
              <a:rPr lang="en-US" dirty="0" err="1"/>
              <a:t>ect</a:t>
            </a:r>
            <a:r>
              <a:rPr lang="en-US" dirty="0"/>
              <a:t>’ and ‘</a:t>
            </a:r>
            <a:r>
              <a:rPr lang="en-US" dirty="0" err="1"/>
              <a:t>kaminski</a:t>
            </a:r>
            <a:r>
              <a:rPr lang="en-US" dirty="0"/>
              <a:t>’, indicating dataset-specific shortcut learning despite very high accuracy. For </a:t>
            </a:r>
            <a:r>
              <a:rPr lang="en-US" dirty="0" err="1"/>
              <a:t>DistilBERT</a:t>
            </a:r>
            <a:r>
              <a:rPr lang="en-US" dirty="0"/>
              <a:t>, a local SHAP explanation showed that terms such as ‘software’, ‘online’ and ‘send’ contributed to one correctly classified spam-labelled prediction. These explanations describe model attribution, not causal or universal phishing indicators.</a:t>
            </a:r>
          </a:p>
          <a:p>
            <a:endParaRPr lang="en-US" dirty="0"/>
          </a:p>
          <a:p>
            <a:r>
              <a:rPr lang="en-US" dirty="0"/>
              <a:t>“Why both SHAP and LIME?”</a:t>
            </a:r>
          </a:p>
          <a:p>
            <a:endParaRPr lang="en-US" dirty="0"/>
          </a:p>
          <a:p>
            <a:r>
              <a:rPr lang="en-US" dirty="0"/>
              <a:t>Answer:</a:t>
            </a:r>
          </a:p>
          <a:p>
            <a:r>
              <a:rPr lang="en-US" dirty="0"/>
              <a:t>“SHAP provided feature-attribution analysis suitable for global and local inspection depending on the explainer, while LIME provided intuitive local surrogate explanations for individual predictions. I used them as complementary auditing tools rather than as proof that a model is trustworthy.”</a:t>
            </a: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results led to three main findings. First, Linear SVM outperformed </a:t>
            </a:r>
            <a:r>
              <a:rPr lang="en-US" dirty="0" err="1"/>
              <a:t>DistilBERT</a:t>
            </a:r>
            <a:r>
              <a:rPr lang="en-US" dirty="0"/>
              <a:t> on the implemented email dataset, showing that additional model complexity did not guarantee better performance. Second, Random Forest was the strongest URL classifier. Third, explainability revealed dataset-specific shortcuts that were hidden by high accuracy. The main limitation is that the email positive class represents spam broadly rather than verified AI-generated phishing. Future work should therefore use contemporary phishing-specific data, perform cross-dataset and temporal validation, and investigate combined email and URL evidence under changing attack conditions. My contribution is the integrated and reproducible comparative framework, rather than a new classification algorithm.</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037089-4B5F-FF84-9000-F9F415782A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8E988C-8E1E-BD1C-B35D-99D51CA598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0D5854-D6C2-86A7-78A0-6E475F829BE6}"/>
              </a:ext>
            </a:extLst>
          </p:cNvPr>
          <p:cNvSpPr>
            <a:spLocks noGrp="1"/>
          </p:cNvSpPr>
          <p:nvPr>
            <p:ph type="body" idx="1"/>
          </p:nvPr>
        </p:nvSpPr>
        <p:spPr/>
        <p:txBody>
          <a:bodyPr/>
          <a:lstStyle/>
          <a:p>
            <a:r>
              <a:rPr lang="en-US" dirty="0"/>
              <a:t>To conclude, the framework successfully compared explainable email and URL detection approaches. Linear SVM produced the strongest email result, while Random Forest was strongest for URL classification. </a:t>
            </a:r>
            <a:r>
              <a:rPr lang="en-US" dirty="0" err="1"/>
              <a:t>DistilBERT</a:t>
            </a:r>
            <a:r>
              <a:rPr lang="en-US" dirty="0"/>
              <a:t> performed strongly, but the additional complexity did not improve on the SVM baseline. Explainability also showed that very high accuracy can hide dataset-specific </a:t>
            </a:r>
            <a:r>
              <a:rPr lang="en-US" dirty="0" err="1"/>
              <a:t>behaviour</a:t>
            </a:r>
            <a:r>
              <a:rPr lang="en-US" dirty="0"/>
              <a:t>. Therefore, the main conclusion is that performance should be assessed together with explanation and </a:t>
            </a:r>
            <a:r>
              <a:rPr lang="en-US" dirty="0" err="1"/>
              <a:t>generalisation</a:t>
            </a:r>
            <a:r>
              <a:rPr lang="en-US" dirty="0"/>
              <a:t>. I will now briefly demonstrate the implemented artefact, including the saved model, prediction output and explainability evidence.</a:t>
            </a:r>
          </a:p>
        </p:txBody>
      </p:sp>
      <p:sp>
        <p:nvSpPr>
          <p:cNvPr id="4" name="Slide Number Placeholder 3">
            <a:extLst>
              <a:ext uri="{FF2B5EF4-FFF2-40B4-BE49-F238E27FC236}">
                <a16:creationId xmlns:a16="http://schemas.microsoft.com/office/drawing/2014/main" id="{02F3124C-4909-D4B8-F793-66196D3DC3F6}"/>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36418302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35AF15-B4E5-E0FC-168A-E8E9E40912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EA9667-85F7-EC79-D7D7-D8B3ADAC79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539520-72B3-68FF-EF58-2ECE20CC1C0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5E3A8D0-29BA-7B43-9FA9-85BBC18FAE78}"/>
              </a:ext>
            </a:extLst>
          </p:cNvPr>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30394160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5F0"/>
        </a:solidFill>
        <a:effectLst/>
      </p:bgPr>
    </p:bg>
    <p:spTree>
      <p:nvGrpSpPr>
        <p:cNvPr id="1" name=""/>
        <p:cNvGrpSpPr/>
        <p:nvPr/>
      </p:nvGrpSpPr>
      <p:grpSpPr>
        <a:xfrm>
          <a:off x="0" y="0"/>
          <a:ext cx="0" cy="0"/>
          <a:chOff x="0" y="0"/>
          <a:chExt cx="0" cy="0"/>
        </a:xfrm>
      </p:grpSpPr>
      <p:sp>
        <p:nvSpPr>
          <p:cNvPr id="2" name="Shape 0"/>
          <p:cNvSpPr/>
          <p:nvPr/>
        </p:nvSpPr>
        <p:spPr>
          <a:xfrm>
            <a:off x="0" y="0"/>
            <a:ext cx="12191695" cy="118872"/>
          </a:xfrm>
          <a:prstGeom prst="rect">
            <a:avLst/>
          </a:prstGeom>
          <a:solidFill>
            <a:srgbClr val="1F6F78"/>
          </a:solidFill>
          <a:ln w="12700">
            <a:solidFill>
              <a:srgbClr val="1F6F78"/>
            </a:solidFill>
            <a:prstDash val="solid"/>
          </a:ln>
        </p:spPr>
      </p:sp>
      <p:sp>
        <p:nvSpPr>
          <p:cNvPr id="3" name="Shape 1"/>
          <p:cNvSpPr/>
          <p:nvPr/>
        </p:nvSpPr>
        <p:spPr>
          <a:xfrm>
            <a:off x="0" y="6757416"/>
            <a:ext cx="12191695" cy="100584"/>
          </a:xfrm>
          <a:prstGeom prst="rect">
            <a:avLst/>
          </a:prstGeom>
          <a:solidFill>
            <a:srgbClr val="E9B872"/>
          </a:solidFill>
          <a:ln w="12700">
            <a:solidFill>
              <a:srgbClr val="E9B872"/>
            </a:solidFill>
            <a:prstDash val="solid"/>
          </a:ln>
        </p:spPr>
      </p:sp>
      <p:pic>
        <p:nvPicPr>
          <p:cNvPr id="4" name="Image 0" descr="/mnt/data/docx_unzip/word/media/image1.jpeg"/>
          <p:cNvPicPr>
            <a:picLocks noChangeAspect="1"/>
          </p:cNvPicPr>
          <p:nvPr/>
        </p:nvPicPr>
        <p:blipFill>
          <a:blip r:embed="rId3"/>
          <a:stretch>
            <a:fillRect/>
          </a:stretch>
        </p:blipFill>
        <p:spPr>
          <a:xfrm>
            <a:off x="598465" y="502920"/>
            <a:ext cx="1985181" cy="658368"/>
          </a:xfrm>
          <a:prstGeom prst="rect">
            <a:avLst/>
          </a:prstGeom>
        </p:spPr>
      </p:pic>
      <p:sp>
        <p:nvSpPr>
          <p:cNvPr id="5" name="Text 2"/>
          <p:cNvSpPr/>
          <p:nvPr/>
        </p:nvSpPr>
        <p:spPr>
          <a:xfrm>
            <a:off x="621792" y="1663998"/>
            <a:ext cx="11055096" cy="2011680"/>
          </a:xfrm>
          <a:prstGeom prst="rect">
            <a:avLst/>
          </a:prstGeom>
          <a:noFill/>
          <a:ln/>
        </p:spPr>
        <p:txBody>
          <a:bodyPr wrap="square" lIns="0" tIns="0" rIns="0" bIns="0" rtlCol="0" anchor="ctr">
            <a:normAutofit/>
          </a:bodyPr>
          <a:lstStyle/>
          <a:p>
            <a:pPr marL="0" indent="0" algn="ctr">
              <a:buNone/>
            </a:pPr>
            <a:r>
              <a:rPr lang="en-US" sz="3400" b="1" dirty="0">
                <a:solidFill>
                  <a:srgbClr val="173B57"/>
                </a:solidFill>
                <a:latin typeface="Times New Roman" panose="02020603050405020304" pitchFamily="18" charset="0"/>
                <a:cs typeface="Times New Roman" panose="02020603050405020304" pitchFamily="18" charset="0"/>
              </a:rPr>
              <a:t>Explainable Detection of</a:t>
            </a:r>
            <a:endParaRPr lang="en-US" sz="3400" dirty="0">
              <a:latin typeface="Times New Roman" panose="02020603050405020304" pitchFamily="18" charset="0"/>
              <a:cs typeface="Times New Roman" panose="02020603050405020304" pitchFamily="18" charset="0"/>
            </a:endParaRPr>
          </a:p>
          <a:p>
            <a:pPr marL="0" indent="0" algn="ctr">
              <a:buNone/>
            </a:pPr>
            <a:r>
              <a:rPr lang="en-US" sz="3400" b="1" dirty="0">
                <a:solidFill>
                  <a:srgbClr val="173B57"/>
                </a:solidFill>
                <a:latin typeface="Times New Roman" panose="02020603050405020304" pitchFamily="18" charset="0"/>
                <a:cs typeface="Times New Roman" panose="02020603050405020304" pitchFamily="18" charset="0"/>
              </a:rPr>
              <a:t>AI-Enhanced Phishing</a:t>
            </a:r>
            <a:endParaRPr lang="en-US" sz="3400" dirty="0">
              <a:latin typeface="Times New Roman" panose="02020603050405020304" pitchFamily="18" charset="0"/>
              <a:cs typeface="Times New Roman" panose="02020603050405020304" pitchFamily="18" charset="0"/>
            </a:endParaRPr>
          </a:p>
          <a:p>
            <a:pPr marL="0" indent="0" algn="ctr">
              <a:buNone/>
            </a:pPr>
            <a:r>
              <a:rPr lang="en-US" sz="3400" b="1" dirty="0">
                <a:solidFill>
                  <a:srgbClr val="173B57"/>
                </a:solidFill>
                <a:latin typeface="Times New Roman" panose="02020603050405020304" pitchFamily="18" charset="0"/>
                <a:cs typeface="Times New Roman" panose="02020603050405020304" pitchFamily="18" charset="0"/>
              </a:rPr>
              <a:t>Emails and URLs</a:t>
            </a:r>
            <a:endParaRPr lang="en-US" sz="3400" dirty="0">
              <a:latin typeface="Times New Roman" panose="02020603050405020304" pitchFamily="18" charset="0"/>
              <a:cs typeface="Times New Roman" panose="02020603050405020304" pitchFamily="18" charset="0"/>
            </a:endParaRPr>
          </a:p>
        </p:txBody>
      </p:sp>
      <p:sp>
        <p:nvSpPr>
          <p:cNvPr id="6" name="Text 3"/>
          <p:cNvSpPr/>
          <p:nvPr/>
        </p:nvSpPr>
        <p:spPr>
          <a:xfrm>
            <a:off x="658368" y="4240056"/>
            <a:ext cx="11018520" cy="1124712"/>
          </a:xfrm>
          <a:prstGeom prst="rect">
            <a:avLst/>
          </a:prstGeom>
          <a:noFill/>
          <a:ln/>
        </p:spPr>
        <p:txBody>
          <a:bodyPr wrap="square" lIns="0" tIns="0" rIns="0" bIns="0" rtlCol="0" anchor="ctr"/>
          <a:lstStyle/>
          <a:p>
            <a:pPr marL="0" indent="0" algn="ctr">
              <a:buNone/>
            </a:pPr>
            <a:r>
              <a:rPr lang="en-US" sz="1600" dirty="0">
                <a:solidFill>
                  <a:srgbClr val="243746"/>
                </a:solidFill>
                <a:latin typeface="Times New Roman" panose="02020603050405020304" pitchFamily="18" charset="0"/>
                <a:cs typeface="Times New Roman" panose="02020603050405020304" pitchFamily="18" charset="0"/>
              </a:rPr>
              <a:t>MSc Cybersecurity and Digital Forensics</a:t>
            </a:r>
            <a:endParaRPr lang="en-US" sz="1600" dirty="0">
              <a:latin typeface="Times New Roman" panose="02020603050405020304" pitchFamily="18" charset="0"/>
              <a:cs typeface="Times New Roman" panose="02020603050405020304" pitchFamily="18" charset="0"/>
            </a:endParaRPr>
          </a:p>
          <a:p>
            <a:pPr algn="ctr"/>
            <a:r>
              <a:rPr lang="en-US" sz="1600" dirty="0">
                <a:solidFill>
                  <a:srgbClr val="243746"/>
                </a:solidFill>
                <a:latin typeface="Times New Roman" panose="02020603050405020304" pitchFamily="18" charset="0"/>
                <a:cs typeface="Times New Roman" panose="02020603050405020304" pitchFamily="18" charset="0"/>
              </a:rPr>
              <a:t>Md Obaydul Haque | Student ID: 2435442 | Supervisor: Dr Amit Naik | 2025/26</a:t>
            </a:r>
            <a:endParaRPr lang="en-US" sz="1600" dirty="0">
              <a:latin typeface="Times New Roman" panose="02020603050405020304" pitchFamily="18" charset="0"/>
              <a:cs typeface="Times New Roman" panose="02020603050405020304" pitchFamily="18" charset="0"/>
            </a:endParaRPr>
          </a:p>
        </p:txBody>
      </p:sp>
      <p:sp>
        <p:nvSpPr>
          <p:cNvPr id="7" name="Shape 4"/>
          <p:cNvSpPr/>
          <p:nvPr/>
        </p:nvSpPr>
        <p:spPr>
          <a:xfrm>
            <a:off x="4633465" y="3894706"/>
            <a:ext cx="3063240" cy="0"/>
          </a:xfrm>
          <a:prstGeom prst="line">
            <a:avLst/>
          </a:prstGeom>
          <a:noFill/>
          <a:ln w="40640">
            <a:solidFill>
              <a:srgbClr val="E9B872"/>
            </a:solidFill>
            <a:prstDash val="solid"/>
          </a:ln>
        </p:spPr>
      </p:sp>
      <p:sp>
        <p:nvSpPr>
          <p:cNvPr id="13" name="Text 7"/>
          <p:cNvSpPr/>
          <p:nvPr/>
        </p:nvSpPr>
        <p:spPr>
          <a:xfrm>
            <a:off x="11292840" y="6446520"/>
            <a:ext cx="384048" cy="201168"/>
          </a:xfrm>
          <a:prstGeom prst="rect">
            <a:avLst/>
          </a:prstGeom>
          <a:noFill/>
          <a:ln/>
        </p:spPr>
        <p:txBody>
          <a:bodyPr wrap="square" lIns="0" tIns="0" rIns="0" bIns="0" rtlCol="0" anchor="ctr"/>
          <a:lstStyle/>
          <a:p>
            <a:pPr marL="0" indent="0" algn="r">
              <a:buNone/>
            </a:pPr>
            <a:r>
              <a:rPr lang="en-US" sz="850" b="1" dirty="0">
                <a:solidFill>
                  <a:srgbClr val="67717A"/>
                </a:solidFill>
                <a:latin typeface="Times New Roman" panose="02020603050405020304" pitchFamily="18" charset="0"/>
                <a:cs typeface="Times New Roman" panose="02020603050405020304" pitchFamily="18" charset="0"/>
              </a:rPr>
              <a:t>01</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2191695" cy="118872"/>
          </a:xfrm>
          <a:prstGeom prst="rect">
            <a:avLst/>
          </a:prstGeom>
          <a:solidFill>
            <a:srgbClr val="1F6F78"/>
          </a:solidFill>
          <a:ln w="12700">
            <a:solidFill>
              <a:srgbClr val="1F6F78"/>
            </a:solidFill>
            <a:prstDash val="solid"/>
          </a:ln>
        </p:spPr>
      </p:sp>
      <p:sp>
        <p:nvSpPr>
          <p:cNvPr id="3" name="Shape 1"/>
          <p:cNvSpPr/>
          <p:nvPr/>
        </p:nvSpPr>
        <p:spPr>
          <a:xfrm>
            <a:off x="0" y="6757416"/>
            <a:ext cx="12191695" cy="100584"/>
          </a:xfrm>
          <a:prstGeom prst="rect">
            <a:avLst/>
          </a:prstGeom>
          <a:solidFill>
            <a:srgbClr val="E58A72"/>
          </a:solidFill>
          <a:ln w="12700">
            <a:solidFill>
              <a:srgbClr val="E58A72"/>
            </a:solidFill>
            <a:prstDash val="solid"/>
          </a:ln>
        </p:spPr>
      </p:sp>
      <p:sp>
        <p:nvSpPr>
          <p:cNvPr id="4" name="Text 2"/>
          <p:cNvSpPr/>
          <p:nvPr/>
        </p:nvSpPr>
        <p:spPr>
          <a:xfrm>
            <a:off x="502920" y="384048"/>
            <a:ext cx="7498080" cy="411480"/>
          </a:xfrm>
          <a:prstGeom prst="rect">
            <a:avLst/>
          </a:prstGeom>
          <a:noFill/>
          <a:ln/>
        </p:spPr>
        <p:txBody>
          <a:bodyPr wrap="square" lIns="0" tIns="0" rIns="0" bIns="0" rtlCol="0" anchor="ctr"/>
          <a:lstStyle/>
          <a:p>
            <a:pPr marL="0" indent="0">
              <a:buNone/>
            </a:pPr>
            <a:r>
              <a:rPr lang="en-US" sz="3200" b="1" dirty="0">
                <a:solidFill>
                  <a:srgbClr val="173B57"/>
                </a:solidFill>
                <a:latin typeface="Times New Roman" panose="02020603050405020304" pitchFamily="18" charset="0"/>
                <a:ea typeface="Arial" pitchFamily="34" charset="-122"/>
                <a:cs typeface="Times New Roman" panose="02020603050405020304" pitchFamily="18" charset="0"/>
              </a:rPr>
              <a:t>Background and Research Problem</a:t>
            </a:r>
            <a:endParaRPr lang="en-US" sz="3200" dirty="0">
              <a:latin typeface="Times New Roman" panose="02020603050405020304" pitchFamily="18" charset="0"/>
              <a:cs typeface="Times New Roman" panose="02020603050405020304" pitchFamily="18" charset="0"/>
            </a:endParaRPr>
          </a:p>
        </p:txBody>
      </p:sp>
      <p:sp>
        <p:nvSpPr>
          <p:cNvPr id="6" name="Shape 4"/>
          <p:cNvSpPr/>
          <p:nvPr/>
        </p:nvSpPr>
        <p:spPr>
          <a:xfrm>
            <a:off x="502920" y="1152144"/>
            <a:ext cx="2057400" cy="0"/>
          </a:xfrm>
          <a:prstGeom prst="line">
            <a:avLst/>
          </a:prstGeom>
          <a:noFill/>
          <a:ln w="27940">
            <a:solidFill>
              <a:srgbClr val="E9B872"/>
            </a:solidFill>
            <a:prstDash val="solid"/>
          </a:ln>
        </p:spPr>
      </p:sp>
      <p:sp>
        <p:nvSpPr>
          <p:cNvPr id="7" name="Text 5"/>
          <p:cNvSpPr/>
          <p:nvPr/>
        </p:nvSpPr>
        <p:spPr>
          <a:xfrm>
            <a:off x="658368" y="1467260"/>
            <a:ext cx="3305204" cy="1065627"/>
          </a:xfrm>
          <a:prstGeom prst="rect">
            <a:avLst/>
          </a:prstGeom>
          <a:solidFill>
            <a:srgbClr val="FFFFFF"/>
          </a:solidFill>
          <a:ln>
            <a:solidFill>
              <a:srgbClr val="E3E0D8">
                <a:alpha val="90000"/>
              </a:srgbClr>
            </a:solidFill>
          </a:ln>
          <a:effectLst>
            <a:outerShdw blurRad="12700" dist="12700" dir="2700000" algn="bl" rotWithShape="0">
              <a:srgbClr val="6C7A89">
                <a:alpha val="13000"/>
              </a:srgbClr>
            </a:outerShdw>
          </a:effectLst>
        </p:spPr>
        <p:txBody>
          <a:bodyPr wrap="square" lIns="1651" tIns="1651" rIns="1651" bIns="1651" rtlCol="0" anchor="t">
            <a:normAutofit/>
          </a:bodyPr>
          <a:lstStyle/>
          <a:p>
            <a:pPr marL="0" indent="0" algn="ctr">
              <a:buNone/>
            </a:pPr>
            <a:endParaRPr lang="en-US" sz="1330" b="1" dirty="0">
              <a:solidFill>
                <a:srgbClr val="1F6F78"/>
              </a:solidFill>
              <a:latin typeface="Times New Roman" panose="02020603050405020304" pitchFamily="18" charset="0"/>
              <a:cs typeface="Times New Roman" panose="02020603050405020304" pitchFamily="18" charset="0"/>
            </a:endParaRPr>
          </a:p>
          <a:p>
            <a:pPr marL="0" indent="0" algn="ctr">
              <a:buNone/>
            </a:pPr>
            <a:r>
              <a:rPr lang="en-US" sz="1600" b="1" dirty="0">
                <a:solidFill>
                  <a:srgbClr val="1F6F78"/>
                </a:solidFill>
                <a:latin typeface="Times New Roman" panose="02020603050405020304" pitchFamily="18" charset="0"/>
                <a:cs typeface="Times New Roman" panose="02020603050405020304" pitchFamily="18" charset="0"/>
              </a:rPr>
              <a:t>Cybersecurity problem</a:t>
            </a:r>
          </a:p>
          <a:p>
            <a:pPr marL="0" indent="0" algn="ctr">
              <a:buNone/>
            </a:pPr>
            <a:r>
              <a:rPr lang="en-US" sz="1330" dirty="0">
                <a:solidFill>
                  <a:srgbClr val="243746"/>
                </a:solidFill>
                <a:latin typeface="Times New Roman" panose="02020603050405020304" pitchFamily="18" charset="0"/>
                <a:cs typeface="Times New Roman" panose="02020603050405020304" pitchFamily="18" charset="0"/>
              </a:rPr>
              <a:t>Phishing exploits trust, urgency and contextual plausibility.</a:t>
            </a:r>
            <a:endParaRPr lang="en-US" sz="1330" dirty="0">
              <a:latin typeface="Times New Roman" panose="02020603050405020304" pitchFamily="18" charset="0"/>
              <a:cs typeface="Times New Roman" panose="02020603050405020304" pitchFamily="18" charset="0"/>
            </a:endParaRPr>
          </a:p>
        </p:txBody>
      </p:sp>
      <p:sp>
        <p:nvSpPr>
          <p:cNvPr id="8" name="Text 6"/>
          <p:cNvSpPr/>
          <p:nvPr/>
        </p:nvSpPr>
        <p:spPr>
          <a:xfrm>
            <a:off x="4403188" y="1481328"/>
            <a:ext cx="3305204" cy="1097280"/>
          </a:xfrm>
          <a:prstGeom prst="rect">
            <a:avLst/>
          </a:prstGeom>
          <a:solidFill>
            <a:srgbClr val="FFFFFF"/>
          </a:solidFill>
          <a:ln>
            <a:solidFill>
              <a:srgbClr val="E3E0D8">
                <a:alpha val="90000"/>
              </a:srgbClr>
            </a:solidFill>
          </a:ln>
          <a:effectLst>
            <a:outerShdw blurRad="12700" dist="12700" dir="2700000" algn="bl" rotWithShape="0">
              <a:srgbClr val="6C7A89">
                <a:alpha val="13000"/>
              </a:srgbClr>
            </a:outerShdw>
          </a:effectLst>
        </p:spPr>
        <p:txBody>
          <a:bodyPr wrap="square" lIns="1651" tIns="1651" rIns="1651" bIns="1651" rtlCol="0" anchor="t">
            <a:normAutofit/>
          </a:bodyPr>
          <a:lstStyle/>
          <a:p>
            <a:pPr marL="0" indent="0" algn="ctr">
              <a:buNone/>
            </a:pPr>
            <a:endParaRPr lang="en-US" sz="1330" b="1" dirty="0">
              <a:solidFill>
                <a:srgbClr val="E58A72"/>
              </a:solidFill>
              <a:latin typeface="Times New Roman" panose="02020603050405020304" pitchFamily="18" charset="0"/>
              <a:cs typeface="Times New Roman" panose="02020603050405020304" pitchFamily="18" charset="0"/>
            </a:endParaRPr>
          </a:p>
          <a:p>
            <a:pPr algn="ctr"/>
            <a:r>
              <a:rPr lang="en-US" sz="1600" b="1" dirty="0">
                <a:solidFill>
                  <a:srgbClr val="E58A72"/>
                </a:solidFill>
                <a:latin typeface="Times New Roman" panose="02020603050405020304" pitchFamily="18" charset="0"/>
                <a:cs typeface="Times New Roman" panose="02020603050405020304" pitchFamily="18" charset="0"/>
              </a:rPr>
              <a:t>GenAI Uplift</a:t>
            </a:r>
            <a:r>
              <a:rPr lang="en-US" sz="1330" b="1" dirty="0">
                <a:solidFill>
                  <a:srgbClr val="E58A72"/>
                </a:solidFill>
                <a:latin typeface="Times New Roman" panose="02020603050405020304" pitchFamily="18" charset="0"/>
                <a:cs typeface="Times New Roman" panose="02020603050405020304" pitchFamily="18" charset="0"/>
              </a:rPr>
              <a:t>
</a:t>
            </a:r>
            <a:r>
              <a:rPr lang="en-US" sz="1330" dirty="0"/>
              <a:t>LLMs can generate fluent, personalized and credible lures at scale.</a:t>
            </a:r>
            <a:endParaRPr lang="en-US" sz="1330" dirty="0">
              <a:latin typeface="Times New Roman" panose="02020603050405020304" pitchFamily="18" charset="0"/>
              <a:cs typeface="Times New Roman" panose="02020603050405020304" pitchFamily="18" charset="0"/>
            </a:endParaRPr>
          </a:p>
        </p:txBody>
      </p:sp>
      <p:sp>
        <p:nvSpPr>
          <p:cNvPr id="9" name="Text 7"/>
          <p:cNvSpPr/>
          <p:nvPr/>
        </p:nvSpPr>
        <p:spPr>
          <a:xfrm>
            <a:off x="8079076" y="1481328"/>
            <a:ext cx="3305204" cy="1097280"/>
          </a:xfrm>
          <a:prstGeom prst="rect">
            <a:avLst/>
          </a:prstGeom>
          <a:solidFill>
            <a:srgbClr val="FFFFFF"/>
          </a:solidFill>
          <a:ln>
            <a:solidFill>
              <a:srgbClr val="E3E0D8">
                <a:alpha val="90000"/>
              </a:srgbClr>
            </a:solidFill>
          </a:ln>
          <a:effectLst>
            <a:outerShdw blurRad="12700" dist="12700" dir="2700000" algn="bl" rotWithShape="0">
              <a:srgbClr val="6C7A89">
                <a:alpha val="13000"/>
              </a:srgbClr>
            </a:outerShdw>
          </a:effectLst>
        </p:spPr>
        <p:txBody>
          <a:bodyPr wrap="square" lIns="1651" tIns="1651" rIns="1651" bIns="1651" rtlCol="0" anchor="t">
            <a:normAutofit/>
          </a:bodyPr>
          <a:lstStyle/>
          <a:p>
            <a:pPr marL="0" indent="0" algn="ctr">
              <a:buNone/>
            </a:pPr>
            <a:endParaRPr lang="en-US" sz="1330" b="1" dirty="0">
              <a:solidFill>
                <a:srgbClr val="E9B872"/>
              </a:solidFill>
              <a:latin typeface="Times New Roman" panose="02020603050405020304" pitchFamily="18" charset="0"/>
              <a:cs typeface="Times New Roman" panose="02020603050405020304" pitchFamily="18" charset="0"/>
            </a:endParaRPr>
          </a:p>
          <a:p>
            <a:pPr marL="0" indent="0" algn="ctr">
              <a:buNone/>
            </a:pPr>
            <a:r>
              <a:rPr lang="en-US" sz="1600" b="1" dirty="0">
                <a:solidFill>
                  <a:srgbClr val="E9B872"/>
                </a:solidFill>
                <a:latin typeface="Times New Roman" panose="02020603050405020304" pitchFamily="18" charset="0"/>
                <a:cs typeface="Times New Roman" panose="02020603050405020304" pitchFamily="18" charset="0"/>
              </a:rPr>
              <a:t>Detection challenge</a:t>
            </a:r>
            <a:r>
              <a:rPr lang="en-US" sz="1330" b="1" dirty="0">
                <a:solidFill>
                  <a:srgbClr val="E9B872"/>
                </a:solidFill>
                <a:latin typeface="Times New Roman" panose="02020603050405020304" pitchFamily="18" charset="0"/>
                <a:cs typeface="Times New Roman" panose="02020603050405020304" pitchFamily="18" charset="0"/>
              </a:rPr>
              <a:t>
</a:t>
            </a:r>
            <a:r>
              <a:rPr lang="en-US" sz="1330" dirty="0">
                <a:solidFill>
                  <a:srgbClr val="243746"/>
                </a:solidFill>
                <a:latin typeface="Times New Roman" panose="02020603050405020304" pitchFamily="18" charset="0"/>
                <a:cs typeface="Times New Roman" panose="02020603050405020304" pitchFamily="18" charset="0"/>
              </a:rPr>
              <a:t>Traditional language cues become less reliable as messages become more polished</a:t>
            </a:r>
            <a:endParaRPr lang="en-US" sz="1330" dirty="0">
              <a:latin typeface="Times New Roman" panose="02020603050405020304" pitchFamily="18" charset="0"/>
              <a:cs typeface="Times New Roman" panose="02020603050405020304" pitchFamily="18" charset="0"/>
            </a:endParaRPr>
          </a:p>
        </p:txBody>
      </p:sp>
      <p:sp>
        <p:nvSpPr>
          <p:cNvPr id="10" name="Text 8"/>
          <p:cNvSpPr/>
          <p:nvPr/>
        </p:nvSpPr>
        <p:spPr>
          <a:xfrm>
            <a:off x="658368" y="3160482"/>
            <a:ext cx="3383280" cy="274320"/>
          </a:xfrm>
          <a:prstGeom prst="rect">
            <a:avLst/>
          </a:prstGeom>
          <a:noFill/>
          <a:ln/>
        </p:spPr>
        <p:txBody>
          <a:bodyPr wrap="square" lIns="0" tIns="0" rIns="0" bIns="0" rtlCol="0" anchor="ctr"/>
          <a:lstStyle/>
          <a:p>
            <a:pPr marL="0" indent="0">
              <a:buNone/>
            </a:pPr>
            <a:r>
              <a:rPr lang="en-US" sz="1800" b="1" dirty="0">
                <a:solidFill>
                  <a:srgbClr val="173B57"/>
                </a:solidFill>
                <a:latin typeface="Times New Roman" panose="02020603050405020304" pitchFamily="18" charset="0"/>
                <a:cs typeface="Times New Roman" panose="02020603050405020304" pitchFamily="18" charset="0"/>
              </a:rPr>
              <a:t>Core problem in one line</a:t>
            </a:r>
            <a:endParaRPr lang="en-US" sz="1800" dirty="0">
              <a:latin typeface="Times New Roman" panose="02020603050405020304" pitchFamily="18" charset="0"/>
              <a:cs typeface="Times New Roman" panose="02020603050405020304" pitchFamily="18" charset="0"/>
            </a:endParaRPr>
          </a:p>
        </p:txBody>
      </p:sp>
      <p:sp>
        <p:nvSpPr>
          <p:cNvPr id="11" name="Text 9"/>
          <p:cNvSpPr/>
          <p:nvPr/>
        </p:nvSpPr>
        <p:spPr>
          <a:xfrm>
            <a:off x="658368" y="3419856"/>
            <a:ext cx="7730720" cy="1170432"/>
          </a:xfrm>
          <a:prstGeom prst="rect">
            <a:avLst/>
          </a:prstGeom>
          <a:noFill/>
          <a:ln/>
        </p:spPr>
        <p:txBody>
          <a:bodyPr wrap="square" lIns="381" tIns="381" rIns="381" bIns="381" rtlCol="0" anchor="ctr">
            <a:normAutofit/>
          </a:bodyPr>
          <a:lstStyle/>
          <a:p>
            <a:pPr marL="342900" indent="-342900">
              <a:buFont typeface="Arial" panose="020B0604020202020204" pitchFamily="34" charset="0"/>
              <a:buChar char="•"/>
            </a:pPr>
            <a:r>
              <a:rPr lang="en-US" sz="1900" dirty="0">
                <a:solidFill>
                  <a:srgbClr val="243746"/>
                </a:solidFill>
                <a:latin typeface="Times New Roman" panose="02020603050405020304" pitchFamily="18" charset="0"/>
                <a:cs typeface="Times New Roman" panose="02020603050405020304" pitchFamily="18" charset="0"/>
              </a:rPr>
              <a:t>High benchmark accuracy does not necessarily imply real-world robustness, particularly under distribution shift or changing attack behavior.</a:t>
            </a:r>
            <a:endParaRPr lang="en-US" sz="1900" dirty="0">
              <a:latin typeface="Times New Roman" panose="02020603050405020304" pitchFamily="18" charset="0"/>
              <a:cs typeface="Times New Roman" panose="02020603050405020304" pitchFamily="18" charset="0"/>
            </a:endParaRPr>
          </a:p>
        </p:txBody>
      </p:sp>
      <p:grpSp>
        <p:nvGrpSpPr>
          <p:cNvPr id="22" name="Group 21">
            <a:extLst>
              <a:ext uri="{FF2B5EF4-FFF2-40B4-BE49-F238E27FC236}">
                <a16:creationId xmlns:a16="http://schemas.microsoft.com/office/drawing/2014/main" id="{83A7BC1B-B1CF-BE0C-B701-4707524E3179}"/>
              </a:ext>
            </a:extLst>
          </p:cNvPr>
          <p:cNvGrpSpPr/>
          <p:nvPr/>
        </p:nvGrpSpPr>
        <p:grpSpPr>
          <a:xfrm>
            <a:off x="777240" y="4956682"/>
            <a:ext cx="8379460" cy="658368"/>
            <a:chOff x="777240" y="5148072"/>
            <a:chExt cx="6583680" cy="658368"/>
          </a:xfrm>
        </p:grpSpPr>
        <p:sp>
          <p:nvSpPr>
            <p:cNvPr id="12" name="Shape 10"/>
            <p:cNvSpPr/>
            <p:nvPr/>
          </p:nvSpPr>
          <p:spPr>
            <a:xfrm>
              <a:off x="2288286" y="5477256"/>
              <a:ext cx="192024" cy="0"/>
            </a:xfrm>
            <a:prstGeom prst="line">
              <a:avLst/>
            </a:prstGeom>
            <a:noFill/>
            <a:ln w="15240">
              <a:solidFill>
                <a:srgbClr val="C5DAD7"/>
              </a:solidFill>
              <a:prstDash val="solid"/>
              <a:headEnd type="none"/>
              <a:tailEnd type="triangle"/>
            </a:ln>
          </p:spPr>
        </p:sp>
        <p:sp>
          <p:nvSpPr>
            <p:cNvPr id="13" name="Shape 11"/>
            <p:cNvSpPr/>
            <p:nvPr/>
          </p:nvSpPr>
          <p:spPr>
            <a:xfrm>
              <a:off x="3973068" y="5477256"/>
              <a:ext cx="192024" cy="0"/>
            </a:xfrm>
            <a:prstGeom prst="line">
              <a:avLst/>
            </a:prstGeom>
            <a:noFill/>
            <a:ln w="15240">
              <a:solidFill>
                <a:srgbClr val="C5DAD7"/>
              </a:solidFill>
              <a:prstDash val="solid"/>
              <a:headEnd type="none"/>
              <a:tailEnd type="triangle"/>
            </a:ln>
          </p:spPr>
        </p:sp>
        <p:sp>
          <p:nvSpPr>
            <p:cNvPr id="14" name="Shape 12"/>
            <p:cNvSpPr/>
            <p:nvPr/>
          </p:nvSpPr>
          <p:spPr>
            <a:xfrm>
              <a:off x="5657850" y="5477256"/>
              <a:ext cx="192024" cy="0"/>
            </a:xfrm>
            <a:prstGeom prst="line">
              <a:avLst/>
            </a:prstGeom>
            <a:noFill/>
            <a:ln w="15240">
              <a:solidFill>
                <a:srgbClr val="C5DAD7"/>
              </a:solidFill>
              <a:prstDash val="solid"/>
              <a:headEnd type="none"/>
              <a:tailEnd type="triangle"/>
            </a:ln>
          </p:spPr>
        </p:sp>
        <p:sp>
          <p:nvSpPr>
            <p:cNvPr id="15" name="Text 13"/>
            <p:cNvSpPr/>
            <p:nvPr/>
          </p:nvSpPr>
          <p:spPr>
            <a:xfrm>
              <a:off x="777240" y="5148072"/>
              <a:ext cx="1529334" cy="658368"/>
            </a:xfrm>
            <a:prstGeom prst="rect">
              <a:avLst/>
            </a:prstGeom>
            <a:solidFill>
              <a:srgbClr val="B8DEDC"/>
            </a:solidFill>
            <a:ln>
              <a:solidFill>
                <a:srgbClr val="FFFFFF">
                  <a:alpha val="0"/>
                </a:srgbClr>
              </a:solidFill>
            </a:ln>
          </p:spPr>
          <p:txBody>
            <a:bodyPr wrap="square" lIns="762" tIns="762" rIns="762" bIns="762" rtlCol="0" anchor="ctr"/>
            <a:lstStyle/>
            <a:p>
              <a:pPr marL="0" indent="0" algn="ctr">
                <a:buNone/>
              </a:pPr>
              <a:r>
                <a:rPr lang="en-US" sz="1200" b="1" dirty="0">
                  <a:solidFill>
                    <a:srgbClr val="173B57"/>
                  </a:solidFill>
                  <a:latin typeface="Times New Roman" panose="02020603050405020304" pitchFamily="18" charset="0"/>
                  <a:cs typeface="Times New Roman" panose="02020603050405020304" pitchFamily="18" charset="0"/>
                </a:rPr>
                <a:t>AI-enhanced lure</a:t>
              </a:r>
              <a:endParaRPr lang="en-US" sz="1200" dirty="0">
                <a:latin typeface="Times New Roman" panose="02020603050405020304" pitchFamily="18" charset="0"/>
                <a:cs typeface="Times New Roman" panose="02020603050405020304" pitchFamily="18" charset="0"/>
              </a:endParaRPr>
            </a:p>
          </p:txBody>
        </p:sp>
        <p:sp>
          <p:nvSpPr>
            <p:cNvPr id="16" name="Text 14"/>
            <p:cNvSpPr/>
            <p:nvPr/>
          </p:nvSpPr>
          <p:spPr>
            <a:xfrm>
              <a:off x="2462022" y="5148072"/>
              <a:ext cx="1529334" cy="658368"/>
            </a:xfrm>
            <a:prstGeom prst="rect">
              <a:avLst/>
            </a:prstGeom>
            <a:solidFill>
              <a:srgbClr val="EDE3B4"/>
            </a:solidFill>
            <a:ln>
              <a:solidFill>
                <a:srgbClr val="FFFFFF">
                  <a:alpha val="0"/>
                </a:srgbClr>
              </a:solidFill>
            </a:ln>
          </p:spPr>
          <p:txBody>
            <a:bodyPr wrap="square" lIns="762" tIns="762" rIns="762" bIns="762" rtlCol="0" anchor="ctr"/>
            <a:lstStyle/>
            <a:p>
              <a:pPr marL="0" indent="0" algn="ctr">
                <a:buNone/>
              </a:pPr>
              <a:r>
                <a:rPr lang="en-US" sz="1200" b="1" dirty="0">
                  <a:solidFill>
                    <a:srgbClr val="173B57"/>
                  </a:solidFill>
                  <a:latin typeface="Times New Roman" panose="02020603050405020304" pitchFamily="18" charset="0"/>
                  <a:cs typeface="Times New Roman" panose="02020603050405020304" pitchFamily="18" charset="0"/>
                </a:rPr>
                <a:t>Email / URL evidence</a:t>
              </a:r>
              <a:endParaRPr lang="en-US" sz="1200" dirty="0">
                <a:latin typeface="Times New Roman" panose="02020603050405020304" pitchFamily="18" charset="0"/>
                <a:cs typeface="Times New Roman" panose="02020603050405020304" pitchFamily="18" charset="0"/>
              </a:endParaRPr>
            </a:p>
          </p:txBody>
        </p:sp>
        <p:sp>
          <p:nvSpPr>
            <p:cNvPr id="17" name="Text 15"/>
            <p:cNvSpPr/>
            <p:nvPr/>
          </p:nvSpPr>
          <p:spPr>
            <a:xfrm>
              <a:off x="4146804" y="5148072"/>
              <a:ext cx="1529334" cy="658368"/>
            </a:xfrm>
            <a:prstGeom prst="rect">
              <a:avLst/>
            </a:prstGeom>
            <a:solidFill>
              <a:srgbClr val="F4C7B8"/>
            </a:solidFill>
            <a:ln>
              <a:solidFill>
                <a:srgbClr val="FFFFFF">
                  <a:alpha val="0"/>
                </a:srgbClr>
              </a:solidFill>
            </a:ln>
          </p:spPr>
          <p:txBody>
            <a:bodyPr wrap="square" lIns="762" tIns="762" rIns="762" bIns="762" rtlCol="0" anchor="ctr"/>
            <a:lstStyle/>
            <a:p>
              <a:pPr marL="0" indent="0" algn="ctr">
                <a:buNone/>
              </a:pPr>
              <a:r>
                <a:rPr lang="en-US" sz="1200" b="1" dirty="0">
                  <a:solidFill>
                    <a:srgbClr val="173B57"/>
                  </a:solidFill>
                  <a:latin typeface="Times New Roman" panose="02020603050405020304" pitchFamily="18" charset="0"/>
                  <a:cs typeface="Times New Roman" panose="02020603050405020304" pitchFamily="18" charset="0"/>
                </a:rPr>
                <a:t>Detection model</a:t>
              </a:r>
              <a:endParaRPr lang="en-US" sz="1200" dirty="0">
                <a:latin typeface="Times New Roman" panose="02020603050405020304" pitchFamily="18" charset="0"/>
                <a:cs typeface="Times New Roman" panose="02020603050405020304" pitchFamily="18" charset="0"/>
              </a:endParaRPr>
            </a:p>
          </p:txBody>
        </p:sp>
        <p:sp>
          <p:nvSpPr>
            <p:cNvPr id="18" name="Text 16"/>
            <p:cNvSpPr/>
            <p:nvPr/>
          </p:nvSpPr>
          <p:spPr>
            <a:xfrm>
              <a:off x="5831586" y="5148072"/>
              <a:ext cx="1529334" cy="658368"/>
            </a:xfrm>
            <a:prstGeom prst="rect">
              <a:avLst/>
            </a:prstGeom>
            <a:solidFill>
              <a:srgbClr val="D9C8F1"/>
            </a:solidFill>
            <a:ln>
              <a:solidFill>
                <a:srgbClr val="FFFFFF">
                  <a:alpha val="0"/>
                </a:srgbClr>
              </a:solidFill>
            </a:ln>
          </p:spPr>
          <p:txBody>
            <a:bodyPr wrap="square" lIns="762" tIns="762" rIns="762" bIns="762" rtlCol="0" anchor="ctr"/>
            <a:lstStyle/>
            <a:p>
              <a:pPr marL="0" indent="0" algn="ctr">
                <a:buNone/>
              </a:pPr>
              <a:r>
                <a:rPr lang="en-US" sz="1200" b="1" dirty="0">
                  <a:solidFill>
                    <a:srgbClr val="173B57"/>
                  </a:solidFill>
                  <a:latin typeface="Times New Roman" panose="02020603050405020304" pitchFamily="18" charset="0"/>
                  <a:cs typeface="Times New Roman" panose="02020603050405020304" pitchFamily="18" charset="0"/>
                </a:rPr>
                <a:t>Explanation</a:t>
              </a:r>
              <a:endParaRPr lang="en-US" sz="1200" dirty="0">
                <a:latin typeface="Times New Roman" panose="02020603050405020304" pitchFamily="18" charset="0"/>
                <a:cs typeface="Times New Roman" panose="02020603050405020304" pitchFamily="18" charset="0"/>
              </a:endParaRPr>
            </a:p>
          </p:txBody>
        </p:sp>
      </p:grpSp>
      <p:sp>
        <p:nvSpPr>
          <p:cNvPr id="20" name="Text 17"/>
          <p:cNvSpPr/>
          <p:nvPr/>
        </p:nvSpPr>
        <p:spPr>
          <a:xfrm>
            <a:off x="8961120" y="6291072"/>
            <a:ext cx="1920240" cy="201168"/>
          </a:xfrm>
          <a:prstGeom prst="rect">
            <a:avLst/>
          </a:prstGeom>
          <a:noFill/>
          <a:ln/>
        </p:spPr>
        <p:txBody>
          <a:bodyPr wrap="square" lIns="0" tIns="0" rIns="0" bIns="0" rtlCol="0" anchor="ctr"/>
          <a:lstStyle/>
          <a:p>
            <a:pPr marL="0" indent="0" algn="r">
              <a:buNone/>
            </a:pPr>
            <a:r>
              <a:rPr lang="en-US" sz="750" dirty="0">
                <a:solidFill>
                  <a:srgbClr val="67717A"/>
                </a:solidFill>
                <a:latin typeface="Times New Roman" panose="02020603050405020304" pitchFamily="18" charset="0"/>
                <a:cs typeface="Times New Roman" panose="02020603050405020304" pitchFamily="18" charset="0"/>
              </a:rPr>
              <a:t>Sources: Dissertation Objectives 1–5</a:t>
            </a:r>
            <a:endParaRPr lang="en-US" sz="750" dirty="0">
              <a:latin typeface="Times New Roman" panose="02020603050405020304" pitchFamily="18" charset="0"/>
              <a:cs typeface="Times New Roman" panose="02020603050405020304" pitchFamily="18" charset="0"/>
            </a:endParaRPr>
          </a:p>
        </p:txBody>
      </p:sp>
      <p:sp>
        <p:nvSpPr>
          <p:cNvPr id="21" name="Text 18"/>
          <p:cNvSpPr/>
          <p:nvPr/>
        </p:nvSpPr>
        <p:spPr>
          <a:xfrm>
            <a:off x="11292840" y="6446520"/>
            <a:ext cx="384048" cy="201168"/>
          </a:xfrm>
          <a:prstGeom prst="rect">
            <a:avLst/>
          </a:prstGeom>
          <a:noFill/>
          <a:ln/>
        </p:spPr>
        <p:txBody>
          <a:bodyPr wrap="square" lIns="0" tIns="0" rIns="0" bIns="0" rtlCol="0" anchor="ctr"/>
          <a:lstStyle/>
          <a:p>
            <a:pPr marL="0" indent="0" algn="r">
              <a:buNone/>
            </a:pPr>
            <a:r>
              <a:rPr lang="en-US" sz="850" b="1" dirty="0">
                <a:solidFill>
                  <a:srgbClr val="67717A"/>
                </a:solidFill>
                <a:latin typeface="Times New Roman" panose="02020603050405020304" pitchFamily="18" charset="0"/>
                <a:cs typeface="Times New Roman" panose="02020603050405020304" pitchFamily="18" charset="0"/>
              </a:rPr>
              <a:t>02</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EEF5F4"/>
        </a:solidFill>
        <a:effectLst/>
      </p:bgPr>
    </p:bg>
    <p:spTree>
      <p:nvGrpSpPr>
        <p:cNvPr id="1" name=""/>
        <p:cNvGrpSpPr/>
        <p:nvPr/>
      </p:nvGrpSpPr>
      <p:grpSpPr>
        <a:xfrm>
          <a:off x="0" y="0"/>
          <a:ext cx="0" cy="0"/>
          <a:chOff x="0" y="0"/>
          <a:chExt cx="0" cy="0"/>
        </a:xfrm>
      </p:grpSpPr>
      <p:sp>
        <p:nvSpPr>
          <p:cNvPr id="2" name="Shape 0"/>
          <p:cNvSpPr/>
          <p:nvPr/>
        </p:nvSpPr>
        <p:spPr>
          <a:xfrm>
            <a:off x="0" y="0"/>
            <a:ext cx="12191695" cy="118872"/>
          </a:xfrm>
          <a:prstGeom prst="rect">
            <a:avLst/>
          </a:prstGeom>
          <a:solidFill>
            <a:srgbClr val="173B57"/>
          </a:solidFill>
          <a:ln w="12700">
            <a:solidFill>
              <a:srgbClr val="173B57"/>
            </a:solidFill>
            <a:prstDash val="solid"/>
          </a:ln>
        </p:spPr>
      </p:sp>
      <p:sp>
        <p:nvSpPr>
          <p:cNvPr id="3" name="Shape 1"/>
          <p:cNvSpPr/>
          <p:nvPr/>
        </p:nvSpPr>
        <p:spPr>
          <a:xfrm>
            <a:off x="0" y="6757416"/>
            <a:ext cx="12191695" cy="100584"/>
          </a:xfrm>
          <a:prstGeom prst="rect">
            <a:avLst/>
          </a:prstGeom>
          <a:solidFill>
            <a:srgbClr val="E9B872"/>
          </a:solidFill>
          <a:ln w="12700">
            <a:solidFill>
              <a:srgbClr val="E9B872"/>
            </a:solidFill>
            <a:prstDash val="solid"/>
          </a:ln>
        </p:spPr>
      </p:sp>
      <p:sp>
        <p:nvSpPr>
          <p:cNvPr id="4" name="Text 2"/>
          <p:cNvSpPr/>
          <p:nvPr/>
        </p:nvSpPr>
        <p:spPr>
          <a:xfrm>
            <a:off x="502920" y="384048"/>
            <a:ext cx="7498080" cy="411480"/>
          </a:xfrm>
          <a:prstGeom prst="rect">
            <a:avLst/>
          </a:prstGeom>
          <a:noFill/>
          <a:ln/>
        </p:spPr>
        <p:txBody>
          <a:bodyPr wrap="square" lIns="0" tIns="0" rIns="0" bIns="0" rtlCol="0" anchor="ctr"/>
          <a:lstStyle/>
          <a:p>
            <a:pPr marL="0" indent="0">
              <a:buNone/>
            </a:pPr>
            <a:r>
              <a:rPr lang="en-US" sz="3200" b="1" dirty="0">
                <a:solidFill>
                  <a:srgbClr val="173B57"/>
                </a:solidFill>
                <a:latin typeface="Times New Roman" panose="02020603050405020304" pitchFamily="18" charset="0"/>
                <a:ea typeface="Arial" pitchFamily="34" charset="-122"/>
                <a:cs typeface="Times New Roman" panose="02020603050405020304" pitchFamily="18" charset="0"/>
              </a:rPr>
              <a:t>Aim, Objectives and Evaluation Question</a:t>
            </a:r>
            <a:endParaRPr lang="en-US" sz="3200" dirty="0">
              <a:latin typeface="Times New Roman" panose="02020603050405020304" pitchFamily="18" charset="0"/>
              <a:cs typeface="Times New Roman" panose="02020603050405020304" pitchFamily="18" charset="0"/>
            </a:endParaRPr>
          </a:p>
        </p:txBody>
      </p:sp>
      <p:sp>
        <p:nvSpPr>
          <p:cNvPr id="6" name="Shape 4"/>
          <p:cNvSpPr/>
          <p:nvPr/>
        </p:nvSpPr>
        <p:spPr>
          <a:xfrm>
            <a:off x="502920" y="1152144"/>
            <a:ext cx="2057400" cy="0"/>
          </a:xfrm>
          <a:prstGeom prst="line">
            <a:avLst/>
          </a:prstGeom>
          <a:noFill/>
          <a:ln w="27940">
            <a:solidFill>
              <a:srgbClr val="E9B872"/>
            </a:solidFill>
            <a:prstDash val="solid"/>
          </a:ln>
        </p:spPr>
      </p:sp>
      <p:sp>
        <p:nvSpPr>
          <p:cNvPr id="7" name="Text 5"/>
          <p:cNvSpPr/>
          <p:nvPr/>
        </p:nvSpPr>
        <p:spPr>
          <a:xfrm>
            <a:off x="658368" y="1353312"/>
            <a:ext cx="2011680" cy="274320"/>
          </a:xfrm>
          <a:prstGeom prst="rect">
            <a:avLst/>
          </a:prstGeom>
          <a:noFill/>
          <a:ln/>
        </p:spPr>
        <p:txBody>
          <a:bodyPr wrap="square" lIns="0" tIns="0" rIns="0" bIns="0" rtlCol="0" anchor="ctr"/>
          <a:lstStyle/>
          <a:p>
            <a:pPr marL="0" indent="0">
              <a:buNone/>
            </a:pPr>
            <a:r>
              <a:rPr lang="en-US" sz="1800" b="1" dirty="0">
                <a:solidFill>
                  <a:srgbClr val="1F6F78"/>
                </a:solidFill>
                <a:latin typeface="Times New Roman" panose="02020603050405020304" pitchFamily="18" charset="0"/>
                <a:cs typeface="Times New Roman" panose="02020603050405020304" pitchFamily="18" charset="0"/>
              </a:rPr>
              <a:t>Project aim</a:t>
            </a:r>
            <a:endParaRPr lang="en-US" sz="1800" dirty="0">
              <a:latin typeface="Times New Roman" panose="02020603050405020304" pitchFamily="18" charset="0"/>
              <a:cs typeface="Times New Roman" panose="02020603050405020304" pitchFamily="18" charset="0"/>
            </a:endParaRPr>
          </a:p>
        </p:txBody>
      </p:sp>
      <p:sp>
        <p:nvSpPr>
          <p:cNvPr id="8" name="Text 6"/>
          <p:cNvSpPr/>
          <p:nvPr/>
        </p:nvSpPr>
        <p:spPr>
          <a:xfrm>
            <a:off x="658368" y="1746504"/>
            <a:ext cx="5029200" cy="786384"/>
          </a:xfrm>
          <a:prstGeom prst="rect">
            <a:avLst/>
          </a:prstGeom>
          <a:noFill/>
          <a:ln/>
        </p:spPr>
        <p:txBody>
          <a:bodyPr wrap="square" lIns="0" tIns="0" rIns="0" bIns="0" rtlCol="0" anchor="ctr">
            <a:normAutofit lnSpcReduction="10000"/>
          </a:bodyPr>
          <a:lstStyle/>
          <a:p>
            <a:r>
              <a:rPr lang="en-US" dirty="0">
                <a:latin typeface="Times New Roman" panose="02020603050405020304" pitchFamily="18" charset="0"/>
                <a:cs typeface="Times New Roman" panose="02020603050405020304" pitchFamily="18" charset="0"/>
              </a:rPr>
              <a:t>To design and evaluate an explainable machine-learning framework for phishing-related email and URL detection.</a:t>
            </a:r>
            <a:endParaRPr lang="en-US" b="1" dirty="0">
              <a:solidFill>
                <a:srgbClr val="002060"/>
              </a:solidFill>
              <a:latin typeface="Times New Roman" panose="02020603050405020304" pitchFamily="18" charset="0"/>
              <a:cs typeface="Times New Roman" panose="02020603050405020304" pitchFamily="18" charset="0"/>
            </a:endParaRPr>
          </a:p>
        </p:txBody>
      </p:sp>
      <p:sp>
        <p:nvSpPr>
          <p:cNvPr id="9" name="Text 7"/>
          <p:cNvSpPr/>
          <p:nvPr/>
        </p:nvSpPr>
        <p:spPr>
          <a:xfrm>
            <a:off x="6400800" y="1353312"/>
            <a:ext cx="2743200" cy="274320"/>
          </a:xfrm>
          <a:prstGeom prst="rect">
            <a:avLst/>
          </a:prstGeom>
          <a:noFill/>
          <a:ln/>
        </p:spPr>
        <p:txBody>
          <a:bodyPr wrap="square" lIns="0" tIns="0" rIns="0" bIns="0" rtlCol="0" anchor="ctr"/>
          <a:lstStyle/>
          <a:p>
            <a:pPr marL="0" indent="0">
              <a:buNone/>
            </a:pPr>
            <a:r>
              <a:rPr lang="en-US" sz="1800" b="1" dirty="0">
                <a:solidFill>
                  <a:srgbClr val="1F6F78"/>
                </a:solidFill>
                <a:latin typeface="Times New Roman" panose="02020603050405020304" pitchFamily="18" charset="0"/>
                <a:cs typeface="Times New Roman" panose="02020603050405020304" pitchFamily="18" charset="0"/>
              </a:rPr>
              <a:t>Evaluation question</a:t>
            </a:r>
            <a:endParaRPr lang="en-US" sz="1800" dirty="0">
              <a:latin typeface="Times New Roman" panose="02020603050405020304" pitchFamily="18" charset="0"/>
              <a:cs typeface="Times New Roman" panose="02020603050405020304" pitchFamily="18" charset="0"/>
            </a:endParaRPr>
          </a:p>
        </p:txBody>
      </p:sp>
      <p:sp>
        <p:nvSpPr>
          <p:cNvPr id="10" name="Text 8"/>
          <p:cNvSpPr/>
          <p:nvPr/>
        </p:nvSpPr>
        <p:spPr>
          <a:xfrm>
            <a:off x="6400800" y="1677991"/>
            <a:ext cx="5706794" cy="890480"/>
          </a:xfrm>
          <a:prstGeom prst="rect">
            <a:avLst/>
          </a:prstGeom>
          <a:noFill/>
          <a:ln/>
        </p:spPr>
        <p:txBody>
          <a:bodyPr wrap="square" lIns="0" tIns="0" rIns="0" bIns="0" rtlCol="0" anchor="ctr">
            <a:noAutofit/>
          </a:bodyPr>
          <a:lstStyle/>
          <a:p>
            <a:r>
              <a:rPr lang="en-US" sz="1600" b="1" dirty="0">
                <a:solidFill>
                  <a:srgbClr val="002060"/>
                </a:solidFill>
                <a:latin typeface="Times New Roman" panose="02020603050405020304" pitchFamily="18" charset="0"/>
                <a:cs typeface="Times New Roman" panose="02020603050405020304" pitchFamily="18" charset="0"/>
              </a:rPr>
              <a:t>Which models perform best, and do their explanations reflect plausible security indicators rather than dataset-specific shortcuts?</a:t>
            </a:r>
          </a:p>
        </p:txBody>
      </p:sp>
      <p:sp>
        <p:nvSpPr>
          <p:cNvPr id="11" name="Text 9"/>
          <p:cNvSpPr/>
          <p:nvPr/>
        </p:nvSpPr>
        <p:spPr>
          <a:xfrm>
            <a:off x="573960" y="3067161"/>
            <a:ext cx="1828800" cy="292608"/>
          </a:xfrm>
          <a:prstGeom prst="rect">
            <a:avLst/>
          </a:prstGeom>
          <a:noFill/>
          <a:ln/>
        </p:spPr>
        <p:txBody>
          <a:bodyPr wrap="square" lIns="0" tIns="0" rIns="0" bIns="0" rtlCol="0" anchor="ctr"/>
          <a:lstStyle/>
          <a:p>
            <a:pPr marL="0" indent="0">
              <a:buNone/>
            </a:pPr>
            <a:r>
              <a:rPr lang="en-US" sz="2000" b="1" dirty="0">
                <a:solidFill>
                  <a:srgbClr val="173B57"/>
                </a:solidFill>
                <a:latin typeface="Times New Roman" panose="02020603050405020304" pitchFamily="18" charset="0"/>
                <a:cs typeface="Times New Roman" panose="02020603050405020304" pitchFamily="18" charset="0"/>
              </a:rPr>
              <a:t>Objectives</a:t>
            </a:r>
            <a:endParaRPr lang="en-US" sz="2000" dirty="0">
              <a:latin typeface="Times New Roman" panose="02020603050405020304" pitchFamily="18" charset="0"/>
              <a:cs typeface="Times New Roman" panose="02020603050405020304" pitchFamily="18" charset="0"/>
            </a:endParaRPr>
          </a:p>
        </p:txBody>
      </p:sp>
      <p:sp>
        <p:nvSpPr>
          <p:cNvPr id="12" name="Text 10"/>
          <p:cNvSpPr/>
          <p:nvPr/>
        </p:nvSpPr>
        <p:spPr>
          <a:xfrm>
            <a:off x="502920" y="3075197"/>
            <a:ext cx="6167704" cy="2630659"/>
          </a:xfrm>
          <a:prstGeom prst="rect">
            <a:avLst/>
          </a:prstGeom>
          <a:noFill/>
          <a:ln/>
        </p:spPr>
        <p:txBody>
          <a:bodyPr wrap="square" lIns="254" tIns="254" rIns="254" bIns="254" rtlCol="0" anchor="ctr">
            <a:normAutofit/>
          </a:bodyPr>
          <a:lstStyle/>
          <a:p>
            <a:pPr marL="285750" indent="-285750">
              <a:lnSpc>
                <a:spcPct val="120000"/>
              </a:lnSpc>
              <a:buFont typeface="Arial" panose="020B0604020202020204" pitchFamily="34" charset="0"/>
              <a:buChar char="•"/>
            </a:pPr>
            <a:r>
              <a:rPr lang="en-US" sz="1600" dirty="0">
                <a:solidFill>
                  <a:srgbClr val="002060"/>
                </a:solidFill>
                <a:latin typeface="Times New Roman" panose="02020603050405020304" pitchFamily="18" charset="0"/>
                <a:cs typeface="Times New Roman" panose="02020603050405020304" pitchFamily="18" charset="0"/>
              </a:rPr>
              <a:t>Review phishing, GenAI, transformer and XAI research</a:t>
            </a:r>
          </a:p>
          <a:p>
            <a:pPr marL="285750" indent="-285750">
              <a:lnSpc>
                <a:spcPct val="120000"/>
              </a:lnSpc>
              <a:buFont typeface="Arial" panose="020B0604020202020204" pitchFamily="34" charset="0"/>
              <a:buChar char="•"/>
            </a:pPr>
            <a:r>
              <a:rPr lang="en-US" sz="1600" dirty="0">
                <a:solidFill>
                  <a:srgbClr val="002060"/>
                </a:solidFill>
                <a:latin typeface="Times New Roman" panose="02020603050405020304" pitchFamily="18" charset="0"/>
                <a:cs typeface="Times New Roman" panose="02020603050405020304" pitchFamily="18" charset="0"/>
              </a:rPr>
              <a:t>Compare classical ML and </a:t>
            </a:r>
            <a:r>
              <a:rPr lang="en-US" sz="1600" dirty="0" err="1">
                <a:solidFill>
                  <a:srgbClr val="002060"/>
                </a:solidFill>
                <a:latin typeface="Times New Roman" panose="02020603050405020304" pitchFamily="18" charset="0"/>
                <a:cs typeface="Times New Roman" panose="02020603050405020304" pitchFamily="18" charset="0"/>
              </a:rPr>
              <a:t>DistilBERT</a:t>
            </a:r>
            <a:r>
              <a:rPr lang="en-US" sz="1600" dirty="0">
                <a:solidFill>
                  <a:srgbClr val="002060"/>
                </a:solidFill>
                <a:latin typeface="Times New Roman" panose="02020603050405020304" pitchFamily="18" charset="0"/>
                <a:cs typeface="Times New Roman" panose="02020603050405020304" pitchFamily="18" charset="0"/>
              </a:rPr>
              <a:t> for email classification</a:t>
            </a:r>
          </a:p>
          <a:p>
            <a:pPr marL="285750" indent="-285750">
              <a:lnSpc>
                <a:spcPct val="120000"/>
              </a:lnSpc>
              <a:buFont typeface="Arial" panose="020B0604020202020204" pitchFamily="34" charset="0"/>
              <a:buChar char="•"/>
            </a:pPr>
            <a:r>
              <a:rPr lang="en-US" sz="1600" dirty="0">
                <a:solidFill>
                  <a:srgbClr val="002060"/>
                </a:solidFill>
                <a:latin typeface="Times New Roman" panose="02020603050405020304" pitchFamily="18" charset="0"/>
                <a:cs typeface="Times New Roman" panose="02020603050405020304" pitchFamily="18" charset="0"/>
              </a:rPr>
              <a:t>Evaluate ML models for phishing-URL classification</a:t>
            </a:r>
          </a:p>
          <a:p>
            <a:pPr marL="285750" indent="-285750">
              <a:lnSpc>
                <a:spcPct val="120000"/>
              </a:lnSpc>
              <a:buFont typeface="Arial" panose="020B0604020202020204" pitchFamily="34" charset="0"/>
              <a:buChar char="•"/>
            </a:pPr>
            <a:r>
              <a:rPr lang="en-US" sz="1600" dirty="0">
                <a:solidFill>
                  <a:srgbClr val="002060"/>
                </a:solidFill>
                <a:latin typeface="Times New Roman" panose="02020603050405020304" pitchFamily="18" charset="0"/>
                <a:cs typeface="Times New Roman" panose="02020603050405020304" pitchFamily="18" charset="0"/>
              </a:rPr>
              <a:t>Explain model decisions using SHAP and LIME</a:t>
            </a:r>
          </a:p>
          <a:p>
            <a:pPr marL="285750" indent="-285750">
              <a:lnSpc>
                <a:spcPct val="120000"/>
              </a:lnSpc>
              <a:buFont typeface="Arial" panose="020B0604020202020204" pitchFamily="34" charset="0"/>
              <a:buChar char="•"/>
            </a:pPr>
            <a:r>
              <a:rPr lang="en-US" sz="1600" dirty="0">
                <a:solidFill>
                  <a:srgbClr val="002060"/>
                </a:solidFill>
                <a:latin typeface="Times New Roman" panose="02020603050405020304" pitchFamily="18" charset="0"/>
                <a:cs typeface="Times New Roman" panose="02020603050405020304" pitchFamily="18" charset="0"/>
              </a:rPr>
              <a:t>Evaluate using multiple security-relevant metrics</a:t>
            </a:r>
          </a:p>
          <a:p>
            <a:pPr marL="285750" indent="-285750">
              <a:lnSpc>
                <a:spcPct val="120000"/>
              </a:lnSpc>
              <a:buFont typeface="Arial" panose="020B0604020202020204" pitchFamily="34" charset="0"/>
              <a:buChar char="•"/>
            </a:pPr>
            <a:endParaRPr lang="en-US" sz="1600" dirty="0">
              <a:solidFill>
                <a:srgbClr val="002060"/>
              </a:solidFill>
              <a:latin typeface="Times New Roman" panose="02020603050405020304" pitchFamily="18" charset="0"/>
              <a:cs typeface="Times New Roman" panose="02020603050405020304" pitchFamily="18" charset="0"/>
            </a:endParaRPr>
          </a:p>
        </p:txBody>
      </p:sp>
      <p:sp>
        <p:nvSpPr>
          <p:cNvPr id="16" name="Text 13"/>
          <p:cNvSpPr/>
          <p:nvPr/>
        </p:nvSpPr>
        <p:spPr>
          <a:xfrm>
            <a:off x="11292840" y="6446520"/>
            <a:ext cx="384048" cy="201168"/>
          </a:xfrm>
          <a:prstGeom prst="rect">
            <a:avLst/>
          </a:prstGeom>
          <a:noFill/>
          <a:ln/>
        </p:spPr>
        <p:txBody>
          <a:bodyPr wrap="square" lIns="0" tIns="0" rIns="0" bIns="0" rtlCol="0" anchor="ctr"/>
          <a:lstStyle/>
          <a:p>
            <a:pPr marL="0" indent="0" algn="r">
              <a:buNone/>
            </a:pPr>
            <a:r>
              <a:rPr lang="en-US" sz="850" b="1" dirty="0">
                <a:solidFill>
                  <a:srgbClr val="67717A"/>
                </a:solidFill>
                <a:latin typeface="Times New Roman" panose="02020603050405020304" pitchFamily="18" charset="0"/>
                <a:cs typeface="Times New Roman" panose="02020603050405020304" pitchFamily="18" charset="0"/>
              </a:rPr>
              <a:t>03</a:t>
            </a:r>
            <a:endParaRPr lang="en-US" sz="850" dirty="0">
              <a:latin typeface="Times New Roman" panose="02020603050405020304" pitchFamily="18" charset="0"/>
              <a:cs typeface="Times New Roman" panose="02020603050405020304" pitchFamily="18" charset="0"/>
            </a:endParaRPr>
          </a:p>
        </p:txBody>
      </p:sp>
      <p:grpSp>
        <p:nvGrpSpPr>
          <p:cNvPr id="25" name="Group 24">
            <a:extLst>
              <a:ext uri="{FF2B5EF4-FFF2-40B4-BE49-F238E27FC236}">
                <a16:creationId xmlns:a16="http://schemas.microsoft.com/office/drawing/2014/main" id="{E6BE9938-D630-B74B-FAC2-C5DFE6438A85}"/>
              </a:ext>
            </a:extLst>
          </p:cNvPr>
          <p:cNvGrpSpPr/>
          <p:nvPr/>
        </p:nvGrpSpPr>
        <p:grpSpPr>
          <a:xfrm>
            <a:off x="6549944" y="3619028"/>
            <a:ext cx="5188111" cy="733019"/>
            <a:chOff x="3446223" y="5238013"/>
            <a:chExt cx="6235133" cy="658368"/>
          </a:xfrm>
        </p:grpSpPr>
        <p:grpSp>
          <p:nvGrpSpPr>
            <p:cNvPr id="5" name="Group 4">
              <a:extLst>
                <a:ext uri="{FF2B5EF4-FFF2-40B4-BE49-F238E27FC236}">
                  <a16:creationId xmlns:a16="http://schemas.microsoft.com/office/drawing/2014/main" id="{431F9F53-359C-8E4A-4BAC-FD28741EB45B}"/>
                </a:ext>
              </a:extLst>
            </p:cNvPr>
            <p:cNvGrpSpPr/>
            <p:nvPr/>
          </p:nvGrpSpPr>
          <p:grpSpPr>
            <a:xfrm>
              <a:off x="3446223" y="5238013"/>
              <a:ext cx="6235133" cy="658368"/>
              <a:chOff x="2462022" y="5148072"/>
              <a:chExt cx="4898898" cy="658368"/>
            </a:xfrm>
          </p:grpSpPr>
          <p:sp>
            <p:nvSpPr>
              <p:cNvPr id="20" name="Text 14">
                <a:extLst>
                  <a:ext uri="{FF2B5EF4-FFF2-40B4-BE49-F238E27FC236}">
                    <a16:creationId xmlns:a16="http://schemas.microsoft.com/office/drawing/2014/main" id="{8E61289B-DD66-64AB-EEAA-93D33CE0D40A}"/>
                  </a:ext>
                </a:extLst>
              </p:cNvPr>
              <p:cNvSpPr/>
              <p:nvPr/>
            </p:nvSpPr>
            <p:spPr>
              <a:xfrm>
                <a:off x="2462022" y="5148072"/>
                <a:ext cx="1529334" cy="658368"/>
              </a:xfrm>
              <a:prstGeom prst="rect">
                <a:avLst/>
              </a:prstGeom>
              <a:solidFill>
                <a:srgbClr val="EDE3B4"/>
              </a:solidFill>
              <a:ln>
                <a:solidFill>
                  <a:srgbClr val="FFFFFF">
                    <a:alpha val="0"/>
                  </a:srgbClr>
                </a:solidFill>
              </a:ln>
            </p:spPr>
            <p:txBody>
              <a:bodyPr wrap="square" lIns="762" tIns="762" rIns="762" bIns="762" rtlCol="0" anchor="ctr"/>
              <a:lstStyle/>
              <a:p>
                <a:pPr marL="0" indent="0" algn="ctr">
                  <a:buNone/>
                </a:pPr>
                <a:r>
                  <a:rPr lang="en-US" sz="1200" b="1" dirty="0">
                    <a:solidFill>
                      <a:srgbClr val="173B57"/>
                    </a:solidFill>
                    <a:latin typeface="Times New Roman" panose="02020603050405020304" pitchFamily="18" charset="0"/>
                    <a:cs typeface="Times New Roman" panose="02020603050405020304" pitchFamily="18" charset="0"/>
                  </a:rPr>
                  <a:t>Performance </a:t>
                </a:r>
                <a:endParaRPr lang="en-US" sz="1200" dirty="0">
                  <a:latin typeface="Times New Roman" panose="02020603050405020304" pitchFamily="18" charset="0"/>
                  <a:cs typeface="Times New Roman" panose="02020603050405020304" pitchFamily="18" charset="0"/>
                </a:endParaRPr>
              </a:p>
            </p:txBody>
          </p:sp>
          <p:sp>
            <p:nvSpPr>
              <p:cNvPr id="21" name="Text 15">
                <a:extLst>
                  <a:ext uri="{FF2B5EF4-FFF2-40B4-BE49-F238E27FC236}">
                    <a16:creationId xmlns:a16="http://schemas.microsoft.com/office/drawing/2014/main" id="{C28717C5-4944-3E2A-4A2B-1E3CB033AD77}"/>
                  </a:ext>
                </a:extLst>
              </p:cNvPr>
              <p:cNvSpPr/>
              <p:nvPr/>
            </p:nvSpPr>
            <p:spPr>
              <a:xfrm>
                <a:off x="4146804" y="5148072"/>
                <a:ext cx="1529334" cy="658368"/>
              </a:xfrm>
              <a:prstGeom prst="rect">
                <a:avLst/>
              </a:prstGeom>
              <a:solidFill>
                <a:srgbClr val="F4C7B8"/>
              </a:solidFill>
              <a:ln>
                <a:solidFill>
                  <a:srgbClr val="FFFFFF">
                    <a:alpha val="0"/>
                  </a:srgbClr>
                </a:solidFill>
              </a:ln>
            </p:spPr>
            <p:txBody>
              <a:bodyPr wrap="square" lIns="762" tIns="762" rIns="762" bIns="762" rtlCol="0" anchor="ctr"/>
              <a:lstStyle/>
              <a:p>
                <a:pPr marL="0" indent="0" algn="ctr">
                  <a:buNone/>
                </a:pPr>
                <a:r>
                  <a:rPr lang="en-US" sz="1200" b="1" dirty="0">
                    <a:solidFill>
                      <a:srgbClr val="173B57"/>
                    </a:solidFill>
                    <a:latin typeface="Times New Roman" panose="02020603050405020304" pitchFamily="18" charset="0"/>
                    <a:cs typeface="Times New Roman" panose="02020603050405020304" pitchFamily="18" charset="0"/>
                  </a:rPr>
                  <a:t>Explainability </a:t>
                </a:r>
                <a:endParaRPr lang="en-US" sz="1200" dirty="0">
                  <a:latin typeface="Times New Roman" panose="02020603050405020304" pitchFamily="18" charset="0"/>
                  <a:cs typeface="Times New Roman" panose="02020603050405020304" pitchFamily="18" charset="0"/>
                </a:endParaRPr>
              </a:p>
            </p:txBody>
          </p:sp>
          <p:sp>
            <p:nvSpPr>
              <p:cNvPr id="22" name="Text 16">
                <a:extLst>
                  <a:ext uri="{FF2B5EF4-FFF2-40B4-BE49-F238E27FC236}">
                    <a16:creationId xmlns:a16="http://schemas.microsoft.com/office/drawing/2014/main" id="{1887A153-E6D9-0C99-D033-16BC0B2F777B}"/>
                  </a:ext>
                </a:extLst>
              </p:cNvPr>
              <p:cNvSpPr/>
              <p:nvPr/>
            </p:nvSpPr>
            <p:spPr>
              <a:xfrm>
                <a:off x="5831586" y="5148072"/>
                <a:ext cx="1529334" cy="658368"/>
              </a:xfrm>
              <a:prstGeom prst="rect">
                <a:avLst/>
              </a:prstGeom>
              <a:solidFill>
                <a:srgbClr val="D9C8F1"/>
              </a:solidFill>
              <a:ln>
                <a:solidFill>
                  <a:srgbClr val="FFFFFF">
                    <a:alpha val="0"/>
                  </a:srgbClr>
                </a:solidFill>
              </a:ln>
            </p:spPr>
            <p:txBody>
              <a:bodyPr wrap="square" lIns="762" tIns="762" rIns="762" bIns="762" rtlCol="0" anchor="ctr"/>
              <a:lstStyle/>
              <a:p>
                <a:pPr marL="0" indent="0" algn="ctr">
                  <a:buNone/>
                </a:pPr>
                <a:r>
                  <a:rPr lang="en-US" sz="1200" b="1" dirty="0">
                    <a:solidFill>
                      <a:srgbClr val="173B57"/>
                    </a:solidFill>
                    <a:latin typeface="Times New Roman" panose="02020603050405020304" pitchFamily="18" charset="0"/>
                    <a:cs typeface="Times New Roman" panose="02020603050405020304" pitchFamily="18" charset="0"/>
                  </a:rPr>
                  <a:t>Critical Interpretation</a:t>
                </a:r>
                <a:endParaRPr lang="en-US" sz="1200" dirty="0">
                  <a:latin typeface="Times New Roman" panose="02020603050405020304" pitchFamily="18" charset="0"/>
                  <a:cs typeface="Times New Roman" panose="02020603050405020304" pitchFamily="18" charset="0"/>
                </a:endParaRPr>
              </a:p>
            </p:txBody>
          </p:sp>
        </p:grpSp>
        <p:sp>
          <p:nvSpPr>
            <p:cNvPr id="23" name="Cross 22">
              <a:extLst>
                <a:ext uri="{FF2B5EF4-FFF2-40B4-BE49-F238E27FC236}">
                  <a16:creationId xmlns:a16="http://schemas.microsoft.com/office/drawing/2014/main" id="{B6AD4E6C-5500-1B73-23A8-5947531B7247}"/>
                </a:ext>
              </a:extLst>
            </p:cNvPr>
            <p:cNvSpPr/>
            <p:nvPr/>
          </p:nvSpPr>
          <p:spPr>
            <a:xfrm>
              <a:off x="5392702" y="5503668"/>
              <a:ext cx="197848" cy="178140"/>
            </a:xfrm>
            <a:prstGeom prst="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ross 23">
              <a:extLst>
                <a:ext uri="{FF2B5EF4-FFF2-40B4-BE49-F238E27FC236}">
                  <a16:creationId xmlns:a16="http://schemas.microsoft.com/office/drawing/2014/main" id="{630C9263-2D91-0F04-EAD0-FD4DAF20AD65}"/>
                </a:ext>
              </a:extLst>
            </p:cNvPr>
            <p:cNvSpPr/>
            <p:nvPr/>
          </p:nvSpPr>
          <p:spPr>
            <a:xfrm>
              <a:off x="7551710" y="5503667"/>
              <a:ext cx="197848" cy="178140"/>
            </a:xfrm>
            <a:prstGeom prst="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8F4E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18872"/>
          </a:xfrm>
          <a:prstGeom prst="rect">
            <a:avLst/>
          </a:prstGeom>
          <a:solidFill>
            <a:srgbClr val="1F6F78"/>
          </a:solidFill>
          <a:ln w="12700">
            <a:solidFill>
              <a:srgbClr val="1F6F78"/>
            </a:solidFill>
            <a:prstDash val="solid"/>
          </a:ln>
        </p:spPr>
      </p:sp>
      <p:sp>
        <p:nvSpPr>
          <p:cNvPr id="3" name="Shape 1"/>
          <p:cNvSpPr/>
          <p:nvPr/>
        </p:nvSpPr>
        <p:spPr>
          <a:xfrm>
            <a:off x="0" y="6757416"/>
            <a:ext cx="12191695" cy="100584"/>
          </a:xfrm>
          <a:prstGeom prst="rect">
            <a:avLst/>
          </a:prstGeom>
          <a:solidFill>
            <a:srgbClr val="D9C8F1"/>
          </a:solidFill>
          <a:ln w="12700">
            <a:solidFill>
              <a:srgbClr val="D9C8F1"/>
            </a:solidFill>
            <a:prstDash val="solid"/>
          </a:ln>
        </p:spPr>
      </p:sp>
      <p:sp>
        <p:nvSpPr>
          <p:cNvPr id="4" name="Text 2"/>
          <p:cNvSpPr/>
          <p:nvPr/>
        </p:nvSpPr>
        <p:spPr>
          <a:xfrm>
            <a:off x="502920" y="384048"/>
            <a:ext cx="7498080" cy="411480"/>
          </a:xfrm>
          <a:prstGeom prst="rect">
            <a:avLst/>
          </a:prstGeom>
          <a:noFill/>
          <a:ln/>
        </p:spPr>
        <p:txBody>
          <a:bodyPr wrap="square" lIns="0" tIns="0" rIns="0" bIns="0" rtlCol="0" anchor="ctr"/>
          <a:lstStyle/>
          <a:p>
            <a:pPr marL="0" indent="0">
              <a:buNone/>
            </a:pPr>
            <a:r>
              <a:rPr lang="en-US" sz="3200" b="1" dirty="0">
                <a:solidFill>
                  <a:srgbClr val="173B57"/>
                </a:solidFill>
                <a:latin typeface="Times New Roman" panose="02020603050405020304" pitchFamily="18" charset="0"/>
                <a:ea typeface="Arial" pitchFamily="34" charset="-122"/>
                <a:cs typeface="Times New Roman" panose="02020603050405020304" pitchFamily="18" charset="0"/>
              </a:rPr>
              <a:t>Literature Synthesis and Research Gap</a:t>
            </a:r>
            <a:endParaRPr lang="en-US" sz="3200" dirty="0">
              <a:latin typeface="Times New Roman" panose="02020603050405020304" pitchFamily="18" charset="0"/>
              <a:cs typeface="Times New Roman" panose="02020603050405020304" pitchFamily="18" charset="0"/>
            </a:endParaRPr>
          </a:p>
        </p:txBody>
      </p:sp>
      <p:sp>
        <p:nvSpPr>
          <p:cNvPr id="6" name="Shape 4"/>
          <p:cNvSpPr/>
          <p:nvPr/>
        </p:nvSpPr>
        <p:spPr>
          <a:xfrm>
            <a:off x="502920" y="1152144"/>
            <a:ext cx="2057400" cy="0"/>
          </a:xfrm>
          <a:prstGeom prst="line">
            <a:avLst/>
          </a:prstGeom>
          <a:noFill/>
          <a:ln w="27940">
            <a:solidFill>
              <a:srgbClr val="E9B872"/>
            </a:solidFill>
            <a:prstDash val="solid"/>
          </a:ln>
        </p:spPr>
      </p:sp>
      <p:sp>
        <p:nvSpPr>
          <p:cNvPr id="7" name="Text 5"/>
          <p:cNvSpPr/>
          <p:nvPr/>
        </p:nvSpPr>
        <p:spPr>
          <a:xfrm>
            <a:off x="658367" y="1233391"/>
            <a:ext cx="7076557" cy="658367"/>
          </a:xfrm>
          <a:prstGeom prst="rect">
            <a:avLst/>
          </a:prstGeom>
          <a:noFill/>
          <a:ln/>
        </p:spPr>
        <p:txBody>
          <a:bodyPr wrap="square" lIns="0" tIns="0" rIns="0" bIns="0" rtlCol="0" anchor="ctr"/>
          <a:lstStyle/>
          <a:p>
            <a:pPr marL="0" indent="0">
              <a:buNone/>
            </a:pPr>
            <a:r>
              <a:rPr lang="en-US" sz="1800" b="1" dirty="0">
                <a:solidFill>
                  <a:srgbClr val="173B57"/>
                </a:solidFill>
                <a:latin typeface="Times New Roman" panose="02020603050405020304" pitchFamily="18" charset="0"/>
                <a:cs typeface="Times New Roman" panose="02020603050405020304" pitchFamily="18" charset="0"/>
              </a:rPr>
              <a:t>Phishing detection has evolved from reactive rules towards data-driven contextual models.</a:t>
            </a:r>
            <a:endParaRPr lang="en-US" sz="1800" dirty="0">
              <a:latin typeface="Times New Roman" panose="02020603050405020304" pitchFamily="18" charset="0"/>
              <a:cs typeface="Times New Roman" panose="02020603050405020304" pitchFamily="18" charset="0"/>
            </a:endParaRPr>
          </a:p>
        </p:txBody>
      </p:sp>
      <p:grpSp>
        <p:nvGrpSpPr>
          <p:cNvPr id="5" name="Group 4">
            <a:extLst>
              <a:ext uri="{FF2B5EF4-FFF2-40B4-BE49-F238E27FC236}">
                <a16:creationId xmlns:a16="http://schemas.microsoft.com/office/drawing/2014/main" id="{1382A370-768A-0802-76D2-97CF5AA1D736}"/>
              </a:ext>
            </a:extLst>
          </p:cNvPr>
          <p:cNvGrpSpPr/>
          <p:nvPr/>
        </p:nvGrpSpPr>
        <p:grpSpPr>
          <a:xfrm>
            <a:off x="749808" y="1961912"/>
            <a:ext cx="7223760" cy="658368"/>
            <a:chOff x="749808" y="1901952"/>
            <a:chExt cx="7223760" cy="658368"/>
          </a:xfrm>
        </p:grpSpPr>
        <p:sp>
          <p:nvSpPr>
            <p:cNvPr id="8" name="Shape 6"/>
            <p:cNvSpPr/>
            <p:nvPr/>
          </p:nvSpPr>
          <p:spPr>
            <a:xfrm>
              <a:off x="2051914" y="2231136"/>
              <a:ext cx="192024" cy="0"/>
            </a:xfrm>
            <a:prstGeom prst="line">
              <a:avLst/>
            </a:prstGeom>
            <a:noFill/>
            <a:ln w="15240">
              <a:solidFill>
                <a:srgbClr val="C5DAD7"/>
              </a:solidFill>
              <a:prstDash val="solid"/>
              <a:headEnd type="none"/>
              <a:tailEnd type="triangle"/>
            </a:ln>
          </p:spPr>
        </p:sp>
        <p:sp>
          <p:nvSpPr>
            <p:cNvPr id="9" name="Shape 7"/>
            <p:cNvSpPr/>
            <p:nvPr/>
          </p:nvSpPr>
          <p:spPr>
            <a:xfrm>
              <a:off x="3527755" y="2231136"/>
              <a:ext cx="192024" cy="0"/>
            </a:xfrm>
            <a:prstGeom prst="line">
              <a:avLst/>
            </a:prstGeom>
            <a:noFill/>
            <a:ln w="15240">
              <a:solidFill>
                <a:srgbClr val="C5DAD7"/>
              </a:solidFill>
              <a:prstDash val="solid"/>
              <a:headEnd type="none"/>
              <a:tailEnd type="triangle"/>
            </a:ln>
          </p:spPr>
        </p:sp>
        <p:sp>
          <p:nvSpPr>
            <p:cNvPr id="10" name="Shape 8"/>
            <p:cNvSpPr/>
            <p:nvPr/>
          </p:nvSpPr>
          <p:spPr>
            <a:xfrm>
              <a:off x="5003597" y="2231136"/>
              <a:ext cx="192024" cy="0"/>
            </a:xfrm>
            <a:prstGeom prst="line">
              <a:avLst/>
            </a:prstGeom>
            <a:noFill/>
            <a:ln w="15240">
              <a:solidFill>
                <a:srgbClr val="C5DAD7"/>
              </a:solidFill>
              <a:prstDash val="solid"/>
              <a:headEnd type="none"/>
              <a:tailEnd type="triangle"/>
            </a:ln>
          </p:spPr>
        </p:sp>
        <p:sp>
          <p:nvSpPr>
            <p:cNvPr id="11" name="Shape 9"/>
            <p:cNvSpPr/>
            <p:nvPr/>
          </p:nvSpPr>
          <p:spPr>
            <a:xfrm>
              <a:off x="6479438" y="2231136"/>
              <a:ext cx="192024" cy="0"/>
            </a:xfrm>
            <a:prstGeom prst="line">
              <a:avLst/>
            </a:prstGeom>
            <a:noFill/>
            <a:ln w="15240">
              <a:solidFill>
                <a:srgbClr val="C5DAD7"/>
              </a:solidFill>
              <a:prstDash val="solid"/>
              <a:headEnd type="none"/>
              <a:tailEnd type="triangle"/>
            </a:ln>
          </p:spPr>
        </p:sp>
        <p:sp>
          <p:nvSpPr>
            <p:cNvPr id="12" name="Text 10"/>
            <p:cNvSpPr/>
            <p:nvPr/>
          </p:nvSpPr>
          <p:spPr>
            <a:xfrm>
              <a:off x="749808" y="1901952"/>
              <a:ext cx="1320394" cy="658368"/>
            </a:xfrm>
            <a:prstGeom prst="rect">
              <a:avLst/>
            </a:prstGeom>
            <a:solidFill>
              <a:srgbClr val="B8DEDC"/>
            </a:solidFill>
            <a:ln>
              <a:solidFill>
                <a:srgbClr val="FFFFFF">
                  <a:alpha val="0"/>
                </a:srgbClr>
              </a:solidFill>
            </a:ln>
          </p:spPr>
          <p:txBody>
            <a:bodyPr wrap="square" lIns="762" tIns="762" rIns="762" bIns="762" rtlCol="0" anchor="ctr"/>
            <a:lstStyle/>
            <a:p>
              <a:pPr marL="0" indent="0" algn="ctr">
                <a:buNone/>
              </a:pPr>
              <a:r>
                <a:rPr lang="en-US" sz="1600" b="1" dirty="0">
                  <a:solidFill>
                    <a:srgbClr val="173B57"/>
                  </a:solidFill>
                  <a:latin typeface="Times New Roman" panose="02020603050405020304" pitchFamily="18" charset="0"/>
                  <a:cs typeface="Times New Roman" panose="02020603050405020304" pitchFamily="18" charset="0"/>
                </a:rPr>
                <a:t>Blacklists </a:t>
              </a:r>
              <a:endParaRPr lang="en-US" sz="1600" dirty="0">
                <a:latin typeface="Times New Roman" panose="02020603050405020304" pitchFamily="18" charset="0"/>
                <a:cs typeface="Times New Roman" panose="02020603050405020304" pitchFamily="18" charset="0"/>
              </a:endParaRPr>
            </a:p>
          </p:txBody>
        </p:sp>
        <p:sp>
          <p:nvSpPr>
            <p:cNvPr id="13" name="Text 11"/>
            <p:cNvSpPr/>
            <p:nvPr/>
          </p:nvSpPr>
          <p:spPr>
            <a:xfrm>
              <a:off x="2225650" y="1901952"/>
              <a:ext cx="1320394" cy="658368"/>
            </a:xfrm>
            <a:prstGeom prst="rect">
              <a:avLst/>
            </a:prstGeom>
            <a:solidFill>
              <a:srgbClr val="EDE3B4"/>
            </a:solidFill>
            <a:ln>
              <a:solidFill>
                <a:srgbClr val="FFFFFF">
                  <a:alpha val="0"/>
                </a:srgbClr>
              </a:solidFill>
            </a:ln>
          </p:spPr>
          <p:txBody>
            <a:bodyPr wrap="square" lIns="762" tIns="762" rIns="762" bIns="762" rtlCol="0" anchor="ctr"/>
            <a:lstStyle/>
            <a:p>
              <a:pPr marL="0" indent="0" algn="ctr">
                <a:buNone/>
              </a:pPr>
              <a:r>
                <a:rPr lang="en-US" sz="1600" b="1" dirty="0">
                  <a:solidFill>
                    <a:srgbClr val="173B57"/>
                  </a:solidFill>
                  <a:latin typeface="Times New Roman" panose="02020603050405020304" pitchFamily="18" charset="0"/>
                  <a:cs typeface="Times New Roman" panose="02020603050405020304" pitchFamily="18" charset="0"/>
                </a:rPr>
                <a:t>Heuristics </a:t>
              </a:r>
              <a:endParaRPr lang="en-US" sz="1600" dirty="0">
                <a:latin typeface="Times New Roman" panose="02020603050405020304" pitchFamily="18" charset="0"/>
                <a:cs typeface="Times New Roman" panose="02020603050405020304" pitchFamily="18" charset="0"/>
              </a:endParaRPr>
            </a:p>
          </p:txBody>
        </p:sp>
        <p:sp>
          <p:nvSpPr>
            <p:cNvPr id="14" name="Text 12"/>
            <p:cNvSpPr/>
            <p:nvPr/>
          </p:nvSpPr>
          <p:spPr>
            <a:xfrm>
              <a:off x="3701491" y="1901952"/>
              <a:ext cx="1320394" cy="658368"/>
            </a:xfrm>
            <a:prstGeom prst="rect">
              <a:avLst/>
            </a:prstGeom>
            <a:solidFill>
              <a:srgbClr val="F4C7B8"/>
            </a:solidFill>
            <a:ln>
              <a:solidFill>
                <a:srgbClr val="FFFFFF">
                  <a:alpha val="0"/>
                </a:srgbClr>
              </a:solidFill>
            </a:ln>
          </p:spPr>
          <p:txBody>
            <a:bodyPr wrap="square" lIns="762" tIns="762" rIns="762" bIns="762" rtlCol="0" anchor="ctr"/>
            <a:lstStyle/>
            <a:p>
              <a:pPr marL="0" indent="0" algn="ctr">
                <a:buNone/>
              </a:pPr>
              <a:r>
                <a:rPr lang="en-US" sz="1600" b="1" dirty="0">
                  <a:solidFill>
                    <a:srgbClr val="173B57"/>
                  </a:solidFill>
                  <a:latin typeface="Times New Roman" panose="02020603050405020304" pitchFamily="18" charset="0"/>
                  <a:cs typeface="Times New Roman" panose="02020603050405020304" pitchFamily="18" charset="0"/>
                </a:rPr>
                <a:t>Machine Learning</a:t>
              </a:r>
              <a:endParaRPr lang="en-US" sz="1600" dirty="0">
                <a:latin typeface="Times New Roman" panose="02020603050405020304" pitchFamily="18" charset="0"/>
                <a:cs typeface="Times New Roman" panose="02020603050405020304" pitchFamily="18" charset="0"/>
              </a:endParaRPr>
            </a:p>
          </p:txBody>
        </p:sp>
        <p:sp>
          <p:nvSpPr>
            <p:cNvPr id="15" name="Text 13"/>
            <p:cNvSpPr/>
            <p:nvPr/>
          </p:nvSpPr>
          <p:spPr>
            <a:xfrm>
              <a:off x="5177333" y="1901952"/>
              <a:ext cx="1320394" cy="658368"/>
            </a:xfrm>
            <a:prstGeom prst="rect">
              <a:avLst/>
            </a:prstGeom>
            <a:solidFill>
              <a:srgbClr val="D9C8F1"/>
            </a:solidFill>
            <a:ln>
              <a:solidFill>
                <a:srgbClr val="FFFFFF">
                  <a:alpha val="0"/>
                </a:srgbClr>
              </a:solidFill>
            </a:ln>
          </p:spPr>
          <p:txBody>
            <a:bodyPr wrap="square" lIns="762" tIns="762" rIns="762" bIns="762" rtlCol="0" anchor="ctr"/>
            <a:lstStyle/>
            <a:p>
              <a:pPr marL="0" indent="0" algn="ctr">
                <a:buNone/>
              </a:pPr>
              <a:r>
                <a:rPr lang="en-US" sz="1600" b="1" dirty="0">
                  <a:solidFill>
                    <a:srgbClr val="173B57"/>
                  </a:solidFill>
                  <a:latin typeface="Times New Roman" panose="02020603050405020304" pitchFamily="18" charset="0"/>
                  <a:cs typeface="Times New Roman" panose="02020603050405020304" pitchFamily="18" charset="0"/>
                </a:rPr>
                <a:t>Deep Learning</a:t>
              </a:r>
              <a:endParaRPr lang="en-US" sz="1600" dirty="0">
                <a:latin typeface="Times New Roman" panose="02020603050405020304" pitchFamily="18" charset="0"/>
                <a:cs typeface="Times New Roman" panose="02020603050405020304" pitchFamily="18" charset="0"/>
              </a:endParaRPr>
            </a:p>
          </p:txBody>
        </p:sp>
        <p:sp>
          <p:nvSpPr>
            <p:cNvPr id="16" name="Text 14"/>
            <p:cNvSpPr/>
            <p:nvPr/>
          </p:nvSpPr>
          <p:spPr>
            <a:xfrm>
              <a:off x="6653174" y="1901952"/>
              <a:ext cx="1320394" cy="658368"/>
            </a:xfrm>
            <a:prstGeom prst="rect">
              <a:avLst/>
            </a:prstGeom>
            <a:solidFill>
              <a:srgbClr val="C6D8F2"/>
            </a:solidFill>
            <a:ln>
              <a:solidFill>
                <a:srgbClr val="FFFFFF">
                  <a:alpha val="0"/>
                </a:srgbClr>
              </a:solidFill>
            </a:ln>
          </p:spPr>
          <p:txBody>
            <a:bodyPr wrap="square" lIns="762" tIns="762" rIns="762" bIns="762" rtlCol="0" anchor="ctr"/>
            <a:lstStyle/>
            <a:p>
              <a:pPr marL="0" indent="0" algn="ctr">
                <a:buNone/>
              </a:pPr>
              <a:r>
                <a:rPr lang="en-US" sz="1600" b="1" dirty="0">
                  <a:solidFill>
                    <a:srgbClr val="173B57"/>
                  </a:solidFill>
                  <a:latin typeface="Times New Roman" panose="02020603050405020304" pitchFamily="18" charset="0"/>
                  <a:cs typeface="Times New Roman" panose="02020603050405020304" pitchFamily="18" charset="0"/>
                </a:rPr>
                <a:t>Transformers</a:t>
              </a:r>
              <a:endParaRPr lang="en-US" sz="1600" dirty="0">
                <a:latin typeface="Times New Roman" panose="02020603050405020304" pitchFamily="18" charset="0"/>
                <a:cs typeface="Times New Roman" panose="02020603050405020304" pitchFamily="18" charset="0"/>
              </a:endParaRPr>
            </a:p>
          </p:txBody>
        </p:sp>
      </p:grpSp>
      <p:grpSp>
        <p:nvGrpSpPr>
          <p:cNvPr id="32" name="Group 31">
            <a:extLst>
              <a:ext uri="{FF2B5EF4-FFF2-40B4-BE49-F238E27FC236}">
                <a16:creationId xmlns:a16="http://schemas.microsoft.com/office/drawing/2014/main" id="{82546189-D4BC-B849-A451-BF344D11DD7E}"/>
              </a:ext>
            </a:extLst>
          </p:cNvPr>
          <p:cNvGrpSpPr/>
          <p:nvPr/>
        </p:nvGrpSpPr>
        <p:grpSpPr>
          <a:xfrm>
            <a:off x="749808" y="3017060"/>
            <a:ext cx="11105732" cy="2421934"/>
            <a:chOff x="749808" y="2959310"/>
            <a:chExt cx="11105732" cy="2421934"/>
          </a:xfrm>
        </p:grpSpPr>
        <p:sp>
          <p:nvSpPr>
            <p:cNvPr id="17" name="Text 15"/>
            <p:cNvSpPr/>
            <p:nvPr/>
          </p:nvSpPr>
          <p:spPr>
            <a:xfrm>
              <a:off x="749808" y="2971800"/>
              <a:ext cx="1755648" cy="470916"/>
            </a:xfrm>
            <a:prstGeom prst="rect">
              <a:avLst/>
            </a:prstGeom>
            <a:solidFill>
              <a:srgbClr val="1F6F78"/>
            </a:solidFill>
            <a:ln w="5080">
              <a:solidFill>
                <a:srgbClr val="D8E4E1"/>
              </a:solidFill>
            </a:ln>
          </p:spPr>
          <p:txBody>
            <a:bodyPr wrap="square" lIns="699" tIns="699" rIns="699" bIns="699" rtlCol="0" anchor="ctr">
              <a:normAutofit/>
            </a:bodyPr>
            <a:lstStyle/>
            <a:p>
              <a:pPr marL="0" indent="0" algn="ctr">
                <a:buNone/>
              </a:pPr>
              <a:r>
                <a:rPr lang="en-US" sz="1400" b="1" dirty="0">
                  <a:solidFill>
                    <a:srgbClr val="FFFFFF"/>
                  </a:solidFill>
                  <a:latin typeface="Times New Roman" panose="02020603050405020304" pitchFamily="18" charset="0"/>
                  <a:cs typeface="Times New Roman" panose="02020603050405020304" pitchFamily="18" charset="0"/>
                </a:rPr>
                <a:t>Gap area</a:t>
              </a:r>
              <a:endParaRPr lang="en-US" sz="1400" dirty="0">
                <a:latin typeface="Times New Roman" panose="02020603050405020304" pitchFamily="18" charset="0"/>
                <a:cs typeface="Times New Roman" panose="02020603050405020304" pitchFamily="18" charset="0"/>
              </a:endParaRPr>
            </a:p>
          </p:txBody>
        </p:sp>
        <p:sp>
          <p:nvSpPr>
            <p:cNvPr id="18" name="Text 16"/>
            <p:cNvSpPr/>
            <p:nvPr/>
          </p:nvSpPr>
          <p:spPr>
            <a:xfrm>
              <a:off x="2519172" y="2971800"/>
              <a:ext cx="4114800" cy="470916"/>
            </a:xfrm>
            <a:prstGeom prst="rect">
              <a:avLst/>
            </a:prstGeom>
            <a:solidFill>
              <a:srgbClr val="1F6F78"/>
            </a:solidFill>
            <a:ln w="5080">
              <a:solidFill>
                <a:srgbClr val="D8E4E1"/>
              </a:solidFill>
            </a:ln>
          </p:spPr>
          <p:txBody>
            <a:bodyPr wrap="square" lIns="699" tIns="699" rIns="699" bIns="699" rtlCol="0" anchor="ctr">
              <a:normAutofit/>
            </a:bodyPr>
            <a:lstStyle/>
            <a:p>
              <a:pPr marL="0" indent="0" algn="ctr">
                <a:buNone/>
              </a:pPr>
              <a:r>
                <a:rPr lang="en-US" sz="1400" b="1" dirty="0">
                  <a:solidFill>
                    <a:srgbClr val="FFFFFF"/>
                  </a:solidFill>
                  <a:latin typeface="Times New Roman" panose="02020603050405020304" pitchFamily="18" charset="0"/>
                  <a:cs typeface="Times New Roman" panose="02020603050405020304" pitchFamily="18" charset="0"/>
                </a:rPr>
                <a:t>Why it matters</a:t>
              </a:r>
              <a:endParaRPr lang="en-US" sz="1400" dirty="0">
                <a:latin typeface="Times New Roman" panose="02020603050405020304" pitchFamily="18" charset="0"/>
                <a:cs typeface="Times New Roman" panose="02020603050405020304" pitchFamily="18" charset="0"/>
              </a:endParaRPr>
            </a:p>
          </p:txBody>
        </p:sp>
        <p:sp>
          <p:nvSpPr>
            <p:cNvPr id="19" name="Text 17"/>
            <p:cNvSpPr/>
            <p:nvPr/>
          </p:nvSpPr>
          <p:spPr>
            <a:xfrm>
              <a:off x="749808" y="3456432"/>
              <a:ext cx="1755648" cy="470916"/>
            </a:xfrm>
            <a:prstGeom prst="rect">
              <a:avLst/>
            </a:prstGeom>
            <a:solidFill>
              <a:srgbClr val="FFFFFF"/>
            </a:solidFill>
            <a:ln w="5080">
              <a:solidFill>
                <a:srgbClr val="D8E4E1"/>
              </a:solidFill>
            </a:ln>
          </p:spPr>
          <p:txBody>
            <a:bodyPr wrap="square" lIns="699" tIns="699" rIns="699" bIns="699" rtlCol="0" anchor="ctr">
              <a:normAutofit/>
            </a:bodyPr>
            <a:lstStyle/>
            <a:p>
              <a:pPr marL="0" indent="0">
                <a:buNone/>
              </a:pPr>
              <a:r>
                <a:rPr lang="en-US" sz="1050" b="1" dirty="0">
                  <a:solidFill>
                    <a:srgbClr val="243746"/>
                  </a:solidFill>
                  <a:latin typeface="Times New Roman" panose="02020603050405020304" pitchFamily="18" charset="0"/>
                  <a:cs typeface="Times New Roman" panose="02020603050405020304" pitchFamily="18" charset="0"/>
                </a:rPr>
                <a:t>Benchmark performance</a:t>
              </a:r>
              <a:endParaRPr lang="en-US" sz="1050" dirty="0">
                <a:latin typeface="Times New Roman" panose="02020603050405020304" pitchFamily="18" charset="0"/>
                <a:cs typeface="Times New Roman" panose="02020603050405020304" pitchFamily="18" charset="0"/>
              </a:endParaRPr>
            </a:p>
          </p:txBody>
        </p:sp>
        <p:sp>
          <p:nvSpPr>
            <p:cNvPr id="20" name="Text 18"/>
            <p:cNvSpPr/>
            <p:nvPr/>
          </p:nvSpPr>
          <p:spPr>
            <a:xfrm>
              <a:off x="2519172" y="3456432"/>
              <a:ext cx="4114800" cy="470916"/>
            </a:xfrm>
            <a:prstGeom prst="rect">
              <a:avLst/>
            </a:prstGeom>
            <a:solidFill>
              <a:srgbClr val="FFFFFF"/>
            </a:solidFill>
            <a:ln w="5080">
              <a:solidFill>
                <a:srgbClr val="D8E4E1"/>
              </a:solidFill>
            </a:ln>
          </p:spPr>
          <p:txBody>
            <a:bodyPr wrap="square" lIns="699" tIns="699" rIns="699" bIns="699" rtlCol="0" anchor="ctr">
              <a:normAutofit/>
            </a:bodyPr>
            <a:lstStyle/>
            <a:p>
              <a:pPr marL="0" indent="0">
                <a:buNone/>
              </a:pPr>
              <a:r>
                <a:rPr lang="en-US" sz="1050" dirty="0">
                  <a:solidFill>
                    <a:srgbClr val="243746"/>
                  </a:solidFill>
                  <a:latin typeface="Times New Roman" panose="02020603050405020304" pitchFamily="18" charset="0"/>
                  <a:cs typeface="Times New Roman" panose="02020603050405020304" pitchFamily="18" charset="0"/>
                </a:rPr>
                <a:t>High internal scores may fall under distribution shift</a:t>
              </a:r>
              <a:endParaRPr lang="en-US" sz="1050" dirty="0">
                <a:latin typeface="Times New Roman" panose="02020603050405020304" pitchFamily="18" charset="0"/>
                <a:cs typeface="Times New Roman" panose="02020603050405020304" pitchFamily="18" charset="0"/>
              </a:endParaRPr>
            </a:p>
          </p:txBody>
        </p:sp>
        <p:sp>
          <p:nvSpPr>
            <p:cNvPr id="21" name="Text 19"/>
            <p:cNvSpPr/>
            <p:nvPr/>
          </p:nvSpPr>
          <p:spPr>
            <a:xfrm>
              <a:off x="749808" y="3941064"/>
              <a:ext cx="1755648" cy="470916"/>
            </a:xfrm>
            <a:prstGeom prst="rect">
              <a:avLst/>
            </a:prstGeom>
            <a:solidFill>
              <a:srgbClr val="F1F6F5"/>
            </a:solidFill>
            <a:ln w="5080">
              <a:solidFill>
                <a:srgbClr val="D8E4E1"/>
              </a:solidFill>
            </a:ln>
          </p:spPr>
          <p:txBody>
            <a:bodyPr wrap="square" lIns="699" tIns="699" rIns="699" bIns="699" rtlCol="0" anchor="ctr">
              <a:normAutofit/>
            </a:bodyPr>
            <a:lstStyle/>
            <a:p>
              <a:pPr marL="0" indent="0">
                <a:buNone/>
              </a:pPr>
              <a:r>
                <a:rPr lang="en-US" sz="1050" b="1" dirty="0">
                  <a:solidFill>
                    <a:srgbClr val="243746"/>
                  </a:solidFill>
                  <a:latin typeface="Times New Roman" panose="02020603050405020304" pitchFamily="18" charset="0"/>
                  <a:cs typeface="Times New Roman" panose="02020603050405020304" pitchFamily="18" charset="0"/>
                </a:rPr>
                <a:t>Modality fragmentation</a:t>
              </a:r>
              <a:endParaRPr lang="en-US" sz="1050" dirty="0">
                <a:latin typeface="Times New Roman" panose="02020603050405020304" pitchFamily="18" charset="0"/>
                <a:cs typeface="Times New Roman" panose="02020603050405020304" pitchFamily="18" charset="0"/>
              </a:endParaRPr>
            </a:p>
          </p:txBody>
        </p:sp>
        <p:sp>
          <p:nvSpPr>
            <p:cNvPr id="22" name="Text 20"/>
            <p:cNvSpPr/>
            <p:nvPr/>
          </p:nvSpPr>
          <p:spPr>
            <a:xfrm>
              <a:off x="2519172" y="3941064"/>
              <a:ext cx="4114800" cy="470916"/>
            </a:xfrm>
            <a:prstGeom prst="rect">
              <a:avLst/>
            </a:prstGeom>
            <a:solidFill>
              <a:srgbClr val="F1F6F5"/>
            </a:solidFill>
            <a:ln w="5080">
              <a:solidFill>
                <a:srgbClr val="D8E4E1"/>
              </a:solidFill>
            </a:ln>
          </p:spPr>
          <p:txBody>
            <a:bodyPr wrap="square" lIns="699" tIns="699" rIns="699" bIns="699" rtlCol="0" anchor="ctr">
              <a:normAutofit/>
            </a:bodyPr>
            <a:lstStyle/>
            <a:p>
              <a:pPr marL="0" indent="0">
                <a:buNone/>
              </a:pPr>
              <a:r>
                <a:rPr lang="en-US" sz="1050" dirty="0">
                  <a:solidFill>
                    <a:srgbClr val="243746"/>
                  </a:solidFill>
                  <a:latin typeface="Times New Roman" panose="02020603050405020304" pitchFamily="18" charset="0"/>
                  <a:cs typeface="Times New Roman" panose="02020603050405020304" pitchFamily="18" charset="0"/>
                </a:rPr>
                <a:t>Email text and URL evidence are often studied separately</a:t>
              </a:r>
              <a:endParaRPr lang="en-US" sz="1050" dirty="0">
                <a:latin typeface="Times New Roman" panose="02020603050405020304" pitchFamily="18" charset="0"/>
                <a:cs typeface="Times New Roman" panose="02020603050405020304" pitchFamily="18" charset="0"/>
              </a:endParaRPr>
            </a:p>
          </p:txBody>
        </p:sp>
        <p:sp>
          <p:nvSpPr>
            <p:cNvPr id="23" name="Text 21"/>
            <p:cNvSpPr/>
            <p:nvPr/>
          </p:nvSpPr>
          <p:spPr>
            <a:xfrm>
              <a:off x="749808" y="4425696"/>
              <a:ext cx="1755648" cy="470916"/>
            </a:xfrm>
            <a:prstGeom prst="rect">
              <a:avLst/>
            </a:prstGeom>
            <a:solidFill>
              <a:srgbClr val="FFFFFF"/>
            </a:solidFill>
            <a:ln w="5080">
              <a:solidFill>
                <a:srgbClr val="D8E4E1"/>
              </a:solidFill>
            </a:ln>
          </p:spPr>
          <p:txBody>
            <a:bodyPr wrap="square" lIns="699" tIns="699" rIns="699" bIns="699" rtlCol="0" anchor="ctr">
              <a:normAutofit/>
            </a:bodyPr>
            <a:lstStyle/>
            <a:p>
              <a:pPr marL="0" indent="0">
                <a:buNone/>
              </a:pPr>
              <a:r>
                <a:rPr lang="en-US" sz="1050" b="1" dirty="0">
                  <a:solidFill>
                    <a:srgbClr val="243746"/>
                  </a:solidFill>
                  <a:latin typeface="Times New Roman" panose="02020603050405020304" pitchFamily="18" charset="0"/>
                  <a:cs typeface="Times New Roman" panose="02020603050405020304" pitchFamily="18" charset="0"/>
                </a:rPr>
                <a:t>Dataset bias</a:t>
              </a:r>
              <a:endParaRPr lang="en-US" sz="1050" dirty="0">
                <a:latin typeface="Times New Roman" panose="02020603050405020304" pitchFamily="18" charset="0"/>
                <a:cs typeface="Times New Roman" panose="02020603050405020304" pitchFamily="18" charset="0"/>
              </a:endParaRPr>
            </a:p>
          </p:txBody>
        </p:sp>
        <p:sp>
          <p:nvSpPr>
            <p:cNvPr id="24" name="Text 22"/>
            <p:cNvSpPr/>
            <p:nvPr/>
          </p:nvSpPr>
          <p:spPr>
            <a:xfrm>
              <a:off x="2519172" y="4425696"/>
              <a:ext cx="4114800" cy="470916"/>
            </a:xfrm>
            <a:prstGeom prst="rect">
              <a:avLst/>
            </a:prstGeom>
            <a:solidFill>
              <a:srgbClr val="FFFFFF"/>
            </a:solidFill>
            <a:ln w="5080">
              <a:solidFill>
                <a:srgbClr val="D8E4E1"/>
              </a:solidFill>
            </a:ln>
          </p:spPr>
          <p:txBody>
            <a:bodyPr wrap="square" lIns="699" tIns="699" rIns="699" bIns="699" rtlCol="0" anchor="ctr">
              <a:normAutofit/>
            </a:bodyPr>
            <a:lstStyle/>
            <a:p>
              <a:pPr marL="0" indent="0">
                <a:buNone/>
              </a:pPr>
              <a:r>
                <a:rPr lang="en-US" sz="1050" dirty="0">
                  <a:solidFill>
                    <a:srgbClr val="243746"/>
                  </a:solidFill>
                  <a:latin typeface="Times New Roman" panose="02020603050405020304" pitchFamily="18" charset="0"/>
                  <a:cs typeface="Times New Roman" panose="02020603050405020304" pitchFamily="18" charset="0"/>
                </a:rPr>
                <a:t>Models can learn source artefacts instead of transferable attack cues</a:t>
              </a:r>
              <a:endParaRPr lang="en-US" sz="1050" dirty="0">
                <a:latin typeface="Times New Roman" panose="02020603050405020304" pitchFamily="18" charset="0"/>
                <a:cs typeface="Times New Roman" panose="02020603050405020304" pitchFamily="18" charset="0"/>
              </a:endParaRPr>
            </a:p>
          </p:txBody>
        </p:sp>
        <p:sp>
          <p:nvSpPr>
            <p:cNvPr id="25" name="Text 23"/>
            <p:cNvSpPr/>
            <p:nvPr/>
          </p:nvSpPr>
          <p:spPr>
            <a:xfrm>
              <a:off x="749808" y="4910328"/>
              <a:ext cx="1755648" cy="470916"/>
            </a:xfrm>
            <a:prstGeom prst="rect">
              <a:avLst/>
            </a:prstGeom>
            <a:solidFill>
              <a:srgbClr val="F1F6F5"/>
            </a:solidFill>
            <a:ln w="5080">
              <a:solidFill>
                <a:srgbClr val="D8E4E1"/>
              </a:solidFill>
            </a:ln>
          </p:spPr>
          <p:txBody>
            <a:bodyPr wrap="square" lIns="699" tIns="699" rIns="699" bIns="699" rtlCol="0" anchor="ctr">
              <a:normAutofit/>
            </a:bodyPr>
            <a:lstStyle/>
            <a:p>
              <a:pPr marL="0" indent="0">
                <a:buNone/>
              </a:pPr>
              <a:r>
                <a:rPr lang="en-US" sz="1050" b="1" dirty="0">
                  <a:solidFill>
                    <a:srgbClr val="243746"/>
                  </a:solidFill>
                  <a:latin typeface="Times New Roman" panose="02020603050405020304" pitchFamily="18" charset="0"/>
                  <a:cs typeface="Times New Roman" panose="02020603050405020304" pitchFamily="18" charset="0"/>
                </a:rPr>
                <a:t>Interpretability</a:t>
              </a:r>
              <a:endParaRPr lang="en-US" sz="1050" dirty="0">
                <a:latin typeface="Times New Roman" panose="02020603050405020304" pitchFamily="18" charset="0"/>
                <a:cs typeface="Times New Roman" panose="02020603050405020304" pitchFamily="18" charset="0"/>
              </a:endParaRPr>
            </a:p>
          </p:txBody>
        </p:sp>
        <p:sp>
          <p:nvSpPr>
            <p:cNvPr id="26" name="Text 24"/>
            <p:cNvSpPr/>
            <p:nvPr/>
          </p:nvSpPr>
          <p:spPr>
            <a:xfrm>
              <a:off x="2519172" y="4910328"/>
              <a:ext cx="4114800" cy="470916"/>
            </a:xfrm>
            <a:prstGeom prst="rect">
              <a:avLst/>
            </a:prstGeom>
            <a:solidFill>
              <a:srgbClr val="F1F6F5"/>
            </a:solidFill>
            <a:ln w="5080">
              <a:solidFill>
                <a:srgbClr val="D8E4E1"/>
              </a:solidFill>
            </a:ln>
          </p:spPr>
          <p:txBody>
            <a:bodyPr wrap="square" lIns="699" tIns="699" rIns="699" bIns="699" rtlCol="0" anchor="ctr">
              <a:normAutofit/>
            </a:bodyPr>
            <a:lstStyle/>
            <a:p>
              <a:pPr marL="0" indent="0">
                <a:buNone/>
              </a:pPr>
              <a:r>
                <a:rPr lang="en-US" sz="1050" dirty="0">
                  <a:solidFill>
                    <a:srgbClr val="243746"/>
                  </a:solidFill>
                  <a:latin typeface="Times New Roman" panose="02020603050405020304" pitchFamily="18" charset="0"/>
                  <a:cs typeface="Times New Roman" panose="02020603050405020304" pitchFamily="18" charset="0"/>
                </a:rPr>
                <a:t>Accuracy does not show whether reasoning is security-relevant</a:t>
              </a:r>
              <a:endParaRPr lang="en-US" sz="1050" dirty="0">
                <a:latin typeface="Times New Roman" panose="02020603050405020304" pitchFamily="18" charset="0"/>
                <a:cs typeface="Times New Roman" panose="02020603050405020304" pitchFamily="18" charset="0"/>
              </a:endParaRPr>
            </a:p>
          </p:txBody>
        </p:sp>
        <p:sp>
          <p:nvSpPr>
            <p:cNvPr id="33" name="Text 16">
              <a:extLst>
                <a:ext uri="{FF2B5EF4-FFF2-40B4-BE49-F238E27FC236}">
                  <a16:creationId xmlns:a16="http://schemas.microsoft.com/office/drawing/2014/main" id="{AAB9015A-5C0A-D28E-282A-EC1DD813643D}"/>
                </a:ext>
              </a:extLst>
            </p:cNvPr>
            <p:cNvSpPr/>
            <p:nvPr/>
          </p:nvSpPr>
          <p:spPr>
            <a:xfrm>
              <a:off x="7341874" y="2959310"/>
              <a:ext cx="4114800" cy="470916"/>
            </a:xfrm>
            <a:prstGeom prst="rect">
              <a:avLst/>
            </a:prstGeom>
            <a:solidFill>
              <a:schemeClr val="bg1">
                <a:lumMod val="85000"/>
              </a:schemeClr>
            </a:solidFill>
            <a:ln w="5080">
              <a:solidFill>
                <a:srgbClr val="D8E4E1"/>
              </a:solidFill>
            </a:ln>
          </p:spPr>
          <p:txBody>
            <a:bodyPr wrap="square" lIns="699" tIns="699" rIns="699" bIns="699" rtlCol="0" anchor="ctr">
              <a:normAutofit/>
            </a:bodyPr>
            <a:lstStyle/>
            <a:p>
              <a:pPr marL="0" indent="0" algn="ctr">
                <a:buNone/>
              </a:pPr>
              <a:r>
                <a:rPr lang="en-US" sz="1400" b="1" dirty="0">
                  <a:latin typeface="Times New Roman" panose="02020603050405020304" pitchFamily="18" charset="0"/>
                  <a:cs typeface="Times New Roman" panose="02020603050405020304" pitchFamily="18" charset="0"/>
                </a:rPr>
                <a:t>Research Gap</a:t>
              </a:r>
              <a:endParaRPr lang="en-US" sz="1400" dirty="0">
                <a:latin typeface="Times New Roman" panose="02020603050405020304" pitchFamily="18" charset="0"/>
                <a:cs typeface="Times New Roman" panose="02020603050405020304" pitchFamily="18" charset="0"/>
              </a:endParaRPr>
            </a:p>
          </p:txBody>
        </p:sp>
        <p:sp>
          <p:nvSpPr>
            <p:cNvPr id="34" name="Text 18">
              <a:extLst>
                <a:ext uri="{FF2B5EF4-FFF2-40B4-BE49-F238E27FC236}">
                  <a16:creationId xmlns:a16="http://schemas.microsoft.com/office/drawing/2014/main" id="{573BF5AA-65AC-8E8E-9221-AD2B8C70751D}"/>
                </a:ext>
              </a:extLst>
            </p:cNvPr>
            <p:cNvSpPr/>
            <p:nvPr/>
          </p:nvSpPr>
          <p:spPr>
            <a:xfrm>
              <a:off x="7000406" y="3488912"/>
              <a:ext cx="4855134" cy="94877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400" dirty="0">
                  <a:latin typeface="Times New Roman" panose="02020603050405020304" pitchFamily="18" charset="0"/>
                  <a:cs typeface="Times New Roman" panose="02020603050405020304" pitchFamily="18" charset="0"/>
                </a:rPr>
                <a:t>Limited integrated evidence compares email and URL models while auditing meaningful versus dataset-specific signals.</a:t>
              </a:r>
            </a:p>
          </p:txBody>
        </p:sp>
      </p:grpSp>
      <p:sp>
        <p:nvSpPr>
          <p:cNvPr id="30" name="Text 26"/>
          <p:cNvSpPr/>
          <p:nvPr/>
        </p:nvSpPr>
        <p:spPr>
          <a:xfrm>
            <a:off x="8961120" y="6291072"/>
            <a:ext cx="1920240" cy="201168"/>
          </a:xfrm>
          <a:prstGeom prst="rect">
            <a:avLst/>
          </a:prstGeom>
          <a:noFill/>
          <a:ln/>
        </p:spPr>
        <p:txBody>
          <a:bodyPr wrap="square" lIns="0" tIns="0" rIns="0" bIns="0" rtlCol="0" anchor="ctr"/>
          <a:lstStyle/>
          <a:p>
            <a:pPr marL="0" indent="0" algn="r">
              <a:buNone/>
            </a:pPr>
            <a:r>
              <a:rPr lang="en-US" sz="750" dirty="0">
                <a:solidFill>
                  <a:srgbClr val="67717A"/>
                </a:solidFill>
                <a:latin typeface="Times New Roman" panose="02020603050405020304" pitchFamily="18" charset="0"/>
                <a:cs typeface="Times New Roman" panose="02020603050405020304" pitchFamily="18" charset="0"/>
              </a:rPr>
              <a:t>Sources: [4], [8], [25], [29], [33]</a:t>
            </a:r>
            <a:endParaRPr lang="en-US" sz="750" dirty="0">
              <a:latin typeface="Times New Roman" panose="02020603050405020304" pitchFamily="18" charset="0"/>
              <a:cs typeface="Times New Roman" panose="02020603050405020304" pitchFamily="18" charset="0"/>
            </a:endParaRPr>
          </a:p>
        </p:txBody>
      </p:sp>
      <p:sp>
        <p:nvSpPr>
          <p:cNvPr id="31" name="Text 27"/>
          <p:cNvSpPr/>
          <p:nvPr/>
        </p:nvSpPr>
        <p:spPr>
          <a:xfrm>
            <a:off x="11292840" y="6446520"/>
            <a:ext cx="384048" cy="201168"/>
          </a:xfrm>
          <a:prstGeom prst="rect">
            <a:avLst/>
          </a:prstGeom>
          <a:noFill/>
          <a:ln/>
        </p:spPr>
        <p:txBody>
          <a:bodyPr wrap="square" lIns="0" tIns="0" rIns="0" bIns="0" rtlCol="0" anchor="ctr"/>
          <a:lstStyle/>
          <a:p>
            <a:pPr marL="0" indent="0" algn="r">
              <a:buNone/>
            </a:pPr>
            <a:r>
              <a:rPr lang="en-US" sz="850" b="1" dirty="0">
                <a:solidFill>
                  <a:srgbClr val="67717A"/>
                </a:solidFill>
                <a:latin typeface="Times New Roman" panose="02020603050405020304" pitchFamily="18" charset="0"/>
                <a:cs typeface="Times New Roman" panose="02020603050405020304" pitchFamily="18" charset="0"/>
              </a:rPr>
              <a:t>04</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EEF5F4"/>
        </a:solidFill>
        <a:effectLst/>
      </p:bgPr>
    </p:bg>
    <p:spTree>
      <p:nvGrpSpPr>
        <p:cNvPr id="1" name=""/>
        <p:cNvGrpSpPr/>
        <p:nvPr/>
      </p:nvGrpSpPr>
      <p:grpSpPr>
        <a:xfrm>
          <a:off x="0" y="0"/>
          <a:ext cx="0" cy="0"/>
          <a:chOff x="0" y="0"/>
          <a:chExt cx="0" cy="0"/>
        </a:xfrm>
      </p:grpSpPr>
      <p:sp>
        <p:nvSpPr>
          <p:cNvPr id="2" name="Shape 0"/>
          <p:cNvSpPr/>
          <p:nvPr/>
        </p:nvSpPr>
        <p:spPr>
          <a:xfrm>
            <a:off x="0" y="0"/>
            <a:ext cx="12191695" cy="118872"/>
          </a:xfrm>
          <a:prstGeom prst="rect">
            <a:avLst/>
          </a:prstGeom>
          <a:solidFill>
            <a:srgbClr val="173B57"/>
          </a:solidFill>
          <a:ln w="12700">
            <a:solidFill>
              <a:srgbClr val="173B57"/>
            </a:solidFill>
            <a:prstDash val="solid"/>
          </a:ln>
        </p:spPr>
      </p:sp>
      <p:sp>
        <p:nvSpPr>
          <p:cNvPr id="3" name="Shape 1"/>
          <p:cNvSpPr/>
          <p:nvPr/>
        </p:nvSpPr>
        <p:spPr>
          <a:xfrm>
            <a:off x="0" y="6757416"/>
            <a:ext cx="12191695" cy="100584"/>
          </a:xfrm>
          <a:prstGeom prst="rect">
            <a:avLst/>
          </a:prstGeom>
          <a:solidFill>
            <a:srgbClr val="A8C7B1"/>
          </a:solidFill>
          <a:ln w="12700">
            <a:solidFill>
              <a:srgbClr val="A8C7B1"/>
            </a:solidFill>
            <a:prstDash val="solid"/>
          </a:ln>
        </p:spPr>
      </p:sp>
      <p:sp>
        <p:nvSpPr>
          <p:cNvPr id="4" name="Text 2"/>
          <p:cNvSpPr/>
          <p:nvPr/>
        </p:nvSpPr>
        <p:spPr>
          <a:xfrm>
            <a:off x="502920" y="384048"/>
            <a:ext cx="9225696" cy="475488"/>
          </a:xfrm>
          <a:prstGeom prst="rect">
            <a:avLst/>
          </a:prstGeom>
          <a:noFill/>
          <a:ln/>
        </p:spPr>
        <p:txBody>
          <a:bodyPr wrap="square" lIns="0" tIns="0" rIns="0" bIns="0" rtlCol="0" anchor="ctr"/>
          <a:lstStyle/>
          <a:p>
            <a:pPr marL="0" indent="0">
              <a:buNone/>
            </a:pPr>
            <a:r>
              <a:rPr lang="en-US" sz="3200" b="1" dirty="0">
                <a:solidFill>
                  <a:srgbClr val="173B57"/>
                </a:solidFill>
                <a:latin typeface="Times New Roman" panose="02020603050405020304" pitchFamily="18" charset="0"/>
                <a:ea typeface="Arial" pitchFamily="34" charset="-122"/>
                <a:cs typeface="Times New Roman" panose="02020603050405020304" pitchFamily="18" charset="0"/>
              </a:rPr>
              <a:t>Methodology and Experimental Framework</a:t>
            </a:r>
            <a:endParaRPr lang="en-US" sz="3200" dirty="0">
              <a:latin typeface="Times New Roman" panose="02020603050405020304" pitchFamily="18" charset="0"/>
              <a:cs typeface="Times New Roman" panose="02020603050405020304" pitchFamily="18" charset="0"/>
            </a:endParaRPr>
          </a:p>
        </p:txBody>
      </p:sp>
      <p:sp>
        <p:nvSpPr>
          <p:cNvPr id="6" name="Shape 4"/>
          <p:cNvSpPr/>
          <p:nvPr/>
        </p:nvSpPr>
        <p:spPr>
          <a:xfrm>
            <a:off x="502920" y="1152144"/>
            <a:ext cx="2057400" cy="0"/>
          </a:xfrm>
          <a:prstGeom prst="line">
            <a:avLst/>
          </a:prstGeom>
          <a:noFill/>
          <a:ln w="27940">
            <a:solidFill>
              <a:srgbClr val="E9B872"/>
            </a:solidFill>
            <a:prstDash val="solid"/>
          </a:ln>
        </p:spPr>
      </p:sp>
      <p:sp>
        <p:nvSpPr>
          <p:cNvPr id="19" name="Text 17"/>
          <p:cNvSpPr/>
          <p:nvPr/>
        </p:nvSpPr>
        <p:spPr>
          <a:xfrm>
            <a:off x="5715000" y="1353312"/>
            <a:ext cx="2286000" cy="274320"/>
          </a:xfrm>
          <a:prstGeom prst="rect">
            <a:avLst/>
          </a:prstGeom>
          <a:noFill/>
          <a:ln/>
        </p:spPr>
        <p:txBody>
          <a:bodyPr wrap="square" lIns="0" tIns="0" rIns="0" bIns="0" rtlCol="0" anchor="ctr"/>
          <a:lstStyle/>
          <a:p>
            <a:pPr marL="0" indent="0">
              <a:buNone/>
            </a:pPr>
            <a:r>
              <a:rPr lang="en-US" sz="2000" b="1" dirty="0">
                <a:solidFill>
                  <a:srgbClr val="173B57"/>
                </a:solidFill>
                <a:latin typeface="Times New Roman" panose="02020603050405020304" pitchFamily="18" charset="0"/>
                <a:cs typeface="Times New Roman" panose="02020603050405020304" pitchFamily="18" charset="0"/>
              </a:rPr>
              <a:t>Framework flow</a:t>
            </a:r>
            <a:endParaRPr lang="en-US" sz="2000" dirty="0">
              <a:latin typeface="Times New Roman" panose="02020603050405020304" pitchFamily="18" charset="0"/>
              <a:cs typeface="Times New Roman" panose="02020603050405020304" pitchFamily="18" charset="0"/>
            </a:endParaRPr>
          </a:p>
        </p:txBody>
      </p:sp>
      <p:grpSp>
        <p:nvGrpSpPr>
          <p:cNvPr id="39" name="Group 38">
            <a:extLst>
              <a:ext uri="{FF2B5EF4-FFF2-40B4-BE49-F238E27FC236}">
                <a16:creationId xmlns:a16="http://schemas.microsoft.com/office/drawing/2014/main" id="{B90A9849-C4D6-6244-B4F3-4E7DF45F7491}"/>
              </a:ext>
            </a:extLst>
          </p:cNvPr>
          <p:cNvGrpSpPr/>
          <p:nvPr/>
        </p:nvGrpSpPr>
        <p:grpSpPr>
          <a:xfrm>
            <a:off x="5601903" y="1874520"/>
            <a:ext cx="6074985" cy="578539"/>
            <a:chOff x="5715000" y="1874520"/>
            <a:chExt cx="5623560" cy="658368"/>
          </a:xfrm>
        </p:grpSpPr>
        <p:sp>
          <p:nvSpPr>
            <p:cNvPr id="20" name="Shape 18"/>
            <p:cNvSpPr/>
            <p:nvPr/>
          </p:nvSpPr>
          <p:spPr>
            <a:xfrm>
              <a:off x="6392748" y="2203705"/>
              <a:ext cx="192024" cy="0"/>
            </a:xfrm>
            <a:prstGeom prst="line">
              <a:avLst/>
            </a:prstGeom>
            <a:noFill/>
            <a:ln w="15240">
              <a:solidFill>
                <a:srgbClr val="C5DAD7"/>
              </a:solidFill>
              <a:prstDash val="solid"/>
              <a:headEnd type="none"/>
              <a:tailEnd type="triangle"/>
            </a:ln>
          </p:spPr>
        </p:sp>
        <p:sp>
          <p:nvSpPr>
            <p:cNvPr id="21" name="Shape 19"/>
            <p:cNvSpPr/>
            <p:nvPr/>
          </p:nvSpPr>
          <p:spPr>
            <a:xfrm>
              <a:off x="7285378" y="2203705"/>
              <a:ext cx="192024" cy="0"/>
            </a:xfrm>
            <a:prstGeom prst="line">
              <a:avLst/>
            </a:prstGeom>
            <a:noFill/>
            <a:ln w="15240">
              <a:solidFill>
                <a:srgbClr val="C5DAD7"/>
              </a:solidFill>
              <a:prstDash val="solid"/>
              <a:headEnd type="none"/>
              <a:tailEnd type="triangle"/>
            </a:ln>
          </p:spPr>
        </p:sp>
        <p:sp>
          <p:nvSpPr>
            <p:cNvPr id="22" name="Shape 20"/>
            <p:cNvSpPr/>
            <p:nvPr/>
          </p:nvSpPr>
          <p:spPr>
            <a:xfrm>
              <a:off x="8548331" y="2203705"/>
              <a:ext cx="192024" cy="0"/>
            </a:xfrm>
            <a:prstGeom prst="line">
              <a:avLst/>
            </a:prstGeom>
            <a:noFill/>
            <a:ln w="15240">
              <a:solidFill>
                <a:srgbClr val="C5DAD7"/>
              </a:solidFill>
              <a:prstDash val="solid"/>
              <a:headEnd type="none"/>
              <a:tailEnd type="triangle"/>
            </a:ln>
          </p:spPr>
        </p:sp>
        <p:sp>
          <p:nvSpPr>
            <p:cNvPr id="23" name="Shape 21"/>
            <p:cNvSpPr/>
            <p:nvPr/>
          </p:nvSpPr>
          <p:spPr>
            <a:xfrm>
              <a:off x="9540889" y="2203705"/>
              <a:ext cx="192024" cy="0"/>
            </a:xfrm>
            <a:prstGeom prst="line">
              <a:avLst/>
            </a:prstGeom>
            <a:noFill/>
            <a:ln w="15240">
              <a:solidFill>
                <a:srgbClr val="C5DAD7"/>
              </a:solidFill>
              <a:prstDash val="solid"/>
              <a:headEnd type="none"/>
              <a:tailEnd type="triangle"/>
            </a:ln>
          </p:spPr>
        </p:sp>
        <p:sp>
          <p:nvSpPr>
            <p:cNvPr id="24" name="Shape 22"/>
            <p:cNvSpPr/>
            <p:nvPr/>
          </p:nvSpPr>
          <p:spPr>
            <a:xfrm>
              <a:off x="10511417" y="2203705"/>
              <a:ext cx="192024" cy="0"/>
            </a:xfrm>
            <a:prstGeom prst="line">
              <a:avLst/>
            </a:prstGeom>
            <a:noFill/>
            <a:ln w="15240">
              <a:solidFill>
                <a:srgbClr val="C5DAD7"/>
              </a:solidFill>
              <a:prstDash val="solid"/>
              <a:headEnd type="none"/>
              <a:tailEnd type="triangle"/>
            </a:ln>
          </p:spPr>
        </p:sp>
        <p:sp>
          <p:nvSpPr>
            <p:cNvPr id="25" name="Text 23"/>
            <p:cNvSpPr/>
            <p:nvPr/>
          </p:nvSpPr>
          <p:spPr>
            <a:xfrm>
              <a:off x="5715000" y="1874520"/>
              <a:ext cx="686629" cy="658368"/>
            </a:xfrm>
            <a:prstGeom prst="rect">
              <a:avLst/>
            </a:prstGeom>
            <a:solidFill>
              <a:srgbClr val="B8DEDC"/>
            </a:solidFill>
            <a:ln>
              <a:solidFill>
                <a:srgbClr val="FFFFFF">
                  <a:alpha val="0"/>
                </a:srgbClr>
              </a:solidFill>
            </a:ln>
          </p:spPr>
          <p:txBody>
            <a:bodyPr wrap="square" lIns="762" tIns="762" rIns="762" bIns="762" rtlCol="0" anchor="ctr"/>
            <a:lstStyle/>
            <a:p>
              <a:pPr marL="0" indent="0" algn="ctr">
                <a:buNone/>
              </a:pPr>
              <a:r>
                <a:rPr lang="en-US" sz="1400" b="1" dirty="0">
                  <a:solidFill>
                    <a:srgbClr val="173B57"/>
                  </a:solidFill>
                  <a:latin typeface="Times New Roman" panose="02020603050405020304" pitchFamily="18" charset="0"/>
                  <a:cs typeface="Times New Roman" panose="02020603050405020304" pitchFamily="18" charset="0"/>
                </a:rPr>
                <a:t>Datasets </a:t>
              </a:r>
              <a:endParaRPr lang="en-US" sz="1400" dirty="0">
                <a:latin typeface="Times New Roman" panose="02020603050405020304" pitchFamily="18" charset="0"/>
                <a:cs typeface="Times New Roman" panose="02020603050405020304" pitchFamily="18" charset="0"/>
              </a:endParaRPr>
            </a:p>
          </p:txBody>
        </p:sp>
        <p:sp>
          <p:nvSpPr>
            <p:cNvPr id="26" name="Text 24"/>
            <p:cNvSpPr/>
            <p:nvPr/>
          </p:nvSpPr>
          <p:spPr>
            <a:xfrm>
              <a:off x="6601753" y="1874520"/>
              <a:ext cx="682704" cy="658368"/>
            </a:xfrm>
            <a:prstGeom prst="rect">
              <a:avLst/>
            </a:prstGeom>
            <a:solidFill>
              <a:srgbClr val="EDE3B4"/>
            </a:solidFill>
            <a:ln>
              <a:solidFill>
                <a:srgbClr val="FFFFFF">
                  <a:alpha val="0"/>
                </a:srgbClr>
              </a:solidFill>
            </a:ln>
          </p:spPr>
          <p:txBody>
            <a:bodyPr wrap="square" lIns="762" tIns="762" rIns="762" bIns="762" rtlCol="0" anchor="ctr"/>
            <a:lstStyle/>
            <a:p>
              <a:pPr marL="0" indent="0" algn="ctr">
                <a:buNone/>
              </a:pPr>
              <a:r>
                <a:rPr lang="en-US" sz="1400" b="1" dirty="0">
                  <a:solidFill>
                    <a:srgbClr val="173B57"/>
                  </a:solidFill>
                  <a:latin typeface="Times New Roman" panose="02020603050405020304" pitchFamily="18" charset="0"/>
                  <a:cs typeface="Times New Roman" panose="02020603050405020304" pitchFamily="18" charset="0"/>
                </a:rPr>
                <a:t>Cleaning </a:t>
              </a:r>
              <a:endParaRPr lang="en-US" sz="1400" dirty="0">
                <a:latin typeface="Times New Roman" panose="02020603050405020304" pitchFamily="18" charset="0"/>
                <a:cs typeface="Times New Roman" panose="02020603050405020304" pitchFamily="18" charset="0"/>
              </a:endParaRPr>
            </a:p>
          </p:txBody>
        </p:sp>
        <p:sp>
          <p:nvSpPr>
            <p:cNvPr id="27" name="Text 25"/>
            <p:cNvSpPr/>
            <p:nvPr/>
          </p:nvSpPr>
          <p:spPr>
            <a:xfrm>
              <a:off x="7484581" y="1874520"/>
              <a:ext cx="1076159" cy="658368"/>
            </a:xfrm>
            <a:prstGeom prst="rect">
              <a:avLst/>
            </a:prstGeom>
            <a:solidFill>
              <a:srgbClr val="F4C7B8"/>
            </a:solidFill>
            <a:ln>
              <a:solidFill>
                <a:srgbClr val="FFFFFF">
                  <a:alpha val="0"/>
                </a:srgbClr>
              </a:solidFill>
            </a:ln>
          </p:spPr>
          <p:txBody>
            <a:bodyPr wrap="square" lIns="762" tIns="762" rIns="762" bIns="762" rtlCol="0" anchor="ctr"/>
            <a:lstStyle/>
            <a:p>
              <a:pPr marL="0" indent="0" algn="ctr">
                <a:buNone/>
              </a:pPr>
              <a:r>
                <a:rPr lang="en-US" sz="1400" b="1" dirty="0">
                  <a:solidFill>
                    <a:srgbClr val="173B57"/>
                  </a:solidFill>
                  <a:latin typeface="Times New Roman" panose="02020603050405020304" pitchFamily="18" charset="0"/>
                  <a:cs typeface="Times New Roman" panose="02020603050405020304" pitchFamily="18" charset="0"/>
                </a:rPr>
                <a:t>Representation </a:t>
              </a:r>
              <a:endParaRPr lang="en-US" sz="1400" dirty="0">
                <a:latin typeface="Times New Roman" panose="02020603050405020304" pitchFamily="18" charset="0"/>
                <a:cs typeface="Times New Roman" panose="02020603050405020304" pitchFamily="18" charset="0"/>
              </a:endParaRPr>
            </a:p>
          </p:txBody>
        </p:sp>
        <p:sp>
          <p:nvSpPr>
            <p:cNvPr id="28" name="Text 26"/>
            <p:cNvSpPr/>
            <p:nvPr/>
          </p:nvSpPr>
          <p:spPr>
            <a:xfrm>
              <a:off x="8739701" y="1874520"/>
              <a:ext cx="807720" cy="658368"/>
            </a:xfrm>
            <a:prstGeom prst="rect">
              <a:avLst/>
            </a:prstGeom>
            <a:solidFill>
              <a:srgbClr val="D9C8F1"/>
            </a:solidFill>
            <a:ln>
              <a:solidFill>
                <a:srgbClr val="FFFFFF">
                  <a:alpha val="0"/>
                </a:srgbClr>
              </a:solidFill>
            </a:ln>
          </p:spPr>
          <p:txBody>
            <a:bodyPr wrap="square" lIns="762" tIns="762" rIns="762" bIns="762" rtlCol="0" anchor="ctr"/>
            <a:lstStyle/>
            <a:p>
              <a:pPr marL="0" indent="0" algn="ctr">
                <a:buNone/>
              </a:pPr>
              <a:r>
                <a:rPr lang="en-US" sz="1400" b="1" dirty="0">
                  <a:solidFill>
                    <a:srgbClr val="173B57"/>
                  </a:solidFill>
                  <a:latin typeface="Times New Roman" panose="02020603050405020304" pitchFamily="18" charset="0"/>
                  <a:cs typeface="Times New Roman" panose="02020603050405020304" pitchFamily="18" charset="0"/>
                </a:rPr>
                <a:t>Models </a:t>
              </a:r>
              <a:endParaRPr lang="en-US" sz="1400" dirty="0">
                <a:latin typeface="Times New Roman" panose="02020603050405020304" pitchFamily="18" charset="0"/>
                <a:cs typeface="Times New Roman" panose="02020603050405020304" pitchFamily="18" charset="0"/>
              </a:endParaRPr>
            </a:p>
          </p:txBody>
        </p:sp>
        <p:sp>
          <p:nvSpPr>
            <p:cNvPr id="29" name="Text 27"/>
            <p:cNvSpPr/>
            <p:nvPr/>
          </p:nvSpPr>
          <p:spPr>
            <a:xfrm>
              <a:off x="9726382" y="1874520"/>
              <a:ext cx="807720" cy="658368"/>
            </a:xfrm>
            <a:prstGeom prst="rect">
              <a:avLst/>
            </a:prstGeom>
            <a:solidFill>
              <a:srgbClr val="C6D8F2"/>
            </a:solidFill>
            <a:ln>
              <a:solidFill>
                <a:srgbClr val="FFFFFF">
                  <a:alpha val="0"/>
                </a:srgbClr>
              </a:solidFill>
            </a:ln>
          </p:spPr>
          <p:txBody>
            <a:bodyPr wrap="square" lIns="762" tIns="762" rIns="762" bIns="762" rtlCol="0" anchor="ctr"/>
            <a:lstStyle/>
            <a:p>
              <a:pPr marL="0" indent="0" algn="ctr">
                <a:buNone/>
              </a:pPr>
              <a:r>
                <a:rPr lang="en-US" sz="1400" b="1" dirty="0">
                  <a:solidFill>
                    <a:srgbClr val="173B57"/>
                  </a:solidFill>
                  <a:latin typeface="Times New Roman" panose="02020603050405020304" pitchFamily="18" charset="0"/>
                  <a:cs typeface="Times New Roman" panose="02020603050405020304" pitchFamily="18" charset="0"/>
                </a:rPr>
                <a:t>Evaluation </a:t>
              </a:r>
              <a:endParaRPr lang="en-US" sz="1400" dirty="0">
                <a:latin typeface="Times New Roman" panose="02020603050405020304" pitchFamily="18" charset="0"/>
                <a:cs typeface="Times New Roman" panose="02020603050405020304" pitchFamily="18" charset="0"/>
              </a:endParaRPr>
            </a:p>
          </p:txBody>
        </p:sp>
        <p:sp>
          <p:nvSpPr>
            <p:cNvPr id="30" name="Text 28"/>
            <p:cNvSpPr/>
            <p:nvPr/>
          </p:nvSpPr>
          <p:spPr>
            <a:xfrm>
              <a:off x="10704612" y="1874520"/>
              <a:ext cx="633948" cy="658368"/>
            </a:xfrm>
            <a:prstGeom prst="rect">
              <a:avLst/>
            </a:prstGeom>
            <a:solidFill>
              <a:srgbClr val="A8C7B1"/>
            </a:solidFill>
            <a:ln>
              <a:solidFill>
                <a:srgbClr val="FFFFFF">
                  <a:alpha val="0"/>
                </a:srgbClr>
              </a:solidFill>
            </a:ln>
          </p:spPr>
          <p:txBody>
            <a:bodyPr wrap="square" lIns="762" tIns="762" rIns="762" bIns="762" rtlCol="0" anchor="ctr"/>
            <a:lstStyle/>
            <a:p>
              <a:pPr marL="0" indent="0" algn="ctr">
                <a:buNone/>
              </a:pPr>
              <a:r>
                <a:rPr lang="en-US" sz="1400" b="1" dirty="0">
                  <a:solidFill>
                    <a:srgbClr val="173B57"/>
                  </a:solidFill>
                  <a:latin typeface="Times New Roman" panose="02020603050405020304" pitchFamily="18" charset="0"/>
                  <a:cs typeface="Times New Roman" panose="02020603050405020304" pitchFamily="18" charset="0"/>
                </a:rPr>
                <a:t>XAI</a:t>
              </a:r>
              <a:endParaRPr lang="en-US" sz="1400" dirty="0">
                <a:latin typeface="Times New Roman" panose="02020603050405020304" pitchFamily="18" charset="0"/>
                <a:cs typeface="Times New Roman" panose="02020603050405020304" pitchFamily="18" charset="0"/>
              </a:endParaRPr>
            </a:p>
          </p:txBody>
        </p:sp>
      </p:grpSp>
      <p:sp>
        <p:nvSpPr>
          <p:cNvPr id="31" name="Text 29"/>
          <p:cNvSpPr/>
          <p:nvPr/>
        </p:nvSpPr>
        <p:spPr>
          <a:xfrm>
            <a:off x="5852160" y="3044705"/>
            <a:ext cx="5440680" cy="688754"/>
          </a:xfrm>
          <a:prstGeom prst="rect">
            <a:avLst/>
          </a:prstGeom>
          <a:solidFill>
            <a:srgbClr val="FFFFFF"/>
          </a:solidFill>
          <a:ln>
            <a:solidFill>
              <a:srgbClr val="E3E0D8">
                <a:alpha val="90000"/>
              </a:srgbClr>
            </a:solidFill>
          </a:ln>
          <a:effectLst>
            <a:outerShdw blurRad="12700" dist="12700" dir="2700000" algn="bl" rotWithShape="0">
              <a:srgbClr val="6C7A89">
                <a:alpha val="13000"/>
              </a:srgbClr>
            </a:outerShdw>
          </a:effectLst>
        </p:spPr>
        <p:txBody>
          <a:bodyPr wrap="square" lIns="1651" tIns="1651" rIns="1651" bIns="1651" rtlCol="0" anchor="t">
            <a:normAutofit fontScale="92500" lnSpcReduction="20000"/>
          </a:bodyPr>
          <a:lstStyle/>
          <a:p>
            <a:pPr marL="0" indent="0" algn="ctr">
              <a:buNone/>
            </a:pPr>
            <a:endParaRPr lang="en-US" sz="1400" b="1" dirty="0">
              <a:solidFill>
                <a:srgbClr val="1F6F78"/>
              </a:solidFill>
              <a:latin typeface="Times New Roman" panose="02020603050405020304" pitchFamily="18" charset="0"/>
              <a:cs typeface="Times New Roman" panose="02020603050405020304" pitchFamily="18" charset="0"/>
            </a:endParaRPr>
          </a:p>
          <a:p>
            <a:pPr marL="0" indent="0" algn="ctr">
              <a:buNone/>
            </a:pPr>
            <a:r>
              <a:rPr lang="en-US" sz="1400" b="1" dirty="0">
                <a:solidFill>
                  <a:srgbClr val="1F6F78"/>
                </a:solidFill>
                <a:latin typeface="Times New Roman" panose="02020603050405020304" pitchFamily="18" charset="0"/>
                <a:cs typeface="Times New Roman" panose="02020603050405020304" pitchFamily="18" charset="0"/>
              </a:rPr>
              <a:t>Design logic
</a:t>
            </a:r>
            <a:r>
              <a:rPr lang="en-US" sz="1400" dirty="0">
                <a:solidFill>
                  <a:srgbClr val="243746"/>
                </a:solidFill>
                <a:latin typeface="Times New Roman" panose="02020603050405020304" pitchFamily="18" charset="0"/>
                <a:cs typeface="Times New Roman" panose="02020603050405020304" pitchFamily="18" charset="0"/>
              </a:rPr>
              <a:t>Build and evaluate an artefact connecting email/URL data, multiple model families and explainability.</a:t>
            </a:r>
            <a:endParaRPr lang="en-US" sz="1400" dirty="0">
              <a:latin typeface="Times New Roman" panose="02020603050405020304" pitchFamily="18" charset="0"/>
              <a:cs typeface="Times New Roman" panose="02020603050405020304" pitchFamily="18" charset="0"/>
            </a:endParaRPr>
          </a:p>
        </p:txBody>
      </p:sp>
      <p:sp>
        <p:nvSpPr>
          <p:cNvPr id="32" name="Text 30"/>
          <p:cNvSpPr/>
          <p:nvPr/>
        </p:nvSpPr>
        <p:spPr>
          <a:xfrm>
            <a:off x="5852160" y="4632041"/>
            <a:ext cx="5486400" cy="804916"/>
          </a:xfrm>
          <a:prstGeom prst="rect">
            <a:avLst/>
          </a:prstGeom>
          <a:solidFill>
            <a:srgbClr val="FFFFFF"/>
          </a:solidFill>
          <a:ln>
            <a:solidFill>
              <a:srgbClr val="E3E0D8">
                <a:alpha val="90000"/>
              </a:srgbClr>
            </a:solidFill>
          </a:ln>
          <a:effectLst>
            <a:outerShdw blurRad="12700" dist="12700" dir="2700000" algn="bl" rotWithShape="0">
              <a:srgbClr val="6C7A89">
                <a:alpha val="13000"/>
              </a:srgbClr>
            </a:outerShdw>
          </a:effectLst>
        </p:spPr>
        <p:txBody>
          <a:bodyPr wrap="square" lIns="1651" tIns="1651" rIns="1651" bIns="1651" rtlCol="0" anchor="t">
            <a:normAutofit lnSpcReduction="10000"/>
          </a:bodyPr>
          <a:lstStyle/>
          <a:p>
            <a:pPr marL="0" indent="0" algn="ctr">
              <a:buNone/>
            </a:pPr>
            <a:endParaRPr lang="en-US" sz="1400" b="1" dirty="0">
              <a:solidFill>
                <a:srgbClr val="E58A72"/>
              </a:solidFill>
              <a:latin typeface="Times New Roman" panose="02020603050405020304" pitchFamily="18" charset="0"/>
              <a:cs typeface="Times New Roman" panose="02020603050405020304" pitchFamily="18" charset="0"/>
            </a:endParaRPr>
          </a:p>
          <a:p>
            <a:pPr marL="0" indent="0" algn="ctr">
              <a:buNone/>
            </a:pPr>
            <a:r>
              <a:rPr lang="en-US" sz="1400" b="1" dirty="0">
                <a:solidFill>
                  <a:srgbClr val="E58A72"/>
                </a:solidFill>
                <a:latin typeface="Times New Roman" panose="02020603050405020304" pitchFamily="18" charset="0"/>
                <a:cs typeface="Times New Roman" panose="02020603050405020304" pitchFamily="18" charset="0"/>
              </a:rPr>
              <a:t>Ethical boundary
</a:t>
            </a:r>
            <a:r>
              <a:rPr lang="en-US" sz="1400" dirty="0">
                <a:solidFill>
                  <a:srgbClr val="243746"/>
                </a:solidFill>
                <a:latin typeface="Times New Roman" panose="02020603050405020304" pitchFamily="18" charset="0"/>
                <a:cs typeface="Times New Roman" panose="02020603050405020304" pitchFamily="18" charset="0"/>
              </a:rPr>
              <a:t>Public datasets only; no phishing campaigns or malicious payloads were created or deployed.</a:t>
            </a:r>
            <a:endParaRPr lang="en-US" sz="1400" dirty="0">
              <a:latin typeface="Times New Roman" panose="02020603050405020304" pitchFamily="18" charset="0"/>
              <a:cs typeface="Times New Roman" panose="02020603050405020304" pitchFamily="18" charset="0"/>
            </a:endParaRPr>
          </a:p>
        </p:txBody>
      </p:sp>
      <p:sp>
        <p:nvSpPr>
          <p:cNvPr id="33" name="Text 31"/>
          <p:cNvSpPr/>
          <p:nvPr/>
        </p:nvSpPr>
        <p:spPr>
          <a:xfrm>
            <a:off x="8961120" y="6291072"/>
            <a:ext cx="1920240" cy="201168"/>
          </a:xfrm>
          <a:prstGeom prst="rect">
            <a:avLst/>
          </a:prstGeom>
          <a:noFill/>
          <a:ln/>
        </p:spPr>
        <p:txBody>
          <a:bodyPr wrap="square" lIns="0" tIns="0" rIns="0" bIns="0" rtlCol="0" anchor="ctr"/>
          <a:lstStyle/>
          <a:p>
            <a:pPr marL="0" indent="0" algn="r">
              <a:buNone/>
            </a:pPr>
            <a:r>
              <a:rPr lang="en-US" sz="750" dirty="0">
                <a:solidFill>
                  <a:srgbClr val="67717A"/>
                </a:solidFill>
                <a:latin typeface="Times New Roman" panose="02020603050405020304" pitchFamily="18" charset="0"/>
                <a:cs typeface="Times New Roman" panose="02020603050405020304" pitchFamily="18" charset="0"/>
              </a:rPr>
              <a:t>Sources: [36], [45], [46]</a:t>
            </a:r>
            <a:endParaRPr lang="en-US" sz="750" dirty="0">
              <a:latin typeface="Times New Roman" panose="02020603050405020304" pitchFamily="18" charset="0"/>
              <a:cs typeface="Times New Roman" panose="02020603050405020304" pitchFamily="18" charset="0"/>
            </a:endParaRPr>
          </a:p>
        </p:txBody>
      </p:sp>
      <p:sp>
        <p:nvSpPr>
          <p:cNvPr id="34" name="Text 32"/>
          <p:cNvSpPr/>
          <p:nvPr/>
        </p:nvSpPr>
        <p:spPr>
          <a:xfrm>
            <a:off x="11292840" y="6446520"/>
            <a:ext cx="384048" cy="201168"/>
          </a:xfrm>
          <a:prstGeom prst="rect">
            <a:avLst/>
          </a:prstGeom>
          <a:noFill/>
          <a:ln/>
        </p:spPr>
        <p:txBody>
          <a:bodyPr wrap="square" lIns="0" tIns="0" rIns="0" bIns="0" rtlCol="0" anchor="ctr"/>
          <a:lstStyle/>
          <a:p>
            <a:pPr marL="0" indent="0" algn="r">
              <a:buNone/>
            </a:pPr>
            <a:r>
              <a:rPr lang="en-US" sz="850" b="1" dirty="0">
                <a:solidFill>
                  <a:srgbClr val="67717A"/>
                </a:solidFill>
                <a:latin typeface="Times New Roman" panose="02020603050405020304" pitchFamily="18" charset="0"/>
                <a:cs typeface="Times New Roman" panose="02020603050405020304" pitchFamily="18" charset="0"/>
              </a:rPr>
              <a:t>05</a:t>
            </a:r>
            <a:endParaRPr lang="en-US" sz="850" dirty="0">
              <a:latin typeface="Times New Roman" panose="02020603050405020304" pitchFamily="18" charset="0"/>
              <a:cs typeface="Times New Roman" panose="02020603050405020304" pitchFamily="18" charset="0"/>
            </a:endParaRPr>
          </a:p>
        </p:txBody>
      </p:sp>
      <p:grpSp>
        <p:nvGrpSpPr>
          <p:cNvPr id="38" name="Group 37">
            <a:extLst>
              <a:ext uri="{FF2B5EF4-FFF2-40B4-BE49-F238E27FC236}">
                <a16:creationId xmlns:a16="http://schemas.microsoft.com/office/drawing/2014/main" id="{FF85F9FA-292B-A6E0-E66C-24855A4D2959}"/>
              </a:ext>
            </a:extLst>
          </p:cNvPr>
          <p:cNvGrpSpPr/>
          <p:nvPr/>
        </p:nvGrpSpPr>
        <p:grpSpPr>
          <a:xfrm>
            <a:off x="656764" y="1444751"/>
            <a:ext cx="4651328" cy="3534434"/>
            <a:chOff x="656764" y="1444751"/>
            <a:chExt cx="4651328" cy="3534434"/>
          </a:xfrm>
        </p:grpSpPr>
        <p:sp>
          <p:nvSpPr>
            <p:cNvPr id="7" name="Text 5"/>
            <p:cNvSpPr/>
            <p:nvPr/>
          </p:nvSpPr>
          <p:spPr>
            <a:xfrm>
              <a:off x="658368" y="1444751"/>
              <a:ext cx="1385316" cy="489517"/>
            </a:xfrm>
            <a:prstGeom prst="rect">
              <a:avLst/>
            </a:prstGeom>
            <a:solidFill>
              <a:srgbClr val="1F6F78"/>
            </a:solidFill>
            <a:ln w="5080">
              <a:solidFill>
                <a:srgbClr val="D8E4E1"/>
              </a:solidFill>
            </a:ln>
          </p:spPr>
          <p:txBody>
            <a:bodyPr wrap="square" lIns="699" tIns="699" rIns="699" bIns="699" rtlCol="0" anchor="ctr">
              <a:normAutofit/>
            </a:bodyPr>
            <a:lstStyle/>
            <a:p>
              <a:pPr marL="0" indent="0" algn="ctr">
                <a:buNone/>
              </a:pPr>
              <a:r>
                <a:rPr lang="en-US" sz="1600" b="1" dirty="0">
                  <a:solidFill>
                    <a:srgbClr val="FFFFFF"/>
                  </a:solidFill>
                  <a:latin typeface="Times New Roman" panose="02020603050405020304" pitchFamily="18" charset="0"/>
                  <a:cs typeface="Times New Roman" panose="02020603050405020304" pitchFamily="18" charset="0"/>
                </a:rPr>
                <a:t>Area</a:t>
              </a:r>
              <a:endParaRPr lang="en-US" dirty="0">
                <a:latin typeface="Times New Roman" panose="02020603050405020304" pitchFamily="18" charset="0"/>
                <a:cs typeface="Times New Roman" panose="02020603050405020304" pitchFamily="18" charset="0"/>
              </a:endParaRPr>
            </a:p>
          </p:txBody>
        </p:sp>
        <p:sp>
          <p:nvSpPr>
            <p:cNvPr id="8" name="Text 6"/>
            <p:cNvSpPr/>
            <p:nvPr/>
          </p:nvSpPr>
          <p:spPr>
            <a:xfrm>
              <a:off x="2057400" y="1444751"/>
              <a:ext cx="3250692" cy="489517"/>
            </a:xfrm>
            <a:prstGeom prst="rect">
              <a:avLst/>
            </a:prstGeom>
            <a:solidFill>
              <a:srgbClr val="1F6F78"/>
            </a:solidFill>
            <a:ln w="5080">
              <a:solidFill>
                <a:srgbClr val="D8E4E1"/>
              </a:solidFill>
            </a:ln>
          </p:spPr>
          <p:txBody>
            <a:bodyPr wrap="square" lIns="699" tIns="699" rIns="699" bIns="699" rtlCol="0" anchor="ctr">
              <a:normAutofit/>
            </a:bodyPr>
            <a:lstStyle/>
            <a:p>
              <a:pPr marL="0" indent="0" algn="ctr">
                <a:buNone/>
              </a:pPr>
              <a:r>
                <a:rPr lang="en-US" sz="1600" b="1" dirty="0">
                  <a:solidFill>
                    <a:srgbClr val="FFFFFF"/>
                  </a:solidFill>
                  <a:latin typeface="Times New Roman" panose="02020603050405020304" pitchFamily="18" charset="0"/>
                  <a:cs typeface="Times New Roman" panose="02020603050405020304" pitchFamily="18" charset="0"/>
                </a:rPr>
                <a:t>Choice</a:t>
              </a:r>
              <a:endParaRPr lang="en-US" sz="1600" dirty="0">
                <a:latin typeface="Times New Roman" panose="02020603050405020304" pitchFamily="18" charset="0"/>
                <a:cs typeface="Times New Roman" panose="02020603050405020304" pitchFamily="18" charset="0"/>
              </a:endParaRPr>
            </a:p>
          </p:txBody>
        </p:sp>
        <p:sp>
          <p:nvSpPr>
            <p:cNvPr id="9" name="Text 7"/>
            <p:cNvSpPr/>
            <p:nvPr/>
          </p:nvSpPr>
          <p:spPr>
            <a:xfrm>
              <a:off x="658368" y="1948905"/>
              <a:ext cx="1385316" cy="489517"/>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243746"/>
                  </a:solidFill>
                  <a:latin typeface="Times New Roman" panose="02020603050405020304" pitchFamily="18" charset="0"/>
                  <a:cs typeface="Times New Roman" panose="02020603050405020304" pitchFamily="18" charset="0"/>
                </a:rPr>
                <a:t>Research methodology</a:t>
              </a:r>
              <a:endParaRPr lang="en-US" sz="1100" dirty="0">
                <a:latin typeface="Times New Roman" panose="02020603050405020304" pitchFamily="18" charset="0"/>
                <a:cs typeface="Times New Roman" panose="02020603050405020304" pitchFamily="18" charset="0"/>
              </a:endParaRPr>
            </a:p>
          </p:txBody>
        </p:sp>
        <p:sp>
          <p:nvSpPr>
            <p:cNvPr id="10" name="Text 8"/>
            <p:cNvSpPr/>
            <p:nvPr/>
          </p:nvSpPr>
          <p:spPr>
            <a:xfrm>
              <a:off x="2057400" y="1948905"/>
              <a:ext cx="3250692" cy="489517"/>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Design Science Research (DSR</a:t>
              </a:r>
              <a:endParaRPr lang="en-US" sz="1100" dirty="0">
                <a:latin typeface="Times New Roman" panose="02020603050405020304" pitchFamily="18" charset="0"/>
                <a:cs typeface="Times New Roman" panose="02020603050405020304" pitchFamily="18" charset="0"/>
              </a:endParaRPr>
            </a:p>
          </p:txBody>
        </p:sp>
        <p:sp>
          <p:nvSpPr>
            <p:cNvPr id="11" name="Text 9"/>
            <p:cNvSpPr/>
            <p:nvPr/>
          </p:nvSpPr>
          <p:spPr>
            <a:xfrm>
              <a:off x="658368" y="2453059"/>
              <a:ext cx="1385316" cy="489517"/>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243746"/>
                  </a:solidFill>
                  <a:latin typeface="Times New Roman" panose="02020603050405020304" pitchFamily="18" charset="0"/>
                  <a:cs typeface="Times New Roman" panose="02020603050405020304" pitchFamily="18" charset="0"/>
                </a:rPr>
                <a:t>Research approach</a:t>
              </a:r>
              <a:endParaRPr lang="en-US" sz="1100" dirty="0">
                <a:latin typeface="Times New Roman" panose="02020603050405020304" pitchFamily="18" charset="0"/>
                <a:cs typeface="Times New Roman" panose="02020603050405020304" pitchFamily="18" charset="0"/>
              </a:endParaRPr>
            </a:p>
          </p:txBody>
        </p:sp>
        <p:sp>
          <p:nvSpPr>
            <p:cNvPr id="12" name="Text 10"/>
            <p:cNvSpPr/>
            <p:nvPr/>
          </p:nvSpPr>
          <p:spPr>
            <a:xfrm>
              <a:off x="2057400" y="2453059"/>
              <a:ext cx="3250692" cy="489517"/>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Positivist and deductive</a:t>
              </a:r>
              <a:endParaRPr lang="en-US" sz="1100" dirty="0">
                <a:latin typeface="Times New Roman" panose="02020603050405020304" pitchFamily="18" charset="0"/>
                <a:cs typeface="Times New Roman" panose="02020603050405020304" pitchFamily="18" charset="0"/>
              </a:endParaRPr>
            </a:p>
          </p:txBody>
        </p:sp>
        <p:sp>
          <p:nvSpPr>
            <p:cNvPr id="13" name="Text 11"/>
            <p:cNvSpPr/>
            <p:nvPr/>
          </p:nvSpPr>
          <p:spPr>
            <a:xfrm>
              <a:off x="658368" y="2957213"/>
              <a:ext cx="1385316" cy="489517"/>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243746"/>
                  </a:solidFill>
                  <a:latin typeface="Times New Roman" panose="02020603050405020304" pitchFamily="18" charset="0"/>
                  <a:cs typeface="Times New Roman" panose="02020603050405020304" pitchFamily="18" charset="0"/>
                </a:rPr>
                <a:t>Study design</a:t>
              </a:r>
              <a:endParaRPr lang="en-US" sz="1100" dirty="0">
                <a:latin typeface="Times New Roman" panose="02020603050405020304" pitchFamily="18" charset="0"/>
                <a:cs typeface="Times New Roman" panose="02020603050405020304" pitchFamily="18" charset="0"/>
              </a:endParaRPr>
            </a:p>
          </p:txBody>
        </p:sp>
        <p:sp>
          <p:nvSpPr>
            <p:cNvPr id="14" name="Text 12"/>
            <p:cNvSpPr/>
            <p:nvPr/>
          </p:nvSpPr>
          <p:spPr>
            <a:xfrm>
              <a:off x="2057400" y="2957213"/>
              <a:ext cx="3250692" cy="489517"/>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Quantitative comparative experiment</a:t>
              </a:r>
              <a:endParaRPr lang="en-US" sz="1100" dirty="0">
                <a:latin typeface="Times New Roman" panose="02020603050405020304" pitchFamily="18" charset="0"/>
                <a:cs typeface="Times New Roman" panose="02020603050405020304" pitchFamily="18" charset="0"/>
              </a:endParaRPr>
            </a:p>
          </p:txBody>
        </p:sp>
        <p:sp>
          <p:nvSpPr>
            <p:cNvPr id="15" name="Text 13"/>
            <p:cNvSpPr/>
            <p:nvPr/>
          </p:nvSpPr>
          <p:spPr>
            <a:xfrm>
              <a:off x="658368" y="3461367"/>
              <a:ext cx="1385316" cy="489517"/>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243746"/>
                  </a:solidFill>
                  <a:latin typeface="Times New Roman" panose="02020603050405020304" pitchFamily="18" charset="0"/>
                  <a:cs typeface="Times New Roman" panose="02020603050405020304" pitchFamily="18" charset="0"/>
                </a:rPr>
                <a:t>Data split</a:t>
              </a:r>
              <a:endParaRPr lang="en-US" sz="1100" dirty="0">
                <a:latin typeface="Times New Roman" panose="02020603050405020304" pitchFamily="18" charset="0"/>
                <a:cs typeface="Times New Roman" panose="02020603050405020304" pitchFamily="18" charset="0"/>
              </a:endParaRPr>
            </a:p>
          </p:txBody>
        </p:sp>
        <p:sp>
          <p:nvSpPr>
            <p:cNvPr id="16" name="Text 14"/>
            <p:cNvSpPr/>
            <p:nvPr/>
          </p:nvSpPr>
          <p:spPr>
            <a:xfrm>
              <a:off x="2057400" y="3461367"/>
              <a:ext cx="3250692" cy="489517"/>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Stratified 70% / 15% / 15%</a:t>
              </a:r>
              <a:endParaRPr lang="en-US" sz="1100" dirty="0">
                <a:latin typeface="Times New Roman" panose="02020603050405020304" pitchFamily="18" charset="0"/>
                <a:cs typeface="Times New Roman" panose="02020603050405020304" pitchFamily="18" charset="0"/>
              </a:endParaRPr>
            </a:p>
          </p:txBody>
        </p:sp>
        <p:sp>
          <p:nvSpPr>
            <p:cNvPr id="17" name="Text 15"/>
            <p:cNvSpPr/>
            <p:nvPr/>
          </p:nvSpPr>
          <p:spPr>
            <a:xfrm>
              <a:off x="658368" y="3965521"/>
              <a:ext cx="1385316" cy="489517"/>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243746"/>
                  </a:solidFill>
                  <a:latin typeface="Times New Roman" panose="02020603050405020304" pitchFamily="18" charset="0"/>
                  <a:cs typeface="Times New Roman" panose="02020603050405020304" pitchFamily="18" charset="0"/>
                </a:rPr>
                <a:t>Model selection </a:t>
              </a:r>
              <a:endParaRPr lang="en-US" sz="1100" dirty="0">
                <a:latin typeface="Times New Roman" panose="02020603050405020304" pitchFamily="18" charset="0"/>
                <a:cs typeface="Times New Roman" panose="02020603050405020304" pitchFamily="18" charset="0"/>
              </a:endParaRPr>
            </a:p>
          </p:txBody>
        </p:sp>
        <p:sp>
          <p:nvSpPr>
            <p:cNvPr id="18" name="Text 16"/>
            <p:cNvSpPr/>
            <p:nvPr/>
          </p:nvSpPr>
          <p:spPr>
            <a:xfrm>
              <a:off x="2057400" y="3965521"/>
              <a:ext cx="3250692" cy="489517"/>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Validation F1-score</a:t>
              </a:r>
              <a:endParaRPr lang="en-US" sz="1100" dirty="0">
                <a:latin typeface="Times New Roman" panose="02020603050405020304" pitchFamily="18" charset="0"/>
                <a:cs typeface="Times New Roman" panose="02020603050405020304" pitchFamily="18" charset="0"/>
              </a:endParaRPr>
            </a:p>
          </p:txBody>
        </p:sp>
        <p:sp>
          <p:nvSpPr>
            <p:cNvPr id="36" name="Text 13">
              <a:extLst>
                <a:ext uri="{FF2B5EF4-FFF2-40B4-BE49-F238E27FC236}">
                  <a16:creationId xmlns:a16="http://schemas.microsoft.com/office/drawing/2014/main" id="{08E12C04-9DB6-6C01-391C-8A5D06FAA266}"/>
                </a:ext>
              </a:extLst>
            </p:cNvPr>
            <p:cNvSpPr/>
            <p:nvPr/>
          </p:nvSpPr>
          <p:spPr>
            <a:xfrm>
              <a:off x="656764" y="4489668"/>
              <a:ext cx="1385316" cy="489517"/>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243746"/>
                  </a:solidFill>
                  <a:latin typeface="Times New Roman" panose="02020603050405020304" pitchFamily="18" charset="0"/>
                  <a:cs typeface="Times New Roman" panose="02020603050405020304" pitchFamily="18" charset="0"/>
                </a:rPr>
                <a:t>Final evaluation </a:t>
              </a:r>
              <a:endParaRPr lang="en-US" sz="1100" dirty="0">
                <a:latin typeface="Times New Roman" panose="02020603050405020304" pitchFamily="18" charset="0"/>
                <a:cs typeface="Times New Roman" panose="02020603050405020304" pitchFamily="18" charset="0"/>
              </a:endParaRPr>
            </a:p>
          </p:txBody>
        </p:sp>
        <p:sp>
          <p:nvSpPr>
            <p:cNvPr id="37" name="Text 14">
              <a:extLst>
                <a:ext uri="{FF2B5EF4-FFF2-40B4-BE49-F238E27FC236}">
                  <a16:creationId xmlns:a16="http://schemas.microsoft.com/office/drawing/2014/main" id="{AA3D3459-D769-4E87-9343-A98EBA428FD3}"/>
                </a:ext>
              </a:extLst>
            </p:cNvPr>
            <p:cNvSpPr/>
            <p:nvPr/>
          </p:nvSpPr>
          <p:spPr>
            <a:xfrm>
              <a:off x="2055795" y="4489668"/>
              <a:ext cx="3250692" cy="489517"/>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Held-out test set</a:t>
              </a:r>
              <a:endParaRPr lang="en-US" sz="1100" dirty="0">
                <a:latin typeface="Times New Roman" panose="02020603050405020304" pitchFamily="18" charset="0"/>
                <a:cs typeface="Times New Roman" panose="02020603050405020304" pitchFamily="18" charset="0"/>
              </a:endParaRPr>
            </a:p>
          </p:txBody>
        </p:sp>
      </p:grpSp>
      <p:sp>
        <p:nvSpPr>
          <p:cNvPr id="40" name="Text 29">
            <a:extLst>
              <a:ext uri="{FF2B5EF4-FFF2-40B4-BE49-F238E27FC236}">
                <a16:creationId xmlns:a16="http://schemas.microsoft.com/office/drawing/2014/main" id="{12FAE11C-3285-DCBE-4735-1D0EA56FBD72}"/>
              </a:ext>
            </a:extLst>
          </p:cNvPr>
          <p:cNvSpPr/>
          <p:nvPr/>
        </p:nvSpPr>
        <p:spPr>
          <a:xfrm>
            <a:off x="5869092" y="3832107"/>
            <a:ext cx="5440680" cy="688754"/>
          </a:xfrm>
          <a:prstGeom prst="rect">
            <a:avLst/>
          </a:prstGeom>
          <a:solidFill>
            <a:srgbClr val="FFFFFF"/>
          </a:solidFill>
          <a:ln>
            <a:solidFill>
              <a:srgbClr val="E3E0D8">
                <a:alpha val="90000"/>
              </a:srgbClr>
            </a:solidFill>
          </a:ln>
          <a:effectLst>
            <a:outerShdw blurRad="12700" dist="12700" dir="2700000" algn="bl" rotWithShape="0">
              <a:srgbClr val="6C7A89">
                <a:alpha val="13000"/>
              </a:srgbClr>
            </a:outerShdw>
          </a:effectLst>
        </p:spPr>
        <p:txBody>
          <a:bodyPr wrap="square" lIns="1651" tIns="1651" rIns="1651" bIns="1651" rtlCol="0" anchor="t">
            <a:normAutofit/>
          </a:bodyPr>
          <a:lstStyle/>
          <a:p>
            <a:pPr marL="0" indent="0" algn="ctr">
              <a:buNone/>
            </a:pPr>
            <a:endParaRPr lang="en-US" sz="1400" b="1" dirty="0">
              <a:solidFill>
                <a:srgbClr val="1F6F78"/>
              </a:solidFill>
              <a:latin typeface="Times New Roman" panose="02020603050405020304" pitchFamily="18" charset="0"/>
              <a:cs typeface="Times New Roman" panose="02020603050405020304" pitchFamily="18" charset="0"/>
            </a:endParaRPr>
          </a:p>
          <a:p>
            <a:pPr marL="0" indent="0" algn="ctr">
              <a:buNone/>
            </a:pPr>
            <a:r>
              <a:rPr lang="en-US" sz="1400" b="1" dirty="0">
                <a:solidFill>
                  <a:srgbClr val="1F6F78"/>
                </a:solidFill>
                <a:latin typeface="Times New Roman" panose="02020603050405020304" pitchFamily="18" charset="0"/>
                <a:cs typeface="Times New Roman" panose="02020603050405020304" pitchFamily="18" charset="0"/>
              </a:rPr>
              <a:t>Reproducibility
</a:t>
            </a:r>
            <a:r>
              <a:rPr lang="en-US" sz="1400" dirty="0">
                <a:solidFill>
                  <a:srgbClr val="243746"/>
                </a:solidFill>
                <a:latin typeface="Times New Roman" panose="02020603050405020304" pitchFamily="18" charset="0"/>
                <a:cs typeface="Times New Roman" panose="02020603050405020304" pitchFamily="18" charset="0"/>
              </a:rPr>
              <a:t>Fixed random state and seed = 42</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2191695" cy="118872"/>
          </a:xfrm>
          <a:prstGeom prst="rect">
            <a:avLst/>
          </a:prstGeom>
          <a:solidFill>
            <a:srgbClr val="1F6F78"/>
          </a:solidFill>
          <a:ln w="12700">
            <a:solidFill>
              <a:srgbClr val="1F6F78"/>
            </a:solidFill>
            <a:prstDash val="solid"/>
          </a:ln>
        </p:spPr>
      </p:sp>
      <p:sp>
        <p:nvSpPr>
          <p:cNvPr id="3" name="Shape 1"/>
          <p:cNvSpPr/>
          <p:nvPr/>
        </p:nvSpPr>
        <p:spPr>
          <a:xfrm>
            <a:off x="0" y="6757416"/>
            <a:ext cx="12191695" cy="100584"/>
          </a:xfrm>
          <a:prstGeom prst="rect">
            <a:avLst/>
          </a:prstGeom>
          <a:solidFill>
            <a:srgbClr val="E9B872"/>
          </a:solidFill>
          <a:ln w="12700">
            <a:solidFill>
              <a:srgbClr val="E9B872"/>
            </a:solidFill>
            <a:prstDash val="solid"/>
          </a:ln>
        </p:spPr>
      </p:sp>
      <p:sp>
        <p:nvSpPr>
          <p:cNvPr id="4" name="Text 2"/>
          <p:cNvSpPr/>
          <p:nvPr/>
        </p:nvSpPr>
        <p:spPr>
          <a:xfrm>
            <a:off x="502920" y="384048"/>
            <a:ext cx="7498080" cy="589788"/>
          </a:xfrm>
          <a:prstGeom prst="rect">
            <a:avLst/>
          </a:prstGeom>
          <a:noFill/>
          <a:ln/>
        </p:spPr>
        <p:txBody>
          <a:bodyPr wrap="square" lIns="0" tIns="0" rIns="0" bIns="0" rtlCol="0" anchor="ctr"/>
          <a:lstStyle/>
          <a:p>
            <a:pPr marL="0" indent="0">
              <a:buNone/>
            </a:pPr>
            <a:r>
              <a:rPr lang="en-US" sz="2800" b="1" dirty="0">
                <a:solidFill>
                  <a:srgbClr val="173B57"/>
                </a:solidFill>
                <a:latin typeface="Times New Roman" panose="02020603050405020304" pitchFamily="18" charset="0"/>
                <a:ea typeface="Arial" pitchFamily="34" charset="-122"/>
                <a:cs typeface="Times New Roman" panose="02020603050405020304" pitchFamily="18" charset="0"/>
              </a:rPr>
              <a:t>Data, Features and Models</a:t>
            </a:r>
            <a:endParaRPr lang="en-US" sz="2800" dirty="0">
              <a:latin typeface="Times New Roman" panose="02020603050405020304" pitchFamily="18" charset="0"/>
              <a:cs typeface="Times New Roman" panose="02020603050405020304" pitchFamily="18" charset="0"/>
            </a:endParaRPr>
          </a:p>
        </p:txBody>
      </p:sp>
      <p:sp>
        <p:nvSpPr>
          <p:cNvPr id="6" name="Shape 4"/>
          <p:cNvSpPr/>
          <p:nvPr/>
        </p:nvSpPr>
        <p:spPr>
          <a:xfrm>
            <a:off x="502920" y="1152144"/>
            <a:ext cx="2057400" cy="0"/>
          </a:xfrm>
          <a:prstGeom prst="line">
            <a:avLst/>
          </a:prstGeom>
          <a:noFill/>
          <a:ln w="27940">
            <a:solidFill>
              <a:srgbClr val="E9B872"/>
            </a:solidFill>
            <a:prstDash val="solid"/>
          </a:ln>
        </p:spPr>
      </p:sp>
      <p:sp>
        <p:nvSpPr>
          <p:cNvPr id="7" name="Text 5"/>
          <p:cNvSpPr/>
          <p:nvPr/>
        </p:nvSpPr>
        <p:spPr>
          <a:xfrm>
            <a:off x="658368" y="1417320"/>
            <a:ext cx="1495044" cy="489204"/>
          </a:xfrm>
          <a:prstGeom prst="rect">
            <a:avLst/>
          </a:prstGeom>
          <a:solidFill>
            <a:srgbClr val="1F6F78"/>
          </a:solidFill>
          <a:ln w="5080">
            <a:solidFill>
              <a:srgbClr val="D8E4E1"/>
            </a:solidFill>
          </a:ln>
        </p:spPr>
        <p:txBody>
          <a:bodyPr wrap="square" lIns="699" tIns="699" rIns="699" bIns="699" rtlCol="0" anchor="ctr">
            <a:normAutofit/>
          </a:bodyPr>
          <a:lstStyle/>
          <a:p>
            <a:pPr marL="0" indent="0" algn="ctr">
              <a:buNone/>
            </a:pPr>
            <a:r>
              <a:rPr lang="en-US" sz="1200" b="1" dirty="0">
                <a:solidFill>
                  <a:srgbClr val="FFFFFF"/>
                </a:solidFill>
                <a:latin typeface="Times New Roman" panose="02020603050405020304" pitchFamily="18" charset="0"/>
                <a:cs typeface="Times New Roman" panose="02020603050405020304" pitchFamily="18" charset="0"/>
              </a:rPr>
              <a:t>Dataset</a:t>
            </a:r>
            <a:endParaRPr lang="en-US" sz="1200" dirty="0">
              <a:latin typeface="Times New Roman" panose="02020603050405020304" pitchFamily="18" charset="0"/>
              <a:cs typeface="Times New Roman" panose="02020603050405020304" pitchFamily="18" charset="0"/>
            </a:endParaRPr>
          </a:p>
        </p:txBody>
      </p:sp>
      <p:sp>
        <p:nvSpPr>
          <p:cNvPr id="8" name="Text 6"/>
          <p:cNvSpPr/>
          <p:nvPr/>
        </p:nvSpPr>
        <p:spPr>
          <a:xfrm>
            <a:off x="2167128" y="1417320"/>
            <a:ext cx="1495044" cy="489204"/>
          </a:xfrm>
          <a:prstGeom prst="rect">
            <a:avLst/>
          </a:prstGeom>
          <a:solidFill>
            <a:srgbClr val="1F6F78"/>
          </a:solidFill>
          <a:ln w="5080">
            <a:solidFill>
              <a:srgbClr val="D8E4E1"/>
            </a:solidFill>
          </a:ln>
        </p:spPr>
        <p:txBody>
          <a:bodyPr wrap="square" lIns="699" tIns="699" rIns="699" bIns="699" rtlCol="0" anchor="ctr">
            <a:normAutofit/>
          </a:bodyPr>
          <a:lstStyle/>
          <a:p>
            <a:pPr marL="0" indent="0" algn="ctr">
              <a:buNone/>
            </a:pPr>
            <a:r>
              <a:rPr lang="en-US" sz="1200" b="1" dirty="0">
                <a:solidFill>
                  <a:srgbClr val="FFFFFF"/>
                </a:solidFill>
                <a:latin typeface="Times New Roman" panose="02020603050405020304" pitchFamily="18" charset="0"/>
                <a:cs typeface="Times New Roman" panose="02020603050405020304" pitchFamily="18" charset="0"/>
              </a:rPr>
              <a:t>Used for</a:t>
            </a:r>
            <a:endParaRPr lang="en-US" sz="1200" dirty="0">
              <a:latin typeface="Times New Roman" panose="02020603050405020304" pitchFamily="18" charset="0"/>
              <a:cs typeface="Times New Roman" panose="02020603050405020304" pitchFamily="18" charset="0"/>
            </a:endParaRPr>
          </a:p>
        </p:txBody>
      </p:sp>
      <p:sp>
        <p:nvSpPr>
          <p:cNvPr id="9" name="Text 7"/>
          <p:cNvSpPr/>
          <p:nvPr/>
        </p:nvSpPr>
        <p:spPr>
          <a:xfrm>
            <a:off x="3675888" y="1417320"/>
            <a:ext cx="1495044" cy="489204"/>
          </a:xfrm>
          <a:prstGeom prst="rect">
            <a:avLst/>
          </a:prstGeom>
          <a:solidFill>
            <a:srgbClr val="1F6F78"/>
          </a:solidFill>
          <a:ln w="5080">
            <a:solidFill>
              <a:srgbClr val="D8E4E1"/>
            </a:solidFill>
          </a:ln>
        </p:spPr>
        <p:txBody>
          <a:bodyPr wrap="square" lIns="699" tIns="699" rIns="699" bIns="699" rtlCol="0" anchor="ctr">
            <a:normAutofit/>
          </a:bodyPr>
          <a:lstStyle/>
          <a:p>
            <a:pPr marL="0" indent="0" algn="ctr">
              <a:buNone/>
            </a:pPr>
            <a:r>
              <a:rPr lang="en-US" sz="1200" b="1" dirty="0">
                <a:solidFill>
                  <a:srgbClr val="FFFFFF"/>
                </a:solidFill>
                <a:latin typeface="Times New Roman" panose="02020603050405020304" pitchFamily="18" charset="0"/>
                <a:cs typeface="Times New Roman" panose="02020603050405020304" pitchFamily="18" charset="0"/>
              </a:rPr>
              <a:t>Size after cleaning</a:t>
            </a:r>
            <a:endParaRPr lang="en-US" sz="1200" dirty="0">
              <a:latin typeface="Times New Roman" panose="02020603050405020304" pitchFamily="18" charset="0"/>
              <a:cs typeface="Times New Roman" panose="02020603050405020304" pitchFamily="18" charset="0"/>
            </a:endParaRPr>
          </a:p>
        </p:txBody>
      </p:sp>
      <p:sp>
        <p:nvSpPr>
          <p:cNvPr id="10" name="Text 8"/>
          <p:cNvSpPr/>
          <p:nvPr/>
        </p:nvSpPr>
        <p:spPr>
          <a:xfrm>
            <a:off x="5184648" y="1417320"/>
            <a:ext cx="1495044" cy="489204"/>
          </a:xfrm>
          <a:prstGeom prst="rect">
            <a:avLst/>
          </a:prstGeom>
          <a:solidFill>
            <a:srgbClr val="1F6F78"/>
          </a:solidFill>
          <a:ln w="5080">
            <a:solidFill>
              <a:srgbClr val="D8E4E1"/>
            </a:solidFill>
          </a:ln>
        </p:spPr>
        <p:txBody>
          <a:bodyPr wrap="square" lIns="699" tIns="699" rIns="699" bIns="699" rtlCol="0" anchor="ctr">
            <a:normAutofit/>
          </a:bodyPr>
          <a:lstStyle/>
          <a:p>
            <a:pPr marL="0" indent="0" algn="ctr">
              <a:buNone/>
            </a:pPr>
            <a:r>
              <a:rPr lang="en-US" sz="1200" b="1" dirty="0">
                <a:solidFill>
                  <a:srgbClr val="FFFFFF"/>
                </a:solidFill>
                <a:latin typeface="Times New Roman" panose="02020603050405020304" pitchFamily="18" charset="0"/>
                <a:cs typeface="Times New Roman" panose="02020603050405020304" pitchFamily="18" charset="0"/>
              </a:rPr>
              <a:t>Class distribution</a:t>
            </a:r>
            <a:endParaRPr lang="en-US" sz="1200" dirty="0">
              <a:latin typeface="Times New Roman" panose="02020603050405020304" pitchFamily="18" charset="0"/>
              <a:cs typeface="Times New Roman" panose="02020603050405020304" pitchFamily="18" charset="0"/>
            </a:endParaRPr>
          </a:p>
        </p:txBody>
      </p:sp>
      <p:sp>
        <p:nvSpPr>
          <p:cNvPr id="11" name="Text 9"/>
          <p:cNvSpPr/>
          <p:nvPr/>
        </p:nvSpPr>
        <p:spPr>
          <a:xfrm>
            <a:off x="658368" y="1920240"/>
            <a:ext cx="1495044" cy="489204"/>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243746"/>
                </a:solidFill>
                <a:latin typeface="Times New Roman" panose="02020603050405020304" pitchFamily="18" charset="0"/>
                <a:cs typeface="Times New Roman" panose="02020603050405020304" pitchFamily="18" charset="0"/>
              </a:rPr>
              <a:t>Email corpus</a:t>
            </a:r>
            <a:endParaRPr lang="en-US" sz="1100" dirty="0">
              <a:latin typeface="Times New Roman" panose="02020603050405020304" pitchFamily="18" charset="0"/>
              <a:cs typeface="Times New Roman" panose="02020603050405020304" pitchFamily="18" charset="0"/>
            </a:endParaRPr>
          </a:p>
        </p:txBody>
      </p:sp>
      <p:sp>
        <p:nvSpPr>
          <p:cNvPr id="12" name="Text 10"/>
          <p:cNvSpPr/>
          <p:nvPr/>
        </p:nvSpPr>
        <p:spPr>
          <a:xfrm>
            <a:off x="2167128" y="1920240"/>
            <a:ext cx="1495044" cy="489204"/>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Email/spam classification</a:t>
            </a:r>
            <a:endParaRPr lang="en-US" sz="1100" dirty="0">
              <a:latin typeface="Times New Roman" panose="02020603050405020304" pitchFamily="18" charset="0"/>
              <a:cs typeface="Times New Roman" panose="02020603050405020304" pitchFamily="18" charset="0"/>
            </a:endParaRPr>
          </a:p>
        </p:txBody>
      </p:sp>
      <p:sp>
        <p:nvSpPr>
          <p:cNvPr id="13" name="Text 11"/>
          <p:cNvSpPr/>
          <p:nvPr/>
        </p:nvSpPr>
        <p:spPr>
          <a:xfrm>
            <a:off x="3675888" y="1920240"/>
            <a:ext cx="1495044" cy="489204"/>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5,695 emails</a:t>
            </a:r>
            <a:endParaRPr lang="en-US" sz="1100" dirty="0">
              <a:latin typeface="Times New Roman" panose="02020603050405020304" pitchFamily="18" charset="0"/>
              <a:cs typeface="Times New Roman" panose="02020603050405020304" pitchFamily="18" charset="0"/>
            </a:endParaRPr>
          </a:p>
        </p:txBody>
      </p:sp>
      <p:sp>
        <p:nvSpPr>
          <p:cNvPr id="14" name="Text 12"/>
          <p:cNvSpPr/>
          <p:nvPr/>
        </p:nvSpPr>
        <p:spPr>
          <a:xfrm>
            <a:off x="5184648" y="1920240"/>
            <a:ext cx="1495044" cy="489204"/>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4,327 legitimate / 1,368 spam</a:t>
            </a:r>
            <a:endParaRPr lang="en-US" sz="1100" dirty="0">
              <a:latin typeface="Times New Roman" panose="02020603050405020304" pitchFamily="18" charset="0"/>
              <a:cs typeface="Times New Roman" panose="02020603050405020304" pitchFamily="18" charset="0"/>
            </a:endParaRPr>
          </a:p>
        </p:txBody>
      </p:sp>
      <p:sp>
        <p:nvSpPr>
          <p:cNvPr id="15" name="Text 13"/>
          <p:cNvSpPr/>
          <p:nvPr/>
        </p:nvSpPr>
        <p:spPr>
          <a:xfrm>
            <a:off x="658368" y="2423160"/>
            <a:ext cx="1495044" cy="489204"/>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243746"/>
                </a:solidFill>
                <a:latin typeface="Times New Roman" panose="02020603050405020304" pitchFamily="18" charset="0"/>
                <a:cs typeface="Times New Roman" panose="02020603050405020304" pitchFamily="18" charset="0"/>
              </a:rPr>
              <a:t>URL dataset</a:t>
            </a:r>
            <a:endParaRPr lang="en-US" sz="1100" dirty="0">
              <a:latin typeface="Times New Roman" panose="02020603050405020304" pitchFamily="18" charset="0"/>
              <a:cs typeface="Times New Roman" panose="02020603050405020304" pitchFamily="18" charset="0"/>
            </a:endParaRPr>
          </a:p>
        </p:txBody>
      </p:sp>
      <p:sp>
        <p:nvSpPr>
          <p:cNvPr id="16" name="Text 14"/>
          <p:cNvSpPr/>
          <p:nvPr/>
        </p:nvSpPr>
        <p:spPr>
          <a:xfrm>
            <a:off x="2167128" y="2423160"/>
            <a:ext cx="1495044" cy="489204"/>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URL classification</a:t>
            </a:r>
            <a:endParaRPr lang="en-US" sz="1100" dirty="0">
              <a:latin typeface="Times New Roman" panose="02020603050405020304" pitchFamily="18" charset="0"/>
              <a:cs typeface="Times New Roman" panose="02020603050405020304" pitchFamily="18" charset="0"/>
            </a:endParaRPr>
          </a:p>
        </p:txBody>
      </p:sp>
      <p:sp>
        <p:nvSpPr>
          <p:cNvPr id="17" name="Text 15"/>
          <p:cNvSpPr/>
          <p:nvPr/>
        </p:nvSpPr>
        <p:spPr>
          <a:xfrm>
            <a:off x="3675888" y="2423160"/>
            <a:ext cx="1495044" cy="489204"/>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57,405 URLs</a:t>
            </a:r>
            <a:endParaRPr lang="en-US" sz="1100" dirty="0">
              <a:latin typeface="Times New Roman" panose="02020603050405020304" pitchFamily="18" charset="0"/>
              <a:cs typeface="Times New Roman" panose="02020603050405020304" pitchFamily="18" charset="0"/>
            </a:endParaRPr>
          </a:p>
        </p:txBody>
      </p:sp>
      <p:sp>
        <p:nvSpPr>
          <p:cNvPr id="18" name="Text 16"/>
          <p:cNvSpPr/>
          <p:nvPr/>
        </p:nvSpPr>
        <p:spPr>
          <a:xfrm>
            <a:off x="5184648" y="2423160"/>
            <a:ext cx="1495044" cy="489204"/>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26,908 legitimate / 30,497 phishing</a:t>
            </a:r>
            <a:endParaRPr lang="en-US" sz="1100" dirty="0">
              <a:latin typeface="Times New Roman" panose="02020603050405020304" pitchFamily="18" charset="0"/>
              <a:cs typeface="Times New Roman" panose="02020603050405020304" pitchFamily="18" charset="0"/>
            </a:endParaRPr>
          </a:p>
        </p:txBody>
      </p:sp>
      <p:sp>
        <p:nvSpPr>
          <p:cNvPr id="29" name="Text 27"/>
          <p:cNvSpPr/>
          <p:nvPr/>
        </p:nvSpPr>
        <p:spPr>
          <a:xfrm>
            <a:off x="7269480" y="1417320"/>
            <a:ext cx="4407408" cy="905256"/>
          </a:xfrm>
          <a:prstGeom prst="rect">
            <a:avLst/>
          </a:prstGeom>
          <a:solidFill>
            <a:srgbClr val="FFFFFF"/>
          </a:solidFill>
          <a:ln>
            <a:solidFill>
              <a:srgbClr val="E3E0D8">
                <a:alpha val="90000"/>
              </a:srgbClr>
            </a:solidFill>
          </a:ln>
          <a:effectLst>
            <a:outerShdw blurRad="12700" dist="12700" dir="2700000" algn="bl" rotWithShape="0">
              <a:srgbClr val="6C7A89">
                <a:alpha val="13000"/>
              </a:srgbClr>
            </a:outerShdw>
          </a:effectLst>
        </p:spPr>
        <p:txBody>
          <a:bodyPr wrap="square" lIns="1651" tIns="1651" rIns="1651" bIns="1651" rtlCol="0" anchor="t">
            <a:noAutofit/>
          </a:bodyPr>
          <a:lstStyle/>
          <a:p>
            <a:pPr marL="0" indent="0" algn="ctr">
              <a:lnSpc>
                <a:spcPct val="150000"/>
              </a:lnSpc>
              <a:buNone/>
            </a:pPr>
            <a:r>
              <a:rPr lang="en-US" sz="1600" b="1" dirty="0">
                <a:solidFill>
                  <a:srgbClr val="1F6F78"/>
                </a:solidFill>
                <a:latin typeface="Times New Roman" panose="02020603050405020304" pitchFamily="18" charset="0"/>
                <a:cs typeface="Times New Roman" panose="02020603050405020304" pitchFamily="18" charset="0"/>
              </a:rPr>
              <a:t>Data Split
</a:t>
            </a:r>
            <a:r>
              <a:rPr lang="en-US" sz="1600" dirty="0">
                <a:solidFill>
                  <a:srgbClr val="243746"/>
                </a:solidFill>
                <a:latin typeface="Times New Roman" panose="02020603050405020304" pitchFamily="18" charset="0"/>
                <a:cs typeface="Times New Roman" panose="02020603050405020304" pitchFamily="18" charset="0"/>
              </a:rPr>
              <a:t> 70% train | 15% validation | 15% test</a:t>
            </a:r>
            <a:endParaRPr lang="en-US" sz="1600" dirty="0">
              <a:latin typeface="Times New Roman" panose="02020603050405020304" pitchFamily="18" charset="0"/>
              <a:cs typeface="Times New Roman" panose="02020603050405020304" pitchFamily="18" charset="0"/>
            </a:endParaRPr>
          </a:p>
        </p:txBody>
      </p:sp>
      <p:sp>
        <p:nvSpPr>
          <p:cNvPr id="30" name="Text 28"/>
          <p:cNvSpPr/>
          <p:nvPr/>
        </p:nvSpPr>
        <p:spPr>
          <a:xfrm>
            <a:off x="7269480" y="2468880"/>
            <a:ext cx="4407408" cy="905256"/>
          </a:xfrm>
          <a:prstGeom prst="rect">
            <a:avLst/>
          </a:prstGeom>
          <a:solidFill>
            <a:srgbClr val="FFFFFF"/>
          </a:solidFill>
          <a:ln>
            <a:solidFill>
              <a:srgbClr val="E3E0D8">
                <a:alpha val="90000"/>
              </a:srgbClr>
            </a:solidFill>
          </a:ln>
          <a:effectLst>
            <a:outerShdw blurRad="12700" dist="12700" dir="2700000" algn="bl" rotWithShape="0">
              <a:srgbClr val="6C7A89">
                <a:alpha val="13000"/>
              </a:srgbClr>
            </a:outerShdw>
          </a:effectLst>
        </p:spPr>
        <p:txBody>
          <a:bodyPr wrap="square" lIns="1651" tIns="1651" rIns="1651" bIns="1651" rtlCol="0" anchor="t">
            <a:noAutofit/>
          </a:bodyPr>
          <a:lstStyle/>
          <a:p>
            <a:pPr marL="0" indent="0" algn="ctr">
              <a:buNone/>
            </a:pPr>
            <a:r>
              <a:rPr lang="en-US" sz="1600" b="1" dirty="0">
                <a:solidFill>
                  <a:srgbClr val="E9B872"/>
                </a:solidFill>
                <a:latin typeface="Times New Roman" panose="02020603050405020304" pitchFamily="18" charset="0"/>
                <a:cs typeface="Times New Roman" panose="02020603050405020304" pitchFamily="18" charset="0"/>
              </a:rPr>
              <a:t>Email Representation
</a:t>
            </a:r>
            <a:r>
              <a:rPr lang="en-US" sz="1600" dirty="0">
                <a:solidFill>
                  <a:srgbClr val="243746"/>
                </a:solidFill>
                <a:latin typeface="Times New Roman" panose="02020603050405020304" pitchFamily="18" charset="0"/>
                <a:cs typeface="Times New Roman" panose="02020603050405020304" pitchFamily="18" charset="0"/>
              </a:rPr>
              <a:t> TF-IDF words/bigrams; </a:t>
            </a:r>
            <a:r>
              <a:rPr lang="en-US" sz="1600" dirty="0" err="1">
                <a:solidFill>
                  <a:srgbClr val="243746"/>
                </a:solidFill>
                <a:latin typeface="Times New Roman" panose="02020603050405020304" pitchFamily="18" charset="0"/>
                <a:cs typeface="Times New Roman" panose="02020603050405020304" pitchFamily="18" charset="0"/>
              </a:rPr>
              <a:t>DistilBERT</a:t>
            </a:r>
            <a:r>
              <a:rPr lang="en-US" sz="1600" dirty="0">
                <a:solidFill>
                  <a:srgbClr val="243746"/>
                </a:solidFill>
                <a:latin typeface="Times New Roman" panose="02020603050405020304" pitchFamily="18" charset="0"/>
                <a:cs typeface="Times New Roman" panose="02020603050405020304" pitchFamily="18" charset="0"/>
              </a:rPr>
              <a:t> contextual tokens.</a:t>
            </a:r>
            <a:endParaRPr lang="en-US" sz="1600" dirty="0">
              <a:latin typeface="Times New Roman" panose="02020603050405020304" pitchFamily="18" charset="0"/>
              <a:cs typeface="Times New Roman" panose="02020603050405020304" pitchFamily="18" charset="0"/>
            </a:endParaRPr>
          </a:p>
        </p:txBody>
      </p:sp>
      <p:sp>
        <p:nvSpPr>
          <p:cNvPr id="31" name="Text 29"/>
          <p:cNvSpPr/>
          <p:nvPr/>
        </p:nvSpPr>
        <p:spPr>
          <a:xfrm>
            <a:off x="7269479" y="3520440"/>
            <a:ext cx="4407409" cy="905256"/>
          </a:xfrm>
          <a:prstGeom prst="rect">
            <a:avLst/>
          </a:prstGeom>
          <a:solidFill>
            <a:srgbClr val="FFFFFF"/>
          </a:solidFill>
          <a:ln>
            <a:solidFill>
              <a:srgbClr val="E3E0D8">
                <a:alpha val="90000"/>
              </a:srgbClr>
            </a:solidFill>
          </a:ln>
          <a:effectLst>
            <a:outerShdw blurRad="12700" dist="12700" dir="2700000" algn="bl" rotWithShape="0">
              <a:srgbClr val="6C7A89">
                <a:alpha val="13000"/>
              </a:srgbClr>
            </a:outerShdw>
          </a:effectLst>
        </p:spPr>
        <p:txBody>
          <a:bodyPr wrap="square" lIns="1651" tIns="1651" rIns="1651" bIns="1651" rtlCol="0" anchor="t">
            <a:noAutofit/>
          </a:bodyPr>
          <a:lstStyle/>
          <a:p>
            <a:pPr marL="0" indent="0" algn="ctr">
              <a:buNone/>
            </a:pPr>
            <a:r>
              <a:rPr lang="en-US" sz="1600" b="1" dirty="0">
                <a:solidFill>
                  <a:srgbClr val="E58A72"/>
                </a:solidFill>
                <a:latin typeface="Times New Roman" panose="02020603050405020304" pitchFamily="18" charset="0"/>
                <a:cs typeface="Times New Roman" panose="02020603050405020304" pitchFamily="18" charset="0"/>
              </a:rPr>
              <a:t>URL Representation
</a:t>
            </a:r>
            <a:r>
              <a:rPr lang="en-US" sz="1600" dirty="0">
                <a:solidFill>
                  <a:srgbClr val="243746"/>
                </a:solidFill>
                <a:latin typeface="Times New Roman" panose="02020603050405020304" pitchFamily="18" charset="0"/>
                <a:cs typeface="Times New Roman" panose="02020603050405020304" pitchFamily="18" charset="0"/>
              </a:rPr>
              <a:t> Lexical, structural and host-based numeric features</a:t>
            </a:r>
            <a:endParaRPr lang="en-US" sz="1600" dirty="0">
              <a:latin typeface="Times New Roman" panose="02020603050405020304" pitchFamily="18" charset="0"/>
              <a:cs typeface="Times New Roman" panose="02020603050405020304" pitchFamily="18" charset="0"/>
            </a:endParaRPr>
          </a:p>
        </p:txBody>
      </p:sp>
      <p:sp>
        <p:nvSpPr>
          <p:cNvPr id="33" name="Text 30"/>
          <p:cNvSpPr/>
          <p:nvPr/>
        </p:nvSpPr>
        <p:spPr>
          <a:xfrm>
            <a:off x="8727200" y="6291072"/>
            <a:ext cx="2715768" cy="155448"/>
          </a:xfrm>
          <a:prstGeom prst="rect">
            <a:avLst/>
          </a:prstGeom>
          <a:noFill/>
          <a:ln/>
        </p:spPr>
        <p:txBody>
          <a:bodyPr wrap="square" lIns="0" tIns="0" rIns="0" bIns="0" rtlCol="0" anchor="ctr"/>
          <a:lstStyle/>
          <a:p>
            <a:pPr marL="0" indent="0" algn="r">
              <a:buNone/>
            </a:pPr>
            <a:r>
              <a:rPr lang="en-US" sz="1000" dirty="0">
                <a:solidFill>
                  <a:srgbClr val="67717A"/>
                </a:solidFill>
                <a:latin typeface="Times New Roman" panose="02020603050405020304" pitchFamily="18" charset="0"/>
                <a:cs typeface="Times New Roman" panose="02020603050405020304" pitchFamily="18" charset="0"/>
              </a:rPr>
              <a:t>Sources: Dataset documentation and Chapter 4; [47]</a:t>
            </a:r>
            <a:endParaRPr lang="en-US" sz="1000" dirty="0">
              <a:latin typeface="Times New Roman" panose="02020603050405020304" pitchFamily="18" charset="0"/>
              <a:cs typeface="Times New Roman" panose="02020603050405020304" pitchFamily="18" charset="0"/>
            </a:endParaRPr>
          </a:p>
        </p:txBody>
      </p:sp>
      <p:sp>
        <p:nvSpPr>
          <p:cNvPr id="34" name="Text 31"/>
          <p:cNvSpPr/>
          <p:nvPr/>
        </p:nvSpPr>
        <p:spPr>
          <a:xfrm>
            <a:off x="11292840" y="6446520"/>
            <a:ext cx="384048" cy="201168"/>
          </a:xfrm>
          <a:prstGeom prst="rect">
            <a:avLst/>
          </a:prstGeom>
          <a:noFill/>
          <a:ln/>
        </p:spPr>
        <p:txBody>
          <a:bodyPr wrap="square" lIns="0" tIns="0" rIns="0" bIns="0" rtlCol="0" anchor="ctr"/>
          <a:lstStyle/>
          <a:p>
            <a:pPr marL="0" indent="0" algn="r">
              <a:buNone/>
            </a:pPr>
            <a:r>
              <a:rPr lang="en-US" sz="1050" b="1" dirty="0">
                <a:solidFill>
                  <a:srgbClr val="67717A"/>
                </a:solidFill>
                <a:latin typeface="Times New Roman" panose="02020603050405020304" pitchFamily="18" charset="0"/>
                <a:cs typeface="Times New Roman" panose="02020603050405020304" pitchFamily="18" charset="0"/>
              </a:rPr>
              <a:t>06</a:t>
            </a:r>
            <a:endParaRPr lang="en-US" sz="1050" dirty="0">
              <a:latin typeface="Times New Roman" panose="02020603050405020304" pitchFamily="18" charset="0"/>
              <a:cs typeface="Times New Roman" panose="02020603050405020304" pitchFamily="18" charset="0"/>
            </a:endParaRPr>
          </a:p>
        </p:txBody>
      </p:sp>
      <p:sp>
        <p:nvSpPr>
          <p:cNvPr id="35" name="Text 29">
            <a:extLst>
              <a:ext uri="{FF2B5EF4-FFF2-40B4-BE49-F238E27FC236}">
                <a16:creationId xmlns:a16="http://schemas.microsoft.com/office/drawing/2014/main" id="{DF8776DC-4A8F-72AB-5A8A-0C0A19CC4949}"/>
              </a:ext>
            </a:extLst>
          </p:cNvPr>
          <p:cNvSpPr/>
          <p:nvPr/>
        </p:nvSpPr>
        <p:spPr>
          <a:xfrm>
            <a:off x="1395988" y="5283240"/>
            <a:ext cx="9187067" cy="658368"/>
          </a:xfrm>
          <a:prstGeom prst="rect">
            <a:avLst/>
          </a:prstGeom>
          <a:solidFill>
            <a:srgbClr val="FFFFFF"/>
          </a:solidFill>
          <a:ln>
            <a:solidFill>
              <a:srgbClr val="E3E0D8">
                <a:alpha val="90000"/>
              </a:srgbClr>
            </a:solidFill>
          </a:ln>
          <a:effectLst>
            <a:outerShdw blurRad="12700" dist="12700" dir="2700000" algn="bl" rotWithShape="0">
              <a:srgbClr val="6C7A89">
                <a:alpha val="13000"/>
              </a:srgbClr>
            </a:outerShdw>
          </a:effectLst>
        </p:spPr>
        <p:txBody>
          <a:bodyPr wrap="square" lIns="1651" tIns="1651" rIns="1651" bIns="1651" rtlCol="0" anchor="t">
            <a:noAutofit/>
          </a:bodyPr>
          <a:lstStyle/>
          <a:p>
            <a:pPr algn="ctr"/>
            <a:r>
              <a:rPr lang="en-US" b="1" dirty="0"/>
              <a:t>Scope note</a:t>
            </a:r>
            <a:r>
              <a:rPr lang="en-US" sz="1600" b="1" dirty="0">
                <a:solidFill>
                  <a:srgbClr val="E58A72"/>
                </a:solidFill>
                <a:latin typeface="Times New Roman" panose="02020603050405020304" pitchFamily="18" charset="0"/>
                <a:cs typeface="Times New Roman" panose="02020603050405020304" pitchFamily="18" charset="0"/>
              </a:rPr>
              <a:t>
</a:t>
            </a:r>
            <a:r>
              <a:rPr lang="en-US" sz="1600" dirty="0">
                <a:solidFill>
                  <a:srgbClr val="243746"/>
                </a:solidFill>
                <a:latin typeface="Times New Roman" panose="02020603050405020304" pitchFamily="18" charset="0"/>
                <a:cs typeface="Times New Roman" panose="02020603050405020304" pitchFamily="18" charset="0"/>
              </a:rPr>
              <a:t> Email positive class represents spam broadly, not a separately verified AI-generated phishing class.</a:t>
            </a:r>
            <a:endParaRPr lang="en-US" sz="1600" dirty="0">
              <a:latin typeface="Times New Roman" panose="02020603050405020304" pitchFamily="18" charset="0"/>
              <a:cs typeface="Times New Roman" panose="02020603050405020304" pitchFamily="18" charset="0"/>
            </a:endParaRPr>
          </a:p>
        </p:txBody>
      </p:sp>
      <p:grpSp>
        <p:nvGrpSpPr>
          <p:cNvPr id="45" name="Group 44">
            <a:extLst>
              <a:ext uri="{FF2B5EF4-FFF2-40B4-BE49-F238E27FC236}">
                <a16:creationId xmlns:a16="http://schemas.microsoft.com/office/drawing/2014/main" id="{686186D2-69F8-EBC0-7CDC-0540DCE71E5E}"/>
              </a:ext>
            </a:extLst>
          </p:cNvPr>
          <p:cNvGrpSpPr/>
          <p:nvPr/>
        </p:nvGrpSpPr>
        <p:grpSpPr>
          <a:xfrm>
            <a:off x="798893" y="3422884"/>
            <a:ext cx="2527325" cy="1444305"/>
            <a:chOff x="-346513" y="3422884"/>
            <a:chExt cx="2527325" cy="1444305"/>
          </a:xfrm>
        </p:grpSpPr>
        <p:sp>
          <p:nvSpPr>
            <p:cNvPr id="24" name="Text 22"/>
            <p:cNvSpPr/>
            <p:nvPr/>
          </p:nvSpPr>
          <p:spPr>
            <a:xfrm>
              <a:off x="-346513" y="3422884"/>
              <a:ext cx="2527325" cy="424748"/>
            </a:xfrm>
            <a:prstGeom prst="rect">
              <a:avLst/>
            </a:prstGeom>
            <a:solidFill>
              <a:srgbClr val="B8DEDC"/>
            </a:solidFill>
            <a:ln>
              <a:solidFill>
                <a:srgbClr val="FFFFFF">
                  <a:alpha val="0"/>
                </a:srgbClr>
              </a:solidFill>
            </a:ln>
          </p:spPr>
          <p:txBody>
            <a:bodyPr wrap="square" lIns="762" tIns="762" rIns="762" bIns="762" rtlCol="0" anchor="ctr"/>
            <a:lstStyle/>
            <a:p>
              <a:pPr marL="0" indent="0" algn="ctr">
                <a:buNone/>
              </a:pPr>
              <a:r>
                <a:rPr lang="en-US" sz="1600" b="1" dirty="0">
                  <a:solidFill>
                    <a:srgbClr val="173B57"/>
                  </a:solidFill>
                  <a:latin typeface="Times New Roman" panose="02020603050405020304" pitchFamily="18" charset="0"/>
                  <a:cs typeface="Times New Roman" panose="02020603050405020304" pitchFamily="18" charset="0"/>
                </a:rPr>
                <a:t>Email Models</a:t>
              </a:r>
              <a:endParaRPr lang="en-US" sz="1600" dirty="0">
                <a:latin typeface="Times New Roman" panose="02020603050405020304" pitchFamily="18" charset="0"/>
                <a:cs typeface="Times New Roman" panose="02020603050405020304" pitchFamily="18" charset="0"/>
              </a:endParaRPr>
            </a:p>
          </p:txBody>
        </p:sp>
        <p:grpSp>
          <p:nvGrpSpPr>
            <p:cNvPr id="39" name="Group 38">
              <a:extLst>
                <a:ext uri="{FF2B5EF4-FFF2-40B4-BE49-F238E27FC236}">
                  <a16:creationId xmlns:a16="http://schemas.microsoft.com/office/drawing/2014/main" id="{7A11E1BA-A282-E7E7-C8B6-44493E8F4280}"/>
                </a:ext>
              </a:extLst>
            </p:cNvPr>
            <p:cNvGrpSpPr/>
            <p:nvPr/>
          </p:nvGrpSpPr>
          <p:grpSpPr>
            <a:xfrm>
              <a:off x="682381" y="3888169"/>
              <a:ext cx="1495044" cy="979020"/>
              <a:chOff x="682381" y="3888169"/>
              <a:chExt cx="1495044" cy="979020"/>
            </a:xfrm>
          </p:grpSpPr>
          <p:sp>
            <p:nvSpPr>
              <p:cNvPr id="36" name="Text 13">
                <a:extLst>
                  <a:ext uri="{FF2B5EF4-FFF2-40B4-BE49-F238E27FC236}">
                    <a16:creationId xmlns:a16="http://schemas.microsoft.com/office/drawing/2014/main" id="{13BA3DF2-C4BF-CC46-B6DD-E1A893CCF634}"/>
                  </a:ext>
                </a:extLst>
              </p:cNvPr>
              <p:cNvSpPr/>
              <p:nvPr/>
            </p:nvSpPr>
            <p:spPr>
              <a:xfrm>
                <a:off x="682381" y="3888169"/>
                <a:ext cx="1491657" cy="330369"/>
              </a:xfrm>
              <a:prstGeom prst="rect">
                <a:avLst/>
              </a:prstGeom>
              <a:solidFill>
                <a:srgbClr val="F1F6F5"/>
              </a:solidFill>
              <a:ln w="5080">
                <a:solidFill>
                  <a:srgbClr val="D8E4E1"/>
                </a:solidFill>
              </a:ln>
            </p:spPr>
            <p:txBody>
              <a:bodyPr wrap="square" lIns="699" tIns="699" rIns="699" bIns="699" rtlCol="0" anchor="ctr">
                <a:normAutofit/>
              </a:bodyPr>
              <a:lstStyle/>
              <a:p>
                <a:pPr marL="0" indent="0">
                  <a:buNone/>
                </a:pPr>
                <a:r>
                  <a:rPr lang="en-US" sz="1100" b="1" dirty="0">
                    <a:solidFill>
                      <a:srgbClr val="243746"/>
                    </a:solidFill>
                    <a:latin typeface="Times New Roman" panose="02020603050405020304" pitchFamily="18" charset="0"/>
                    <a:cs typeface="Times New Roman" panose="02020603050405020304" pitchFamily="18" charset="0"/>
                  </a:rPr>
                  <a:t>Logistic Regression</a:t>
                </a:r>
                <a:endParaRPr lang="en-US" sz="1100" dirty="0">
                  <a:latin typeface="Times New Roman" panose="02020603050405020304" pitchFamily="18" charset="0"/>
                  <a:cs typeface="Times New Roman" panose="02020603050405020304" pitchFamily="18" charset="0"/>
                </a:endParaRPr>
              </a:p>
            </p:txBody>
          </p:sp>
          <p:sp>
            <p:nvSpPr>
              <p:cNvPr id="37" name="Text 13">
                <a:extLst>
                  <a:ext uri="{FF2B5EF4-FFF2-40B4-BE49-F238E27FC236}">
                    <a16:creationId xmlns:a16="http://schemas.microsoft.com/office/drawing/2014/main" id="{4DE1AA55-945B-DBB9-DACE-FD32BB2E3482}"/>
                  </a:ext>
                </a:extLst>
              </p:cNvPr>
              <p:cNvSpPr/>
              <p:nvPr/>
            </p:nvSpPr>
            <p:spPr>
              <a:xfrm>
                <a:off x="685768" y="4238692"/>
                <a:ext cx="1491657" cy="296734"/>
              </a:xfrm>
              <a:prstGeom prst="rect">
                <a:avLst/>
              </a:prstGeom>
              <a:solidFill>
                <a:srgbClr val="F1F6F5"/>
              </a:solidFill>
              <a:ln w="5080">
                <a:solidFill>
                  <a:srgbClr val="D8E4E1"/>
                </a:solidFill>
              </a:ln>
            </p:spPr>
            <p:txBody>
              <a:bodyPr wrap="square" lIns="699" tIns="699" rIns="699" bIns="699" rtlCol="0" anchor="ctr">
                <a:normAutofit/>
              </a:bodyPr>
              <a:lstStyle/>
              <a:p>
                <a:pPr marL="0" indent="0">
                  <a:buNone/>
                </a:pPr>
                <a:r>
                  <a:rPr lang="en-US" sz="1100" b="1" dirty="0">
                    <a:solidFill>
                      <a:srgbClr val="243746"/>
                    </a:solidFill>
                    <a:latin typeface="Times New Roman" panose="02020603050405020304" pitchFamily="18" charset="0"/>
                    <a:cs typeface="Times New Roman" panose="02020603050405020304" pitchFamily="18" charset="0"/>
                  </a:rPr>
                  <a:t>Linear SVM</a:t>
                </a:r>
                <a:endParaRPr lang="en-US" sz="1100" dirty="0">
                  <a:latin typeface="Times New Roman" panose="02020603050405020304" pitchFamily="18" charset="0"/>
                  <a:cs typeface="Times New Roman" panose="02020603050405020304" pitchFamily="18" charset="0"/>
                </a:endParaRPr>
              </a:p>
            </p:txBody>
          </p:sp>
          <p:sp>
            <p:nvSpPr>
              <p:cNvPr id="38" name="Text 13">
                <a:extLst>
                  <a:ext uri="{FF2B5EF4-FFF2-40B4-BE49-F238E27FC236}">
                    <a16:creationId xmlns:a16="http://schemas.microsoft.com/office/drawing/2014/main" id="{A17647B9-287A-6383-4C89-9F3B5E81F87F}"/>
                  </a:ext>
                </a:extLst>
              </p:cNvPr>
              <p:cNvSpPr/>
              <p:nvPr/>
            </p:nvSpPr>
            <p:spPr>
              <a:xfrm>
                <a:off x="684071" y="4582441"/>
                <a:ext cx="1489968" cy="284748"/>
              </a:xfrm>
              <a:prstGeom prst="rect">
                <a:avLst/>
              </a:prstGeom>
              <a:solidFill>
                <a:srgbClr val="F1F6F5"/>
              </a:solidFill>
              <a:ln w="5080">
                <a:solidFill>
                  <a:srgbClr val="D8E4E1"/>
                </a:solidFill>
              </a:ln>
            </p:spPr>
            <p:txBody>
              <a:bodyPr wrap="square" lIns="699" tIns="699" rIns="699" bIns="699" rtlCol="0" anchor="ctr">
                <a:normAutofit/>
              </a:bodyPr>
              <a:lstStyle/>
              <a:p>
                <a:pPr marL="0" indent="0">
                  <a:buNone/>
                </a:pPr>
                <a:r>
                  <a:rPr lang="en-US" sz="1100" b="1" dirty="0" err="1">
                    <a:solidFill>
                      <a:srgbClr val="243746"/>
                    </a:solidFill>
                    <a:latin typeface="Times New Roman" panose="02020603050405020304" pitchFamily="18" charset="0"/>
                    <a:cs typeface="Times New Roman" panose="02020603050405020304" pitchFamily="18" charset="0"/>
                  </a:rPr>
                  <a:t>DistilBERT</a:t>
                </a:r>
                <a:endParaRPr lang="en-US" sz="1100" dirty="0">
                  <a:latin typeface="Times New Roman" panose="02020603050405020304" pitchFamily="18" charset="0"/>
                  <a:cs typeface="Times New Roman" panose="02020603050405020304" pitchFamily="18" charset="0"/>
                </a:endParaRPr>
              </a:p>
            </p:txBody>
          </p:sp>
        </p:grpSp>
      </p:grpSp>
      <p:grpSp>
        <p:nvGrpSpPr>
          <p:cNvPr id="44" name="Group 43">
            <a:extLst>
              <a:ext uri="{FF2B5EF4-FFF2-40B4-BE49-F238E27FC236}">
                <a16:creationId xmlns:a16="http://schemas.microsoft.com/office/drawing/2014/main" id="{1919A332-6804-504F-9162-775A969924AB}"/>
              </a:ext>
            </a:extLst>
          </p:cNvPr>
          <p:cNvGrpSpPr/>
          <p:nvPr/>
        </p:nvGrpSpPr>
        <p:grpSpPr>
          <a:xfrm>
            <a:off x="4062462" y="3422884"/>
            <a:ext cx="2522701" cy="1112542"/>
            <a:chOff x="3061434" y="3422884"/>
            <a:chExt cx="2522701" cy="1112542"/>
          </a:xfrm>
        </p:grpSpPr>
        <p:sp>
          <p:nvSpPr>
            <p:cNvPr id="28" name="Text 26"/>
            <p:cNvSpPr/>
            <p:nvPr/>
          </p:nvSpPr>
          <p:spPr>
            <a:xfrm>
              <a:off x="3061434" y="3422884"/>
              <a:ext cx="2522701" cy="424748"/>
            </a:xfrm>
            <a:prstGeom prst="rect">
              <a:avLst/>
            </a:prstGeom>
            <a:solidFill>
              <a:srgbClr val="C6D8F2"/>
            </a:solidFill>
            <a:ln>
              <a:solidFill>
                <a:srgbClr val="FFFFFF">
                  <a:alpha val="0"/>
                </a:srgbClr>
              </a:solidFill>
            </a:ln>
          </p:spPr>
          <p:txBody>
            <a:bodyPr wrap="square" lIns="762" tIns="762" rIns="762" bIns="762" rtlCol="0" anchor="ctr"/>
            <a:lstStyle/>
            <a:p>
              <a:pPr marL="0" indent="0" algn="ctr">
                <a:buNone/>
              </a:pPr>
              <a:r>
                <a:rPr lang="en-US" sz="1600" b="1" dirty="0">
                  <a:solidFill>
                    <a:srgbClr val="173B57"/>
                  </a:solidFill>
                  <a:latin typeface="Times New Roman" panose="02020603050405020304" pitchFamily="18" charset="0"/>
                  <a:cs typeface="Times New Roman" panose="02020603050405020304" pitchFamily="18" charset="0"/>
                </a:rPr>
                <a:t>URL Models</a:t>
              </a:r>
              <a:endParaRPr lang="en-US" sz="1600" dirty="0">
                <a:latin typeface="Times New Roman" panose="02020603050405020304" pitchFamily="18" charset="0"/>
                <a:cs typeface="Times New Roman" panose="02020603050405020304" pitchFamily="18" charset="0"/>
              </a:endParaRPr>
            </a:p>
          </p:txBody>
        </p:sp>
        <p:grpSp>
          <p:nvGrpSpPr>
            <p:cNvPr id="40" name="Group 39">
              <a:extLst>
                <a:ext uri="{FF2B5EF4-FFF2-40B4-BE49-F238E27FC236}">
                  <a16:creationId xmlns:a16="http://schemas.microsoft.com/office/drawing/2014/main" id="{67D98F5F-9D99-2AC1-0414-CBB2E2AB2521}"/>
                </a:ext>
              </a:extLst>
            </p:cNvPr>
            <p:cNvGrpSpPr/>
            <p:nvPr/>
          </p:nvGrpSpPr>
          <p:grpSpPr>
            <a:xfrm>
              <a:off x="4091061" y="3893249"/>
              <a:ext cx="1493074" cy="642177"/>
              <a:chOff x="682381" y="3888169"/>
              <a:chExt cx="1493074" cy="642177"/>
            </a:xfrm>
          </p:grpSpPr>
          <p:sp>
            <p:nvSpPr>
              <p:cNvPr id="41" name="Text 13">
                <a:extLst>
                  <a:ext uri="{FF2B5EF4-FFF2-40B4-BE49-F238E27FC236}">
                    <a16:creationId xmlns:a16="http://schemas.microsoft.com/office/drawing/2014/main" id="{5C32C4F0-C8E5-7013-EADA-80CCBFFE2169}"/>
                  </a:ext>
                </a:extLst>
              </p:cNvPr>
              <p:cNvSpPr/>
              <p:nvPr/>
            </p:nvSpPr>
            <p:spPr>
              <a:xfrm>
                <a:off x="682381" y="3888169"/>
                <a:ext cx="1489687" cy="311129"/>
              </a:xfrm>
              <a:prstGeom prst="rect">
                <a:avLst/>
              </a:prstGeom>
              <a:solidFill>
                <a:srgbClr val="F1F6F5"/>
              </a:solidFill>
              <a:ln w="5080">
                <a:solidFill>
                  <a:srgbClr val="D8E4E1"/>
                </a:solidFill>
              </a:ln>
            </p:spPr>
            <p:txBody>
              <a:bodyPr wrap="square" lIns="699" tIns="699" rIns="699" bIns="699" rtlCol="0" anchor="ctr">
                <a:normAutofit/>
              </a:bodyPr>
              <a:lstStyle/>
              <a:p>
                <a:pPr marL="0" indent="0">
                  <a:buNone/>
                </a:pPr>
                <a:r>
                  <a:rPr lang="en-US" sz="1100" b="1" dirty="0">
                    <a:solidFill>
                      <a:srgbClr val="243746"/>
                    </a:solidFill>
                    <a:latin typeface="Times New Roman" panose="02020603050405020304" pitchFamily="18" charset="0"/>
                    <a:cs typeface="Times New Roman" panose="02020603050405020304" pitchFamily="18" charset="0"/>
                  </a:rPr>
                  <a:t>Gradient Boosting</a:t>
                </a:r>
                <a:endParaRPr lang="en-US" sz="1100" dirty="0">
                  <a:latin typeface="Times New Roman" panose="02020603050405020304" pitchFamily="18" charset="0"/>
                  <a:cs typeface="Times New Roman" panose="02020603050405020304" pitchFamily="18" charset="0"/>
                </a:endParaRPr>
              </a:p>
            </p:txBody>
          </p:sp>
          <p:sp>
            <p:nvSpPr>
              <p:cNvPr id="42" name="Text 13">
                <a:extLst>
                  <a:ext uri="{FF2B5EF4-FFF2-40B4-BE49-F238E27FC236}">
                    <a16:creationId xmlns:a16="http://schemas.microsoft.com/office/drawing/2014/main" id="{0E6D64D3-0BAB-940C-9534-86B43E808C6E}"/>
                  </a:ext>
                </a:extLst>
              </p:cNvPr>
              <p:cNvSpPr/>
              <p:nvPr/>
            </p:nvSpPr>
            <p:spPr>
              <a:xfrm>
                <a:off x="685768" y="4238691"/>
                <a:ext cx="1489687" cy="291655"/>
              </a:xfrm>
              <a:prstGeom prst="rect">
                <a:avLst/>
              </a:prstGeom>
              <a:solidFill>
                <a:srgbClr val="F1F6F5"/>
              </a:solidFill>
              <a:ln w="5080">
                <a:solidFill>
                  <a:srgbClr val="D8E4E1"/>
                </a:solidFill>
              </a:ln>
            </p:spPr>
            <p:txBody>
              <a:bodyPr wrap="square" lIns="699" tIns="699" rIns="699" bIns="699" rtlCol="0" anchor="ctr">
                <a:normAutofit/>
              </a:bodyPr>
              <a:lstStyle/>
              <a:p>
                <a:pPr marL="0" indent="0">
                  <a:buNone/>
                </a:pPr>
                <a:r>
                  <a:rPr lang="en-US" sz="1100" b="1" dirty="0">
                    <a:solidFill>
                      <a:srgbClr val="243746"/>
                    </a:solidFill>
                    <a:latin typeface="Times New Roman" panose="02020603050405020304" pitchFamily="18" charset="0"/>
                    <a:cs typeface="Times New Roman" panose="02020603050405020304" pitchFamily="18" charset="0"/>
                  </a:rPr>
                  <a:t>Random Forest</a:t>
                </a:r>
                <a:endParaRPr lang="en-US" sz="1100" dirty="0">
                  <a:latin typeface="Times New Roman" panose="02020603050405020304" pitchFamily="18" charset="0"/>
                  <a:cs typeface="Times New Roman" panose="02020603050405020304" pitchFamily="18" charset="0"/>
                </a:endParaRPr>
              </a:p>
            </p:txBody>
          </p:sp>
        </p:grpSp>
      </p:grpSp>
      <p:grpSp>
        <p:nvGrpSpPr>
          <p:cNvPr id="48" name="Group 47">
            <a:extLst>
              <a:ext uri="{FF2B5EF4-FFF2-40B4-BE49-F238E27FC236}">
                <a16:creationId xmlns:a16="http://schemas.microsoft.com/office/drawing/2014/main" id="{A7D06D90-7DDF-7D11-3E37-26BFCEC807E9}"/>
              </a:ext>
            </a:extLst>
          </p:cNvPr>
          <p:cNvGrpSpPr/>
          <p:nvPr/>
        </p:nvGrpSpPr>
        <p:grpSpPr>
          <a:xfrm>
            <a:off x="798893" y="3886569"/>
            <a:ext cx="972659" cy="979020"/>
            <a:chOff x="682381" y="3888169"/>
            <a:chExt cx="1495044" cy="979020"/>
          </a:xfrm>
        </p:grpSpPr>
        <p:sp>
          <p:nvSpPr>
            <p:cNvPr id="49" name="Text 13">
              <a:extLst>
                <a:ext uri="{FF2B5EF4-FFF2-40B4-BE49-F238E27FC236}">
                  <a16:creationId xmlns:a16="http://schemas.microsoft.com/office/drawing/2014/main" id="{88659F9D-A65E-ED91-1CAB-DF692233FB67}"/>
                </a:ext>
              </a:extLst>
            </p:cNvPr>
            <p:cNvSpPr/>
            <p:nvPr/>
          </p:nvSpPr>
          <p:spPr>
            <a:xfrm>
              <a:off x="682381" y="3888169"/>
              <a:ext cx="1491657" cy="330369"/>
            </a:xfrm>
            <a:prstGeom prst="rect">
              <a:avLst/>
            </a:prstGeom>
            <a:solidFill>
              <a:srgbClr val="F1F6F5"/>
            </a:solidFill>
            <a:ln w="5080">
              <a:solidFill>
                <a:srgbClr val="D8E4E1"/>
              </a:solidFill>
            </a:ln>
          </p:spPr>
          <p:txBody>
            <a:bodyPr wrap="square" lIns="699" tIns="699" rIns="699" bIns="699" rtlCol="0" anchor="ctr">
              <a:normAutofit/>
            </a:bodyPr>
            <a:lstStyle/>
            <a:p>
              <a:pPr marL="0" indent="0">
                <a:buNone/>
              </a:pPr>
              <a:r>
                <a:rPr lang="en-US" sz="1100" b="1" dirty="0">
                  <a:solidFill>
                    <a:srgbClr val="243746"/>
                  </a:solidFill>
                  <a:latin typeface="Times New Roman" panose="02020603050405020304" pitchFamily="18" charset="0"/>
                  <a:cs typeface="Times New Roman" panose="02020603050405020304" pitchFamily="18" charset="0"/>
                </a:rPr>
                <a:t> TF-IDF</a:t>
              </a:r>
              <a:endParaRPr lang="en-US" sz="1100" dirty="0">
                <a:latin typeface="Times New Roman" panose="02020603050405020304" pitchFamily="18" charset="0"/>
                <a:cs typeface="Times New Roman" panose="02020603050405020304" pitchFamily="18" charset="0"/>
              </a:endParaRPr>
            </a:p>
          </p:txBody>
        </p:sp>
        <p:sp>
          <p:nvSpPr>
            <p:cNvPr id="50" name="Text 13">
              <a:extLst>
                <a:ext uri="{FF2B5EF4-FFF2-40B4-BE49-F238E27FC236}">
                  <a16:creationId xmlns:a16="http://schemas.microsoft.com/office/drawing/2014/main" id="{5B54A289-7803-C370-CD08-209AEE0C611F}"/>
                </a:ext>
              </a:extLst>
            </p:cNvPr>
            <p:cNvSpPr/>
            <p:nvPr/>
          </p:nvSpPr>
          <p:spPr>
            <a:xfrm>
              <a:off x="685768" y="4238692"/>
              <a:ext cx="1491657" cy="296734"/>
            </a:xfrm>
            <a:prstGeom prst="rect">
              <a:avLst/>
            </a:prstGeom>
            <a:solidFill>
              <a:srgbClr val="F1F6F5"/>
            </a:solidFill>
            <a:ln w="5080">
              <a:solidFill>
                <a:srgbClr val="D8E4E1"/>
              </a:solidFill>
            </a:ln>
          </p:spPr>
          <p:txBody>
            <a:bodyPr wrap="square" lIns="699" tIns="699" rIns="699" bIns="699" rtlCol="0" anchor="ctr">
              <a:normAutofit/>
            </a:bodyPr>
            <a:lstStyle/>
            <a:p>
              <a:r>
                <a:rPr lang="en-US" sz="1100" b="1" dirty="0">
                  <a:solidFill>
                    <a:srgbClr val="243746"/>
                  </a:solidFill>
                  <a:latin typeface="Times New Roman" panose="02020603050405020304" pitchFamily="18" charset="0"/>
                  <a:cs typeface="Times New Roman" panose="02020603050405020304" pitchFamily="18" charset="0"/>
                </a:rPr>
                <a:t> TF-IDF</a:t>
              </a:r>
              <a:endParaRPr lang="en-US" sz="1100" dirty="0">
                <a:latin typeface="Times New Roman" panose="02020603050405020304" pitchFamily="18" charset="0"/>
                <a:cs typeface="Times New Roman" panose="02020603050405020304" pitchFamily="18" charset="0"/>
              </a:endParaRPr>
            </a:p>
          </p:txBody>
        </p:sp>
        <p:sp>
          <p:nvSpPr>
            <p:cNvPr id="51" name="Text 13">
              <a:extLst>
                <a:ext uri="{FF2B5EF4-FFF2-40B4-BE49-F238E27FC236}">
                  <a16:creationId xmlns:a16="http://schemas.microsoft.com/office/drawing/2014/main" id="{12E16043-284F-43E2-10D6-2A06BCFFF7F8}"/>
                </a:ext>
              </a:extLst>
            </p:cNvPr>
            <p:cNvSpPr/>
            <p:nvPr/>
          </p:nvSpPr>
          <p:spPr>
            <a:xfrm>
              <a:off x="684071" y="4582441"/>
              <a:ext cx="1489968" cy="284748"/>
            </a:xfrm>
            <a:prstGeom prst="rect">
              <a:avLst/>
            </a:prstGeom>
            <a:solidFill>
              <a:srgbClr val="F1F6F5"/>
            </a:solidFill>
            <a:ln w="5080">
              <a:solidFill>
                <a:srgbClr val="D8E4E1"/>
              </a:solidFill>
            </a:ln>
          </p:spPr>
          <p:txBody>
            <a:bodyPr wrap="square" lIns="699" tIns="699" rIns="699" bIns="699" rtlCol="0" anchor="ctr">
              <a:normAutofit/>
            </a:bodyPr>
            <a:lstStyle/>
            <a:p>
              <a:r>
                <a:rPr lang="en-US" sz="1100" b="1" dirty="0">
                  <a:solidFill>
                    <a:srgbClr val="243746"/>
                  </a:solidFill>
                  <a:latin typeface="Times New Roman" panose="02020603050405020304" pitchFamily="18" charset="0"/>
                  <a:cs typeface="Times New Roman" panose="02020603050405020304" pitchFamily="18" charset="0"/>
                </a:rPr>
                <a:t> Tokens</a:t>
              </a:r>
              <a:endParaRPr lang="en-US" sz="1100" dirty="0">
                <a:latin typeface="Times New Roman" panose="02020603050405020304" pitchFamily="18" charset="0"/>
                <a:cs typeface="Times New Roman" panose="02020603050405020304" pitchFamily="18" charset="0"/>
              </a:endParaRPr>
            </a:p>
          </p:txBody>
        </p:sp>
      </p:grpSp>
      <p:grpSp>
        <p:nvGrpSpPr>
          <p:cNvPr id="52" name="Group 51">
            <a:extLst>
              <a:ext uri="{FF2B5EF4-FFF2-40B4-BE49-F238E27FC236}">
                <a16:creationId xmlns:a16="http://schemas.microsoft.com/office/drawing/2014/main" id="{B10DB06A-4499-6A34-BA17-1FBE4A69C072}"/>
              </a:ext>
            </a:extLst>
          </p:cNvPr>
          <p:cNvGrpSpPr/>
          <p:nvPr/>
        </p:nvGrpSpPr>
        <p:grpSpPr>
          <a:xfrm>
            <a:off x="4060258" y="3884968"/>
            <a:ext cx="972659" cy="647257"/>
            <a:chOff x="682381" y="3888169"/>
            <a:chExt cx="1495044" cy="647257"/>
          </a:xfrm>
        </p:grpSpPr>
        <p:sp>
          <p:nvSpPr>
            <p:cNvPr id="53" name="Text 13">
              <a:extLst>
                <a:ext uri="{FF2B5EF4-FFF2-40B4-BE49-F238E27FC236}">
                  <a16:creationId xmlns:a16="http://schemas.microsoft.com/office/drawing/2014/main" id="{35774E08-80D2-9492-7C14-FC309D642896}"/>
                </a:ext>
              </a:extLst>
            </p:cNvPr>
            <p:cNvSpPr/>
            <p:nvPr/>
          </p:nvSpPr>
          <p:spPr>
            <a:xfrm>
              <a:off x="682381" y="3888169"/>
              <a:ext cx="1491657" cy="330369"/>
            </a:xfrm>
            <a:prstGeom prst="rect">
              <a:avLst/>
            </a:prstGeom>
            <a:solidFill>
              <a:srgbClr val="F1F6F5"/>
            </a:solidFill>
            <a:ln w="5080">
              <a:solidFill>
                <a:srgbClr val="D8E4E1"/>
              </a:solidFill>
            </a:ln>
          </p:spPr>
          <p:txBody>
            <a:bodyPr wrap="square" lIns="699" tIns="699" rIns="699" bIns="699" rtlCol="0" anchor="ctr">
              <a:normAutofit/>
            </a:bodyPr>
            <a:lstStyle/>
            <a:p>
              <a:pPr marL="0" indent="0">
                <a:buNone/>
              </a:pPr>
              <a:r>
                <a:rPr lang="en-US" sz="1100" b="1" dirty="0">
                  <a:solidFill>
                    <a:srgbClr val="243746"/>
                  </a:solidFill>
                  <a:latin typeface="Times New Roman" panose="02020603050405020304" pitchFamily="18" charset="0"/>
                  <a:cs typeface="Times New Roman" panose="02020603050405020304" pitchFamily="18" charset="0"/>
                </a:rPr>
                <a:t> 98 features</a:t>
              </a:r>
              <a:endParaRPr lang="en-US" sz="1100" dirty="0">
                <a:latin typeface="Times New Roman" panose="02020603050405020304" pitchFamily="18" charset="0"/>
                <a:cs typeface="Times New Roman" panose="02020603050405020304" pitchFamily="18" charset="0"/>
              </a:endParaRPr>
            </a:p>
          </p:txBody>
        </p:sp>
        <p:sp>
          <p:nvSpPr>
            <p:cNvPr id="54" name="Text 13">
              <a:extLst>
                <a:ext uri="{FF2B5EF4-FFF2-40B4-BE49-F238E27FC236}">
                  <a16:creationId xmlns:a16="http://schemas.microsoft.com/office/drawing/2014/main" id="{14243986-AD50-7E48-3166-8C460B34CF05}"/>
                </a:ext>
              </a:extLst>
            </p:cNvPr>
            <p:cNvSpPr/>
            <p:nvPr/>
          </p:nvSpPr>
          <p:spPr>
            <a:xfrm>
              <a:off x="685768" y="4238692"/>
              <a:ext cx="1491657" cy="296734"/>
            </a:xfrm>
            <a:prstGeom prst="rect">
              <a:avLst/>
            </a:prstGeom>
            <a:solidFill>
              <a:srgbClr val="F1F6F5"/>
            </a:solidFill>
            <a:ln w="5080">
              <a:solidFill>
                <a:srgbClr val="D8E4E1"/>
              </a:solidFill>
            </a:ln>
          </p:spPr>
          <p:txBody>
            <a:bodyPr wrap="square" lIns="699" tIns="699" rIns="699" bIns="699" rtlCol="0" anchor="ctr">
              <a:normAutofit/>
            </a:bodyPr>
            <a:lstStyle/>
            <a:p>
              <a:r>
                <a:rPr lang="en-US" sz="1100" b="1" dirty="0">
                  <a:solidFill>
                    <a:srgbClr val="243746"/>
                  </a:solidFill>
                  <a:latin typeface="Times New Roman" panose="02020603050405020304" pitchFamily="18" charset="0"/>
                  <a:cs typeface="Times New Roman" panose="02020603050405020304" pitchFamily="18" charset="0"/>
                </a:rPr>
                <a:t>98 features</a:t>
              </a:r>
              <a:endParaRPr lang="en-US" sz="1100" dirty="0">
                <a:latin typeface="Times New Roman" panose="02020603050405020304" pitchFamily="18" charset="0"/>
                <a:cs typeface="Times New Roman" panose="02020603050405020304" pitchFamily="18" charset="0"/>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EEF5F4"/>
        </a:solidFill>
        <a:effectLst/>
      </p:bgPr>
    </p:bg>
    <p:spTree>
      <p:nvGrpSpPr>
        <p:cNvPr id="1" name=""/>
        <p:cNvGrpSpPr/>
        <p:nvPr/>
      </p:nvGrpSpPr>
      <p:grpSpPr>
        <a:xfrm>
          <a:off x="0" y="0"/>
          <a:ext cx="0" cy="0"/>
          <a:chOff x="0" y="0"/>
          <a:chExt cx="0" cy="0"/>
        </a:xfrm>
      </p:grpSpPr>
      <p:sp>
        <p:nvSpPr>
          <p:cNvPr id="2" name="Shape 0"/>
          <p:cNvSpPr/>
          <p:nvPr/>
        </p:nvSpPr>
        <p:spPr>
          <a:xfrm>
            <a:off x="0" y="0"/>
            <a:ext cx="12191695" cy="118872"/>
          </a:xfrm>
          <a:prstGeom prst="rect">
            <a:avLst/>
          </a:prstGeom>
          <a:solidFill>
            <a:srgbClr val="173B57"/>
          </a:solidFill>
          <a:ln w="12700">
            <a:solidFill>
              <a:srgbClr val="173B57"/>
            </a:solidFill>
            <a:prstDash val="solid"/>
          </a:ln>
        </p:spPr>
      </p:sp>
      <p:sp>
        <p:nvSpPr>
          <p:cNvPr id="3" name="Shape 1"/>
          <p:cNvSpPr/>
          <p:nvPr/>
        </p:nvSpPr>
        <p:spPr>
          <a:xfrm>
            <a:off x="0" y="6757416"/>
            <a:ext cx="12191695" cy="100584"/>
          </a:xfrm>
          <a:prstGeom prst="rect">
            <a:avLst/>
          </a:prstGeom>
          <a:solidFill>
            <a:srgbClr val="E58A72"/>
          </a:solidFill>
          <a:ln w="12700">
            <a:solidFill>
              <a:srgbClr val="E58A72"/>
            </a:solidFill>
            <a:prstDash val="solid"/>
          </a:ln>
        </p:spPr>
      </p:sp>
      <p:sp>
        <p:nvSpPr>
          <p:cNvPr id="4" name="Text 2"/>
          <p:cNvSpPr/>
          <p:nvPr/>
        </p:nvSpPr>
        <p:spPr>
          <a:xfrm>
            <a:off x="502920" y="384048"/>
            <a:ext cx="7498080" cy="411480"/>
          </a:xfrm>
          <a:prstGeom prst="rect">
            <a:avLst/>
          </a:prstGeom>
          <a:noFill/>
          <a:ln/>
        </p:spPr>
        <p:txBody>
          <a:bodyPr wrap="square" lIns="0" tIns="0" rIns="0" bIns="0" rtlCol="0" anchor="ctr"/>
          <a:lstStyle/>
          <a:p>
            <a:pPr marL="0" indent="0">
              <a:buNone/>
            </a:pPr>
            <a:r>
              <a:rPr lang="en-US" sz="3200" b="1" dirty="0">
                <a:solidFill>
                  <a:srgbClr val="173B57"/>
                </a:solidFill>
                <a:latin typeface="Times New Roman" panose="02020603050405020304" pitchFamily="18" charset="0"/>
                <a:ea typeface="Arial" pitchFamily="34" charset="-122"/>
                <a:cs typeface="Times New Roman" panose="02020603050405020304" pitchFamily="18" charset="0"/>
              </a:rPr>
              <a:t>Comparative Model Performance</a:t>
            </a:r>
            <a:endParaRPr lang="en-US" sz="3200" dirty="0">
              <a:latin typeface="Times New Roman" panose="02020603050405020304" pitchFamily="18" charset="0"/>
              <a:cs typeface="Times New Roman" panose="02020603050405020304" pitchFamily="18" charset="0"/>
            </a:endParaRPr>
          </a:p>
        </p:txBody>
      </p:sp>
      <p:sp>
        <p:nvSpPr>
          <p:cNvPr id="6" name="Shape 4"/>
          <p:cNvSpPr/>
          <p:nvPr/>
        </p:nvSpPr>
        <p:spPr>
          <a:xfrm>
            <a:off x="502920" y="1055891"/>
            <a:ext cx="2057400" cy="0"/>
          </a:xfrm>
          <a:prstGeom prst="line">
            <a:avLst/>
          </a:prstGeom>
          <a:noFill/>
          <a:ln w="27940">
            <a:solidFill>
              <a:srgbClr val="E9B872"/>
            </a:solidFill>
            <a:prstDash val="solid"/>
          </a:ln>
        </p:spPr>
      </p:sp>
      <p:sp>
        <p:nvSpPr>
          <p:cNvPr id="42" name="Text 40"/>
          <p:cNvSpPr/>
          <p:nvPr/>
        </p:nvSpPr>
        <p:spPr>
          <a:xfrm>
            <a:off x="843897" y="4405174"/>
            <a:ext cx="2316338" cy="449981"/>
          </a:xfrm>
          <a:prstGeom prst="rect">
            <a:avLst/>
          </a:prstGeom>
          <a:noFill/>
          <a:ln/>
        </p:spPr>
        <p:txBody>
          <a:bodyPr wrap="square" lIns="0" tIns="0" rIns="0" bIns="0" rtlCol="0" anchor="ctr"/>
          <a:lstStyle/>
          <a:p>
            <a:pPr marL="0" indent="0">
              <a:buNone/>
            </a:pPr>
            <a:r>
              <a:rPr lang="en-US" sz="2400" b="1" dirty="0">
                <a:solidFill>
                  <a:srgbClr val="173B57"/>
                </a:solidFill>
                <a:latin typeface="Times New Roman" panose="02020603050405020304" pitchFamily="18" charset="0"/>
                <a:cs typeface="Times New Roman" panose="02020603050405020304" pitchFamily="18" charset="0"/>
              </a:rPr>
              <a:t>Key finding</a:t>
            </a:r>
            <a:endParaRPr lang="en-US" sz="2400" dirty="0">
              <a:latin typeface="Times New Roman" panose="02020603050405020304" pitchFamily="18" charset="0"/>
              <a:cs typeface="Times New Roman" panose="02020603050405020304" pitchFamily="18" charset="0"/>
            </a:endParaRPr>
          </a:p>
        </p:txBody>
      </p:sp>
      <p:sp>
        <p:nvSpPr>
          <p:cNvPr id="43" name="Text 41"/>
          <p:cNvSpPr/>
          <p:nvPr/>
        </p:nvSpPr>
        <p:spPr>
          <a:xfrm>
            <a:off x="841248" y="4462272"/>
            <a:ext cx="6140196" cy="1687077"/>
          </a:xfrm>
          <a:prstGeom prst="rect">
            <a:avLst/>
          </a:prstGeom>
          <a:noFill/>
          <a:ln/>
        </p:spPr>
        <p:txBody>
          <a:bodyPr wrap="square" lIns="254" tIns="254" rIns="254" bIns="254" rtlCol="0" anchor="ctr">
            <a:normAutofit/>
          </a:bodyPr>
          <a:lstStyle/>
          <a:p>
            <a:pPr marL="0" indent="0">
              <a:lnSpc>
                <a:spcPct val="100000"/>
              </a:lnSpc>
              <a:buNone/>
            </a:pPr>
            <a:r>
              <a:rPr lang="en-US" sz="1600" dirty="0">
                <a:solidFill>
                  <a:srgbClr val="243746"/>
                </a:solidFill>
                <a:latin typeface="Times New Roman" panose="02020603050405020304" pitchFamily="18" charset="0"/>
                <a:cs typeface="Times New Roman" panose="02020603050405020304" pitchFamily="18" charset="0"/>
              </a:rPr>
              <a:t>• Linear SVM was the strongest email model; Random Forest was   strongest for URL classification.</a:t>
            </a:r>
          </a:p>
          <a:p>
            <a:pPr marL="0" indent="0">
              <a:lnSpc>
                <a:spcPct val="100000"/>
              </a:lnSpc>
              <a:buNone/>
            </a:pPr>
            <a:r>
              <a:rPr lang="en-US" sz="1600" dirty="0">
                <a:solidFill>
                  <a:srgbClr val="243746"/>
                </a:solidFill>
                <a:latin typeface="Times New Roman" panose="02020603050405020304" pitchFamily="18" charset="0"/>
                <a:cs typeface="Times New Roman" panose="02020603050405020304" pitchFamily="18" charset="0"/>
              </a:rPr>
              <a:t>• </a:t>
            </a:r>
            <a:r>
              <a:rPr lang="en-US" sz="1600" dirty="0" err="1">
                <a:solidFill>
                  <a:srgbClr val="243746"/>
                </a:solidFill>
                <a:latin typeface="Times New Roman" panose="02020603050405020304" pitchFamily="18" charset="0"/>
                <a:cs typeface="Times New Roman" panose="02020603050405020304" pitchFamily="18" charset="0"/>
              </a:rPr>
              <a:t>DistilBERT</a:t>
            </a:r>
            <a:r>
              <a:rPr lang="en-US" sz="1600" dirty="0">
                <a:solidFill>
                  <a:srgbClr val="243746"/>
                </a:solidFill>
                <a:latin typeface="Times New Roman" panose="02020603050405020304" pitchFamily="18" charset="0"/>
                <a:cs typeface="Times New Roman" panose="02020603050405020304" pitchFamily="18" charset="0"/>
              </a:rPr>
              <a:t> performed strongly but did not outperform Linear SVM.</a:t>
            </a:r>
            <a:endParaRPr lang="en-US" sz="1600" dirty="0">
              <a:latin typeface="Times New Roman" panose="02020603050405020304" pitchFamily="18" charset="0"/>
              <a:cs typeface="Times New Roman" panose="02020603050405020304" pitchFamily="18" charset="0"/>
            </a:endParaRPr>
          </a:p>
        </p:txBody>
      </p:sp>
      <p:sp>
        <p:nvSpPr>
          <p:cNvPr id="47" name="Text 43"/>
          <p:cNvSpPr/>
          <p:nvPr/>
        </p:nvSpPr>
        <p:spPr>
          <a:xfrm>
            <a:off x="8156051" y="4879541"/>
            <a:ext cx="4160520" cy="347472"/>
          </a:xfrm>
          <a:prstGeom prst="rect">
            <a:avLst/>
          </a:prstGeom>
          <a:noFill/>
          <a:ln/>
        </p:spPr>
        <p:txBody>
          <a:bodyPr wrap="square" lIns="0" tIns="0" rIns="0" bIns="0" rtlCol="0" anchor="ctr"/>
          <a:lstStyle/>
          <a:p>
            <a:pPr marL="0" indent="0">
              <a:buNone/>
            </a:pPr>
            <a:r>
              <a:rPr lang="en-US" sz="1100" dirty="0">
                <a:solidFill>
                  <a:srgbClr val="67717A"/>
                </a:solidFill>
                <a:latin typeface="Times New Roman" panose="02020603050405020304" pitchFamily="18" charset="0"/>
                <a:cs typeface="Times New Roman" panose="02020603050405020304" pitchFamily="18" charset="0"/>
              </a:rPr>
              <a:t>Axis shown from 90% to 100% for comparison.</a:t>
            </a:r>
            <a:endParaRPr lang="en-US" sz="1100" dirty="0">
              <a:latin typeface="Times New Roman" panose="02020603050405020304" pitchFamily="18" charset="0"/>
              <a:cs typeface="Times New Roman" panose="02020603050405020304" pitchFamily="18" charset="0"/>
            </a:endParaRPr>
          </a:p>
        </p:txBody>
      </p:sp>
      <p:sp>
        <p:nvSpPr>
          <p:cNvPr id="48" name="Text 44"/>
          <p:cNvSpPr/>
          <p:nvPr/>
        </p:nvSpPr>
        <p:spPr>
          <a:xfrm>
            <a:off x="8961120" y="6291072"/>
            <a:ext cx="1920240" cy="201168"/>
          </a:xfrm>
          <a:prstGeom prst="rect">
            <a:avLst/>
          </a:prstGeom>
          <a:noFill/>
          <a:ln/>
        </p:spPr>
        <p:txBody>
          <a:bodyPr wrap="square" lIns="0" tIns="0" rIns="0" bIns="0" rtlCol="0" anchor="ctr"/>
          <a:lstStyle/>
          <a:p>
            <a:pPr marL="0" indent="0" algn="r">
              <a:buNone/>
            </a:pPr>
            <a:r>
              <a:rPr lang="en-US" sz="750" dirty="0">
                <a:solidFill>
                  <a:srgbClr val="67717A"/>
                </a:solidFill>
                <a:latin typeface="Times New Roman" panose="02020603050405020304" pitchFamily="18" charset="0"/>
                <a:cs typeface="Times New Roman" panose="02020603050405020304" pitchFamily="18" charset="0"/>
              </a:rPr>
              <a:t>Sources: Chapter 4 tables/figures</a:t>
            </a:r>
            <a:endParaRPr lang="en-US" sz="750" dirty="0">
              <a:latin typeface="Times New Roman" panose="02020603050405020304" pitchFamily="18" charset="0"/>
              <a:cs typeface="Times New Roman" panose="02020603050405020304" pitchFamily="18" charset="0"/>
            </a:endParaRPr>
          </a:p>
        </p:txBody>
      </p:sp>
      <p:sp>
        <p:nvSpPr>
          <p:cNvPr id="49" name="Text 45"/>
          <p:cNvSpPr/>
          <p:nvPr/>
        </p:nvSpPr>
        <p:spPr>
          <a:xfrm>
            <a:off x="11292840" y="6446520"/>
            <a:ext cx="384048" cy="201168"/>
          </a:xfrm>
          <a:prstGeom prst="rect">
            <a:avLst/>
          </a:prstGeom>
          <a:noFill/>
          <a:ln/>
        </p:spPr>
        <p:txBody>
          <a:bodyPr wrap="square" lIns="0" tIns="0" rIns="0" bIns="0" rtlCol="0" anchor="ctr"/>
          <a:lstStyle/>
          <a:p>
            <a:pPr marL="0" indent="0" algn="r">
              <a:buNone/>
            </a:pPr>
            <a:r>
              <a:rPr lang="en-US" sz="850" b="1" dirty="0">
                <a:solidFill>
                  <a:srgbClr val="67717A"/>
                </a:solidFill>
                <a:latin typeface="Times New Roman" panose="02020603050405020304" pitchFamily="18" charset="0"/>
                <a:cs typeface="Times New Roman" panose="02020603050405020304" pitchFamily="18" charset="0"/>
              </a:rPr>
              <a:t>07</a:t>
            </a:r>
            <a:endParaRPr lang="en-US" sz="850" dirty="0">
              <a:latin typeface="Times New Roman" panose="02020603050405020304" pitchFamily="18" charset="0"/>
              <a:cs typeface="Times New Roman" panose="02020603050405020304" pitchFamily="18" charset="0"/>
            </a:endParaRPr>
          </a:p>
        </p:txBody>
      </p:sp>
      <p:grpSp>
        <p:nvGrpSpPr>
          <p:cNvPr id="59" name="Group 58">
            <a:extLst>
              <a:ext uri="{FF2B5EF4-FFF2-40B4-BE49-F238E27FC236}">
                <a16:creationId xmlns:a16="http://schemas.microsoft.com/office/drawing/2014/main" id="{F7DE05AE-8DF2-EC9B-D1A0-1A5CEF227443}"/>
              </a:ext>
            </a:extLst>
          </p:cNvPr>
          <p:cNvGrpSpPr/>
          <p:nvPr/>
        </p:nvGrpSpPr>
        <p:grpSpPr>
          <a:xfrm>
            <a:off x="501317" y="1270000"/>
            <a:ext cx="5962983" cy="2774081"/>
            <a:chOff x="501317" y="1371600"/>
            <a:chExt cx="5700481" cy="2774081"/>
          </a:xfrm>
        </p:grpSpPr>
        <p:sp>
          <p:nvSpPr>
            <p:cNvPr id="7" name="Text 5"/>
            <p:cNvSpPr/>
            <p:nvPr/>
          </p:nvSpPr>
          <p:spPr>
            <a:xfrm>
              <a:off x="502920" y="1371600"/>
              <a:ext cx="700430" cy="452628"/>
            </a:xfrm>
            <a:prstGeom prst="rect">
              <a:avLst/>
            </a:prstGeom>
            <a:solidFill>
              <a:srgbClr val="1F6F78"/>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FFFFFF"/>
                  </a:solidFill>
                  <a:latin typeface="Times New Roman" panose="02020603050405020304" pitchFamily="18" charset="0"/>
                  <a:cs typeface="Times New Roman" panose="02020603050405020304" pitchFamily="18" charset="0"/>
                </a:rPr>
                <a:t>Track</a:t>
              </a:r>
              <a:endParaRPr lang="en-US" sz="1100" dirty="0">
                <a:latin typeface="Times New Roman" panose="02020603050405020304" pitchFamily="18" charset="0"/>
                <a:cs typeface="Times New Roman" panose="02020603050405020304" pitchFamily="18" charset="0"/>
              </a:endParaRPr>
            </a:p>
          </p:txBody>
        </p:sp>
        <p:sp>
          <p:nvSpPr>
            <p:cNvPr id="8" name="Text 6"/>
            <p:cNvSpPr/>
            <p:nvPr/>
          </p:nvSpPr>
          <p:spPr>
            <a:xfrm>
              <a:off x="1217066" y="1371600"/>
              <a:ext cx="1933956" cy="452628"/>
            </a:xfrm>
            <a:prstGeom prst="rect">
              <a:avLst/>
            </a:prstGeom>
            <a:solidFill>
              <a:srgbClr val="1F6F78"/>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FFFFFF"/>
                  </a:solidFill>
                  <a:latin typeface="Times New Roman" panose="02020603050405020304" pitchFamily="18" charset="0"/>
                  <a:cs typeface="Times New Roman" panose="02020603050405020304" pitchFamily="18" charset="0"/>
                </a:rPr>
                <a:t>Model </a:t>
              </a:r>
              <a:endParaRPr lang="en-US" sz="1100" dirty="0">
                <a:latin typeface="Times New Roman" panose="02020603050405020304" pitchFamily="18" charset="0"/>
                <a:cs typeface="Times New Roman" panose="02020603050405020304" pitchFamily="18" charset="0"/>
              </a:endParaRPr>
            </a:p>
          </p:txBody>
        </p:sp>
        <p:sp>
          <p:nvSpPr>
            <p:cNvPr id="9" name="Text 7"/>
            <p:cNvSpPr/>
            <p:nvPr/>
          </p:nvSpPr>
          <p:spPr>
            <a:xfrm>
              <a:off x="3164738" y="1371600"/>
              <a:ext cx="765353" cy="452628"/>
            </a:xfrm>
            <a:prstGeom prst="rect">
              <a:avLst/>
            </a:prstGeom>
            <a:solidFill>
              <a:srgbClr val="1F6F78"/>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FFFFFF"/>
                  </a:solidFill>
                  <a:latin typeface="Times New Roman" panose="02020603050405020304" pitchFamily="18" charset="0"/>
                  <a:cs typeface="Times New Roman" panose="02020603050405020304" pitchFamily="18" charset="0"/>
                </a:rPr>
                <a:t>Accuracy</a:t>
              </a:r>
              <a:endParaRPr lang="en-US" sz="1100" dirty="0">
                <a:latin typeface="Times New Roman" panose="02020603050405020304" pitchFamily="18" charset="0"/>
                <a:cs typeface="Times New Roman" panose="02020603050405020304" pitchFamily="18" charset="0"/>
              </a:endParaRPr>
            </a:p>
          </p:txBody>
        </p:sp>
        <p:sp>
          <p:nvSpPr>
            <p:cNvPr id="14" name="Text 12"/>
            <p:cNvSpPr/>
            <p:nvPr/>
          </p:nvSpPr>
          <p:spPr>
            <a:xfrm>
              <a:off x="502920" y="1837944"/>
              <a:ext cx="700430"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243746"/>
                  </a:solidFill>
                  <a:latin typeface="Times New Roman" panose="02020603050405020304" pitchFamily="18" charset="0"/>
                  <a:cs typeface="Times New Roman" panose="02020603050405020304" pitchFamily="18" charset="0"/>
                </a:rPr>
                <a:t>Email</a:t>
              </a:r>
              <a:endParaRPr lang="en-US" sz="1100" dirty="0">
                <a:latin typeface="Times New Roman" panose="02020603050405020304" pitchFamily="18" charset="0"/>
                <a:cs typeface="Times New Roman" panose="02020603050405020304" pitchFamily="18" charset="0"/>
              </a:endParaRPr>
            </a:p>
          </p:txBody>
        </p:sp>
        <p:sp>
          <p:nvSpPr>
            <p:cNvPr id="15" name="Text 13"/>
            <p:cNvSpPr/>
            <p:nvPr/>
          </p:nvSpPr>
          <p:spPr>
            <a:xfrm>
              <a:off x="1217066" y="1837944"/>
              <a:ext cx="1933956"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Linear SVM</a:t>
              </a:r>
              <a:endParaRPr lang="en-US" sz="1100" dirty="0">
                <a:latin typeface="Times New Roman" panose="02020603050405020304" pitchFamily="18" charset="0"/>
                <a:cs typeface="Times New Roman" panose="02020603050405020304" pitchFamily="18" charset="0"/>
              </a:endParaRPr>
            </a:p>
          </p:txBody>
        </p:sp>
        <p:sp>
          <p:nvSpPr>
            <p:cNvPr id="16" name="Text 14"/>
            <p:cNvSpPr/>
            <p:nvPr/>
          </p:nvSpPr>
          <p:spPr>
            <a:xfrm>
              <a:off x="3164738" y="1837944"/>
              <a:ext cx="765353"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99.60% </a:t>
              </a:r>
              <a:endParaRPr lang="en-US" sz="1100" dirty="0">
                <a:latin typeface="Times New Roman" panose="02020603050405020304" pitchFamily="18" charset="0"/>
                <a:cs typeface="Times New Roman" panose="02020603050405020304" pitchFamily="18" charset="0"/>
              </a:endParaRPr>
            </a:p>
          </p:txBody>
        </p:sp>
        <p:sp>
          <p:nvSpPr>
            <p:cNvPr id="21" name="Text 19"/>
            <p:cNvSpPr/>
            <p:nvPr/>
          </p:nvSpPr>
          <p:spPr>
            <a:xfrm>
              <a:off x="502920" y="2304288"/>
              <a:ext cx="700430" cy="452628"/>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243746"/>
                  </a:solidFill>
                  <a:latin typeface="Times New Roman" panose="02020603050405020304" pitchFamily="18" charset="0"/>
                  <a:cs typeface="Times New Roman" panose="02020603050405020304" pitchFamily="18" charset="0"/>
                </a:rPr>
                <a:t>Email</a:t>
              </a:r>
              <a:endParaRPr lang="en-US" sz="1100" dirty="0">
                <a:latin typeface="Times New Roman" panose="02020603050405020304" pitchFamily="18" charset="0"/>
                <a:cs typeface="Times New Roman" panose="02020603050405020304" pitchFamily="18" charset="0"/>
              </a:endParaRPr>
            </a:p>
          </p:txBody>
        </p:sp>
        <p:sp>
          <p:nvSpPr>
            <p:cNvPr id="22" name="Text 20"/>
            <p:cNvSpPr/>
            <p:nvPr/>
          </p:nvSpPr>
          <p:spPr>
            <a:xfrm>
              <a:off x="1217066" y="2304288"/>
              <a:ext cx="1933956" cy="452628"/>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err="1">
                  <a:solidFill>
                    <a:srgbClr val="243746"/>
                  </a:solidFill>
                  <a:latin typeface="Times New Roman" panose="02020603050405020304" pitchFamily="18" charset="0"/>
                  <a:cs typeface="Times New Roman" panose="02020603050405020304" pitchFamily="18" charset="0"/>
                </a:rPr>
                <a:t>DistilBERT</a:t>
              </a:r>
              <a:endParaRPr lang="en-US" sz="1100" dirty="0">
                <a:latin typeface="Times New Roman" panose="02020603050405020304" pitchFamily="18" charset="0"/>
                <a:cs typeface="Times New Roman" panose="02020603050405020304" pitchFamily="18" charset="0"/>
              </a:endParaRPr>
            </a:p>
          </p:txBody>
        </p:sp>
        <p:sp>
          <p:nvSpPr>
            <p:cNvPr id="23" name="Text 21"/>
            <p:cNvSpPr/>
            <p:nvPr/>
          </p:nvSpPr>
          <p:spPr>
            <a:xfrm>
              <a:off x="3164738" y="2304288"/>
              <a:ext cx="765353" cy="452628"/>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98.95% </a:t>
              </a:r>
              <a:endParaRPr lang="en-US" sz="1100" dirty="0">
                <a:latin typeface="Times New Roman" panose="02020603050405020304" pitchFamily="18" charset="0"/>
                <a:cs typeface="Times New Roman" panose="02020603050405020304" pitchFamily="18" charset="0"/>
              </a:endParaRPr>
            </a:p>
          </p:txBody>
        </p:sp>
        <p:sp>
          <p:nvSpPr>
            <p:cNvPr id="28" name="Text 26"/>
            <p:cNvSpPr/>
            <p:nvPr/>
          </p:nvSpPr>
          <p:spPr>
            <a:xfrm>
              <a:off x="502920" y="2770632"/>
              <a:ext cx="700430" cy="452628"/>
            </a:xfrm>
            <a:prstGeom prst="rect">
              <a:avLst/>
            </a:prstGeom>
            <a:solidFill>
              <a:srgbClr val="FFFFFF"/>
            </a:solidFill>
            <a:ln w="5080">
              <a:solidFill>
                <a:srgbClr val="D8E4E1"/>
              </a:solidFill>
            </a:ln>
          </p:spPr>
          <p:txBody>
            <a:bodyPr wrap="square" lIns="699" tIns="699" rIns="699" bIns="699" rtlCol="0" anchor="ctr">
              <a:normAutofit/>
            </a:bodyPr>
            <a:lstStyle/>
            <a:p>
              <a:pPr algn="ctr"/>
              <a:r>
                <a:rPr lang="en-US" sz="1100" b="1" dirty="0">
                  <a:solidFill>
                    <a:srgbClr val="243746"/>
                  </a:solidFill>
                  <a:latin typeface="Times New Roman" panose="02020603050405020304" pitchFamily="18" charset="0"/>
                  <a:cs typeface="Times New Roman" panose="02020603050405020304" pitchFamily="18" charset="0"/>
                </a:rPr>
                <a:t>Email</a:t>
              </a:r>
              <a:endParaRPr lang="en-US" sz="1100" dirty="0">
                <a:latin typeface="Times New Roman" panose="02020603050405020304" pitchFamily="18" charset="0"/>
                <a:cs typeface="Times New Roman" panose="02020603050405020304" pitchFamily="18" charset="0"/>
              </a:endParaRPr>
            </a:p>
          </p:txBody>
        </p:sp>
        <p:sp>
          <p:nvSpPr>
            <p:cNvPr id="29" name="Text 27"/>
            <p:cNvSpPr/>
            <p:nvPr/>
          </p:nvSpPr>
          <p:spPr>
            <a:xfrm>
              <a:off x="1217066" y="2770632"/>
              <a:ext cx="1933956"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Logistic Regression</a:t>
              </a:r>
              <a:endParaRPr lang="en-US" sz="1100" dirty="0">
                <a:latin typeface="Times New Roman" panose="02020603050405020304" pitchFamily="18" charset="0"/>
                <a:cs typeface="Times New Roman" panose="02020603050405020304" pitchFamily="18" charset="0"/>
              </a:endParaRPr>
            </a:p>
          </p:txBody>
        </p:sp>
        <p:sp>
          <p:nvSpPr>
            <p:cNvPr id="30" name="Text 28"/>
            <p:cNvSpPr/>
            <p:nvPr/>
          </p:nvSpPr>
          <p:spPr>
            <a:xfrm>
              <a:off x="3164738" y="2770632"/>
              <a:ext cx="765353"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98.70% </a:t>
              </a:r>
              <a:endParaRPr lang="en-US" sz="1100" dirty="0">
                <a:latin typeface="Times New Roman" panose="02020603050405020304" pitchFamily="18" charset="0"/>
                <a:cs typeface="Times New Roman" panose="02020603050405020304" pitchFamily="18" charset="0"/>
              </a:endParaRPr>
            </a:p>
          </p:txBody>
        </p:sp>
        <p:sp>
          <p:nvSpPr>
            <p:cNvPr id="35" name="Text 33"/>
            <p:cNvSpPr/>
            <p:nvPr/>
          </p:nvSpPr>
          <p:spPr>
            <a:xfrm>
              <a:off x="502920" y="3236976"/>
              <a:ext cx="700430" cy="452628"/>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243746"/>
                  </a:solidFill>
                  <a:latin typeface="Times New Roman" panose="02020603050405020304" pitchFamily="18" charset="0"/>
                  <a:cs typeface="Times New Roman" panose="02020603050405020304" pitchFamily="18" charset="0"/>
                </a:rPr>
                <a:t>URL</a:t>
              </a:r>
              <a:endParaRPr lang="en-US" sz="1100" b="1" dirty="0">
                <a:latin typeface="Times New Roman" panose="02020603050405020304" pitchFamily="18" charset="0"/>
                <a:cs typeface="Times New Roman" panose="02020603050405020304" pitchFamily="18" charset="0"/>
              </a:endParaRPr>
            </a:p>
          </p:txBody>
        </p:sp>
        <p:sp>
          <p:nvSpPr>
            <p:cNvPr id="36" name="Text 34"/>
            <p:cNvSpPr/>
            <p:nvPr/>
          </p:nvSpPr>
          <p:spPr>
            <a:xfrm>
              <a:off x="1217066" y="3236976"/>
              <a:ext cx="1933956" cy="452628"/>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Gradient Boosting</a:t>
              </a:r>
              <a:endParaRPr lang="en-US" sz="1100" dirty="0">
                <a:latin typeface="Times New Roman" panose="02020603050405020304" pitchFamily="18" charset="0"/>
                <a:cs typeface="Times New Roman" panose="02020603050405020304" pitchFamily="18" charset="0"/>
              </a:endParaRPr>
            </a:p>
          </p:txBody>
        </p:sp>
        <p:sp>
          <p:nvSpPr>
            <p:cNvPr id="37" name="Text 35"/>
            <p:cNvSpPr/>
            <p:nvPr/>
          </p:nvSpPr>
          <p:spPr>
            <a:xfrm>
              <a:off x="3164738" y="3236976"/>
              <a:ext cx="765353" cy="452628"/>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94.0%</a:t>
              </a:r>
              <a:endParaRPr lang="en-US" sz="1100" dirty="0">
                <a:latin typeface="Times New Roman" panose="02020603050405020304" pitchFamily="18" charset="0"/>
                <a:cs typeface="Times New Roman" panose="02020603050405020304" pitchFamily="18" charset="0"/>
              </a:endParaRPr>
            </a:p>
          </p:txBody>
        </p:sp>
        <p:sp>
          <p:nvSpPr>
            <p:cNvPr id="51" name="Text 26">
              <a:extLst>
                <a:ext uri="{FF2B5EF4-FFF2-40B4-BE49-F238E27FC236}">
                  <a16:creationId xmlns:a16="http://schemas.microsoft.com/office/drawing/2014/main" id="{20733F39-54F5-E3B6-16C4-B2C1917F007B}"/>
                </a:ext>
              </a:extLst>
            </p:cNvPr>
            <p:cNvSpPr/>
            <p:nvPr/>
          </p:nvSpPr>
          <p:spPr>
            <a:xfrm>
              <a:off x="501317" y="3693053"/>
              <a:ext cx="700430"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243746"/>
                  </a:solidFill>
                  <a:latin typeface="Times New Roman" panose="02020603050405020304" pitchFamily="18" charset="0"/>
                  <a:cs typeface="Times New Roman" panose="02020603050405020304" pitchFamily="18" charset="0"/>
                </a:rPr>
                <a:t>URL </a:t>
              </a:r>
              <a:endParaRPr lang="en-US" sz="1100" dirty="0">
                <a:latin typeface="Times New Roman" panose="02020603050405020304" pitchFamily="18" charset="0"/>
                <a:cs typeface="Times New Roman" panose="02020603050405020304" pitchFamily="18" charset="0"/>
              </a:endParaRPr>
            </a:p>
          </p:txBody>
        </p:sp>
        <p:sp>
          <p:nvSpPr>
            <p:cNvPr id="52" name="Text 27">
              <a:extLst>
                <a:ext uri="{FF2B5EF4-FFF2-40B4-BE49-F238E27FC236}">
                  <a16:creationId xmlns:a16="http://schemas.microsoft.com/office/drawing/2014/main" id="{EA2DFD06-188C-F90E-3186-A5D1BA239810}"/>
                </a:ext>
              </a:extLst>
            </p:cNvPr>
            <p:cNvSpPr/>
            <p:nvPr/>
          </p:nvSpPr>
          <p:spPr>
            <a:xfrm>
              <a:off x="1215463" y="3693053"/>
              <a:ext cx="1933956"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Random Forest</a:t>
              </a:r>
              <a:endParaRPr lang="en-US" sz="1100" dirty="0">
                <a:latin typeface="Times New Roman" panose="02020603050405020304" pitchFamily="18" charset="0"/>
                <a:cs typeface="Times New Roman" panose="02020603050405020304" pitchFamily="18" charset="0"/>
              </a:endParaRPr>
            </a:p>
          </p:txBody>
        </p:sp>
        <p:sp>
          <p:nvSpPr>
            <p:cNvPr id="53" name="Text 28">
              <a:extLst>
                <a:ext uri="{FF2B5EF4-FFF2-40B4-BE49-F238E27FC236}">
                  <a16:creationId xmlns:a16="http://schemas.microsoft.com/office/drawing/2014/main" id="{55AA1AB1-87AB-768D-4539-1F2489ABA3FF}"/>
                </a:ext>
              </a:extLst>
            </p:cNvPr>
            <p:cNvSpPr/>
            <p:nvPr/>
          </p:nvSpPr>
          <p:spPr>
            <a:xfrm>
              <a:off x="3163135" y="3693053"/>
              <a:ext cx="765353"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95.5%</a:t>
              </a:r>
              <a:endParaRPr lang="en-US" sz="1100" dirty="0">
                <a:latin typeface="Times New Roman" panose="02020603050405020304" pitchFamily="18" charset="0"/>
                <a:cs typeface="Times New Roman" panose="02020603050405020304" pitchFamily="18" charset="0"/>
              </a:endParaRPr>
            </a:p>
          </p:txBody>
        </p:sp>
        <p:grpSp>
          <p:nvGrpSpPr>
            <p:cNvPr id="58" name="Group 57">
              <a:extLst>
                <a:ext uri="{FF2B5EF4-FFF2-40B4-BE49-F238E27FC236}">
                  <a16:creationId xmlns:a16="http://schemas.microsoft.com/office/drawing/2014/main" id="{E07243C8-DBBE-47EA-29F8-58C3BA6B3769}"/>
                </a:ext>
              </a:extLst>
            </p:cNvPr>
            <p:cNvGrpSpPr/>
            <p:nvPr/>
          </p:nvGrpSpPr>
          <p:grpSpPr>
            <a:xfrm>
              <a:off x="3941627" y="1371600"/>
              <a:ext cx="2260171" cy="2774081"/>
              <a:chOff x="4721273" y="1371600"/>
              <a:chExt cx="2260171" cy="2774081"/>
            </a:xfrm>
          </p:grpSpPr>
          <p:sp>
            <p:nvSpPr>
              <p:cNvPr id="11" name="Text 9"/>
              <p:cNvSpPr/>
              <p:nvPr/>
            </p:nvSpPr>
            <p:spPr>
              <a:xfrm>
                <a:off x="4722876" y="1371600"/>
                <a:ext cx="700430" cy="452628"/>
              </a:xfrm>
              <a:prstGeom prst="rect">
                <a:avLst/>
              </a:prstGeom>
              <a:solidFill>
                <a:srgbClr val="1F6F78"/>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FFFFFF"/>
                    </a:solidFill>
                    <a:latin typeface="Times New Roman" panose="02020603050405020304" pitchFamily="18" charset="0"/>
                    <a:cs typeface="Times New Roman" panose="02020603050405020304" pitchFamily="18" charset="0"/>
                  </a:rPr>
                  <a:t>Recall</a:t>
                </a:r>
                <a:endParaRPr lang="en-US" sz="1100" dirty="0">
                  <a:latin typeface="Times New Roman" panose="02020603050405020304" pitchFamily="18" charset="0"/>
                  <a:cs typeface="Times New Roman" panose="02020603050405020304" pitchFamily="18" charset="0"/>
                </a:endParaRPr>
              </a:p>
            </p:txBody>
          </p:sp>
          <p:sp>
            <p:nvSpPr>
              <p:cNvPr id="12" name="Text 10"/>
              <p:cNvSpPr/>
              <p:nvPr/>
            </p:nvSpPr>
            <p:spPr>
              <a:xfrm>
                <a:off x="5437022" y="1371600"/>
                <a:ext cx="635508" cy="452628"/>
              </a:xfrm>
              <a:prstGeom prst="rect">
                <a:avLst/>
              </a:prstGeom>
              <a:solidFill>
                <a:srgbClr val="1F6F78"/>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FFFFFF"/>
                    </a:solidFill>
                    <a:latin typeface="Times New Roman" panose="02020603050405020304" pitchFamily="18" charset="0"/>
                    <a:cs typeface="Times New Roman" panose="02020603050405020304" pitchFamily="18" charset="0"/>
                  </a:rPr>
                  <a:t>F1</a:t>
                </a:r>
                <a:endParaRPr lang="en-US" sz="1100" dirty="0">
                  <a:latin typeface="Times New Roman" panose="02020603050405020304" pitchFamily="18" charset="0"/>
                  <a:cs typeface="Times New Roman" panose="02020603050405020304" pitchFamily="18" charset="0"/>
                </a:endParaRPr>
              </a:p>
            </p:txBody>
          </p:sp>
          <p:sp>
            <p:nvSpPr>
              <p:cNvPr id="13" name="Text 11"/>
              <p:cNvSpPr/>
              <p:nvPr/>
            </p:nvSpPr>
            <p:spPr>
              <a:xfrm>
                <a:off x="6086246" y="1371600"/>
                <a:ext cx="895198" cy="452628"/>
              </a:xfrm>
              <a:prstGeom prst="rect">
                <a:avLst/>
              </a:prstGeom>
              <a:solidFill>
                <a:srgbClr val="1F6F78"/>
              </a:solidFill>
              <a:ln w="5080">
                <a:solidFill>
                  <a:srgbClr val="D8E4E1"/>
                </a:solidFill>
              </a:ln>
            </p:spPr>
            <p:txBody>
              <a:bodyPr wrap="square" lIns="699" tIns="699" rIns="699" bIns="699" rtlCol="0" anchor="ctr">
                <a:normAutofit/>
              </a:bodyPr>
              <a:lstStyle/>
              <a:p>
                <a:pPr marL="0" indent="0" algn="ctr">
                  <a:buNone/>
                </a:pPr>
                <a:r>
                  <a:rPr lang="en-US" sz="1100" b="1" dirty="0">
                    <a:solidFill>
                      <a:srgbClr val="FFFFFF"/>
                    </a:solidFill>
                    <a:latin typeface="Times New Roman" panose="02020603050405020304" pitchFamily="18" charset="0"/>
                    <a:cs typeface="Times New Roman" panose="02020603050405020304" pitchFamily="18" charset="0"/>
                  </a:rPr>
                  <a:t>ROC-AUC</a:t>
                </a:r>
                <a:endParaRPr lang="en-US" sz="1100" dirty="0">
                  <a:latin typeface="Times New Roman" panose="02020603050405020304" pitchFamily="18" charset="0"/>
                  <a:cs typeface="Times New Roman" panose="02020603050405020304" pitchFamily="18" charset="0"/>
                </a:endParaRPr>
              </a:p>
            </p:txBody>
          </p:sp>
          <p:sp>
            <p:nvSpPr>
              <p:cNvPr id="18" name="Text 16"/>
              <p:cNvSpPr/>
              <p:nvPr/>
            </p:nvSpPr>
            <p:spPr>
              <a:xfrm>
                <a:off x="4722876" y="1837944"/>
                <a:ext cx="700430"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99.50% </a:t>
                </a:r>
                <a:endParaRPr lang="en-US" sz="1100" dirty="0">
                  <a:latin typeface="Times New Roman" panose="02020603050405020304" pitchFamily="18" charset="0"/>
                  <a:cs typeface="Times New Roman" panose="02020603050405020304" pitchFamily="18" charset="0"/>
                </a:endParaRPr>
              </a:p>
            </p:txBody>
          </p:sp>
          <p:sp>
            <p:nvSpPr>
              <p:cNvPr id="19" name="Text 17"/>
              <p:cNvSpPr/>
              <p:nvPr/>
            </p:nvSpPr>
            <p:spPr>
              <a:xfrm>
                <a:off x="5437022" y="1837944"/>
                <a:ext cx="635508"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99.30%</a:t>
                </a:r>
                <a:endParaRPr lang="en-US" sz="1100" dirty="0">
                  <a:latin typeface="Times New Roman" panose="02020603050405020304" pitchFamily="18" charset="0"/>
                  <a:cs typeface="Times New Roman" panose="02020603050405020304" pitchFamily="18" charset="0"/>
                </a:endParaRPr>
              </a:p>
            </p:txBody>
          </p:sp>
          <p:sp>
            <p:nvSpPr>
              <p:cNvPr id="20" name="Text 18"/>
              <p:cNvSpPr/>
              <p:nvPr/>
            </p:nvSpPr>
            <p:spPr>
              <a:xfrm>
                <a:off x="6086246" y="1837944"/>
                <a:ext cx="895198"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0.9998</a:t>
                </a:r>
                <a:endParaRPr lang="en-US" sz="1100" dirty="0">
                  <a:latin typeface="Times New Roman" panose="02020603050405020304" pitchFamily="18" charset="0"/>
                  <a:cs typeface="Times New Roman" panose="02020603050405020304" pitchFamily="18" charset="0"/>
                </a:endParaRPr>
              </a:p>
            </p:txBody>
          </p:sp>
          <p:sp>
            <p:nvSpPr>
              <p:cNvPr id="25" name="Text 23"/>
              <p:cNvSpPr/>
              <p:nvPr/>
            </p:nvSpPr>
            <p:spPr>
              <a:xfrm>
                <a:off x="4722876" y="2304288"/>
                <a:ext cx="700430" cy="452628"/>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96.60% </a:t>
                </a:r>
                <a:endParaRPr lang="en-US" sz="1100" dirty="0">
                  <a:latin typeface="Times New Roman" panose="02020603050405020304" pitchFamily="18" charset="0"/>
                  <a:cs typeface="Times New Roman" panose="02020603050405020304" pitchFamily="18" charset="0"/>
                </a:endParaRPr>
              </a:p>
            </p:txBody>
          </p:sp>
          <p:sp>
            <p:nvSpPr>
              <p:cNvPr id="26" name="Text 24"/>
              <p:cNvSpPr/>
              <p:nvPr/>
            </p:nvSpPr>
            <p:spPr>
              <a:xfrm>
                <a:off x="5437022" y="2304288"/>
                <a:ext cx="635508" cy="452628"/>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97.79%</a:t>
                </a:r>
                <a:endParaRPr lang="en-US" sz="1100" dirty="0">
                  <a:latin typeface="Times New Roman" panose="02020603050405020304" pitchFamily="18" charset="0"/>
                  <a:cs typeface="Times New Roman" panose="02020603050405020304" pitchFamily="18" charset="0"/>
                </a:endParaRPr>
              </a:p>
            </p:txBody>
          </p:sp>
          <p:sp>
            <p:nvSpPr>
              <p:cNvPr id="27" name="Text 25"/>
              <p:cNvSpPr/>
              <p:nvPr/>
            </p:nvSpPr>
            <p:spPr>
              <a:xfrm>
                <a:off x="6086246" y="2304288"/>
                <a:ext cx="895198" cy="452628"/>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0.9994</a:t>
                </a:r>
                <a:endParaRPr lang="en-US" sz="1100" dirty="0">
                  <a:latin typeface="Times New Roman" panose="02020603050405020304" pitchFamily="18" charset="0"/>
                  <a:cs typeface="Times New Roman" panose="02020603050405020304" pitchFamily="18" charset="0"/>
                </a:endParaRPr>
              </a:p>
            </p:txBody>
          </p:sp>
          <p:sp>
            <p:nvSpPr>
              <p:cNvPr id="32" name="Text 30"/>
              <p:cNvSpPr/>
              <p:nvPr/>
            </p:nvSpPr>
            <p:spPr>
              <a:xfrm>
                <a:off x="4722876" y="2770632"/>
                <a:ext cx="700430"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95.60%</a:t>
                </a:r>
                <a:endParaRPr lang="en-US" sz="1100" dirty="0">
                  <a:latin typeface="Times New Roman" panose="02020603050405020304" pitchFamily="18" charset="0"/>
                  <a:cs typeface="Times New Roman" panose="02020603050405020304" pitchFamily="18" charset="0"/>
                </a:endParaRPr>
              </a:p>
            </p:txBody>
          </p:sp>
          <p:sp>
            <p:nvSpPr>
              <p:cNvPr id="33" name="Text 31"/>
              <p:cNvSpPr/>
              <p:nvPr/>
            </p:nvSpPr>
            <p:spPr>
              <a:xfrm>
                <a:off x="5437022" y="2770632"/>
                <a:ext cx="635508"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97.30% </a:t>
                </a:r>
                <a:endParaRPr lang="en-US" sz="1100" dirty="0">
                  <a:latin typeface="Times New Roman" panose="02020603050405020304" pitchFamily="18" charset="0"/>
                  <a:cs typeface="Times New Roman" panose="02020603050405020304" pitchFamily="18" charset="0"/>
                </a:endParaRPr>
              </a:p>
            </p:txBody>
          </p:sp>
          <p:sp>
            <p:nvSpPr>
              <p:cNvPr id="34" name="Text 32"/>
              <p:cNvSpPr/>
              <p:nvPr/>
            </p:nvSpPr>
            <p:spPr>
              <a:xfrm>
                <a:off x="6086246" y="2770632"/>
                <a:ext cx="895198"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0.9998</a:t>
                </a:r>
                <a:endParaRPr lang="en-US" sz="1100" dirty="0">
                  <a:latin typeface="Times New Roman" panose="02020603050405020304" pitchFamily="18" charset="0"/>
                  <a:cs typeface="Times New Roman" panose="02020603050405020304" pitchFamily="18" charset="0"/>
                </a:endParaRPr>
              </a:p>
            </p:txBody>
          </p:sp>
          <p:sp>
            <p:nvSpPr>
              <p:cNvPr id="39" name="Text 37"/>
              <p:cNvSpPr/>
              <p:nvPr/>
            </p:nvSpPr>
            <p:spPr>
              <a:xfrm>
                <a:off x="4722876" y="3236976"/>
                <a:ext cx="700430" cy="452628"/>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95.0%</a:t>
                </a:r>
                <a:endParaRPr lang="en-US" sz="1100" dirty="0">
                  <a:latin typeface="Times New Roman" panose="02020603050405020304" pitchFamily="18" charset="0"/>
                  <a:cs typeface="Times New Roman" panose="02020603050405020304" pitchFamily="18" charset="0"/>
                </a:endParaRPr>
              </a:p>
            </p:txBody>
          </p:sp>
          <p:sp>
            <p:nvSpPr>
              <p:cNvPr id="40" name="Text 38"/>
              <p:cNvSpPr/>
              <p:nvPr/>
            </p:nvSpPr>
            <p:spPr>
              <a:xfrm>
                <a:off x="5437022" y="3236976"/>
                <a:ext cx="635508" cy="452628"/>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94.4%</a:t>
                </a:r>
                <a:endParaRPr lang="en-US" sz="1100" dirty="0">
                  <a:latin typeface="Times New Roman" panose="02020603050405020304" pitchFamily="18" charset="0"/>
                  <a:cs typeface="Times New Roman" panose="02020603050405020304" pitchFamily="18" charset="0"/>
                </a:endParaRPr>
              </a:p>
            </p:txBody>
          </p:sp>
          <p:sp>
            <p:nvSpPr>
              <p:cNvPr id="41" name="Text 39"/>
              <p:cNvSpPr/>
              <p:nvPr/>
            </p:nvSpPr>
            <p:spPr>
              <a:xfrm>
                <a:off x="6086246" y="3236976"/>
                <a:ext cx="895198" cy="452628"/>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0.9854</a:t>
                </a:r>
                <a:endParaRPr lang="en-US" sz="1100" dirty="0">
                  <a:latin typeface="Times New Roman" panose="02020603050405020304" pitchFamily="18" charset="0"/>
                  <a:cs typeface="Times New Roman" panose="02020603050405020304" pitchFamily="18" charset="0"/>
                </a:endParaRPr>
              </a:p>
            </p:txBody>
          </p:sp>
          <p:sp>
            <p:nvSpPr>
              <p:cNvPr id="55" name="Text 30">
                <a:extLst>
                  <a:ext uri="{FF2B5EF4-FFF2-40B4-BE49-F238E27FC236}">
                    <a16:creationId xmlns:a16="http://schemas.microsoft.com/office/drawing/2014/main" id="{50296929-8E0C-BEEB-2AC5-938BBC8845DC}"/>
                  </a:ext>
                </a:extLst>
              </p:cNvPr>
              <p:cNvSpPr/>
              <p:nvPr/>
            </p:nvSpPr>
            <p:spPr>
              <a:xfrm>
                <a:off x="4721273" y="3693053"/>
                <a:ext cx="700430"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96.5%</a:t>
                </a:r>
                <a:endParaRPr lang="en-US" sz="1100" dirty="0">
                  <a:latin typeface="Times New Roman" panose="02020603050405020304" pitchFamily="18" charset="0"/>
                  <a:cs typeface="Times New Roman" panose="02020603050405020304" pitchFamily="18" charset="0"/>
                </a:endParaRPr>
              </a:p>
            </p:txBody>
          </p:sp>
          <p:sp>
            <p:nvSpPr>
              <p:cNvPr id="56" name="Text 31">
                <a:extLst>
                  <a:ext uri="{FF2B5EF4-FFF2-40B4-BE49-F238E27FC236}">
                    <a16:creationId xmlns:a16="http://schemas.microsoft.com/office/drawing/2014/main" id="{7A4B04B9-6B05-29A4-C718-153529901D2D}"/>
                  </a:ext>
                </a:extLst>
              </p:cNvPr>
              <p:cNvSpPr/>
              <p:nvPr/>
            </p:nvSpPr>
            <p:spPr>
              <a:xfrm>
                <a:off x="5435419" y="3693053"/>
                <a:ext cx="635508"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95.8%</a:t>
                </a:r>
                <a:endParaRPr lang="en-US" sz="1100" dirty="0">
                  <a:latin typeface="Times New Roman" panose="02020603050405020304" pitchFamily="18" charset="0"/>
                  <a:cs typeface="Times New Roman" panose="02020603050405020304" pitchFamily="18" charset="0"/>
                </a:endParaRPr>
              </a:p>
            </p:txBody>
          </p:sp>
          <p:sp>
            <p:nvSpPr>
              <p:cNvPr id="57" name="Text 32">
                <a:extLst>
                  <a:ext uri="{FF2B5EF4-FFF2-40B4-BE49-F238E27FC236}">
                    <a16:creationId xmlns:a16="http://schemas.microsoft.com/office/drawing/2014/main" id="{2FA78394-941B-BBD6-E040-79A1D33BD9F7}"/>
                  </a:ext>
                </a:extLst>
              </p:cNvPr>
              <p:cNvSpPr/>
              <p:nvPr/>
            </p:nvSpPr>
            <p:spPr>
              <a:xfrm>
                <a:off x="6084643" y="3693053"/>
                <a:ext cx="895198" cy="452628"/>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0.9916</a:t>
                </a:r>
                <a:endParaRPr lang="en-US" sz="1100" dirty="0">
                  <a:latin typeface="Times New Roman" panose="02020603050405020304" pitchFamily="18" charset="0"/>
                  <a:cs typeface="Times New Roman" panose="02020603050405020304" pitchFamily="18" charset="0"/>
                </a:endParaRPr>
              </a:p>
            </p:txBody>
          </p:sp>
        </p:grpSp>
      </p:grpSp>
      <p:graphicFrame>
        <p:nvGraphicFramePr>
          <p:cNvPr id="73" name="Chart 72">
            <a:extLst>
              <a:ext uri="{FF2B5EF4-FFF2-40B4-BE49-F238E27FC236}">
                <a16:creationId xmlns:a16="http://schemas.microsoft.com/office/drawing/2014/main" id="{894A83F3-799D-80CC-E617-7B58FCC7FD04}"/>
              </a:ext>
            </a:extLst>
          </p:cNvPr>
          <p:cNvGraphicFramePr/>
          <p:nvPr>
            <p:extLst>
              <p:ext uri="{D42A27DB-BD31-4B8C-83A1-F6EECF244321}">
                <p14:modId xmlns:p14="http://schemas.microsoft.com/office/powerpoint/2010/main" val="1714491845"/>
              </p:ext>
            </p:extLst>
          </p:nvPr>
        </p:nvGraphicFramePr>
        <p:xfrm>
          <a:off x="6881054" y="1173359"/>
          <a:ext cx="4640386" cy="3646092"/>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8F4E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18872"/>
          </a:xfrm>
          <a:prstGeom prst="rect">
            <a:avLst/>
          </a:prstGeom>
          <a:solidFill>
            <a:srgbClr val="1F6F78"/>
          </a:solidFill>
          <a:ln w="12700">
            <a:solidFill>
              <a:srgbClr val="1F6F78"/>
            </a:solidFill>
            <a:prstDash val="solid"/>
          </a:ln>
        </p:spPr>
      </p:sp>
      <p:sp>
        <p:nvSpPr>
          <p:cNvPr id="3" name="Shape 1"/>
          <p:cNvSpPr/>
          <p:nvPr/>
        </p:nvSpPr>
        <p:spPr>
          <a:xfrm>
            <a:off x="0" y="6757416"/>
            <a:ext cx="12191695" cy="100584"/>
          </a:xfrm>
          <a:prstGeom prst="rect">
            <a:avLst/>
          </a:prstGeom>
          <a:solidFill>
            <a:srgbClr val="E9B872"/>
          </a:solidFill>
          <a:ln w="12700">
            <a:solidFill>
              <a:srgbClr val="E9B872"/>
            </a:solidFill>
            <a:prstDash val="solid"/>
          </a:ln>
        </p:spPr>
      </p:sp>
      <p:sp>
        <p:nvSpPr>
          <p:cNvPr id="4" name="Text 2"/>
          <p:cNvSpPr/>
          <p:nvPr/>
        </p:nvSpPr>
        <p:spPr>
          <a:xfrm>
            <a:off x="502919" y="384048"/>
            <a:ext cx="8906123" cy="411470"/>
          </a:xfrm>
          <a:prstGeom prst="rect">
            <a:avLst/>
          </a:prstGeom>
          <a:noFill/>
          <a:ln/>
        </p:spPr>
        <p:txBody>
          <a:bodyPr wrap="square" lIns="0" tIns="0" rIns="0" bIns="0" rtlCol="0" anchor="ctr"/>
          <a:lstStyle/>
          <a:p>
            <a:pPr marL="0" indent="0">
              <a:buNone/>
            </a:pPr>
            <a:r>
              <a:rPr lang="en-US" sz="3200" b="1" dirty="0" err="1">
                <a:solidFill>
                  <a:srgbClr val="173B57"/>
                </a:solidFill>
                <a:latin typeface="Times New Roman" panose="02020603050405020304" pitchFamily="18" charset="0"/>
                <a:ea typeface="Arial" pitchFamily="34" charset="-122"/>
                <a:cs typeface="Times New Roman" panose="02020603050405020304" pitchFamily="18" charset="0"/>
              </a:rPr>
              <a:t>DistilBERT</a:t>
            </a:r>
            <a:r>
              <a:rPr lang="en-US" sz="3200" b="1" dirty="0">
                <a:solidFill>
                  <a:srgbClr val="173B57"/>
                </a:solidFill>
                <a:latin typeface="Times New Roman" panose="02020603050405020304" pitchFamily="18" charset="0"/>
                <a:ea typeface="Arial" pitchFamily="34" charset="-122"/>
                <a:cs typeface="Times New Roman" panose="02020603050405020304" pitchFamily="18" charset="0"/>
              </a:rPr>
              <a:t> Fine-Tuning and Final Evaluation</a:t>
            </a:r>
            <a:endParaRPr lang="en-US" sz="3200" dirty="0">
              <a:latin typeface="Times New Roman" panose="02020603050405020304" pitchFamily="18" charset="0"/>
              <a:cs typeface="Times New Roman" panose="02020603050405020304" pitchFamily="18" charset="0"/>
            </a:endParaRPr>
          </a:p>
        </p:txBody>
      </p:sp>
      <p:sp>
        <p:nvSpPr>
          <p:cNvPr id="6" name="Shape 4"/>
          <p:cNvSpPr/>
          <p:nvPr/>
        </p:nvSpPr>
        <p:spPr>
          <a:xfrm>
            <a:off x="502920" y="1085884"/>
            <a:ext cx="2057400" cy="0"/>
          </a:xfrm>
          <a:prstGeom prst="line">
            <a:avLst/>
          </a:prstGeom>
          <a:noFill/>
          <a:ln w="27940">
            <a:solidFill>
              <a:srgbClr val="E9B872"/>
            </a:solidFill>
            <a:prstDash val="solid"/>
          </a:ln>
        </p:spPr>
      </p:sp>
      <p:sp>
        <p:nvSpPr>
          <p:cNvPr id="7" name="Text 5"/>
          <p:cNvSpPr/>
          <p:nvPr/>
        </p:nvSpPr>
        <p:spPr>
          <a:xfrm>
            <a:off x="658368" y="1417319"/>
            <a:ext cx="3050032" cy="3067801"/>
          </a:xfrm>
          <a:prstGeom prst="rect">
            <a:avLst/>
          </a:prstGeom>
          <a:solidFill>
            <a:schemeClr val="bg1">
              <a:lumMod val="95000"/>
            </a:schemeClr>
          </a:solidFill>
          <a:ln>
            <a:solidFill>
              <a:srgbClr val="E3E0D8">
                <a:alpha val="90000"/>
              </a:srgbClr>
            </a:solidFill>
          </a:ln>
          <a:effectLst>
            <a:outerShdw blurRad="12700" dist="12700" dir="2700000" algn="bl" rotWithShape="0">
              <a:srgbClr val="6C7A89">
                <a:alpha val="13000"/>
              </a:srgbClr>
            </a:outerShdw>
          </a:effectLst>
        </p:spPr>
        <p:txBody>
          <a:bodyPr wrap="square" lIns="1651" tIns="1651" rIns="1651" bIns="1651" rtlCol="0" anchor="t">
            <a:normAutofit/>
          </a:bodyPr>
          <a:lstStyle/>
          <a:p>
            <a:pPr marL="0" indent="0" algn="ctr">
              <a:buNone/>
            </a:pPr>
            <a:endParaRPr lang="en-US" sz="1600" b="1" dirty="0">
              <a:solidFill>
                <a:srgbClr val="1F6F78"/>
              </a:solidFill>
              <a:latin typeface="Times New Roman" panose="02020603050405020304" pitchFamily="18" charset="0"/>
              <a:cs typeface="Times New Roman" panose="02020603050405020304" pitchFamily="18" charset="0"/>
            </a:endParaRPr>
          </a:p>
          <a:p>
            <a:pPr marL="0" indent="0" algn="ctr">
              <a:buNone/>
            </a:pPr>
            <a:r>
              <a:rPr lang="en-US" sz="1600" b="1" dirty="0">
                <a:solidFill>
                  <a:srgbClr val="1F6F78"/>
                </a:solidFill>
                <a:latin typeface="Times New Roman" panose="02020603050405020304" pitchFamily="18" charset="0"/>
                <a:cs typeface="Times New Roman" panose="02020603050405020304" pitchFamily="18" charset="0"/>
              </a:rPr>
              <a:t>Final Configuration</a:t>
            </a:r>
          </a:p>
          <a:p>
            <a:pPr marL="0" indent="0" algn="ctr">
              <a:buNone/>
            </a:pPr>
            <a:endParaRPr lang="en-US" sz="1400" b="1" dirty="0">
              <a:solidFill>
                <a:srgbClr val="1F6F78"/>
              </a:solidFill>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US" sz="1400" b="1" dirty="0">
                <a:latin typeface="Times New Roman" panose="02020603050405020304" pitchFamily="18" charset="0"/>
                <a:cs typeface="Times New Roman" panose="02020603050405020304" pitchFamily="18" charset="0"/>
              </a:rPr>
              <a:t>Model: </a:t>
            </a:r>
            <a:r>
              <a:rPr lang="en-US" sz="1400" b="1" dirty="0" err="1">
                <a:latin typeface="Times New Roman" panose="02020603050405020304" pitchFamily="18" charset="0"/>
                <a:cs typeface="Times New Roman" panose="02020603050405020304" pitchFamily="18" charset="0"/>
              </a:rPr>
              <a:t>distilbert</a:t>
            </a:r>
            <a:r>
              <a:rPr lang="en-US" sz="1400" b="1" dirty="0">
                <a:latin typeface="Times New Roman" panose="02020603050405020304" pitchFamily="18" charset="0"/>
                <a:cs typeface="Times New Roman" panose="02020603050405020304" pitchFamily="18" charset="0"/>
              </a:rPr>
              <a:t>-base-uncased</a:t>
            </a:r>
          </a:p>
          <a:p>
            <a:pPr marL="285750" indent="-285750">
              <a:lnSpc>
                <a:spcPct val="150000"/>
              </a:lnSpc>
              <a:buFont typeface="Arial" panose="020B0604020202020204" pitchFamily="34" charset="0"/>
              <a:buChar char="•"/>
            </a:pPr>
            <a:r>
              <a:rPr lang="en-US" sz="1400" b="1" dirty="0">
                <a:latin typeface="Times New Roman" panose="02020603050405020304" pitchFamily="18" charset="0"/>
                <a:cs typeface="Times New Roman" panose="02020603050405020304" pitchFamily="18" charset="0"/>
              </a:rPr>
              <a:t>Learning rate: 3 × 10⁻⁵</a:t>
            </a:r>
          </a:p>
          <a:p>
            <a:pPr marL="285750" indent="-285750">
              <a:lnSpc>
                <a:spcPct val="150000"/>
              </a:lnSpc>
              <a:buFont typeface="Arial" panose="020B0604020202020204" pitchFamily="34" charset="0"/>
              <a:buChar char="•"/>
            </a:pPr>
            <a:r>
              <a:rPr lang="en-US" sz="1400" b="1" dirty="0">
                <a:latin typeface="Times New Roman" panose="02020603050405020304" pitchFamily="18" charset="0"/>
                <a:cs typeface="Times New Roman" panose="02020603050405020304" pitchFamily="18" charset="0"/>
              </a:rPr>
              <a:t>Batch size: 16</a:t>
            </a:r>
          </a:p>
          <a:p>
            <a:pPr marL="285750" indent="-285750">
              <a:lnSpc>
                <a:spcPct val="150000"/>
              </a:lnSpc>
              <a:buFont typeface="Arial" panose="020B0604020202020204" pitchFamily="34" charset="0"/>
              <a:buChar char="•"/>
            </a:pPr>
            <a:r>
              <a:rPr lang="en-US" sz="1400" b="1" dirty="0">
                <a:latin typeface="Times New Roman" panose="02020603050405020304" pitchFamily="18" charset="0"/>
                <a:cs typeface="Times New Roman" panose="02020603050405020304" pitchFamily="18" charset="0"/>
              </a:rPr>
              <a:t>Epochs: 5</a:t>
            </a:r>
          </a:p>
          <a:p>
            <a:pPr marL="285750" indent="-285750">
              <a:lnSpc>
                <a:spcPct val="150000"/>
              </a:lnSpc>
              <a:buFont typeface="Arial" panose="020B0604020202020204" pitchFamily="34" charset="0"/>
              <a:buChar char="•"/>
            </a:pPr>
            <a:r>
              <a:rPr lang="en-US" sz="1400" b="1" dirty="0">
                <a:latin typeface="Times New Roman" panose="02020603050405020304" pitchFamily="18" charset="0"/>
                <a:cs typeface="Times New Roman" panose="02020603050405020304" pitchFamily="18" charset="0"/>
              </a:rPr>
              <a:t>Max length: 256 tokens</a:t>
            </a:r>
          </a:p>
          <a:p>
            <a:pPr marL="285750" indent="-285750">
              <a:lnSpc>
                <a:spcPct val="150000"/>
              </a:lnSpc>
              <a:buFont typeface="Arial" panose="020B0604020202020204" pitchFamily="34" charset="0"/>
              <a:buChar char="•"/>
            </a:pPr>
            <a:r>
              <a:rPr lang="en-US" sz="1400" b="1" dirty="0">
                <a:latin typeface="Times New Roman" panose="02020603050405020304" pitchFamily="18" charset="0"/>
                <a:cs typeface="Times New Roman" panose="02020603050405020304" pitchFamily="18" charset="0"/>
              </a:rPr>
              <a:t>Seed: 42</a:t>
            </a:r>
          </a:p>
          <a:p>
            <a:pPr marL="0" indent="0">
              <a:buNone/>
            </a:pPr>
            <a:endParaRPr lang="en-US" sz="1400" b="1" dirty="0">
              <a:solidFill>
                <a:srgbClr val="1F6F78"/>
              </a:solidFill>
              <a:latin typeface="Times New Roman" panose="02020603050405020304" pitchFamily="18" charset="0"/>
              <a:cs typeface="Times New Roman" panose="02020603050405020304" pitchFamily="18" charset="0"/>
            </a:endParaRPr>
          </a:p>
        </p:txBody>
      </p:sp>
      <p:pic>
        <p:nvPicPr>
          <p:cNvPr id="10" name="Image 0"/>
          <p:cNvPicPr>
            <a:picLocks noChangeAspect="1"/>
          </p:cNvPicPr>
          <p:nvPr/>
        </p:nvPicPr>
        <p:blipFill>
          <a:blip r:embed="rId3"/>
          <a:srcRect l="481" r="481"/>
          <a:stretch/>
        </p:blipFill>
        <p:spPr>
          <a:xfrm>
            <a:off x="4076701" y="1139907"/>
            <a:ext cx="4406902" cy="3936892"/>
          </a:xfrm>
          <a:prstGeom prst="rect">
            <a:avLst/>
          </a:prstGeom>
        </p:spPr>
      </p:pic>
      <p:grpSp>
        <p:nvGrpSpPr>
          <p:cNvPr id="68" name="Group 67">
            <a:extLst>
              <a:ext uri="{FF2B5EF4-FFF2-40B4-BE49-F238E27FC236}">
                <a16:creationId xmlns:a16="http://schemas.microsoft.com/office/drawing/2014/main" id="{B3EC3514-71D9-84CF-1C67-ACCE9BB33FF6}"/>
              </a:ext>
            </a:extLst>
          </p:cNvPr>
          <p:cNvGrpSpPr/>
          <p:nvPr/>
        </p:nvGrpSpPr>
        <p:grpSpPr>
          <a:xfrm>
            <a:off x="701039" y="4732410"/>
            <a:ext cx="6223001" cy="1342762"/>
            <a:chOff x="4282439" y="4732410"/>
            <a:chExt cx="6223001" cy="1342762"/>
          </a:xfrm>
        </p:grpSpPr>
        <p:sp>
          <p:nvSpPr>
            <p:cNvPr id="12" name="Text 8"/>
            <p:cNvSpPr/>
            <p:nvPr/>
          </p:nvSpPr>
          <p:spPr>
            <a:xfrm>
              <a:off x="4282439" y="4732410"/>
              <a:ext cx="2207261" cy="474081"/>
            </a:xfrm>
            <a:prstGeom prst="rect">
              <a:avLst/>
            </a:prstGeom>
            <a:noFill/>
            <a:ln/>
          </p:spPr>
          <p:txBody>
            <a:bodyPr wrap="square" lIns="0" tIns="0" rIns="0" bIns="0" rtlCol="0" anchor="ctr"/>
            <a:lstStyle/>
            <a:p>
              <a:pPr marL="0" indent="0">
                <a:buNone/>
              </a:pPr>
              <a:r>
                <a:rPr lang="en-US" sz="2400" b="1" dirty="0">
                  <a:solidFill>
                    <a:srgbClr val="173B57"/>
                  </a:solidFill>
                  <a:latin typeface="Times New Roman" panose="02020603050405020304" pitchFamily="18" charset="0"/>
                  <a:cs typeface="Times New Roman" panose="02020603050405020304" pitchFamily="18" charset="0"/>
                </a:rPr>
                <a:t>Key Finding </a:t>
              </a:r>
              <a:endParaRPr lang="en-US" sz="2400" dirty="0">
                <a:latin typeface="Times New Roman" panose="02020603050405020304" pitchFamily="18" charset="0"/>
                <a:cs typeface="Times New Roman" panose="02020603050405020304" pitchFamily="18" charset="0"/>
              </a:endParaRPr>
            </a:p>
          </p:txBody>
        </p:sp>
        <p:sp>
          <p:nvSpPr>
            <p:cNvPr id="13" name="Text 9"/>
            <p:cNvSpPr/>
            <p:nvPr/>
          </p:nvSpPr>
          <p:spPr>
            <a:xfrm>
              <a:off x="4287520" y="5076798"/>
              <a:ext cx="6217920" cy="998374"/>
            </a:xfrm>
            <a:prstGeom prst="rect">
              <a:avLst/>
            </a:prstGeom>
            <a:noFill/>
            <a:ln/>
          </p:spPr>
          <p:txBody>
            <a:bodyPr wrap="square" lIns="254" tIns="254" rIns="254" bIns="254" rtlCol="0" anchor="ctr">
              <a:normAutofit/>
            </a:bodyPr>
            <a:lstStyle/>
            <a:p>
              <a:r>
                <a:rPr lang="en-US" dirty="0">
                  <a:latin typeface="Times New Roman" panose="02020603050405020304" pitchFamily="18" charset="0"/>
                  <a:cs typeface="Times New Roman" panose="02020603050405020304" pitchFamily="18" charset="0"/>
                </a:rPr>
                <a:t>Strong performance, but no improvement over Linear SVM</a:t>
              </a:r>
              <a:r>
                <a:rPr lang="en-US" sz="1400" dirty="0"/>
                <a:t>.</a:t>
              </a:r>
            </a:p>
            <a:p>
              <a:r>
                <a:rPr lang="en-US" sz="1400" dirty="0">
                  <a:latin typeface="Times New Roman" panose="02020603050405020304" pitchFamily="18" charset="0"/>
                  <a:cs typeface="Times New Roman" panose="02020603050405020304" pitchFamily="18" charset="0"/>
                </a:rPr>
                <a:t>2 false positives | 7 false negatives</a:t>
              </a:r>
            </a:p>
            <a:p>
              <a:endParaRPr lang="en-US" sz="1400" dirty="0"/>
            </a:p>
          </p:txBody>
        </p:sp>
      </p:grpSp>
      <p:sp>
        <p:nvSpPr>
          <p:cNvPr id="14" name="Text 10"/>
          <p:cNvSpPr/>
          <p:nvPr/>
        </p:nvSpPr>
        <p:spPr>
          <a:xfrm>
            <a:off x="8961120" y="6291072"/>
            <a:ext cx="1920240" cy="201168"/>
          </a:xfrm>
          <a:prstGeom prst="rect">
            <a:avLst/>
          </a:prstGeom>
          <a:noFill/>
          <a:ln/>
        </p:spPr>
        <p:txBody>
          <a:bodyPr wrap="square" lIns="0" tIns="0" rIns="0" bIns="0" rtlCol="0" anchor="ctr"/>
          <a:lstStyle/>
          <a:p>
            <a:pPr marL="0" indent="0" algn="r">
              <a:buNone/>
            </a:pPr>
            <a:r>
              <a:rPr lang="en-US" sz="750" dirty="0">
                <a:solidFill>
                  <a:srgbClr val="67717A"/>
                </a:solidFill>
                <a:latin typeface="Times New Roman" panose="02020603050405020304" pitchFamily="18" charset="0"/>
                <a:cs typeface="Times New Roman" panose="02020603050405020304" pitchFamily="18" charset="0"/>
              </a:rPr>
              <a:t>Sources: Chapter 4–5 implementation</a:t>
            </a:r>
            <a:endParaRPr lang="en-US" sz="750" dirty="0">
              <a:latin typeface="Times New Roman" panose="02020603050405020304" pitchFamily="18" charset="0"/>
              <a:cs typeface="Times New Roman" panose="02020603050405020304" pitchFamily="18" charset="0"/>
            </a:endParaRPr>
          </a:p>
        </p:txBody>
      </p:sp>
      <p:sp>
        <p:nvSpPr>
          <p:cNvPr id="15" name="Text 11"/>
          <p:cNvSpPr/>
          <p:nvPr/>
        </p:nvSpPr>
        <p:spPr>
          <a:xfrm>
            <a:off x="11292840" y="6446520"/>
            <a:ext cx="384048" cy="201168"/>
          </a:xfrm>
          <a:prstGeom prst="rect">
            <a:avLst/>
          </a:prstGeom>
          <a:noFill/>
          <a:ln/>
        </p:spPr>
        <p:txBody>
          <a:bodyPr wrap="square" lIns="0" tIns="0" rIns="0" bIns="0" rtlCol="0" anchor="ctr"/>
          <a:lstStyle/>
          <a:p>
            <a:pPr marL="0" indent="0" algn="r">
              <a:buNone/>
            </a:pPr>
            <a:r>
              <a:rPr lang="en-US" sz="850" b="1" dirty="0">
                <a:solidFill>
                  <a:srgbClr val="67717A"/>
                </a:solidFill>
                <a:latin typeface="Times New Roman" panose="02020603050405020304" pitchFamily="18" charset="0"/>
                <a:cs typeface="Times New Roman" panose="02020603050405020304" pitchFamily="18" charset="0"/>
              </a:rPr>
              <a:t>08</a:t>
            </a:r>
            <a:endParaRPr lang="en-US" sz="850" dirty="0">
              <a:latin typeface="Times New Roman" panose="02020603050405020304" pitchFamily="18" charset="0"/>
              <a:cs typeface="Times New Roman" panose="02020603050405020304" pitchFamily="18" charset="0"/>
            </a:endParaRPr>
          </a:p>
        </p:txBody>
      </p:sp>
      <p:grpSp>
        <p:nvGrpSpPr>
          <p:cNvPr id="65" name="Group 64">
            <a:extLst>
              <a:ext uri="{FF2B5EF4-FFF2-40B4-BE49-F238E27FC236}">
                <a16:creationId xmlns:a16="http://schemas.microsoft.com/office/drawing/2014/main" id="{5952CC7C-7DFC-3D72-6556-E76EDAAC5940}"/>
              </a:ext>
            </a:extLst>
          </p:cNvPr>
          <p:cNvGrpSpPr/>
          <p:nvPr/>
        </p:nvGrpSpPr>
        <p:grpSpPr>
          <a:xfrm>
            <a:off x="8790194" y="2104573"/>
            <a:ext cx="2891266" cy="2012802"/>
            <a:chOff x="7990094" y="1456873"/>
            <a:chExt cx="2891266" cy="2012802"/>
          </a:xfrm>
        </p:grpSpPr>
        <p:sp>
          <p:nvSpPr>
            <p:cNvPr id="22" name="Text 13">
              <a:extLst>
                <a:ext uri="{FF2B5EF4-FFF2-40B4-BE49-F238E27FC236}">
                  <a16:creationId xmlns:a16="http://schemas.microsoft.com/office/drawing/2014/main" id="{8860826F-394D-F15C-3735-78BF5C6C9DD9}"/>
                </a:ext>
              </a:extLst>
            </p:cNvPr>
            <p:cNvSpPr/>
            <p:nvPr/>
          </p:nvSpPr>
          <p:spPr>
            <a:xfrm>
              <a:off x="7991659" y="1456873"/>
              <a:ext cx="1887833" cy="330587"/>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Accuracy </a:t>
              </a:r>
              <a:endParaRPr lang="en-US" sz="1100" dirty="0">
                <a:latin typeface="Times New Roman" panose="02020603050405020304" pitchFamily="18" charset="0"/>
                <a:cs typeface="Times New Roman" panose="02020603050405020304" pitchFamily="18" charset="0"/>
              </a:endParaRPr>
            </a:p>
          </p:txBody>
        </p:sp>
        <p:sp>
          <p:nvSpPr>
            <p:cNvPr id="25" name="Text 20">
              <a:extLst>
                <a:ext uri="{FF2B5EF4-FFF2-40B4-BE49-F238E27FC236}">
                  <a16:creationId xmlns:a16="http://schemas.microsoft.com/office/drawing/2014/main" id="{97838F83-FF33-A775-7E7A-885B54084749}"/>
                </a:ext>
              </a:extLst>
            </p:cNvPr>
            <p:cNvSpPr/>
            <p:nvPr/>
          </p:nvSpPr>
          <p:spPr>
            <a:xfrm>
              <a:off x="7991659" y="1797478"/>
              <a:ext cx="1887833" cy="330587"/>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Precision </a:t>
              </a:r>
              <a:endParaRPr lang="en-US" sz="1100" dirty="0">
                <a:latin typeface="Times New Roman" panose="02020603050405020304" pitchFamily="18" charset="0"/>
                <a:cs typeface="Times New Roman" panose="02020603050405020304" pitchFamily="18" charset="0"/>
              </a:endParaRPr>
            </a:p>
          </p:txBody>
        </p:sp>
        <p:sp>
          <p:nvSpPr>
            <p:cNvPr id="28" name="Text 27">
              <a:extLst>
                <a:ext uri="{FF2B5EF4-FFF2-40B4-BE49-F238E27FC236}">
                  <a16:creationId xmlns:a16="http://schemas.microsoft.com/office/drawing/2014/main" id="{772B2732-4AA8-28EE-2FAE-F58589B1F27A}"/>
                </a:ext>
              </a:extLst>
            </p:cNvPr>
            <p:cNvSpPr/>
            <p:nvPr/>
          </p:nvSpPr>
          <p:spPr>
            <a:xfrm>
              <a:off x="7991659" y="2138082"/>
              <a:ext cx="1887833" cy="330587"/>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Recall </a:t>
              </a:r>
              <a:endParaRPr lang="en-US" sz="1100" dirty="0">
                <a:latin typeface="Times New Roman" panose="02020603050405020304" pitchFamily="18" charset="0"/>
                <a:cs typeface="Times New Roman" panose="02020603050405020304" pitchFamily="18" charset="0"/>
              </a:endParaRPr>
            </a:p>
          </p:txBody>
        </p:sp>
        <p:sp>
          <p:nvSpPr>
            <p:cNvPr id="34" name="Text 27">
              <a:extLst>
                <a:ext uri="{FF2B5EF4-FFF2-40B4-BE49-F238E27FC236}">
                  <a16:creationId xmlns:a16="http://schemas.microsoft.com/office/drawing/2014/main" id="{0EAAFC15-024B-EB22-76E4-2AC569CADC75}"/>
                </a:ext>
              </a:extLst>
            </p:cNvPr>
            <p:cNvSpPr/>
            <p:nvPr/>
          </p:nvSpPr>
          <p:spPr>
            <a:xfrm>
              <a:off x="7990094" y="2811794"/>
              <a:ext cx="1887833" cy="330587"/>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ROC-AUC </a:t>
              </a:r>
              <a:endParaRPr lang="en-US" sz="1100" dirty="0">
                <a:latin typeface="Times New Roman" panose="02020603050405020304" pitchFamily="18" charset="0"/>
                <a:cs typeface="Times New Roman" panose="02020603050405020304" pitchFamily="18" charset="0"/>
              </a:endParaRPr>
            </a:p>
          </p:txBody>
        </p:sp>
        <p:sp>
          <p:nvSpPr>
            <p:cNvPr id="23" name="Text 14">
              <a:extLst>
                <a:ext uri="{FF2B5EF4-FFF2-40B4-BE49-F238E27FC236}">
                  <a16:creationId xmlns:a16="http://schemas.microsoft.com/office/drawing/2014/main" id="{B7C462B7-B036-54F1-18CD-D55A986DED8E}"/>
                </a:ext>
              </a:extLst>
            </p:cNvPr>
            <p:cNvSpPr/>
            <p:nvPr/>
          </p:nvSpPr>
          <p:spPr>
            <a:xfrm>
              <a:off x="9893387" y="1456873"/>
              <a:ext cx="987973" cy="330587"/>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98.95% </a:t>
              </a:r>
              <a:endParaRPr lang="en-US" sz="1100" dirty="0">
                <a:latin typeface="Times New Roman" panose="02020603050405020304" pitchFamily="18" charset="0"/>
                <a:cs typeface="Times New Roman" panose="02020603050405020304" pitchFamily="18" charset="0"/>
              </a:endParaRPr>
            </a:p>
          </p:txBody>
        </p:sp>
        <p:sp>
          <p:nvSpPr>
            <p:cNvPr id="26" name="Text 21">
              <a:extLst>
                <a:ext uri="{FF2B5EF4-FFF2-40B4-BE49-F238E27FC236}">
                  <a16:creationId xmlns:a16="http://schemas.microsoft.com/office/drawing/2014/main" id="{AF3BAC0B-2CAF-F00C-3B60-AA47F9036096}"/>
                </a:ext>
              </a:extLst>
            </p:cNvPr>
            <p:cNvSpPr/>
            <p:nvPr/>
          </p:nvSpPr>
          <p:spPr>
            <a:xfrm>
              <a:off x="9893387" y="1797478"/>
              <a:ext cx="987973" cy="330587"/>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99.00%</a:t>
              </a:r>
              <a:endParaRPr lang="en-US" sz="1100" dirty="0">
                <a:latin typeface="Times New Roman" panose="02020603050405020304" pitchFamily="18" charset="0"/>
                <a:cs typeface="Times New Roman" panose="02020603050405020304" pitchFamily="18" charset="0"/>
              </a:endParaRPr>
            </a:p>
          </p:txBody>
        </p:sp>
        <p:sp>
          <p:nvSpPr>
            <p:cNvPr id="29" name="Text 28">
              <a:extLst>
                <a:ext uri="{FF2B5EF4-FFF2-40B4-BE49-F238E27FC236}">
                  <a16:creationId xmlns:a16="http://schemas.microsoft.com/office/drawing/2014/main" id="{DED15336-7554-9422-2737-F79AA48A7E36}"/>
                </a:ext>
              </a:extLst>
            </p:cNvPr>
            <p:cNvSpPr/>
            <p:nvPr/>
          </p:nvSpPr>
          <p:spPr>
            <a:xfrm>
              <a:off x="9893387" y="2138082"/>
              <a:ext cx="987973" cy="330587"/>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96.60%</a:t>
              </a:r>
              <a:endParaRPr lang="en-US" sz="1100" dirty="0">
                <a:latin typeface="Times New Roman" panose="02020603050405020304" pitchFamily="18" charset="0"/>
                <a:cs typeface="Times New Roman" panose="02020603050405020304" pitchFamily="18" charset="0"/>
              </a:endParaRPr>
            </a:p>
          </p:txBody>
        </p:sp>
        <p:grpSp>
          <p:nvGrpSpPr>
            <p:cNvPr id="61" name="Group 60">
              <a:extLst>
                <a:ext uri="{FF2B5EF4-FFF2-40B4-BE49-F238E27FC236}">
                  <a16:creationId xmlns:a16="http://schemas.microsoft.com/office/drawing/2014/main" id="{811E5F99-34D8-D3CC-E81E-64853FCFCD86}"/>
                </a:ext>
              </a:extLst>
            </p:cNvPr>
            <p:cNvGrpSpPr/>
            <p:nvPr/>
          </p:nvGrpSpPr>
          <p:grpSpPr>
            <a:xfrm>
              <a:off x="7991659" y="2478688"/>
              <a:ext cx="2889701" cy="330587"/>
              <a:chOff x="7991659" y="2478688"/>
              <a:chExt cx="2889701" cy="330587"/>
            </a:xfrm>
          </p:grpSpPr>
          <p:sp>
            <p:nvSpPr>
              <p:cNvPr id="31" name="Text 34">
                <a:extLst>
                  <a:ext uri="{FF2B5EF4-FFF2-40B4-BE49-F238E27FC236}">
                    <a16:creationId xmlns:a16="http://schemas.microsoft.com/office/drawing/2014/main" id="{D7E26784-8A87-242F-7FB0-9E08A8254AEA}"/>
                  </a:ext>
                </a:extLst>
              </p:cNvPr>
              <p:cNvSpPr/>
              <p:nvPr/>
            </p:nvSpPr>
            <p:spPr>
              <a:xfrm>
                <a:off x="7991659" y="2478688"/>
                <a:ext cx="1887833" cy="330587"/>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F1-score </a:t>
                </a:r>
                <a:endParaRPr lang="en-US" sz="1100" dirty="0">
                  <a:latin typeface="Times New Roman" panose="02020603050405020304" pitchFamily="18" charset="0"/>
                  <a:cs typeface="Times New Roman" panose="02020603050405020304" pitchFamily="18" charset="0"/>
                </a:endParaRPr>
              </a:p>
            </p:txBody>
          </p:sp>
          <p:sp>
            <p:nvSpPr>
              <p:cNvPr id="32" name="Text 35">
                <a:extLst>
                  <a:ext uri="{FF2B5EF4-FFF2-40B4-BE49-F238E27FC236}">
                    <a16:creationId xmlns:a16="http://schemas.microsoft.com/office/drawing/2014/main" id="{B34F3AC8-7D55-E6C6-ED4E-A87D81CE71E8}"/>
                  </a:ext>
                </a:extLst>
              </p:cNvPr>
              <p:cNvSpPr/>
              <p:nvPr/>
            </p:nvSpPr>
            <p:spPr>
              <a:xfrm>
                <a:off x="9893387" y="2478688"/>
                <a:ext cx="987973" cy="330587"/>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97.79%</a:t>
                </a:r>
                <a:endParaRPr lang="en-US" sz="1100" dirty="0">
                  <a:latin typeface="Times New Roman" panose="02020603050405020304" pitchFamily="18" charset="0"/>
                  <a:cs typeface="Times New Roman" panose="02020603050405020304" pitchFamily="18" charset="0"/>
                </a:endParaRPr>
              </a:p>
            </p:txBody>
          </p:sp>
        </p:grpSp>
        <p:sp>
          <p:nvSpPr>
            <p:cNvPr id="35" name="Text 28">
              <a:extLst>
                <a:ext uri="{FF2B5EF4-FFF2-40B4-BE49-F238E27FC236}">
                  <a16:creationId xmlns:a16="http://schemas.microsoft.com/office/drawing/2014/main" id="{161E5FAA-72F7-D1D1-A1C3-88B82B80FE6D}"/>
                </a:ext>
              </a:extLst>
            </p:cNvPr>
            <p:cNvSpPr/>
            <p:nvPr/>
          </p:nvSpPr>
          <p:spPr>
            <a:xfrm>
              <a:off x="9891317" y="2811794"/>
              <a:ext cx="987973" cy="330587"/>
            </a:xfrm>
            <a:prstGeom prst="rect">
              <a:avLst/>
            </a:prstGeom>
            <a:solidFill>
              <a:srgbClr val="FFFFFF"/>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0.9994</a:t>
              </a:r>
              <a:endParaRPr lang="en-US" sz="1100" dirty="0">
                <a:latin typeface="Times New Roman" panose="02020603050405020304" pitchFamily="18" charset="0"/>
                <a:cs typeface="Times New Roman" panose="02020603050405020304" pitchFamily="18" charset="0"/>
              </a:endParaRPr>
            </a:p>
          </p:txBody>
        </p:sp>
        <p:grpSp>
          <p:nvGrpSpPr>
            <p:cNvPr id="62" name="Group 61">
              <a:extLst>
                <a:ext uri="{FF2B5EF4-FFF2-40B4-BE49-F238E27FC236}">
                  <a16:creationId xmlns:a16="http://schemas.microsoft.com/office/drawing/2014/main" id="{AE6976DA-5EB0-55E8-3B3A-AD8D4E67CD0B}"/>
                </a:ext>
              </a:extLst>
            </p:cNvPr>
            <p:cNvGrpSpPr/>
            <p:nvPr/>
          </p:nvGrpSpPr>
          <p:grpSpPr>
            <a:xfrm>
              <a:off x="7991659" y="3139088"/>
              <a:ext cx="2889701" cy="330587"/>
              <a:chOff x="7991659" y="2478688"/>
              <a:chExt cx="2889701" cy="330587"/>
            </a:xfrm>
          </p:grpSpPr>
          <p:sp>
            <p:nvSpPr>
              <p:cNvPr id="63" name="Text 34">
                <a:extLst>
                  <a:ext uri="{FF2B5EF4-FFF2-40B4-BE49-F238E27FC236}">
                    <a16:creationId xmlns:a16="http://schemas.microsoft.com/office/drawing/2014/main" id="{CE3B23DA-8C46-2785-6360-72D47E9D6CEB}"/>
                  </a:ext>
                </a:extLst>
              </p:cNvPr>
              <p:cNvSpPr/>
              <p:nvPr/>
            </p:nvSpPr>
            <p:spPr>
              <a:xfrm>
                <a:off x="7991659" y="2478688"/>
                <a:ext cx="1887833" cy="330587"/>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Test samples</a:t>
                </a:r>
                <a:endParaRPr lang="en-US" sz="1100" dirty="0">
                  <a:latin typeface="Times New Roman" panose="02020603050405020304" pitchFamily="18" charset="0"/>
                  <a:cs typeface="Times New Roman" panose="02020603050405020304" pitchFamily="18" charset="0"/>
                </a:endParaRPr>
              </a:p>
            </p:txBody>
          </p:sp>
          <p:sp>
            <p:nvSpPr>
              <p:cNvPr id="64" name="Text 35">
                <a:extLst>
                  <a:ext uri="{FF2B5EF4-FFF2-40B4-BE49-F238E27FC236}">
                    <a16:creationId xmlns:a16="http://schemas.microsoft.com/office/drawing/2014/main" id="{411A40F5-6852-0EA7-19AB-684E255BD98C}"/>
                  </a:ext>
                </a:extLst>
              </p:cNvPr>
              <p:cNvSpPr/>
              <p:nvPr/>
            </p:nvSpPr>
            <p:spPr>
              <a:xfrm>
                <a:off x="9893387" y="2478688"/>
                <a:ext cx="987973" cy="330587"/>
              </a:xfrm>
              <a:prstGeom prst="rect">
                <a:avLst/>
              </a:prstGeom>
              <a:solidFill>
                <a:srgbClr val="F1F6F5"/>
              </a:solidFill>
              <a:ln w="5080">
                <a:solidFill>
                  <a:srgbClr val="D8E4E1"/>
                </a:solidFill>
              </a:ln>
            </p:spPr>
            <p:txBody>
              <a:bodyPr wrap="square" lIns="699" tIns="699" rIns="699" bIns="699" rtlCol="0" anchor="ctr">
                <a:normAutofit/>
              </a:bodyPr>
              <a:lstStyle/>
              <a:p>
                <a:pPr marL="0" indent="0" algn="ctr">
                  <a:buNone/>
                </a:pPr>
                <a:r>
                  <a:rPr lang="en-US" sz="1100" dirty="0">
                    <a:solidFill>
                      <a:srgbClr val="243746"/>
                    </a:solidFill>
                    <a:latin typeface="Times New Roman" panose="02020603050405020304" pitchFamily="18" charset="0"/>
                    <a:cs typeface="Times New Roman" panose="02020603050405020304" pitchFamily="18" charset="0"/>
                  </a:rPr>
                  <a:t>855</a:t>
                </a:r>
                <a:endParaRPr lang="en-US" sz="1100" dirty="0">
                  <a:latin typeface="Times New Roman" panose="02020603050405020304" pitchFamily="18" charset="0"/>
                  <a:cs typeface="Times New Roman" panose="02020603050405020304" pitchFamily="18" charset="0"/>
                </a:endParaRPr>
              </a:p>
            </p:txBody>
          </p:sp>
        </p:grpSp>
      </p:grpSp>
      <p:sp>
        <p:nvSpPr>
          <p:cNvPr id="66" name="Text 8">
            <a:extLst>
              <a:ext uri="{FF2B5EF4-FFF2-40B4-BE49-F238E27FC236}">
                <a16:creationId xmlns:a16="http://schemas.microsoft.com/office/drawing/2014/main" id="{9880F9A7-AB5E-BD80-EED9-5FB832EA4B50}"/>
              </a:ext>
            </a:extLst>
          </p:cNvPr>
          <p:cNvSpPr/>
          <p:nvPr/>
        </p:nvSpPr>
        <p:spPr>
          <a:xfrm>
            <a:off x="8790195" y="1554434"/>
            <a:ext cx="2886694" cy="411471"/>
          </a:xfrm>
          <a:prstGeom prst="rect">
            <a:avLst/>
          </a:prstGeom>
          <a:noFill/>
          <a:ln/>
        </p:spPr>
        <p:txBody>
          <a:bodyPr wrap="square" lIns="0" tIns="0" rIns="0" bIns="0" rtlCol="0" anchor="ctr"/>
          <a:lstStyle/>
          <a:p>
            <a:pPr algn="ctr"/>
            <a:r>
              <a:rPr lang="en-US" sz="1400" b="1" dirty="0">
                <a:solidFill>
                  <a:srgbClr val="1F6F78"/>
                </a:solidFill>
                <a:latin typeface="Times New Roman" panose="02020603050405020304" pitchFamily="18" charset="0"/>
                <a:cs typeface="Times New Roman" panose="02020603050405020304" pitchFamily="18" charset="0"/>
              </a:rPr>
              <a:t>Held-Out Test Results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EEF5F4"/>
        </a:solidFill>
        <a:effectLst/>
      </p:bgPr>
    </p:bg>
    <p:spTree>
      <p:nvGrpSpPr>
        <p:cNvPr id="1" name=""/>
        <p:cNvGrpSpPr/>
        <p:nvPr/>
      </p:nvGrpSpPr>
      <p:grpSpPr>
        <a:xfrm>
          <a:off x="0" y="0"/>
          <a:ext cx="0" cy="0"/>
          <a:chOff x="0" y="0"/>
          <a:chExt cx="0" cy="0"/>
        </a:xfrm>
      </p:grpSpPr>
      <p:sp>
        <p:nvSpPr>
          <p:cNvPr id="2" name="Shape 0"/>
          <p:cNvSpPr/>
          <p:nvPr/>
        </p:nvSpPr>
        <p:spPr>
          <a:xfrm>
            <a:off x="0" y="0"/>
            <a:ext cx="12191695" cy="118872"/>
          </a:xfrm>
          <a:prstGeom prst="rect">
            <a:avLst/>
          </a:prstGeom>
          <a:solidFill>
            <a:srgbClr val="173B57"/>
          </a:solidFill>
          <a:ln w="12700">
            <a:solidFill>
              <a:srgbClr val="173B57"/>
            </a:solidFill>
            <a:prstDash val="solid"/>
          </a:ln>
        </p:spPr>
      </p:sp>
      <p:sp>
        <p:nvSpPr>
          <p:cNvPr id="3" name="Shape 1"/>
          <p:cNvSpPr/>
          <p:nvPr/>
        </p:nvSpPr>
        <p:spPr>
          <a:xfrm>
            <a:off x="0" y="6757416"/>
            <a:ext cx="12191695" cy="100584"/>
          </a:xfrm>
          <a:prstGeom prst="rect">
            <a:avLst/>
          </a:prstGeom>
          <a:solidFill>
            <a:srgbClr val="D9C8F1"/>
          </a:solidFill>
          <a:ln w="12700">
            <a:solidFill>
              <a:srgbClr val="D9C8F1"/>
            </a:solidFill>
            <a:prstDash val="solid"/>
          </a:ln>
        </p:spPr>
      </p:sp>
      <p:sp>
        <p:nvSpPr>
          <p:cNvPr id="4" name="Text 2"/>
          <p:cNvSpPr/>
          <p:nvPr/>
        </p:nvSpPr>
        <p:spPr>
          <a:xfrm>
            <a:off x="502920" y="384048"/>
            <a:ext cx="11173968" cy="382497"/>
          </a:xfrm>
          <a:prstGeom prst="rect">
            <a:avLst/>
          </a:prstGeom>
          <a:noFill/>
          <a:ln/>
        </p:spPr>
        <p:txBody>
          <a:bodyPr wrap="square" lIns="0" tIns="0" rIns="0" bIns="0" rtlCol="0" anchor="ctr"/>
          <a:lstStyle/>
          <a:p>
            <a:pPr marL="0" indent="0">
              <a:buNone/>
            </a:pPr>
            <a:r>
              <a:rPr lang="en-US" sz="3200" b="1" dirty="0">
                <a:solidFill>
                  <a:srgbClr val="173B57"/>
                </a:solidFill>
                <a:latin typeface="Times New Roman" panose="02020603050405020304" pitchFamily="18" charset="0"/>
                <a:ea typeface="Arial" pitchFamily="34" charset="-122"/>
                <a:cs typeface="Times New Roman" panose="02020603050405020304" pitchFamily="18" charset="0"/>
              </a:rPr>
              <a:t>Explainability Findings: What Did the Models Learn?</a:t>
            </a:r>
            <a:endParaRPr lang="en-US" sz="3200" dirty="0">
              <a:latin typeface="Times New Roman" panose="02020603050405020304" pitchFamily="18" charset="0"/>
              <a:cs typeface="Times New Roman" panose="02020603050405020304" pitchFamily="18" charset="0"/>
            </a:endParaRPr>
          </a:p>
        </p:txBody>
      </p:sp>
      <p:sp>
        <p:nvSpPr>
          <p:cNvPr id="6" name="Shape 4"/>
          <p:cNvSpPr/>
          <p:nvPr/>
        </p:nvSpPr>
        <p:spPr>
          <a:xfrm>
            <a:off x="502920" y="1037844"/>
            <a:ext cx="2057400" cy="0"/>
          </a:xfrm>
          <a:prstGeom prst="line">
            <a:avLst/>
          </a:prstGeom>
          <a:noFill/>
          <a:ln w="27940">
            <a:solidFill>
              <a:srgbClr val="E9B872"/>
            </a:solidFill>
            <a:prstDash val="solid"/>
          </a:ln>
        </p:spPr>
      </p:sp>
      <p:sp>
        <p:nvSpPr>
          <p:cNvPr id="7" name="Text 5"/>
          <p:cNvSpPr/>
          <p:nvPr/>
        </p:nvSpPr>
        <p:spPr>
          <a:xfrm>
            <a:off x="474980" y="1329004"/>
            <a:ext cx="3714156" cy="454568"/>
          </a:xfrm>
          <a:prstGeom prst="rect">
            <a:avLst/>
          </a:prstGeom>
          <a:noFill/>
          <a:ln/>
        </p:spPr>
        <p:txBody>
          <a:bodyPr wrap="square" lIns="0" tIns="0" rIns="0" bIns="0" rtlCol="0" anchor="ctr"/>
          <a:lstStyle/>
          <a:p>
            <a:pPr marL="0" indent="0">
              <a:buNone/>
            </a:pPr>
            <a:r>
              <a:rPr lang="en-US" sz="1600" b="1" dirty="0">
                <a:solidFill>
                  <a:srgbClr val="1F6F78"/>
                </a:solidFill>
                <a:latin typeface="Times New Roman" panose="02020603050405020304" pitchFamily="18" charset="0"/>
                <a:cs typeface="Times New Roman" panose="02020603050405020304" pitchFamily="18" charset="0"/>
              </a:rPr>
              <a:t> URL Model: Security-Relevant Signals</a:t>
            </a:r>
            <a:endParaRPr lang="en-US" sz="1600" dirty="0">
              <a:latin typeface="Times New Roman" panose="02020603050405020304" pitchFamily="18" charset="0"/>
              <a:cs typeface="Times New Roman" panose="02020603050405020304" pitchFamily="18" charset="0"/>
            </a:endParaRPr>
          </a:p>
        </p:txBody>
      </p:sp>
      <p:pic>
        <p:nvPicPr>
          <p:cNvPr id="8" name="Image 0" descr="/mnt/data/docx_unzip/word/media/image11.png"/>
          <p:cNvPicPr>
            <a:picLocks noChangeAspect="1"/>
          </p:cNvPicPr>
          <p:nvPr/>
        </p:nvPicPr>
        <p:blipFill>
          <a:blip r:embed="rId3"/>
          <a:stretch>
            <a:fillRect/>
          </a:stretch>
        </p:blipFill>
        <p:spPr>
          <a:xfrm>
            <a:off x="559582" y="1941224"/>
            <a:ext cx="3334043" cy="2551599"/>
          </a:xfrm>
          <a:prstGeom prst="rect">
            <a:avLst/>
          </a:prstGeom>
        </p:spPr>
      </p:pic>
      <p:sp>
        <p:nvSpPr>
          <p:cNvPr id="9" name="Text 6"/>
          <p:cNvSpPr/>
          <p:nvPr/>
        </p:nvSpPr>
        <p:spPr>
          <a:xfrm>
            <a:off x="402971" y="4328689"/>
            <a:ext cx="3585777" cy="970299"/>
          </a:xfrm>
          <a:prstGeom prst="rect">
            <a:avLst/>
          </a:prstGeom>
          <a:noFill/>
          <a:ln/>
        </p:spPr>
        <p:txBody>
          <a:bodyPr wrap="square" lIns="254" tIns="254" rIns="254" bIns="254" rtlCol="0" anchor="ctr">
            <a:normAutofit/>
          </a:bodyPr>
          <a:lstStyle/>
          <a:p>
            <a:pPr marL="0" indent="0" algn="ctr">
              <a:buNone/>
            </a:pPr>
            <a:r>
              <a:rPr lang="en-US" sz="1200" dirty="0">
                <a:solidFill>
                  <a:srgbClr val="243746"/>
                </a:solidFill>
                <a:latin typeface="Times New Roman" panose="02020603050405020304" pitchFamily="18" charset="0"/>
                <a:cs typeface="Times New Roman" panose="02020603050405020304" pitchFamily="18" charset="0"/>
              </a:rPr>
              <a:t>Top features: directory length, domain activation time, URL length and subdomain patterns.</a:t>
            </a:r>
            <a:endParaRPr lang="en-US" sz="1200" dirty="0">
              <a:latin typeface="Times New Roman" panose="02020603050405020304" pitchFamily="18" charset="0"/>
              <a:cs typeface="Times New Roman" panose="02020603050405020304" pitchFamily="18" charset="0"/>
            </a:endParaRPr>
          </a:p>
        </p:txBody>
      </p:sp>
      <p:sp>
        <p:nvSpPr>
          <p:cNvPr id="10" name="Text 7"/>
          <p:cNvSpPr/>
          <p:nvPr/>
        </p:nvSpPr>
        <p:spPr>
          <a:xfrm>
            <a:off x="4468537" y="1387287"/>
            <a:ext cx="3554436" cy="396284"/>
          </a:xfrm>
          <a:prstGeom prst="rect">
            <a:avLst/>
          </a:prstGeom>
          <a:noFill/>
          <a:ln/>
        </p:spPr>
        <p:txBody>
          <a:bodyPr wrap="square" lIns="0" tIns="0" rIns="0" bIns="0" rtlCol="0" anchor="ctr"/>
          <a:lstStyle/>
          <a:p>
            <a:pPr marL="0" indent="0">
              <a:buNone/>
            </a:pPr>
            <a:r>
              <a:rPr lang="en-US" sz="1600" b="1" dirty="0">
                <a:solidFill>
                  <a:schemeClr val="accent5">
                    <a:lumMod val="75000"/>
                  </a:schemeClr>
                </a:solidFill>
                <a:latin typeface="Times New Roman" panose="02020603050405020304" pitchFamily="18" charset="0"/>
                <a:cs typeface="Times New Roman" panose="02020603050405020304" pitchFamily="18" charset="0"/>
              </a:rPr>
              <a:t> Email Baseline: Dataset Shortcuts</a:t>
            </a:r>
            <a:endParaRPr lang="en-US" sz="1600" dirty="0">
              <a:solidFill>
                <a:schemeClr val="accent5">
                  <a:lumMod val="75000"/>
                </a:schemeClr>
              </a:solidFill>
              <a:latin typeface="Times New Roman" panose="02020603050405020304" pitchFamily="18" charset="0"/>
              <a:cs typeface="Times New Roman" panose="02020603050405020304" pitchFamily="18" charset="0"/>
            </a:endParaRPr>
          </a:p>
        </p:txBody>
      </p:sp>
      <p:pic>
        <p:nvPicPr>
          <p:cNvPr id="11" name="Image 1" descr="/mnt/data/docx_unzip/word/media/image13.png"/>
          <p:cNvPicPr>
            <a:picLocks noChangeAspect="1"/>
          </p:cNvPicPr>
          <p:nvPr/>
        </p:nvPicPr>
        <p:blipFill>
          <a:blip r:embed="rId4"/>
          <a:stretch>
            <a:fillRect/>
          </a:stretch>
        </p:blipFill>
        <p:spPr>
          <a:xfrm>
            <a:off x="4539326" y="1943043"/>
            <a:ext cx="3554436" cy="2549780"/>
          </a:xfrm>
          <a:prstGeom prst="rect">
            <a:avLst/>
          </a:prstGeom>
        </p:spPr>
      </p:pic>
      <p:sp>
        <p:nvSpPr>
          <p:cNvPr id="12" name="Text 8"/>
          <p:cNvSpPr/>
          <p:nvPr/>
        </p:nvSpPr>
        <p:spPr>
          <a:xfrm>
            <a:off x="4366023" y="4386817"/>
            <a:ext cx="3881288" cy="970299"/>
          </a:xfrm>
          <a:prstGeom prst="rect">
            <a:avLst/>
          </a:prstGeom>
          <a:noFill/>
          <a:ln/>
        </p:spPr>
        <p:txBody>
          <a:bodyPr wrap="square" lIns="254" tIns="254" rIns="254" bIns="254" rtlCol="0" anchor="ctr">
            <a:normAutofit/>
          </a:bodyPr>
          <a:lstStyle/>
          <a:p>
            <a:pPr marL="0" indent="0" algn="ctr">
              <a:buNone/>
            </a:pPr>
            <a:r>
              <a:rPr lang="en-US" sz="1400" dirty="0">
                <a:solidFill>
                  <a:srgbClr val="243746"/>
                </a:solidFill>
                <a:latin typeface="Times New Roman" panose="02020603050405020304" pitchFamily="18" charset="0"/>
                <a:cs typeface="Times New Roman" panose="02020603050405020304" pitchFamily="18" charset="0"/>
              </a:rPr>
              <a:t> Influential terms included </a:t>
            </a:r>
            <a:r>
              <a:rPr lang="en-US" sz="1400" dirty="0" err="1">
                <a:solidFill>
                  <a:srgbClr val="243746"/>
                </a:solidFill>
                <a:latin typeface="Times New Roman" panose="02020603050405020304" pitchFamily="18" charset="0"/>
                <a:cs typeface="Times New Roman" panose="02020603050405020304" pitchFamily="18" charset="0"/>
              </a:rPr>
              <a:t>enron</a:t>
            </a:r>
            <a:r>
              <a:rPr lang="en-US" sz="1400" dirty="0">
                <a:solidFill>
                  <a:srgbClr val="243746"/>
                </a:solidFill>
                <a:latin typeface="Times New Roman" panose="02020603050405020304" pitchFamily="18" charset="0"/>
                <a:cs typeface="Times New Roman" panose="02020603050405020304" pitchFamily="18" charset="0"/>
              </a:rPr>
              <a:t>, </a:t>
            </a:r>
            <a:r>
              <a:rPr lang="en-US" sz="1400" dirty="0" err="1">
                <a:solidFill>
                  <a:srgbClr val="243746"/>
                </a:solidFill>
                <a:latin typeface="Times New Roman" panose="02020603050405020304" pitchFamily="18" charset="0"/>
                <a:cs typeface="Times New Roman" panose="02020603050405020304" pitchFamily="18" charset="0"/>
              </a:rPr>
              <a:t>vince</a:t>
            </a:r>
            <a:r>
              <a:rPr lang="en-US" sz="1400" dirty="0">
                <a:solidFill>
                  <a:srgbClr val="243746"/>
                </a:solidFill>
                <a:latin typeface="Times New Roman" panose="02020603050405020304" pitchFamily="18" charset="0"/>
                <a:cs typeface="Times New Roman" panose="02020603050405020304" pitchFamily="18" charset="0"/>
              </a:rPr>
              <a:t>, </a:t>
            </a:r>
            <a:r>
              <a:rPr lang="en-US" sz="1400" dirty="0" err="1">
                <a:solidFill>
                  <a:srgbClr val="243746"/>
                </a:solidFill>
                <a:latin typeface="Times New Roman" panose="02020603050405020304" pitchFamily="18" charset="0"/>
                <a:cs typeface="Times New Roman" panose="02020603050405020304" pitchFamily="18" charset="0"/>
              </a:rPr>
              <a:t>ect</a:t>
            </a:r>
            <a:r>
              <a:rPr lang="en-US" sz="1400" dirty="0">
                <a:solidFill>
                  <a:srgbClr val="243746"/>
                </a:solidFill>
                <a:latin typeface="Times New Roman" panose="02020603050405020304" pitchFamily="18" charset="0"/>
                <a:cs typeface="Times New Roman" panose="02020603050405020304" pitchFamily="18" charset="0"/>
              </a:rPr>
              <a:t> and </a:t>
            </a:r>
            <a:r>
              <a:rPr lang="en-US" sz="1400" dirty="0" err="1">
                <a:solidFill>
                  <a:srgbClr val="243746"/>
                </a:solidFill>
                <a:latin typeface="Times New Roman" panose="02020603050405020304" pitchFamily="18" charset="0"/>
                <a:cs typeface="Times New Roman" panose="02020603050405020304" pitchFamily="18" charset="0"/>
              </a:rPr>
              <a:t>kaminski</a:t>
            </a:r>
            <a:r>
              <a:rPr lang="en-US" sz="1400" dirty="0">
                <a:solidFill>
                  <a:srgbClr val="243746"/>
                </a:solidFill>
                <a:latin typeface="Times New Roman" panose="02020603050405020304" pitchFamily="18" charset="0"/>
                <a:cs typeface="Times New Roman" panose="02020603050405020304" pitchFamily="18" charset="0"/>
              </a:rPr>
              <a:t>.</a:t>
            </a:r>
            <a:endParaRPr lang="en-US" sz="1400" dirty="0">
              <a:latin typeface="Times New Roman" panose="02020603050405020304" pitchFamily="18" charset="0"/>
              <a:cs typeface="Times New Roman" panose="02020603050405020304" pitchFamily="18" charset="0"/>
            </a:endParaRPr>
          </a:p>
        </p:txBody>
      </p:sp>
      <p:pic>
        <p:nvPicPr>
          <p:cNvPr id="14" name="Image 3"/>
          <p:cNvPicPr>
            <a:picLocks noChangeAspect="1"/>
          </p:cNvPicPr>
          <p:nvPr/>
        </p:nvPicPr>
        <p:blipFill>
          <a:blip r:embed="rId5"/>
          <a:srcRect/>
          <a:stretch/>
        </p:blipFill>
        <p:spPr>
          <a:xfrm>
            <a:off x="8644340" y="1943042"/>
            <a:ext cx="2823129" cy="2549779"/>
          </a:xfrm>
          <a:prstGeom prst="rect">
            <a:avLst/>
          </a:prstGeom>
        </p:spPr>
      </p:pic>
      <p:sp>
        <p:nvSpPr>
          <p:cNvPr id="16" name="Text 10"/>
          <p:cNvSpPr/>
          <p:nvPr/>
        </p:nvSpPr>
        <p:spPr>
          <a:xfrm>
            <a:off x="11292840" y="6446520"/>
            <a:ext cx="384048" cy="201168"/>
          </a:xfrm>
          <a:prstGeom prst="rect">
            <a:avLst/>
          </a:prstGeom>
          <a:noFill/>
          <a:ln/>
        </p:spPr>
        <p:txBody>
          <a:bodyPr wrap="square" lIns="0" tIns="0" rIns="0" bIns="0" rtlCol="0" anchor="ctr"/>
          <a:lstStyle/>
          <a:p>
            <a:pPr marL="0" indent="0" algn="r">
              <a:buNone/>
            </a:pPr>
            <a:r>
              <a:rPr lang="en-US" sz="800" b="1" dirty="0">
                <a:solidFill>
                  <a:srgbClr val="67717A"/>
                </a:solidFill>
                <a:latin typeface="Times New Roman" panose="02020603050405020304" pitchFamily="18" charset="0"/>
                <a:cs typeface="Times New Roman" panose="02020603050405020304" pitchFamily="18" charset="0"/>
              </a:rPr>
              <a:t>09</a:t>
            </a:r>
            <a:endParaRPr lang="en-US" sz="800" dirty="0">
              <a:latin typeface="Times New Roman" panose="02020603050405020304" pitchFamily="18" charset="0"/>
              <a:cs typeface="Times New Roman" panose="02020603050405020304" pitchFamily="18" charset="0"/>
            </a:endParaRPr>
          </a:p>
        </p:txBody>
      </p:sp>
      <p:sp>
        <p:nvSpPr>
          <p:cNvPr id="5" name="Text 7">
            <a:extLst>
              <a:ext uri="{FF2B5EF4-FFF2-40B4-BE49-F238E27FC236}">
                <a16:creationId xmlns:a16="http://schemas.microsoft.com/office/drawing/2014/main" id="{94BFF2EB-1995-7AF1-4EF7-2B39D144CBF5}"/>
              </a:ext>
            </a:extLst>
          </p:cNvPr>
          <p:cNvSpPr/>
          <p:nvPr/>
        </p:nvSpPr>
        <p:spPr>
          <a:xfrm>
            <a:off x="8606240" y="1401074"/>
            <a:ext cx="4014557" cy="382497"/>
          </a:xfrm>
          <a:prstGeom prst="rect">
            <a:avLst/>
          </a:prstGeom>
          <a:noFill/>
          <a:ln/>
        </p:spPr>
        <p:txBody>
          <a:bodyPr wrap="square" lIns="0" tIns="0" rIns="0" bIns="0" rtlCol="0" anchor="ctr"/>
          <a:lstStyle/>
          <a:p>
            <a:pPr marL="0" indent="0">
              <a:buNone/>
            </a:pPr>
            <a:r>
              <a:rPr lang="en-US" sz="1600" b="1" dirty="0">
                <a:solidFill>
                  <a:srgbClr val="E58A72"/>
                </a:solidFill>
                <a:latin typeface="Times New Roman" panose="02020603050405020304" pitchFamily="18" charset="0"/>
                <a:cs typeface="Times New Roman" panose="02020603050405020304" pitchFamily="18" charset="0"/>
              </a:rPr>
              <a:t> </a:t>
            </a:r>
            <a:r>
              <a:rPr lang="en-US" sz="1600" b="1" dirty="0" err="1">
                <a:solidFill>
                  <a:srgbClr val="E58A72"/>
                </a:solidFill>
                <a:latin typeface="Times New Roman" panose="02020603050405020304" pitchFamily="18" charset="0"/>
                <a:cs typeface="Times New Roman" panose="02020603050405020304" pitchFamily="18" charset="0"/>
              </a:rPr>
              <a:t>DistilBERT</a:t>
            </a:r>
            <a:r>
              <a:rPr lang="en-US" sz="1600" b="1" dirty="0">
                <a:solidFill>
                  <a:srgbClr val="E58A72"/>
                </a:solidFill>
                <a:latin typeface="Times New Roman" panose="02020603050405020304" pitchFamily="18" charset="0"/>
                <a:cs typeface="Times New Roman" panose="02020603050405020304" pitchFamily="18" charset="0"/>
              </a:rPr>
              <a:t>: Local Token Attribution</a:t>
            </a:r>
            <a:endParaRPr lang="en-US" sz="1600" dirty="0">
              <a:latin typeface="Times New Roman" panose="02020603050405020304" pitchFamily="18" charset="0"/>
              <a:cs typeface="Times New Roman" panose="02020603050405020304" pitchFamily="18" charset="0"/>
            </a:endParaRPr>
          </a:p>
        </p:txBody>
      </p:sp>
      <p:sp>
        <p:nvSpPr>
          <p:cNvPr id="15" name="Text 8">
            <a:extLst>
              <a:ext uri="{FF2B5EF4-FFF2-40B4-BE49-F238E27FC236}">
                <a16:creationId xmlns:a16="http://schemas.microsoft.com/office/drawing/2014/main" id="{B323B461-99A2-AB83-A4E2-9451138D8D4A}"/>
              </a:ext>
            </a:extLst>
          </p:cNvPr>
          <p:cNvSpPr/>
          <p:nvPr/>
        </p:nvSpPr>
        <p:spPr>
          <a:xfrm>
            <a:off x="8478969" y="4382940"/>
            <a:ext cx="3239812" cy="1013773"/>
          </a:xfrm>
          <a:prstGeom prst="rect">
            <a:avLst/>
          </a:prstGeom>
          <a:noFill/>
          <a:ln/>
        </p:spPr>
        <p:txBody>
          <a:bodyPr wrap="square" lIns="254" tIns="254" rIns="254" bIns="254" rtlCol="0" anchor="ctr">
            <a:normAutofit/>
          </a:bodyPr>
          <a:lstStyle/>
          <a:p>
            <a:pPr marL="0" indent="0" algn="ctr">
              <a:buNone/>
            </a:pPr>
            <a:r>
              <a:rPr lang="en-US" sz="1400" dirty="0">
                <a:solidFill>
                  <a:srgbClr val="243746"/>
                </a:solidFill>
                <a:latin typeface="Times New Roman" panose="02020603050405020304" pitchFamily="18" charset="0"/>
                <a:cs typeface="Times New Roman" panose="02020603050405020304" pitchFamily="18" charset="0"/>
              </a:rPr>
              <a:t>Software, online and send influenced the selected spam-labelled prediction.</a:t>
            </a:r>
            <a:endParaRPr lang="en-US" sz="1400" dirty="0">
              <a:latin typeface="Times New Roman" panose="02020603050405020304" pitchFamily="18" charset="0"/>
              <a:cs typeface="Times New Roman" panose="02020603050405020304" pitchFamily="18" charset="0"/>
            </a:endParaRPr>
          </a:p>
        </p:txBody>
      </p:sp>
      <p:sp>
        <p:nvSpPr>
          <p:cNvPr id="17" name="Text 13">
            <a:extLst>
              <a:ext uri="{FF2B5EF4-FFF2-40B4-BE49-F238E27FC236}">
                <a16:creationId xmlns:a16="http://schemas.microsoft.com/office/drawing/2014/main" id="{79CD812E-B22B-681B-2BD3-F55551A0E5AE}"/>
              </a:ext>
            </a:extLst>
          </p:cNvPr>
          <p:cNvSpPr/>
          <p:nvPr/>
        </p:nvSpPr>
        <p:spPr>
          <a:xfrm>
            <a:off x="579065" y="5304981"/>
            <a:ext cx="1887833" cy="330587"/>
          </a:xfrm>
          <a:prstGeom prst="rect">
            <a:avLst/>
          </a:prstGeom>
          <a:solidFill>
            <a:schemeClr val="bg1">
              <a:lumMod val="85000"/>
            </a:schemeClr>
          </a:solidFill>
          <a:ln w="5080">
            <a:solidFill>
              <a:srgbClr val="D8E4E1"/>
            </a:solidFill>
          </a:ln>
        </p:spPr>
        <p:txBody>
          <a:bodyPr wrap="square" lIns="699" tIns="699" rIns="699" bIns="699" rtlCol="0" anchor="ctr">
            <a:normAutofit/>
          </a:bodyPr>
          <a:lstStyle/>
          <a:p>
            <a:pPr marL="0" indent="0" algn="ctr">
              <a:buNone/>
            </a:pPr>
            <a:r>
              <a:rPr lang="en-US" sz="1400" b="1" dirty="0">
                <a:solidFill>
                  <a:srgbClr val="243746"/>
                </a:solidFill>
                <a:latin typeface="Times New Roman" panose="02020603050405020304" pitchFamily="18" charset="0"/>
                <a:cs typeface="Times New Roman" panose="02020603050405020304" pitchFamily="18" charset="0"/>
              </a:rPr>
              <a:t>Key XAI Finding</a:t>
            </a:r>
            <a:endParaRPr lang="en-US" sz="1400" b="1" dirty="0">
              <a:latin typeface="Times New Roman" panose="02020603050405020304" pitchFamily="18" charset="0"/>
              <a:cs typeface="Times New Roman" panose="02020603050405020304" pitchFamily="18" charset="0"/>
            </a:endParaRPr>
          </a:p>
        </p:txBody>
      </p:sp>
      <p:sp>
        <p:nvSpPr>
          <p:cNvPr id="18" name="Text 6">
            <a:extLst>
              <a:ext uri="{FF2B5EF4-FFF2-40B4-BE49-F238E27FC236}">
                <a16:creationId xmlns:a16="http://schemas.microsoft.com/office/drawing/2014/main" id="{D51E200D-32BC-6EE0-C52D-77B89BEEBB4F}"/>
              </a:ext>
            </a:extLst>
          </p:cNvPr>
          <p:cNvSpPr/>
          <p:nvPr/>
        </p:nvSpPr>
        <p:spPr>
          <a:xfrm>
            <a:off x="398003" y="5412423"/>
            <a:ext cx="6120465" cy="1047528"/>
          </a:xfrm>
          <a:prstGeom prst="rect">
            <a:avLst/>
          </a:prstGeom>
          <a:noFill/>
          <a:ln/>
        </p:spPr>
        <p:txBody>
          <a:bodyPr wrap="square" lIns="254" tIns="254" rIns="254" bIns="254" rtlCol="0" anchor="ctr">
            <a:normAutofit/>
          </a:bodyPr>
          <a:lstStyle/>
          <a:p>
            <a:pPr marL="171450" indent="-171450" algn="ctr">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Explainability revealed information that headline accuracy alone did not show.</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2191695" cy="118872"/>
          </a:xfrm>
          <a:prstGeom prst="rect">
            <a:avLst/>
          </a:prstGeom>
          <a:solidFill>
            <a:srgbClr val="1F6F78"/>
          </a:solidFill>
          <a:ln w="12700">
            <a:solidFill>
              <a:srgbClr val="1F6F78"/>
            </a:solidFill>
            <a:prstDash val="solid"/>
          </a:ln>
        </p:spPr>
      </p:sp>
      <p:sp>
        <p:nvSpPr>
          <p:cNvPr id="3" name="Shape 1"/>
          <p:cNvSpPr/>
          <p:nvPr/>
        </p:nvSpPr>
        <p:spPr>
          <a:xfrm>
            <a:off x="0" y="6757416"/>
            <a:ext cx="12191695" cy="100584"/>
          </a:xfrm>
          <a:prstGeom prst="rect">
            <a:avLst/>
          </a:prstGeom>
          <a:solidFill>
            <a:srgbClr val="E9B872"/>
          </a:solidFill>
          <a:ln w="12700">
            <a:solidFill>
              <a:srgbClr val="E9B872"/>
            </a:solidFill>
            <a:prstDash val="solid"/>
          </a:ln>
        </p:spPr>
      </p:sp>
      <p:sp>
        <p:nvSpPr>
          <p:cNvPr id="4" name="Text 2"/>
          <p:cNvSpPr/>
          <p:nvPr/>
        </p:nvSpPr>
        <p:spPr>
          <a:xfrm>
            <a:off x="502920" y="384048"/>
            <a:ext cx="9372600" cy="411480"/>
          </a:xfrm>
          <a:prstGeom prst="rect">
            <a:avLst/>
          </a:prstGeom>
          <a:noFill/>
          <a:ln/>
        </p:spPr>
        <p:txBody>
          <a:bodyPr wrap="square" lIns="0" tIns="0" rIns="0" bIns="0" rtlCol="0" anchor="ctr"/>
          <a:lstStyle/>
          <a:p>
            <a:pPr marL="0" indent="0">
              <a:buNone/>
            </a:pPr>
            <a:r>
              <a:rPr lang="en-US" sz="2600" b="1" dirty="0">
                <a:solidFill>
                  <a:srgbClr val="173B57"/>
                </a:solidFill>
                <a:latin typeface="Times New Roman" panose="02020603050405020304" pitchFamily="18" charset="0"/>
                <a:ea typeface="Arial" pitchFamily="34" charset="-122"/>
                <a:cs typeface="Times New Roman" panose="02020603050405020304" pitchFamily="18" charset="0"/>
              </a:rPr>
              <a:t>Key Findings, Limitations and Future Work</a:t>
            </a:r>
            <a:endParaRPr lang="en-US" sz="2600" dirty="0">
              <a:latin typeface="Times New Roman" panose="02020603050405020304" pitchFamily="18" charset="0"/>
              <a:cs typeface="Times New Roman" panose="02020603050405020304" pitchFamily="18" charset="0"/>
            </a:endParaRPr>
          </a:p>
        </p:txBody>
      </p:sp>
      <p:sp>
        <p:nvSpPr>
          <p:cNvPr id="6" name="Shape 4"/>
          <p:cNvSpPr/>
          <p:nvPr/>
        </p:nvSpPr>
        <p:spPr>
          <a:xfrm>
            <a:off x="502920" y="1085884"/>
            <a:ext cx="2057400" cy="0"/>
          </a:xfrm>
          <a:prstGeom prst="line">
            <a:avLst/>
          </a:prstGeom>
          <a:noFill/>
          <a:ln w="27940">
            <a:solidFill>
              <a:srgbClr val="E9B872"/>
            </a:solidFill>
            <a:prstDash val="solid"/>
          </a:ln>
        </p:spPr>
      </p:sp>
      <p:sp>
        <p:nvSpPr>
          <p:cNvPr id="7" name="Text 5"/>
          <p:cNvSpPr/>
          <p:nvPr/>
        </p:nvSpPr>
        <p:spPr>
          <a:xfrm>
            <a:off x="658367" y="1353312"/>
            <a:ext cx="3660713" cy="1143000"/>
          </a:xfrm>
          <a:prstGeom prst="rect">
            <a:avLst/>
          </a:prstGeom>
          <a:solidFill>
            <a:srgbClr val="FFFFFF"/>
          </a:solidFill>
          <a:ln>
            <a:solidFill>
              <a:srgbClr val="E3E0D8">
                <a:alpha val="90000"/>
              </a:srgbClr>
            </a:solidFill>
          </a:ln>
          <a:effectLst>
            <a:outerShdw blurRad="12700" dist="12700" dir="2700000" algn="bl" rotWithShape="0">
              <a:srgbClr val="6C7A89">
                <a:alpha val="13000"/>
              </a:srgbClr>
            </a:outerShdw>
          </a:effectLst>
        </p:spPr>
        <p:txBody>
          <a:bodyPr wrap="square" lIns="1651" tIns="1651" rIns="1651" bIns="1651" rtlCol="0" anchor="t">
            <a:normAutofit/>
          </a:bodyPr>
          <a:lstStyle/>
          <a:p>
            <a:pPr marL="0" indent="0" algn="ctr">
              <a:buNone/>
            </a:pPr>
            <a:endParaRPr lang="en-US" sz="1400" b="1" dirty="0">
              <a:solidFill>
                <a:srgbClr val="1F6F78"/>
              </a:solidFill>
              <a:latin typeface="Times New Roman" panose="02020603050405020304" pitchFamily="18" charset="0"/>
              <a:cs typeface="Times New Roman" panose="02020603050405020304" pitchFamily="18" charset="0"/>
            </a:endParaRPr>
          </a:p>
          <a:p>
            <a:pPr marL="0" indent="0" algn="ctr">
              <a:buNone/>
            </a:pPr>
            <a:r>
              <a:rPr lang="en-US" sz="1400" b="1" dirty="0">
                <a:solidFill>
                  <a:srgbClr val="1F6F78"/>
                </a:solidFill>
                <a:latin typeface="Times New Roman" panose="02020603050405020304" pitchFamily="18" charset="0"/>
                <a:cs typeface="Times New Roman" panose="02020603050405020304" pitchFamily="18" charset="0"/>
              </a:rPr>
              <a:t>Key finding 1
</a:t>
            </a:r>
            <a:r>
              <a:rPr lang="en-US" sz="1400" dirty="0">
                <a:solidFill>
                  <a:srgbClr val="243746"/>
                </a:solidFill>
                <a:latin typeface="Times New Roman" panose="02020603050405020304" pitchFamily="18" charset="0"/>
                <a:cs typeface="Times New Roman" panose="02020603050405020304" pitchFamily="18" charset="0"/>
              </a:rPr>
              <a:t> Linear SVM outperformed </a:t>
            </a:r>
            <a:r>
              <a:rPr lang="en-US" sz="1400" dirty="0" err="1">
                <a:solidFill>
                  <a:srgbClr val="243746"/>
                </a:solidFill>
                <a:latin typeface="Times New Roman" panose="02020603050405020304" pitchFamily="18" charset="0"/>
                <a:cs typeface="Times New Roman" panose="02020603050405020304" pitchFamily="18" charset="0"/>
              </a:rPr>
              <a:t>DistilBERT</a:t>
            </a:r>
            <a:r>
              <a:rPr lang="en-US" sz="1400" dirty="0">
                <a:solidFill>
                  <a:srgbClr val="243746"/>
                </a:solidFill>
                <a:latin typeface="Times New Roman" panose="02020603050405020304" pitchFamily="18" charset="0"/>
                <a:cs typeface="Times New Roman" panose="02020603050405020304" pitchFamily="18" charset="0"/>
              </a:rPr>
              <a:t> on the email dataset.</a:t>
            </a:r>
            <a:endParaRPr lang="en-US" sz="1400" dirty="0">
              <a:latin typeface="Times New Roman" panose="02020603050405020304" pitchFamily="18" charset="0"/>
              <a:cs typeface="Times New Roman" panose="02020603050405020304" pitchFamily="18" charset="0"/>
            </a:endParaRPr>
          </a:p>
        </p:txBody>
      </p:sp>
      <p:sp>
        <p:nvSpPr>
          <p:cNvPr id="8" name="Text 6"/>
          <p:cNvSpPr/>
          <p:nvPr/>
        </p:nvSpPr>
        <p:spPr>
          <a:xfrm>
            <a:off x="4462272" y="1353312"/>
            <a:ext cx="3337560" cy="1143000"/>
          </a:xfrm>
          <a:prstGeom prst="rect">
            <a:avLst/>
          </a:prstGeom>
          <a:solidFill>
            <a:srgbClr val="FFFFFF"/>
          </a:solidFill>
          <a:ln>
            <a:solidFill>
              <a:srgbClr val="E3E0D8">
                <a:alpha val="90000"/>
              </a:srgbClr>
            </a:solidFill>
          </a:ln>
          <a:effectLst>
            <a:outerShdw blurRad="12700" dist="12700" dir="2700000" algn="bl" rotWithShape="0">
              <a:srgbClr val="6C7A89">
                <a:alpha val="13000"/>
              </a:srgbClr>
            </a:outerShdw>
          </a:effectLst>
        </p:spPr>
        <p:txBody>
          <a:bodyPr wrap="square" lIns="1651" tIns="1651" rIns="1651" bIns="1651" rtlCol="0" anchor="t">
            <a:normAutofit/>
          </a:bodyPr>
          <a:lstStyle/>
          <a:p>
            <a:pPr marL="0" indent="0" algn="ctr">
              <a:buNone/>
            </a:pPr>
            <a:endParaRPr lang="en-US" sz="1400" b="1" dirty="0">
              <a:solidFill>
                <a:srgbClr val="E9B872"/>
              </a:solidFill>
              <a:latin typeface="Times New Roman" panose="02020603050405020304" pitchFamily="18" charset="0"/>
              <a:cs typeface="Times New Roman" panose="02020603050405020304" pitchFamily="18" charset="0"/>
            </a:endParaRPr>
          </a:p>
          <a:p>
            <a:pPr marL="0" indent="0" algn="ctr">
              <a:buNone/>
            </a:pPr>
            <a:r>
              <a:rPr lang="en-US" sz="1400" b="1" dirty="0">
                <a:solidFill>
                  <a:srgbClr val="E9B872"/>
                </a:solidFill>
                <a:latin typeface="Times New Roman" panose="02020603050405020304" pitchFamily="18" charset="0"/>
                <a:cs typeface="Times New Roman" panose="02020603050405020304" pitchFamily="18" charset="0"/>
              </a:rPr>
              <a:t>Key finding 2
</a:t>
            </a:r>
            <a:r>
              <a:rPr lang="en-US" sz="1400" dirty="0">
                <a:solidFill>
                  <a:srgbClr val="243746"/>
                </a:solidFill>
                <a:latin typeface="Times New Roman" panose="02020603050405020304" pitchFamily="18" charset="0"/>
                <a:cs typeface="Times New Roman" panose="02020603050405020304" pitchFamily="18" charset="0"/>
              </a:rPr>
              <a:t> Random Forest was the strongest URL model.</a:t>
            </a:r>
            <a:endParaRPr lang="en-US" sz="1400" dirty="0">
              <a:latin typeface="Times New Roman" panose="02020603050405020304" pitchFamily="18" charset="0"/>
              <a:cs typeface="Times New Roman" panose="02020603050405020304" pitchFamily="18" charset="0"/>
            </a:endParaRPr>
          </a:p>
        </p:txBody>
      </p:sp>
      <p:sp>
        <p:nvSpPr>
          <p:cNvPr id="9" name="Text 7"/>
          <p:cNvSpPr/>
          <p:nvPr/>
        </p:nvSpPr>
        <p:spPr>
          <a:xfrm>
            <a:off x="7943024" y="1353312"/>
            <a:ext cx="3651568" cy="1143000"/>
          </a:xfrm>
          <a:prstGeom prst="rect">
            <a:avLst/>
          </a:prstGeom>
          <a:solidFill>
            <a:srgbClr val="FFFFFF"/>
          </a:solidFill>
          <a:ln>
            <a:solidFill>
              <a:srgbClr val="E3E0D8">
                <a:alpha val="90000"/>
              </a:srgbClr>
            </a:solidFill>
          </a:ln>
          <a:effectLst>
            <a:outerShdw blurRad="12700" dist="12700" dir="2700000" algn="bl" rotWithShape="0">
              <a:srgbClr val="6C7A89">
                <a:alpha val="13000"/>
              </a:srgbClr>
            </a:outerShdw>
          </a:effectLst>
        </p:spPr>
        <p:txBody>
          <a:bodyPr wrap="square" lIns="1651" tIns="1651" rIns="1651" bIns="1651" rtlCol="0" anchor="t">
            <a:normAutofit/>
          </a:bodyPr>
          <a:lstStyle/>
          <a:p>
            <a:pPr marL="0" indent="0" algn="ctr">
              <a:buNone/>
            </a:pPr>
            <a:endParaRPr lang="en-US" sz="1400" b="1" dirty="0">
              <a:solidFill>
                <a:srgbClr val="E58A72"/>
              </a:solidFill>
              <a:latin typeface="Times New Roman" panose="02020603050405020304" pitchFamily="18" charset="0"/>
              <a:cs typeface="Times New Roman" panose="02020603050405020304" pitchFamily="18" charset="0"/>
            </a:endParaRPr>
          </a:p>
          <a:p>
            <a:pPr marL="0" indent="0" algn="ctr">
              <a:buNone/>
            </a:pPr>
            <a:r>
              <a:rPr lang="en-US" sz="1400" b="1" dirty="0">
                <a:solidFill>
                  <a:srgbClr val="E58A72"/>
                </a:solidFill>
                <a:latin typeface="Times New Roman" panose="02020603050405020304" pitchFamily="18" charset="0"/>
                <a:cs typeface="Times New Roman" panose="02020603050405020304" pitchFamily="18" charset="0"/>
              </a:rPr>
              <a:t>Key finding 3
</a:t>
            </a:r>
            <a:r>
              <a:rPr lang="en-US" sz="1400" dirty="0">
                <a:solidFill>
                  <a:srgbClr val="243746"/>
                </a:solidFill>
                <a:latin typeface="Times New Roman" panose="02020603050405020304" pitchFamily="18" charset="0"/>
                <a:cs typeface="Times New Roman" panose="02020603050405020304" pitchFamily="18" charset="0"/>
              </a:rPr>
              <a:t> XAI exposed dataset-specific shortcuts hidden by headline accuracy.</a:t>
            </a:r>
            <a:endParaRPr lang="en-US" sz="1400" dirty="0">
              <a:latin typeface="Times New Roman" panose="02020603050405020304" pitchFamily="18" charset="0"/>
              <a:cs typeface="Times New Roman" panose="02020603050405020304" pitchFamily="18" charset="0"/>
            </a:endParaRPr>
          </a:p>
        </p:txBody>
      </p:sp>
      <p:grpSp>
        <p:nvGrpSpPr>
          <p:cNvPr id="5" name="Group 4">
            <a:extLst>
              <a:ext uri="{FF2B5EF4-FFF2-40B4-BE49-F238E27FC236}">
                <a16:creationId xmlns:a16="http://schemas.microsoft.com/office/drawing/2014/main" id="{B76FCD57-F3FB-D700-663F-0717FA9B5833}"/>
              </a:ext>
            </a:extLst>
          </p:cNvPr>
          <p:cNvGrpSpPr/>
          <p:nvPr/>
        </p:nvGrpSpPr>
        <p:grpSpPr>
          <a:xfrm>
            <a:off x="658368" y="3027134"/>
            <a:ext cx="5394960" cy="2369700"/>
            <a:chOff x="658368" y="3464171"/>
            <a:chExt cx="5394960" cy="2369700"/>
          </a:xfrm>
        </p:grpSpPr>
        <p:sp>
          <p:nvSpPr>
            <p:cNvPr id="10" name="Text 8"/>
            <p:cNvSpPr/>
            <p:nvPr/>
          </p:nvSpPr>
          <p:spPr>
            <a:xfrm>
              <a:off x="658368" y="3464171"/>
              <a:ext cx="2103120" cy="274320"/>
            </a:xfrm>
            <a:prstGeom prst="rect">
              <a:avLst/>
            </a:prstGeom>
            <a:noFill/>
            <a:ln/>
          </p:spPr>
          <p:txBody>
            <a:bodyPr wrap="square" lIns="0" tIns="0" rIns="0" bIns="0" rtlCol="0" anchor="ctr"/>
            <a:lstStyle/>
            <a:p>
              <a:pPr marL="0" indent="0">
                <a:buNone/>
              </a:pPr>
              <a:r>
                <a:rPr lang="en-US" sz="2400" b="1" dirty="0">
                  <a:solidFill>
                    <a:srgbClr val="173B57"/>
                  </a:solidFill>
                  <a:latin typeface="Times New Roman" panose="02020603050405020304" pitchFamily="18" charset="0"/>
                  <a:cs typeface="Times New Roman" panose="02020603050405020304" pitchFamily="18" charset="0"/>
                </a:rPr>
                <a:t>Limitations</a:t>
              </a:r>
              <a:endParaRPr lang="en-US" sz="2400" dirty="0">
                <a:latin typeface="Times New Roman" panose="02020603050405020304" pitchFamily="18" charset="0"/>
                <a:cs typeface="Times New Roman" panose="02020603050405020304" pitchFamily="18" charset="0"/>
              </a:endParaRPr>
            </a:p>
          </p:txBody>
        </p:sp>
        <p:sp>
          <p:nvSpPr>
            <p:cNvPr id="11" name="Text 9"/>
            <p:cNvSpPr/>
            <p:nvPr/>
          </p:nvSpPr>
          <p:spPr>
            <a:xfrm>
              <a:off x="841248" y="3931918"/>
              <a:ext cx="5212080" cy="1901953"/>
            </a:xfrm>
            <a:prstGeom prst="rect">
              <a:avLst/>
            </a:prstGeom>
            <a:noFill/>
            <a:ln/>
          </p:spPr>
          <p:txBody>
            <a:bodyPr wrap="square" lIns="254" tIns="254" rIns="254" bIns="254" rtlCol="0" anchor="ctr">
              <a:normAutofit/>
            </a:bodyPr>
            <a:lstStyle/>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Email positive class is broad spam, not verified AI-generated phishing</a:t>
              </a:r>
            </a:p>
            <a:p>
              <a:pPr marL="285750" indent="-285750">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Evaluation was primarily within selected datasets</a:t>
              </a:r>
            </a:p>
            <a:p>
              <a:pPr marL="285750" indent="-285750">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Enron-specific terms indicate possible shortcut learning</a:t>
              </a:r>
            </a:p>
            <a:p>
              <a:pPr marL="285750" indent="-285750">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SHAP/LIME attribution does not establish causation</a:t>
              </a:r>
            </a:p>
            <a:p>
              <a:pPr marL="0" indent="0">
                <a:lnSpc>
                  <a:spcPct val="150000"/>
                </a:lnSpc>
                <a:buNone/>
              </a:pPr>
              <a:endParaRPr lang="en-US" sz="1600" dirty="0">
                <a:latin typeface="Times New Roman" panose="02020603050405020304" pitchFamily="18" charset="0"/>
                <a:cs typeface="Times New Roman" panose="02020603050405020304" pitchFamily="18" charset="0"/>
              </a:endParaRPr>
            </a:p>
          </p:txBody>
        </p:sp>
      </p:grpSp>
      <p:grpSp>
        <p:nvGrpSpPr>
          <p:cNvPr id="14" name="Group 13">
            <a:extLst>
              <a:ext uri="{FF2B5EF4-FFF2-40B4-BE49-F238E27FC236}">
                <a16:creationId xmlns:a16="http://schemas.microsoft.com/office/drawing/2014/main" id="{28D33B55-D112-9C9B-60C9-2FF83BB37663}"/>
              </a:ext>
            </a:extLst>
          </p:cNvPr>
          <p:cNvGrpSpPr/>
          <p:nvPr/>
        </p:nvGrpSpPr>
        <p:grpSpPr>
          <a:xfrm>
            <a:off x="6419088" y="3027134"/>
            <a:ext cx="5257800" cy="2282480"/>
            <a:chOff x="6309360" y="3478238"/>
            <a:chExt cx="5257800" cy="2282480"/>
          </a:xfrm>
        </p:grpSpPr>
        <p:sp>
          <p:nvSpPr>
            <p:cNvPr id="12" name="Text 10"/>
            <p:cNvSpPr/>
            <p:nvPr/>
          </p:nvSpPr>
          <p:spPr>
            <a:xfrm>
              <a:off x="6309360" y="3478238"/>
              <a:ext cx="3017520" cy="274320"/>
            </a:xfrm>
            <a:prstGeom prst="rect">
              <a:avLst/>
            </a:prstGeom>
            <a:noFill/>
            <a:ln/>
          </p:spPr>
          <p:txBody>
            <a:bodyPr wrap="square" lIns="0" tIns="0" rIns="0" bIns="0" rtlCol="0" anchor="ctr"/>
            <a:lstStyle/>
            <a:p>
              <a:pPr marL="0" indent="0">
                <a:buNone/>
              </a:pPr>
              <a:r>
                <a:rPr lang="en-US" sz="2400" b="1" dirty="0">
                  <a:solidFill>
                    <a:srgbClr val="173B57"/>
                  </a:solidFill>
                  <a:latin typeface="Times New Roman" panose="02020603050405020304" pitchFamily="18" charset="0"/>
                  <a:cs typeface="Times New Roman" panose="02020603050405020304" pitchFamily="18" charset="0"/>
                </a:rPr>
                <a:t>Future Work</a:t>
              </a:r>
              <a:endParaRPr lang="en-US" sz="2400" dirty="0">
                <a:latin typeface="Times New Roman" panose="02020603050405020304" pitchFamily="18" charset="0"/>
                <a:cs typeface="Times New Roman" panose="02020603050405020304" pitchFamily="18" charset="0"/>
              </a:endParaRPr>
            </a:p>
          </p:txBody>
        </p:sp>
        <p:sp>
          <p:nvSpPr>
            <p:cNvPr id="13" name="Text 11"/>
            <p:cNvSpPr/>
            <p:nvPr/>
          </p:nvSpPr>
          <p:spPr>
            <a:xfrm>
              <a:off x="6492240" y="3931918"/>
              <a:ext cx="5074920" cy="1828800"/>
            </a:xfrm>
            <a:prstGeom prst="rect">
              <a:avLst/>
            </a:prstGeom>
            <a:noFill/>
            <a:ln/>
          </p:spPr>
          <p:txBody>
            <a:bodyPr wrap="square" lIns="254" tIns="254" rIns="254" bIns="254" rtlCol="0" anchor="ctr">
              <a:normAutofit lnSpcReduction="10000"/>
            </a:bodyPr>
            <a:lstStyle/>
            <a:p>
              <a:pPr marL="285750" indent="-285750">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Use a contemporary, verified AI-phishing email corpus</a:t>
              </a:r>
            </a:p>
            <a:p>
              <a:pPr marL="285750" indent="-285750">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Perform cross-dataset and temporal validation</a:t>
              </a:r>
            </a:p>
            <a:p>
              <a:pPr marL="285750" indent="-285750">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Combine email-text and URL evidence</a:t>
              </a:r>
            </a:p>
            <a:p>
              <a:pPr marL="285750" indent="-285750">
                <a:lnSpc>
                  <a:spcPct val="15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Test robustness under concept drift and operational conditions</a:t>
              </a:r>
            </a:p>
            <a:p>
              <a:pPr marL="285750" indent="-285750">
                <a:lnSpc>
                  <a:spcPct val="150000"/>
                </a:lnSpc>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p:txBody>
        </p:sp>
      </p:grpSp>
      <p:sp>
        <p:nvSpPr>
          <p:cNvPr id="16" name="Text 14"/>
          <p:cNvSpPr/>
          <p:nvPr/>
        </p:nvSpPr>
        <p:spPr>
          <a:xfrm>
            <a:off x="8961120" y="6291072"/>
            <a:ext cx="1920240" cy="201168"/>
          </a:xfrm>
          <a:prstGeom prst="rect">
            <a:avLst/>
          </a:prstGeom>
          <a:noFill/>
          <a:ln/>
        </p:spPr>
        <p:txBody>
          <a:bodyPr wrap="square" lIns="0" tIns="0" rIns="0" bIns="0" rtlCol="0" anchor="ctr"/>
          <a:lstStyle/>
          <a:p>
            <a:pPr marL="0" indent="0" algn="r">
              <a:buNone/>
            </a:pPr>
            <a:r>
              <a:rPr lang="en-US" sz="750" dirty="0">
                <a:solidFill>
                  <a:srgbClr val="67717A"/>
                </a:solidFill>
                <a:latin typeface="Times New Roman" panose="02020603050405020304" pitchFamily="18" charset="0"/>
                <a:cs typeface="Times New Roman" panose="02020603050405020304" pitchFamily="18" charset="0"/>
              </a:rPr>
              <a:t>Sources: Chapter 4–5 findings</a:t>
            </a:r>
            <a:endParaRPr lang="en-US" sz="750" dirty="0">
              <a:latin typeface="Times New Roman" panose="02020603050405020304" pitchFamily="18" charset="0"/>
              <a:cs typeface="Times New Roman" panose="02020603050405020304" pitchFamily="18" charset="0"/>
            </a:endParaRPr>
          </a:p>
        </p:txBody>
      </p:sp>
      <p:sp>
        <p:nvSpPr>
          <p:cNvPr id="17" name="Text 15"/>
          <p:cNvSpPr/>
          <p:nvPr/>
        </p:nvSpPr>
        <p:spPr>
          <a:xfrm>
            <a:off x="11292840" y="6446520"/>
            <a:ext cx="384048" cy="201168"/>
          </a:xfrm>
          <a:prstGeom prst="rect">
            <a:avLst/>
          </a:prstGeom>
          <a:noFill/>
          <a:ln/>
        </p:spPr>
        <p:txBody>
          <a:bodyPr wrap="square" lIns="0" tIns="0" rIns="0" bIns="0" rtlCol="0" anchor="ctr"/>
          <a:lstStyle/>
          <a:p>
            <a:pPr marL="0" indent="0" algn="r">
              <a:buNone/>
            </a:pPr>
            <a:r>
              <a:rPr lang="en-US" sz="850" b="1" dirty="0">
                <a:solidFill>
                  <a:srgbClr val="67717A"/>
                </a:solidFill>
                <a:latin typeface="Times New Roman" panose="02020603050405020304" pitchFamily="18" charset="0"/>
                <a:cs typeface="Times New Roman" panose="02020603050405020304" pitchFamily="18" charset="0"/>
              </a:rPr>
              <a:t>10</a:t>
            </a:r>
            <a:endParaRPr lang="en-US" sz="850" dirty="0">
              <a:latin typeface="Times New Roman" panose="02020603050405020304" pitchFamily="18" charset="0"/>
              <a:cs typeface="Times New Roman" panose="02020603050405020304" pitchFamily="18" charset="0"/>
            </a:endParaRPr>
          </a:p>
        </p:txBody>
      </p:sp>
      <p:sp>
        <p:nvSpPr>
          <p:cNvPr id="18" name="Text 13">
            <a:extLst>
              <a:ext uri="{FF2B5EF4-FFF2-40B4-BE49-F238E27FC236}">
                <a16:creationId xmlns:a16="http://schemas.microsoft.com/office/drawing/2014/main" id="{2C2225A4-55D7-94DD-7B90-17D4B47E028A}"/>
              </a:ext>
            </a:extLst>
          </p:cNvPr>
          <p:cNvSpPr/>
          <p:nvPr/>
        </p:nvSpPr>
        <p:spPr>
          <a:xfrm>
            <a:off x="672487" y="5392065"/>
            <a:ext cx="2433570" cy="330587"/>
          </a:xfrm>
          <a:prstGeom prst="rect">
            <a:avLst/>
          </a:prstGeom>
          <a:solidFill>
            <a:schemeClr val="bg1">
              <a:lumMod val="85000"/>
            </a:schemeClr>
          </a:solidFill>
          <a:ln w="5080">
            <a:solidFill>
              <a:srgbClr val="D8E4E1"/>
            </a:solidFill>
          </a:ln>
        </p:spPr>
        <p:txBody>
          <a:bodyPr wrap="square" lIns="699" tIns="699" rIns="699" bIns="699" rtlCol="0" anchor="ctr">
            <a:normAutofit/>
          </a:bodyPr>
          <a:lstStyle/>
          <a:p>
            <a:pPr algn="ctr"/>
            <a:r>
              <a:rPr lang="en-US" dirty="0"/>
              <a:t>Project Contribution</a:t>
            </a:r>
            <a:endParaRPr lang="en-US" sz="1400" b="1" dirty="0">
              <a:latin typeface="Times New Roman" panose="02020603050405020304" pitchFamily="18" charset="0"/>
              <a:cs typeface="Times New Roman" panose="02020603050405020304" pitchFamily="18" charset="0"/>
            </a:endParaRPr>
          </a:p>
        </p:txBody>
      </p:sp>
      <p:sp>
        <p:nvSpPr>
          <p:cNvPr id="21" name="Text 6">
            <a:extLst>
              <a:ext uri="{FF2B5EF4-FFF2-40B4-BE49-F238E27FC236}">
                <a16:creationId xmlns:a16="http://schemas.microsoft.com/office/drawing/2014/main" id="{B1179F6A-1A03-6C8C-C62D-3737E757F8AE}"/>
              </a:ext>
            </a:extLst>
          </p:cNvPr>
          <p:cNvSpPr/>
          <p:nvPr/>
        </p:nvSpPr>
        <p:spPr>
          <a:xfrm>
            <a:off x="829803" y="5417865"/>
            <a:ext cx="8631697" cy="1047528"/>
          </a:xfrm>
          <a:prstGeom prst="rect">
            <a:avLst/>
          </a:prstGeom>
          <a:noFill/>
          <a:ln/>
        </p:spPr>
        <p:txBody>
          <a:bodyPr wrap="square" lIns="254" tIns="254" rIns="254" bIns="254" rtlCol="0" anchor="ctr">
            <a:normAutofit/>
          </a:bodyPr>
          <a:lstStyle/>
          <a:p>
            <a:pPr marL="171450" indent="-1714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An integrated, reproducible framework comparing email and URL models with XAI-based auditing.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BFAF7"/>
        </a:solidFill>
        <a:effectLst/>
      </p:bgPr>
    </p:bg>
    <p:spTree>
      <p:nvGrpSpPr>
        <p:cNvPr id="1" name="">
          <a:extLst>
            <a:ext uri="{FF2B5EF4-FFF2-40B4-BE49-F238E27FC236}">
              <a16:creationId xmlns:a16="http://schemas.microsoft.com/office/drawing/2014/main" id="{7791ED0E-FD88-05C3-A33E-9D2D645FD997}"/>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8452EA5A-98A9-4F42-AF09-DE1EE25F9A99}"/>
              </a:ext>
            </a:extLst>
          </p:cNvPr>
          <p:cNvSpPr/>
          <p:nvPr/>
        </p:nvSpPr>
        <p:spPr>
          <a:xfrm>
            <a:off x="0" y="0"/>
            <a:ext cx="12191695" cy="118872"/>
          </a:xfrm>
          <a:prstGeom prst="rect">
            <a:avLst/>
          </a:prstGeom>
          <a:solidFill>
            <a:srgbClr val="1F6F78"/>
          </a:solidFill>
          <a:ln w="12700">
            <a:solidFill>
              <a:srgbClr val="1F6F78"/>
            </a:solidFill>
            <a:prstDash val="solid"/>
          </a:ln>
        </p:spPr>
      </p:sp>
      <p:sp>
        <p:nvSpPr>
          <p:cNvPr id="3" name="Shape 1">
            <a:extLst>
              <a:ext uri="{FF2B5EF4-FFF2-40B4-BE49-F238E27FC236}">
                <a16:creationId xmlns:a16="http://schemas.microsoft.com/office/drawing/2014/main" id="{E7DECA07-C9A8-D356-661F-21605D9C93E3}"/>
              </a:ext>
            </a:extLst>
          </p:cNvPr>
          <p:cNvSpPr/>
          <p:nvPr/>
        </p:nvSpPr>
        <p:spPr>
          <a:xfrm>
            <a:off x="0" y="6757416"/>
            <a:ext cx="12191695" cy="100584"/>
          </a:xfrm>
          <a:prstGeom prst="rect">
            <a:avLst/>
          </a:prstGeom>
          <a:solidFill>
            <a:srgbClr val="E9B872"/>
          </a:solidFill>
          <a:ln w="12700">
            <a:solidFill>
              <a:srgbClr val="E9B872"/>
            </a:solidFill>
            <a:prstDash val="solid"/>
          </a:ln>
        </p:spPr>
      </p:sp>
      <p:sp>
        <p:nvSpPr>
          <p:cNvPr id="4" name="Text 2">
            <a:extLst>
              <a:ext uri="{FF2B5EF4-FFF2-40B4-BE49-F238E27FC236}">
                <a16:creationId xmlns:a16="http://schemas.microsoft.com/office/drawing/2014/main" id="{AE90F5BF-42DE-7E7B-DC22-F889AD5537C2}"/>
              </a:ext>
            </a:extLst>
          </p:cNvPr>
          <p:cNvSpPr/>
          <p:nvPr/>
        </p:nvSpPr>
        <p:spPr>
          <a:xfrm>
            <a:off x="502920" y="384047"/>
            <a:ext cx="4939937" cy="674987"/>
          </a:xfrm>
          <a:prstGeom prst="rect">
            <a:avLst/>
          </a:prstGeom>
          <a:noFill/>
          <a:ln/>
        </p:spPr>
        <p:txBody>
          <a:bodyPr wrap="square" lIns="0" tIns="0" rIns="0" bIns="0" rtlCol="0" anchor="ctr"/>
          <a:lstStyle/>
          <a:p>
            <a:pPr marL="0" indent="0">
              <a:buNone/>
            </a:pPr>
            <a:r>
              <a:rPr lang="en-US" sz="2600" b="1" dirty="0">
                <a:solidFill>
                  <a:srgbClr val="173B57"/>
                </a:solidFill>
                <a:latin typeface="Times New Roman" panose="02020603050405020304" pitchFamily="18" charset="0"/>
                <a:ea typeface="Arial" pitchFamily="34" charset="-122"/>
                <a:cs typeface="Times New Roman" panose="02020603050405020304" pitchFamily="18" charset="0"/>
              </a:rPr>
              <a:t>Conclusion and Demo</a:t>
            </a:r>
            <a:endParaRPr lang="en-US" sz="2600" dirty="0">
              <a:latin typeface="Times New Roman" panose="02020603050405020304" pitchFamily="18" charset="0"/>
              <a:cs typeface="Times New Roman" panose="02020603050405020304" pitchFamily="18" charset="0"/>
            </a:endParaRPr>
          </a:p>
        </p:txBody>
      </p:sp>
      <p:sp>
        <p:nvSpPr>
          <p:cNvPr id="6" name="Shape 4">
            <a:extLst>
              <a:ext uri="{FF2B5EF4-FFF2-40B4-BE49-F238E27FC236}">
                <a16:creationId xmlns:a16="http://schemas.microsoft.com/office/drawing/2014/main" id="{7990F657-FF24-A6F3-82CE-78649A4D40B9}"/>
              </a:ext>
            </a:extLst>
          </p:cNvPr>
          <p:cNvSpPr/>
          <p:nvPr/>
        </p:nvSpPr>
        <p:spPr>
          <a:xfrm>
            <a:off x="502920" y="1085884"/>
            <a:ext cx="2057400" cy="0"/>
          </a:xfrm>
          <a:prstGeom prst="line">
            <a:avLst/>
          </a:prstGeom>
          <a:noFill/>
          <a:ln w="27940">
            <a:solidFill>
              <a:srgbClr val="E9B872"/>
            </a:solidFill>
            <a:prstDash val="solid"/>
          </a:ln>
        </p:spPr>
      </p:sp>
      <p:grpSp>
        <p:nvGrpSpPr>
          <p:cNvPr id="5" name="Group 4">
            <a:extLst>
              <a:ext uri="{FF2B5EF4-FFF2-40B4-BE49-F238E27FC236}">
                <a16:creationId xmlns:a16="http://schemas.microsoft.com/office/drawing/2014/main" id="{7586A095-65E7-A866-AEEC-58EACB0123DD}"/>
              </a:ext>
            </a:extLst>
          </p:cNvPr>
          <p:cNvGrpSpPr/>
          <p:nvPr/>
        </p:nvGrpSpPr>
        <p:grpSpPr>
          <a:xfrm>
            <a:off x="658368" y="1419993"/>
            <a:ext cx="5394960" cy="2411498"/>
            <a:chOff x="658368" y="3464171"/>
            <a:chExt cx="5394960" cy="2369700"/>
          </a:xfrm>
        </p:grpSpPr>
        <p:sp>
          <p:nvSpPr>
            <p:cNvPr id="10" name="Text 8">
              <a:extLst>
                <a:ext uri="{FF2B5EF4-FFF2-40B4-BE49-F238E27FC236}">
                  <a16:creationId xmlns:a16="http://schemas.microsoft.com/office/drawing/2014/main" id="{06EF3C86-DB5E-E347-6263-FFD2E88A9586}"/>
                </a:ext>
              </a:extLst>
            </p:cNvPr>
            <p:cNvSpPr/>
            <p:nvPr/>
          </p:nvSpPr>
          <p:spPr>
            <a:xfrm>
              <a:off x="658368" y="3464171"/>
              <a:ext cx="2103120" cy="274320"/>
            </a:xfrm>
            <a:prstGeom prst="rect">
              <a:avLst/>
            </a:prstGeom>
            <a:noFill/>
            <a:ln/>
          </p:spPr>
          <p:txBody>
            <a:bodyPr wrap="square" lIns="0" tIns="0" rIns="0" bIns="0" rtlCol="0" anchor="ctr"/>
            <a:lstStyle/>
            <a:p>
              <a:pPr marL="0" indent="0">
                <a:buNone/>
              </a:pPr>
              <a:r>
                <a:rPr lang="en-US" sz="2400" b="1" dirty="0">
                  <a:solidFill>
                    <a:srgbClr val="173B57"/>
                  </a:solidFill>
                  <a:latin typeface="Times New Roman" panose="02020603050405020304" pitchFamily="18" charset="0"/>
                  <a:cs typeface="Times New Roman" panose="02020603050405020304" pitchFamily="18" charset="0"/>
                </a:rPr>
                <a:t>Key Takeaways</a:t>
              </a:r>
              <a:endParaRPr lang="en-US" sz="2400" dirty="0">
                <a:latin typeface="Times New Roman" panose="02020603050405020304" pitchFamily="18" charset="0"/>
                <a:cs typeface="Times New Roman" panose="02020603050405020304" pitchFamily="18" charset="0"/>
              </a:endParaRPr>
            </a:p>
          </p:txBody>
        </p:sp>
        <p:sp>
          <p:nvSpPr>
            <p:cNvPr id="11" name="Text 9">
              <a:extLst>
                <a:ext uri="{FF2B5EF4-FFF2-40B4-BE49-F238E27FC236}">
                  <a16:creationId xmlns:a16="http://schemas.microsoft.com/office/drawing/2014/main" id="{4F5EB76B-600B-A3FA-D399-B1D9CAAC3298}"/>
                </a:ext>
              </a:extLst>
            </p:cNvPr>
            <p:cNvSpPr/>
            <p:nvPr/>
          </p:nvSpPr>
          <p:spPr>
            <a:xfrm>
              <a:off x="841248" y="3931918"/>
              <a:ext cx="5212080" cy="1901953"/>
            </a:xfrm>
            <a:prstGeom prst="rect">
              <a:avLst/>
            </a:prstGeom>
            <a:noFill/>
            <a:ln/>
          </p:spPr>
          <p:txBody>
            <a:bodyPr wrap="square" lIns="254" tIns="254" rIns="254" bIns="254" rtlCol="0" anchor="ctr">
              <a:normAutofit fontScale="92500"/>
            </a:bodyPr>
            <a:lstStyle/>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Linear SVM was the strongest email model — 99.6% accuracy</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Random Forest was the strongest URL model — 95.5% accuracy</a:t>
              </a: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DistilBERT</a:t>
              </a:r>
              <a:r>
                <a:rPr lang="en-US" sz="1600" dirty="0">
                  <a:latin typeface="Times New Roman" panose="02020603050405020304" pitchFamily="18" charset="0"/>
                  <a:cs typeface="Times New Roman" panose="02020603050405020304" pitchFamily="18" charset="0"/>
                </a:rPr>
                <a:t> achieved 98.95%, but did not improve on SVM</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XAI revealed meaningful signals and dataset-specific shortcuts</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Real-world robustness to AI-generated phishing remains unproven</a:t>
              </a:r>
            </a:p>
          </p:txBody>
        </p:sp>
      </p:grpSp>
      <p:grpSp>
        <p:nvGrpSpPr>
          <p:cNvPr id="14" name="Group 13">
            <a:extLst>
              <a:ext uri="{FF2B5EF4-FFF2-40B4-BE49-F238E27FC236}">
                <a16:creationId xmlns:a16="http://schemas.microsoft.com/office/drawing/2014/main" id="{28C938C9-7975-E61F-03EF-789778227F06}"/>
              </a:ext>
            </a:extLst>
          </p:cNvPr>
          <p:cNvGrpSpPr/>
          <p:nvPr/>
        </p:nvGrpSpPr>
        <p:grpSpPr>
          <a:xfrm>
            <a:off x="7076367" y="1378185"/>
            <a:ext cx="5079492" cy="1187095"/>
            <a:chOff x="6487668" y="3435085"/>
            <a:chExt cx="5079492" cy="1040334"/>
          </a:xfrm>
        </p:grpSpPr>
        <p:sp>
          <p:nvSpPr>
            <p:cNvPr id="12" name="Text 10">
              <a:extLst>
                <a:ext uri="{FF2B5EF4-FFF2-40B4-BE49-F238E27FC236}">
                  <a16:creationId xmlns:a16="http://schemas.microsoft.com/office/drawing/2014/main" id="{5DF11FD8-E032-C884-7C98-E8206514D25C}"/>
                </a:ext>
              </a:extLst>
            </p:cNvPr>
            <p:cNvSpPr/>
            <p:nvPr/>
          </p:nvSpPr>
          <p:spPr>
            <a:xfrm>
              <a:off x="6487668" y="3435085"/>
              <a:ext cx="2542032" cy="353821"/>
            </a:xfrm>
            <a:prstGeom prst="rect">
              <a:avLst/>
            </a:prstGeom>
            <a:noFill/>
            <a:ln>
              <a:noFill/>
            </a:ln>
          </p:spPr>
          <p:txBody>
            <a:bodyPr wrap="square" lIns="0" tIns="0" rIns="0" bIns="0" rtlCol="0" anchor="ctr"/>
            <a:lstStyle/>
            <a:p>
              <a:pPr marL="0" indent="0">
                <a:buNone/>
              </a:pPr>
              <a:r>
                <a:rPr lang="en-US" b="1" dirty="0">
                  <a:solidFill>
                    <a:schemeClr val="accent1"/>
                  </a:solidFill>
                  <a:latin typeface="Times New Roman" panose="02020603050405020304" pitchFamily="18" charset="0"/>
                  <a:cs typeface="Times New Roman" panose="02020603050405020304" pitchFamily="18" charset="0"/>
                </a:rPr>
                <a:t>What the project shows</a:t>
              </a:r>
              <a:endParaRPr lang="en-US" dirty="0">
                <a:solidFill>
                  <a:schemeClr val="accent1"/>
                </a:solidFill>
                <a:latin typeface="Times New Roman" panose="02020603050405020304" pitchFamily="18" charset="0"/>
                <a:cs typeface="Times New Roman" panose="02020603050405020304" pitchFamily="18" charset="0"/>
              </a:endParaRPr>
            </a:p>
          </p:txBody>
        </p:sp>
        <p:sp>
          <p:nvSpPr>
            <p:cNvPr id="13" name="Text 11">
              <a:extLst>
                <a:ext uri="{FF2B5EF4-FFF2-40B4-BE49-F238E27FC236}">
                  <a16:creationId xmlns:a16="http://schemas.microsoft.com/office/drawing/2014/main" id="{CEE3A088-36D4-51EF-D93B-D66E22120804}"/>
                </a:ext>
              </a:extLst>
            </p:cNvPr>
            <p:cNvSpPr/>
            <p:nvPr/>
          </p:nvSpPr>
          <p:spPr>
            <a:xfrm>
              <a:off x="6492240" y="3919198"/>
              <a:ext cx="5074920" cy="556221"/>
            </a:xfrm>
            <a:prstGeom prst="rect">
              <a:avLst/>
            </a:prstGeom>
            <a:noFill/>
            <a:ln/>
          </p:spPr>
          <p:txBody>
            <a:bodyPr wrap="square" lIns="254" tIns="254" rIns="254" bIns="254" rtlCol="0" anchor="ctr">
              <a:normAutofit/>
            </a:bodyPr>
            <a:lstStyle/>
            <a:p>
              <a:pPr>
                <a:lnSpc>
                  <a:spcPct val="100000"/>
                </a:lnSpc>
              </a:pPr>
              <a:r>
                <a:rPr lang="en-US" sz="1600" dirty="0">
                  <a:latin typeface="Times New Roman" panose="02020603050405020304" pitchFamily="18" charset="0"/>
                  <a:cs typeface="Times New Roman" panose="02020603050405020304" pitchFamily="18" charset="0"/>
                </a:rPr>
                <a:t>Performance alone is not enough; explanation and </a:t>
              </a:r>
              <a:r>
                <a:rPr lang="en-US" sz="1600" dirty="0" err="1">
                  <a:latin typeface="Times New Roman" panose="02020603050405020304" pitchFamily="18" charset="0"/>
                  <a:cs typeface="Times New Roman" panose="02020603050405020304" pitchFamily="18" charset="0"/>
                </a:rPr>
                <a:t>generalisation</a:t>
              </a:r>
              <a:r>
                <a:rPr lang="en-US" sz="1600" dirty="0">
                  <a:latin typeface="Times New Roman" panose="02020603050405020304" pitchFamily="18" charset="0"/>
                  <a:cs typeface="Times New Roman" panose="02020603050405020304" pitchFamily="18" charset="0"/>
                </a:rPr>
                <a:t> matter</a:t>
              </a:r>
            </a:p>
          </p:txBody>
        </p:sp>
      </p:grpSp>
      <p:sp>
        <p:nvSpPr>
          <p:cNvPr id="16" name="Text 14">
            <a:extLst>
              <a:ext uri="{FF2B5EF4-FFF2-40B4-BE49-F238E27FC236}">
                <a16:creationId xmlns:a16="http://schemas.microsoft.com/office/drawing/2014/main" id="{DA9220DE-D275-6D0E-EA23-C30CF0104003}"/>
              </a:ext>
            </a:extLst>
          </p:cNvPr>
          <p:cNvSpPr/>
          <p:nvPr/>
        </p:nvSpPr>
        <p:spPr>
          <a:xfrm>
            <a:off x="8961120" y="6291072"/>
            <a:ext cx="1920240" cy="201168"/>
          </a:xfrm>
          <a:prstGeom prst="rect">
            <a:avLst/>
          </a:prstGeom>
          <a:noFill/>
          <a:ln/>
        </p:spPr>
        <p:txBody>
          <a:bodyPr wrap="square" lIns="0" tIns="0" rIns="0" bIns="0" rtlCol="0" anchor="ctr"/>
          <a:lstStyle/>
          <a:p>
            <a:pPr marL="0" indent="0" algn="r">
              <a:buNone/>
            </a:pPr>
            <a:r>
              <a:rPr lang="en-US" sz="750" dirty="0">
                <a:solidFill>
                  <a:srgbClr val="67717A"/>
                </a:solidFill>
                <a:latin typeface="Times New Roman" panose="02020603050405020304" pitchFamily="18" charset="0"/>
                <a:cs typeface="Times New Roman" panose="02020603050405020304" pitchFamily="18" charset="0"/>
              </a:rPr>
              <a:t>Sources: Chapter 4–5 findings</a:t>
            </a:r>
            <a:endParaRPr lang="en-US" sz="750" dirty="0">
              <a:latin typeface="Times New Roman" panose="02020603050405020304" pitchFamily="18" charset="0"/>
              <a:cs typeface="Times New Roman" panose="02020603050405020304" pitchFamily="18" charset="0"/>
            </a:endParaRPr>
          </a:p>
        </p:txBody>
      </p:sp>
      <p:sp>
        <p:nvSpPr>
          <p:cNvPr id="17" name="Text 15">
            <a:extLst>
              <a:ext uri="{FF2B5EF4-FFF2-40B4-BE49-F238E27FC236}">
                <a16:creationId xmlns:a16="http://schemas.microsoft.com/office/drawing/2014/main" id="{C0EA9F50-8CAE-8422-0E12-5B9D40048F18}"/>
              </a:ext>
            </a:extLst>
          </p:cNvPr>
          <p:cNvSpPr/>
          <p:nvPr/>
        </p:nvSpPr>
        <p:spPr>
          <a:xfrm>
            <a:off x="11292840" y="6446520"/>
            <a:ext cx="384048" cy="201168"/>
          </a:xfrm>
          <a:prstGeom prst="rect">
            <a:avLst/>
          </a:prstGeom>
          <a:noFill/>
          <a:ln/>
        </p:spPr>
        <p:txBody>
          <a:bodyPr wrap="square" lIns="0" tIns="0" rIns="0" bIns="0" rtlCol="0" anchor="ctr"/>
          <a:lstStyle/>
          <a:p>
            <a:pPr marL="0" indent="0" algn="r">
              <a:buNone/>
            </a:pPr>
            <a:r>
              <a:rPr lang="en-US" sz="850" b="1" dirty="0">
                <a:solidFill>
                  <a:srgbClr val="67717A"/>
                </a:solidFill>
                <a:latin typeface="Times New Roman" panose="02020603050405020304" pitchFamily="18" charset="0"/>
                <a:cs typeface="Times New Roman" panose="02020603050405020304" pitchFamily="18" charset="0"/>
              </a:rPr>
              <a:t>11</a:t>
            </a:r>
          </a:p>
          <a:p>
            <a:pPr marL="0" indent="0" algn="r">
              <a:buNone/>
            </a:pPr>
            <a:endParaRPr lang="en-US" sz="850" dirty="0">
              <a:latin typeface="Times New Roman" panose="02020603050405020304" pitchFamily="18" charset="0"/>
              <a:cs typeface="Times New Roman" panose="02020603050405020304" pitchFamily="18" charset="0"/>
            </a:endParaRPr>
          </a:p>
        </p:txBody>
      </p:sp>
      <p:grpSp>
        <p:nvGrpSpPr>
          <p:cNvPr id="36" name="Group 35">
            <a:extLst>
              <a:ext uri="{FF2B5EF4-FFF2-40B4-BE49-F238E27FC236}">
                <a16:creationId xmlns:a16="http://schemas.microsoft.com/office/drawing/2014/main" id="{96DE090C-4655-A554-BBDE-E8283368EC2A}"/>
              </a:ext>
            </a:extLst>
          </p:cNvPr>
          <p:cNvGrpSpPr/>
          <p:nvPr/>
        </p:nvGrpSpPr>
        <p:grpSpPr>
          <a:xfrm>
            <a:off x="810768" y="4198160"/>
            <a:ext cx="8916829" cy="1232217"/>
            <a:chOff x="810768" y="3936905"/>
            <a:chExt cx="8916829" cy="1232217"/>
          </a:xfrm>
        </p:grpSpPr>
        <p:sp>
          <p:nvSpPr>
            <p:cNvPr id="30" name="Text 8">
              <a:extLst>
                <a:ext uri="{FF2B5EF4-FFF2-40B4-BE49-F238E27FC236}">
                  <a16:creationId xmlns:a16="http://schemas.microsoft.com/office/drawing/2014/main" id="{CCAD4D25-5010-D9B4-A43F-C6295A42C680}"/>
                </a:ext>
              </a:extLst>
            </p:cNvPr>
            <p:cNvSpPr/>
            <p:nvPr/>
          </p:nvSpPr>
          <p:spPr>
            <a:xfrm>
              <a:off x="810768" y="3936905"/>
              <a:ext cx="2103120" cy="279159"/>
            </a:xfrm>
            <a:prstGeom prst="rect">
              <a:avLst/>
            </a:prstGeom>
            <a:noFill/>
            <a:ln/>
          </p:spPr>
          <p:txBody>
            <a:bodyPr wrap="square" lIns="0" tIns="0" rIns="0" bIns="0" rtlCol="0" anchor="ctr"/>
            <a:lstStyle/>
            <a:p>
              <a:pPr marL="0" indent="0">
                <a:buNone/>
              </a:pPr>
              <a:r>
                <a:rPr lang="en-US" sz="2400" b="1" dirty="0">
                  <a:solidFill>
                    <a:srgbClr val="173B57"/>
                  </a:solidFill>
                  <a:latin typeface="Times New Roman" panose="02020603050405020304" pitchFamily="18" charset="0"/>
                  <a:cs typeface="Times New Roman" panose="02020603050405020304" pitchFamily="18" charset="0"/>
                </a:rPr>
                <a:t>Demo Flow</a:t>
              </a:r>
              <a:endParaRPr lang="en-US" sz="2400" dirty="0">
                <a:latin typeface="Times New Roman" panose="02020603050405020304" pitchFamily="18" charset="0"/>
                <a:cs typeface="Times New Roman" panose="02020603050405020304" pitchFamily="18" charset="0"/>
              </a:endParaRPr>
            </a:p>
          </p:txBody>
        </p:sp>
        <p:grpSp>
          <p:nvGrpSpPr>
            <p:cNvPr id="35" name="Group 34">
              <a:extLst>
                <a:ext uri="{FF2B5EF4-FFF2-40B4-BE49-F238E27FC236}">
                  <a16:creationId xmlns:a16="http://schemas.microsoft.com/office/drawing/2014/main" id="{188BCC2E-9B8B-0791-04FA-69E61520E4E6}"/>
                </a:ext>
              </a:extLst>
            </p:cNvPr>
            <p:cNvGrpSpPr/>
            <p:nvPr/>
          </p:nvGrpSpPr>
          <p:grpSpPr>
            <a:xfrm>
              <a:off x="1095900" y="4510754"/>
              <a:ext cx="8631697" cy="658368"/>
              <a:chOff x="1012770" y="4552319"/>
              <a:chExt cx="10523787" cy="658368"/>
            </a:xfrm>
          </p:grpSpPr>
          <p:sp>
            <p:nvSpPr>
              <p:cNvPr id="22" name="Shape 10">
                <a:extLst>
                  <a:ext uri="{FF2B5EF4-FFF2-40B4-BE49-F238E27FC236}">
                    <a16:creationId xmlns:a16="http://schemas.microsoft.com/office/drawing/2014/main" id="{70B32A5D-28D2-9962-AB79-9BD87D9E418C}"/>
                  </a:ext>
                </a:extLst>
              </p:cNvPr>
              <p:cNvSpPr/>
              <p:nvPr/>
            </p:nvSpPr>
            <p:spPr>
              <a:xfrm>
                <a:off x="2935972" y="4881503"/>
                <a:ext cx="244401" cy="0"/>
              </a:xfrm>
              <a:prstGeom prst="line">
                <a:avLst/>
              </a:prstGeom>
              <a:noFill/>
              <a:ln w="15240">
                <a:solidFill>
                  <a:srgbClr val="C5DAD7"/>
                </a:solidFill>
                <a:prstDash val="solid"/>
                <a:headEnd type="none"/>
                <a:tailEnd type="triangle"/>
              </a:ln>
            </p:spPr>
          </p:sp>
          <p:sp>
            <p:nvSpPr>
              <p:cNvPr id="23" name="Shape 11">
                <a:extLst>
                  <a:ext uri="{FF2B5EF4-FFF2-40B4-BE49-F238E27FC236}">
                    <a16:creationId xmlns:a16="http://schemas.microsoft.com/office/drawing/2014/main" id="{4A348C6A-301A-8030-1A7D-A8FD4180B9C9}"/>
                  </a:ext>
                </a:extLst>
              </p:cNvPr>
              <p:cNvSpPr/>
              <p:nvPr/>
            </p:nvSpPr>
            <p:spPr>
              <a:xfrm>
                <a:off x="5080300" y="4881503"/>
                <a:ext cx="244401" cy="0"/>
              </a:xfrm>
              <a:prstGeom prst="line">
                <a:avLst/>
              </a:prstGeom>
              <a:noFill/>
              <a:ln w="15240">
                <a:solidFill>
                  <a:srgbClr val="C5DAD7"/>
                </a:solidFill>
                <a:prstDash val="solid"/>
                <a:headEnd type="none"/>
                <a:tailEnd type="triangle"/>
              </a:ln>
            </p:spPr>
          </p:sp>
          <p:sp>
            <p:nvSpPr>
              <p:cNvPr id="24" name="Shape 12">
                <a:extLst>
                  <a:ext uri="{FF2B5EF4-FFF2-40B4-BE49-F238E27FC236}">
                    <a16:creationId xmlns:a16="http://schemas.microsoft.com/office/drawing/2014/main" id="{ABB6A759-E022-BE31-B989-705D56CBA0E3}"/>
                  </a:ext>
                </a:extLst>
              </p:cNvPr>
              <p:cNvSpPr/>
              <p:nvPr/>
            </p:nvSpPr>
            <p:spPr>
              <a:xfrm>
                <a:off x="7224627" y="4881503"/>
                <a:ext cx="244401" cy="0"/>
              </a:xfrm>
              <a:prstGeom prst="line">
                <a:avLst/>
              </a:prstGeom>
              <a:noFill/>
              <a:ln w="15240">
                <a:solidFill>
                  <a:srgbClr val="C5DAD7"/>
                </a:solidFill>
                <a:prstDash val="solid"/>
                <a:headEnd type="none"/>
                <a:tailEnd type="triangle"/>
              </a:ln>
            </p:spPr>
          </p:sp>
          <p:sp>
            <p:nvSpPr>
              <p:cNvPr id="25" name="Text 13">
                <a:extLst>
                  <a:ext uri="{FF2B5EF4-FFF2-40B4-BE49-F238E27FC236}">
                    <a16:creationId xmlns:a16="http://schemas.microsoft.com/office/drawing/2014/main" id="{DF5273C0-5AE1-A001-D757-B22BA74FE100}"/>
                  </a:ext>
                </a:extLst>
              </p:cNvPr>
              <p:cNvSpPr/>
              <p:nvPr/>
            </p:nvSpPr>
            <p:spPr>
              <a:xfrm>
                <a:off x="1012770" y="4552319"/>
                <a:ext cx="1946479" cy="658368"/>
              </a:xfrm>
              <a:prstGeom prst="rect">
                <a:avLst/>
              </a:prstGeom>
              <a:solidFill>
                <a:srgbClr val="B8DEDC"/>
              </a:solidFill>
              <a:ln>
                <a:solidFill>
                  <a:srgbClr val="FFFFFF">
                    <a:alpha val="0"/>
                  </a:srgbClr>
                </a:solidFill>
              </a:ln>
            </p:spPr>
            <p:txBody>
              <a:bodyPr wrap="square" lIns="762" tIns="762" rIns="762" bIns="762" rtlCol="0" anchor="ctr"/>
              <a:lstStyle/>
              <a:p>
                <a:pPr marL="0" indent="0" algn="ctr">
                  <a:buNone/>
                </a:pPr>
                <a:r>
                  <a:rPr lang="en-US" sz="1600" b="1" dirty="0">
                    <a:solidFill>
                      <a:srgbClr val="173B57"/>
                    </a:solidFill>
                    <a:latin typeface="Times New Roman" panose="02020603050405020304" pitchFamily="18" charset="0"/>
                    <a:cs typeface="Times New Roman" panose="02020603050405020304" pitchFamily="18" charset="0"/>
                  </a:rPr>
                  <a:t>Dataset </a:t>
                </a:r>
                <a:endParaRPr lang="en-US" sz="1600" dirty="0">
                  <a:latin typeface="Times New Roman" panose="02020603050405020304" pitchFamily="18" charset="0"/>
                  <a:cs typeface="Times New Roman" panose="02020603050405020304" pitchFamily="18" charset="0"/>
                </a:endParaRPr>
              </a:p>
            </p:txBody>
          </p:sp>
          <p:sp>
            <p:nvSpPr>
              <p:cNvPr id="26" name="Text 14">
                <a:extLst>
                  <a:ext uri="{FF2B5EF4-FFF2-40B4-BE49-F238E27FC236}">
                    <a16:creationId xmlns:a16="http://schemas.microsoft.com/office/drawing/2014/main" id="{D742DCBB-21FB-EB83-1118-56EBA1BDD7FC}"/>
                  </a:ext>
                </a:extLst>
              </p:cNvPr>
              <p:cNvSpPr/>
              <p:nvPr/>
            </p:nvSpPr>
            <p:spPr>
              <a:xfrm>
                <a:off x="3157097" y="4552319"/>
                <a:ext cx="1946479" cy="658368"/>
              </a:xfrm>
              <a:prstGeom prst="rect">
                <a:avLst/>
              </a:prstGeom>
              <a:solidFill>
                <a:srgbClr val="EDE3B4"/>
              </a:solidFill>
              <a:ln>
                <a:solidFill>
                  <a:srgbClr val="FFFFFF">
                    <a:alpha val="0"/>
                  </a:srgbClr>
                </a:solidFill>
              </a:ln>
            </p:spPr>
            <p:txBody>
              <a:bodyPr wrap="square" lIns="762" tIns="762" rIns="762" bIns="762" rtlCol="0" anchor="ctr"/>
              <a:lstStyle/>
              <a:p>
                <a:pPr marL="0" indent="0" algn="ctr">
                  <a:buNone/>
                </a:pPr>
                <a:r>
                  <a:rPr lang="en-US" sz="1600" b="1" dirty="0">
                    <a:solidFill>
                      <a:srgbClr val="173B57"/>
                    </a:solidFill>
                    <a:latin typeface="Times New Roman" panose="02020603050405020304" pitchFamily="18" charset="0"/>
                    <a:cs typeface="Times New Roman" panose="02020603050405020304" pitchFamily="18" charset="0"/>
                  </a:rPr>
                  <a:t>Trained Model </a:t>
                </a:r>
                <a:endParaRPr lang="en-US" sz="1600" dirty="0">
                  <a:latin typeface="Times New Roman" panose="02020603050405020304" pitchFamily="18" charset="0"/>
                  <a:cs typeface="Times New Roman" panose="02020603050405020304" pitchFamily="18" charset="0"/>
                </a:endParaRPr>
              </a:p>
            </p:txBody>
          </p:sp>
          <p:sp>
            <p:nvSpPr>
              <p:cNvPr id="27" name="Text 15">
                <a:extLst>
                  <a:ext uri="{FF2B5EF4-FFF2-40B4-BE49-F238E27FC236}">
                    <a16:creationId xmlns:a16="http://schemas.microsoft.com/office/drawing/2014/main" id="{FE867B7E-11BE-020C-1B16-46B142388F3A}"/>
                  </a:ext>
                </a:extLst>
              </p:cNvPr>
              <p:cNvSpPr/>
              <p:nvPr/>
            </p:nvSpPr>
            <p:spPr>
              <a:xfrm>
                <a:off x="5301424" y="4552319"/>
                <a:ext cx="1946479" cy="658368"/>
              </a:xfrm>
              <a:prstGeom prst="rect">
                <a:avLst/>
              </a:prstGeom>
              <a:solidFill>
                <a:srgbClr val="F4C7B8"/>
              </a:solidFill>
              <a:ln>
                <a:solidFill>
                  <a:srgbClr val="FFFFFF">
                    <a:alpha val="0"/>
                  </a:srgbClr>
                </a:solidFill>
              </a:ln>
            </p:spPr>
            <p:txBody>
              <a:bodyPr wrap="square" lIns="762" tIns="762" rIns="762" bIns="762" rtlCol="0" anchor="ctr"/>
              <a:lstStyle/>
              <a:p>
                <a:pPr marL="0" indent="0" algn="ctr">
                  <a:buNone/>
                </a:pPr>
                <a:r>
                  <a:rPr lang="en-US" sz="1600" b="1" dirty="0">
                    <a:solidFill>
                      <a:srgbClr val="173B57"/>
                    </a:solidFill>
                    <a:latin typeface="Times New Roman" panose="02020603050405020304" pitchFamily="18" charset="0"/>
                    <a:cs typeface="Times New Roman" panose="02020603050405020304" pitchFamily="18" charset="0"/>
                  </a:rPr>
                  <a:t>Prediction </a:t>
                </a:r>
                <a:endParaRPr lang="en-US" sz="1600" dirty="0">
                  <a:latin typeface="Times New Roman" panose="02020603050405020304" pitchFamily="18" charset="0"/>
                  <a:cs typeface="Times New Roman" panose="02020603050405020304" pitchFamily="18" charset="0"/>
                </a:endParaRPr>
              </a:p>
            </p:txBody>
          </p:sp>
          <p:sp>
            <p:nvSpPr>
              <p:cNvPr id="28" name="Text 16">
                <a:extLst>
                  <a:ext uri="{FF2B5EF4-FFF2-40B4-BE49-F238E27FC236}">
                    <a16:creationId xmlns:a16="http://schemas.microsoft.com/office/drawing/2014/main" id="{0958B688-663A-F67C-552A-B2B506872AD5}"/>
                  </a:ext>
                </a:extLst>
              </p:cNvPr>
              <p:cNvSpPr/>
              <p:nvPr/>
            </p:nvSpPr>
            <p:spPr>
              <a:xfrm>
                <a:off x="7445751" y="4552319"/>
                <a:ext cx="1946479" cy="658368"/>
              </a:xfrm>
              <a:prstGeom prst="rect">
                <a:avLst/>
              </a:prstGeom>
              <a:solidFill>
                <a:srgbClr val="D9C8F1"/>
              </a:solidFill>
              <a:ln>
                <a:solidFill>
                  <a:srgbClr val="FFFFFF">
                    <a:alpha val="0"/>
                  </a:srgbClr>
                </a:solidFill>
              </a:ln>
            </p:spPr>
            <p:txBody>
              <a:bodyPr wrap="square" lIns="762" tIns="762" rIns="762" bIns="762" rtlCol="0" anchor="ctr"/>
              <a:lstStyle/>
              <a:p>
                <a:pPr marL="0" indent="0" algn="ctr">
                  <a:buNone/>
                </a:pPr>
                <a:r>
                  <a:rPr lang="en-US" sz="1600" b="1" dirty="0">
                    <a:solidFill>
                      <a:srgbClr val="173B57"/>
                    </a:solidFill>
                    <a:latin typeface="Times New Roman" panose="02020603050405020304" pitchFamily="18" charset="0"/>
                    <a:cs typeface="Times New Roman" panose="02020603050405020304" pitchFamily="18" charset="0"/>
                  </a:rPr>
                  <a:t>Explanation </a:t>
                </a:r>
                <a:endParaRPr lang="en-US" sz="1600" dirty="0">
                  <a:latin typeface="Times New Roman" panose="02020603050405020304" pitchFamily="18" charset="0"/>
                  <a:cs typeface="Times New Roman" panose="02020603050405020304" pitchFamily="18" charset="0"/>
                </a:endParaRPr>
              </a:p>
            </p:txBody>
          </p:sp>
          <p:sp>
            <p:nvSpPr>
              <p:cNvPr id="33" name="Shape 12">
                <a:extLst>
                  <a:ext uri="{FF2B5EF4-FFF2-40B4-BE49-F238E27FC236}">
                    <a16:creationId xmlns:a16="http://schemas.microsoft.com/office/drawing/2014/main" id="{8FFE9408-8A17-A46F-15DC-ED6A164FB307}"/>
                  </a:ext>
                </a:extLst>
              </p:cNvPr>
              <p:cNvSpPr/>
              <p:nvPr/>
            </p:nvSpPr>
            <p:spPr>
              <a:xfrm>
                <a:off x="9368954" y="4881503"/>
                <a:ext cx="244401" cy="0"/>
              </a:xfrm>
              <a:prstGeom prst="line">
                <a:avLst/>
              </a:prstGeom>
              <a:noFill/>
              <a:ln w="15240">
                <a:solidFill>
                  <a:srgbClr val="C5DAD7"/>
                </a:solidFill>
                <a:prstDash val="solid"/>
                <a:headEnd type="none"/>
                <a:tailEnd type="triangle"/>
              </a:ln>
            </p:spPr>
          </p:sp>
          <p:sp>
            <p:nvSpPr>
              <p:cNvPr id="34" name="Text 16">
                <a:extLst>
                  <a:ext uri="{FF2B5EF4-FFF2-40B4-BE49-F238E27FC236}">
                    <a16:creationId xmlns:a16="http://schemas.microsoft.com/office/drawing/2014/main" id="{D29376D2-F4FC-8743-2C12-6E919EAE1D22}"/>
                  </a:ext>
                </a:extLst>
              </p:cNvPr>
              <p:cNvSpPr/>
              <p:nvPr/>
            </p:nvSpPr>
            <p:spPr>
              <a:xfrm>
                <a:off x="9590078" y="4552319"/>
                <a:ext cx="1946479" cy="658368"/>
              </a:xfrm>
              <a:prstGeom prst="rect">
                <a:avLst/>
              </a:prstGeom>
              <a:solidFill>
                <a:schemeClr val="tx2">
                  <a:lumMod val="20000"/>
                  <a:lumOff val="80000"/>
                </a:schemeClr>
              </a:solidFill>
              <a:ln>
                <a:solidFill>
                  <a:srgbClr val="FFFFFF">
                    <a:alpha val="0"/>
                  </a:srgbClr>
                </a:solidFill>
              </a:ln>
            </p:spPr>
            <p:txBody>
              <a:bodyPr wrap="square" lIns="762" tIns="762" rIns="762" bIns="762" rtlCol="0" anchor="ctr"/>
              <a:lstStyle/>
              <a:p>
                <a:pPr marL="0" indent="0" algn="ctr">
                  <a:buNone/>
                </a:pPr>
                <a:r>
                  <a:rPr lang="en-US" sz="1600" b="1" dirty="0">
                    <a:solidFill>
                      <a:srgbClr val="173B57"/>
                    </a:solidFill>
                    <a:latin typeface="Times New Roman" panose="02020603050405020304" pitchFamily="18" charset="0"/>
                    <a:cs typeface="Times New Roman" panose="02020603050405020304" pitchFamily="18" charset="0"/>
                  </a:rPr>
                  <a:t>Saved Evidence </a:t>
                </a:r>
                <a:endParaRPr lang="en-US" sz="1600" dirty="0">
                  <a:latin typeface="Times New Roman" panose="02020603050405020304" pitchFamily="18" charset="0"/>
                  <a:cs typeface="Times New Roman" panose="02020603050405020304" pitchFamily="18" charset="0"/>
                </a:endParaRPr>
              </a:p>
            </p:txBody>
          </p:sp>
        </p:grpSp>
      </p:grpSp>
    </p:spTree>
    <p:extLst>
      <p:ext uri="{BB962C8B-B14F-4D97-AF65-F5344CB8AC3E}">
        <p14:creationId xmlns:p14="http://schemas.microsoft.com/office/powerpoint/2010/main" val="3115634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7F5F0"/>
        </a:solidFill>
        <a:effectLst/>
      </p:bgPr>
    </p:bg>
    <p:spTree>
      <p:nvGrpSpPr>
        <p:cNvPr id="1" name=""/>
        <p:cNvGrpSpPr/>
        <p:nvPr/>
      </p:nvGrpSpPr>
      <p:grpSpPr>
        <a:xfrm>
          <a:off x="0" y="0"/>
          <a:ext cx="0" cy="0"/>
          <a:chOff x="0" y="0"/>
          <a:chExt cx="0" cy="0"/>
        </a:xfrm>
      </p:grpSpPr>
      <p:sp>
        <p:nvSpPr>
          <p:cNvPr id="2" name="Shape 0"/>
          <p:cNvSpPr/>
          <p:nvPr/>
        </p:nvSpPr>
        <p:spPr>
          <a:xfrm>
            <a:off x="0" y="0"/>
            <a:ext cx="12191695" cy="118872"/>
          </a:xfrm>
          <a:prstGeom prst="rect">
            <a:avLst/>
          </a:prstGeom>
          <a:solidFill>
            <a:srgbClr val="173B57"/>
          </a:solidFill>
          <a:ln w="12700">
            <a:solidFill>
              <a:srgbClr val="173B57"/>
            </a:solidFill>
            <a:prstDash val="solid"/>
          </a:ln>
        </p:spPr>
      </p:sp>
      <p:sp>
        <p:nvSpPr>
          <p:cNvPr id="3" name="Shape 1"/>
          <p:cNvSpPr/>
          <p:nvPr/>
        </p:nvSpPr>
        <p:spPr>
          <a:xfrm>
            <a:off x="0" y="6757416"/>
            <a:ext cx="12191695" cy="100584"/>
          </a:xfrm>
          <a:prstGeom prst="rect">
            <a:avLst/>
          </a:prstGeom>
          <a:solidFill>
            <a:srgbClr val="E9B872"/>
          </a:solidFill>
          <a:ln w="12700">
            <a:solidFill>
              <a:srgbClr val="E9B872"/>
            </a:solidFill>
            <a:prstDash val="solid"/>
          </a:ln>
        </p:spPr>
      </p:sp>
      <p:sp>
        <p:nvSpPr>
          <p:cNvPr id="4" name="Text 2"/>
          <p:cNvSpPr/>
          <p:nvPr/>
        </p:nvSpPr>
        <p:spPr>
          <a:xfrm>
            <a:off x="502920" y="384048"/>
            <a:ext cx="7498080" cy="411480"/>
          </a:xfrm>
          <a:prstGeom prst="rect">
            <a:avLst/>
          </a:prstGeom>
          <a:noFill/>
          <a:ln/>
        </p:spPr>
        <p:txBody>
          <a:bodyPr wrap="square" lIns="0" tIns="0" rIns="0" bIns="0" rtlCol="0" anchor="ctr"/>
          <a:lstStyle/>
          <a:p>
            <a:pPr marL="0" indent="0">
              <a:buNone/>
            </a:pPr>
            <a:r>
              <a:rPr lang="en-US" sz="3200" b="1" dirty="0">
                <a:solidFill>
                  <a:srgbClr val="173B57"/>
                </a:solidFill>
                <a:latin typeface="Times New Roman" panose="02020603050405020304" pitchFamily="18" charset="0"/>
                <a:ea typeface="Arial" pitchFamily="34" charset="-122"/>
                <a:cs typeface="Times New Roman" panose="02020603050405020304" pitchFamily="18" charset="0"/>
              </a:rPr>
              <a:t>References</a:t>
            </a:r>
            <a:endParaRPr lang="en-US" sz="3200" dirty="0">
              <a:latin typeface="Times New Roman" panose="02020603050405020304" pitchFamily="18" charset="0"/>
              <a:cs typeface="Times New Roman" panose="02020603050405020304" pitchFamily="18" charset="0"/>
            </a:endParaRPr>
          </a:p>
        </p:txBody>
      </p:sp>
      <p:sp>
        <p:nvSpPr>
          <p:cNvPr id="6" name="Shape 4"/>
          <p:cNvSpPr/>
          <p:nvPr/>
        </p:nvSpPr>
        <p:spPr>
          <a:xfrm>
            <a:off x="502920" y="1152144"/>
            <a:ext cx="2057400" cy="0"/>
          </a:xfrm>
          <a:prstGeom prst="line">
            <a:avLst/>
          </a:prstGeom>
          <a:noFill/>
          <a:ln w="27940">
            <a:solidFill>
              <a:srgbClr val="E9B872"/>
            </a:solidFill>
            <a:prstDash val="solid"/>
          </a:ln>
        </p:spPr>
      </p:sp>
      <p:sp>
        <p:nvSpPr>
          <p:cNvPr id="7" name="Text 5"/>
          <p:cNvSpPr/>
          <p:nvPr/>
        </p:nvSpPr>
        <p:spPr>
          <a:xfrm>
            <a:off x="658368" y="1353311"/>
            <a:ext cx="11018520" cy="4836469"/>
          </a:xfrm>
          <a:prstGeom prst="rect">
            <a:avLst/>
          </a:prstGeom>
          <a:noFill/>
          <a:ln/>
        </p:spPr>
        <p:txBody>
          <a:bodyPr wrap="square" lIns="0" tIns="0" rIns="0" bIns="0" rtlCol="0" anchor="ctr">
            <a:normAutofit fontScale="92500" lnSpcReduction="10000"/>
          </a:bodyPr>
          <a:lstStyle/>
          <a:p>
            <a:pPr marL="171450" indent="-171450">
              <a:lnSpc>
                <a:spcPct val="120000"/>
              </a:lnSpc>
              <a:buFont typeface="Arial" panose="020B0604020202020204" pitchFamily="34" charset="0"/>
              <a:buChar char="•"/>
            </a:pPr>
            <a:r>
              <a:rPr lang="en-US" sz="1400" dirty="0">
                <a:solidFill>
                  <a:srgbClr val="243746"/>
                </a:solidFill>
                <a:latin typeface="Times New Roman" panose="02020603050405020304" pitchFamily="18" charset="0"/>
                <a:cs typeface="Times New Roman" panose="02020603050405020304" pitchFamily="18" charset="0"/>
              </a:rPr>
              <a:t>Schmitt, M. and Flechais, I. (2024) “Digital deception: Generative artificial intelligence in social engineering and phishing”, Artificial Intelligence Review, 57, 324.</a:t>
            </a: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r>
              <a:rPr lang="en-US" sz="1400" dirty="0">
                <a:solidFill>
                  <a:srgbClr val="243746"/>
                </a:solidFill>
                <a:latin typeface="Times New Roman" panose="02020603050405020304" pitchFamily="18" charset="0"/>
                <a:cs typeface="Times New Roman" panose="02020603050405020304" pitchFamily="18" charset="0"/>
              </a:rPr>
              <a:t>Opara, C., Modesti, P. and Golightly, L. (2025) “Evaluating spam filters and stylometric detection of AI-generated phishing emails”, Expert Systems with Applications, 276, 127044.</a:t>
            </a: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r>
              <a:rPr lang="en-US" sz="1400" dirty="0">
                <a:solidFill>
                  <a:srgbClr val="243746"/>
                </a:solidFill>
                <a:latin typeface="Times New Roman" panose="02020603050405020304" pitchFamily="18" charset="0"/>
                <a:cs typeface="Times New Roman" panose="02020603050405020304" pitchFamily="18" charset="0"/>
              </a:rPr>
              <a:t>Safi, A. and Singh, S. (2023) “A systematic literature review on phishing website detection techniques”, Journal of King Saud University - Computer and Information Sciences, 35(2), pp. 590–611.</a:t>
            </a: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r>
              <a:rPr lang="en-US" sz="1400" dirty="0">
                <a:solidFill>
                  <a:srgbClr val="243746"/>
                </a:solidFill>
                <a:latin typeface="Times New Roman" panose="02020603050405020304" pitchFamily="18" charset="0"/>
                <a:cs typeface="Times New Roman" panose="02020603050405020304" pitchFamily="18" charset="0"/>
              </a:rPr>
              <a:t>Al-</a:t>
            </a:r>
            <a:r>
              <a:rPr lang="en-US" sz="1400" dirty="0" err="1">
                <a:solidFill>
                  <a:srgbClr val="243746"/>
                </a:solidFill>
                <a:latin typeface="Times New Roman" panose="02020603050405020304" pitchFamily="18" charset="0"/>
                <a:cs typeface="Times New Roman" panose="02020603050405020304" pitchFamily="18" charset="0"/>
              </a:rPr>
              <a:t>Subaiey</a:t>
            </a:r>
            <a:r>
              <a:rPr lang="en-US" sz="1400" dirty="0">
                <a:solidFill>
                  <a:srgbClr val="243746"/>
                </a:solidFill>
                <a:latin typeface="Times New Roman" panose="02020603050405020304" pitchFamily="18" charset="0"/>
                <a:cs typeface="Times New Roman" panose="02020603050405020304" pitchFamily="18" charset="0"/>
              </a:rPr>
              <a:t>, A. et al. (2024) “Novel interpretable and robust web-based AI platform for phishing email detection”, Computers &amp; Electrical Engineering, 120, 109625.</a:t>
            </a: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r>
              <a:rPr lang="en-US" sz="1400" dirty="0">
                <a:solidFill>
                  <a:srgbClr val="243746"/>
                </a:solidFill>
                <a:latin typeface="Times New Roman" panose="02020603050405020304" pitchFamily="18" charset="0"/>
                <a:cs typeface="Times New Roman" panose="02020603050405020304" pitchFamily="18" charset="0"/>
              </a:rPr>
              <a:t>NCSC (2024) The near-term impact of AI on the cyber threat.</a:t>
            </a: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r>
              <a:rPr lang="en-US" sz="1400" dirty="0">
                <a:solidFill>
                  <a:srgbClr val="243746"/>
                </a:solidFill>
                <a:latin typeface="Times New Roman" panose="02020603050405020304" pitchFamily="18" charset="0"/>
                <a:cs typeface="Times New Roman" panose="02020603050405020304" pitchFamily="18" charset="0"/>
              </a:rPr>
              <a:t>Meléndez, R., Ptaszynski, M. and Masui, F. (2024) “Comparative investigation of traditional machine-learning models and transformer models for phishing email detection”, Electronics, 13(24), 4877.</a:t>
            </a: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r>
              <a:rPr lang="en-US" sz="1400" dirty="0">
                <a:solidFill>
                  <a:srgbClr val="243746"/>
                </a:solidFill>
                <a:latin typeface="Times New Roman" panose="02020603050405020304" pitchFamily="18" charset="0"/>
                <a:cs typeface="Times New Roman" panose="02020603050405020304" pitchFamily="18" charset="0"/>
              </a:rPr>
              <a:t>Rashid, F. et al. (2024) “Phishing URL detection </a:t>
            </a:r>
            <a:r>
              <a:rPr lang="en-US" sz="1400" dirty="0" err="1">
                <a:solidFill>
                  <a:srgbClr val="243746"/>
                </a:solidFill>
                <a:latin typeface="Times New Roman" panose="02020603050405020304" pitchFamily="18" charset="0"/>
                <a:cs typeface="Times New Roman" panose="02020603050405020304" pitchFamily="18" charset="0"/>
              </a:rPr>
              <a:t>generalisation</a:t>
            </a:r>
            <a:r>
              <a:rPr lang="en-US" sz="1400" dirty="0">
                <a:solidFill>
                  <a:srgbClr val="243746"/>
                </a:solidFill>
                <a:latin typeface="Times New Roman" panose="02020603050405020304" pitchFamily="18" charset="0"/>
                <a:cs typeface="Times New Roman" panose="02020603050405020304" pitchFamily="18" charset="0"/>
              </a:rPr>
              <a:t> using unsupervised domain adaptation”, Computer Networks, 245, 110398.</a:t>
            </a: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r>
              <a:rPr lang="en-US" sz="1400" dirty="0" err="1">
                <a:solidFill>
                  <a:srgbClr val="243746"/>
                </a:solidFill>
                <a:latin typeface="Times New Roman" panose="02020603050405020304" pitchFamily="18" charset="0"/>
                <a:cs typeface="Times New Roman" panose="02020603050405020304" pitchFamily="18" charset="0"/>
              </a:rPr>
              <a:t>Calzarossa</a:t>
            </a:r>
            <a:r>
              <a:rPr lang="en-US" sz="1400" dirty="0">
                <a:solidFill>
                  <a:srgbClr val="243746"/>
                </a:solidFill>
                <a:latin typeface="Times New Roman" panose="02020603050405020304" pitchFamily="18" charset="0"/>
                <a:cs typeface="Times New Roman" panose="02020603050405020304" pitchFamily="18" charset="0"/>
              </a:rPr>
              <a:t>, M.C., Giudici, P. and </a:t>
            </a:r>
            <a:r>
              <a:rPr lang="en-US" sz="1400" dirty="0" err="1">
                <a:solidFill>
                  <a:srgbClr val="243746"/>
                </a:solidFill>
                <a:latin typeface="Times New Roman" panose="02020603050405020304" pitchFamily="18" charset="0"/>
                <a:cs typeface="Times New Roman" panose="02020603050405020304" pitchFamily="18" charset="0"/>
              </a:rPr>
              <a:t>Zieni</a:t>
            </a:r>
            <a:r>
              <a:rPr lang="en-US" sz="1400" dirty="0">
                <a:solidFill>
                  <a:srgbClr val="243746"/>
                </a:solidFill>
                <a:latin typeface="Times New Roman" panose="02020603050405020304" pitchFamily="18" charset="0"/>
                <a:cs typeface="Times New Roman" panose="02020603050405020304" pitchFamily="18" charset="0"/>
              </a:rPr>
              <a:t>, R. (2023) “Explainable machine learning for phishing feature detection”, Quality and Reliability Engineering International.</a:t>
            </a: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r>
              <a:rPr lang="en-US" sz="1400" dirty="0" err="1">
                <a:solidFill>
                  <a:srgbClr val="243746"/>
                </a:solidFill>
                <a:latin typeface="Times New Roman" panose="02020603050405020304" pitchFamily="18" charset="0"/>
                <a:cs typeface="Times New Roman" panose="02020603050405020304" pitchFamily="18" charset="0"/>
              </a:rPr>
              <a:t>Vrbančič</a:t>
            </a:r>
            <a:r>
              <a:rPr lang="en-US" sz="1400" dirty="0">
                <a:solidFill>
                  <a:srgbClr val="243746"/>
                </a:solidFill>
                <a:latin typeface="Times New Roman" panose="02020603050405020304" pitchFamily="18" charset="0"/>
                <a:cs typeface="Times New Roman" panose="02020603050405020304" pitchFamily="18" charset="0"/>
              </a:rPr>
              <a:t>, G. (2020) Phishing websites dataset. Mendeley Data, Version 1.</a:t>
            </a:r>
          </a:p>
          <a:p>
            <a:pPr marL="171450" indent="-171450">
              <a:lnSpc>
                <a:spcPct val="120000"/>
              </a:lnSpc>
              <a:buFont typeface="Arial" panose="020B0604020202020204" pitchFamily="34" charset="0"/>
              <a:buChar char="•"/>
            </a:pPr>
            <a:r>
              <a:rPr lang="en-US" sz="1400" dirty="0">
                <a:solidFill>
                  <a:srgbClr val="243746"/>
                </a:solidFill>
                <a:latin typeface="Times New Roman" panose="02020603050405020304" pitchFamily="18" charset="0"/>
                <a:cs typeface="Times New Roman" panose="02020603050405020304" pitchFamily="18" charset="0"/>
              </a:rPr>
              <a:t>ENISA (2025) ENISA Threat Landscape 2025.</a:t>
            </a:r>
            <a:endParaRPr lang="en-US" sz="14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p:txBody>
      </p:sp>
      <p:sp>
        <p:nvSpPr>
          <p:cNvPr id="10" name="Text 8"/>
          <p:cNvSpPr/>
          <p:nvPr/>
        </p:nvSpPr>
        <p:spPr>
          <a:xfrm>
            <a:off x="11292840" y="6446520"/>
            <a:ext cx="384048" cy="201168"/>
          </a:xfrm>
          <a:prstGeom prst="rect">
            <a:avLst/>
          </a:prstGeom>
          <a:noFill/>
          <a:ln/>
        </p:spPr>
        <p:txBody>
          <a:bodyPr wrap="square" lIns="0" tIns="0" rIns="0" bIns="0" rtlCol="0" anchor="ctr"/>
          <a:lstStyle/>
          <a:p>
            <a:pPr marL="0" indent="0" algn="r">
              <a:buNone/>
            </a:pPr>
            <a:r>
              <a:rPr lang="en-US" sz="850" b="1" dirty="0">
                <a:solidFill>
                  <a:srgbClr val="67717A"/>
                </a:solidFill>
                <a:latin typeface="Times New Roman" panose="02020603050405020304" pitchFamily="18" charset="0"/>
                <a:cs typeface="Times New Roman" panose="02020603050405020304" pitchFamily="18" charset="0"/>
              </a:rPr>
              <a:t>11</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7F5F0"/>
        </a:solidFill>
        <a:effectLst/>
      </p:bgPr>
    </p:bg>
    <p:spTree>
      <p:nvGrpSpPr>
        <p:cNvPr id="1" name="">
          <a:extLst>
            <a:ext uri="{FF2B5EF4-FFF2-40B4-BE49-F238E27FC236}">
              <a16:creationId xmlns:a16="http://schemas.microsoft.com/office/drawing/2014/main" id="{0BC94179-86A8-51BE-F01C-EACE58B23925}"/>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7DB6E693-7627-78E3-29E8-1D9F84E0370E}"/>
              </a:ext>
            </a:extLst>
          </p:cNvPr>
          <p:cNvSpPr/>
          <p:nvPr/>
        </p:nvSpPr>
        <p:spPr>
          <a:xfrm>
            <a:off x="0" y="0"/>
            <a:ext cx="12191695" cy="118872"/>
          </a:xfrm>
          <a:prstGeom prst="rect">
            <a:avLst/>
          </a:prstGeom>
          <a:solidFill>
            <a:srgbClr val="173B57"/>
          </a:solidFill>
          <a:ln w="12700">
            <a:solidFill>
              <a:srgbClr val="173B57"/>
            </a:solidFill>
            <a:prstDash val="solid"/>
          </a:ln>
        </p:spPr>
      </p:sp>
      <p:sp>
        <p:nvSpPr>
          <p:cNvPr id="3" name="Shape 1">
            <a:extLst>
              <a:ext uri="{FF2B5EF4-FFF2-40B4-BE49-F238E27FC236}">
                <a16:creationId xmlns:a16="http://schemas.microsoft.com/office/drawing/2014/main" id="{292A52A4-FDD6-2141-213C-3951211E2B51}"/>
              </a:ext>
            </a:extLst>
          </p:cNvPr>
          <p:cNvSpPr/>
          <p:nvPr/>
        </p:nvSpPr>
        <p:spPr>
          <a:xfrm>
            <a:off x="0" y="6757416"/>
            <a:ext cx="12191695" cy="100584"/>
          </a:xfrm>
          <a:prstGeom prst="rect">
            <a:avLst/>
          </a:prstGeom>
          <a:solidFill>
            <a:srgbClr val="E9B872"/>
          </a:solidFill>
          <a:ln w="12700">
            <a:solidFill>
              <a:srgbClr val="E9B872"/>
            </a:solidFill>
            <a:prstDash val="solid"/>
          </a:ln>
        </p:spPr>
      </p:sp>
      <p:sp>
        <p:nvSpPr>
          <p:cNvPr id="6" name="Shape 4">
            <a:extLst>
              <a:ext uri="{FF2B5EF4-FFF2-40B4-BE49-F238E27FC236}">
                <a16:creationId xmlns:a16="http://schemas.microsoft.com/office/drawing/2014/main" id="{C57D4483-A165-3B50-E8E6-0B4B060E62F5}"/>
              </a:ext>
            </a:extLst>
          </p:cNvPr>
          <p:cNvSpPr/>
          <p:nvPr/>
        </p:nvSpPr>
        <p:spPr>
          <a:xfrm>
            <a:off x="5684158" y="3648601"/>
            <a:ext cx="2057400" cy="0"/>
          </a:xfrm>
          <a:prstGeom prst="line">
            <a:avLst/>
          </a:prstGeom>
          <a:noFill/>
          <a:ln w="27940">
            <a:solidFill>
              <a:srgbClr val="E9B872"/>
            </a:solidFill>
            <a:prstDash val="solid"/>
          </a:ln>
        </p:spPr>
      </p:sp>
      <p:sp>
        <p:nvSpPr>
          <p:cNvPr id="7" name="Text 5">
            <a:extLst>
              <a:ext uri="{FF2B5EF4-FFF2-40B4-BE49-F238E27FC236}">
                <a16:creationId xmlns:a16="http://schemas.microsoft.com/office/drawing/2014/main" id="{2883F4F7-F20A-77C7-A882-A483BBA9B1A7}"/>
              </a:ext>
            </a:extLst>
          </p:cNvPr>
          <p:cNvSpPr/>
          <p:nvPr/>
        </p:nvSpPr>
        <p:spPr>
          <a:xfrm>
            <a:off x="658368" y="1353311"/>
            <a:ext cx="11018520" cy="4836469"/>
          </a:xfrm>
          <a:prstGeom prst="rect">
            <a:avLst/>
          </a:prstGeom>
          <a:noFill/>
          <a:ln/>
        </p:spPr>
        <p:txBody>
          <a:bodyPr wrap="square" lIns="0" tIns="0" rIns="0" bIns="0" rtlCol="0" anchor="ctr">
            <a:normAutofit/>
          </a:bodyPr>
          <a:lstStyle/>
          <a:p>
            <a:pPr marL="171450" indent="-171450">
              <a:lnSpc>
                <a:spcPct val="120000"/>
              </a:lnSpc>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p:txBody>
      </p:sp>
      <p:sp>
        <p:nvSpPr>
          <p:cNvPr id="10" name="Text 8">
            <a:extLst>
              <a:ext uri="{FF2B5EF4-FFF2-40B4-BE49-F238E27FC236}">
                <a16:creationId xmlns:a16="http://schemas.microsoft.com/office/drawing/2014/main" id="{3F843CF4-D5D1-C3A7-87DC-A09468C8ADE9}"/>
              </a:ext>
            </a:extLst>
          </p:cNvPr>
          <p:cNvSpPr/>
          <p:nvPr/>
        </p:nvSpPr>
        <p:spPr>
          <a:xfrm>
            <a:off x="11292840" y="6446520"/>
            <a:ext cx="384048" cy="201168"/>
          </a:xfrm>
          <a:prstGeom prst="rect">
            <a:avLst/>
          </a:prstGeom>
          <a:noFill/>
          <a:ln/>
        </p:spPr>
        <p:txBody>
          <a:bodyPr wrap="square" lIns="0" tIns="0" rIns="0" bIns="0" rtlCol="0" anchor="ctr"/>
          <a:lstStyle/>
          <a:p>
            <a:pPr marL="0" indent="0" algn="r">
              <a:buNone/>
            </a:pPr>
            <a:r>
              <a:rPr lang="en-US" sz="850" b="1" dirty="0">
                <a:solidFill>
                  <a:srgbClr val="67717A"/>
                </a:solidFill>
                <a:latin typeface="Times New Roman" panose="02020603050405020304" pitchFamily="18" charset="0"/>
                <a:cs typeface="Times New Roman" panose="02020603050405020304" pitchFamily="18" charset="0"/>
              </a:rPr>
              <a:t>11</a:t>
            </a:r>
            <a:endParaRPr lang="en-US" sz="85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527369BC-2D10-EA8F-23F2-E079998D430C}"/>
              </a:ext>
            </a:extLst>
          </p:cNvPr>
          <p:cNvSpPr txBox="1"/>
          <p:nvPr/>
        </p:nvSpPr>
        <p:spPr>
          <a:xfrm>
            <a:off x="3251201" y="2641600"/>
            <a:ext cx="5341256" cy="830997"/>
          </a:xfrm>
          <a:prstGeom prst="rect">
            <a:avLst/>
          </a:prstGeom>
          <a:solidFill>
            <a:schemeClr val="bg1">
              <a:lumMod val="95000"/>
            </a:schemeClr>
          </a:solidFill>
        </p:spPr>
        <p:txBody>
          <a:bodyPr wrap="square" rtlCol="0">
            <a:spAutoFit/>
          </a:bodyPr>
          <a:lstStyle/>
          <a:p>
            <a:pPr algn="ctr"/>
            <a:r>
              <a:rPr lang="en-US" sz="4800" b="1" dirty="0">
                <a:solidFill>
                  <a:schemeClr val="accent1"/>
                </a:solidFill>
                <a:latin typeface="Courier New" panose="02070309020205020404" pitchFamily="49" charset="0"/>
                <a:cs typeface="Courier New" panose="02070309020205020404" pitchFamily="49" charset="0"/>
              </a:rPr>
              <a:t>Thank You…</a:t>
            </a:r>
          </a:p>
        </p:txBody>
      </p:sp>
    </p:spTree>
    <p:extLst>
      <p:ext uri="{BB962C8B-B14F-4D97-AF65-F5344CB8AC3E}">
        <p14:creationId xmlns:p14="http://schemas.microsoft.com/office/powerpoint/2010/main" val="15599087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962</TotalTime>
  <Words>2645</Words>
  <Application>Microsoft Office PowerPoint</Application>
  <PresentationFormat>Widescreen</PresentationFormat>
  <Paragraphs>316</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Courier New</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Obaydul Haque</dc:creator>
  <cp:lastModifiedBy>Md Obaydul Haque (2435442)</cp:lastModifiedBy>
  <cp:revision>169</cp:revision>
  <dcterms:created xsi:type="dcterms:W3CDTF">2026-09-26T17:31:51Z</dcterms:created>
  <dcterms:modified xsi:type="dcterms:W3CDTF">2026-10-04T01:47:20Z</dcterms:modified>
</cp:coreProperties>
</file>