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jpg" ContentType="image/jp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notesSlides/notesSlide18.xml" ContentType="application/vnd.openxmlformats-officedocument.presentationml.notesSlide+xml"/>
  <Override PartName="/ppt/slides/slide18.xml" ContentType="application/vnd.openxmlformats-officedocument.presentationml.slide+xml"/>
  <Override PartName="/ppt/notesSlides/notesSlide19.xml" ContentType="application/vnd.openxmlformats-officedocument.presentationml.notesSlide+xml"/>
  <Override PartName="/ppt/slides/slide19.xml" ContentType="application/vnd.openxmlformats-officedocument.presentationml.slide+xml"/>
  <Override PartName="/ppt/notesSlides/notesSlide20.xml" ContentType="application/vnd.openxmlformats-officedocument.presentationml.notesSlide+xml"/>
  <Override PartName="/ppt/slides/slide20.xml" ContentType="application/vnd.openxmlformats-officedocument.presentationml.slide+xml"/>
  <Override PartName="/ppt/notesSlides/notesSlide21.xml" ContentType="application/vnd.openxmlformats-officedocument.presentationml.notesSlide+xml"/>
  <Override PartName="/ppt/slides/slide21.xml" ContentType="application/vnd.openxmlformats-officedocument.presentationml.slide+xml"/>
  <Override PartName="/ppt/notesSlides/notesSlide22.xml" ContentType="application/vnd.openxmlformats-officedocument.presentationml.notesSlide+xml"/>
  <Override PartName="/ppt/slides/slide22.xml" ContentType="application/vnd.openxmlformats-officedocument.presentationml.slide+xml"/>
  <Override PartName="/ppt/notesSlides/notesSlide23.xml" ContentType="application/vnd.openxmlformats-officedocument.presentationml.notesSlide+xml"/>
  <Override PartName="/ppt/slides/slide23.xml" ContentType="application/vnd.openxmlformats-officedocument.presentationml.slide+xml"/>
  <Override PartName="/ppt/notesSlides/notesSlide24.xml" ContentType="application/vnd.openxmlformats-officedocument.presentationml.notesSlide+xml"/>
  <Override PartName="/ppt/slides/slide24.xml" ContentType="application/vnd.openxmlformats-officedocument.presentationml.slide+xml"/>
  <Override PartName="/ppt/notesSlides/notesSlide25.xml" ContentType="application/vnd.openxmlformats-officedocument.presentationml.notesSlide+xml"/>
  <Override PartName="/ppt/slides/slide25.xml" ContentType="application/vnd.openxmlformats-officedocument.presentationml.slide+xml"/>
  <Override PartName="/ppt/notesSlides/notesSlide26.xml" ContentType="application/vnd.openxmlformats-officedocument.presentationml.notesSlide+xml"/>
  <Override PartName="/ppt/slides/slide26.xml" ContentType="application/vnd.openxmlformats-officedocument.presentationml.slide+xml"/>
  <Override PartName="/ppt/notesSlides/notesSlide27.xml" ContentType="application/vnd.openxmlformats-officedocument.presentationml.notesSlide+xml"/>
  <Override PartName="/ppt/slides/slide27.xml" ContentType="application/vnd.openxmlformats-officedocument.presentationml.slide+xml"/>
  <Override PartName="/ppt/notesSlides/notesSlide28.xml" ContentType="application/vnd.openxmlformats-officedocument.presentationml.notesSlide+xml"/>
  <Override PartName="/ppt/slides/slide28.xml" ContentType="application/vnd.openxmlformats-officedocument.presentationml.slide+xml"/>
  <Override PartName="/ppt/notesSlides/notesSlide29.xml" ContentType="application/vnd.openxmlformats-officedocument.presentationml.notesSlide+xml"/>
  <Override PartName="/ppt/slides/slide29.xml" ContentType="application/vnd.openxmlformats-officedocument.presentationml.slide+xml"/>
  <Override PartName="/ppt/notesSlides/notesSlide30.xml" ContentType="application/vnd.openxmlformats-officedocument.presentationml.notesSlide+xml"/>
  <Override PartName="/ppt/slides/slide30.xml" ContentType="application/vnd.openxmlformats-officedocument.presentationml.slide+xml"/>
  <Override PartName="/ppt/notesSlides/notesSlide31.xml" ContentType="application/vnd.openxmlformats-officedocument.presentationml.notesSlide+xml"/>
  <Override PartName="/ppt/slides/slide31.xml" ContentType="application/vnd.openxmlformats-officedocument.presentationml.slide+xml"/>
  <Override PartName="/ppt/notesSlides/notesSlide32.xml" ContentType="application/vnd.openxmlformats-officedocument.presentationml.notesSlide+xml"/>
  <Override PartName="/ppt/slides/slide32.xml" ContentType="application/vnd.openxmlformats-officedocument.presentationml.slide+xml"/>
  <Override PartName="/ppt/notesSlides/notesSlide33.xml" ContentType="application/vnd.openxmlformats-officedocument.presentationml.notesSlide+xml"/>
  <Override PartName="/ppt/slides/slide33.xml" ContentType="application/vnd.openxmlformats-officedocument.presentationml.slide+xml"/>
  <Override PartName="/ppt/notesSlides/notesSlide34.xml" ContentType="application/vnd.openxmlformats-officedocument.presentationml.notesSlide+xml"/>
  <Override PartName="/ppt/slides/slide34.xml" ContentType="application/vnd.openxmlformats-officedocument.presentationml.slide+xml"/>
  <Override PartName="/ppt/notesSlides/notesSlide35.xml" ContentType="application/vnd.openxmlformats-officedocument.presentationml.notesSlide+xml"/>
  <Override PartName="/ppt/slides/slide35.xml" ContentType="application/vnd.openxmlformats-officedocument.presentationml.slide+xml"/>
  <Override PartName="/ppt/notesSlides/notesSlide36.xml" ContentType="application/vnd.openxmlformats-officedocument.presentationml.notesSlide+xml"/>
  <Override PartName="/ppt/slides/slide36.xml" ContentType="application/vnd.openxmlformats-officedocument.presentationml.slide+xml"/>
  <Override PartName="/ppt/notesSlides/notesSlide37.xml" ContentType="application/vnd.openxmlformats-officedocument.presentationml.notesSlide+xml"/>
  <Override PartName="/ppt/slides/slide37.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1"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34586" autoAdjust="0"/>
    <p:restoredTop sz="86453" autoAdjust="0"/>
  </p:normalViewPr>
  <p:slideViewPr>
    <p:cSldViewPr snapToGrid="0">
      <p:cViewPr varScale="1">
        <p:scale>
          <a:sx n="84" d="100"/>
          <a:sy n="84" d="100"/>
        </p:scale>
        <p:origin x="0" y="0"/>
      </p:cViewPr>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34" name="文本框"/>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35" name="文本框"/>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2/14/2026</a:t>
            </a:fld>
            <a:endParaRPr lang="zh-CN" altLang="en-US" sz="1200">
              <a:latin typeface="Calibri" pitchFamily="0" charset="0"/>
              <a:ea typeface="等线" pitchFamily="0" charset="0"/>
              <a:cs typeface="Calibri" pitchFamily="0" charset="0"/>
            </a:endParaRPr>
          </a:p>
        </p:txBody>
      </p:sp>
      <p:sp>
        <p:nvSpPr>
          <p:cNvPr id="36" name="对象"/>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37" name="文本框"/>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38" name="文本框"/>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010175249"/>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43587132"/>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00637750"/>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631613864"/>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96043253"/>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822477347"/>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645049950"/>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021168104"/>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21211351"/>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92362126"/>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23310139"/>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803791786"/>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9586964"/>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13</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38799345"/>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14</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97305065"/>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00892487"/>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633881271"/>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17</a:t>
            </a:fld>
            <a:endParaRPr lang="zh-CN" altLang="en-US" sz="1200">
              <a:latin typeface="Calibri" pitchFamily="0" charset="0"/>
              <a:ea typeface="等线" pitchFamily="0" charset="0"/>
              <a:cs typeface="Calibri" pitchFamily="0" charset="0"/>
            </a:endParaRPr>
          </a:p>
        </p:txBody>
      </p:sp>
      <p:sp>
        <p:nvSpPr>
          <p:cNvPr id="23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23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909115221"/>
      </p:ext>
    </p:extLst>
  </p:cSld>
  <p:clrMapOvr>
    <a:masterClrMapping/>
  </p:clrMapOvr>
</p:notes>
</file>

<file path=ppt/notesSlides/notesSlide1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18</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12652833"/>
      </p:ext>
    </p:extLst>
  </p:cSld>
  <p:clrMapOvr>
    <a:masterClrMapping/>
  </p:clrMapOvr>
</p:notes>
</file>

<file path=ppt/notesSlides/notesSlide19.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19</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813975051"/>
      </p:ext>
    </p:extLst>
  </p:cSld>
  <p:clrMapOvr>
    <a:masterClrMapping/>
  </p:clrMapOvr>
</p:notes>
</file>

<file path=ppt/notesSlides/notesSlide2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20</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11197579"/>
      </p:ext>
    </p:extLst>
  </p:cSld>
  <p:clrMapOvr>
    <a:masterClrMapping/>
  </p:clrMapOvr>
</p:notes>
</file>

<file path=ppt/notesSlides/notesSlide2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121234579"/>
      </p:ext>
    </p:extLst>
  </p:cSld>
  <p:clrMapOvr>
    <a:masterClrMapping/>
  </p:clrMapOvr>
</p:notes>
</file>

<file path=ppt/notesSlides/notesSlide2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02132642"/>
      </p:ext>
    </p:extLst>
  </p:cSld>
  <p:clrMapOvr>
    <a:masterClrMapping/>
  </p:clrMapOvr>
</p:notes>
</file>

<file path=ppt/notesSlides/notesSlide2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23</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25115720"/>
      </p:ext>
    </p:extLst>
  </p:cSld>
  <p:clrMapOvr>
    <a:masterClrMapping/>
  </p:clrMapOvr>
</p:notes>
</file>

<file path=ppt/notesSlides/notesSlide2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24</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9936558"/>
      </p:ext>
    </p:extLst>
  </p:cSld>
  <p:clrMapOvr>
    <a:masterClrMapping/>
  </p:clrMapOvr>
</p:notes>
</file>

<file path=ppt/notesSlides/notesSlide2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96793124"/>
      </p:ext>
    </p:extLst>
  </p:cSld>
  <p:clrMapOvr>
    <a:masterClrMapping/>
  </p:clrMapOvr>
</p:notes>
</file>

<file path=ppt/notesSlides/notesSlide2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719405089"/>
      </p:ext>
    </p:extLst>
  </p:cSld>
  <p:clrMapOvr>
    <a:masterClrMapping/>
  </p:clrMapOvr>
</p:notes>
</file>

<file path=ppt/notesSlides/notesSlide2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27</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64223538"/>
      </p:ext>
    </p:extLst>
  </p:cSld>
  <p:clrMapOvr>
    <a:masterClrMapping/>
  </p:clrMapOvr>
</p:notes>
</file>

<file path=ppt/notesSlides/notesSlide2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28</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34687181"/>
      </p:ext>
    </p:extLst>
  </p:cSld>
  <p:clrMapOvr>
    <a:masterClrMapping/>
  </p:clrMapOvr>
</p:notes>
</file>

<file path=ppt/notesSlides/notesSlide29.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29</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27605509"/>
      </p:ext>
    </p:extLst>
  </p:cSld>
  <p:clrMapOvr>
    <a:masterClrMapping/>
  </p:clrMapOvr>
</p:notes>
</file>

<file path=ppt/notesSlides/notesSlide3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30</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327667257"/>
      </p:ext>
    </p:extLst>
  </p:cSld>
  <p:clrMapOvr>
    <a:masterClrMapping/>
  </p:clrMapOvr>
</p:notes>
</file>

<file path=ppt/notesSlides/notesSlide3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529516392"/>
      </p:ext>
    </p:extLst>
  </p:cSld>
  <p:clrMapOvr>
    <a:masterClrMapping/>
  </p:clrMapOvr>
</p:notes>
</file>

<file path=ppt/notesSlides/notesSlide3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93055060"/>
      </p:ext>
    </p:extLst>
  </p:cSld>
  <p:clrMapOvr>
    <a:masterClrMapping/>
  </p:clrMapOvr>
</p:notes>
</file>

<file path=ppt/notesSlides/notesSlide3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33</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6640624"/>
      </p:ext>
    </p:extLst>
  </p:cSld>
  <p:clrMapOvr>
    <a:masterClrMapping/>
  </p:clrMapOvr>
</p:notes>
</file>

<file path=ppt/notesSlides/notesSlide3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34</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73799629"/>
      </p:ext>
    </p:extLst>
  </p:cSld>
  <p:clrMapOvr>
    <a:masterClrMapping/>
  </p:clrMapOvr>
</p:notes>
</file>

<file path=ppt/notesSlides/notesSlide3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51002610"/>
      </p:ext>
    </p:extLst>
  </p:cSld>
  <p:clrMapOvr>
    <a:masterClrMapping/>
  </p:clrMapOvr>
</p:notes>
</file>

<file path=ppt/notesSlides/notesSlide3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40068183"/>
      </p:ext>
    </p:extLst>
  </p:cSld>
  <p:clrMapOvr>
    <a:masterClrMapping/>
  </p:clrMapOvr>
</p:notes>
</file>

<file path=ppt/notesSlides/notesSlide3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37</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26160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grpSp>
        <p:nvGrpSpPr>
          <p:cNvPr id="72" name="组合"/>
          <p:cNvGrpSpPr>
            <a:grpSpLocks/>
          </p:cNvGrpSpPr>
          <p:nvPr/>
        </p:nvGrpSpPr>
        <p:grpSpPr>
          <a:xfrm>
            <a:off x="1" y="228600"/>
            <a:ext cx="2851514" cy="6638628"/>
            <a:chOff x="1" y="228600"/>
            <a:chExt cx="2851514" cy="6638628"/>
          </a:xfrm>
        </p:grpSpPr>
        <p:sp>
          <p:nvSpPr>
            <p:cNvPr id="60" name="曲线"/>
            <p:cNvSpPr>
              <a:spLocks/>
            </p:cNvSpPr>
            <p:nvPr/>
          </p:nvSpPr>
          <p:spPr>
            <a:xfrm rot="0">
              <a:off x="1" y="2575044"/>
              <a:ext cx="100641" cy="626215"/>
            </a:xfrm>
            <a:custGeom>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a:srgbClr val="766F54">
                <a:alpha val="20000"/>
              </a:srgbClr>
            </a:solidFill>
            <a:ln cmpd="sng" cap="flat">
              <a:noFill/>
              <a:prstDash val="solid"/>
              <a:round/>
            </a:ln>
          </p:spPr>
        </p:sp>
        <p:sp>
          <p:nvSpPr>
            <p:cNvPr id="61" name="曲线"/>
            <p:cNvSpPr>
              <a:spLocks/>
            </p:cNvSpPr>
            <p:nvPr/>
          </p:nvSpPr>
          <p:spPr>
            <a:xfrm rot="0">
              <a:off x="128600" y="3156529"/>
              <a:ext cx="646716" cy="2322214"/>
            </a:xfrm>
            <a:custGeom>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a:srgbClr val="766F54">
                <a:alpha val="20000"/>
              </a:srgbClr>
            </a:solidFill>
            <a:ln cmpd="sng" cap="flat">
              <a:noFill/>
              <a:prstDash val="solid"/>
              <a:round/>
            </a:ln>
          </p:spPr>
        </p:sp>
        <p:sp>
          <p:nvSpPr>
            <p:cNvPr id="62" name="曲线"/>
            <p:cNvSpPr>
              <a:spLocks/>
            </p:cNvSpPr>
            <p:nvPr/>
          </p:nvSpPr>
          <p:spPr>
            <a:xfrm rot="0">
              <a:off x="806999" y="5447060"/>
              <a:ext cx="609442" cy="1420166"/>
            </a:xfrm>
            <a:custGeom>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a:srgbClr val="766F54">
                <a:alpha val="20000"/>
              </a:srgbClr>
            </a:solidFill>
            <a:ln cmpd="sng" cap="flat">
              <a:noFill/>
              <a:prstDash val="solid"/>
              <a:round/>
            </a:ln>
          </p:spPr>
        </p:sp>
        <p:sp>
          <p:nvSpPr>
            <p:cNvPr id="63" name="曲线"/>
            <p:cNvSpPr>
              <a:spLocks/>
            </p:cNvSpPr>
            <p:nvPr/>
          </p:nvSpPr>
          <p:spPr>
            <a:xfrm rot="0">
              <a:off x="959826" y="6503799"/>
              <a:ext cx="171463" cy="363429"/>
            </a:xfrm>
            <a:custGeom>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a:srgbClr val="766F54">
                <a:alpha val="20000"/>
              </a:srgbClr>
            </a:solidFill>
            <a:ln cmpd="sng" cap="flat">
              <a:noFill/>
              <a:prstDash val="solid"/>
              <a:round/>
            </a:ln>
          </p:spPr>
        </p:sp>
        <p:sp>
          <p:nvSpPr>
            <p:cNvPr id="64" name="曲线"/>
            <p:cNvSpPr>
              <a:spLocks/>
            </p:cNvSpPr>
            <p:nvPr/>
          </p:nvSpPr>
          <p:spPr>
            <a:xfrm rot="0">
              <a:off x="100643" y="3201259"/>
              <a:ext cx="821907" cy="3328632"/>
            </a:xfrm>
            <a:custGeom>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a:srgbClr val="766F54">
                <a:alpha val="20000"/>
              </a:srgbClr>
            </a:solidFill>
            <a:ln cmpd="sng" cap="flat">
              <a:noFill/>
              <a:prstDash val="solid"/>
              <a:round/>
            </a:ln>
          </p:spPr>
        </p:sp>
        <p:sp>
          <p:nvSpPr>
            <p:cNvPr id="65" name="曲线"/>
            <p:cNvSpPr>
              <a:spLocks/>
            </p:cNvSpPr>
            <p:nvPr/>
          </p:nvSpPr>
          <p:spPr>
            <a:xfrm rot="0">
              <a:off x="22366" y="228600"/>
              <a:ext cx="106233" cy="2927929"/>
            </a:xfrm>
            <a:custGeom>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a:srgbClr val="766F54">
                <a:alpha val="20000"/>
              </a:srgbClr>
            </a:solidFill>
            <a:ln cmpd="sng" cap="flat">
              <a:noFill/>
              <a:prstDash val="solid"/>
              <a:round/>
            </a:ln>
          </p:spPr>
        </p:sp>
        <p:sp>
          <p:nvSpPr>
            <p:cNvPr id="66" name="曲线"/>
            <p:cNvSpPr>
              <a:spLocks/>
            </p:cNvSpPr>
            <p:nvPr/>
          </p:nvSpPr>
          <p:spPr>
            <a:xfrm rot="0">
              <a:off x="78278" y="2944063"/>
              <a:ext cx="78276" cy="493890"/>
            </a:xfrm>
            <a:custGeom>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a:srgbClr val="766F54">
                <a:alpha val="20000"/>
              </a:srgbClr>
            </a:solidFill>
            <a:ln cmpd="sng" cap="flat">
              <a:noFill/>
              <a:prstDash val="solid"/>
              <a:round/>
            </a:ln>
          </p:spPr>
        </p:sp>
        <p:sp>
          <p:nvSpPr>
            <p:cNvPr id="67" name="曲线"/>
            <p:cNvSpPr>
              <a:spLocks/>
            </p:cNvSpPr>
            <p:nvPr/>
          </p:nvSpPr>
          <p:spPr>
            <a:xfrm rot="0">
              <a:off x="769725" y="5478744"/>
              <a:ext cx="190100" cy="1025055"/>
            </a:xfrm>
            <a:custGeom>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a:srgbClr val="766F54">
                <a:alpha val="20000"/>
              </a:srgbClr>
            </a:solidFill>
            <a:ln cmpd="sng" cap="flat">
              <a:noFill/>
              <a:prstDash val="solid"/>
              <a:round/>
            </a:ln>
          </p:spPr>
        </p:sp>
        <p:sp>
          <p:nvSpPr>
            <p:cNvPr id="68" name="曲线"/>
            <p:cNvSpPr>
              <a:spLocks/>
            </p:cNvSpPr>
            <p:nvPr/>
          </p:nvSpPr>
          <p:spPr>
            <a:xfrm rot="0">
              <a:off x="775315" y="1399026"/>
              <a:ext cx="2076201" cy="4048034"/>
            </a:xfrm>
            <a:custGeom>
              <a:gdLst>
                <a:gd name="T1" fmla="*/ 0 w 21600"/>
                <a:gd name="T2" fmla="*/ 0 h 21600"/>
                <a:gd name="T3" fmla="*/ 21600 w 21600"/>
                <a:gd name="T4" fmla="*/ 21600 h 21600"/>
              </a:gdLst>
              <a:rect l="T1" t="T2" r="T3" b="T4"/>
              <a:pathLst>
                <a:path w="21600" h="21600">
                  <a:moveTo>
                    <a:pt x="335" y="21009"/>
                  </a:moveTo>
                  <a:cubicBezTo>
                    <a:pt x="480" y="18992"/>
                    <a:pt x="1248"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5" y="1426"/>
                    <a:pt x="19488" y="1082"/>
                  </a:cubicBezTo>
                  <a:cubicBezTo>
                    <a:pt x="20207" y="713"/>
                    <a:pt x="20880" y="369"/>
                    <a:pt x="21600" y="24"/>
                  </a:cubicBezTo>
                  <a:cubicBezTo>
                    <a:pt x="21600" y="0"/>
                    <a:pt x="21600" y="0"/>
                    <a:pt x="21600" y="0"/>
                  </a:cubicBezTo>
                  <a:cubicBezTo>
                    <a:pt x="20832" y="344"/>
                    <a:pt x="20159" y="688"/>
                    <a:pt x="19440" y="1057"/>
                  </a:cubicBezTo>
                  <a:cubicBezTo>
                    <a:pt x="18767" y="1402"/>
                    <a:pt x="18096" y="1771"/>
                    <a:pt x="17424" y="2164"/>
                  </a:cubicBezTo>
                  <a:cubicBezTo>
                    <a:pt x="16080" y="2902"/>
                    <a:pt x="14784" y="3665"/>
                    <a:pt x="13583" y="4452"/>
                  </a:cubicBezTo>
                  <a:cubicBezTo>
                    <a:pt x="11135" y="6051"/>
                    <a:pt x="8879" y="7724"/>
                    <a:pt x="6960" y="9496"/>
                  </a:cubicBezTo>
                  <a:cubicBezTo>
                    <a:pt x="4991"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a:srgbClr val="766F54">
                <a:alpha val="20000"/>
              </a:srgbClr>
            </a:solidFill>
            <a:ln cmpd="sng" cap="flat">
              <a:noFill/>
              <a:prstDash val="solid"/>
              <a:round/>
            </a:ln>
          </p:spPr>
        </p:sp>
        <p:sp>
          <p:nvSpPr>
            <p:cNvPr id="69" name="曲线"/>
            <p:cNvSpPr>
              <a:spLocks/>
            </p:cNvSpPr>
            <p:nvPr/>
          </p:nvSpPr>
          <p:spPr>
            <a:xfrm rot="0">
              <a:off x="922551" y="6529892"/>
              <a:ext cx="162145" cy="337336"/>
            </a:xfrm>
            <a:custGeom>
              <a:gdLst>
                <a:gd name="T1" fmla="*/ 0 w 21600"/>
                <a:gd name="T2" fmla="*/ 0 h 21600"/>
                <a:gd name="T3" fmla="*/ 21600 w 21600"/>
                <a:gd name="T4" fmla="*/ 21600 h 21600"/>
              </a:gdLst>
              <a:rect l="T1" t="T2" r="T3" b="T4"/>
              <a:pathLst>
                <a:path w="21600" h="21600">
                  <a:moveTo>
                    <a:pt x="0" y="0"/>
                  </a:moveTo>
                  <a:cubicBezTo>
                    <a:pt x="4320" y="7101"/>
                    <a:pt x="9874" y="14498"/>
                    <a:pt x="16045" y="21600"/>
                  </a:cubicBezTo>
                  <a:cubicBezTo>
                    <a:pt x="21600" y="21600"/>
                    <a:pt x="21600" y="21600"/>
                    <a:pt x="21600" y="21600"/>
                  </a:cubicBezTo>
                  <a:cubicBezTo>
                    <a:pt x="14194" y="14498"/>
                    <a:pt x="6788" y="7101"/>
                    <a:pt x="0" y="0"/>
                  </a:cubicBezTo>
                  <a:close/>
                </a:path>
              </a:pathLst>
            </a:custGeom>
            <a:solidFill>
              <a:srgbClr val="766F54">
                <a:alpha val="20000"/>
              </a:srgbClr>
            </a:solidFill>
            <a:ln cmpd="sng" cap="flat">
              <a:noFill/>
              <a:prstDash val="solid"/>
              <a:round/>
            </a:ln>
          </p:spPr>
        </p:sp>
        <p:sp>
          <p:nvSpPr>
            <p:cNvPr id="70" name="曲线"/>
            <p:cNvSpPr>
              <a:spLocks/>
            </p:cNvSpPr>
            <p:nvPr/>
          </p:nvSpPr>
          <p:spPr>
            <a:xfrm rot="0">
              <a:off x="769725" y="5359465"/>
              <a:ext cx="37274" cy="221784"/>
            </a:xfrm>
            <a:custGeom>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a:srgbClr val="766F54">
                <a:alpha val="20000"/>
              </a:srgbClr>
            </a:solidFill>
            <a:ln cmpd="sng" cap="flat">
              <a:noFill/>
              <a:prstDash val="solid"/>
              <a:round/>
            </a:ln>
          </p:spPr>
        </p:sp>
        <p:sp>
          <p:nvSpPr>
            <p:cNvPr id="71" name="曲线"/>
            <p:cNvSpPr>
              <a:spLocks/>
            </p:cNvSpPr>
            <p:nvPr/>
          </p:nvSpPr>
          <p:spPr>
            <a:xfrm rot="0">
              <a:off x="849864" y="6244739"/>
              <a:ext cx="238557" cy="622488"/>
            </a:xfrm>
            <a:custGeom>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599" y="21600"/>
                    <a:pt x="21599" y="21600"/>
                    <a:pt x="21599" y="21600"/>
                  </a:cubicBezTo>
                  <a:cubicBezTo>
                    <a:pt x="17030" y="17439"/>
                    <a:pt x="13292" y="13280"/>
                    <a:pt x="9969" y="8959"/>
                  </a:cubicBezTo>
                  <a:cubicBezTo>
                    <a:pt x="7476" y="6879"/>
                    <a:pt x="5399" y="4960"/>
                    <a:pt x="2907" y="2879"/>
                  </a:cubicBezTo>
                  <a:close/>
                </a:path>
              </a:pathLst>
            </a:custGeom>
            <a:solidFill>
              <a:srgbClr val="766F54">
                <a:alpha val="20000"/>
              </a:srgbClr>
            </a:solidFill>
            <a:ln cmpd="sng" cap="flat">
              <a:noFill/>
              <a:prstDash val="solid"/>
              <a:round/>
            </a:ln>
          </p:spPr>
        </p:sp>
      </p:grpSp>
      <p:grpSp>
        <p:nvGrpSpPr>
          <p:cNvPr id="59" name="组合"/>
          <p:cNvGrpSpPr>
            <a:grpSpLocks/>
          </p:cNvGrpSpPr>
          <p:nvPr/>
        </p:nvGrpSpPr>
        <p:grpSpPr>
          <a:xfrm>
            <a:off x="27221" y="-785"/>
            <a:ext cx="2356674" cy="6854039"/>
            <a:chOff x="27221" y="-785"/>
            <a:chExt cx="2356674" cy="6854039"/>
          </a:xfrm>
        </p:grpSpPr>
        <p:sp>
          <p:nvSpPr>
            <p:cNvPr id="47" name="曲线"/>
            <p:cNvSpPr>
              <a:spLocks/>
            </p:cNvSpPr>
            <p:nvPr/>
          </p:nvSpPr>
          <p:spPr>
            <a:xfrm rot="0">
              <a:off x="27221" y="-785"/>
              <a:ext cx="494327" cy="4401044"/>
            </a:xfrm>
            <a:custGeom>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a:schemeClr val="tx2"/>
            </a:solidFill>
            <a:ln cmpd="sng" cap="flat">
              <a:noFill/>
              <a:prstDash val="solid"/>
              <a:round/>
            </a:ln>
          </p:spPr>
        </p:sp>
        <p:sp>
          <p:nvSpPr>
            <p:cNvPr id="48" name="曲线"/>
            <p:cNvSpPr>
              <a:spLocks/>
            </p:cNvSpPr>
            <p:nvPr/>
          </p:nvSpPr>
          <p:spPr>
            <a:xfrm rot="0">
              <a:off x="550288" y="4316472"/>
              <a:ext cx="423435" cy="1580697"/>
            </a:xfrm>
            <a:custGeom>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a:schemeClr val="tx2"/>
            </a:solidFill>
            <a:ln cmpd="sng" cap="flat">
              <a:noFill/>
              <a:prstDash val="solid"/>
              <a:round/>
            </a:ln>
          </p:spPr>
        </p:sp>
        <p:sp>
          <p:nvSpPr>
            <p:cNvPr id="49" name="曲线"/>
            <p:cNvSpPr>
              <a:spLocks/>
            </p:cNvSpPr>
            <p:nvPr/>
          </p:nvSpPr>
          <p:spPr>
            <a:xfrm rot="0">
              <a:off x="1006295" y="5862682"/>
              <a:ext cx="431099" cy="990570"/>
            </a:xfrm>
            <a:custGeom>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79" y="9913"/>
                    <a:pt x="10079" y="13252"/>
                  </a:cubicBezTo>
                  <a:cubicBezTo>
                    <a:pt x="12959" y="16069"/>
                    <a:pt x="16079" y="18886"/>
                    <a:pt x="19199" y="21599"/>
                  </a:cubicBezTo>
                  <a:cubicBezTo>
                    <a:pt x="21600" y="21599"/>
                    <a:pt x="21600" y="21599"/>
                    <a:pt x="21600" y="21599"/>
                  </a:cubicBezTo>
                  <a:cubicBezTo>
                    <a:pt x="18239" y="18782"/>
                    <a:pt x="15119" y="15860"/>
                    <a:pt x="12000" y="12834"/>
                  </a:cubicBezTo>
                  <a:cubicBezTo>
                    <a:pt x="8159" y="9182"/>
                    <a:pt x="4799" y="5321"/>
                    <a:pt x="1440" y="1565"/>
                  </a:cubicBezTo>
                  <a:close/>
                </a:path>
              </a:pathLst>
            </a:custGeom>
            <a:solidFill>
              <a:schemeClr val="tx2"/>
            </a:solidFill>
            <a:ln cmpd="sng" cap="flat">
              <a:noFill/>
              <a:prstDash val="solid"/>
              <a:round/>
            </a:ln>
          </p:spPr>
        </p:sp>
        <p:sp>
          <p:nvSpPr>
            <p:cNvPr id="50" name="曲线"/>
            <p:cNvSpPr>
              <a:spLocks/>
            </p:cNvSpPr>
            <p:nvPr/>
          </p:nvSpPr>
          <p:spPr>
            <a:xfrm rot="0">
              <a:off x="521548" y="4364372"/>
              <a:ext cx="551806" cy="2235968"/>
            </a:xfrm>
            <a:custGeom>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a:schemeClr val="tx2"/>
            </a:solidFill>
            <a:ln cmpd="sng" cap="flat">
              <a:noFill/>
              <a:prstDash val="solid"/>
              <a:round/>
            </a:ln>
          </p:spPr>
        </p:sp>
        <p:sp>
          <p:nvSpPr>
            <p:cNvPr id="51" name="曲线"/>
            <p:cNvSpPr>
              <a:spLocks/>
            </p:cNvSpPr>
            <p:nvPr/>
          </p:nvSpPr>
          <p:spPr>
            <a:xfrm rot="0">
              <a:off x="467899" y="1289198"/>
              <a:ext cx="174355" cy="3027274"/>
            </a:xfrm>
            <a:custGeom>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a:schemeClr val="tx2"/>
            </a:solidFill>
            <a:ln cmpd="sng" cap="flat">
              <a:noFill/>
              <a:prstDash val="solid"/>
              <a:round/>
            </a:ln>
          </p:spPr>
        </p:sp>
        <p:sp>
          <p:nvSpPr>
            <p:cNvPr id="52" name="曲线"/>
            <p:cNvSpPr>
              <a:spLocks/>
            </p:cNvSpPr>
            <p:nvPr/>
          </p:nvSpPr>
          <p:spPr>
            <a:xfrm rot="0">
              <a:off x="1111674" y="6571600"/>
              <a:ext cx="134120" cy="281652"/>
            </a:xfrm>
            <a:custGeom>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a:schemeClr val="tx2"/>
            </a:solidFill>
            <a:ln cmpd="sng" cap="flat">
              <a:noFill/>
              <a:prstDash val="solid"/>
              <a:round/>
            </a:ln>
          </p:spPr>
        </p:sp>
        <p:sp>
          <p:nvSpPr>
            <p:cNvPr id="53" name="曲线"/>
            <p:cNvSpPr>
              <a:spLocks/>
            </p:cNvSpPr>
            <p:nvPr/>
          </p:nvSpPr>
          <p:spPr>
            <a:xfrm rot="0">
              <a:off x="502388" y="4107629"/>
              <a:ext cx="82388" cy="511571"/>
            </a:xfrm>
            <a:custGeom>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a:schemeClr val="tx2"/>
            </a:solidFill>
            <a:ln cmpd="sng" cap="flat">
              <a:noFill/>
              <a:prstDash val="solid"/>
              <a:round/>
            </a:ln>
          </p:spPr>
        </p:sp>
        <p:sp>
          <p:nvSpPr>
            <p:cNvPr id="54" name="曲线"/>
            <p:cNvSpPr>
              <a:spLocks/>
            </p:cNvSpPr>
            <p:nvPr/>
          </p:nvSpPr>
          <p:spPr>
            <a:xfrm rot="0">
              <a:off x="973723" y="3145799"/>
              <a:ext cx="1410172" cy="2716882"/>
            </a:xfrm>
            <a:custGeom>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900"/>
                    <a:pt x="0" y="20877"/>
                  </a:cubicBezTo>
                  <a:cubicBezTo>
                    <a:pt x="220" y="21105"/>
                    <a:pt x="367" y="21333"/>
                    <a:pt x="514" y="21600"/>
                  </a:cubicBezTo>
                  <a:cubicBezTo>
                    <a:pt x="514" y="21409"/>
                    <a:pt x="514" y="21219"/>
                    <a:pt x="587" y="21029"/>
                  </a:cubicBezTo>
                  <a:close/>
                </a:path>
              </a:pathLst>
            </a:custGeom>
            <a:solidFill>
              <a:schemeClr val="tx2"/>
            </a:solidFill>
            <a:ln cmpd="sng" cap="flat">
              <a:noFill/>
              <a:prstDash val="solid"/>
              <a:round/>
            </a:ln>
          </p:spPr>
        </p:sp>
        <p:sp>
          <p:nvSpPr>
            <p:cNvPr id="55" name="曲线"/>
            <p:cNvSpPr>
              <a:spLocks/>
            </p:cNvSpPr>
            <p:nvPr/>
          </p:nvSpPr>
          <p:spPr>
            <a:xfrm rot="0">
              <a:off x="1073354" y="6600340"/>
              <a:ext cx="120708" cy="252911"/>
            </a:xfrm>
            <a:custGeom>
              <a:gdLst>
                <a:gd name="T1" fmla="*/ 0 w 21600"/>
                <a:gd name="T2" fmla="*/ 0 h 21600"/>
                <a:gd name="T3" fmla="*/ 21600 w 21600"/>
                <a:gd name="T4" fmla="*/ 21600 h 21600"/>
              </a:gdLst>
              <a:rect l="T1" t="T2" r="T3" b="T4"/>
              <a:pathLst>
                <a:path w="21600" h="21600">
                  <a:moveTo>
                    <a:pt x="0" y="0"/>
                  </a:moveTo>
                  <a:cubicBezTo>
                    <a:pt x="4319" y="7335"/>
                    <a:pt x="10367" y="14671"/>
                    <a:pt x="16416" y="21600"/>
                  </a:cubicBezTo>
                  <a:cubicBezTo>
                    <a:pt x="21600" y="21600"/>
                    <a:pt x="21600" y="21600"/>
                    <a:pt x="21600" y="21600"/>
                  </a:cubicBezTo>
                  <a:cubicBezTo>
                    <a:pt x="13824" y="14671"/>
                    <a:pt x="6911" y="7335"/>
                    <a:pt x="0" y="0"/>
                  </a:cubicBezTo>
                  <a:close/>
                </a:path>
              </a:pathLst>
            </a:custGeom>
            <a:solidFill>
              <a:schemeClr val="tx2"/>
            </a:solidFill>
            <a:ln cmpd="sng" cap="flat">
              <a:noFill/>
              <a:prstDash val="solid"/>
              <a:round/>
            </a:ln>
          </p:spPr>
        </p:sp>
        <p:sp>
          <p:nvSpPr>
            <p:cNvPr id="56" name="曲线"/>
            <p:cNvSpPr>
              <a:spLocks/>
            </p:cNvSpPr>
            <p:nvPr/>
          </p:nvSpPr>
          <p:spPr>
            <a:xfrm rot="0">
              <a:off x="973723" y="5897170"/>
              <a:ext cx="137951" cy="674430"/>
            </a:xfrm>
            <a:custGeom>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a:schemeClr val="tx2"/>
            </a:solidFill>
            <a:ln cmpd="sng" cap="flat">
              <a:noFill/>
              <a:prstDash val="solid"/>
              <a:round/>
            </a:ln>
          </p:spPr>
        </p:sp>
        <p:sp>
          <p:nvSpPr>
            <p:cNvPr id="57" name="曲线"/>
            <p:cNvSpPr>
              <a:spLocks/>
            </p:cNvSpPr>
            <p:nvPr/>
          </p:nvSpPr>
          <p:spPr>
            <a:xfrm rot="0">
              <a:off x="973723" y="5772629"/>
              <a:ext cx="38319" cy="228004"/>
            </a:xfrm>
            <a:custGeom>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a:schemeClr val="tx2"/>
            </a:solidFill>
            <a:ln cmpd="sng" cap="flat">
              <a:noFill/>
              <a:prstDash val="solid"/>
              <a:round/>
            </a:ln>
          </p:spPr>
        </p:sp>
        <p:sp>
          <p:nvSpPr>
            <p:cNvPr id="58" name="曲线"/>
            <p:cNvSpPr>
              <a:spLocks/>
            </p:cNvSpPr>
            <p:nvPr/>
          </p:nvSpPr>
          <p:spPr>
            <a:xfrm rot="0">
              <a:off x="1006295" y="6322521"/>
              <a:ext cx="210759" cy="530731"/>
            </a:xfrm>
            <a:custGeom>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a:schemeClr val="tx2"/>
            </a:solidFill>
            <a:ln cmpd="sng" cap="flat">
              <a:noFill/>
              <a:prstDash val="solid"/>
              <a:round/>
            </a:ln>
          </p:spPr>
        </p:sp>
      </p:grpSp>
      <p:sp>
        <p:nvSpPr>
          <p:cNvPr id="46" name="矩形"/>
          <p:cNvSpPr>
            <a:spLocks/>
          </p:cNvSpPr>
          <p:nvPr/>
        </p:nvSpPr>
        <p:spPr>
          <a:xfrm rot="0">
            <a:off x="1" y="0"/>
            <a:ext cx="182880" cy="6858000"/>
          </a:xfrm>
          <a:prstGeom prst="rect"/>
          <a:solidFill>
            <a:schemeClr val="tx2"/>
          </a:solidFill>
          <a:ln w="9525" cmpd="sng" cap="flat">
            <a:noFill/>
            <a:prstDash val="solid"/>
            <a:round/>
          </a:ln>
        </p:spPr>
      </p:sp>
      <p:sp>
        <p:nvSpPr>
          <p:cNvPr id="40" name="文本框"/>
          <p:cNvSpPr>
            <a:spLocks noGrp="1"/>
          </p:cNvSpPr>
          <p:nvPr>
            <p:ph type="ctrTitle"/>
          </p:nvPr>
        </p:nvSpPr>
        <p:spPr>
          <a:xfrm rot="0">
            <a:off x="2589213" y="2514601"/>
            <a:ext cx="8915399" cy="2262781"/>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5401" b="0" i="0" u="none" strike="noStrike" kern="1200" cap="none" spc="0" baseline="0">
                <a:solidFill>
                  <a:srgbClr val="262626"/>
                </a:solidFill>
                <a:latin typeface="Century Gothic" pitchFamily="0" charset="0"/>
                <a:ea typeface="幼圆" pitchFamily="0" charset="0"/>
                <a:cs typeface="Lucida Sans"/>
              </a:rPr>
              <a:t>Click to edit Master title style</a:t>
            </a:r>
            <a:endParaRPr lang="zh-CN" altLang="en-US" sz="5401" b="0" i="0" u="none" strike="noStrike" kern="1200" cap="none" spc="0" baseline="0">
              <a:solidFill>
                <a:srgbClr val="262626"/>
              </a:solidFill>
              <a:latin typeface="Century Gothic" pitchFamily="0" charset="0"/>
              <a:ea typeface="幼圆" pitchFamily="0" charset="0"/>
              <a:cs typeface="Lucida Sans"/>
            </a:endParaRPr>
          </a:p>
        </p:txBody>
      </p:sp>
      <p:sp>
        <p:nvSpPr>
          <p:cNvPr id="41" name="文本框"/>
          <p:cNvSpPr>
            <a:spLocks noGrp="1"/>
          </p:cNvSpPr>
          <p:nvPr>
            <p:ph type="subTitle" idx="1"/>
          </p:nvPr>
        </p:nvSpPr>
        <p:spPr>
          <a:xfrm rot="0">
            <a:off x="2589213" y="4777380"/>
            <a:ext cx="8915399" cy="1126283"/>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1800" b="0" i="0" u="none" strike="noStrike" kern="1200" cap="none" spc="0" baseline="0">
                <a:solidFill>
                  <a:srgbClr val="595959"/>
                </a:solidFill>
                <a:latin typeface="Century Gothic" pitchFamily="0" charset="0"/>
                <a:ea typeface="幼圆" pitchFamily="0" charset="0"/>
                <a:cs typeface="Lucida Sans"/>
              </a:rPr>
              <a:t>Click to edit Master subtitle style</a:t>
            </a:r>
            <a:endParaRPr lang="zh-CN" altLang="en-US" sz="1800" b="0" i="0" u="none" strike="noStrike" kern="1200" cap="none" spc="0" baseline="0">
              <a:solidFill>
                <a:srgbClr val="595959"/>
              </a:solidFill>
              <a:latin typeface="Century Gothic" pitchFamily="0" charset="0"/>
              <a:ea typeface="幼圆" pitchFamily="0" charset="0"/>
              <a:cs typeface="Lucida Sans"/>
            </a:endParaRPr>
          </a:p>
        </p:txBody>
      </p:sp>
      <p:sp>
        <p:nvSpPr>
          <p:cNvPr id="42" name="文本框"/>
          <p:cNvSpPr>
            <a:spLocks noGrp="1"/>
          </p:cNvSpPr>
          <p:nvPr>
            <p:ph type="dt" idx="10"/>
          </p:nvPr>
        </p:nvSpPr>
        <p:spPr>
          <a:xfrm rot="0">
            <a:off x="10361613" y="6130437"/>
            <a:ext cx="1146283" cy="370396"/>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endParaRPr lang="zh-CN" altLang="en-US" sz="900" b="0" i="0" u="none" strike="noStrike" kern="1200" cap="none" spc="0" baseline="0">
              <a:solidFill>
                <a:srgbClr val="898989"/>
              </a:solidFill>
              <a:latin typeface="Century Gothic" pitchFamily="0" charset="0"/>
              <a:ea typeface="幼圆" pitchFamily="0" charset="0"/>
              <a:cs typeface="Century Gothic" pitchFamily="0" charset="0"/>
            </a:endParaRPr>
          </a:p>
        </p:txBody>
      </p:sp>
      <p:sp>
        <p:nvSpPr>
          <p:cNvPr id="43" name="文本框"/>
          <p:cNvSpPr>
            <a:spLocks noGrp="1"/>
          </p:cNvSpPr>
          <p:nvPr>
            <p:ph type="ftr"/>
          </p:nvPr>
        </p:nvSpPr>
        <p:spPr>
          <a:xfrm rot="0">
            <a:off x="2589213" y="6135808"/>
            <a:ext cx="7619998" cy="365125"/>
          </a:xfrm>
          <a:prstGeom prst="rect"/>
          <a:noFill/>
          <a:ln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endParaRPr lang="zh-CN" altLang="en-US" sz="900" b="0" i="0" u="none" strike="noStrike" kern="1200" cap="none" spc="0" baseline="0">
              <a:solidFill>
                <a:srgbClr val="898989"/>
              </a:solidFill>
              <a:latin typeface="Century Gothic" pitchFamily="0" charset="0"/>
              <a:ea typeface="幼圆" pitchFamily="0" charset="0"/>
              <a:cs typeface="Century Gothic" pitchFamily="0" charset="0"/>
            </a:endParaRPr>
          </a:p>
        </p:txBody>
      </p:sp>
      <p:sp>
        <p:nvSpPr>
          <p:cNvPr id="44" name="曲线"/>
          <p:cNvSpPr>
            <a:spLocks/>
          </p:cNvSpPr>
          <p:nvPr/>
        </p:nvSpPr>
        <p:spPr>
          <a:xfrm rot="0">
            <a:off x="1" y="4323811"/>
            <a:ext cx="1744651" cy="778588"/>
          </a:xfrm>
          <a:custGeom>
            <a:gdLst>
              <a:gd name="T1" fmla="*/ 0 w 21600"/>
              <a:gd name="T2" fmla="*/ 0 h 21600"/>
              <a:gd name="T3" fmla="*/ 21600 w 21600"/>
              <a:gd name="T4" fmla="*/ 21600 h 21600"/>
            </a:gdLst>
            <a:rect l="T1" t="T2" r="T3" b="T4"/>
            <a:pathLst>
              <a:path w="21600" h="21600">
                <a:moveTo>
                  <a:pt x="16664" y="21600"/>
                </a:moveTo>
                <a:cubicBezTo>
                  <a:pt x="16838" y="21600"/>
                  <a:pt x="16954" y="21469"/>
                  <a:pt x="17012" y="21339"/>
                </a:cubicBezTo>
                <a:cubicBezTo>
                  <a:pt x="17012" y="21209"/>
                  <a:pt x="17070" y="21209"/>
                  <a:pt x="17070" y="21209"/>
                </a:cubicBezTo>
                <a:cubicBezTo>
                  <a:pt x="21483" y="11320"/>
                  <a:pt x="21483" y="11320"/>
                  <a:pt x="21483" y="11320"/>
                </a:cubicBezTo>
                <a:cubicBezTo>
                  <a:pt x="21600" y="11060"/>
                  <a:pt x="21600" y="10539"/>
                  <a:pt x="21483" y="10149"/>
                </a:cubicBezTo>
                <a:cubicBezTo>
                  <a:pt x="17070" y="390"/>
                  <a:pt x="17070" y="390"/>
                  <a:pt x="17070" y="390"/>
                </a:cubicBezTo>
                <a:cubicBezTo>
                  <a:pt x="17070" y="260"/>
                  <a:pt x="17012" y="260"/>
                  <a:pt x="17012" y="260"/>
                </a:cubicBezTo>
                <a:cubicBezTo>
                  <a:pt x="16954" y="130"/>
                  <a:pt x="16838" y="0"/>
                  <a:pt x="16664" y="0"/>
                </a:cubicBezTo>
                <a:cubicBezTo>
                  <a:pt x="0" y="0"/>
                  <a:pt x="0" y="0"/>
                  <a:pt x="0" y="0"/>
                </a:cubicBezTo>
                <a:cubicBezTo>
                  <a:pt x="0" y="21600"/>
                  <a:pt x="0" y="21600"/>
                  <a:pt x="0" y="21600"/>
                </a:cubicBezTo>
                <a:lnTo>
                  <a:pt x="16664" y="21600"/>
                </a:lnTo>
                <a:close/>
              </a:path>
            </a:pathLst>
          </a:custGeom>
          <a:solidFill>
            <a:schemeClr val="accent1"/>
          </a:solidFill>
          <a:ln cmpd="sng" cap="flat">
            <a:noFill/>
            <a:prstDash val="solid"/>
            <a:round/>
          </a:ln>
        </p:spPr>
      </p:sp>
      <p:sp>
        <p:nvSpPr>
          <p:cNvPr id="45" name="文本框"/>
          <p:cNvSpPr>
            <a:spLocks noGrp="1"/>
          </p:cNvSpPr>
          <p:nvPr>
            <p:ph type="sldNum"/>
          </p:nvPr>
        </p:nvSpPr>
        <p:spPr>
          <a:xfrm rot="0">
            <a:off x="531813" y="4529541"/>
            <a:ext cx="779766" cy="365124"/>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b="0" i="0" u="none" strike="noStrike" kern="1200" cap="none" spc="0" baseline="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301924845"/>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14609784"/>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54988058"/>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654246460"/>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14042536"/>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74815365"/>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932796903"/>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03737145"/>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86843258"/>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31508500"/>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76170567"/>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gradFill xmlns:a="http://schemas.openxmlformats.org/drawingml/2006/main">
          <a:gsLst>
            <a:gs pos="0">
              <a:srgbClr val="DFE8C4"/>
            </a:gs>
            <a:gs pos="100000">
              <a:srgbClr val="FFFFFF"/>
            </a:gs>
          </a:gsLst>
          <a:path path="shape">
            <a:fillToRect l="50000" t="50000" r="50000" b="50000"/>
          </a:path>
        </a:gradFill>
      </p:bgPr>
    </p:bg>
    <p:spTree>
      <p:nvGrpSpPr>
        <p:cNvPr id="1" name=""/>
        <p:cNvGrpSpPr/>
        <p:nvPr/>
      </p:nvGrpSpPr>
      <p:grpSpPr>
        <a:xfrm xmlns:a="http://schemas.openxmlformats.org/drawingml/2006/main">
          <a:off x="0" y="0"/>
          <a:ext cx="0" cy="0"/>
          <a:chOff x="0" y="0"/>
          <a:chExt cx="0" cy="0"/>
        </a:xfrm>
      </p:grpSpPr>
      <p:grpSp>
        <p:nvGrpSpPr>
          <p:cNvPr id="108" name="组合"/>
          <p:cNvGrpSpPr>
            <a:grpSpLocks xmlns:a="http://schemas.openxmlformats.org/drawingml/2006/main"/>
          </p:cNvGrpSpPr>
          <p:nvPr/>
        </p:nvGrpSpPr>
        <p:grpSpPr>
          <a:xfrm xmlns:a="http://schemas.openxmlformats.org/drawingml/2006/main">
            <a:off x="1" y="228600"/>
            <a:ext cx="2851514" cy="6638628"/>
            <a:chOff x="1" y="228600"/>
            <a:chExt cx="2851514" cy="6638628"/>
          </a:xfrm>
        </p:grpSpPr>
        <p:sp>
          <p:nvSpPr>
            <p:cNvPr id="96" name="曲线"/>
            <p:cNvSpPr>
              <a:spLocks xmlns:a="http://schemas.openxmlformats.org/drawingml/2006/main"/>
            </p:cNvSpPr>
            <p:nvPr/>
          </p:nvSpPr>
          <p:spPr>
            <a:xfrm xmlns:a="http://schemas.openxmlformats.org/drawingml/2006/main" rot="0">
              <a:off x="1" y="2575044"/>
              <a:ext cx="100641" cy="626215"/>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97" name="曲线"/>
            <p:cNvSpPr>
              <a:spLocks xmlns:a="http://schemas.openxmlformats.org/drawingml/2006/main"/>
            </p:cNvSpPr>
            <p:nvPr/>
          </p:nvSpPr>
          <p:spPr>
            <a:xfrm xmlns:a="http://schemas.openxmlformats.org/drawingml/2006/main" rot="0">
              <a:off x="128600" y="3156529"/>
              <a:ext cx="646716" cy="2322214"/>
            </a:xfrm>
            <a:custGeom xmlns:a="http://schemas.openxmlformats.org/drawingml/2006/main">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98" name="曲线"/>
            <p:cNvSpPr>
              <a:spLocks xmlns:a="http://schemas.openxmlformats.org/drawingml/2006/main"/>
            </p:cNvSpPr>
            <p:nvPr/>
          </p:nvSpPr>
          <p:spPr>
            <a:xfrm xmlns:a="http://schemas.openxmlformats.org/drawingml/2006/main" rot="0">
              <a:off x="806999" y="5447060"/>
              <a:ext cx="609442" cy="1420166"/>
            </a:xfrm>
            <a:custGeom xmlns:a="http://schemas.openxmlformats.org/drawingml/2006/main">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99" name="曲线"/>
            <p:cNvSpPr>
              <a:spLocks xmlns:a="http://schemas.openxmlformats.org/drawingml/2006/main"/>
            </p:cNvSpPr>
            <p:nvPr/>
          </p:nvSpPr>
          <p:spPr>
            <a:xfrm xmlns:a="http://schemas.openxmlformats.org/drawingml/2006/main" rot="0">
              <a:off x="959826" y="6503799"/>
              <a:ext cx="171463" cy="363429"/>
            </a:xfrm>
            <a:custGeom xmlns:a="http://schemas.openxmlformats.org/drawingml/2006/main">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0" name="曲线"/>
            <p:cNvSpPr>
              <a:spLocks xmlns:a="http://schemas.openxmlformats.org/drawingml/2006/main"/>
            </p:cNvSpPr>
            <p:nvPr/>
          </p:nvSpPr>
          <p:spPr>
            <a:xfrm xmlns:a="http://schemas.openxmlformats.org/drawingml/2006/main" rot="0">
              <a:off x="100643" y="3201259"/>
              <a:ext cx="821907" cy="3328632"/>
            </a:xfrm>
            <a:custGeom xmlns:a="http://schemas.openxmlformats.org/drawingml/2006/main">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1" name="曲线"/>
            <p:cNvSpPr>
              <a:spLocks xmlns:a="http://schemas.openxmlformats.org/drawingml/2006/main"/>
            </p:cNvSpPr>
            <p:nvPr/>
          </p:nvSpPr>
          <p:spPr>
            <a:xfrm xmlns:a="http://schemas.openxmlformats.org/drawingml/2006/main" rot="0">
              <a:off x="22366" y="228600"/>
              <a:ext cx="106233" cy="2927929"/>
            </a:xfrm>
            <a:custGeom xmlns:a="http://schemas.openxmlformats.org/drawingml/2006/main">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2" name="曲线"/>
            <p:cNvSpPr>
              <a:spLocks xmlns:a="http://schemas.openxmlformats.org/drawingml/2006/main"/>
            </p:cNvSpPr>
            <p:nvPr/>
          </p:nvSpPr>
          <p:spPr>
            <a:xfrm xmlns:a="http://schemas.openxmlformats.org/drawingml/2006/main" rot="0">
              <a:off x="78278" y="2944063"/>
              <a:ext cx="78276" cy="493890"/>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3" name="曲线"/>
            <p:cNvSpPr>
              <a:spLocks xmlns:a="http://schemas.openxmlformats.org/drawingml/2006/main"/>
            </p:cNvSpPr>
            <p:nvPr/>
          </p:nvSpPr>
          <p:spPr>
            <a:xfrm xmlns:a="http://schemas.openxmlformats.org/drawingml/2006/main" rot="0">
              <a:off x="769725" y="5478744"/>
              <a:ext cx="190100" cy="1025055"/>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4" name="曲线"/>
            <p:cNvSpPr>
              <a:spLocks xmlns:a="http://schemas.openxmlformats.org/drawingml/2006/main"/>
            </p:cNvSpPr>
            <p:nvPr/>
          </p:nvSpPr>
          <p:spPr>
            <a:xfrm xmlns:a="http://schemas.openxmlformats.org/drawingml/2006/main" rot="0">
              <a:off x="775315" y="1399026"/>
              <a:ext cx="2076201" cy="4048034"/>
            </a:xfrm>
            <a:custGeom xmlns:a="http://schemas.openxmlformats.org/drawingml/2006/main">
              <a:gdLst>
                <a:gd name="T1" fmla="*/ 0 w 21600"/>
                <a:gd name="T2" fmla="*/ 0 h 21600"/>
                <a:gd name="T3" fmla="*/ 21600 w 21600"/>
                <a:gd name="T4" fmla="*/ 21600 h 21600"/>
              </a:gdLst>
              <a:rect l="T1" t="T2" r="T3" b="T4"/>
              <a:pathLst>
                <a:path w="21600" h="21600">
                  <a:moveTo>
                    <a:pt x="335" y="21009"/>
                  </a:moveTo>
                  <a:cubicBezTo>
                    <a:pt x="480" y="18992"/>
                    <a:pt x="1248"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5" y="1426"/>
                    <a:pt x="19488" y="1082"/>
                  </a:cubicBezTo>
                  <a:cubicBezTo>
                    <a:pt x="20207" y="713"/>
                    <a:pt x="20880" y="369"/>
                    <a:pt x="21600" y="24"/>
                  </a:cubicBezTo>
                  <a:cubicBezTo>
                    <a:pt x="21600" y="0"/>
                    <a:pt x="21600" y="0"/>
                    <a:pt x="21600" y="0"/>
                  </a:cubicBezTo>
                  <a:cubicBezTo>
                    <a:pt x="20832" y="344"/>
                    <a:pt x="20159" y="688"/>
                    <a:pt x="19440" y="1057"/>
                  </a:cubicBezTo>
                  <a:cubicBezTo>
                    <a:pt x="18767" y="1402"/>
                    <a:pt x="18096" y="1771"/>
                    <a:pt x="17424" y="2164"/>
                  </a:cubicBezTo>
                  <a:cubicBezTo>
                    <a:pt x="16080" y="2902"/>
                    <a:pt x="14784" y="3665"/>
                    <a:pt x="13583" y="4452"/>
                  </a:cubicBezTo>
                  <a:cubicBezTo>
                    <a:pt x="11135" y="6051"/>
                    <a:pt x="8879" y="7724"/>
                    <a:pt x="6960" y="9496"/>
                  </a:cubicBezTo>
                  <a:cubicBezTo>
                    <a:pt x="4991"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5" name="曲线"/>
            <p:cNvSpPr>
              <a:spLocks xmlns:a="http://schemas.openxmlformats.org/drawingml/2006/main"/>
            </p:cNvSpPr>
            <p:nvPr/>
          </p:nvSpPr>
          <p:spPr>
            <a:xfrm xmlns:a="http://schemas.openxmlformats.org/drawingml/2006/main" rot="0">
              <a:off x="922551" y="6529892"/>
              <a:ext cx="162145" cy="337336"/>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4320" y="7101"/>
                    <a:pt x="9874" y="14498"/>
                    <a:pt x="16045" y="21600"/>
                  </a:cubicBezTo>
                  <a:cubicBezTo>
                    <a:pt x="21600" y="21600"/>
                    <a:pt x="21600" y="21600"/>
                    <a:pt x="21600" y="21600"/>
                  </a:cubicBezTo>
                  <a:cubicBezTo>
                    <a:pt x="14194" y="14498"/>
                    <a:pt x="6788" y="7101"/>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6" name="曲线"/>
            <p:cNvSpPr>
              <a:spLocks xmlns:a="http://schemas.openxmlformats.org/drawingml/2006/main"/>
            </p:cNvSpPr>
            <p:nvPr/>
          </p:nvSpPr>
          <p:spPr>
            <a:xfrm xmlns:a="http://schemas.openxmlformats.org/drawingml/2006/main" rot="0">
              <a:off x="769725" y="5359465"/>
              <a:ext cx="37274" cy="221784"/>
            </a:xfrm>
            <a:custGeom xmlns:a="http://schemas.openxmlformats.org/drawingml/2006/main">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7" name="曲线"/>
            <p:cNvSpPr>
              <a:spLocks xmlns:a="http://schemas.openxmlformats.org/drawingml/2006/main"/>
            </p:cNvSpPr>
            <p:nvPr/>
          </p:nvSpPr>
          <p:spPr>
            <a:xfrm xmlns:a="http://schemas.openxmlformats.org/drawingml/2006/main" rot="0">
              <a:off x="849864" y="6244739"/>
              <a:ext cx="238557" cy="622488"/>
            </a:xfrm>
            <a:custGeom xmlns:a="http://schemas.openxmlformats.org/drawingml/2006/main">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599" y="21600"/>
                    <a:pt x="21599" y="21600"/>
                    <a:pt x="21599" y="21600"/>
                  </a:cubicBezTo>
                  <a:cubicBezTo>
                    <a:pt x="17030" y="17439"/>
                    <a:pt x="13292" y="13280"/>
                    <a:pt x="9969" y="8959"/>
                  </a:cubicBezTo>
                  <a:cubicBezTo>
                    <a:pt x="7476" y="6879"/>
                    <a:pt x="5399" y="4960"/>
                    <a:pt x="2907" y="287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grpSp>
      <p:grpSp>
        <p:nvGrpSpPr>
          <p:cNvPr id="95" name="组合"/>
          <p:cNvGrpSpPr>
            <a:grpSpLocks xmlns:a="http://schemas.openxmlformats.org/drawingml/2006/main"/>
          </p:cNvGrpSpPr>
          <p:nvPr/>
        </p:nvGrpSpPr>
        <p:grpSpPr>
          <a:xfrm xmlns:a="http://schemas.openxmlformats.org/drawingml/2006/main">
            <a:off x="27221" y="-785"/>
            <a:ext cx="2356674" cy="6854039"/>
            <a:chOff x="27221" y="-785"/>
            <a:chExt cx="2356674" cy="6854039"/>
          </a:xfrm>
        </p:grpSpPr>
        <p:sp>
          <p:nvSpPr>
            <p:cNvPr id="83" name="曲线"/>
            <p:cNvSpPr>
              <a:spLocks xmlns:a="http://schemas.openxmlformats.org/drawingml/2006/main"/>
            </p:cNvSpPr>
            <p:nvPr/>
          </p:nvSpPr>
          <p:spPr>
            <a:xfrm xmlns:a="http://schemas.openxmlformats.org/drawingml/2006/main" rot="0">
              <a:off x="27221" y="-785"/>
              <a:ext cx="494327" cy="4401044"/>
            </a:xfrm>
            <a:custGeom xmlns:a="http://schemas.openxmlformats.org/drawingml/2006/main">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xmlns:a="http://schemas.openxmlformats.org/drawingml/2006/main">
              <a:schemeClr val="tx2"/>
            </a:solidFill>
            <a:ln xmlns:a="http://schemas.openxmlformats.org/drawingml/2006/main" cmpd="sng" cap="flat">
              <a:noFill/>
              <a:prstDash val="solid"/>
              <a:round/>
            </a:ln>
          </p:spPr>
        </p:sp>
        <p:sp>
          <p:nvSpPr>
            <p:cNvPr id="84" name="曲线"/>
            <p:cNvSpPr>
              <a:spLocks xmlns:a="http://schemas.openxmlformats.org/drawingml/2006/main"/>
            </p:cNvSpPr>
            <p:nvPr/>
          </p:nvSpPr>
          <p:spPr>
            <a:xfrm xmlns:a="http://schemas.openxmlformats.org/drawingml/2006/main" rot="0">
              <a:off x="550288" y="4316472"/>
              <a:ext cx="423435" cy="1580697"/>
            </a:xfrm>
            <a:custGeom xmlns:a="http://schemas.openxmlformats.org/drawingml/2006/main">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xmlns:a="http://schemas.openxmlformats.org/drawingml/2006/main">
              <a:schemeClr val="tx2"/>
            </a:solidFill>
            <a:ln xmlns:a="http://schemas.openxmlformats.org/drawingml/2006/main" cmpd="sng" cap="flat">
              <a:noFill/>
              <a:prstDash val="solid"/>
              <a:round/>
            </a:ln>
          </p:spPr>
        </p:sp>
        <p:sp>
          <p:nvSpPr>
            <p:cNvPr id="85" name="曲线"/>
            <p:cNvSpPr>
              <a:spLocks xmlns:a="http://schemas.openxmlformats.org/drawingml/2006/main"/>
            </p:cNvSpPr>
            <p:nvPr/>
          </p:nvSpPr>
          <p:spPr>
            <a:xfrm xmlns:a="http://schemas.openxmlformats.org/drawingml/2006/main" rot="0">
              <a:off x="1006295" y="5862682"/>
              <a:ext cx="431099" cy="990570"/>
            </a:xfrm>
            <a:custGeom xmlns:a="http://schemas.openxmlformats.org/drawingml/2006/main">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79" y="9913"/>
                    <a:pt x="10079" y="13252"/>
                  </a:cubicBezTo>
                  <a:cubicBezTo>
                    <a:pt x="12959" y="16069"/>
                    <a:pt x="16079" y="18886"/>
                    <a:pt x="19199" y="21599"/>
                  </a:cubicBezTo>
                  <a:cubicBezTo>
                    <a:pt x="21600" y="21599"/>
                    <a:pt x="21600" y="21599"/>
                    <a:pt x="21600" y="21599"/>
                  </a:cubicBezTo>
                  <a:cubicBezTo>
                    <a:pt x="18239" y="18782"/>
                    <a:pt x="15119" y="15860"/>
                    <a:pt x="12000" y="12834"/>
                  </a:cubicBezTo>
                  <a:cubicBezTo>
                    <a:pt x="8159" y="9182"/>
                    <a:pt x="4799" y="5321"/>
                    <a:pt x="1440" y="1565"/>
                  </a:cubicBezTo>
                  <a:close/>
                </a:path>
              </a:pathLst>
            </a:custGeom>
            <a:solidFill xmlns:a="http://schemas.openxmlformats.org/drawingml/2006/main">
              <a:schemeClr val="tx2"/>
            </a:solidFill>
            <a:ln xmlns:a="http://schemas.openxmlformats.org/drawingml/2006/main" cmpd="sng" cap="flat">
              <a:noFill/>
              <a:prstDash val="solid"/>
              <a:round/>
            </a:ln>
          </p:spPr>
        </p:sp>
        <p:sp>
          <p:nvSpPr>
            <p:cNvPr id="86" name="曲线"/>
            <p:cNvSpPr>
              <a:spLocks xmlns:a="http://schemas.openxmlformats.org/drawingml/2006/main"/>
            </p:cNvSpPr>
            <p:nvPr/>
          </p:nvSpPr>
          <p:spPr>
            <a:xfrm xmlns:a="http://schemas.openxmlformats.org/drawingml/2006/main" rot="0">
              <a:off x="521548" y="4364372"/>
              <a:ext cx="551806" cy="2235968"/>
            </a:xfrm>
            <a:custGeom xmlns:a="http://schemas.openxmlformats.org/drawingml/2006/main">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xmlns:a="http://schemas.openxmlformats.org/drawingml/2006/main">
              <a:schemeClr val="tx2"/>
            </a:solidFill>
            <a:ln xmlns:a="http://schemas.openxmlformats.org/drawingml/2006/main" cmpd="sng" cap="flat">
              <a:noFill/>
              <a:prstDash val="solid"/>
              <a:round/>
            </a:ln>
          </p:spPr>
        </p:sp>
        <p:sp>
          <p:nvSpPr>
            <p:cNvPr id="87" name="曲线"/>
            <p:cNvSpPr>
              <a:spLocks xmlns:a="http://schemas.openxmlformats.org/drawingml/2006/main"/>
            </p:cNvSpPr>
            <p:nvPr/>
          </p:nvSpPr>
          <p:spPr>
            <a:xfrm xmlns:a="http://schemas.openxmlformats.org/drawingml/2006/main" rot="0">
              <a:off x="467899" y="1289198"/>
              <a:ext cx="174355" cy="3027274"/>
            </a:xfrm>
            <a:custGeom xmlns:a="http://schemas.openxmlformats.org/drawingml/2006/main">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88" name="曲线"/>
            <p:cNvSpPr>
              <a:spLocks xmlns:a="http://schemas.openxmlformats.org/drawingml/2006/main"/>
            </p:cNvSpPr>
            <p:nvPr/>
          </p:nvSpPr>
          <p:spPr>
            <a:xfrm xmlns:a="http://schemas.openxmlformats.org/drawingml/2006/main" rot="0">
              <a:off x="1111674" y="6571600"/>
              <a:ext cx="134120" cy="281652"/>
            </a:xfrm>
            <a:custGeom xmlns:a="http://schemas.openxmlformats.org/drawingml/2006/main">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89" name="曲线"/>
            <p:cNvSpPr>
              <a:spLocks xmlns:a="http://schemas.openxmlformats.org/drawingml/2006/main"/>
            </p:cNvSpPr>
            <p:nvPr/>
          </p:nvSpPr>
          <p:spPr>
            <a:xfrm xmlns:a="http://schemas.openxmlformats.org/drawingml/2006/main" rot="0">
              <a:off x="502388" y="4107629"/>
              <a:ext cx="82388" cy="511571"/>
            </a:xfrm>
            <a:custGeom xmlns:a="http://schemas.openxmlformats.org/drawingml/2006/main">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90" name="曲线"/>
            <p:cNvSpPr>
              <a:spLocks xmlns:a="http://schemas.openxmlformats.org/drawingml/2006/main"/>
            </p:cNvSpPr>
            <p:nvPr/>
          </p:nvSpPr>
          <p:spPr>
            <a:xfrm xmlns:a="http://schemas.openxmlformats.org/drawingml/2006/main" rot="0">
              <a:off x="973723" y="3145799"/>
              <a:ext cx="1410172" cy="2716882"/>
            </a:xfrm>
            <a:custGeom xmlns:a="http://schemas.openxmlformats.org/drawingml/2006/main">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900"/>
                    <a:pt x="0" y="20877"/>
                  </a:cubicBezTo>
                  <a:cubicBezTo>
                    <a:pt x="220" y="21105"/>
                    <a:pt x="367" y="21333"/>
                    <a:pt x="514" y="21600"/>
                  </a:cubicBezTo>
                  <a:cubicBezTo>
                    <a:pt x="514" y="21409"/>
                    <a:pt x="514" y="21219"/>
                    <a:pt x="587" y="21029"/>
                  </a:cubicBezTo>
                  <a:close/>
                </a:path>
              </a:pathLst>
            </a:custGeom>
            <a:solidFill xmlns:a="http://schemas.openxmlformats.org/drawingml/2006/main">
              <a:schemeClr val="tx2"/>
            </a:solidFill>
            <a:ln xmlns:a="http://schemas.openxmlformats.org/drawingml/2006/main" cmpd="sng" cap="flat">
              <a:noFill/>
              <a:prstDash val="solid"/>
              <a:round/>
            </a:ln>
          </p:spPr>
        </p:sp>
        <p:sp>
          <p:nvSpPr>
            <p:cNvPr id="91" name="曲线"/>
            <p:cNvSpPr>
              <a:spLocks xmlns:a="http://schemas.openxmlformats.org/drawingml/2006/main"/>
            </p:cNvSpPr>
            <p:nvPr/>
          </p:nvSpPr>
          <p:spPr>
            <a:xfrm xmlns:a="http://schemas.openxmlformats.org/drawingml/2006/main" rot="0">
              <a:off x="1073354" y="6600340"/>
              <a:ext cx="120708" cy="252911"/>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4319" y="7335"/>
                    <a:pt x="10367" y="14671"/>
                    <a:pt x="16416" y="21600"/>
                  </a:cubicBezTo>
                  <a:cubicBezTo>
                    <a:pt x="21600" y="21600"/>
                    <a:pt x="21600" y="21600"/>
                    <a:pt x="21600" y="21600"/>
                  </a:cubicBezTo>
                  <a:cubicBezTo>
                    <a:pt x="13824" y="14671"/>
                    <a:pt x="6911" y="7335"/>
                    <a:pt x="0" y="0"/>
                  </a:cubicBezTo>
                  <a:close/>
                </a:path>
              </a:pathLst>
            </a:custGeom>
            <a:solidFill xmlns:a="http://schemas.openxmlformats.org/drawingml/2006/main">
              <a:schemeClr val="tx2"/>
            </a:solidFill>
            <a:ln xmlns:a="http://schemas.openxmlformats.org/drawingml/2006/main" cmpd="sng" cap="flat">
              <a:noFill/>
              <a:prstDash val="solid"/>
              <a:round/>
            </a:ln>
          </p:spPr>
        </p:sp>
        <p:sp>
          <p:nvSpPr>
            <p:cNvPr id="92" name="曲线"/>
            <p:cNvSpPr>
              <a:spLocks xmlns:a="http://schemas.openxmlformats.org/drawingml/2006/main"/>
            </p:cNvSpPr>
            <p:nvPr/>
          </p:nvSpPr>
          <p:spPr>
            <a:xfrm xmlns:a="http://schemas.openxmlformats.org/drawingml/2006/main" rot="0">
              <a:off x="973723" y="5897170"/>
              <a:ext cx="137951" cy="674430"/>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xmlns:a="http://schemas.openxmlformats.org/drawingml/2006/main">
              <a:schemeClr val="tx2"/>
            </a:solidFill>
            <a:ln xmlns:a="http://schemas.openxmlformats.org/drawingml/2006/main" cmpd="sng" cap="flat">
              <a:noFill/>
              <a:prstDash val="solid"/>
              <a:round/>
            </a:ln>
          </p:spPr>
        </p:sp>
        <p:sp>
          <p:nvSpPr>
            <p:cNvPr id="93" name="曲线"/>
            <p:cNvSpPr>
              <a:spLocks xmlns:a="http://schemas.openxmlformats.org/drawingml/2006/main"/>
            </p:cNvSpPr>
            <p:nvPr/>
          </p:nvSpPr>
          <p:spPr>
            <a:xfrm xmlns:a="http://schemas.openxmlformats.org/drawingml/2006/main" rot="0">
              <a:off x="973723" y="5772629"/>
              <a:ext cx="38319" cy="228004"/>
            </a:xfrm>
            <a:custGeom xmlns:a="http://schemas.openxmlformats.org/drawingml/2006/main">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94" name="曲线"/>
            <p:cNvSpPr>
              <a:spLocks xmlns:a="http://schemas.openxmlformats.org/drawingml/2006/main"/>
            </p:cNvSpPr>
            <p:nvPr/>
          </p:nvSpPr>
          <p:spPr>
            <a:xfrm xmlns:a="http://schemas.openxmlformats.org/drawingml/2006/main" rot="0">
              <a:off x="1006295" y="6322521"/>
              <a:ext cx="210759" cy="530731"/>
            </a:xfrm>
            <a:custGeom xmlns:a="http://schemas.openxmlformats.org/drawingml/2006/main">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xmlns:a="http://schemas.openxmlformats.org/drawingml/2006/main">
              <a:schemeClr val="tx2"/>
            </a:solidFill>
            <a:ln xmlns:a="http://schemas.openxmlformats.org/drawingml/2006/main" cmpd="sng" cap="flat">
              <a:noFill/>
              <a:prstDash val="solid"/>
              <a:round/>
            </a:ln>
          </p:spPr>
        </p:sp>
      </p:grpSp>
      <p:sp>
        <p:nvSpPr>
          <p:cNvPr id="82" name="矩形"/>
          <p:cNvSpPr>
            <a:spLocks xmlns:a="http://schemas.openxmlformats.org/drawingml/2006/main"/>
          </p:cNvSpPr>
          <p:nvPr/>
        </p:nvSpPr>
        <p:spPr>
          <a:xfrm xmlns:a="http://schemas.openxmlformats.org/drawingml/2006/main" rot="0">
            <a:off x="1" y="0"/>
            <a:ext cx="182880" cy="6858000"/>
          </a:xfrm>
          <a:prstGeom xmlns:a="http://schemas.openxmlformats.org/drawingml/2006/main" prst="rect"/>
          <a:solidFill xmlns:a="http://schemas.openxmlformats.org/drawingml/2006/main">
            <a:schemeClr val="tx2"/>
          </a:solidFill>
          <a:ln xmlns:a="http://schemas.openxmlformats.org/drawingml/2006/main" w="9525" cmpd="sng" cap="flat">
            <a:noFill/>
            <a:prstDash val="solid"/>
            <a:round/>
          </a:ln>
        </p:spPr>
      </p:sp>
      <p:sp>
        <p:nvSpPr>
          <p:cNvPr id="75" name="文本框"/>
          <p:cNvSpPr>
            <a:spLocks xmlns:a="http://schemas.openxmlformats.org/drawingml/2006/main" noGrp="1"/>
          </p:cNvSpPr>
          <p:nvPr>
            <p:ph type="title"/>
          </p:nvPr>
        </p:nvSpPr>
        <p:spPr>
          <a:xfrm xmlns:a="http://schemas.openxmlformats.org/drawingml/2006/main" rot="0">
            <a:off x="2589213" y="446088"/>
            <a:ext cx="3505199" cy="976312"/>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algn="l"/>
            <a:r>
              <a:rPr lang="en-US" altLang="zh-CN" sz="2000" b="0"/>
              <a:t>Click to edit Master title style</a:t>
            </a:r>
            <a:endParaRPr lang="zh-CN" altLang="en-US" sz="2000" b="0"/>
          </a:p>
        </p:txBody>
      </p:sp>
      <p:sp>
        <p:nvSpPr>
          <p:cNvPr id="76" name="文本框"/>
          <p:cNvSpPr>
            <a:spLocks xmlns:a="http://schemas.openxmlformats.org/drawingml/2006/main" noGrp="1"/>
          </p:cNvSpPr>
          <p:nvPr>
            <p:ph type="body" idx="1"/>
          </p:nvPr>
        </p:nvSpPr>
        <p:spPr>
          <a:xfrm xmlns:a="http://schemas.openxmlformats.org/drawingml/2006/main" rot="0">
            <a:off x="6323012" y="446088"/>
            <a:ext cx="5181599" cy="5414963"/>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r>
              <a:rPr lang="en-US" altLang="zh-CN"/>
              <a:t>Click to edit Master text styles</a:t>
            </a:r>
            <a:endParaRPr lang="en-US" altLang="zh-CN"/>
          </a:p>
          <a:p xmlns:a="http://schemas.openxmlformats.org/drawingml/2006/main">
            <a:pPr lvl="1"/>
            <a:r>
              <a:rPr lang="en-US" altLang="zh-CN"/>
              <a:t>Second level</a:t>
            </a:r>
            <a:endParaRPr lang="en-US" altLang="zh-CN"/>
          </a:p>
          <a:p xmlns:a="http://schemas.openxmlformats.org/drawingml/2006/main">
            <a:pPr lvl="2"/>
            <a:r>
              <a:rPr lang="en-US" altLang="zh-CN"/>
              <a:t>Third level</a:t>
            </a:r>
            <a:endParaRPr lang="en-US" altLang="zh-CN"/>
          </a:p>
          <a:p xmlns:a="http://schemas.openxmlformats.org/drawingml/2006/main">
            <a:pPr lvl="3"/>
            <a:r>
              <a:rPr lang="en-US" altLang="zh-CN"/>
              <a:t>Fourth level</a:t>
            </a:r>
            <a:endParaRPr lang="en-US" altLang="zh-CN"/>
          </a:p>
          <a:p xmlns:a="http://schemas.openxmlformats.org/drawingml/2006/main">
            <a:pPr lvl="4"/>
            <a:r>
              <a:rPr lang="en-US" altLang="zh-CN"/>
              <a:t>Fifth level</a:t>
            </a:r>
            <a:endParaRPr lang="zh-CN" altLang="en-US"/>
          </a:p>
        </p:txBody>
      </p:sp>
      <p:sp>
        <p:nvSpPr>
          <p:cNvPr id="77" name="文本框"/>
          <p:cNvSpPr>
            <a:spLocks xmlns:a="http://schemas.openxmlformats.org/drawingml/2006/main" noGrp="1"/>
          </p:cNvSpPr>
          <p:nvPr>
            <p:ph type="body" idx="2"/>
          </p:nvPr>
        </p:nvSpPr>
        <p:spPr>
          <a:xfrm xmlns:a="http://schemas.openxmlformats.org/drawingml/2006/main" rot="0">
            <a:off x="2589213" y="1598613"/>
            <a:ext cx="3505199" cy="4262436"/>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marL="0" indent="0">
              <a:buNone/>
            </a:pPr>
            <a:r>
              <a:rPr lang="en-US" altLang="zh-CN" sz="1400"/>
              <a:t>Click to edit Master text styles</a:t>
            </a:r>
            <a:endParaRPr lang="zh-CN" altLang="en-US" sz="1400"/>
          </a:p>
        </p:txBody>
      </p:sp>
      <p:sp>
        <p:nvSpPr>
          <p:cNvPr id="78" name="文本框"/>
          <p:cNvSpPr>
            <a:spLocks xmlns:a="http://schemas.openxmlformats.org/drawingml/2006/main" noGrp="1"/>
          </p:cNvSpPr>
          <p:nvPr>
            <p:ph type="dt" idx="10"/>
          </p:nvPr>
        </p:nvSpPr>
        <p:spPr>
          <a:xfrm xmlns:a="http://schemas.openxmlformats.org/drawingml/2006/main" rot="0">
            <a:off x="10361613" y="6130437"/>
            <a:ext cx="1146283" cy="370396"/>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endParaRPr lang="zh-CN" altLang="en-US" sz="900">
              <a:solidFill>
                <a:srgbClr val="898989"/>
              </a:solidFill>
              <a:latin typeface="Century Gothic" pitchFamily="0" charset="0"/>
              <a:ea typeface="幼圆" pitchFamily="0" charset="0"/>
              <a:cs typeface="Century Gothic" pitchFamily="0" charset="0"/>
            </a:endParaRPr>
          </a:p>
        </p:txBody>
      </p:sp>
      <p:sp>
        <p:nvSpPr>
          <p:cNvPr id="79" name="文本框"/>
          <p:cNvSpPr>
            <a:spLocks xmlns:a="http://schemas.openxmlformats.org/drawingml/2006/main" noGrp="1"/>
          </p:cNvSpPr>
          <p:nvPr>
            <p:ph type="ftr"/>
          </p:nvPr>
        </p:nvSpPr>
        <p:spPr>
          <a:xfrm xmlns:a="http://schemas.openxmlformats.org/drawingml/2006/main" rot="0">
            <a:off x="2589213" y="6135808"/>
            <a:ext cx="7619998"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900">
              <a:solidFill>
                <a:srgbClr val="898989"/>
              </a:solidFill>
              <a:latin typeface="Century Gothic" pitchFamily="0" charset="0"/>
              <a:ea typeface="幼圆" pitchFamily="0" charset="0"/>
              <a:cs typeface="Century Gothic" pitchFamily="0" charset="0"/>
            </a:endParaRPr>
          </a:p>
        </p:txBody>
      </p:sp>
      <p:sp>
        <p:nvSpPr>
          <p:cNvPr id="80" name="曲线"/>
          <p:cNvSpPr>
            <a:spLocks xmlns:a="http://schemas.openxmlformats.org/drawingml/2006/main"/>
          </p:cNvSpPr>
          <p:nvPr/>
        </p:nvSpPr>
        <p:spPr>
          <a:xfrm xmlns:a="http://schemas.openxmlformats.org/drawingml/2006/main" flipV="1" rot="0">
            <a:off x="-4187" y="714375"/>
            <a:ext cx="1588526" cy="507296"/>
          </a:xfrm>
          <a:custGeom xmlns:a="http://schemas.openxmlformats.org/drawingml/2006/main">
            <a:gdLst>
              <a:gd name="T1" fmla="*/ 0 w 21600"/>
              <a:gd name="T2" fmla="*/ -21600 h 21600"/>
              <a:gd name="T3" fmla="*/ 21600 w 21600"/>
              <a:gd name="T4" fmla="*/ 0 h 21600"/>
            </a:gdLst>
            <a:rect l="T1" t="T2" r="T3" b="T4"/>
            <a:pathLst>
              <a:path w="21600" h="21600">
                <a:moveTo>
                  <a:pt x="21600" y="10154"/>
                </a:moveTo>
                <a:lnTo>
                  <a:pt x="18486" y="406"/>
                </a:lnTo>
                <a:cubicBezTo>
                  <a:pt x="18465" y="336"/>
                  <a:pt x="18439" y="272"/>
                  <a:pt x="18418" y="203"/>
                </a:cubicBezTo>
                <a:cubicBezTo>
                  <a:pt x="18355" y="0"/>
                  <a:pt x="18290" y="0"/>
                  <a:pt x="18225" y="0"/>
                </a:cubicBezTo>
                <a:lnTo>
                  <a:pt x="16991" y="0"/>
                </a:lnTo>
                <a:lnTo>
                  <a:pt x="0" y="151"/>
                </a:lnTo>
                <a:cubicBezTo>
                  <a:pt x="18" y="7300"/>
                  <a:pt x="39" y="14450"/>
                  <a:pt x="58" y="21600"/>
                </a:cubicBezTo>
                <a:lnTo>
                  <a:pt x="16991" y="21526"/>
                </a:lnTo>
                <a:lnTo>
                  <a:pt x="18225" y="21526"/>
                </a:lnTo>
                <a:cubicBezTo>
                  <a:pt x="18290" y="21526"/>
                  <a:pt x="18355" y="21323"/>
                  <a:pt x="18418" y="21323"/>
                </a:cubicBezTo>
                <a:cubicBezTo>
                  <a:pt x="18418" y="21120"/>
                  <a:pt x="18486" y="21120"/>
                  <a:pt x="18486" y="21120"/>
                </a:cubicBezTo>
                <a:lnTo>
                  <a:pt x="21600" y="11372"/>
                </a:lnTo>
                <a:cubicBezTo>
                  <a:pt x="21728" y="10966"/>
                  <a:pt x="21728" y="10560"/>
                  <a:pt x="21600" y="10154"/>
                </a:cubicBezTo>
                <a:close/>
              </a:path>
            </a:pathLst>
          </a:custGeom>
          <a:solidFill xmlns:a="http://schemas.openxmlformats.org/drawingml/2006/main">
            <a:schemeClr val="accent1"/>
          </a:solidFill>
          <a:ln xmlns:a="http://schemas.openxmlformats.org/drawingml/2006/main" cmpd="sng" cap="flat">
            <a:noFill/>
            <a:prstDash val="solid"/>
            <a:round/>
          </a:ln>
        </p:spPr>
      </p:sp>
      <p:sp>
        <p:nvSpPr>
          <p:cNvPr id="81" name="文本框"/>
          <p:cNvSpPr>
            <a:spLocks xmlns:a="http://schemas.openxmlformats.org/drawingml/2006/main" noGrp="1"/>
          </p:cNvSpPr>
          <p:nvPr>
            <p:ph type="sldNum"/>
          </p:nvPr>
        </p:nvSpPr>
        <p:spPr>
          <a:xfrm xmlns:a="http://schemas.openxmlformats.org/drawingml/2006/main" rot="0">
            <a:off x="531813" y="787783"/>
            <a:ext cx="779766" cy="365124"/>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1998569837"/>
      </p:ext>
    </p:extLst>
  </p:cSld>
  <p:clrMapOvr>
    <a:masterClrMapping xmlns:a="http://schemas.openxmlformats.org/drawingml/2006/main"/>
  </p:clrMapOvr>
</p:sldLayout>
</file>

<file path=ppt/slideLayouts/slideLayout13.xml><?xml version="1.0" encoding="utf-8"?>
<p:sldLayout xmlns:p="http://schemas.openxmlformats.org/presentationml/2006/main" showMasterSp="0" preserve="1">
  <p:cSld name="自定义版式">
    <p:bg>
      <p:bgPr>
        <a:gradFill xmlns:a="http://schemas.openxmlformats.org/drawingml/2006/main">
          <a:gsLst>
            <a:gs pos="0">
              <a:srgbClr val="DFE8C4"/>
            </a:gs>
            <a:gs pos="100000">
              <a:srgbClr val="FFFFFF"/>
            </a:gs>
          </a:gsLst>
          <a:path path="shape">
            <a:fillToRect l="50000" t="50000" r="50000" b="50000"/>
          </a:path>
        </a:gradFill>
      </p:bgPr>
    </p:bg>
    <p:spTree>
      <p:nvGrpSpPr>
        <p:cNvPr id="1" name=""/>
        <p:cNvGrpSpPr/>
        <p:nvPr/>
      </p:nvGrpSpPr>
      <p:grpSpPr>
        <a:xfrm xmlns:a="http://schemas.openxmlformats.org/drawingml/2006/main">
          <a:off x="0" y="0"/>
          <a:ext cx="0" cy="0"/>
          <a:chOff x="0" y="0"/>
          <a:chExt cx="0" cy="0"/>
        </a:xfrm>
      </p:grpSpPr>
      <p:grpSp>
        <p:nvGrpSpPr>
          <p:cNvPr id="144" name="组合"/>
          <p:cNvGrpSpPr>
            <a:grpSpLocks xmlns:a="http://schemas.openxmlformats.org/drawingml/2006/main"/>
          </p:cNvGrpSpPr>
          <p:nvPr/>
        </p:nvGrpSpPr>
        <p:grpSpPr>
          <a:xfrm xmlns:a="http://schemas.openxmlformats.org/drawingml/2006/main">
            <a:off x="1" y="228600"/>
            <a:ext cx="2851514" cy="6638628"/>
            <a:chOff x="1" y="228600"/>
            <a:chExt cx="2851514" cy="6638628"/>
          </a:xfrm>
        </p:grpSpPr>
        <p:sp>
          <p:nvSpPr>
            <p:cNvPr id="132" name="曲线"/>
            <p:cNvSpPr>
              <a:spLocks xmlns:a="http://schemas.openxmlformats.org/drawingml/2006/main"/>
            </p:cNvSpPr>
            <p:nvPr/>
          </p:nvSpPr>
          <p:spPr>
            <a:xfrm xmlns:a="http://schemas.openxmlformats.org/drawingml/2006/main" rot="0">
              <a:off x="1" y="2575044"/>
              <a:ext cx="100641" cy="626215"/>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3" name="曲线"/>
            <p:cNvSpPr>
              <a:spLocks xmlns:a="http://schemas.openxmlformats.org/drawingml/2006/main"/>
            </p:cNvSpPr>
            <p:nvPr/>
          </p:nvSpPr>
          <p:spPr>
            <a:xfrm xmlns:a="http://schemas.openxmlformats.org/drawingml/2006/main" rot="0">
              <a:off x="128600" y="3156529"/>
              <a:ext cx="646716" cy="2322214"/>
            </a:xfrm>
            <a:custGeom xmlns:a="http://schemas.openxmlformats.org/drawingml/2006/main">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4" name="曲线"/>
            <p:cNvSpPr>
              <a:spLocks xmlns:a="http://schemas.openxmlformats.org/drawingml/2006/main"/>
            </p:cNvSpPr>
            <p:nvPr/>
          </p:nvSpPr>
          <p:spPr>
            <a:xfrm xmlns:a="http://schemas.openxmlformats.org/drawingml/2006/main" rot="0">
              <a:off x="806999" y="5447060"/>
              <a:ext cx="609442" cy="1420166"/>
            </a:xfrm>
            <a:custGeom xmlns:a="http://schemas.openxmlformats.org/drawingml/2006/main">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5" name="曲线"/>
            <p:cNvSpPr>
              <a:spLocks xmlns:a="http://schemas.openxmlformats.org/drawingml/2006/main"/>
            </p:cNvSpPr>
            <p:nvPr/>
          </p:nvSpPr>
          <p:spPr>
            <a:xfrm xmlns:a="http://schemas.openxmlformats.org/drawingml/2006/main" rot="0">
              <a:off x="959826" y="6503799"/>
              <a:ext cx="171463" cy="363429"/>
            </a:xfrm>
            <a:custGeom xmlns:a="http://schemas.openxmlformats.org/drawingml/2006/main">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6" name="曲线"/>
            <p:cNvSpPr>
              <a:spLocks xmlns:a="http://schemas.openxmlformats.org/drawingml/2006/main"/>
            </p:cNvSpPr>
            <p:nvPr/>
          </p:nvSpPr>
          <p:spPr>
            <a:xfrm xmlns:a="http://schemas.openxmlformats.org/drawingml/2006/main" rot="0">
              <a:off x="100643" y="3201259"/>
              <a:ext cx="821907" cy="3328632"/>
            </a:xfrm>
            <a:custGeom xmlns:a="http://schemas.openxmlformats.org/drawingml/2006/main">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7" name="曲线"/>
            <p:cNvSpPr>
              <a:spLocks xmlns:a="http://schemas.openxmlformats.org/drawingml/2006/main"/>
            </p:cNvSpPr>
            <p:nvPr/>
          </p:nvSpPr>
          <p:spPr>
            <a:xfrm xmlns:a="http://schemas.openxmlformats.org/drawingml/2006/main" rot="0">
              <a:off x="22366" y="228600"/>
              <a:ext cx="106233" cy="2927929"/>
            </a:xfrm>
            <a:custGeom xmlns:a="http://schemas.openxmlformats.org/drawingml/2006/main">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8" name="曲线"/>
            <p:cNvSpPr>
              <a:spLocks xmlns:a="http://schemas.openxmlformats.org/drawingml/2006/main"/>
            </p:cNvSpPr>
            <p:nvPr/>
          </p:nvSpPr>
          <p:spPr>
            <a:xfrm xmlns:a="http://schemas.openxmlformats.org/drawingml/2006/main" rot="0">
              <a:off x="78278" y="2944063"/>
              <a:ext cx="78276" cy="493890"/>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9" name="曲线"/>
            <p:cNvSpPr>
              <a:spLocks xmlns:a="http://schemas.openxmlformats.org/drawingml/2006/main"/>
            </p:cNvSpPr>
            <p:nvPr/>
          </p:nvSpPr>
          <p:spPr>
            <a:xfrm xmlns:a="http://schemas.openxmlformats.org/drawingml/2006/main" rot="0">
              <a:off x="769725" y="5478744"/>
              <a:ext cx="190100" cy="1025055"/>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40" name="曲线"/>
            <p:cNvSpPr>
              <a:spLocks xmlns:a="http://schemas.openxmlformats.org/drawingml/2006/main"/>
            </p:cNvSpPr>
            <p:nvPr/>
          </p:nvSpPr>
          <p:spPr>
            <a:xfrm xmlns:a="http://schemas.openxmlformats.org/drawingml/2006/main" rot="0">
              <a:off x="775315" y="1399026"/>
              <a:ext cx="2076201" cy="4048034"/>
            </a:xfrm>
            <a:custGeom xmlns:a="http://schemas.openxmlformats.org/drawingml/2006/main">
              <a:gdLst>
                <a:gd name="T1" fmla="*/ 0 w 21600"/>
                <a:gd name="T2" fmla="*/ 0 h 21600"/>
                <a:gd name="T3" fmla="*/ 21600 w 21600"/>
                <a:gd name="T4" fmla="*/ 21600 h 21600"/>
              </a:gdLst>
              <a:rect l="T1" t="T2" r="T3" b="T4"/>
              <a:pathLst>
                <a:path w="21600" h="21600">
                  <a:moveTo>
                    <a:pt x="335" y="21009"/>
                  </a:moveTo>
                  <a:cubicBezTo>
                    <a:pt x="480" y="18992"/>
                    <a:pt x="1248"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5" y="1426"/>
                    <a:pt x="19488" y="1082"/>
                  </a:cubicBezTo>
                  <a:cubicBezTo>
                    <a:pt x="20207" y="713"/>
                    <a:pt x="20880" y="369"/>
                    <a:pt x="21600" y="24"/>
                  </a:cubicBezTo>
                  <a:cubicBezTo>
                    <a:pt x="21600" y="0"/>
                    <a:pt x="21600" y="0"/>
                    <a:pt x="21600" y="0"/>
                  </a:cubicBezTo>
                  <a:cubicBezTo>
                    <a:pt x="20832" y="344"/>
                    <a:pt x="20159" y="688"/>
                    <a:pt x="19440" y="1057"/>
                  </a:cubicBezTo>
                  <a:cubicBezTo>
                    <a:pt x="18767" y="1402"/>
                    <a:pt x="18096" y="1771"/>
                    <a:pt x="17424" y="2164"/>
                  </a:cubicBezTo>
                  <a:cubicBezTo>
                    <a:pt x="16080" y="2902"/>
                    <a:pt x="14784" y="3665"/>
                    <a:pt x="13583" y="4452"/>
                  </a:cubicBezTo>
                  <a:cubicBezTo>
                    <a:pt x="11135" y="6051"/>
                    <a:pt x="8879" y="7724"/>
                    <a:pt x="6960" y="9496"/>
                  </a:cubicBezTo>
                  <a:cubicBezTo>
                    <a:pt x="4991"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41" name="曲线"/>
            <p:cNvSpPr>
              <a:spLocks xmlns:a="http://schemas.openxmlformats.org/drawingml/2006/main"/>
            </p:cNvSpPr>
            <p:nvPr/>
          </p:nvSpPr>
          <p:spPr>
            <a:xfrm xmlns:a="http://schemas.openxmlformats.org/drawingml/2006/main" rot="0">
              <a:off x="922551" y="6529892"/>
              <a:ext cx="162145" cy="337336"/>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4320" y="7101"/>
                    <a:pt x="9874" y="14498"/>
                    <a:pt x="16045" y="21600"/>
                  </a:cubicBezTo>
                  <a:cubicBezTo>
                    <a:pt x="21600" y="21600"/>
                    <a:pt x="21600" y="21600"/>
                    <a:pt x="21600" y="21600"/>
                  </a:cubicBezTo>
                  <a:cubicBezTo>
                    <a:pt x="14194" y="14498"/>
                    <a:pt x="6788" y="7101"/>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42" name="曲线"/>
            <p:cNvSpPr>
              <a:spLocks xmlns:a="http://schemas.openxmlformats.org/drawingml/2006/main"/>
            </p:cNvSpPr>
            <p:nvPr/>
          </p:nvSpPr>
          <p:spPr>
            <a:xfrm xmlns:a="http://schemas.openxmlformats.org/drawingml/2006/main" rot="0">
              <a:off x="769725" y="5359465"/>
              <a:ext cx="37274" cy="221784"/>
            </a:xfrm>
            <a:custGeom xmlns:a="http://schemas.openxmlformats.org/drawingml/2006/main">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43" name="曲线"/>
            <p:cNvSpPr>
              <a:spLocks xmlns:a="http://schemas.openxmlformats.org/drawingml/2006/main"/>
            </p:cNvSpPr>
            <p:nvPr/>
          </p:nvSpPr>
          <p:spPr>
            <a:xfrm xmlns:a="http://schemas.openxmlformats.org/drawingml/2006/main" rot="0">
              <a:off x="849864" y="6244739"/>
              <a:ext cx="238557" cy="622488"/>
            </a:xfrm>
            <a:custGeom xmlns:a="http://schemas.openxmlformats.org/drawingml/2006/main">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599" y="21600"/>
                    <a:pt x="21599" y="21600"/>
                    <a:pt x="21599" y="21600"/>
                  </a:cubicBezTo>
                  <a:cubicBezTo>
                    <a:pt x="17030" y="17439"/>
                    <a:pt x="13292" y="13280"/>
                    <a:pt x="9969" y="8959"/>
                  </a:cubicBezTo>
                  <a:cubicBezTo>
                    <a:pt x="7476" y="6879"/>
                    <a:pt x="5399" y="4960"/>
                    <a:pt x="2907" y="287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grpSp>
      <p:grpSp>
        <p:nvGrpSpPr>
          <p:cNvPr id="131" name="组合"/>
          <p:cNvGrpSpPr>
            <a:grpSpLocks xmlns:a="http://schemas.openxmlformats.org/drawingml/2006/main"/>
          </p:cNvGrpSpPr>
          <p:nvPr/>
        </p:nvGrpSpPr>
        <p:grpSpPr>
          <a:xfrm xmlns:a="http://schemas.openxmlformats.org/drawingml/2006/main">
            <a:off x="27221" y="-785"/>
            <a:ext cx="2356674" cy="6854039"/>
            <a:chOff x="27221" y="-785"/>
            <a:chExt cx="2356674" cy="6854039"/>
          </a:xfrm>
        </p:grpSpPr>
        <p:sp>
          <p:nvSpPr>
            <p:cNvPr id="119" name="曲线"/>
            <p:cNvSpPr>
              <a:spLocks xmlns:a="http://schemas.openxmlformats.org/drawingml/2006/main"/>
            </p:cNvSpPr>
            <p:nvPr/>
          </p:nvSpPr>
          <p:spPr>
            <a:xfrm xmlns:a="http://schemas.openxmlformats.org/drawingml/2006/main" rot="0">
              <a:off x="27221" y="-785"/>
              <a:ext cx="494327" cy="4401044"/>
            </a:xfrm>
            <a:custGeom xmlns:a="http://schemas.openxmlformats.org/drawingml/2006/main">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0" name="曲线"/>
            <p:cNvSpPr>
              <a:spLocks xmlns:a="http://schemas.openxmlformats.org/drawingml/2006/main"/>
            </p:cNvSpPr>
            <p:nvPr/>
          </p:nvSpPr>
          <p:spPr>
            <a:xfrm xmlns:a="http://schemas.openxmlformats.org/drawingml/2006/main" rot="0">
              <a:off x="550288" y="4316472"/>
              <a:ext cx="423435" cy="1580697"/>
            </a:xfrm>
            <a:custGeom xmlns:a="http://schemas.openxmlformats.org/drawingml/2006/main">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1" name="曲线"/>
            <p:cNvSpPr>
              <a:spLocks xmlns:a="http://schemas.openxmlformats.org/drawingml/2006/main"/>
            </p:cNvSpPr>
            <p:nvPr/>
          </p:nvSpPr>
          <p:spPr>
            <a:xfrm xmlns:a="http://schemas.openxmlformats.org/drawingml/2006/main" rot="0">
              <a:off x="1006295" y="5862682"/>
              <a:ext cx="431099" cy="990570"/>
            </a:xfrm>
            <a:custGeom xmlns:a="http://schemas.openxmlformats.org/drawingml/2006/main">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79" y="9913"/>
                    <a:pt x="10079" y="13252"/>
                  </a:cubicBezTo>
                  <a:cubicBezTo>
                    <a:pt x="12959" y="16069"/>
                    <a:pt x="16079" y="18886"/>
                    <a:pt x="19199" y="21599"/>
                  </a:cubicBezTo>
                  <a:cubicBezTo>
                    <a:pt x="21600" y="21599"/>
                    <a:pt x="21600" y="21599"/>
                    <a:pt x="21600" y="21599"/>
                  </a:cubicBezTo>
                  <a:cubicBezTo>
                    <a:pt x="18239" y="18782"/>
                    <a:pt x="15119" y="15860"/>
                    <a:pt x="12000" y="12834"/>
                  </a:cubicBezTo>
                  <a:cubicBezTo>
                    <a:pt x="8159" y="9182"/>
                    <a:pt x="4799" y="5321"/>
                    <a:pt x="1440" y="1565"/>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2" name="曲线"/>
            <p:cNvSpPr>
              <a:spLocks xmlns:a="http://schemas.openxmlformats.org/drawingml/2006/main"/>
            </p:cNvSpPr>
            <p:nvPr/>
          </p:nvSpPr>
          <p:spPr>
            <a:xfrm xmlns:a="http://schemas.openxmlformats.org/drawingml/2006/main" rot="0">
              <a:off x="521548" y="4364372"/>
              <a:ext cx="551806" cy="2235968"/>
            </a:xfrm>
            <a:custGeom xmlns:a="http://schemas.openxmlformats.org/drawingml/2006/main">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3" name="曲线"/>
            <p:cNvSpPr>
              <a:spLocks xmlns:a="http://schemas.openxmlformats.org/drawingml/2006/main"/>
            </p:cNvSpPr>
            <p:nvPr/>
          </p:nvSpPr>
          <p:spPr>
            <a:xfrm xmlns:a="http://schemas.openxmlformats.org/drawingml/2006/main" rot="0">
              <a:off x="467899" y="1289198"/>
              <a:ext cx="174355" cy="3027274"/>
            </a:xfrm>
            <a:custGeom xmlns:a="http://schemas.openxmlformats.org/drawingml/2006/main">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4" name="曲线"/>
            <p:cNvSpPr>
              <a:spLocks xmlns:a="http://schemas.openxmlformats.org/drawingml/2006/main"/>
            </p:cNvSpPr>
            <p:nvPr/>
          </p:nvSpPr>
          <p:spPr>
            <a:xfrm xmlns:a="http://schemas.openxmlformats.org/drawingml/2006/main" rot="0">
              <a:off x="1111674" y="6571600"/>
              <a:ext cx="134120" cy="281652"/>
            </a:xfrm>
            <a:custGeom xmlns:a="http://schemas.openxmlformats.org/drawingml/2006/main">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5" name="曲线"/>
            <p:cNvSpPr>
              <a:spLocks xmlns:a="http://schemas.openxmlformats.org/drawingml/2006/main"/>
            </p:cNvSpPr>
            <p:nvPr/>
          </p:nvSpPr>
          <p:spPr>
            <a:xfrm xmlns:a="http://schemas.openxmlformats.org/drawingml/2006/main" rot="0">
              <a:off x="502388" y="4107629"/>
              <a:ext cx="82388" cy="511571"/>
            </a:xfrm>
            <a:custGeom xmlns:a="http://schemas.openxmlformats.org/drawingml/2006/main">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6" name="曲线"/>
            <p:cNvSpPr>
              <a:spLocks xmlns:a="http://schemas.openxmlformats.org/drawingml/2006/main"/>
            </p:cNvSpPr>
            <p:nvPr/>
          </p:nvSpPr>
          <p:spPr>
            <a:xfrm xmlns:a="http://schemas.openxmlformats.org/drawingml/2006/main" rot="0">
              <a:off x="973723" y="3145799"/>
              <a:ext cx="1410172" cy="2716882"/>
            </a:xfrm>
            <a:custGeom xmlns:a="http://schemas.openxmlformats.org/drawingml/2006/main">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900"/>
                    <a:pt x="0" y="20877"/>
                  </a:cubicBezTo>
                  <a:cubicBezTo>
                    <a:pt x="220" y="21105"/>
                    <a:pt x="367" y="21333"/>
                    <a:pt x="514" y="21600"/>
                  </a:cubicBezTo>
                  <a:cubicBezTo>
                    <a:pt x="514" y="21409"/>
                    <a:pt x="514" y="21219"/>
                    <a:pt x="587" y="21029"/>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7" name="曲线"/>
            <p:cNvSpPr>
              <a:spLocks xmlns:a="http://schemas.openxmlformats.org/drawingml/2006/main"/>
            </p:cNvSpPr>
            <p:nvPr/>
          </p:nvSpPr>
          <p:spPr>
            <a:xfrm xmlns:a="http://schemas.openxmlformats.org/drawingml/2006/main" rot="0">
              <a:off x="1073354" y="6600340"/>
              <a:ext cx="120708" cy="252911"/>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4319" y="7335"/>
                    <a:pt x="10367" y="14671"/>
                    <a:pt x="16416" y="21600"/>
                  </a:cubicBezTo>
                  <a:cubicBezTo>
                    <a:pt x="21600" y="21600"/>
                    <a:pt x="21600" y="21600"/>
                    <a:pt x="21600" y="21600"/>
                  </a:cubicBezTo>
                  <a:cubicBezTo>
                    <a:pt x="13824" y="14671"/>
                    <a:pt x="6911" y="7335"/>
                    <a:pt x="0" y="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8" name="曲线"/>
            <p:cNvSpPr>
              <a:spLocks xmlns:a="http://schemas.openxmlformats.org/drawingml/2006/main"/>
            </p:cNvSpPr>
            <p:nvPr/>
          </p:nvSpPr>
          <p:spPr>
            <a:xfrm xmlns:a="http://schemas.openxmlformats.org/drawingml/2006/main" rot="0">
              <a:off x="973723" y="5897170"/>
              <a:ext cx="137951" cy="674430"/>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9" name="曲线"/>
            <p:cNvSpPr>
              <a:spLocks xmlns:a="http://schemas.openxmlformats.org/drawingml/2006/main"/>
            </p:cNvSpPr>
            <p:nvPr/>
          </p:nvSpPr>
          <p:spPr>
            <a:xfrm xmlns:a="http://schemas.openxmlformats.org/drawingml/2006/main" rot="0">
              <a:off x="973723" y="5772629"/>
              <a:ext cx="38319" cy="228004"/>
            </a:xfrm>
            <a:custGeom xmlns:a="http://schemas.openxmlformats.org/drawingml/2006/main">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30" name="曲线"/>
            <p:cNvSpPr>
              <a:spLocks xmlns:a="http://schemas.openxmlformats.org/drawingml/2006/main"/>
            </p:cNvSpPr>
            <p:nvPr/>
          </p:nvSpPr>
          <p:spPr>
            <a:xfrm xmlns:a="http://schemas.openxmlformats.org/drawingml/2006/main" rot="0">
              <a:off x="1006295" y="6322521"/>
              <a:ext cx="210759" cy="530731"/>
            </a:xfrm>
            <a:custGeom xmlns:a="http://schemas.openxmlformats.org/drawingml/2006/main">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xmlns:a="http://schemas.openxmlformats.org/drawingml/2006/main">
              <a:schemeClr val="tx2"/>
            </a:solidFill>
            <a:ln xmlns:a="http://schemas.openxmlformats.org/drawingml/2006/main" cmpd="sng" cap="flat">
              <a:noFill/>
              <a:prstDash val="solid"/>
              <a:round/>
            </a:ln>
          </p:spPr>
        </p:sp>
      </p:grpSp>
      <p:sp>
        <p:nvSpPr>
          <p:cNvPr id="118" name="矩形"/>
          <p:cNvSpPr>
            <a:spLocks xmlns:a="http://schemas.openxmlformats.org/drawingml/2006/main"/>
          </p:cNvSpPr>
          <p:nvPr/>
        </p:nvSpPr>
        <p:spPr>
          <a:xfrm xmlns:a="http://schemas.openxmlformats.org/drawingml/2006/main" rot="0">
            <a:off x="1" y="0"/>
            <a:ext cx="182880" cy="6858000"/>
          </a:xfrm>
          <a:prstGeom xmlns:a="http://schemas.openxmlformats.org/drawingml/2006/main" prst="rect"/>
          <a:solidFill xmlns:a="http://schemas.openxmlformats.org/drawingml/2006/main">
            <a:schemeClr val="tx2"/>
          </a:solidFill>
          <a:ln xmlns:a="http://schemas.openxmlformats.org/drawingml/2006/main" w="9525" cmpd="sng" cap="flat">
            <a:noFill/>
            <a:prstDash val="solid"/>
            <a:round/>
          </a:ln>
        </p:spPr>
      </p:sp>
      <p:sp>
        <p:nvSpPr>
          <p:cNvPr id="112" name="文本框"/>
          <p:cNvSpPr>
            <a:spLocks xmlns:a="http://schemas.openxmlformats.org/drawingml/2006/main" noGrp="1"/>
          </p:cNvSpPr>
          <p:nvPr>
            <p:ph type="title"/>
          </p:nvPr>
        </p:nvSpPr>
        <p:spPr>
          <a:xfrm xmlns:a="http://schemas.openxmlformats.org/drawingml/2006/main" rot="0">
            <a:off x="2592926" y="624110"/>
            <a:ext cx="8911688" cy="1280889"/>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t>Click to edit Master title style</a:t>
            </a:r>
            <a:endParaRPr lang="zh-CN" altLang="en-US"/>
          </a:p>
        </p:txBody>
      </p:sp>
      <p:sp>
        <p:nvSpPr>
          <p:cNvPr id="113" name="文本框"/>
          <p:cNvSpPr>
            <a:spLocks xmlns:a="http://schemas.openxmlformats.org/drawingml/2006/main" noGrp="1"/>
          </p:cNvSpPr>
          <p:nvPr>
            <p:ph type="body" idx="1"/>
          </p:nvPr>
        </p:nvSpPr>
        <p:spPr>
          <a:xfrm xmlns:a="http://schemas.openxmlformats.org/drawingml/2006/main" rot="0">
            <a:off x="2589212" y="2133600"/>
            <a:ext cx="8915399" cy="3777621"/>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t>Click to edit Master text styles</a:t>
            </a:r>
            <a:endParaRPr lang="en-US" altLang="zh-CN"/>
          </a:p>
          <a:p xmlns:a="http://schemas.openxmlformats.org/drawingml/2006/main">
            <a:pPr lvl="1"/>
            <a:r>
              <a:rPr lang="en-US" altLang="zh-CN"/>
              <a:t>Second level</a:t>
            </a:r>
            <a:endParaRPr lang="en-US" altLang="zh-CN"/>
          </a:p>
          <a:p xmlns:a="http://schemas.openxmlformats.org/drawingml/2006/main">
            <a:pPr lvl="2"/>
            <a:r>
              <a:rPr lang="en-US" altLang="zh-CN"/>
              <a:t>Third level</a:t>
            </a:r>
            <a:endParaRPr lang="en-US" altLang="zh-CN"/>
          </a:p>
          <a:p xmlns:a="http://schemas.openxmlformats.org/drawingml/2006/main">
            <a:pPr lvl="3"/>
            <a:r>
              <a:rPr lang="en-US" altLang="zh-CN"/>
              <a:t>Fourth level</a:t>
            </a:r>
            <a:endParaRPr lang="en-US" altLang="zh-CN"/>
          </a:p>
          <a:p xmlns:a="http://schemas.openxmlformats.org/drawingml/2006/main">
            <a:pPr lvl="4"/>
            <a:r>
              <a:rPr lang="en-US" altLang="zh-CN"/>
              <a:t>Fifth level</a:t>
            </a:r>
            <a:endParaRPr lang="zh-CN" altLang="en-US"/>
          </a:p>
        </p:txBody>
      </p:sp>
      <p:sp>
        <p:nvSpPr>
          <p:cNvPr id="114" name="文本框"/>
          <p:cNvSpPr>
            <a:spLocks xmlns:a="http://schemas.openxmlformats.org/drawingml/2006/main" noGrp="1"/>
          </p:cNvSpPr>
          <p:nvPr>
            <p:ph type="dt" idx="10"/>
          </p:nvPr>
        </p:nvSpPr>
        <p:spPr>
          <a:xfrm xmlns:a="http://schemas.openxmlformats.org/drawingml/2006/main" rot="0">
            <a:off x="10361613" y="6130437"/>
            <a:ext cx="1146283" cy="370396"/>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endParaRPr lang="zh-CN" altLang="en-US" sz="900">
              <a:solidFill>
                <a:srgbClr val="898989"/>
              </a:solidFill>
              <a:latin typeface="Century Gothic" pitchFamily="0" charset="0"/>
              <a:ea typeface="幼圆" pitchFamily="0" charset="0"/>
              <a:cs typeface="Century Gothic" pitchFamily="0" charset="0"/>
            </a:endParaRPr>
          </a:p>
        </p:txBody>
      </p:sp>
      <p:sp>
        <p:nvSpPr>
          <p:cNvPr id="115" name="文本框"/>
          <p:cNvSpPr>
            <a:spLocks xmlns:a="http://schemas.openxmlformats.org/drawingml/2006/main" noGrp="1"/>
          </p:cNvSpPr>
          <p:nvPr>
            <p:ph type="ftr"/>
          </p:nvPr>
        </p:nvSpPr>
        <p:spPr>
          <a:xfrm xmlns:a="http://schemas.openxmlformats.org/drawingml/2006/main" rot="0">
            <a:off x="2589213" y="6135808"/>
            <a:ext cx="7619998"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900">
              <a:solidFill>
                <a:srgbClr val="898989"/>
              </a:solidFill>
              <a:latin typeface="Century Gothic" pitchFamily="0" charset="0"/>
              <a:ea typeface="幼圆" pitchFamily="0" charset="0"/>
              <a:cs typeface="Century Gothic" pitchFamily="0" charset="0"/>
            </a:endParaRPr>
          </a:p>
        </p:txBody>
      </p:sp>
      <p:sp>
        <p:nvSpPr>
          <p:cNvPr id="116" name="曲线"/>
          <p:cNvSpPr>
            <a:spLocks xmlns:a="http://schemas.openxmlformats.org/drawingml/2006/main"/>
          </p:cNvSpPr>
          <p:nvPr/>
        </p:nvSpPr>
        <p:spPr>
          <a:xfrm xmlns:a="http://schemas.openxmlformats.org/drawingml/2006/main" flipV="1" rot="0">
            <a:off x="-4187" y="714375"/>
            <a:ext cx="1588526" cy="507296"/>
          </a:xfrm>
          <a:custGeom xmlns:a="http://schemas.openxmlformats.org/drawingml/2006/main">
            <a:gdLst>
              <a:gd name="T1" fmla="*/ 0 w 21600"/>
              <a:gd name="T2" fmla="*/ -21600 h 21600"/>
              <a:gd name="T3" fmla="*/ 21600 w 21600"/>
              <a:gd name="T4" fmla="*/ 0 h 21600"/>
            </a:gdLst>
            <a:rect l="T1" t="T2" r="T3" b="T4"/>
            <a:pathLst>
              <a:path w="21600" h="21600">
                <a:moveTo>
                  <a:pt x="21600" y="10154"/>
                </a:moveTo>
                <a:lnTo>
                  <a:pt x="18486" y="406"/>
                </a:lnTo>
                <a:cubicBezTo>
                  <a:pt x="18465" y="336"/>
                  <a:pt x="18439" y="272"/>
                  <a:pt x="18418" y="203"/>
                </a:cubicBezTo>
                <a:cubicBezTo>
                  <a:pt x="18355" y="0"/>
                  <a:pt x="18290" y="0"/>
                  <a:pt x="18225" y="0"/>
                </a:cubicBezTo>
                <a:lnTo>
                  <a:pt x="16991" y="0"/>
                </a:lnTo>
                <a:lnTo>
                  <a:pt x="0" y="151"/>
                </a:lnTo>
                <a:cubicBezTo>
                  <a:pt x="18" y="7300"/>
                  <a:pt x="39" y="14450"/>
                  <a:pt x="58" y="21600"/>
                </a:cubicBezTo>
                <a:lnTo>
                  <a:pt x="16991" y="21526"/>
                </a:lnTo>
                <a:lnTo>
                  <a:pt x="18225" y="21526"/>
                </a:lnTo>
                <a:cubicBezTo>
                  <a:pt x="18290" y="21526"/>
                  <a:pt x="18355" y="21323"/>
                  <a:pt x="18418" y="21323"/>
                </a:cubicBezTo>
                <a:cubicBezTo>
                  <a:pt x="18418" y="21120"/>
                  <a:pt x="18486" y="21120"/>
                  <a:pt x="18486" y="21120"/>
                </a:cubicBezTo>
                <a:lnTo>
                  <a:pt x="21600" y="11372"/>
                </a:lnTo>
                <a:cubicBezTo>
                  <a:pt x="21728" y="10966"/>
                  <a:pt x="21728" y="10560"/>
                  <a:pt x="21600" y="10154"/>
                </a:cubicBezTo>
                <a:close/>
              </a:path>
            </a:pathLst>
          </a:custGeom>
          <a:solidFill xmlns:a="http://schemas.openxmlformats.org/drawingml/2006/main">
            <a:schemeClr val="accent1"/>
          </a:solidFill>
          <a:ln xmlns:a="http://schemas.openxmlformats.org/drawingml/2006/main" cmpd="sng" cap="flat">
            <a:noFill/>
            <a:prstDash val="solid"/>
            <a:round/>
          </a:ln>
        </p:spPr>
      </p:sp>
      <p:sp>
        <p:nvSpPr>
          <p:cNvPr id="117" name="文本框"/>
          <p:cNvSpPr>
            <a:spLocks xmlns:a="http://schemas.openxmlformats.org/drawingml/2006/main" noGrp="1"/>
          </p:cNvSpPr>
          <p:nvPr>
            <p:ph type="sldNum"/>
          </p:nvPr>
        </p:nvSpPr>
        <p:spPr>
          <a:xfrm xmlns:a="http://schemas.openxmlformats.org/drawingml/2006/main" rot="0">
            <a:off x="531813" y="787783"/>
            <a:ext cx="779766" cy="365124"/>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1451794689"/>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grpSp>
        <p:nvGrpSpPr>
          <p:cNvPr id="14" name="组合"/>
          <p:cNvGrpSpPr>
            <a:grpSpLocks/>
          </p:cNvGrpSpPr>
          <p:nvPr/>
        </p:nvGrpSpPr>
        <p:grpSpPr>
          <a:xfrm>
            <a:off x="1" y="228600"/>
            <a:ext cx="2851514" cy="6638628"/>
            <a:chOff x="1" y="228600"/>
            <a:chExt cx="2851514" cy="6638628"/>
          </a:xfrm>
        </p:grpSpPr>
        <p:sp>
          <p:nvSpPr>
            <p:cNvPr id="2" name="曲线"/>
            <p:cNvSpPr>
              <a:spLocks/>
            </p:cNvSpPr>
            <p:nvPr/>
          </p:nvSpPr>
          <p:spPr>
            <a:xfrm rot="0">
              <a:off x="1" y="2575044"/>
              <a:ext cx="100641" cy="626215"/>
            </a:xfrm>
            <a:custGeom>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a:srgbClr val="766F54">
                <a:alpha val="20000"/>
              </a:srgbClr>
            </a:solidFill>
            <a:ln cmpd="sng" cap="flat">
              <a:noFill/>
              <a:prstDash val="solid"/>
              <a:round/>
            </a:ln>
          </p:spPr>
        </p:sp>
        <p:sp>
          <p:nvSpPr>
            <p:cNvPr id="3" name="曲线"/>
            <p:cNvSpPr>
              <a:spLocks/>
            </p:cNvSpPr>
            <p:nvPr/>
          </p:nvSpPr>
          <p:spPr>
            <a:xfrm rot="0">
              <a:off x="128600" y="3156529"/>
              <a:ext cx="646716" cy="2322214"/>
            </a:xfrm>
            <a:custGeom>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a:srgbClr val="766F54">
                <a:alpha val="20000"/>
              </a:srgbClr>
            </a:solidFill>
            <a:ln cmpd="sng" cap="flat">
              <a:noFill/>
              <a:prstDash val="solid"/>
              <a:round/>
            </a:ln>
          </p:spPr>
        </p:sp>
        <p:sp>
          <p:nvSpPr>
            <p:cNvPr id="4" name="曲线"/>
            <p:cNvSpPr>
              <a:spLocks/>
            </p:cNvSpPr>
            <p:nvPr/>
          </p:nvSpPr>
          <p:spPr>
            <a:xfrm rot="0">
              <a:off x="806999" y="5447060"/>
              <a:ext cx="609442" cy="1420166"/>
            </a:xfrm>
            <a:custGeom>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a:srgbClr val="766F54">
                <a:alpha val="20000"/>
              </a:srgbClr>
            </a:solidFill>
            <a:ln cmpd="sng" cap="flat">
              <a:noFill/>
              <a:prstDash val="solid"/>
              <a:round/>
            </a:ln>
          </p:spPr>
        </p:sp>
        <p:sp>
          <p:nvSpPr>
            <p:cNvPr id="5" name="曲线"/>
            <p:cNvSpPr>
              <a:spLocks/>
            </p:cNvSpPr>
            <p:nvPr/>
          </p:nvSpPr>
          <p:spPr>
            <a:xfrm rot="0">
              <a:off x="959826" y="6503799"/>
              <a:ext cx="171463" cy="363429"/>
            </a:xfrm>
            <a:custGeom>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a:srgbClr val="766F54">
                <a:alpha val="20000"/>
              </a:srgbClr>
            </a:solidFill>
            <a:ln cmpd="sng" cap="flat">
              <a:noFill/>
              <a:prstDash val="solid"/>
              <a:round/>
            </a:ln>
          </p:spPr>
        </p:sp>
        <p:sp>
          <p:nvSpPr>
            <p:cNvPr id="6" name="曲线"/>
            <p:cNvSpPr>
              <a:spLocks/>
            </p:cNvSpPr>
            <p:nvPr/>
          </p:nvSpPr>
          <p:spPr>
            <a:xfrm rot="0">
              <a:off x="100643" y="3201259"/>
              <a:ext cx="821907" cy="3328632"/>
            </a:xfrm>
            <a:custGeom>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a:srgbClr val="766F54">
                <a:alpha val="20000"/>
              </a:srgbClr>
            </a:solidFill>
            <a:ln cmpd="sng" cap="flat">
              <a:noFill/>
              <a:prstDash val="solid"/>
              <a:round/>
            </a:ln>
          </p:spPr>
        </p:sp>
        <p:sp>
          <p:nvSpPr>
            <p:cNvPr id="7" name="曲线"/>
            <p:cNvSpPr>
              <a:spLocks/>
            </p:cNvSpPr>
            <p:nvPr/>
          </p:nvSpPr>
          <p:spPr>
            <a:xfrm rot="0">
              <a:off x="22366" y="228600"/>
              <a:ext cx="106233" cy="2927929"/>
            </a:xfrm>
            <a:custGeom>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a:srgbClr val="766F54">
                <a:alpha val="20000"/>
              </a:srgbClr>
            </a:solidFill>
            <a:ln cmpd="sng" cap="flat">
              <a:noFill/>
              <a:prstDash val="solid"/>
              <a:round/>
            </a:ln>
          </p:spPr>
        </p:sp>
        <p:sp>
          <p:nvSpPr>
            <p:cNvPr id="8" name="曲线"/>
            <p:cNvSpPr>
              <a:spLocks/>
            </p:cNvSpPr>
            <p:nvPr/>
          </p:nvSpPr>
          <p:spPr>
            <a:xfrm rot="0">
              <a:off x="78278" y="2944063"/>
              <a:ext cx="78276" cy="493890"/>
            </a:xfrm>
            <a:custGeom>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a:srgbClr val="766F54">
                <a:alpha val="20000"/>
              </a:srgbClr>
            </a:solidFill>
            <a:ln cmpd="sng" cap="flat">
              <a:noFill/>
              <a:prstDash val="solid"/>
              <a:round/>
            </a:ln>
          </p:spPr>
        </p:sp>
        <p:sp>
          <p:nvSpPr>
            <p:cNvPr id="9" name="曲线"/>
            <p:cNvSpPr>
              <a:spLocks/>
            </p:cNvSpPr>
            <p:nvPr/>
          </p:nvSpPr>
          <p:spPr>
            <a:xfrm rot="0">
              <a:off x="769725" y="5478744"/>
              <a:ext cx="190100" cy="1025055"/>
            </a:xfrm>
            <a:custGeom>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a:srgbClr val="766F54">
                <a:alpha val="20000"/>
              </a:srgbClr>
            </a:solidFill>
            <a:ln cmpd="sng" cap="flat">
              <a:noFill/>
              <a:prstDash val="solid"/>
              <a:round/>
            </a:ln>
          </p:spPr>
        </p:sp>
        <p:sp>
          <p:nvSpPr>
            <p:cNvPr id="10" name="曲线"/>
            <p:cNvSpPr>
              <a:spLocks/>
            </p:cNvSpPr>
            <p:nvPr/>
          </p:nvSpPr>
          <p:spPr>
            <a:xfrm rot="0">
              <a:off x="775315" y="1399026"/>
              <a:ext cx="2076201" cy="4048034"/>
            </a:xfrm>
            <a:custGeom>
              <a:gdLst>
                <a:gd name="T1" fmla="*/ 0 w 21600"/>
                <a:gd name="T2" fmla="*/ 0 h 21600"/>
                <a:gd name="T3" fmla="*/ 21600 w 21600"/>
                <a:gd name="T4" fmla="*/ 21600 h 21600"/>
              </a:gdLst>
              <a:rect l="T1" t="T2" r="T3" b="T4"/>
              <a:pathLst>
                <a:path w="21600" h="21600">
                  <a:moveTo>
                    <a:pt x="335" y="21009"/>
                  </a:moveTo>
                  <a:cubicBezTo>
                    <a:pt x="480" y="18992"/>
                    <a:pt x="1248"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5" y="1426"/>
                    <a:pt x="19488" y="1082"/>
                  </a:cubicBezTo>
                  <a:cubicBezTo>
                    <a:pt x="20207" y="713"/>
                    <a:pt x="20880" y="369"/>
                    <a:pt x="21600" y="24"/>
                  </a:cubicBezTo>
                  <a:cubicBezTo>
                    <a:pt x="21600" y="0"/>
                    <a:pt x="21600" y="0"/>
                    <a:pt x="21600" y="0"/>
                  </a:cubicBezTo>
                  <a:cubicBezTo>
                    <a:pt x="20832" y="344"/>
                    <a:pt x="20159" y="688"/>
                    <a:pt x="19440" y="1057"/>
                  </a:cubicBezTo>
                  <a:cubicBezTo>
                    <a:pt x="18767" y="1402"/>
                    <a:pt x="18096" y="1771"/>
                    <a:pt x="17424" y="2164"/>
                  </a:cubicBezTo>
                  <a:cubicBezTo>
                    <a:pt x="16080" y="2902"/>
                    <a:pt x="14784" y="3665"/>
                    <a:pt x="13583" y="4452"/>
                  </a:cubicBezTo>
                  <a:cubicBezTo>
                    <a:pt x="11135" y="6051"/>
                    <a:pt x="8879" y="7724"/>
                    <a:pt x="6960" y="9496"/>
                  </a:cubicBezTo>
                  <a:cubicBezTo>
                    <a:pt x="4991"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a:srgbClr val="766F54">
                <a:alpha val="20000"/>
              </a:srgbClr>
            </a:solidFill>
            <a:ln cmpd="sng" cap="flat">
              <a:noFill/>
              <a:prstDash val="solid"/>
              <a:round/>
            </a:ln>
          </p:spPr>
        </p:sp>
        <p:sp>
          <p:nvSpPr>
            <p:cNvPr id="11" name="曲线"/>
            <p:cNvSpPr>
              <a:spLocks/>
            </p:cNvSpPr>
            <p:nvPr/>
          </p:nvSpPr>
          <p:spPr>
            <a:xfrm rot="0">
              <a:off x="922551" y="6529892"/>
              <a:ext cx="162145" cy="337336"/>
            </a:xfrm>
            <a:custGeom>
              <a:gdLst>
                <a:gd name="T1" fmla="*/ 0 w 21600"/>
                <a:gd name="T2" fmla="*/ 0 h 21600"/>
                <a:gd name="T3" fmla="*/ 21600 w 21600"/>
                <a:gd name="T4" fmla="*/ 21600 h 21600"/>
              </a:gdLst>
              <a:rect l="T1" t="T2" r="T3" b="T4"/>
              <a:pathLst>
                <a:path w="21600" h="21600">
                  <a:moveTo>
                    <a:pt x="0" y="0"/>
                  </a:moveTo>
                  <a:cubicBezTo>
                    <a:pt x="4320" y="7101"/>
                    <a:pt x="9874" y="14498"/>
                    <a:pt x="16045" y="21600"/>
                  </a:cubicBezTo>
                  <a:cubicBezTo>
                    <a:pt x="21600" y="21600"/>
                    <a:pt x="21600" y="21600"/>
                    <a:pt x="21600" y="21600"/>
                  </a:cubicBezTo>
                  <a:cubicBezTo>
                    <a:pt x="14194" y="14498"/>
                    <a:pt x="6788" y="7101"/>
                    <a:pt x="0" y="0"/>
                  </a:cubicBezTo>
                  <a:close/>
                </a:path>
              </a:pathLst>
            </a:custGeom>
            <a:solidFill>
              <a:srgbClr val="766F54">
                <a:alpha val="20000"/>
              </a:srgbClr>
            </a:solidFill>
            <a:ln cmpd="sng" cap="flat">
              <a:noFill/>
              <a:prstDash val="solid"/>
              <a:round/>
            </a:ln>
          </p:spPr>
        </p:sp>
        <p:sp>
          <p:nvSpPr>
            <p:cNvPr id="12" name="曲线"/>
            <p:cNvSpPr>
              <a:spLocks/>
            </p:cNvSpPr>
            <p:nvPr/>
          </p:nvSpPr>
          <p:spPr>
            <a:xfrm rot="0">
              <a:off x="769725" y="5359465"/>
              <a:ext cx="37274" cy="221784"/>
            </a:xfrm>
            <a:custGeom>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a:srgbClr val="766F54">
                <a:alpha val="20000"/>
              </a:srgbClr>
            </a:solidFill>
            <a:ln cmpd="sng" cap="flat">
              <a:noFill/>
              <a:prstDash val="solid"/>
              <a:round/>
            </a:ln>
          </p:spPr>
        </p:sp>
        <p:sp>
          <p:nvSpPr>
            <p:cNvPr id="13" name="曲线"/>
            <p:cNvSpPr>
              <a:spLocks/>
            </p:cNvSpPr>
            <p:nvPr/>
          </p:nvSpPr>
          <p:spPr>
            <a:xfrm rot="0">
              <a:off x="849864" y="6244739"/>
              <a:ext cx="238557" cy="622488"/>
            </a:xfrm>
            <a:custGeom>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599" y="21600"/>
                    <a:pt x="21599" y="21600"/>
                    <a:pt x="21599" y="21600"/>
                  </a:cubicBezTo>
                  <a:cubicBezTo>
                    <a:pt x="17030" y="17439"/>
                    <a:pt x="13292" y="13280"/>
                    <a:pt x="9969" y="8959"/>
                  </a:cubicBezTo>
                  <a:cubicBezTo>
                    <a:pt x="7476" y="6879"/>
                    <a:pt x="5399" y="4960"/>
                    <a:pt x="2907" y="2879"/>
                  </a:cubicBezTo>
                  <a:close/>
                </a:path>
              </a:pathLst>
            </a:custGeom>
            <a:solidFill>
              <a:srgbClr val="766F54">
                <a:alpha val="20000"/>
              </a:srgbClr>
            </a:solidFill>
            <a:ln cmpd="sng" cap="flat">
              <a:noFill/>
              <a:prstDash val="solid"/>
              <a:round/>
            </a:ln>
          </p:spPr>
        </p:sp>
      </p:grpSp>
      <p:grpSp>
        <p:nvGrpSpPr>
          <p:cNvPr id="27" name="组合"/>
          <p:cNvGrpSpPr>
            <a:grpSpLocks/>
          </p:cNvGrpSpPr>
          <p:nvPr/>
        </p:nvGrpSpPr>
        <p:grpSpPr>
          <a:xfrm>
            <a:off x="27221" y="-785"/>
            <a:ext cx="2356674" cy="6854039"/>
            <a:chOff x="27221" y="-785"/>
            <a:chExt cx="2356674" cy="6854039"/>
          </a:xfrm>
        </p:grpSpPr>
        <p:sp>
          <p:nvSpPr>
            <p:cNvPr id="15" name="曲线"/>
            <p:cNvSpPr>
              <a:spLocks/>
            </p:cNvSpPr>
            <p:nvPr/>
          </p:nvSpPr>
          <p:spPr>
            <a:xfrm rot="0">
              <a:off x="27221" y="-785"/>
              <a:ext cx="494327" cy="4401044"/>
            </a:xfrm>
            <a:custGeom>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a:schemeClr val="tx2"/>
            </a:solidFill>
            <a:ln cmpd="sng" cap="flat">
              <a:noFill/>
              <a:prstDash val="solid"/>
              <a:round/>
            </a:ln>
          </p:spPr>
        </p:sp>
        <p:sp>
          <p:nvSpPr>
            <p:cNvPr id="16" name="曲线"/>
            <p:cNvSpPr>
              <a:spLocks/>
            </p:cNvSpPr>
            <p:nvPr/>
          </p:nvSpPr>
          <p:spPr>
            <a:xfrm rot="0">
              <a:off x="550288" y="4316472"/>
              <a:ext cx="423435" cy="1580697"/>
            </a:xfrm>
            <a:custGeom>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a:schemeClr val="tx2"/>
            </a:solidFill>
            <a:ln cmpd="sng" cap="flat">
              <a:noFill/>
              <a:prstDash val="solid"/>
              <a:round/>
            </a:ln>
          </p:spPr>
        </p:sp>
        <p:sp>
          <p:nvSpPr>
            <p:cNvPr id="17" name="曲线"/>
            <p:cNvSpPr>
              <a:spLocks/>
            </p:cNvSpPr>
            <p:nvPr/>
          </p:nvSpPr>
          <p:spPr>
            <a:xfrm rot="0">
              <a:off x="1006295" y="5862682"/>
              <a:ext cx="431099" cy="990570"/>
            </a:xfrm>
            <a:custGeom>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79" y="9913"/>
                    <a:pt x="10079" y="13252"/>
                  </a:cubicBezTo>
                  <a:cubicBezTo>
                    <a:pt x="12959" y="16069"/>
                    <a:pt x="16079" y="18886"/>
                    <a:pt x="19199" y="21599"/>
                  </a:cubicBezTo>
                  <a:cubicBezTo>
                    <a:pt x="21600" y="21599"/>
                    <a:pt x="21600" y="21599"/>
                    <a:pt x="21600" y="21599"/>
                  </a:cubicBezTo>
                  <a:cubicBezTo>
                    <a:pt x="18239" y="18782"/>
                    <a:pt x="15119" y="15860"/>
                    <a:pt x="12000" y="12834"/>
                  </a:cubicBezTo>
                  <a:cubicBezTo>
                    <a:pt x="8159" y="9182"/>
                    <a:pt x="4799" y="5321"/>
                    <a:pt x="1440" y="1565"/>
                  </a:cubicBezTo>
                  <a:close/>
                </a:path>
              </a:pathLst>
            </a:custGeom>
            <a:solidFill>
              <a:schemeClr val="tx2"/>
            </a:solidFill>
            <a:ln cmpd="sng" cap="flat">
              <a:noFill/>
              <a:prstDash val="solid"/>
              <a:round/>
            </a:ln>
          </p:spPr>
        </p:sp>
        <p:sp>
          <p:nvSpPr>
            <p:cNvPr id="18" name="曲线"/>
            <p:cNvSpPr>
              <a:spLocks/>
            </p:cNvSpPr>
            <p:nvPr/>
          </p:nvSpPr>
          <p:spPr>
            <a:xfrm rot="0">
              <a:off x="521548" y="4364372"/>
              <a:ext cx="551806" cy="2235968"/>
            </a:xfrm>
            <a:custGeom>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a:schemeClr val="tx2"/>
            </a:solidFill>
            <a:ln cmpd="sng" cap="flat">
              <a:noFill/>
              <a:prstDash val="solid"/>
              <a:round/>
            </a:ln>
          </p:spPr>
        </p:sp>
        <p:sp>
          <p:nvSpPr>
            <p:cNvPr id="19" name="曲线"/>
            <p:cNvSpPr>
              <a:spLocks/>
            </p:cNvSpPr>
            <p:nvPr/>
          </p:nvSpPr>
          <p:spPr>
            <a:xfrm rot="0">
              <a:off x="467899" y="1289198"/>
              <a:ext cx="174355" cy="3027274"/>
            </a:xfrm>
            <a:custGeom>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a:schemeClr val="tx2"/>
            </a:solidFill>
            <a:ln cmpd="sng" cap="flat">
              <a:noFill/>
              <a:prstDash val="solid"/>
              <a:round/>
            </a:ln>
          </p:spPr>
        </p:sp>
        <p:sp>
          <p:nvSpPr>
            <p:cNvPr id="20" name="曲线"/>
            <p:cNvSpPr>
              <a:spLocks/>
            </p:cNvSpPr>
            <p:nvPr/>
          </p:nvSpPr>
          <p:spPr>
            <a:xfrm rot="0">
              <a:off x="1111674" y="6571600"/>
              <a:ext cx="134120" cy="281652"/>
            </a:xfrm>
            <a:custGeom>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a:schemeClr val="tx2"/>
            </a:solidFill>
            <a:ln cmpd="sng" cap="flat">
              <a:noFill/>
              <a:prstDash val="solid"/>
              <a:round/>
            </a:ln>
          </p:spPr>
        </p:sp>
        <p:sp>
          <p:nvSpPr>
            <p:cNvPr id="21" name="曲线"/>
            <p:cNvSpPr>
              <a:spLocks/>
            </p:cNvSpPr>
            <p:nvPr/>
          </p:nvSpPr>
          <p:spPr>
            <a:xfrm rot="0">
              <a:off x="502388" y="4107629"/>
              <a:ext cx="82388" cy="511571"/>
            </a:xfrm>
            <a:custGeom>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a:schemeClr val="tx2"/>
            </a:solidFill>
            <a:ln cmpd="sng" cap="flat">
              <a:noFill/>
              <a:prstDash val="solid"/>
              <a:round/>
            </a:ln>
          </p:spPr>
        </p:sp>
        <p:sp>
          <p:nvSpPr>
            <p:cNvPr id="22" name="曲线"/>
            <p:cNvSpPr>
              <a:spLocks/>
            </p:cNvSpPr>
            <p:nvPr/>
          </p:nvSpPr>
          <p:spPr>
            <a:xfrm rot="0">
              <a:off x="973723" y="3145799"/>
              <a:ext cx="1410172" cy="2716882"/>
            </a:xfrm>
            <a:custGeom>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900"/>
                    <a:pt x="0" y="20877"/>
                  </a:cubicBezTo>
                  <a:cubicBezTo>
                    <a:pt x="220" y="21105"/>
                    <a:pt x="367" y="21333"/>
                    <a:pt x="514" y="21600"/>
                  </a:cubicBezTo>
                  <a:cubicBezTo>
                    <a:pt x="514" y="21409"/>
                    <a:pt x="514" y="21219"/>
                    <a:pt x="587" y="21029"/>
                  </a:cubicBezTo>
                  <a:close/>
                </a:path>
              </a:pathLst>
            </a:custGeom>
            <a:solidFill>
              <a:schemeClr val="tx2"/>
            </a:solidFill>
            <a:ln cmpd="sng" cap="flat">
              <a:noFill/>
              <a:prstDash val="solid"/>
              <a:round/>
            </a:ln>
          </p:spPr>
        </p:sp>
        <p:sp>
          <p:nvSpPr>
            <p:cNvPr id="23" name="曲线"/>
            <p:cNvSpPr>
              <a:spLocks/>
            </p:cNvSpPr>
            <p:nvPr/>
          </p:nvSpPr>
          <p:spPr>
            <a:xfrm rot="0">
              <a:off x="1073354" y="6600340"/>
              <a:ext cx="120708" cy="252911"/>
            </a:xfrm>
            <a:custGeom>
              <a:gdLst>
                <a:gd name="T1" fmla="*/ 0 w 21600"/>
                <a:gd name="T2" fmla="*/ 0 h 21600"/>
                <a:gd name="T3" fmla="*/ 21600 w 21600"/>
                <a:gd name="T4" fmla="*/ 21600 h 21600"/>
              </a:gdLst>
              <a:rect l="T1" t="T2" r="T3" b="T4"/>
              <a:pathLst>
                <a:path w="21600" h="21600">
                  <a:moveTo>
                    <a:pt x="0" y="0"/>
                  </a:moveTo>
                  <a:cubicBezTo>
                    <a:pt x="4319" y="7335"/>
                    <a:pt x="10367" y="14671"/>
                    <a:pt x="16416" y="21600"/>
                  </a:cubicBezTo>
                  <a:cubicBezTo>
                    <a:pt x="21600" y="21600"/>
                    <a:pt x="21600" y="21600"/>
                    <a:pt x="21600" y="21600"/>
                  </a:cubicBezTo>
                  <a:cubicBezTo>
                    <a:pt x="13824" y="14671"/>
                    <a:pt x="6911" y="7335"/>
                    <a:pt x="0" y="0"/>
                  </a:cubicBezTo>
                  <a:close/>
                </a:path>
              </a:pathLst>
            </a:custGeom>
            <a:solidFill>
              <a:schemeClr val="tx2"/>
            </a:solidFill>
            <a:ln cmpd="sng" cap="flat">
              <a:noFill/>
              <a:prstDash val="solid"/>
              <a:round/>
            </a:ln>
          </p:spPr>
        </p:sp>
        <p:sp>
          <p:nvSpPr>
            <p:cNvPr id="24" name="曲线"/>
            <p:cNvSpPr>
              <a:spLocks/>
            </p:cNvSpPr>
            <p:nvPr/>
          </p:nvSpPr>
          <p:spPr>
            <a:xfrm rot="0">
              <a:off x="973723" y="5897170"/>
              <a:ext cx="137951" cy="674430"/>
            </a:xfrm>
            <a:custGeom>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a:schemeClr val="tx2"/>
            </a:solidFill>
            <a:ln cmpd="sng" cap="flat">
              <a:noFill/>
              <a:prstDash val="solid"/>
              <a:round/>
            </a:ln>
          </p:spPr>
        </p:sp>
        <p:sp>
          <p:nvSpPr>
            <p:cNvPr id="25" name="曲线"/>
            <p:cNvSpPr>
              <a:spLocks/>
            </p:cNvSpPr>
            <p:nvPr/>
          </p:nvSpPr>
          <p:spPr>
            <a:xfrm rot="0">
              <a:off x="973723" y="5772629"/>
              <a:ext cx="38319" cy="228004"/>
            </a:xfrm>
            <a:custGeom>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a:schemeClr val="tx2"/>
            </a:solidFill>
            <a:ln cmpd="sng" cap="flat">
              <a:noFill/>
              <a:prstDash val="solid"/>
              <a:round/>
            </a:ln>
          </p:spPr>
        </p:sp>
        <p:sp>
          <p:nvSpPr>
            <p:cNvPr id="26" name="曲线"/>
            <p:cNvSpPr>
              <a:spLocks/>
            </p:cNvSpPr>
            <p:nvPr/>
          </p:nvSpPr>
          <p:spPr>
            <a:xfrm rot="0">
              <a:off x="1006295" y="6322521"/>
              <a:ext cx="210759" cy="530731"/>
            </a:xfrm>
            <a:custGeom>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a:schemeClr val="tx2"/>
            </a:solidFill>
            <a:ln cmpd="sng" cap="flat">
              <a:noFill/>
              <a:prstDash val="solid"/>
              <a:round/>
            </a:ln>
          </p:spPr>
        </p:sp>
      </p:grpSp>
      <p:sp>
        <p:nvSpPr>
          <p:cNvPr id="28" name="矩形"/>
          <p:cNvSpPr>
            <a:spLocks/>
          </p:cNvSpPr>
          <p:nvPr/>
        </p:nvSpPr>
        <p:spPr>
          <a:xfrm rot="0">
            <a:off x="1" y="0"/>
            <a:ext cx="182880" cy="6858000"/>
          </a:xfrm>
          <a:prstGeom prst="rect"/>
          <a:solidFill>
            <a:schemeClr val="tx2"/>
          </a:solidFill>
          <a:ln w="9525" cmpd="sng" cap="flat">
            <a:noFill/>
            <a:prstDash val="solid"/>
            <a:round/>
          </a:ln>
        </p:spPr>
      </p:sp>
      <p:sp>
        <p:nvSpPr>
          <p:cNvPr id="29" name="文本框"/>
          <p:cNvSpPr>
            <a:spLocks noGrp="1"/>
          </p:cNvSpPr>
          <p:nvPr>
            <p:ph type="title"/>
          </p:nvPr>
        </p:nvSpPr>
        <p:spPr>
          <a:xfrm rot="0">
            <a:off x="2592924" y="624110"/>
            <a:ext cx="8911687" cy="1280889"/>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title style</a:t>
            </a:r>
            <a:endParaRPr lang="zh-CN" altLang="en-US"/>
          </a:p>
        </p:txBody>
      </p:sp>
      <p:sp>
        <p:nvSpPr>
          <p:cNvPr id="30" name="文本框"/>
          <p:cNvSpPr>
            <a:spLocks noGrp="1"/>
          </p:cNvSpPr>
          <p:nvPr>
            <p:ph type="body" idx="1"/>
          </p:nvPr>
        </p:nvSpPr>
        <p:spPr>
          <a:xfrm rot="0">
            <a:off x="2589212" y="2133600"/>
            <a:ext cx="8915399" cy="38862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31" name="文本框"/>
          <p:cNvSpPr>
            <a:spLocks noGrp="1"/>
          </p:cNvSpPr>
          <p:nvPr>
            <p:ph type="dt" idx="2"/>
          </p:nvPr>
        </p:nvSpPr>
        <p:spPr>
          <a:xfrm rot="0">
            <a:off x="10361613" y="6130437"/>
            <a:ext cx="1146283" cy="370396"/>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datetime1">
              <a:rPr lang="en-US" altLang="zh-CN" sz="900">
                <a:solidFill>
                  <a:srgbClr val="898989"/>
                </a:solidFill>
                <a:latin typeface="Century Gothic" pitchFamily="0" charset="0"/>
                <a:ea typeface="幼圆" pitchFamily="0" charset="0"/>
                <a:cs typeface="Century Gothic" pitchFamily="0" charset="0"/>
              </a:rPr>
              <a:t>2/14/2026</a:t>
            </a:fld>
            <a:endParaRPr lang="zh-CN" altLang="en-US" sz="900">
              <a:solidFill>
                <a:srgbClr val="898989"/>
              </a:solidFill>
              <a:latin typeface="Century Gothic" pitchFamily="0" charset="0"/>
              <a:ea typeface="幼圆" pitchFamily="0" charset="0"/>
              <a:cs typeface="Century Gothic" pitchFamily="0" charset="0"/>
            </a:endParaRPr>
          </a:p>
        </p:txBody>
      </p:sp>
      <p:sp>
        <p:nvSpPr>
          <p:cNvPr id="32" name="文本框"/>
          <p:cNvSpPr>
            <a:spLocks noGrp="1"/>
          </p:cNvSpPr>
          <p:nvPr>
            <p:ph type="ftr" idx="3"/>
          </p:nvPr>
        </p:nvSpPr>
        <p:spPr>
          <a:xfrm rot="0">
            <a:off x="2589213" y="6135808"/>
            <a:ext cx="7619998" cy="365125"/>
          </a:xfrm>
          <a:prstGeom prst="rect"/>
          <a:noFill/>
          <a:ln w="12700" cmpd="sng" cap="flat">
            <a:noFill/>
            <a:prstDash val="solid"/>
            <a:miter/>
          </a:ln>
        </p:spPr>
        <p:txBody>
          <a:bodyPr vert="horz" wrap="square" lIns="91440" tIns="45720" rIns="91440" bIns="45720" anchor="ctr" anchorCtr="0">
            <a:prstTxWarp prst="textNoShape"/>
          </a:bodyPr>
          <a:lstStyle/>
          <a:p>
            <a:pPr algn="l"/>
            <a:endParaRPr lang="zh-CN" altLang="en-US" sz="900">
              <a:solidFill>
                <a:srgbClr val="898989"/>
              </a:solidFill>
              <a:latin typeface="Century Gothic" pitchFamily="0" charset="0"/>
              <a:ea typeface="幼圆" pitchFamily="0" charset="0"/>
              <a:cs typeface="Century Gothic" pitchFamily="0" charset="0"/>
            </a:endParaRPr>
          </a:p>
        </p:txBody>
      </p:sp>
      <p:sp>
        <p:nvSpPr>
          <p:cNvPr id="33" name="文本框"/>
          <p:cNvSpPr>
            <a:spLocks noGrp="1"/>
          </p:cNvSpPr>
          <p:nvPr>
            <p:ph type="sldNum" idx="4"/>
          </p:nvPr>
        </p:nvSpPr>
        <p:spPr>
          <a:xfrm rot="0">
            <a:off x="531813" y="787783"/>
            <a:ext cx="779766" cy="365124"/>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1391184800"/>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sldNum="0" hdr="0" ftr="0" dt="0"/>
  <p:txStyles>
    <p:titleStyle>
      <a:lvl1pPr algn="l" defTabSz="914400" eaLnBrk="1" fontAlgn="auto" latinLnBrk="0" hangingPunct="1">
        <a:spcBef>
          <a:spcPts val="0"/>
        </a:spcBef>
        <a:buNone/>
        <a:defRPr sz="3600" kern="1200">
          <a:solidFill>
            <a:srgbClr val="262626"/>
          </a:solidFill>
          <a:latin typeface="Century Gothic" pitchFamily="0" charset="0"/>
          <a:ea typeface="幼圆" pitchFamily="0" charset="0"/>
          <a:cs typeface="Century Gothic" pitchFamily="0" charset="0"/>
        </a:defRPr>
      </a:lvl1pPr>
    </p:titleStyle>
    <p:bodyStyle>
      <a:lvl1pPr marL="342900" indent="-342900" algn="l" defTabSz="914400" eaLnBrk="1" fontAlgn="auto" latinLnBrk="0" hangingPunct="1">
        <a:spcBef>
          <a:spcPts val="1000"/>
        </a:spcBef>
        <a:spcAft>
          <a:spcPts val="0"/>
        </a:spcAft>
        <a:buClr>
          <a:schemeClr val="accent1"/>
        </a:buClr>
        <a:buFont typeface="Wingdings 3" pitchFamily="0" charset="2"/>
        <a:buChar char=""/>
        <a:defRPr sz="1800" kern="1200">
          <a:solidFill>
            <a:srgbClr val="404040"/>
          </a:solidFill>
          <a:latin typeface="Century Gothic" pitchFamily="0" charset="0"/>
          <a:ea typeface="幼圆" pitchFamily="0" charset="0"/>
          <a:cs typeface="Century Gothic" pitchFamily="0" charset="0"/>
        </a:defRPr>
      </a:lvl1pPr>
      <a:lvl2pPr marL="742950" indent="-285750" algn="l" defTabSz="914400" eaLnBrk="1" fontAlgn="auto" latinLnBrk="0" hangingPunct="1">
        <a:spcBef>
          <a:spcPts val="1000"/>
        </a:spcBef>
        <a:spcAft>
          <a:spcPts val="0"/>
        </a:spcAft>
        <a:buClr>
          <a:schemeClr val="accent1"/>
        </a:buClr>
        <a:buFont typeface="Wingdings 3" pitchFamily="0" charset="2"/>
        <a:buChar char=""/>
        <a:defRPr sz="1600" kern="1200">
          <a:solidFill>
            <a:srgbClr val="404040"/>
          </a:solidFill>
          <a:latin typeface="Century Gothic" pitchFamily="0" charset="0"/>
          <a:ea typeface="幼圆" pitchFamily="0" charset="0"/>
          <a:cs typeface="Century Gothic" pitchFamily="0" charset="0"/>
        </a:defRPr>
      </a:lvl2pPr>
      <a:lvl3pPr marL="1143000" indent="-228600" algn="l" defTabSz="914400" eaLnBrk="1" fontAlgn="auto" latinLnBrk="0" hangingPunct="1">
        <a:spcBef>
          <a:spcPts val="1000"/>
        </a:spcBef>
        <a:spcAft>
          <a:spcPts val="0"/>
        </a:spcAft>
        <a:buClr>
          <a:schemeClr val="accent1"/>
        </a:buClr>
        <a:buFont typeface="Wingdings 3" pitchFamily="0" charset="2"/>
        <a:buChar char=""/>
        <a:defRPr sz="1400" kern="1200">
          <a:solidFill>
            <a:srgbClr val="404040"/>
          </a:solidFill>
          <a:latin typeface="Century Gothic" pitchFamily="0" charset="0"/>
          <a:ea typeface="幼圆" pitchFamily="0" charset="0"/>
          <a:cs typeface="Century Gothic" pitchFamily="0" charset="0"/>
        </a:defRPr>
      </a:lvl3pPr>
      <a:lvl4pPr marL="1600327"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4pPr>
      <a:lvl5pPr marL="2057526"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5pPr>
      <a:lvl6pPr marL="2514727"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6pPr>
      <a:lvl7pPr marL="2972054"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7pPr>
      <a:lvl8pPr marL="3429254"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8pPr>
      <a:lvl9pPr marL="3429254"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2.jpe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3.jpeg"/><Relationship Id="rId2" Type="http://schemas.openxmlformats.org/officeDocument/2006/relationships/slideLayout" Target="../slideLayouts/slideLayout13.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4.png"/><Relationship Id="rId2" Type="http://schemas.openxmlformats.org/officeDocument/2006/relationships/slideLayout" Target="../slideLayouts/slideLayout13.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5.jpeg"/><Relationship Id="rId2" Type="http://schemas.openxmlformats.org/officeDocument/2006/relationships/slideLayout" Target="../slideLayouts/slideLayout13.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6.jpeg"/><Relationship Id="rId2" Type="http://schemas.openxmlformats.org/officeDocument/2006/relationships/slideLayout" Target="../slideLayouts/slideLayout13.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7.jpeg"/><Relationship Id="rId2" Type="http://schemas.openxmlformats.org/officeDocument/2006/relationships/slideLayout" Target="../slideLayouts/slideLayout13.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image" Target="../media/9.jpeg"/><Relationship Id="rId3" Type="http://schemas.openxmlformats.org/officeDocument/2006/relationships/slideLayout" Target="../slideLayouts/slideLayout13.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image" Target="../media/8.png"/><Relationship Id="rId3" Type="http://schemas.openxmlformats.org/officeDocument/2006/relationships/image" Target="../media/10.jpg"/><Relationship Id="rId4" Type="http://schemas.openxmlformats.org/officeDocument/2006/relationships/slideLayout" Target="../slideLayouts/slideLayout13.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image" Target="../media/8.png"/><Relationship Id="rId3" Type="http://schemas.openxmlformats.org/officeDocument/2006/relationships/image" Target="../media/11.jpeg"/><Relationship Id="rId4" Type="http://schemas.openxmlformats.org/officeDocument/2006/relationships/slideLayout" Target="../slideLayouts/slideLayout13.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3.jpeg"/><Relationship Id="rId2" Type="http://schemas.openxmlformats.org/officeDocument/2006/relationships/slideLayout" Target="../slideLayouts/slideLayout13.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12.jpeg"/><Relationship Id="rId2" Type="http://schemas.openxmlformats.org/officeDocument/2006/relationships/slideLayout" Target="../slideLayouts/slideLayout13.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13.png"/><Relationship Id="rId2" Type="http://schemas.openxmlformats.org/officeDocument/2006/relationships/image" Target="../media/14.png"/><Relationship Id="rId3" Type="http://schemas.openxmlformats.org/officeDocument/2006/relationships/image" Target="../media/15.png"/><Relationship Id="rId4" Type="http://schemas.openxmlformats.org/officeDocument/2006/relationships/image" Target="../media/16.jpeg"/><Relationship Id="rId5" Type="http://schemas.openxmlformats.org/officeDocument/2006/relationships/image" Target="../media/17.jpeg"/><Relationship Id="rId6" Type="http://schemas.openxmlformats.org/officeDocument/2006/relationships/image" Target="../media/18.jpeg"/><Relationship Id="rId7" Type="http://schemas.openxmlformats.org/officeDocument/2006/relationships/image" Target="../media/19.jpeg"/><Relationship Id="rId8" Type="http://schemas.openxmlformats.org/officeDocument/2006/relationships/image" Target="../media/20.jpeg"/><Relationship Id="rId9" Type="http://schemas.openxmlformats.org/officeDocument/2006/relationships/image" Target="../media/21.jpeg"/><Relationship Id="rId10" Type="http://schemas.openxmlformats.org/officeDocument/2006/relationships/image" Target="../media/22.jpeg"/><Relationship Id="rId11" Type="http://schemas.openxmlformats.org/officeDocument/2006/relationships/image" Target="../media/23.jpeg"/><Relationship Id="rId12" Type="http://schemas.openxmlformats.org/officeDocument/2006/relationships/image" Target="../media/24.png"/><Relationship Id="rId13" Type="http://schemas.openxmlformats.org/officeDocument/2006/relationships/image" Target="../media/25.png"/><Relationship Id="rId14" Type="http://schemas.openxmlformats.org/officeDocument/2006/relationships/image" Target="../media/26.png"/><Relationship Id="rId15" Type="http://schemas.openxmlformats.org/officeDocument/2006/relationships/image" Target="../media/27.png"/><Relationship Id="rId16" Type="http://schemas.openxmlformats.org/officeDocument/2006/relationships/slideLayout" Target="../slideLayouts/slideLayout1.xml"/><Relationship Id="rId1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28.png"/><Relationship Id="rId2" Type="http://schemas.openxmlformats.org/officeDocument/2006/relationships/image" Target="../media/29.png"/><Relationship Id="rId3" Type="http://schemas.openxmlformats.org/officeDocument/2006/relationships/image" Target="../media/30.jpg"/><Relationship Id="rId4" Type="http://schemas.openxmlformats.org/officeDocument/2006/relationships/slideLayout" Target="../slideLayouts/slideLayout12.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31.png"/><Relationship Id="rId2" Type="http://schemas.openxmlformats.org/officeDocument/2006/relationships/image" Target="../media/32.png"/><Relationship Id="rId3" Type="http://schemas.openxmlformats.org/officeDocument/2006/relationships/image" Target="../media/33.png"/><Relationship Id="rId4" Type="http://schemas.openxmlformats.org/officeDocument/2006/relationships/slideLayout" Target="../slideLayouts/slideLayout12.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34.png"/><Relationship Id="rId2" Type="http://schemas.openxmlformats.org/officeDocument/2006/relationships/image" Target="../media/35.png"/><Relationship Id="rId3" Type="http://schemas.openxmlformats.org/officeDocument/2006/relationships/image" Target="../media/36.png"/><Relationship Id="rId4" Type="http://schemas.openxmlformats.org/officeDocument/2006/relationships/image" Target="../media/37.png"/><Relationship Id="rId5" Type="http://schemas.openxmlformats.org/officeDocument/2006/relationships/slideLayout" Target="../slideLayouts/slideLayout13.xml"/><Relationship Id="rId6"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38.png"/><Relationship Id="rId2" Type="http://schemas.openxmlformats.org/officeDocument/2006/relationships/slideLayout" Target="../slideLayouts/slideLayout13.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39.jpeg"/><Relationship Id="rId2" Type="http://schemas.openxmlformats.org/officeDocument/2006/relationships/slideLayout" Target="../slideLayouts/slideLayout13.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40.jpeg"/><Relationship Id="rId2" Type="http://schemas.openxmlformats.org/officeDocument/2006/relationships/slideLayout" Target="../slideLayouts/slideLayout13.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41.jpeg"/><Relationship Id="rId2" Type="http://schemas.openxmlformats.org/officeDocument/2006/relationships/slideLayout" Target="../slideLayouts/slideLayout13.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42.png"/><Relationship Id="rId2" Type="http://schemas.openxmlformats.org/officeDocument/2006/relationships/slideLayout" Target="../slideLayouts/slideLayout13.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43.jpeg"/><Relationship Id="rId2" Type="http://schemas.openxmlformats.org/officeDocument/2006/relationships/slideLayout" Target="../slideLayouts/slideLayout13.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hyperlink" Target="https://ash.org.uk/" TargetMode="External"/><Relationship Id="rId2" Type="http://schemas.openxmlformats.org/officeDocument/2006/relationships/hyperlink" Target="https://www.adph.org.uk/" TargetMode="External"/><Relationship Id="rId3" Type="http://schemas.openxmlformats.org/officeDocument/2006/relationships/hyperlink" Target="https://doi.org/10.1177/00333549241268644" TargetMode="External"/><Relationship Id="rId4" Type="http://schemas.openxmlformats.org/officeDocument/2006/relationships/slideLayout" Target="../slideLayouts/slideLayout13.xml"/><Relationship Id="rId5"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hyperlink" Target="https://www.essex.gov.uk/" TargetMode="External"/><Relationship Id="rId2" Type="http://schemas.openxmlformats.org/officeDocument/2006/relationships/slideLayout" Target="../slideLayouts/slideLayout13.xml"/><Relationship Id="rId3"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hyperlink" Target="https://doi.org/10.7759/cureus.69236" TargetMode="External"/><Relationship Id="rId2" Type="http://schemas.openxmlformats.org/officeDocument/2006/relationships/slideLayout" Target="../slideLayouts/slideLayout13.xml"/><Relationship Id="rId3"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hyperlink" Target="https://www.sheffield.gov.uk/" TargetMode="External"/><Relationship Id="rId2" Type="http://schemas.openxmlformats.org/officeDocument/2006/relationships/hyperlink" Target="https://doi.org/10.1177/1359105320985576" TargetMode="External"/><Relationship Id="rId3" Type="http://schemas.openxmlformats.org/officeDocument/2006/relationships/slideLayout" Target="../slideLayouts/slideLayout13.xml"/><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hyperlink" Target="https://doi.org/10.1080/21642850.2024.2365931" TargetMode="External"/><Relationship Id="rId2" Type="http://schemas.openxmlformats.org/officeDocument/2006/relationships/slideLayout" Target="../slideLayouts/slideLayout13.xml"/><Relationship Id="rId3"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7.xml"/></Relationships>
</file>

<file path=ppt/slides/slide1.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73" name="文本框"/>
          <p:cNvSpPr>
            <a:spLocks noGrp="1"/>
          </p:cNvSpPr>
          <p:nvPr>
            <p:ph type="subTitle" idx="1"/>
          </p:nvPr>
        </p:nvSpPr>
        <p:spPr>
          <a:xfrm rot="0">
            <a:off x="1959821" y="2234065"/>
            <a:ext cx="8915400" cy="4132736"/>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Module name </a:t>
            </a:r>
            <a:r>
              <a:rPr lang="en-US" altLang="zh-CN" sz="1800" b="0" i="0" u="none" strike="noStrike" kern="1200" cap="none" spc="0" baseline="0">
                <a:solidFill>
                  <a:srgbClr val="595959"/>
                </a:solidFill>
                <a:latin typeface="Arial" pitchFamily="34" charset="0"/>
                <a:ea typeface="幼圆" pitchFamily="0" charset="0"/>
                <a:cs typeface="Arial" pitchFamily="34" charset="0"/>
              </a:rPr>
              <a:t>: </a:t>
            </a:r>
            <a:r>
              <a:rPr lang="en-US" altLang="zh-CN" sz="1800" b="0" i="0" u="none" strike="noStrike" kern="1200" cap="none" spc="0" baseline="0">
                <a:solidFill>
                  <a:srgbClr val="595959"/>
                </a:solidFill>
                <a:latin typeface="Arial" pitchFamily="34" charset="0"/>
                <a:ea typeface="幼圆" pitchFamily="0" charset="0"/>
                <a:cs typeface="Arial" pitchFamily="34" charset="0"/>
              </a:rPr>
              <a:t>Social Epidemiology and Public Health Development</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Module Code </a:t>
            </a:r>
            <a:r>
              <a:rPr lang="en-US" altLang="zh-CN" sz="1800" b="0" i="0" u="none" strike="noStrike" kern="1200" cap="none" spc="0" baseline="0">
                <a:solidFill>
                  <a:srgbClr val="595959"/>
                </a:solidFill>
                <a:latin typeface="Arial" pitchFamily="34" charset="0"/>
                <a:ea typeface="幼圆" pitchFamily="0" charset="0"/>
                <a:cs typeface="Arial" pitchFamily="34" charset="0"/>
              </a:rPr>
              <a:t>: LCHS7000</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Lecturer Name</a:t>
            </a:r>
            <a:r>
              <a:rPr lang="en-US" altLang="zh-CN" sz="1800" b="0" i="0" u="none" strike="noStrike" kern="1200" cap="none" spc="0" baseline="0">
                <a:solidFill>
                  <a:srgbClr val="595959"/>
                </a:solidFill>
                <a:latin typeface="Arial" pitchFamily="34" charset="0"/>
                <a:ea typeface="幼圆" pitchFamily="0" charset="0"/>
                <a:cs typeface="Arial" pitchFamily="34" charset="0"/>
              </a:rPr>
              <a:t>: Dr. Hamdi Hussain</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Student name </a:t>
            </a:r>
            <a:r>
              <a:rPr lang="en-US" altLang="zh-CN" sz="1800" b="0" i="0" u="none" strike="noStrike" kern="1200" cap="none" spc="0" baseline="0">
                <a:solidFill>
                  <a:srgbClr val="595959"/>
                </a:solidFill>
                <a:latin typeface="Arial" pitchFamily="34" charset="0"/>
                <a:ea typeface="幼圆" pitchFamily="0" charset="0"/>
                <a:cs typeface="Arial" pitchFamily="34" charset="0"/>
              </a:rPr>
              <a:t>: Fahmidah Faruk Patel (2519425)</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0" i="0" u="none" strike="noStrike" kern="1200" cap="none" spc="0" baseline="0">
                <a:solidFill>
                  <a:srgbClr val="595959"/>
                </a:solidFill>
                <a:latin typeface="Arial" pitchFamily="34" charset="0"/>
                <a:ea typeface="幼圆" pitchFamily="0" charset="0"/>
                <a:cs typeface="Arial" pitchFamily="34" charset="0"/>
              </a:rPr>
              <a:t>                           </a:t>
            </a:r>
            <a:r>
              <a:rPr lang="en-US" altLang="zh-CN" sz="1800" b="0" i="0" u="none" strike="noStrike" kern="1200" cap="none" spc="0" baseline="0">
                <a:solidFill>
                  <a:srgbClr val="595959"/>
                </a:solidFill>
                <a:latin typeface="Arial" pitchFamily="34" charset="0"/>
                <a:ea typeface="幼圆" pitchFamily="0" charset="0"/>
                <a:cs typeface="Arial" pitchFamily="34" charset="0"/>
              </a:rPr>
              <a:t>Rajveersinh</a:t>
            </a:r>
            <a:r>
              <a:rPr lang="en-US" altLang="zh-CN" sz="1800" b="0" i="0" u="none" strike="noStrike" kern="1200" cap="none" spc="0" baseline="0">
                <a:solidFill>
                  <a:srgbClr val="595959"/>
                </a:solidFill>
                <a:latin typeface="Arial" pitchFamily="34" charset="0"/>
                <a:ea typeface="幼圆" pitchFamily="0" charset="0"/>
                <a:cs typeface="Arial" pitchFamily="34" charset="0"/>
              </a:rPr>
              <a:t> </a:t>
            </a:r>
            <a:r>
              <a:rPr lang="en-US" altLang="zh-CN" sz="1800" b="0" i="0" u="none" strike="noStrike" kern="1200" cap="none" spc="0" baseline="0">
                <a:solidFill>
                  <a:srgbClr val="595959"/>
                </a:solidFill>
                <a:latin typeface="Arial" pitchFamily="34" charset="0"/>
                <a:ea typeface="幼圆" pitchFamily="0" charset="0"/>
                <a:cs typeface="Arial" pitchFamily="34" charset="0"/>
              </a:rPr>
              <a:t>Shailendrasinh</a:t>
            </a:r>
            <a:r>
              <a:rPr lang="en-US" altLang="zh-CN" sz="1800" b="0" i="0" u="none" strike="noStrike" kern="1200" cap="none" spc="0" baseline="0">
                <a:solidFill>
                  <a:srgbClr val="595959"/>
                </a:solidFill>
                <a:latin typeface="Arial" pitchFamily="34" charset="0"/>
                <a:ea typeface="幼圆" pitchFamily="0" charset="0"/>
                <a:cs typeface="Arial" pitchFamily="34" charset="0"/>
              </a:rPr>
              <a:t> Rana (2526006)</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0" i="0" u="none" strike="noStrike" kern="1200" cap="none" spc="0" baseline="0">
                <a:solidFill>
                  <a:srgbClr val="595959"/>
                </a:solidFill>
                <a:latin typeface="Arial" pitchFamily="34" charset="0"/>
                <a:ea typeface="幼圆" pitchFamily="0" charset="0"/>
                <a:cs typeface="Arial" pitchFamily="34" charset="0"/>
              </a:rPr>
              <a:t>                           Hetvi </a:t>
            </a:r>
            <a:r>
              <a:rPr lang="en-US" altLang="zh-CN" sz="1800" b="0" i="0" u="none" strike="noStrike" kern="1200" cap="none" spc="0" baseline="0">
                <a:solidFill>
                  <a:srgbClr val="595959"/>
                </a:solidFill>
                <a:latin typeface="Arial" pitchFamily="34" charset="0"/>
                <a:ea typeface="幼圆" pitchFamily="0" charset="0"/>
                <a:cs typeface="Arial" pitchFamily="34" charset="0"/>
              </a:rPr>
              <a:t>Rajendrasinh</a:t>
            </a:r>
            <a:r>
              <a:rPr lang="en-US" altLang="zh-CN" sz="1800" b="0" i="0" u="none" strike="noStrike" kern="1200" cap="none" spc="0" baseline="0">
                <a:solidFill>
                  <a:srgbClr val="595959"/>
                </a:solidFill>
                <a:latin typeface="Arial" pitchFamily="34" charset="0"/>
                <a:ea typeface="幼圆" pitchFamily="0" charset="0"/>
                <a:cs typeface="Arial" pitchFamily="34" charset="0"/>
              </a:rPr>
              <a:t> </a:t>
            </a:r>
            <a:r>
              <a:rPr lang="en-US" altLang="zh-CN" sz="1800" b="0" i="0" u="none" strike="noStrike" kern="1200" cap="none" spc="0" baseline="0">
                <a:solidFill>
                  <a:srgbClr val="595959"/>
                </a:solidFill>
                <a:latin typeface="Arial" pitchFamily="34" charset="0"/>
                <a:ea typeface="幼圆" pitchFamily="0" charset="0"/>
                <a:cs typeface="Arial" pitchFamily="34" charset="0"/>
              </a:rPr>
              <a:t>Sangdot</a:t>
            </a:r>
            <a:r>
              <a:rPr lang="en-US" altLang="zh-CN" sz="1800" b="0" i="0" u="none" strike="noStrike" kern="1200" cap="none" spc="0" baseline="0">
                <a:solidFill>
                  <a:srgbClr val="595959"/>
                </a:solidFill>
                <a:latin typeface="Arial" pitchFamily="34" charset="0"/>
                <a:ea typeface="幼圆" pitchFamily="0" charset="0"/>
                <a:cs typeface="Arial" pitchFamily="34" charset="0"/>
              </a:rPr>
              <a:t> (2526007)</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Course Name </a:t>
            </a:r>
            <a:r>
              <a:rPr lang="en-US" altLang="zh-CN" sz="1800" b="0" i="0" u="none" strike="noStrike" kern="1200" cap="none" spc="0" baseline="0">
                <a:solidFill>
                  <a:srgbClr val="595959"/>
                </a:solidFill>
                <a:latin typeface="Arial" pitchFamily="34" charset="0"/>
                <a:ea typeface="幼圆" pitchFamily="0" charset="0"/>
                <a:cs typeface="Arial" pitchFamily="34" charset="0"/>
              </a:rPr>
              <a:t>: M.Sc. Public Health and Social Care in Practice</a:t>
            </a:r>
            <a:endParaRPr lang="zh-CN" altLang="en-US" sz="1800" b="0" i="0" u="none" strike="noStrike" kern="1200" cap="none" spc="0" baseline="0">
              <a:solidFill>
                <a:srgbClr val="595959"/>
              </a:solidFill>
              <a:latin typeface="Arial" pitchFamily="34" charset="0"/>
              <a:ea typeface="幼圆" pitchFamily="0" charset="0"/>
              <a:cs typeface="Arial" pitchFamily="34" charset="0"/>
            </a:endParaRPr>
          </a:p>
        </p:txBody>
      </p:sp>
      <p:pic>
        <p:nvPicPr>
          <p:cNvPr id="74" name="图片"/>
          <p:cNvPicPr>
            <a:picLocks noChangeAspect="1"/>
          </p:cNvPicPr>
          <p:nvPr/>
        </p:nvPicPr>
        <p:blipFill>
          <a:blip r:embed="rId1" cstate="print"/>
          <a:stretch>
            <a:fillRect/>
          </a:stretch>
        </p:blipFill>
        <p:spPr>
          <a:xfrm rot="0">
            <a:off x="9733889" y="0"/>
            <a:ext cx="2458111" cy="1365616"/>
          </a:xfrm>
          <a:prstGeom prst="rect"/>
          <a:noFill/>
          <a:ln w="12700" cmpd="sng" cap="flat">
            <a:noFill/>
            <a:prstDash val="solid"/>
            <a:miter/>
          </a:ln>
        </p:spPr>
      </p:pic>
    </p:spTree>
    <p:extLst>
      <p:ext uri="{BB962C8B-B14F-4D97-AF65-F5344CB8AC3E}">
        <p14:creationId xmlns:p14="http://schemas.microsoft.com/office/powerpoint/2010/main" val="733019627"/>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09" name="文本框"/>
          <p:cNvSpPr>
            <a:spLocks noGrp="1"/>
          </p:cNvSpPr>
          <p:nvPr>
            <p:ph type="title"/>
          </p:nvPr>
        </p:nvSpPr>
        <p:spPr>
          <a:xfrm rot="0">
            <a:off x="1728674" y="1"/>
            <a:ext cx="4365735" cy="4572000"/>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4000" b="1" i="0" u="none" strike="noStrike" kern="1200" cap="none" spc="0" baseline="0">
                <a:solidFill>
                  <a:srgbClr val="262626"/>
                </a:solidFill>
                <a:latin typeface="Arial" pitchFamily="34" charset="0"/>
                <a:ea typeface="幼圆" pitchFamily="0" charset="0"/>
                <a:cs typeface="Arial" pitchFamily="34" charset="0"/>
              </a:rPr>
              <a:t>Reduce Vaping among Young People : Awareness, Action, Change</a:t>
            </a:r>
            <a:endParaRPr lang="zh-CN" altLang="en-US" sz="4000" b="1" i="0" u="none" strike="noStrike" kern="1200" cap="none" spc="0" baseline="0">
              <a:solidFill>
                <a:srgbClr val="262626"/>
              </a:solidFill>
              <a:latin typeface="Arial" pitchFamily="34" charset="0"/>
              <a:ea typeface="幼圆" pitchFamily="0" charset="0"/>
              <a:cs typeface="Arial" pitchFamily="34" charset="0"/>
            </a:endParaRPr>
          </a:p>
        </p:txBody>
      </p:sp>
      <p:pic>
        <p:nvPicPr>
          <p:cNvPr id="110" name="图片"/>
          <p:cNvPicPr>
            <a:picLocks noChangeAspect="1"/>
          </p:cNvPicPr>
          <p:nvPr/>
        </p:nvPicPr>
        <p:blipFill>
          <a:blip r:embed="rId1" cstate="print"/>
          <a:stretch>
            <a:fillRect/>
          </a:stretch>
        </p:blipFill>
        <p:spPr>
          <a:xfrm rot="0">
            <a:off x="7283679" y="870292"/>
            <a:ext cx="4365738" cy="4365737"/>
          </a:xfrm>
          <a:prstGeom prst="rect"/>
          <a:noFill/>
          <a:ln w="12700" cmpd="sng" cap="flat">
            <a:noFill/>
            <a:prstDash val="solid"/>
            <a:miter/>
          </a:ln>
        </p:spPr>
      </p:pic>
      <p:sp>
        <p:nvSpPr>
          <p:cNvPr id="111" name="矩形"/>
          <p:cNvSpPr>
            <a:spLocks/>
          </p:cNvSpPr>
          <p:nvPr/>
        </p:nvSpPr>
        <p:spPr>
          <a:xfrm rot="0">
            <a:off x="8358508" y="5521326"/>
            <a:ext cx="2488557"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Shutterstcok,2025</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076966905"/>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45"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endParaRPr lang="zh-CN" altLang="en-US" sz="3600" b="0" i="0" u="none" strike="noStrike" kern="1200" cap="none" spc="0" baseline="0">
              <a:solidFill>
                <a:srgbClr val="262626"/>
              </a:solidFill>
              <a:latin typeface="Century Gothic" pitchFamily="0" charset="0"/>
              <a:ea typeface="幼圆" pitchFamily="0" charset="0"/>
              <a:cs typeface="Lucida Sans"/>
            </a:endParaRPr>
          </a:p>
        </p:txBody>
      </p:sp>
      <p:pic>
        <p:nvPicPr>
          <p:cNvPr id="146" name="图片"/>
          <p:cNvPicPr>
            <a:picLocks noChangeAspect="1"/>
          </p:cNvPicPr>
          <p:nvPr/>
        </p:nvPicPr>
        <p:blipFill>
          <a:blip r:embed="rId1" cstate="print"/>
          <a:stretch>
            <a:fillRect/>
          </a:stretch>
        </p:blipFill>
        <p:spPr>
          <a:xfrm rot="0">
            <a:off x="2024741" y="229180"/>
            <a:ext cx="8993058" cy="6399640"/>
          </a:xfrm>
          <a:prstGeom prst="rect"/>
          <a:noFill/>
          <a:ln w="12700" cmpd="sng" cap="flat">
            <a:noFill/>
            <a:prstDash val="solid"/>
            <a:miter/>
          </a:ln>
        </p:spPr>
      </p:pic>
    </p:spTree>
    <p:extLst>
      <p:ext uri="{BB962C8B-B14F-4D97-AF65-F5344CB8AC3E}">
        <p14:creationId xmlns:p14="http://schemas.microsoft.com/office/powerpoint/2010/main" val="430982843"/>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47"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Vape Smoking</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48" name="文本框"/>
          <p:cNvSpPr>
            <a:spLocks noGrp="1"/>
          </p:cNvSpPr>
          <p:nvPr>
            <p:ph type="body" idx="1"/>
          </p:nvPr>
        </p:nvSpPr>
        <p:spPr>
          <a:xfrm rot="0">
            <a:off x="1638300" y="1643743"/>
            <a:ext cx="6177643" cy="4963886"/>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Smoking</a:t>
            </a:r>
            <a:r>
              <a:rPr lang="en-US" altLang="zh-CN" sz="1800" b="0" i="0" u="none" strike="noStrike" kern="1200" cap="none" spc="0" baseline="0">
                <a:solidFill>
                  <a:srgbClr val="404040"/>
                </a:solidFill>
                <a:latin typeface="Arial" pitchFamily="34" charset="0"/>
                <a:ea typeface="幼圆" pitchFamily="0" charset="0"/>
                <a:cs typeface="Arial" pitchFamily="34" charset="0"/>
              </a:rPr>
              <a:t> and </a:t>
            </a:r>
            <a:r>
              <a:rPr lang="en-US" altLang="zh-CN" sz="1800" b="1" i="0" u="none" strike="noStrike" kern="1200" cap="none" spc="0" baseline="0">
                <a:solidFill>
                  <a:srgbClr val="404040"/>
                </a:solidFill>
                <a:latin typeface="Arial" pitchFamily="34" charset="0"/>
                <a:ea typeface="幼圆" pitchFamily="0" charset="0"/>
                <a:cs typeface="Arial" pitchFamily="34" charset="0"/>
              </a:rPr>
              <a:t>vaping</a:t>
            </a:r>
            <a:r>
              <a:rPr lang="en-US" altLang="zh-CN" sz="1800" b="0" i="0" u="none" strike="noStrike" kern="1200" cap="none" spc="0" baseline="0">
                <a:solidFill>
                  <a:srgbClr val="404040"/>
                </a:solidFill>
                <a:latin typeface="Arial" pitchFamily="34" charset="0"/>
                <a:ea typeface="幼圆" pitchFamily="0" charset="0"/>
                <a:cs typeface="Arial" pitchFamily="34" charset="0"/>
              </a:rPr>
              <a:t> are serious health issues among young people today. Many teenagers believe that vaping is safer than smoking, but both usually contain nicotine, which is addictive and harmful.</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Nicotine</a:t>
            </a:r>
            <a:r>
              <a:rPr lang="en-US" altLang="zh-CN" sz="1800" b="0" i="0" u="none" strike="noStrike" kern="1200" cap="none" spc="0" baseline="0">
                <a:solidFill>
                  <a:srgbClr val="404040"/>
                </a:solidFill>
                <a:latin typeface="Arial" pitchFamily="34" charset="0"/>
                <a:ea typeface="幼圆" pitchFamily="0" charset="0"/>
                <a:cs typeface="Arial" pitchFamily="34" charset="0"/>
              </a:rPr>
              <a:t> can negatively affect health, especially in young people. </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The use of e-cigarettes and vapes is increasing due to peer pressure, </a:t>
            </a:r>
            <a:r>
              <a:rPr lang="en-US" altLang="zh-CN" sz="1800" b="0" i="0" u="none" strike="noStrike" kern="1200" cap="none" spc="0" baseline="0">
                <a:solidFill>
                  <a:srgbClr val="404040"/>
                </a:solidFill>
                <a:latin typeface="Arial" pitchFamily="34" charset="0"/>
                <a:ea typeface="幼圆" pitchFamily="0" charset="0"/>
                <a:cs typeface="Arial" pitchFamily="34" charset="0"/>
              </a:rPr>
              <a:t>flavours</a:t>
            </a:r>
            <a:r>
              <a:rPr lang="en-US" altLang="zh-CN" sz="1800" b="0" i="0" u="none" strike="noStrike" kern="1200" cap="none" spc="0" baseline="0">
                <a:solidFill>
                  <a:srgbClr val="404040"/>
                </a:solidFill>
                <a:latin typeface="Arial" pitchFamily="34" charset="0"/>
                <a:ea typeface="幼圆" pitchFamily="0" charset="0"/>
                <a:cs typeface="Arial" pitchFamily="34" charset="0"/>
              </a:rPr>
              <a:t>, and social media influence (ASH,2025).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Young people aged 16-25 years are most at risk, as this is the age when these habits often begin (NCSCT,2023).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This presentation focuses on </a:t>
            </a:r>
            <a:r>
              <a:rPr lang="en-US" altLang="zh-CN" sz="1800" b="1" i="0" u="none" strike="noStrike" kern="1200" cap="none" spc="0" baseline="0">
                <a:solidFill>
                  <a:srgbClr val="404040"/>
                </a:solidFill>
                <a:latin typeface="Arial" pitchFamily="34" charset="0"/>
                <a:ea typeface="幼圆" pitchFamily="0" charset="0"/>
                <a:cs typeface="Arial" pitchFamily="34" charset="0"/>
              </a:rPr>
              <a:t>Reduce Vaping among Young People : Awareness, Action, Change</a:t>
            </a:r>
            <a:r>
              <a:rPr lang="en-US" altLang="zh-CN" sz="1800" b="0" i="0" u="none" strike="noStrike" kern="1200" cap="none" spc="0" baseline="0">
                <a:solidFill>
                  <a:srgbClr val="404040"/>
                </a:solidFill>
                <a:latin typeface="Arial" pitchFamily="34" charset="0"/>
                <a:ea typeface="幼圆" pitchFamily="0" charset="0"/>
                <a:cs typeface="Arial" pitchFamily="34" charset="0"/>
              </a:rPr>
              <a:t> aims to raise awareness about health risks and promote healthier choices.</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49" name="图片"/>
          <p:cNvPicPr>
            <a:picLocks noChangeAspect="1"/>
          </p:cNvPicPr>
          <p:nvPr/>
        </p:nvPicPr>
        <p:blipFill>
          <a:blip r:embed="rId1" cstate="print"/>
          <a:stretch>
            <a:fillRect/>
          </a:stretch>
        </p:blipFill>
        <p:spPr>
          <a:xfrm rot="0">
            <a:off x="7815943" y="2449285"/>
            <a:ext cx="4176033" cy="2362200"/>
          </a:xfrm>
          <a:prstGeom prst="rect"/>
          <a:noFill/>
          <a:ln w="12700" cmpd="sng" cap="flat">
            <a:noFill/>
            <a:prstDash val="solid"/>
            <a:miter/>
          </a:ln>
        </p:spPr>
      </p:pic>
      <p:sp>
        <p:nvSpPr>
          <p:cNvPr id="150" name="矩形"/>
          <p:cNvSpPr>
            <a:spLocks/>
          </p:cNvSpPr>
          <p:nvPr/>
        </p:nvSpPr>
        <p:spPr>
          <a:xfrm rot="0">
            <a:off x="8619169" y="5069711"/>
            <a:ext cx="2569580"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(Shutterstock,2019)</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590273946"/>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51"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Task 1- Rationale</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52" name="文本框"/>
          <p:cNvSpPr>
            <a:spLocks noGrp="1"/>
          </p:cNvSpPr>
          <p:nvPr>
            <p:ph type="body" idx="1"/>
          </p:nvPr>
        </p:nvSpPr>
        <p:spPr>
          <a:xfrm rot="0">
            <a:off x="2066698" y="1763485"/>
            <a:ext cx="8915399" cy="4125965"/>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Campaign Outline :</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Title: Reducing Vaping Among Young People: Awareness, Action, Change</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Target Group: </a:t>
            </a:r>
            <a:r>
              <a:rPr lang="en-US" altLang="zh-CN" sz="1700" b="0" i="0" u="none" strike="noStrike" kern="1200" cap="none" spc="0" baseline="0">
                <a:solidFill>
                  <a:srgbClr val="404040"/>
                </a:solidFill>
                <a:latin typeface="Arial" pitchFamily="34" charset="0"/>
                <a:ea typeface="幼圆" pitchFamily="0" charset="0"/>
                <a:cs typeface="Arial" pitchFamily="34" charset="0"/>
              </a:rPr>
              <a:t>16-25 years</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Duration: </a:t>
            </a:r>
            <a:r>
              <a:rPr lang="en-US" altLang="zh-CN" sz="1700" b="0" i="0" u="none" strike="noStrike" kern="1200" cap="none" spc="0" baseline="0">
                <a:solidFill>
                  <a:srgbClr val="404040"/>
                </a:solidFill>
                <a:latin typeface="Arial" pitchFamily="34" charset="0"/>
                <a:ea typeface="幼圆" pitchFamily="0" charset="0"/>
                <a:cs typeface="Arial" pitchFamily="34" charset="0"/>
              </a:rPr>
              <a:t>1 hour, workshops in college or universities </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Why this group ?</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We selected the 16 to 25 age group because this is the stage of life when most people first try smoking or vaping.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At this age, the brain is still developing, especially the part responsible for decision-making, self-control, and understanding long-term consequences (ASH,2025).</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Nicotine exposure during this stage can interfere with brain development and increase the risk of addiction(Rachael Harker,2024).</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This makes young people more vulnerable to becoming dependent on nicotine compared to older adults.</a:t>
            </a: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
        <p:nvSpPr>
          <p:cNvPr id="153" name="矩形"/>
          <p:cNvSpPr>
            <a:spLocks/>
          </p:cNvSpPr>
          <p:nvPr/>
        </p:nvSpPr>
        <p:spPr>
          <a:xfrm rot="0">
            <a:off x="9494886" y="6233890"/>
            <a:ext cx="2492520" cy="32956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755575780"/>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54"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Why this campaign matters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55" name="文本框"/>
          <p:cNvSpPr>
            <a:spLocks noGrp="1"/>
          </p:cNvSpPr>
          <p:nvPr>
            <p:ph type="body" idx="1"/>
          </p:nvPr>
        </p:nvSpPr>
        <p:spPr>
          <a:xfrm rot="0">
            <a:off x="1500640" y="1905000"/>
            <a:ext cx="6337072" cy="377762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 National matters:</a:t>
            </a:r>
            <a:endParaRPr lang="en-US" altLang="zh-CN" sz="18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National health data shows that young adults aged 18-24 have the highest vaping rates in the UK (ONS, 2024).</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Approximately 13.0% of people aged 16 to 24 in Great Britain are current vapers (ONS, 2025).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Vaping among females in this age group has seen a sharp historical rise. In 2023, daily vaping for females aged 16–24 reached 8.7%, up from just 1.9% in 2021.</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Daily vaping for males in the same age group was approximately 5.3% in 2023(ONS,2025).</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56" name="图片"/>
          <p:cNvPicPr>
            <a:picLocks noChangeAspect="1"/>
          </p:cNvPicPr>
          <p:nvPr/>
        </p:nvPicPr>
        <p:blipFill>
          <a:blip r:embed="rId1" cstate="print"/>
          <a:stretch>
            <a:fillRect/>
          </a:stretch>
        </p:blipFill>
        <p:spPr>
          <a:xfrm rot="0">
            <a:off x="8015074" y="2342238"/>
            <a:ext cx="3720787" cy="2325924"/>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57" name="矩形"/>
          <p:cNvSpPr>
            <a:spLocks/>
          </p:cNvSpPr>
          <p:nvPr/>
        </p:nvSpPr>
        <p:spPr>
          <a:xfrm rot="0">
            <a:off x="8631189" y="4920734"/>
            <a:ext cx="2488557"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(ASH Surveys, 2025)</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158" name="矩形"/>
          <p:cNvSpPr>
            <a:spLocks/>
          </p:cNvSpPr>
          <p:nvPr/>
        </p:nvSpPr>
        <p:spPr>
          <a:xfrm rot="0">
            <a:off x="8679711" y="6049224"/>
            <a:ext cx="6093911"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820993956"/>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59" name="文本框"/>
          <p:cNvSpPr>
            <a:spLocks noGrp="1"/>
          </p:cNvSpPr>
          <p:nvPr>
            <p:ph type="body" idx="1"/>
          </p:nvPr>
        </p:nvSpPr>
        <p:spPr>
          <a:xfrm rot="0">
            <a:off x="2589212" y="2133600"/>
            <a:ext cx="8915399" cy="377762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Strong National Guidance:</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Nicotine vaping products must not be sold or supplied to anyone under 18, as nicotine is highly addictive and can harm adolescent health. This is a national legal safeguard to protect young people(ASH, 2025).</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The NHS clearly states that vaping is not recommended for children, young people, or non-smokers, because nicotine can negatively affect brain development, which continues until around age 25 (NHS, 2025).</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The UK Government </a:t>
            </a:r>
            <a:r>
              <a:rPr lang="en-US" altLang="zh-CN" sz="1700" b="0" i="0" u="none" strike="noStrike" kern="1200" cap="none" spc="0" baseline="0">
                <a:solidFill>
                  <a:srgbClr val="404040"/>
                </a:solidFill>
                <a:latin typeface="Arial" pitchFamily="34" charset="0"/>
                <a:ea typeface="幼圆" pitchFamily="0" charset="0"/>
                <a:cs typeface="Arial" pitchFamily="34" charset="0"/>
              </a:rPr>
              <a:t>recognises</a:t>
            </a:r>
            <a:r>
              <a:rPr lang="en-US" altLang="zh-CN" sz="1700" b="0" i="0" u="none" strike="noStrike" kern="1200" cap="none" spc="0" baseline="0">
                <a:solidFill>
                  <a:srgbClr val="404040"/>
                </a:solidFill>
                <a:latin typeface="Arial" pitchFamily="34" charset="0"/>
                <a:ea typeface="幼圆" pitchFamily="0" charset="0"/>
                <a:cs typeface="Arial" pitchFamily="34" charset="0"/>
              </a:rPr>
              <a:t> youth vaping as a public health concern and has introduced national policies to reduce vaping among young people, including restrictions on </a:t>
            </a:r>
            <a:r>
              <a:rPr lang="en-US" altLang="zh-CN" sz="1700" b="0" i="0" u="none" strike="noStrike" kern="1200" cap="none" spc="0" baseline="0">
                <a:solidFill>
                  <a:srgbClr val="404040"/>
                </a:solidFill>
                <a:latin typeface="Arial" pitchFamily="34" charset="0"/>
                <a:ea typeface="幼圆" pitchFamily="0" charset="0"/>
                <a:cs typeface="Arial" pitchFamily="34" charset="0"/>
              </a:rPr>
              <a:t>flavours</a:t>
            </a:r>
            <a:r>
              <a:rPr lang="en-US" altLang="zh-CN" sz="1700" b="0" i="0" u="none" strike="noStrike" kern="1200" cap="none" spc="0" baseline="0">
                <a:solidFill>
                  <a:srgbClr val="404040"/>
                </a:solidFill>
                <a:latin typeface="Arial" pitchFamily="34" charset="0"/>
                <a:ea typeface="幼圆" pitchFamily="0" charset="0"/>
                <a:cs typeface="Arial" pitchFamily="34" charset="0"/>
              </a:rPr>
              <a:t>, </a:t>
            </a:r>
            <a:r>
              <a:rPr lang="en-US" altLang="zh-CN" sz="1700" b="0" i="0" u="none" strike="noStrike" kern="1200" cap="none" spc="0" baseline="0">
                <a:solidFill>
                  <a:srgbClr val="404040"/>
                </a:solidFill>
                <a:latin typeface="Arial" pitchFamily="34" charset="0"/>
                <a:ea typeface="幼圆" pitchFamily="0" charset="0"/>
                <a:cs typeface="Arial" pitchFamily="34" charset="0"/>
              </a:rPr>
              <a:t>packagina</a:t>
            </a:r>
            <a:r>
              <a:rPr lang="en-US" altLang="zh-CN" sz="1700" b="0" i="0" u="none" strike="noStrike" kern="1200" cap="none" spc="0" baseline="0">
                <a:solidFill>
                  <a:srgbClr val="404040"/>
                </a:solidFill>
                <a:latin typeface="Arial" pitchFamily="34" charset="0"/>
                <a:ea typeface="幼圆" pitchFamily="0" charset="0"/>
                <a:cs typeface="Arial" pitchFamily="34" charset="0"/>
              </a:rPr>
              <a:t> and marketing.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Public health guidance </a:t>
            </a:r>
            <a:r>
              <a:rPr lang="en-US" altLang="zh-CN" sz="1700" b="0" i="0" u="none" strike="noStrike" kern="1200" cap="none" spc="0" baseline="0">
                <a:solidFill>
                  <a:srgbClr val="404040"/>
                </a:solidFill>
                <a:latin typeface="Arial" pitchFamily="34" charset="0"/>
                <a:ea typeface="幼圆" pitchFamily="0" charset="0"/>
                <a:cs typeface="Arial" pitchFamily="34" charset="0"/>
              </a:rPr>
              <a:t>emphasises</a:t>
            </a:r>
            <a:r>
              <a:rPr lang="en-US" altLang="zh-CN" sz="1700" b="0" i="0" u="none" strike="noStrike" kern="1200" cap="none" spc="0" baseline="0">
                <a:solidFill>
                  <a:srgbClr val="404040"/>
                </a:solidFill>
                <a:latin typeface="Arial" pitchFamily="34" charset="0"/>
                <a:ea typeface="幼圆" pitchFamily="0" charset="0"/>
                <a:cs typeface="Arial" pitchFamily="34" charset="0"/>
              </a:rPr>
              <a:t> prevention, stating that young people who have never smoked should not start vaping due to the risk of nicotine addiction and unknown long-term health effects(ASH, 2025; NHS, 2025).</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
        <p:nvSpPr>
          <p:cNvPr id="160" name="矩形"/>
          <p:cNvSpPr>
            <a:spLocks/>
          </p:cNvSpPr>
          <p:nvPr/>
        </p:nvSpPr>
        <p:spPr>
          <a:xfrm rot="0">
            <a:off x="9560490" y="6216134"/>
            <a:ext cx="6093911"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908434854"/>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61"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Short -term consequences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62" name="文本框"/>
          <p:cNvSpPr>
            <a:spLocks noGrp="1"/>
          </p:cNvSpPr>
          <p:nvPr>
            <p:ph type="body" idx="1"/>
          </p:nvPr>
        </p:nvSpPr>
        <p:spPr>
          <a:xfrm rot="0">
            <a:off x="1792827" y="1695450"/>
            <a:ext cx="6121087" cy="377762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Coughing, throat irritation, chest pain, shortness of breath</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Headache, dizziness, nausea</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EVALI (vaping-related lung injury)</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Nicotine addiction &amp; poisoning (Wang et al., 2023).</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Increased heart rate &amp; blood pressure</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Burns or injuries from device explosions (Tao et al., 2024).</a:t>
            </a:r>
            <a:endParaRPr lang="zh-CN" altLang="en-US" sz="24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63" name="图片"/>
          <p:cNvPicPr>
            <a:picLocks noChangeAspect="1"/>
          </p:cNvPicPr>
          <p:nvPr/>
        </p:nvPicPr>
        <p:blipFill>
          <a:blip r:embed="rId1" cstate="print"/>
          <a:stretch>
            <a:fillRect/>
          </a:stretch>
        </p:blipFill>
        <p:spPr>
          <a:xfrm rot="0">
            <a:off x="8054293" y="1762999"/>
            <a:ext cx="3583804" cy="333200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64" name="矩形"/>
          <p:cNvSpPr>
            <a:spLocks/>
          </p:cNvSpPr>
          <p:nvPr/>
        </p:nvSpPr>
        <p:spPr>
          <a:xfrm rot="0">
            <a:off x="8926007" y="5473072"/>
            <a:ext cx="1840375"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(iStock, 2022)</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165" name="矩形"/>
          <p:cNvSpPr>
            <a:spLocks/>
          </p:cNvSpPr>
          <p:nvPr/>
        </p:nvSpPr>
        <p:spPr>
          <a:xfrm rot="0">
            <a:off x="8821455" y="6341394"/>
            <a:ext cx="6093912"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864974549"/>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66"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Long term consequences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67" name="文本框"/>
          <p:cNvSpPr>
            <a:spLocks noGrp="1"/>
          </p:cNvSpPr>
          <p:nvPr>
            <p:ph type="body" idx="1"/>
          </p:nvPr>
        </p:nvSpPr>
        <p:spPr>
          <a:xfrm rot="0">
            <a:off x="1998902" y="1759352"/>
            <a:ext cx="5420469" cy="4151870"/>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Chronic lung diseases (asthma, bronchitis, popcorn lung)</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Heart and cardiovascular disease</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Brain development damage in youth (under 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Exposure to cancer- </a:t>
            </a:r>
            <a:r>
              <a:rPr lang="en-US" altLang="zh-CN" sz="1800" b="0" i="0" u="none" strike="noStrike" kern="1200" cap="none" spc="0" baseline="0">
                <a:solidFill>
                  <a:srgbClr val="404040"/>
                </a:solidFill>
                <a:latin typeface="Arial" pitchFamily="34" charset="0"/>
                <a:ea typeface="幼圆" pitchFamily="0" charset="0"/>
                <a:cs typeface="Arial" pitchFamily="34" charset="0"/>
              </a:rPr>
              <a:t>causina</a:t>
            </a:r>
            <a:r>
              <a:rPr lang="en-US" altLang="zh-CN" sz="1800" b="0" i="0" u="none" strike="noStrike" kern="1200" cap="none" spc="0" baseline="0">
                <a:solidFill>
                  <a:srgbClr val="404040"/>
                </a:solidFill>
                <a:latin typeface="Arial" pitchFamily="34" charset="0"/>
                <a:ea typeface="幼圆" pitchFamily="0" charset="0"/>
                <a:cs typeface="Arial" pitchFamily="34" charset="0"/>
              </a:rPr>
              <a:t> chemicals</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Heart and cardiovascular disease (</a:t>
            </a:r>
            <a:r>
              <a:rPr lang="en-US" altLang="zh-CN" sz="1800" b="0" i="0" u="none" strike="noStrike" kern="1200" cap="none" spc="0" baseline="0">
                <a:solidFill>
                  <a:srgbClr val="404040"/>
                </a:solidFill>
                <a:latin typeface="Arial" pitchFamily="34" charset="0"/>
                <a:ea typeface="幼圆" pitchFamily="0" charset="0"/>
                <a:cs typeface="Arial" pitchFamily="34" charset="0"/>
              </a:rPr>
              <a:t>Jesch, E., Kikut, A. I., &amp; Hornik, R</a:t>
            </a:r>
            <a:r>
              <a:rPr lang="en-US" altLang="zh-CN" sz="1800" b="0" i="0" u="none" strike="noStrike" kern="1200" cap="none" spc="0" baseline="0">
                <a:solidFill>
                  <a:srgbClr val="404040"/>
                </a:solidFill>
                <a:latin typeface="Arial" pitchFamily="34" charset="0"/>
                <a:ea typeface="幼圆" pitchFamily="0" charset="0"/>
                <a:cs typeface="Arial" pitchFamily="34" charset="0"/>
              </a:rPr>
              <a:t>, </a:t>
            </a:r>
            <a:r>
              <a:rPr lang="en-US" altLang="zh-CN" sz="1800" b="0" i="0" u="none" strike="noStrike" kern="1200" cap="none" spc="0" baseline="0">
                <a:solidFill>
                  <a:srgbClr val="404040"/>
                </a:solidFill>
                <a:latin typeface="Arial" pitchFamily="34" charset="0"/>
                <a:ea typeface="幼圆" pitchFamily="0" charset="0"/>
                <a:cs typeface="Arial" pitchFamily="34" charset="0"/>
              </a:rPr>
              <a:t>2023.</a:t>
            </a:r>
            <a:r>
              <a:rPr lang="en-US" altLang="zh-CN" sz="1800" b="0" i="0" u="none" strike="noStrike" kern="1200" cap="none" spc="0" baseline="0">
                <a:solidFill>
                  <a:srgbClr val="404040"/>
                </a:solidFill>
                <a:latin typeface="Arial" pitchFamily="34" charset="0"/>
                <a:ea typeface="幼圆" pitchFamily="0" charset="0"/>
                <a:cs typeface="Arial" pitchFamily="34" charset="0"/>
              </a:rPr>
              <a:t>)</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Brain development damage in youth (under 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Exposure to cancer-causing chemicals</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Memory and concentration problems (CDC,2025). </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sp>
        <p:nvSpPr>
          <p:cNvPr id="168" name="矩形"/>
          <p:cNvSpPr>
            <a:spLocks/>
          </p:cNvSpPr>
          <p:nvPr/>
        </p:nvSpPr>
        <p:spPr>
          <a:xfrm rot="0">
            <a:off x="8934189" y="6379087"/>
            <a:ext cx="6093911"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pic>
        <p:nvPicPr>
          <p:cNvPr id="169" name="图片" descr="Young people and vaping - Lincolnshire ICB"/>
          <p:cNvPicPr>
            <a:picLocks noChangeAspect="1"/>
          </p:cNvPicPr>
          <p:nvPr/>
        </p:nvPicPr>
        <p:blipFill>
          <a:blip r:embed="rId1" cstate="print"/>
          <a:stretch>
            <a:fillRect/>
          </a:stretch>
        </p:blipFill>
        <p:spPr>
          <a:xfrm rot="0">
            <a:off x="7515851" y="2139778"/>
            <a:ext cx="4465293" cy="316127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70" name="矩形"/>
          <p:cNvSpPr>
            <a:spLocks/>
          </p:cNvSpPr>
          <p:nvPr/>
        </p:nvSpPr>
        <p:spPr>
          <a:xfrm rot="0">
            <a:off x="8772070" y="5535826"/>
            <a:ext cx="2842053" cy="32956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(Lincolnshire NHS)</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725284739"/>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71"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800" b="1" i="0" u="none" strike="noStrike" kern="1200" cap="none" spc="0" baseline="0">
                <a:solidFill>
                  <a:srgbClr val="262626"/>
                </a:solidFill>
                <a:latin typeface="Arial" pitchFamily="34" charset="0"/>
                <a:ea typeface="幼圆" pitchFamily="0" charset="0"/>
                <a:cs typeface="Arial" pitchFamily="34" charset="0"/>
              </a:rPr>
              <a:t>Aim 1 </a:t>
            </a:r>
            <a:br>
              <a:rPr lang="zh-CN" altLang="en-US" sz="2800" b="1" i="0" u="none" strike="noStrike" kern="1200" cap="none" spc="0" baseline="0">
                <a:solidFill>
                  <a:srgbClr val="262626"/>
                </a:solidFill>
                <a:latin typeface="Arial" pitchFamily="34" charset="0"/>
                <a:ea typeface="幼圆" pitchFamily="0" charset="0"/>
                <a:cs typeface="Arial" pitchFamily="34" charset="0"/>
              </a:rPr>
            </a:br>
            <a:r>
              <a:rPr lang="en-US" altLang="zh-CN" sz="2800" b="1" i="0" u="none" strike="noStrike" kern="1200" cap="none" spc="0" baseline="0">
                <a:solidFill>
                  <a:srgbClr val="262626"/>
                </a:solidFill>
                <a:latin typeface="Arial" pitchFamily="34" charset="0"/>
                <a:ea typeface="幼圆" pitchFamily="0" charset="0"/>
                <a:cs typeface="Arial" pitchFamily="34" charset="0"/>
              </a:rPr>
              <a:t>To increase awareness about vaping and its harmful effects among young people aged 16-26</a:t>
            </a:r>
            <a:endParaRPr lang="zh-CN" altLang="en-US" sz="2800" b="0" i="0" u="none" strike="noStrike" kern="1200" cap="none" spc="0" baseline="0">
              <a:solidFill>
                <a:srgbClr val="262626"/>
              </a:solidFill>
              <a:latin typeface="Century Gothic" pitchFamily="0" charset="0"/>
              <a:ea typeface="幼圆" pitchFamily="0" charset="0"/>
              <a:cs typeface="Lucida Sans"/>
            </a:endParaRPr>
          </a:p>
        </p:txBody>
      </p:sp>
      <p:sp>
        <p:nvSpPr>
          <p:cNvPr id="172" name="文本框"/>
          <p:cNvSpPr>
            <a:spLocks noGrp="1"/>
          </p:cNvSpPr>
          <p:nvPr>
            <p:ph type="body" idx="1"/>
          </p:nvPr>
        </p:nvSpPr>
        <p:spPr>
          <a:xfrm rot="0">
            <a:off x="1370012" y="2456268"/>
            <a:ext cx="6271759" cy="377762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Aim</a:t>
            </a:r>
            <a:r>
              <a:rPr lang="en-US" altLang="zh-CN" sz="1700" b="0" i="0" u="none" strike="noStrike" kern="1200" cap="none" spc="0" baseline="0">
                <a:solidFill>
                  <a:srgbClr val="404040"/>
                </a:solidFill>
                <a:latin typeface="Arial" pitchFamily="34" charset="0"/>
                <a:ea typeface="幼圆" pitchFamily="0" charset="0"/>
                <a:cs typeface="Arial" pitchFamily="34" charset="0"/>
              </a:rPr>
              <a:t>: By the end of the campaign, at least 80% of young people aged 16-26 will be able to identify 5 harmful effects of smoking on physical and mental health.</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Explanation</a:t>
            </a:r>
            <a:r>
              <a:rPr lang="en-US" altLang="zh-CN" sz="1700" b="0" i="0" u="none" strike="noStrike" kern="1200" cap="none" spc="0" baseline="0">
                <a:solidFill>
                  <a:srgbClr val="404040"/>
                </a:solidFill>
                <a:latin typeface="Arial" pitchFamily="34" charset="0"/>
                <a:ea typeface="幼圆" pitchFamily="0" charset="0"/>
                <a:cs typeface="Arial" pitchFamily="34" charset="0"/>
              </a:rPr>
              <a:t>: Many young people start smoking due to peer pressure and lack of awareness.</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Increasing awareness helps them understand that smoking is addictive and harmful, which can prevent smoking and encourage healthier choices. (McNeill, A, </a:t>
            </a:r>
            <a:r>
              <a:rPr lang="en-US" altLang="zh-CN" sz="1700" b="0" i="0" u="none" strike="noStrike" kern="1200" cap="none" spc="0" baseline="0">
                <a:solidFill>
                  <a:srgbClr val="404040"/>
                </a:solidFill>
                <a:latin typeface="Arial" pitchFamily="34" charset="0"/>
                <a:ea typeface="幼圆" pitchFamily="0" charset="0"/>
                <a:cs typeface="Arial" pitchFamily="34" charset="0"/>
              </a:rPr>
              <a:t>Simonavičius</a:t>
            </a:r>
            <a:r>
              <a:rPr lang="en-US" altLang="zh-CN" sz="1700" b="0" i="0" u="none" strike="noStrike" kern="1200" cap="none" spc="0" baseline="0">
                <a:solidFill>
                  <a:srgbClr val="404040"/>
                </a:solidFill>
                <a:latin typeface="Arial" pitchFamily="34" charset="0"/>
                <a:ea typeface="幼圆" pitchFamily="0" charset="0"/>
                <a:cs typeface="Arial" pitchFamily="34" charset="0"/>
              </a:rPr>
              <a:t>, E, Brose, LS, Taylor, E, East, K, </a:t>
            </a:r>
            <a:r>
              <a:rPr lang="en-US" altLang="zh-CN" sz="1700" b="0" i="0" u="none" strike="noStrike" kern="1200" cap="none" spc="0" baseline="0">
                <a:solidFill>
                  <a:srgbClr val="404040"/>
                </a:solidFill>
                <a:latin typeface="Arial" pitchFamily="34" charset="0"/>
                <a:ea typeface="幼圆" pitchFamily="0" charset="0"/>
                <a:cs typeface="Arial" pitchFamily="34" charset="0"/>
              </a:rPr>
              <a:t>Zuikova</a:t>
            </a:r>
            <a:r>
              <a:rPr lang="en-US" altLang="zh-CN" sz="1700" b="0" i="0" u="none" strike="noStrike" kern="1200" cap="none" spc="0" baseline="0">
                <a:solidFill>
                  <a:srgbClr val="404040"/>
                </a:solidFill>
                <a:latin typeface="Arial" pitchFamily="34" charset="0"/>
                <a:ea typeface="幼圆" pitchFamily="0" charset="0"/>
                <a:cs typeface="Arial" pitchFamily="34" charset="0"/>
              </a:rPr>
              <a:t>, E, Calder, R and Robson, D 2022).</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Benefits:</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r>
              <a:rPr lang="en-US" altLang="zh-CN" sz="1700" b="0" i="0" u="none" strike="noStrike" kern="1200" cap="none" spc="0" baseline="0">
                <a:solidFill>
                  <a:srgbClr val="404040"/>
                </a:solidFill>
                <a:latin typeface="Arial" pitchFamily="34" charset="0"/>
                <a:ea typeface="幼圆" pitchFamily="0" charset="0"/>
                <a:cs typeface="Arial" pitchFamily="34" charset="0"/>
              </a:rPr>
              <a:t>       • Improves knowledge about smoking risks</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r>
              <a:rPr lang="en-US" altLang="zh-CN" sz="1700" b="0" i="0" u="none" strike="noStrike" kern="1200" cap="none" spc="0" baseline="0">
                <a:solidFill>
                  <a:srgbClr val="404040"/>
                </a:solidFill>
                <a:latin typeface="Arial" pitchFamily="34" charset="0"/>
                <a:ea typeface="幼圆" pitchFamily="0" charset="0"/>
                <a:cs typeface="Arial" pitchFamily="34" charset="0"/>
              </a:rPr>
              <a:t>       • Reduces myths about smoking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r>
              <a:rPr lang="en-US" altLang="zh-CN" sz="1700" b="0" i="0" u="none" strike="noStrike" kern="1200" cap="none" spc="0" baseline="0">
                <a:solidFill>
                  <a:srgbClr val="404040"/>
                </a:solidFill>
                <a:latin typeface="Arial" pitchFamily="34" charset="0"/>
                <a:ea typeface="幼圆" pitchFamily="0" charset="0"/>
                <a:cs typeface="Arial" pitchFamily="34" charset="0"/>
              </a:rPr>
              <a:t>       • Encourages healthy lifestyle decisions</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73" name="图片" descr="Target with solid fill"/>
          <p:cNvPicPr>
            <a:picLocks noChangeAspect="1"/>
          </p:cNvPicPr>
          <p:nvPr/>
        </p:nvPicPr>
        <p:blipFill>
          <a:blip r:embed="rId1" cstate="print"/>
          <a:stretch>
            <a:fillRect/>
          </a:stretch>
        </p:blipFill>
        <p:spPr>
          <a:xfrm rot="0">
            <a:off x="2146613" y="656768"/>
            <a:ext cx="446313" cy="466563"/>
          </a:xfrm>
          <a:prstGeom prst="rect"/>
          <a:noFill/>
          <a:ln w="12700" cmpd="sng" cap="flat">
            <a:noFill/>
            <a:prstDash val="solid"/>
            <a:miter/>
          </a:ln>
        </p:spPr>
      </p:pic>
      <p:pic>
        <p:nvPicPr>
          <p:cNvPr id="174" name="图片"/>
          <p:cNvPicPr>
            <a:picLocks noChangeAspect="1"/>
          </p:cNvPicPr>
          <p:nvPr/>
        </p:nvPicPr>
        <p:blipFill>
          <a:blip r:embed="rId2" cstate="print"/>
          <a:stretch>
            <a:fillRect/>
          </a:stretch>
        </p:blipFill>
        <p:spPr>
          <a:xfrm rot="0">
            <a:off x="8737374" y="2456268"/>
            <a:ext cx="2476500" cy="266700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75" name="矩形"/>
          <p:cNvSpPr>
            <a:spLocks/>
          </p:cNvSpPr>
          <p:nvPr/>
        </p:nvSpPr>
        <p:spPr>
          <a:xfrm rot="0">
            <a:off x="8898937" y="5489869"/>
            <a:ext cx="2314936" cy="32956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(Shutterstock, 2025)</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
        <p:nvSpPr>
          <p:cNvPr id="176" name="矩形"/>
          <p:cNvSpPr>
            <a:spLocks/>
          </p:cNvSpPr>
          <p:nvPr/>
        </p:nvSpPr>
        <p:spPr>
          <a:xfrm rot="0">
            <a:off x="8737374" y="6488668"/>
            <a:ext cx="6093911"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46381659"/>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77" name="文本框"/>
          <p:cNvSpPr>
            <a:spLocks noGrp="1"/>
          </p:cNvSpPr>
          <p:nvPr>
            <p:ph type="title"/>
          </p:nvPr>
        </p:nvSpPr>
        <p:spPr>
          <a:xfrm rot="0">
            <a:off x="2707224" y="385988"/>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rgbClr val="262626"/>
                </a:solidFill>
                <a:latin typeface="Arial" pitchFamily="34" charset="0"/>
                <a:ea typeface="幼圆" pitchFamily="0" charset="0"/>
                <a:cs typeface="Arial" pitchFamily="34" charset="0"/>
              </a:rPr>
              <a:t>AIM 2</a:t>
            </a:r>
            <a:br>
              <a:rPr lang="zh-CN" altLang="en-US" sz="2400" b="1" i="0" u="none" strike="noStrike" kern="1200" cap="none" spc="0" baseline="0">
                <a:solidFill>
                  <a:srgbClr val="262626"/>
                </a:solidFill>
                <a:latin typeface="Arial" pitchFamily="34" charset="0"/>
                <a:ea typeface="幼圆" pitchFamily="0" charset="0"/>
                <a:cs typeface="Arial" pitchFamily="34" charset="0"/>
              </a:rPr>
            </a:br>
            <a:r>
              <a:rPr lang="en-US" altLang="zh-CN" sz="2400" b="1" i="0" u="none" strike="noStrike" kern="1200" cap="none" spc="0" baseline="0">
                <a:solidFill>
                  <a:srgbClr val="262626"/>
                </a:solidFill>
                <a:latin typeface="Arial" pitchFamily="34" charset="0"/>
                <a:ea typeface="幼圆" pitchFamily="0" charset="0"/>
                <a:cs typeface="Arial" pitchFamily="34" charset="0"/>
              </a:rPr>
              <a:t>To identify the short-term and long-term health risks associated with vaping.</a:t>
            </a:r>
            <a:endParaRPr lang="zh-CN" altLang="en-US" sz="2400" b="1" i="0" u="none" strike="noStrike" kern="1200" cap="none" spc="0" baseline="0">
              <a:solidFill>
                <a:srgbClr val="262626"/>
              </a:solidFill>
              <a:latin typeface="Arial" pitchFamily="34" charset="0"/>
              <a:ea typeface="幼圆" pitchFamily="0" charset="0"/>
              <a:cs typeface="Arial" pitchFamily="34" charset="0"/>
            </a:endParaRPr>
          </a:p>
        </p:txBody>
      </p:sp>
      <p:sp>
        <p:nvSpPr>
          <p:cNvPr id="178" name="文本框"/>
          <p:cNvSpPr>
            <a:spLocks noGrp="1"/>
          </p:cNvSpPr>
          <p:nvPr>
            <p:ph type="body" idx="1"/>
          </p:nvPr>
        </p:nvSpPr>
        <p:spPr>
          <a:xfrm rot="0">
            <a:off x="1403030" y="2122116"/>
            <a:ext cx="6093912" cy="418797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AIM: </a:t>
            </a:r>
            <a:r>
              <a:rPr lang="en-US" altLang="zh-CN" sz="1800" b="0" i="0" u="none" strike="noStrike" kern="1200" cap="none" spc="0" baseline="0">
                <a:solidFill>
                  <a:srgbClr val="404040"/>
                </a:solidFill>
                <a:latin typeface="Arial" pitchFamily="34" charset="0"/>
                <a:ea typeface="幼圆" pitchFamily="0" charset="0"/>
                <a:cs typeface="Arial" pitchFamily="34" charset="0"/>
              </a:rPr>
              <a:t>75% of young people (16-26) will be able to identify 3 short-term and 3 long-term effects of smoking.</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Explanation</a:t>
            </a:r>
            <a:r>
              <a:rPr lang="en-US" altLang="zh-CN" sz="1800" b="0" i="0" u="none" strike="noStrike" kern="1200" cap="none" spc="0" baseline="0">
                <a:solidFill>
                  <a:srgbClr val="404040"/>
                </a:solidFill>
                <a:latin typeface="Arial" pitchFamily="34" charset="0"/>
                <a:ea typeface="幼圆" pitchFamily="0" charset="0"/>
                <a:cs typeface="Arial" pitchFamily="34" charset="0"/>
              </a:rPr>
              <a:t>: According to health research, smoking causes immediate breathing problems and increases heart rate, while long-term use leads to lung cancer, heart disease, and chronic lung conditions (ASH,2025).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Benefits:</a:t>
            </a:r>
            <a:endParaRPr lang="en-US" altLang="zh-CN" sz="1800" b="1"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90000"/>
              </a:lnSpc>
              <a:spcBef>
                <a:spcPts val="1000"/>
              </a:spcBef>
              <a:spcAft>
                <a:spcPts val="0"/>
              </a:spcAft>
              <a:buNone/>
            </a:pPr>
            <a:r>
              <a:rPr lang="en-US" altLang="zh-CN" sz="1800" b="0" i="0" u="none" strike="noStrike" kern="1200" cap="none" spc="0" baseline="0">
                <a:solidFill>
                  <a:srgbClr val="404040"/>
                </a:solidFill>
                <a:latin typeface="Arial" pitchFamily="34" charset="0"/>
                <a:ea typeface="幼圆" pitchFamily="0" charset="0"/>
                <a:cs typeface="Arial" pitchFamily="34" charset="0"/>
              </a:rPr>
              <a:t>           • Improves awareness of health risks</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90000"/>
              </a:lnSpc>
              <a:spcBef>
                <a:spcPts val="1000"/>
              </a:spcBef>
              <a:spcAft>
                <a:spcPts val="0"/>
              </a:spcAft>
              <a:buNone/>
            </a:pPr>
            <a:r>
              <a:rPr lang="en-US" altLang="zh-CN" sz="1800" b="0" i="0" u="none" strike="noStrike" kern="1200" cap="none" spc="0" baseline="0">
                <a:solidFill>
                  <a:srgbClr val="404040"/>
                </a:solidFill>
                <a:latin typeface="Arial" pitchFamily="34" charset="0"/>
                <a:ea typeface="幼圆" pitchFamily="0" charset="0"/>
                <a:cs typeface="Arial" pitchFamily="34" charset="0"/>
              </a:rPr>
              <a:t>           • Encourages early prevention</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90000"/>
              </a:lnSpc>
              <a:spcBef>
                <a:spcPts val="1000"/>
              </a:spcBef>
              <a:spcAft>
                <a:spcPts val="0"/>
              </a:spcAft>
              <a:buNone/>
            </a:pPr>
            <a:r>
              <a:rPr lang="en-US" altLang="zh-CN" sz="1800" b="0" i="0" u="none" strike="noStrike" kern="1200" cap="none" spc="0" baseline="0">
                <a:solidFill>
                  <a:srgbClr val="404040"/>
                </a:solidFill>
                <a:latin typeface="Arial" pitchFamily="34" charset="0"/>
                <a:ea typeface="幼圆" pitchFamily="0" charset="0"/>
                <a:cs typeface="Arial" pitchFamily="34" charset="0"/>
              </a:rPr>
              <a:t>           • Supports healthier lifestyle choices(</a:t>
            </a:r>
            <a:r>
              <a:rPr lang="en-US" altLang="zh-CN" sz="1800" b="0" i="0" u="none" strike="noStrike" kern="1200" cap="none" spc="0" baseline="0">
                <a:solidFill>
                  <a:srgbClr val="404040"/>
                </a:solidFill>
                <a:latin typeface="Arial" pitchFamily="34" charset="0"/>
                <a:ea typeface="幼圆" pitchFamily="0" charset="0"/>
                <a:cs typeface="Arial" pitchFamily="34" charset="0"/>
              </a:rPr>
              <a:t>Ng et al.,2010)</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79" name="图片" descr="Target with solid fill"/>
          <p:cNvPicPr>
            <a:picLocks noChangeAspect="1"/>
          </p:cNvPicPr>
          <p:nvPr/>
        </p:nvPicPr>
        <p:blipFill>
          <a:blip r:embed="rId1" cstate="print"/>
          <a:stretch>
            <a:fillRect/>
          </a:stretch>
        </p:blipFill>
        <p:spPr>
          <a:xfrm rot="0">
            <a:off x="2146613" y="624110"/>
            <a:ext cx="446313" cy="466563"/>
          </a:xfrm>
          <a:prstGeom prst="rect"/>
          <a:noFill/>
          <a:ln w="12700" cmpd="sng" cap="flat">
            <a:noFill/>
            <a:prstDash val="solid"/>
            <a:miter/>
          </a:ln>
        </p:spPr>
      </p:pic>
      <p:pic>
        <p:nvPicPr>
          <p:cNvPr id="180" name="图片" descr="Target with solid fill"/>
          <p:cNvPicPr>
            <a:picLocks noChangeAspect="1"/>
          </p:cNvPicPr>
          <p:nvPr/>
        </p:nvPicPr>
        <p:blipFill>
          <a:blip r:embed="rId2" cstate="print"/>
          <a:stretch>
            <a:fillRect/>
          </a:stretch>
        </p:blipFill>
        <p:spPr>
          <a:xfrm rot="0">
            <a:off x="1860744" y="656764"/>
            <a:ext cx="677751" cy="708502"/>
          </a:xfrm>
          <a:prstGeom prst="rect"/>
          <a:noFill/>
          <a:ln w="12700" cmpd="sng" cap="flat">
            <a:noFill/>
            <a:prstDash val="solid"/>
            <a:miter/>
          </a:ln>
        </p:spPr>
      </p:pic>
      <p:sp>
        <p:nvSpPr>
          <p:cNvPr id="181" name="矩形"/>
          <p:cNvSpPr>
            <a:spLocks/>
          </p:cNvSpPr>
          <p:nvPr/>
        </p:nvSpPr>
        <p:spPr>
          <a:xfrm rot="0">
            <a:off x="8984294" y="6233890"/>
            <a:ext cx="6093912"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pic>
        <p:nvPicPr>
          <p:cNvPr id="182" name="图片"/>
          <p:cNvPicPr>
            <a:picLocks noChangeAspect="1"/>
          </p:cNvPicPr>
          <p:nvPr/>
        </p:nvPicPr>
        <p:blipFill>
          <a:blip r:embed="rId3" cstate="print"/>
          <a:stretch>
            <a:fillRect/>
          </a:stretch>
        </p:blipFill>
        <p:spPr>
          <a:xfrm rot="0">
            <a:off x="7750520" y="2102568"/>
            <a:ext cx="4186783" cy="2652864"/>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83" name="矩形"/>
          <p:cNvSpPr>
            <a:spLocks/>
          </p:cNvSpPr>
          <p:nvPr/>
        </p:nvSpPr>
        <p:spPr>
          <a:xfrm rot="0">
            <a:off x="8452020" y="5066270"/>
            <a:ext cx="3739978" cy="32956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a:t>
            </a:r>
            <a:r>
              <a:rPr lang="en-US" altLang="zh-CN" sz="1600" b="0" i="0" u="none" strike="noStrike" kern="1200" cap="none" spc="0" baseline="0">
                <a:solidFill>
                  <a:schemeClr val="tx1"/>
                </a:solidFill>
                <a:latin typeface="Arial" pitchFamily="34" charset="0"/>
                <a:ea typeface="幼圆" pitchFamily="0" charset="0"/>
                <a:cs typeface="Arial" pitchFamily="34" charset="0"/>
              </a:rPr>
              <a:t>Muthumalage</a:t>
            </a:r>
            <a:r>
              <a:rPr lang="en-US" altLang="zh-CN" sz="1600" b="0" i="0" u="none" strike="noStrike" kern="1200" cap="none" spc="0" baseline="0">
                <a:solidFill>
                  <a:schemeClr val="tx1"/>
                </a:solidFill>
                <a:latin typeface="Arial" pitchFamily="34" charset="0"/>
                <a:ea typeface="幼圆" pitchFamily="0" charset="0"/>
                <a:cs typeface="Arial" pitchFamily="34" charset="0"/>
              </a:rPr>
              <a:t> and Shannahan, 2022)</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91892187"/>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84" name="文本框"/>
          <p:cNvSpPr>
            <a:spLocks noGrp="1"/>
          </p:cNvSpPr>
          <p:nvPr>
            <p:ph type="title"/>
          </p:nvPr>
        </p:nvSpPr>
        <p:spPr>
          <a:xfrm rot="0">
            <a:off x="2592926" y="327547"/>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rgbClr val="262626"/>
                </a:solidFill>
                <a:latin typeface="Arial" pitchFamily="34" charset="0"/>
                <a:ea typeface="幼圆" pitchFamily="0" charset="0"/>
                <a:cs typeface="Arial" pitchFamily="34" charset="0"/>
              </a:rPr>
              <a:t>AIM 3</a:t>
            </a:r>
            <a:br>
              <a:rPr lang="zh-CN" altLang="en-US" sz="2400" b="1" i="0" u="none" strike="noStrike" kern="1200" cap="none" spc="0" baseline="0">
                <a:solidFill>
                  <a:srgbClr val="262626"/>
                </a:solidFill>
                <a:latin typeface="Arial" pitchFamily="34" charset="0"/>
                <a:ea typeface="幼圆" pitchFamily="0" charset="0"/>
                <a:cs typeface="Arial" pitchFamily="34" charset="0"/>
              </a:rPr>
            </a:br>
            <a:r>
              <a:rPr lang="en-US" altLang="zh-CN" sz="2400" b="1" i="0" u="none" strike="noStrike" kern="1200" cap="none" spc="0" baseline="0">
                <a:solidFill>
                  <a:srgbClr val="262626"/>
                </a:solidFill>
                <a:latin typeface="Arial" pitchFamily="34" charset="0"/>
                <a:ea typeface="幼圆" pitchFamily="0" charset="0"/>
                <a:cs typeface="Arial" pitchFamily="34" charset="0"/>
              </a:rPr>
              <a:t>To encourage young people to reduce or stop vaping and adopt healthier lifestyle changes</a:t>
            </a:r>
            <a:endParaRPr lang="zh-CN" altLang="en-US" sz="2400" b="1" i="0" u="none" strike="noStrike" kern="1200" cap="none" spc="0" baseline="0">
              <a:solidFill>
                <a:srgbClr val="262626"/>
              </a:solidFill>
              <a:latin typeface="Arial" pitchFamily="34" charset="0"/>
              <a:ea typeface="幼圆" pitchFamily="0" charset="0"/>
              <a:cs typeface="Arial" pitchFamily="34" charset="0"/>
            </a:endParaRPr>
          </a:p>
        </p:txBody>
      </p:sp>
      <p:sp>
        <p:nvSpPr>
          <p:cNvPr id="185" name="文本框"/>
          <p:cNvSpPr>
            <a:spLocks noGrp="1"/>
          </p:cNvSpPr>
          <p:nvPr>
            <p:ph type="body" idx="1"/>
          </p:nvPr>
        </p:nvSpPr>
        <p:spPr>
          <a:xfrm rot="0">
            <a:off x="2592922" y="1538071"/>
            <a:ext cx="6093913" cy="5109863"/>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Aim: </a:t>
            </a:r>
            <a:r>
              <a:rPr lang="en-US" altLang="zh-CN" sz="1600" b="0" i="0" u="none" strike="noStrike" kern="1200" cap="none" spc="0" baseline="0">
                <a:solidFill>
                  <a:srgbClr val="404040"/>
                </a:solidFill>
                <a:latin typeface="Arial" pitchFamily="34" charset="0"/>
                <a:ea typeface="幼圆" pitchFamily="0" charset="0"/>
                <a:cs typeface="Arial" pitchFamily="34" charset="0"/>
              </a:rPr>
              <a:t>By the end of the campaign, at least 60% of young people aged 16-26 will demonstrate motivation to reduce or quit smoking.</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Explanation: </a:t>
            </a:r>
            <a:r>
              <a:rPr lang="en-US" altLang="zh-CN" sz="1600" b="0" i="0" u="none" strike="noStrike" kern="1200" cap="none" spc="0" baseline="0">
                <a:solidFill>
                  <a:srgbClr val="404040"/>
                </a:solidFill>
                <a:latin typeface="Arial" pitchFamily="34" charset="0"/>
                <a:ea typeface="幼圆" pitchFamily="0" charset="0"/>
                <a:cs typeface="Arial" pitchFamily="34" charset="0"/>
              </a:rPr>
              <a:t>Evidence from public health research shows that access to stop-smoking services, counselling, and accurate health information increases quit attempts and long-term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600" b="0" i="0" u="none" strike="noStrike" kern="1200" cap="none" spc="0" baseline="0">
                <a:solidFill>
                  <a:srgbClr val="404040"/>
                </a:solidFill>
                <a:latin typeface="Arial" pitchFamily="34" charset="0"/>
                <a:ea typeface="幼圆" pitchFamily="0" charset="0"/>
                <a:cs typeface="Arial" pitchFamily="34" charset="0"/>
              </a:rPr>
              <a:t> change among young people (NCSCT,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Benefits:</a:t>
            </a:r>
            <a:endParaRPr lang="en-US" altLang="zh-CN" sz="1600" b="1"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Improves lung function and breathing capacity</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Reduces risk of heart disease and stroke</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Decreases nicotine dependence and withdrawal symptoms</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Improves mental wellbeing and stress</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Improves mental wellbeing and stress management</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Encourages adoption of healthier daily habits</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Reduces long-term healthcare costs (Nicorette,2024)</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86" name="图片" descr="Target with solid fill"/>
          <p:cNvPicPr>
            <a:picLocks noChangeAspect="1"/>
          </p:cNvPicPr>
          <p:nvPr/>
        </p:nvPicPr>
        <p:blipFill>
          <a:blip r:embed="rId1" cstate="print"/>
          <a:stretch>
            <a:fillRect/>
          </a:stretch>
        </p:blipFill>
        <p:spPr>
          <a:xfrm rot="0">
            <a:off x="2146613" y="327547"/>
            <a:ext cx="446313" cy="466563"/>
          </a:xfrm>
          <a:prstGeom prst="rect"/>
          <a:noFill/>
          <a:ln w="12700" cmpd="sng" cap="flat">
            <a:noFill/>
            <a:prstDash val="solid"/>
            <a:miter/>
          </a:ln>
        </p:spPr>
      </p:pic>
      <p:pic>
        <p:nvPicPr>
          <p:cNvPr id="187" name="图片" descr="Target with solid fill"/>
          <p:cNvPicPr>
            <a:picLocks noChangeAspect="1"/>
          </p:cNvPicPr>
          <p:nvPr/>
        </p:nvPicPr>
        <p:blipFill>
          <a:blip r:embed="rId2" cstate="print"/>
          <a:stretch>
            <a:fillRect/>
          </a:stretch>
        </p:blipFill>
        <p:spPr>
          <a:xfrm rot="0">
            <a:off x="2146609" y="338429"/>
            <a:ext cx="446312" cy="466563"/>
          </a:xfrm>
          <a:prstGeom prst="rect"/>
          <a:noFill/>
          <a:ln w="12700" cmpd="sng" cap="flat">
            <a:noFill/>
            <a:prstDash val="solid"/>
            <a:miter/>
          </a:ln>
        </p:spPr>
      </p:pic>
      <p:sp>
        <p:nvSpPr>
          <p:cNvPr id="188" name="矩形"/>
          <p:cNvSpPr>
            <a:spLocks/>
          </p:cNvSpPr>
          <p:nvPr/>
        </p:nvSpPr>
        <p:spPr>
          <a:xfrm rot="0">
            <a:off x="9952690" y="6463268"/>
            <a:ext cx="6093912"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pic>
        <p:nvPicPr>
          <p:cNvPr id="189" name="图片"/>
          <p:cNvPicPr>
            <a:picLocks noChangeAspect="1"/>
          </p:cNvPicPr>
          <p:nvPr/>
        </p:nvPicPr>
        <p:blipFill>
          <a:blip r:embed="rId3" cstate="print"/>
          <a:stretch>
            <a:fillRect/>
          </a:stretch>
        </p:blipFill>
        <p:spPr>
          <a:xfrm rot="0">
            <a:off x="9207289" y="1739689"/>
            <a:ext cx="2419705" cy="3882731"/>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90" name="矩形"/>
          <p:cNvSpPr>
            <a:spLocks/>
          </p:cNvSpPr>
          <p:nvPr/>
        </p:nvSpPr>
        <p:spPr>
          <a:xfrm rot="0">
            <a:off x="9310816" y="5753672"/>
            <a:ext cx="3936099" cy="32956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(Lloyds Pharmacy, 2016)</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750880138"/>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91" name="文本框"/>
          <p:cNvSpPr>
            <a:spLocks noGrp="1"/>
          </p:cNvSpPr>
          <p:nvPr>
            <p:ph type="title"/>
          </p:nvPr>
        </p:nvSpPr>
        <p:spPr>
          <a:xfrm rot="0">
            <a:off x="3191640" y="2387596"/>
            <a:ext cx="8911687"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CAMPAIGN OVERVIEW</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16742700"/>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92" name="文本框"/>
          <p:cNvSpPr>
            <a:spLocks noGrp="1"/>
          </p:cNvSpPr>
          <p:nvPr>
            <p:ph type="title"/>
          </p:nvPr>
        </p:nvSpPr>
        <p:spPr>
          <a:xfrm rot="0">
            <a:off x="1771124" y="589386"/>
            <a:ext cx="8911687"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Campaign Outline</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93" name="文本框"/>
          <p:cNvSpPr>
            <a:spLocks noGrp="1"/>
          </p:cNvSpPr>
          <p:nvPr>
            <p:ph type="body" idx="1"/>
          </p:nvPr>
        </p:nvSpPr>
        <p:spPr>
          <a:xfrm rot="0">
            <a:off x="2010478" y="1655935"/>
            <a:ext cx="5860307" cy="4788407"/>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This campaign uses an eight-week, age-appropriate </a:t>
            </a:r>
            <a:r>
              <a:rPr lang="en-US" altLang="zh-CN" sz="2400" b="0" i="0" u="none" strike="noStrike" kern="1200" cap="none" spc="0" baseline="0">
                <a:solidFill>
                  <a:srgbClr val="404040"/>
                </a:solidFill>
                <a:latin typeface="Arial" pitchFamily="34" charset="0"/>
                <a:ea typeface="幼圆" pitchFamily="0" charset="0"/>
                <a:cs typeface="Arial" pitchFamily="34" charset="0"/>
              </a:rPr>
              <a:t>programme</a:t>
            </a:r>
            <a:r>
              <a:rPr lang="en-US" altLang="zh-CN" sz="2400" b="0" i="0" u="none" strike="noStrike" kern="1200" cap="none" spc="0" baseline="0">
                <a:solidFill>
                  <a:srgbClr val="404040"/>
                </a:solidFill>
                <a:latin typeface="Arial" pitchFamily="34" charset="0"/>
                <a:ea typeface="幼圆" pitchFamily="0" charset="0"/>
                <a:cs typeface="Arial" pitchFamily="34" charset="0"/>
              </a:rPr>
              <a:t> that gradually builds awareness, confidence, and </a:t>
            </a:r>
            <a:r>
              <a:rPr lang="en-US" altLang="zh-CN" sz="2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2400" b="0" i="0" u="none" strike="noStrike" kern="1200" cap="none" spc="0" baseline="0">
                <a:solidFill>
                  <a:srgbClr val="404040"/>
                </a:solidFill>
                <a:latin typeface="Arial" pitchFamily="34" charset="0"/>
                <a:ea typeface="幼圆" pitchFamily="0" charset="0"/>
                <a:cs typeface="Arial" pitchFamily="34" charset="0"/>
              </a:rPr>
              <a:t> change to reduce vaping among young people</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The session targets adolescents and uses a youth-centered, </a:t>
            </a:r>
            <a:r>
              <a:rPr lang="en-US" altLang="zh-CN" sz="2400" b="0" i="0" u="none" strike="noStrike" kern="1200" cap="none" spc="0" baseline="0">
                <a:solidFill>
                  <a:srgbClr val="404040"/>
                </a:solidFill>
                <a:latin typeface="Arial" pitchFamily="34" charset="0"/>
                <a:ea typeface="幼圆" pitchFamily="0" charset="0"/>
                <a:cs typeface="Arial" pitchFamily="34" charset="0"/>
              </a:rPr>
              <a:t>non-judgemental</a:t>
            </a:r>
            <a:r>
              <a:rPr lang="en-US" altLang="zh-CN" sz="2400" b="0" i="0" u="none" strike="noStrike" kern="1200" cap="none" spc="0" baseline="0">
                <a:solidFill>
                  <a:srgbClr val="404040"/>
                </a:solidFill>
                <a:latin typeface="Arial" pitchFamily="34" charset="0"/>
                <a:ea typeface="幼圆" pitchFamily="0" charset="0"/>
                <a:cs typeface="Arial" pitchFamily="34" charset="0"/>
              </a:rPr>
              <a:t> approach.</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Attendance, Feedback forms and pre post sessions are used to monitor engagement and assess the effectiveness of the campaign.</a:t>
            </a:r>
            <a:endParaRPr lang="zh-CN" altLang="en-US" sz="24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94" name="图片"/>
          <p:cNvPicPr>
            <a:picLocks noChangeAspect="1"/>
          </p:cNvPicPr>
          <p:nvPr/>
        </p:nvPicPr>
        <p:blipFill>
          <a:blip r:embed="rId1" cstate="print"/>
          <a:stretch>
            <a:fillRect/>
          </a:stretch>
        </p:blipFill>
        <p:spPr>
          <a:xfrm rot="0">
            <a:off x="8370256" y="1776016"/>
            <a:ext cx="3367888" cy="2828640"/>
          </a:xfrm>
          <a:prstGeom prst="rect"/>
          <a:noFill/>
          <a:ln w="12700" cmpd="sng" cap="flat">
            <a:noFill/>
            <a:prstDash val="solid"/>
            <a:miter/>
          </a:ln>
        </p:spPr>
      </p:pic>
      <p:sp>
        <p:nvSpPr>
          <p:cNvPr id="195" name="矩形"/>
          <p:cNvSpPr>
            <a:spLocks/>
          </p:cNvSpPr>
          <p:nvPr/>
        </p:nvSpPr>
        <p:spPr>
          <a:xfrm rot="0">
            <a:off x="9271321" y="6268614"/>
            <a:ext cx="2326511" cy="32956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584091227"/>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96" name="文本框"/>
          <p:cNvSpPr>
            <a:spLocks noGrp="1"/>
          </p:cNvSpPr>
          <p:nvPr>
            <p:ph type="title"/>
          </p:nvPr>
        </p:nvSpPr>
        <p:spPr>
          <a:xfrm rot="0">
            <a:off x="2137799" y="184272"/>
            <a:ext cx="8911687" cy="1280891"/>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200" b="1" i="0" u="none" strike="noStrike" kern="1200" cap="none" spc="0" baseline="0">
                <a:solidFill>
                  <a:srgbClr val="262626"/>
                </a:solidFill>
                <a:latin typeface="Arial" pitchFamily="34" charset="0"/>
                <a:ea typeface="幼圆" pitchFamily="0" charset="0"/>
                <a:cs typeface="Arial" pitchFamily="34" charset="0"/>
              </a:rPr>
              <a:t>Evaluation Methods</a:t>
            </a:r>
            <a:br>
              <a:rPr lang="zh-CN" altLang="en-US" sz="3200" b="1" i="0" u="none" strike="noStrike" kern="1200" cap="none" spc="0" baseline="0">
                <a:solidFill>
                  <a:srgbClr val="262626"/>
                </a:solidFill>
                <a:latin typeface="Arial" pitchFamily="34" charset="0"/>
                <a:ea typeface="幼圆" pitchFamily="0" charset="0"/>
                <a:cs typeface="Arial" pitchFamily="34" charset="0"/>
              </a:rPr>
            </a:br>
            <a:br>
              <a:rPr lang="zh-CN" altLang="en-US" sz="3200" b="1" i="0" u="none" strike="noStrike" kern="1200" cap="none" spc="0" baseline="0">
                <a:solidFill>
                  <a:srgbClr val="262626"/>
                </a:solidFill>
                <a:latin typeface="Arial" pitchFamily="34" charset="0"/>
                <a:ea typeface="幼圆" pitchFamily="0" charset="0"/>
                <a:cs typeface="Arial" pitchFamily="34" charset="0"/>
              </a:rPr>
            </a:br>
            <a:r>
              <a:rPr lang="en-US" altLang="zh-CN" sz="3200" b="1" i="0" u="none" strike="noStrike" kern="1200" cap="none" spc="0" baseline="0">
                <a:solidFill>
                  <a:srgbClr val="002060"/>
                </a:solidFill>
                <a:latin typeface="Arial" pitchFamily="34" charset="0"/>
                <a:ea typeface="幼圆" pitchFamily="0" charset="0"/>
                <a:cs typeface="Arial" pitchFamily="34" charset="0"/>
              </a:rPr>
              <a:t>Process Evaluation</a:t>
            </a:r>
            <a:endParaRPr lang="zh-CN" altLang="en-US" sz="3200" b="1" i="0" u="none" strike="noStrike" kern="1200" cap="none" spc="0" baseline="0">
              <a:solidFill>
                <a:srgbClr val="002060"/>
              </a:solidFill>
              <a:latin typeface="Arial" pitchFamily="34" charset="0"/>
              <a:ea typeface="幼圆" pitchFamily="0" charset="0"/>
              <a:cs typeface="Arial" pitchFamily="34" charset="0"/>
            </a:endParaRPr>
          </a:p>
        </p:txBody>
      </p:sp>
      <p:sp>
        <p:nvSpPr>
          <p:cNvPr id="197" name="文本框"/>
          <p:cNvSpPr>
            <a:spLocks noGrp="1"/>
          </p:cNvSpPr>
          <p:nvPr>
            <p:ph type="body" idx="1"/>
          </p:nvPr>
        </p:nvSpPr>
        <p:spPr>
          <a:xfrm rot="0">
            <a:off x="2608649" y="2164466"/>
            <a:ext cx="7299280" cy="415531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It evaluates that the </a:t>
            </a:r>
            <a:r>
              <a:rPr lang="en-US" altLang="zh-CN" sz="2400" b="0" i="0" u="none" strike="noStrike" kern="1200" cap="none" spc="0" baseline="0">
                <a:solidFill>
                  <a:srgbClr val="404040"/>
                </a:solidFill>
                <a:latin typeface="Arial" pitchFamily="34" charset="0"/>
                <a:ea typeface="幼圆" pitchFamily="0" charset="0"/>
                <a:cs typeface="Arial" pitchFamily="34" charset="0"/>
              </a:rPr>
              <a:t>programme</a:t>
            </a:r>
            <a:r>
              <a:rPr lang="en-US" altLang="zh-CN" sz="2400" b="0" i="0" u="none" strike="noStrike" kern="1200" cap="none" spc="0" baseline="0">
                <a:solidFill>
                  <a:srgbClr val="404040"/>
                </a:solidFill>
                <a:latin typeface="Arial" pitchFamily="34" charset="0"/>
                <a:ea typeface="幼圆" pitchFamily="0" charset="0"/>
                <a:cs typeface="Arial" pitchFamily="34" charset="0"/>
              </a:rPr>
              <a:t> was implemented as planned or not (WHO,1998;</a:t>
            </a:r>
            <a:r>
              <a:rPr lang="en-US" altLang="zh-CN" sz="2400" b="0" i="0" u="none" strike="noStrike" kern="1200" cap="none" spc="0" baseline="0">
                <a:solidFill>
                  <a:srgbClr val="404040"/>
                </a:solidFill>
                <a:latin typeface="Arial" pitchFamily="34" charset="0"/>
                <a:ea typeface="幼圆" pitchFamily="0" charset="0"/>
                <a:cs typeface="Arial" pitchFamily="34" charset="0"/>
              </a:rPr>
              <a:t>Caruso </a:t>
            </a:r>
            <a:r>
              <a:rPr lang="en-US" altLang="zh-CN" sz="2400" b="0" i="1" u="none" strike="noStrike" kern="1200" cap="none" spc="0" baseline="0">
                <a:solidFill>
                  <a:srgbClr val="404040"/>
                </a:solidFill>
                <a:latin typeface="Arial" pitchFamily="34" charset="0"/>
                <a:ea typeface="幼圆" pitchFamily="0" charset="0"/>
                <a:cs typeface="Arial" pitchFamily="34" charset="0"/>
              </a:rPr>
              <a:t>et al</a:t>
            </a:r>
            <a:r>
              <a:rPr lang="en-US" altLang="zh-CN" sz="2400" b="0" i="0" u="none" strike="noStrike" kern="1200" cap="none" spc="0" baseline="0">
                <a:solidFill>
                  <a:srgbClr val="404040"/>
                </a:solidFill>
                <a:latin typeface="Arial" pitchFamily="34" charset="0"/>
                <a:ea typeface="幼圆" pitchFamily="0" charset="0"/>
                <a:cs typeface="Arial" pitchFamily="34" charset="0"/>
              </a:rPr>
              <a:t>., 2024)</a:t>
            </a:r>
            <a:r>
              <a:rPr lang="en-US" altLang="zh-CN" sz="2400" b="0" i="0" u="none" strike="noStrike" kern="1200" cap="none" spc="0" baseline="0">
                <a:solidFill>
                  <a:srgbClr val="404040"/>
                </a:solidFill>
                <a:latin typeface="Arial" pitchFamily="34" charset="0"/>
                <a:ea typeface="幼圆" pitchFamily="0" charset="0"/>
                <a:cs typeface="Arial" pitchFamily="34" charset="0"/>
              </a:rPr>
              <a:t>.</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 Attendance per session.</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Student’s participation and engagement.</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Group discussion.</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Use planned material likes videos or posters.</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It helps to identify the barriers or problem such as low attendance or time constraints. (WHO,2023)</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endParaRPr lang="zh-CN" altLang="en-US" sz="2400" b="0" i="0" u="none" strike="noStrike" kern="1200" cap="none" spc="0" baseline="0">
              <a:solidFill>
                <a:srgbClr val="404040"/>
              </a:solidFill>
              <a:latin typeface="Arial" pitchFamily="34" charset="0"/>
              <a:ea typeface="幼圆" pitchFamily="0" charset="0"/>
              <a:cs typeface="Arial" pitchFamily="34" charset="0"/>
            </a:endParaRPr>
          </a:p>
        </p:txBody>
      </p:sp>
      <p:sp>
        <p:nvSpPr>
          <p:cNvPr id="198" name="矩形"/>
          <p:cNvSpPr>
            <a:spLocks/>
          </p:cNvSpPr>
          <p:nvPr/>
        </p:nvSpPr>
        <p:spPr>
          <a:xfrm rot="0">
            <a:off x="9907930" y="6488668"/>
            <a:ext cx="6094070" cy="32956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168304107"/>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99" name="文本框"/>
          <p:cNvSpPr>
            <a:spLocks noGrp="1"/>
          </p:cNvSpPr>
          <p:nvPr>
            <p:ph type="title"/>
          </p:nvPr>
        </p:nvSpPr>
        <p:spPr>
          <a:xfrm rot="0">
            <a:off x="2592926" y="330196"/>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Impact Evaluation</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00" name="文本框"/>
          <p:cNvSpPr>
            <a:spLocks noGrp="1"/>
          </p:cNvSpPr>
          <p:nvPr>
            <p:ph type="body" idx="1"/>
          </p:nvPr>
        </p:nvSpPr>
        <p:spPr>
          <a:xfrm rot="0">
            <a:off x="1026630" y="1404394"/>
            <a:ext cx="6601085" cy="4829494"/>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It helps us understand whether the </a:t>
            </a:r>
            <a:r>
              <a:rPr lang="en-US" altLang="zh-CN" sz="1800" b="0" i="0" u="none" strike="noStrike" kern="1200" cap="none" spc="0" baseline="0">
                <a:solidFill>
                  <a:srgbClr val="404040"/>
                </a:solidFill>
                <a:latin typeface="Arial" pitchFamily="34" charset="0"/>
                <a:ea typeface="幼圆" pitchFamily="0" charset="0"/>
                <a:cs typeface="Arial" pitchFamily="34" charset="0"/>
              </a:rPr>
              <a:t>programme</a:t>
            </a:r>
            <a:r>
              <a:rPr lang="en-US" altLang="zh-CN" sz="1800" b="0" i="0" u="none" strike="noStrike" kern="1200" cap="none" spc="0" baseline="0">
                <a:solidFill>
                  <a:srgbClr val="404040"/>
                </a:solidFill>
                <a:latin typeface="Arial" pitchFamily="34" charset="0"/>
                <a:ea typeface="幼圆" pitchFamily="0" charset="0"/>
                <a:cs typeface="Arial" pitchFamily="34" charset="0"/>
              </a:rPr>
              <a:t> actually made a meaningful difference in people’s knowledge, attitudes, or </a:t>
            </a:r>
            <a:r>
              <a:rPr lang="en-US" altLang="zh-CN" sz="18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800" b="0" i="0" u="none" strike="noStrike" kern="1200" cap="none" spc="0" baseline="0">
                <a:solidFill>
                  <a:srgbClr val="404040"/>
                </a:solidFill>
                <a:latin typeface="Arial" pitchFamily="34" charset="0"/>
                <a:ea typeface="幼圆" pitchFamily="0" charset="0"/>
                <a:cs typeface="Arial" pitchFamily="34" charset="0"/>
              </a:rPr>
              <a:t> (UNEG, 2013).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It measures the changes that happen because of campaign that can be a short term or long term.</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000" b="1" i="0" u="none" strike="noStrike" kern="1200" cap="none" spc="0" baseline="0">
                <a:solidFill>
                  <a:srgbClr val="404040"/>
                </a:solidFill>
                <a:latin typeface="Arial" pitchFamily="34" charset="0"/>
                <a:ea typeface="幼圆" pitchFamily="0" charset="0"/>
                <a:cs typeface="Arial" pitchFamily="34" charset="0"/>
              </a:rPr>
              <a:t>Pre and Post campaign surveys:</a:t>
            </a:r>
            <a:endParaRPr lang="en-US" altLang="zh-CN" sz="2000" b="1"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2000" b="1" i="0" u="none" strike="noStrike" kern="1200" cap="none" spc="0" baseline="0">
                <a:solidFill>
                  <a:srgbClr val="404040"/>
                </a:solidFill>
                <a:latin typeface="Arial" pitchFamily="34" charset="0"/>
                <a:ea typeface="幼圆" pitchFamily="0" charset="0"/>
                <a:cs typeface="Arial" pitchFamily="34" charset="0"/>
              </a:rPr>
              <a:t>    </a:t>
            </a:r>
            <a:r>
              <a:rPr lang="en-US" altLang="zh-CN" sz="2000" b="0" i="0" u="none" strike="noStrike" kern="1200" cap="none" spc="0" baseline="0">
                <a:solidFill>
                  <a:srgbClr val="404040"/>
                </a:solidFill>
                <a:latin typeface="Arial" pitchFamily="34" charset="0"/>
                <a:ea typeface="幼圆" pitchFamily="0" charset="0"/>
                <a:cs typeface="Arial" pitchFamily="34" charset="0"/>
              </a:rPr>
              <a:t>Short Questions should be given.</a:t>
            </a:r>
            <a:endParaRPr lang="en-US" altLang="zh-CN" sz="20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2000" b="1" i="0" u="none" strike="noStrike" kern="1200" cap="none" spc="0" baseline="0">
                <a:solidFill>
                  <a:srgbClr val="404040"/>
                </a:solidFill>
                <a:latin typeface="Arial" pitchFamily="34" charset="0"/>
                <a:ea typeface="幼圆" pitchFamily="0" charset="0"/>
                <a:cs typeface="Arial" pitchFamily="34" charset="0"/>
              </a:rPr>
              <a:t>    </a:t>
            </a:r>
            <a:r>
              <a:rPr lang="en-US" altLang="zh-CN" sz="2000" b="0" i="0" u="none" strike="noStrike" kern="1200" cap="none" spc="0" baseline="0">
                <a:solidFill>
                  <a:srgbClr val="404040"/>
                </a:solidFill>
                <a:latin typeface="Arial" pitchFamily="34" charset="0"/>
                <a:ea typeface="幼圆" pitchFamily="0" charset="0"/>
                <a:cs typeface="Arial" pitchFamily="34" charset="0"/>
              </a:rPr>
              <a:t>Quiz organize</a:t>
            </a:r>
            <a:endParaRPr lang="en-US" altLang="zh-CN" sz="20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2000" b="0" i="0" u="none" strike="noStrike" kern="1200" cap="none" spc="0" baseline="0">
                <a:solidFill>
                  <a:srgbClr val="404040"/>
                </a:solidFill>
                <a:latin typeface="Arial" pitchFamily="34" charset="0"/>
                <a:ea typeface="幼圆" pitchFamily="0" charset="0"/>
                <a:cs typeface="Arial" pitchFamily="34" charset="0"/>
              </a:rPr>
              <a:t>    Feedback forms </a:t>
            </a:r>
            <a:endParaRPr lang="en-US" altLang="zh-CN" sz="20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2000" b="0" i="0" u="none" strike="noStrike" kern="1200" cap="none" spc="0" baseline="0">
                <a:solidFill>
                  <a:srgbClr val="404040"/>
                </a:solidFill>
                <a:latin typeface="Arial" pitchFamily="34" charset="0"/>
                <a:ea typeface="幼圆" pitchFamily="0" charset="0"/>
                <a:cs typeface="Arial" pitchFamily="34" charset="0"/>
              </a:rPr>
              <a:t>  Evaluation should collect numerical data and feedback to measures the success of the intervention(WHO,2023).</a:t>
            </a:r>
            <a:endParaRPr lang="en-US" altLang="zh-CN" sz="20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zh-CN" altLang="en-US" sz="20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01" name="图片"/>
          <p:cNvPicPr>
            <a:picLocks noChangeAspect="1"/>
          </p:cNvPicPr>
          <p:nvPr/>
        </p:nvPicPr>
        <p:blipFill>
          <a:blip r:embed="rId1" cstate="print"/>
          <a:stretch>
            <a:fillRect/>
          </a:stretch>
        </p:blipFill>
        <p:spPr>
          <a:xfrm rot="0">
            <a:off x="8102278" y="1404394"/>
            <a:ext cx="3402335" cy="4650108"/>
          </a:xfrm>
          <a:prstGeom prst="rect"/>
          <a:noFill/>
          <a:ln w="12700" cmpd="sng" cap="flat">
            <a:noFill/>
            <a:prstDash val="solid"/>
            <a:miter/>
          </a:ln>
        </p:spPr>
      </p:pic>
      <p:sp>
        <p:nvSpPr>
          <p:cNvPr id="202" name="矩形"/>
          <p:cNvSpPr>
            <a:spLocks/>
          </p:cNvSpPr>
          <p:nvPr/>
        </p:nvSpPr>
        <p:spPr>
          <a:xfrm rot="0">
            <a:off x="9803445" y="6488668"/>
            <a:ext cx="6094070"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711206392"/>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03" name="矩形"/>
          <p:cNvSpPr>
            <a:spLocks/>
          </p:cNvSpPr>
          <p:nvPr/>
        </p:nvSpPr>
        <p:spPr>
          <a:xfrm rot="0">
            <a:off x="3537857" y="0"/>
            <a:ext cx="5007429" cy="6858000"/>
          </a:xfrm>
          <a:prstGeom prst="rect"/>
          <a:solidFill>
            <a:schemeClr val="accent2"/>
          </a:solidFill>
          <a:ln w="15875" cmpd="sng" cap="rnd">
            <a:solidFill>
              <a:srgbClr val="430E03"/>
            </a:solidFill>
            <a:prstDash val="solid"/>
            <a:round/>
          </a:ln>
        </p:spPr>
      </p:sp>
      <p:sp>
        <p:nvSpPr>
          <p:cNvPr id="204" name="矩形"/>
          <p:cNvSpPr>
            <a:spLocks/>
          </p:cNvSpPr>
          <p:nvPr/>
        </p:nvSpPr>
        <p:spPr>
          <a:xfrm rot="0">
            <a:off x="4032813" y="1122363"/>
            <a:ext cx="4121621" cy="1020979"/>
          </a:xfrm>
          <a:prstGeom prst="rect"/>
          <a:gradFill rotWithShape="1">
            <a:gsLst>
              <a:gs pos="0">
                <a:srgbClr val="98AE5D">
                  <a:lumMod val="96000"/>
                  <a:lumOff val="4000"/>
                  <a:alpha val="100000"/>
                </a:srgbClr>
              </a:gs>
              <a:gs pos="100000">
                <a:srgbClr val="91A84B">
                  <a:lumMod val="94000"/>
                  <a:alpha val="100000"/>
                </a:srgbClr>
              </a:gs>
            </a:gsLst>
            <a:lin ang="5400000" scaled="1"/>
          </a:gradFill>
          <a:ln w="9525" cmpd="sng" cap="rnd">
            <a:solidFill>
              <a:srgbClr val="8BA248"/>
            </a:solidFill>
            <a:prstDash val="solid"/>
            <a:round/>
          </a:ln>
          <a:effectLst>
            <a:outerShdw sx="100000" sy="100000" algn="b" rotWithShape="0" blurRad="38100" dist="25400" dir="5400000">
              <a:srgbClr val="000000">
                <a:alpha val="24705"/>
              </a:srgbClr>
            </a:outerShdw>
          </a:effectLst>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endParaRPr lang="en-US" altLang="zh-CN" sz="1155" b="0" i="0" u="none" strike="noStrike" kern="1200" cap="none" spc="0" baseline="0">
              <a:solidFill>
                <a:srgbClr val="FFFFFF"/>
              </a:solidFill>
              <a:latin typeface="Arial" pitchFamily="34" charset="0"/>
              <a:ea typeface="幼圆" pitchFamily="0" charset="0"/>
              <a:cs typeface="Arial" pitchFamily="34" charset="0"/>
            </a:endParaRPr>
          </a:p>
          <a:p>
            <a:pPr marL="0" indent="0" algn="ctr">
              <a:lnSpc>
                <a:spcPct val="100000"/>
              </a:lnSpc>
              <a:spcBef>
                <a:spcPts val="0"/>
              </a:spcBef>
              <a:spcAft>
                <a:spcPts val="0"/>
              </a:spcAft>
              <a:buNone/>
            </a:pPr>
            <a:endParaRPr lang="en-US" altLang="zh-CN" sz="1155" b="0" i="0" u="none" strike="noStrike" kern="1200" cap="none" spc="0" baseline="0">
              <a:solidFill>
                <a:srgbClr val="FFFFFF"/>
              </a:solidFill>
              <a:latin typeface="Arial" pitchFamily="34" charset="0"/>
              <a:ea typeface="幼圆" pitchFamily="0" charset="0"/>
              <a:cs typeface="Arial" pitchFamily="34" charset="0"/>
            </a:endParaRPr>
          </a:p>
          <a:p>
            <a:pPr marL="0" indent="0" algn="ctr">
              <a:lnSpc>
                <a:spcPct val="100000"/>
              </a:lnSpc>
              <a:spcBef>
                <a:spcPts val="0"/>
              </a:spcBef>
              <a:spcAft>
                <a:spcPts val="0"/>
              </a:spcAft>
              <a:buNone/>
            </a:pPr>
            <a:endParaRPr lang="zh-CN" altLang="en-US" sz="1155" b="0" i="0" u="none" strike="noStrike" kern="1200" cap="none" spc="0" baseline="0">
              <a:solidFill>
                <a:srgbClr val="FFFFFF"/>
              </a:solidFill>
              <a:latin typeface="Arial" pitchFamily="34" charset="0"/>
              <a:ea typeface="幼圆" pitchFamily="0" charset="0"/>
              <a:cs typeface="Arial" pitchFamily="34" charset="0"/>
            </a:endParaRPr>
          </a:p>
        </p:txBody>
      </p:sp>
      <p:sp>
        <p:nvSpPr>
          <p:cNvPr id="205" name="矩形"/>
          <p:cNvSpPr>
            <a:spLocks/>
          </p:cNvSpPr>
          <p:nvPr/>
        </p:nvSpPr>
        <p:spPr>
          <a:xfrm rot="0">
            <a:off x="4032812" y="2467262"/>
            <a:ext cx="4121621" cy="2085401"/>
          </a:xfrm>
          <a:prstGeom prst="rect"/>
          <a:solidFill>
            <a:schemeClr val="accent5"/>
          </a:solidFill>
          <a:ln w="22225" cmpd="sng" cap="rnd">
            <a:solidFill>
              <a:srgbClr val="FFFFFF"/>
            </a:solidFill>
            <a:prstDash val="solid"/>
            <a:round/>
          </a:ln>
        </p:spPr>
      </p:sp>
      <p:sp>
        <p:nvSpPr>
          <p:cNvPr id="206" name="矩形"/>
          <p:cNvSpPr>
            <a:spLocks/>
          </p:cNvSpPr>
          <p:nvPr/>
        </p:nvSpPr>
        <p:spPr>
          <a:xfrm rot="0">
            <a:off x="4035189" y="4808767"/>
            <a:ext cx="4121621" cy="943761"/>
          </a:xfrm>
          <a:prstGeom prst="rect"/>
          <a:solidFill>
            <a:schemeClr val="accent1"/>
          </a:solidFill>
          <a:ln w="15875" cmpd="sng" cap="rnd">
            <a:solidFill>
              <a:srgbClr val="430E03"/>
            </a:solidFill>
            <a:prstDash val="solid"/>
            <a:round/>
          </a:ln>
        </p:spPr>
      </p:sp>
      <p:sp>
        <p:nvSpPr>
          <p:cNvPr id="207" name="椭圆"/>
          <p:cNvSpPr>
            <a:spLocks/>
          </p:cNvSpPr>
          <p:nvPr/>
        </p:nvSpPr>
        <p:spPr>
          <a:xfrm rot="0">
            <a:off x="5300735" y="1000524"/>
            <a:ext cx="1585774" cy="295204"/>
          </a:xfrm>
          <a:prstGeom prst="ellipse"/>
          <a:solidFill>
            <a:schemeClr val="accent4"/>
          </a:solidFill>
          <a:ln w="15875" cmpd="sng" cap="rnd">
            <a:solidFill>
              <a:srgbClr val="2C351E"/>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52"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rPr>
              <a:t>AIMS</a:t>
            </a:r>
            <a:endParaRPr lang="zh-CN" altLang="en-US" sz="2052"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endParaRPr>
          </a:p>
        </p:txBody>
      </p:sp>
      <p:sp>
        <p:nvSpPr>
          <p:cNvPr id="208" name="圆角矩形"/>
          <p:cNvSpPr>
            <a:spLocks/>
          </p:cNvSpPr>
          <p:nvPr/>
        </p:nvSpPr>
        <p:spPr>
          <a:xfrm rot="0">
            <a:off x="5091651" y="2242914"/>
            <a:ext cx="2003940" cy="338446"/>
          </a:xfrm>
          <a:prstGeom prst="roundRect">
            <a:avLst>
              <a:gd name="adj" fmla="val 16666"/>
            </a:avLst>
          </a:prstGeom>
          <a:solidFill>
            <a:schemeClr val="accent4"/>
          </a:solidFill>
          <a:ln w="22225" cmpd="sng" cap="rnd">
            <a:solidFill>
              <a:srgbClr val="FFFFFF"/>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539"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rPr>
              <a:t>WEEKLY ACTIVITY</a:t>
            </a:r>
            <a:endParaRPr lang="zh-CN" altLang="en-US" sz="1539"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endParaRPr>
          </a:p>
        </p:txBody>
      </p:sp>
      <p:sp>
        <p:nvSpPr>
          <p:cNvPr id="209" name="椭圆"/>
          <p:cNvSpPr>
            <a:spLocks/>
          </p:cNvSpPr>
          <p:nvPr/>
        </p:nvSpPr>
        <p:spPr>
          <a:xfrm rot="0">
            <a:off x="5167163" y="4584081"/>
            <a:ext cx="1852918" cy="451015"/>
          </a:xfrm>
          <a:prstGeom prst="ellipse"/>
          <a:solidFill>
            <a:schemeClr val="accent4"/>
          </a:solidFill>
          <a:ln w="22225" cmpd="sng" cap="rnd">
            <a:solidFill>
              <a:srgbClr val="FFFFFF"/>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795"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rPr>
              <a:t>BENEFITS</a:t>
            </a:r>
            <a:endParaRPr lang="zh-CN" altLang="en-US" sz="1795"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endParaRPr>
          </a:p>
        </p:txBody>
      </p:sp>
      <p:pic>
        <p:nvPicPr>
          <p:cNvPr id="210" name="图片" descr="Brain in head with solid fill"/>
          <p:cNvPicPr>
            <a:picLocks noChangeAspect="1"/>
          </p:cNvPicPr>
          <p:nvPr/>
        </p:nvPicPr>
        <p:blipFill>
          <a:blip r:embed="rId1" cstate="print"/>
          <a:stretch>
            <a:fillRect/>
          </a:stretch>
        </p:blipFill>
        <p:spPr>
          <a:xfrm rot="0">
            <a:off x="4277638" y="1231341"/>
            <a:ext cx="586518" cy="586518"/>
          </a:xfrm>
          <a:prstGeom prst="rect"/>
          <a:noFill/>
          <a:ln w="12700" cmpd="sng" cap="flat">
            <a:noFill/>
            <a:prstDash val="solid"/>
            <a:miter/>
          </a:ln>
        </p:spPr>
      </p:pic>
      <p:sp>
        <p:nvSpPr>
          <p:cNvPr id="211" name="矩形"/>
          <p:cNvSpPr>
            <a:spLocks/>
          </p:cNvSpPr>
          <p:nvPr/>
        </p:nvSpPr>
        <p:spPr>
          <a:xfrm rot="0">
            <a:off x="4277638" y="1752926"/>
            <a:ext cx="1023097" cy="447815"/>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Increase Awareness</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pic>
        <p:nvPicPr>
          <p:cNvPr id="212" name="图片" descr="Lungs with solid fill"/>
          <p:cNvPicPr>
            <a:picLocks noChangeAspect="1"/>
          </p:cNvPicPr>
          <p:nvPr/>
        </p:nvPicPr>
        <p:blipFill>
          <a:blip r:embed="rId2" cstate="print"/>
          <a:stretch>
            <a:fillRect/>
          </a:stretch>
        </p:blipFill>
        <p:spPr>
          <a:xfrm rot="0">
            <a:off x="5800362" y="1288340"/>
            <a:ext cx="586519" cy="586519"/>
          </a:xfrm>
          <a:prstGeom prst="rect"/>
          <a:noFill/>
          <a:ln w="12700" cmpd="sng" cap="flat">
            <a:noFill/>
            <a:prstDash val="solid"/>
            <a:miter/>
          </a:ln>
        </p:spPr>
      </p:pic>
      <p:sp>
        <p:nvSpPr>
          <p:cNvPr id="213" name="矩形"/>
          <p:cNvSpPr>
            <a:spLocks/>
          </p:cNvSpPr>
          <p:nvPr/>
        </p:nvSpPr>
        <p:spPr>
          <a:xfrm rot="0">
            <a:off x="5667492" y="1765247"/>
            <a:ext cx="1219016" cy="447815"/>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Identify Health Risks</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pic>
        <p:nvPicPr>
          <p:cNvPr id="214" name="图片" descr="Group success with solid fill"/>
          <p:cNvPicPr>
            <a:picLocks noChangeAspect="1"/>
          </p:cNvPicPr>
          <p:nvPr/>
        </p:nvPicPr>
        <p:blipFill>
          <a:blip r:embed="rId3" cstate="print"/>
          <a:stretch>
            <a:fillRect/>
          </a:stretch>
        </p:blipFill>
        <p:spPr>
          <a:xfrm rot="0">
            <a:off x="7236195" y="1281801"/>
            <a:ext cx="586519" cy="586518"/>
          </a:xfrm>
          <a:prstGeom prst="rect"/>
          <a:noFill/>
          <a:ln w="12700" cmpd="sng" cap="flat">
            <a:noFill/>
            <a:prstDash val="solid"/>
            <a:miter/>
          </a:ln>
        </p:spPr>
      </p:pic>
      <p:sp>
        <p:nvSpPr>
          <p:cNvPr id="215" name="矩形"/>
          <p:cNvSpPr>
            <a:spLocks/>
          </p:cNvSpPr>
          <p:nvPr/>
        </p:nvSpPr>
        <p:spPr>
          <a:xfrm rot="0">
            <a:off x="6886509" y="1812335"/>
            <a:ext cx="1477081" cy="27007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Encouragement</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grpSp>
        <p:nvGrpSpPr>
          <p:cNvPr id="218" name="组合"/>
          <p:cNvGrpSpPr>
            <a:grpSpLocks/>
          </p:cNvGrpSpPr>
          <p:nvPr/>
        </p:nvGrpSpPr>
        <p:grpSpPr>
          <a:xfrm>
            <a:off x="4882571" y="25034"/>
            <a:ext cx="2422107" cy="3375709"/>
            <a:chOff x="4882571" y="25034"/>
            <a:chExt cx="2422107" cy="3375709"/>
          </a:xfrm>
        </p:grpSpPr>
        <p:sp>
          <p:nvSpPr>
            <p:cNvPr id="216" name="矩形"/>
            <p:cNvSpPr>
              <a:spLocks/>
            </p:cNvSpPr>
            <p:nvPr/>
          </p:nvSpPr>
          <p:spPr>
            <a:xfrm rot="0">
              <a:off x="4882571" y="3130670"/>
              <a:ext cx="2422107" cy="270073"/>
            </a:xfrm>
            <a:prstGeom prst="rect"/>
            <a:noFill/>
            <a:ln w="12700" cmpd="sng" cap="flat">
              <a:noFill/>
              <a:prstDash val="solid"/>
              <a:miter/>
            </a:ln>
          </p:spPr>
        </p:sp>
        <p:sp>
          <p:nvSpPr>
            <p:cNvPr id="217" name="矩形"/>
            <p:cNvSpPr>
              <a:spLocks/>
            </p:cNvSpPr>
            <p:nvPr/>
          </p:nvSpPr>
          <p:spPr>
            <a:xfrm rot="0">
              <a:off x="4882571" y="25034"/>
              <a:ext cx="2422107" cy="934407"/>
            </a:xfrm>
            <a:prstGeom prst="rect"/>
            <a:solidFill>
              <a:schemeClr val="accent4"/>
            </a:solid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539" b="1" i="0" u="none" strike="noStrike" kern="1200" cap="none" spc="0" baseline="0">
                  <a:solidFill>
                    <a:srgbClr val="002060"/>
                  </a:solidFill>
                  <a:effectLst>
                    <a:outerShdw sx="100000" sy="100000" blurRad="38100" dir="2700000" dist="19050" algn="tl">
                      <a:srgbClr val="000000">
                        <a:alpha val="40000"/>
                      </a:srgbClr>
                    </a:outerShdw>
                  </a:effectLst>
                  <a:latin typeface="Century Gothic" pitchFamily="0" charset="0"/>
                  <a:ea typeface="幼圆" pitchFamily="0" charset="0"/>
                  <a:cs typeface="Century Gothic" pitchFamily="0" charset="0"/>
                </a:rPr>
                <a:t>Reduce Vaping Among Young People:</a:t>
              </a:r>
              <a:endParaRPr lang="en-US" altLang="zh-CN" sz="1539" b="1" i="0" u="none" strike="noStrike" kern="1200" cap="none" spc="0" baseline="0">
                <a:solidFill>
                  <a:srgbClr val="002060"/>
                </a:solidFill>
                <a:effectLst>
                  <a:outerShdw sx="100000" sy="100000" blurRad="38100" dir="2700000" dist="19050" algn="tl">
                    <a:srgbClr val="000000">
                      <a:alpha val="40000"/>
                    </a:srgbClr>
                  </a:outerShdw>
                </a:effectLst>
                <a:latin typeface="Century Gothic" pitchFamily="0" charset="0"/>
                <a:ea typeface="幼圆" pitchFamily="0" charset="0"/>
                <a:cs typeface="Century Gothic" pitchFamily="0" charset="0"/>
              </a:endParaRPr>
            </a:p>
            <a:p>
              <a:pPr marL="0" indent="0" algn="ctr">
                <a:lnSpc>
                  <a:spcPct val="100000"/>
                </a:lnSpc>
                <a:spcBef>
                  <a:spcPts val="0"/>
                </a:spcBef>
                <a:spcAft>
                  <a:spcPts val="0"/>
                </a:spcAft>
                <a:buNone/>
              </a:pPr>
              <a:r>
                <a:rPr lang="en-US" altLang="zh-CN" sz="1539" b="1" i="0" u="none" strike="noStrike" kern="1200" cap="none" spc="0" baseline="0">
                  <a:solidFill>
                    <a:srgbClr val="002060"/>
                  </a:solidFill>
                  <a:effectLst>
                    <a:outerShdw sx="100000" sy="100000" blurRad="38100" dir="2700000" dist="19050" algn="tl">
                      <a:srgbClr val="000000">
                        <a:alpha val="40000"/>
                      </a:srgbClr>
                    </a:outerShdw>
                  </a:effectLst>
                  <a:latin typeface="Century Gothic" pitchFamily="0" charset="0"/>
                  <a:ea typeface="幼圆" pitchFamily="0" charset="0"/>
                  <a:cs typeface="Century Gothic" pitchFamily="0" charset="0"/>
                </a:rPr>
                <a:t>Awareness, Action, Change</a:t>
              </a:r>
              <a:endParaRPr lang="zh-CN" altLang="en-US" sz="1539" b="1" i="0" u="none" strike="noStrike" kern="1200" cap="none" spc="0" baseline="0">
                <a:solidFill>
                  <a:srgbClr val="002060"/>
                </a:solidFill>
                <a:latin typeface="Century Gothic" pitchFamily="0" charset="0"/>
                <a:ea typeface="幼圆" pitchFamily="0" charset="0"/>
                <a:cs typeface="Century Gothic" pitchFamily="0" charset="0"/>
              </a:endParaRPr>
            </a:p>
          </p:txBody>
        </p:sp>
      </p:grpSp>
      <p:pic>
        <p:nvPicPr>
          <p:cNvPr id="219" name="图片"/>
          <p:cNvPicPr>
            <a:picLocks noChangeAspect="1"/>
          </p:cNvPicPr>
          <p:nvPr/>
        </p:nvPicPr>
        <p:blipFill>
          <a:blip r:embed="rId4" cstate="print"/>
          <a:stretch>
            <a:fillRect/>
          </a:stretch>
        </p:blipFill>
        <p:spPr>
          <a:xfrm rot="0">
            <a:off x="4086948" y="2655245"/>
            <a:ext cx="926450" cy="711296"/>
          </a:xfrm>
          <a:prstGeom prst="rect"/>
          <a:noFill/>
          <a:ln w="12700" cmpd="sng" cap="flat">
            <a:solidFill>
              <a:srgbClr val="000000"/>
            </a:solidFill>
            <a:prstDash val="solid"/>
            <a:round/>
          </a:ln>
        </p:spPr>
      </p:pic>
      <p:pic>
        <p:nvPicPr>
          <p:cNvPr id="220" name="图片"/>
          <p:cNvPicPr>
            <a:picLocks noChangeAspect="1"/>
          </p:cNvPicPr>
          <p:nvPr/>
        </p:nvPicPr>
        <p:blipFill>
          <a:blip r:embed="rId5" cstate="print"/>
          <a:stretch>
            <a:fillRect/>
          </a:stretch>
        </p:blipFill>
        <p:spPr>
          <a:xfrm rot="0">
            <a:off x="5033325" y="2655245"/>
            <a:ext cx="1073512" cy="711296"/>
          </a:xfrm>
          <a:prstGeom prst="rect"/>
          <a:noFill/>
          <a:ln w="12700" cmpd="sng" cap="flat">
            <a:solidFill>
              <a:srgbClr val="000000"/>
            </a:solidFill>
            <a:prstDash val="solid"/>
            <a:round/>
          </a:ln>
        </p:spPr>
      </p:pic>
      <p:pic>
        <p:nvPicPr>
          <p:cNvPr id="221" name="图片"/>
          <p:cNvPicPr>
            <a:picLocks noChangeAspect="1"/>
          </p:cNvPicPr>
          <p:nvPr/>
        </p:nvPicPr>
        <p:blipFill>
          <a:blip r:embed="rId6" cstate="print"/>
          <a:stretch>
            <a:fillRect/>
          </a:stretch>
        </p:blipFill>
        <p:spPr>
          <a:xfrm rot="0">
            <a:off x="6150248" y="2659949"/>
            <a:ext cx="1073512" cy="707866"/>
          </a:xfrm>
          <a:prstGeom prst="rect"/>
          <a:noFill/>
          <a:ln w="12700" cmpd="sng" cap="flat">
            <a:solidFill>
              <a:srgbClr val="000000"/>
            </a:solidFill>
            <a:prstDash val="solid"/>
            <a:round/>
          </a:ln>
        </p:spPr>
      </p:pic>
      <p:pic>
        <p:nvPicPr>
          <p:cNvPr id="222" name="图片"/>
          <p:cNvPicPr>
            <a:picLocks noChangeAspect="1"/>
          </p:cNvPicPr>
          <p:nvPr/>
        </p:nvPicPr>
        <p:blipFill>
          <a:blip r:embed="rId7" cstate="print"/>
          <a:stretch>
            <a:fillRect/>
          </a:stretch>
        </p:blipFill>
        <p:spPr>
          <a:xfrm rot="0">
            <a:off x="7256122" y="2659949"/>
            <a:ext cx="895936" cy="706592"/>
          </a:xfrm>
          <a:prstGeom prst="rect"/>
          <a:noFill/>
          <a:ln w="12700" cmpd="sng" cap="flat">
            <a:solidFill>
              <a:srgbClr val="000000"/>
            </a:solidFill>
            <a:prstDash val="solid"/>
            <a:round/>
          </a:ln>
        </p:spPr>
      </p:pic>
      <p:pic>
        <p:nvPicPr>
          <p:cNvPr id="223" name="图片"/>
          <p:cNvPicPr>
            <a:picLocks noChangeAspect="1"/>
          </p:cNvPicPr>
          <p:nvPr/>
        </p:nvPicPr>
        <p:blipFill>
          <a:blip r:embed="rId8" cstate="print"/>
          <a:stretch>
            <a:fillRect/>
          </a:stretch>
        </p:blipFill>
        <p:spPr>
          <a:xfrm rot="0">
            <a:off x="4086948" y="3734312"/>
            <a:ext cx="926450" cy="716209"/>
          </a:xfrm>
          <a:prstGeom prst="rect"/>
          <a:noFill/>
          <a:ln w="12700" cmpd="sng" cap="flat">
            <a:solidFill>
              <a:srgbClr val="000000"/>
            </a:solidFill>
            <a:prstDash val="solid"/>
            <a:round/>
          </a:ln>
        </p:spPr>
      </p:pic>
      <p:pic>
        <p:nvPicPr>
          <p:cNvPr id="224" name="图片"/>
          <p:cNvPicPr>
            <a:picLocks noChangeAspect="1"/>
          </p:cNvPicPr>
          <p:nvPr/>
        </p:nvPicPr>
        <p:blipFill>
          <a:blip r:embed="rId9" cstate="print"/>
          <a:stretch>
            <a:fillRect/>
          </a:stretch>
        </p:blipFill>
        <p:spPr>
          <a:xfrm rot="0">
            <a:off x="5033326" y="3734312"/>
            <a:ext cx="1116921" cy="716209"/>
          </a:xfrm>
          <a:prstGeom prst="rect"/>
          <a:noFill/>
          <a:ln w="12700" cmpd="sng" cap="flat">
            <a:solidFill>
              <a:srgbClr val="000000"/>
            </a:solidFill>
            <a:prstDash val="solid"/>
            <a:round/>
          </a:ln>
        </p:spPr>
      </p:pic>
      <p:pic>
        <p:nvPicPr>
          <p:cNvPr id="225" name="图片"/>
          <p:cNvPicPr>
            <a:picLocks noChangeAspect="1"/>
          </p:cNvPicPr>
          <p:nvPr/>
        </p:nvPicPr>
        <p:blipFill>
          <a:blip r:embed="rId10" cstate="print"/>
          <a:stretch>
            <a:fillRect/>
          </a:stretch>
        </p:blipFill>
        <p:spPr>
          <a:xfrm rot="0">
            <a:off x="6150248" y="3734311"/>
            <a:ext cx="1012229" cy="704062"/>
          </a:xfrm>
          <a:prstGeom prst="rect"/>
          <a:noFill/>
          <a:ln w="12700" cmpd="sng" cap="flat">
            <a:solidFill>
              <a:srgbClr val="000000"/>
            </a:solidFill>
            <a:prstDash val="solid"/>
            <a:round/>
          </a:ln>
        </p:spPr>
      </p:pic>
      <p:pic>
        <p:nvPicPr>
          <p:cNvPr id="226" name="图片"/>
          <p:cNvPicPr>
            <a:picLocks noChangeAspect="1"/>
          </p:cNvPicPr>
          <p:nvPr/>
        </p:nvPicPr>
        <p:blipFill>
          <a:blip r:embed="rId11" cstate="print"/>
          <a:stretch>
            <a:fillRect/>
          </a:stretch>
        </p:blipFill>
        <p:spPr>
          <a:xfrm rot="0">
            <a:off x="7191431" y="3734311"/>
            <a:ext cx="959762" cy="704062"/>
          </a:xfrm>
          <a:prstGeom prst="rect"/>
          <a:noFill/>
          <a:ln w="12700" cmpd="sng" cap="flat">
            <a:solidFill>
              <a:srgbClr val="000000"/>
            </a:solidFill>
            <a:prstDash val="solid"/>
            <a:round/>
          </a:ln>
        </p:spPr>
      </p:pic>
      <p:pic>
        <p:nvPicPr>
          <p:cNvPr id="227" name="图片" descr="Brain with solid fill"/>
          <p:cNvPicPr>
            <a:picLocks noChangeAspect="1"/>
          </p:cNvPicPr>
          <p:nvPr/>
        </p:nvPicPr>
        <p:blipFill>
          <a:blip r:embed="rId12" cstate="print"/>
          <a:stretch>
            <a:fillRect/>
          </a:stretch>
        </p:blipFill>
        <p:spPr>
          <a:xfrm rot="0">
            <a:off x="5878771" y="4982187"/>
            <a:ext cx="586519" cy="586519"/>
          </a:xfrm>
          <a:prstGeom prst="rect"/>
          <a:noFill/>
          <a:ln w="12700" cmpd="sng" cap="flat">
            <a:noFill/>
            <a:prstDash val="solid"/>
            <a:miter/>
          </a:ln>
        </p:spPr>
      </p:pic>
      <p:pic>
        <p:nvPicPr>
          <p:cNvPr id="228" name="图片" descr="Children with solid fill"/>
          <p:cNvPicPr>
            <a:picLocks noChangeAspect="1"/>
          </p:cNvPicPr>
          <p:nvPr/>
        </p:nvPicPr>
        <p:blipFill>
          <a:blip r:embed="rId13" cstate="print"/>
          <a:stretch>
            <a:fillRect/>
          </a:stretch>
        </p:blipFill>
        <p:spPr>
          <a:xfrm rot="0">
            <a:off x="7269034" y="4938744"/>
            <a:ext cx="586519" cy="586519"/>
          </a:xfrm>
          <a:prstGeom prst="rect"/>
          <a:noFill/>
          <a:ln w="12700" cmpd="sng" cap="flat">
            <a:noFill/>
            <a:prstDash val="solid"/>
            <a:miter/>
          </a:ln>
        </p:spPr>
      </p:pic>
      <p:pic>
        <p:nvPicPr>
          <p:cNvPr id="229" name="图片" descr="Angel face with solid fill with solid fill"/>
          <p:cNvPicPr>
            <a:picLocks noChangeAspect="1"/>
          </p:cNvPicPr>
          <p:nvPr/>
        </p:nvPicPr>
        <p:blipFill>
          <a:blip r:embed="rId14" cstate="print"/>
          <a:stretch>
            <a:fillRect/>
          </a:stretch>
        </p:blipFill>
        <p:spPr>
          <a:xfrm rot="0">
            <a:off x="4303857" y="4949606"/>
            <a:ext cx="475528" cy="475528"/>
          </a:xfrm>
          <a:prstGeom prst="rect"/>
          <a:noFill/>
          <a:ln w="12700" cmpd="sng" cap="flat">
            <a:noFill/>
            <a:prstDash val="solid"/>
            <a:miter/>
          </a:ln>
        </p:spPr>
      </p:pic>
      <p:sp>
        <p:nvSpPr>
          <p:cNvPr id="230" name="矩形"/>
          <p:cNvSpPr>
            <a:spLocks/>
          </p:cNvSpPr>
          <p:nvPr/>
        </p:nvSpPr>
        <p:spPr>
          <a:xfrm rot="0">
            <a:off x="4032812" y="5406814"/>
            <a:ext cx="1139108" cy="27007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Physiological</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sp>
        <p:nvSpPr>
          <p:cNvPr id="231" name="矩形"/>
          <p:cNvSpPr>
            <a:spLocks/>
          </p:cNvSpPr>
          <p:nvPr/>
        </p:nvSpPr>
        <p:spPr>
          <a:xfrm rot="0">
            <a:off x="5667969" y="5446344"/>
            <a:ext cx="1299806" cy="27007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Psychological</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sp>
        <p:nvSpPr>
          <p:cNvPr id="232" name="矩形"/>
          <p:cNvSpPr>
            <a:spLocks/>
          </p:cNvSpPr>
          <p:nvPr/>
        </p:nvSpPr>
        <p:spPr>
          <a:xfrm rot="0">
            <a:off x="7106450" y="5425136"/>
            <a:ext cx="1050361" cy="27007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Sociological</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pic>
        <p:nvPicPr>
          <p:cNvPr id="233" name="图片"/>
          <p:cNvPicPr>
            <a:picLocks noChangeAspect="1"/>
          </p:cNvPicPr>
          <p:nvPr/>
        </p:nvPicPr>
        <p:blipFill>
          <a:blip r:embed="rId15" cstate="print"/>
          <a:stretch>
            <a:fillRect/>
          </a:stretch>
        </p:blipFill>
        <p:spPr>
          <a:xfrm rot="0">
            <a:off x="6855554" y="5806524"/>
            <a:ext cx="999999" cy="943762"/>
          </a:xfrm>
          <a:prstGeom prst="rect"/>
          <a:noFill/>
          <a:ln w="12700" cmpd="sng" cap="flat">
            <a:noFill/>
            <a:prstDash val="solid"/>
            <a:miter/>
          </a:ln>
        </p:spPr>
      </p:pic>
      <p:sp>
        <p:nvSpPr>
          <p:cNvPr id="234" name="矩形"/>
          <p:cNvSpPr>
            <a:spLocks/>
          </p:cNvSpPr>
          <p:nvPr/>
        </p:nvSpPr>
        <p:spPr>
          <a:xfrm rot="0">
            <a:off x="4303857" y="5893369"/>
            <a:ext cx="1378239" cy="625555"/>
          </a:xfrm>
          <a:prstGeom prst="rect"/>
          <a:solidFill>
            <a:schemeClr val="accent1"/>
          </a:solid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ASH Helpline Number</a:t>
            </a:r>
            <a:endParaRPr lang="en-US" altLang="zh-CN" sz="1155" b="1" i="0" u="none" strike="noStrike" kern="1200" cap="none" spc="0" baseline="0">
              <a:solidFill>
                <a:schemeClr val="tx1"/>
              </a:solidFill>
              <a:latin typeface="Arial" pitchFamily="34" charset="0"/>
              <a:ea typeface="幼圆" pitchFamily="0" charset="0"/>
              <a:cs typeface="Arial" pitchFamily="34" charset="0"/>
            </a:endParaRPr>
          </a:p>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0172-2660078</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sp>
        <p:nvSpPr>
          <p:cNvPr id="235" name="矩形"/>
          <p:cNvSpPr>
            <a:spLocks/>
          </p:cNvSpPr>
          <p:nvPr/>
        </p:nvSpPr>
        <p:spPr>
          <a:xfrm rot="0">
            <a:off x="9864524" y="6424724"/>
            <a:ext cx="6094070"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8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472257141"/>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38" name="文本框"/>
          <p:cNvSpPr>
            <a:spLocks noGrp="1"/>
          </p:cNvSpPr>
          <p:nvPr>
            <p:ph type="title"/>
          </p:nvPr>
        </p:nvSpPr>
        <p:spPr>
          <a:xfrm rot="0">
            <a:off x="2589213" y="446088"/>
            <a:ext cx="3505199" cy="976312"/>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2000" b="1" i="0" u="none" strike="noStrike" kern="1200" cap="none" spc="0" baseline="0">
                <a:solidFill>
                  <a:srgbClr val="262626"/>
                </a:solidFill>
                <a:latin typeface="Arial" pitchFamily="34" charset="0"/>
                <a:ea typeface="幼圆" pitchFamily="0" charset="0"/>
                <a:cs typeface="Arial" pitchFamily="34" charset="0"/>
              </a:rPr>
              <a:t>LOCAL PARTNERS</a:t>
            </a:r>
            <a:br>
              <a:rPr lang="zh-CN" altLang="en-US" sz="2000" b="1" i="0" u="none" strike="noStrike" kern="1200" cap="none" spc="0" baseline="0">
                <a:solidFill>
                  <a:srgbClr val="262626"/>
                </a:solidFill>
                <a:latin typeface="Arial" pitchFamily="34" charset="0"/>
                <a:ea typeface="幼圆" pitchFamily="0" charset="0"/>
                <a:cs typeface="Arial" pitchFamily="34" charset="0"/>
              </a:rPr>
            </a:br>
            <a:endParaRPr lang="zh-CN" altLang="en-US" sz="2000" b="1" i="0" u="none" strike="noStrike" kern="1200" cap="none" spc="0" baseline="0">
              <a:solidFill>
                <a:srgbClr val="262626"/>
              </a:solidFill>
              <a:latin typeface="Arial" pitchFamily="34" charset="0"/>
              <a:ea typeface="幼圆" pitchFamily="0" charset="0"/>
              <a:cs typeface="Arial" pitchFamily="34" charset="0"/>
            </a:endParaRPr>
          </a:p>
        </p:txBody>
      </p:sp>
      <p:pic>
        <p:nvPicPr>
          <p:cNvPr id="239" name="图片"/>
          <p:cNvPicPr>
            <a:picLocks noChangeAspect="1"/>
          </p:cNvPicPr>
          <p:nvPr/>
        </p:nvPicPr>
        <p:blipFill>
          <a:blip r:embed="rId1" cstate="print"/>
          <a:stretch>
            <a:fillRect/>
          </a:stretch>
        </p:blipFill>
        <p:spPr>
          <a:xfrm rot="0">
            <a:off x="6250055" y="1306635"/>
            <a:ext cx="3443410" cy="143112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40" name="文本框"/>
          <p:cNvSpPr>
            <a:spLocks noGrp="1"/>
          </p:cNvSpPr>
          <p:nvPr>
            <p:ph type="body" idx="2"/>
          </p:nvPr>
        </p:nvSpPr>
        <p:spPr>
          <a:xfrm rot="0">
            <a:off x="1478525" y="1422398"/>
            <a:ext cx="3908315" cy="5128871"/>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285750" indent="-28575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Sheffield City Council resources for schools on youth vaping. These were developed in collaboration with ASH to help make children and young people aware of the facts about vaping.</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285750" indent="-28575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The UK government ran a national awareness campaign in autumn 2025 warning young people about the dangers of drugs and harmful vaping products (UK GOV,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285750" indent="-28575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Local public health teams in places like Essex have developed practical toolkits to help schools, parents and communities talk to young people about the risks of vaping, including facts, conversation guides, and prevention advice(ESSEX PH, 2025).</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41" name="图片"/>
          <p:cNvPicPr>
            <a:picLocks noChangeAspect="1"/>
          </p:cNvPicPr>
          <p:nvPr/>
        </p:nvPicPr>
        <p:blipFill>
          <a:blip r:embed="rId2" cstate="print"/>
          <a:stretch>
            <a:fillRect/>
          </a:stretch>
        </p:blipFill>
        <p:spPr>
          <a:xfrm rot="0">
            <a:off x="8481973" y="2993569"/>
            <a:ext cx="2980730" cy="157281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pic>
        <p:nvPicPr>
          <p:cNvPr id="242" name="图片"/>
          <p:cNvPicPr>
            <a:picLocks noChangeAspect="1"/>
          </p:cNvPicPr>
          <p:nvPr/>
        </p:nvPicPr>
        <p:blipFill>
          <a:blip r:embed="rId3" cstate="print"/>
          <a:stretch>
            <a:fillRect/>
          </a:stretch>
        </p:blipFill>
        <p:spPr>
          <a:xfrm rot="0">
            <a:off x="6094412" y="4764959"/>
            <a:ext cx="3145619" cy="157281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43" name="矩形"/>
          <p:cNvSpPr>
            <a:spLocks/>
          </p:cNvSpPr>
          <p:nvPr/>
        </p:nvSpPr>
        <p:spPr>
          <a:xfrm rot="0">
            <a:off x="9693466" y="6366605"/>
            <a:ext cx="6094069"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47219223"/>
      </p:ext>
    </p:extLst>
  </p:cSld>
  <p:clrMapOvr>
    <a:masterClrMapping/>
  </p:clrMapOvr>
</p:sld>
</file>

<file path=ppt/slides/slide19.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44" name="文本框"/>
          <p:cNvSpPr>
            <a:spLocks noGrp="1"/>
          </p:cNvSpPr>
          <p:nvPr>
            <p:ph type="title"/>
          </p:nvPr>
        </p:nvSpPr>
        <p:spPr>
          <a:xfrm rot="0">
            <a:off x="2296887" y="446088"/>
            <a:ext cx="3797526" cy="976312"/>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3200" b="1" i="0" u="none" strike="noStrike" kern="1200" cap="none" spc="0" baseline="0">
                <a:solidFill>
                  <a:srgbClr val="262626"/>
                </a:solidFill>
                <a:latin typeface="Arial" pitchFamily="34" charset="0"/>
                <a:ea typeface="幼圆" pitchFamily="0" charset="0"/>
                <a:cs typeface="Arial" pitchFamily="34" charset="0"/>
              </a:rPr>
              <a:t>National Partners</a:t>
            </a:r>
            <a:endParaRPr lang="zh-CN" altLang="en-US" sz="3200" b="1" i="0" u="none" strike="noStrike" kern="1200" cap="none" spc="0" baseline="0">
              <a:solidFill>
                <a:srgbClr val="262626"/>
              </a:solidFill>
              <a:latin typeface="Arial" pitchFamily="34" charset="0"/>
              <a:ea typeface="幼圆" pitchFamily="0" charset="0"/>
              <a:cs typeface="Arial" pitchFamily="34" charset="0"/>
            </a:endParaRPr>
          </a:p>
        </p:txBody>
      </p:sp>
      <p:pic>
        <p:nvPicPr>
          <p:cNvPr id="245" name="图片"/>
          <p:cNvPicPr>
            <a:picLocks noChangeAspect="1"/>
          </p:cNvPicPr>
          <p:nvPr/>
        </p:nvPicPr>
        <p:blipFill>
          <a:blip r:embed="rId1" cstate="print"/>
          <a:stretch>
            <a:fillRect/>
          </a:stretch>
        </p:blipFill>
        <p:spPr>
          <a:xfrm rot="0">
            <a:off x="6924467" y="831976"/>
            <a:ext cx="2788329" cy="1533272"/>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46" name="文本框"/>
          <p:cNvSpPr>
            <a:spLocks noGrp="1"/>
          </p:cNvSpPr>
          <p:nvPr>
            <p:ph type="body" idx="2"/>
          </p:nvPr>
        </p:nvSpPr>
        <p:spPr>
          <a:xfrm rot="0">
            <a:off x="1153886" y="1598612"/>
            <a:ext cx="5083627" cy="4813299"/>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ASH- offers education to correct young people’s misconceptions about vaping (ASH,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 NHS Digital – developed digital quit-smoking tools and apps(NHS digital,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ADPH- Youth protection: ADPH strongly supports policies that prevent young people from starting vaping or smoking, including restrictions on </a:t>
            </a:r>
            <a:r>
              <a:rPr lang="en-US" altLang="zh-CN" sz="1600" b="0" i="0" u="none" strike="noStrike" kern="1200" cap="none" spc="0" baseline="0">
                <a:solidFill>
                  <a:srgbClr val="404040"/>
                </a:solidFill>
                <a:latin typeface="Arial" pitchFamily="34" charset="0"/>
                <a:ea typeface="幼圆" pitchFamily="0" charset="0"/>
                <a:cs typeface="Arial" pitchFamily="34" charset="0"/>
              </a:rPr>
              <a:t>flavours</a:t>
            </a:r>
            <a:r>
              <a:rPr lang="en-US" altLang="zh-CN" sz="1600" b="0" i="0" u="none" strike="noStrike" kern="1200" cap="none" spc="0" baseline="0">
                <a:solidFill>
                  <a:srgbClr val="404040"/>
                </a:solidFill>
                <a:latin typeface="Arial" pitchFamily="34" charset="0"/>
                <a:ea typeface="幼圆" pitchFamily="0" charset="0"/>
                <a:cs typeface="Arial" pitchFamily="34" charset="0"/>
              </a:rPr>
              <a:t>, packaging, and marketing that appeal to youth (ADPH,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47" name="图片"/>
          <p:cNvPicPr>
            <a:picLocks noChangeAspect="1"/>
          </p:cNvPicPr>
          <p:nvPr/>
        </p:nvPicPr>
        <p:blipFill>
          <a:blip r:embed="rId2" cstate="print"/>
          <a:stretch>
            <a:fillRect/>
          </a:stretch>
        </p:blipFill>
        <p:spPr>
          <a:xfrm rot="0">
            <a:off x="9207806" y="2630968"/>
            <a:ext cx="2788331" cy="166628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pic>
        <p:nvPicPr>
          <p:cNvPr id="248" name="图片"/>
          <p:cNvPicPr>
            <a:picLocks noChangeAspect="1"/>
          </p:cNvPicPr>
          <p:nvPr/>
        </p:nvPicPr>
        <p:blipFill>
          <a:blip r:embed="rId3" cstate="print"/>
          <a:stretch>
            <a:fillRect/>
          </a:stretch>
        </p:blipFill>
        <p:spPr>
          <a:xfrm rot="0">
            <a:off x="6924467" y="4562971"/>
            <a:ext cx="2011196" cy="1750743"/>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49" name="矩形"/>
          <p:cNvSpPr>
            <a:spLocks/>
          </p:cNvSpPr>
          <p:nvPr/>
        </p:nvSpPr>
        <p:spPr>
          <a:xfrm rot="0">
            <a:off x="9207806" y="6411911"/>
            <a:ext cx="6094071"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977100879"/>
      </p:ext>
    </p:extLst>
  </p:cSld>
  <p:clrMapOvr>
    <a:masterClrMapping/>
  </p:clrMapOvr>
</p:sld>
</file>

<file path=ppt/slides/slide20.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50" name="文本框"/>
          <p:cNvSpPr>
            <a:spLocks noGrp="1"/>
          </p:cNvSpPr>
          <p:nvPr>
            <p:ph type="title"/>
          </p:nvPr>
        </p:nvSpPr>
        <p:spPr>
          <a:xfrm rot="0">
            <a:off x="2468054" y="186590"/>
            <a:ext cx="8911687" cy="760467"/>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Resources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pic>
        <p:nvPicPr>
          <p:cNvPr id="251" name="图片"/>
          <p:cNvPicPr>
            <a:picLocks noChangeAspect="1"/>
          </p:cNvPicPr>
          <p:nvPr/>
        </p:nvPicPr>
        <p:blipFill>
          <a:blip r:embed="rId1" cstate="print"/>
          <a:stretch>
            <a:fillRect/>
          </a:stretch>
        </p:blipFill>
        <p:spPr>
          <a:xfrm rot="20184540">
            <a:off x="705179" y="1914755"/>
            <a:ext cx="1261382" cy="1261383"/>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52" name="矩形"/>
          <p:cNvSpPr>
            <a:spLocks/>
          </p:cNvSpPr>
          <p:nvPr/>
        </p:nvSpPr>
        <p:spPr>
          <a:xfrm rot="0">
            <a:off x="2590799" y="1105806"/>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NHS Quit smoking services(2023)</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3" name="矩形"/>
          <p:cNvSpPr>
            <a:spLocks/>
          </p:cNvSpPr>
          <p:nvPr/>
        </p:nvSpPr>
        <p:spPr>
          <a:xfrm rot="0">
            <a:off x="5350328" y="1105806"/>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NHS Digital advice and online support (2023)</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4" name="矩形"/>
          <p:cNvSpPr>
            <a:spLocks/>
          </p:cNvSpPr>
          <p:nvPr/>
        </p:nvSpPr>
        <p:spPr>
          <a:xfrm rot="0">
            <a:off x="7993417" y="1116692"/>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Public Health England/NICE Guidelines(2021)</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5" name="矩形"/>
          <p:cNvSpPr>
            <a:spLocks/>
          </p:cNvSpPr>
          <p:nvPr/>
        </p:nvSpPr>
        <p:spPr>
          <a:xfrm rot="0">
            <a:off x="2590799" y="2746336"/>
            <a:ext cx="2286000" cy="1280890"/>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Educational presentations</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6" name="矩形"/>
          <p:cNvSpPr>
            <a:spLocks/>
          </p:cNvSpPr>
          <p:nvPr/>
        </p:nvSpPr>
        <p:spPr>
          <a:xfrm rot="0">
            <a:off x="5350328" y="2788555"/>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Feedback &amp; Evaluation tools</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7" name="矩形"/>
          <p:cNvSpPr>
            <a:spLocks/>
          </p:cNvSpPr>
          <p:nvPr/>
        </p:nvSpPr>
        <p:spPr>
          <a:xfrm rot="0">
            <a:off x="7993417" y="2788555"/>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Behavior change tools</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8" name="矩形"/>
          <p:cNvSpPr>
            <a:spLocks/>
          </p:cNvSpPr>
          <p:nvPr/>
        </p:nvSpPr>
        <p:spPr>
          <a:xfrm rot="0">
            <a:off x="2590799" y="4475095"/>
            <a:ext cx="2286000" cy="1280890"/>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CDC helpline tools</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9" name="矩形"/>
          <p:cNvSpPr>
            <a:spLocks/>
          </p:cNvSpPr>
          <p:nvPr/>
        </p:nvSpPr>
        <p:spPr>
          <a:xfrm rot="0">
            <a:off x="5350328" y="4475095"/>
            <a:ext cx="2286000" cy="1280890"/>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ASH Guidance and </a:t>
            </a:r>
            <a:r>
              <a:rPr lang="en-US" altLang="zh-CN" sz="2000" b="0" i="0" u="none" strike="noStrike" kern="1200" cap="none" spc="0" baseline="0">
                <a:solidFill>
                  <a:srgbClr val="FFFFFF"/>
                </a:solidFill>
                <a:latin typeface="Arial" pitchFamily="34" charset="0"/>
                <a:ea typeface="幼圆" pitchFamily="0" charset="0"/>
                <a:cs typeface="Arial" pitchFamily="34" charset="0"/>
              </a:rPr>
              <a:t>qutting</a:t>
            </a:r>
            <a:r>
              <a:rPr lang="en-US" altLang="zh-CN" sz="2000" b="0" i="0" u="none" strike="noStrike" kern="1200" cap="none" spc="0" baseline="0">
                <a:solidFill>
                  <a:srgbClr val="FFFFFF"/>
                </a:solidFill>
                <a:latin typeface="Arial" pitchFamily="34" charset="0"/>
                <a:ea typeface="幼圆" pitchFamily="0" charset="0"/>
                <a:cs typeface="Arial" pitchFamily="34" charset="0"/>
              </a:rPr>
              <a:t> service(2024)</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pic>
        <p:nvPicPr>
          <p:cNvPr id="260" name="图片"/>
          <p:cNvPicPr>
            <a:picLocks noChangeAspect="1"/>
          </p:cNvPicPr>
          <p:nvPr/>
        </p:nvPicPr>
        <p:blipFill>
          <a:blip r:embed="rId2" cstate="print"/>
          <a:stretch>
            <a:fillRect/>
          </a:stretch>
        </p:blipFill>
        <p:spPr>
          <a:xfrm rot="19827080">
            <a:off x="847716" y="4248224"/>
            <a:ext cx="1217285" cy="1217284"/>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pic>
        <p:nvPicPr>
          <p:cNvPr id="261" name="图片"/>
          <p:cNvPicPr>
            <a:picLocks noChangeAspect="1"/>
          </p:cNvPicPr>
          <p:nvPr/>
        </p:nvPicPr>
        <p:blipFill>
          <a:blip r:embed="rId3" cstate="print"/>
          <a:stretch>
            <a:fillRect/>
          </a:stretch>
        </p:blipFill>
        <p:spPr>
          <a:xfrm rot="1640421">
            <a:off x="10828205" y="1652530"/>
            <a:ext cx="1103075" cy="1103074"/>
          </a:xfrm>
          <a:prstGeom prst="rect"/>
          <a:noFill/>
          <a:ln w="12700" cmpd="sng" cap="flat">
            <a:noFill/>
            <a:prstDash val="solid"/>
            <a:miter/>
          </a:ln>
        </p:spPr>
      </p:pic>
      <p:pic>
        <p:nvPicPr>
          <p:cNvPr id="262" name="图片"/>
          <p:cNvPicPr>
            <a:picLocks noChangeAspect="1"/>
          </p:cNvPicPr>
          <p:nvPr/>
        </p:nvPicPr>
        <p:blipFill>
          <a:blip r:embed="rId4" cstate="print"/>
          <a:stretch>
            <a:fillRect/>
          </a:stretch>
        </p:blipFill>
        <p:spPr>
          <a:xfrm rot="1778463">
            <a:off x="10268508" y="4574478"/>
            <a:ext cx="1468654" cy="1645380"/>
          </a:xfrm>
          <a:prstGeom prst="rect"/>
          <a:noFill/>
          <a:ln w="12700" cmpd="sng" cap="flat">
            <a:noFill/>
            <a:prstDash val="solid"/>
            <a:miter/>
          </a:ln>
        </p:spPr>
      </p:pic>
      <p:sp>
        <p:nvSpPr>
          <p:cNvPr id="263" name="矩形"/>
          <p:cNvSpPr>
            <a:spLocks/>
          </p:cNvSpPr>
          <p:nvPr/>
        </p:nvSpPr>
        <p:spPr>
          <a:xfrm rot="0">
            <a:off x="9285790" y="6475373"/>
            <a:ext cx="6094069"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272428250"/>
      </p:ext>
    </p:extLst>
  </p:cSld>
  <p:clrMapOvr>
    <a:masterClrMapping/>
  </p:clrMapOvr>
</p:sld>
</file>

<file path=ppt/slides/slide21.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64" name="文本框"/>
          <p:cNvSpPr>
            <a:spLocks noGrp="1"/>
          </p:cNvSpPr>
          <p:nvPr>
            <p:ph type="title"/>
          </p:nvPr>
        </p:nvSpPr>
        <p:spPr>
          <a:xfrm rot="0">
            <a:off x="2384582" y="253720"/>
            <a:ext cx="8911687"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CHECKLIST</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pic>
        <p:nvPicPr>
          <p:cNvPr id="265" name="图片"/>
          <p:cNvPicPr>
            <a:picLocks noChangeAspect="1"/>
          </p:cNvPicPr>
          <p:nvPr/>
        </p:nvPicPr>
        <p:blipFill>
          <a:blip r:embed="rId1" cstate="print"/>
          <a:stretch>
            <a:fillRect/>
          </a:stretch>
        </p:blipFill>
        <p:spPr>
          <a:xfrm rot="0">
            <a:off x="5195683" y="1206681"/>
            <a:ext cx="3706171" cy="5242819"/>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66" name="矩形"/>
          <p:cNvSpPr>
            <a:spLocks/>
          </p:cNvSpPr>
          <p:nvPr/>
        </p:nvSpPr>
        <p:spPr>
          <a:xfrm rot="0">
            <a:off x="9864524" y="6449500"/>
            <a:ext cx="6094070"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012866401"/>
      </p:ext>
    </p:extLst>
  </p:cSld>
  <p:clrMapOvr>
    <a:masterClrMapping/>
  </p:clrMapOvr>
</p:sld>
</file>

<file path=ppt/slides/slide22.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67" name="文本框"/>
          <p:cNvSpPr>
            <a:spLocks noGrp="1"/>
          </p:cNvSpPr>
          <p:nvPr>
            <p:ph type="title"/>
          </p:nvPr>
        </p:nvSpPr>
        <p:spPr>
          <a:xfrm rot="0">
            <a:off x="2168383" y="2788555"/>
            <a:ext cx="8911686"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BENEFITS &amp; CHALLENGES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152636963"/>
      </p:ext>
    </p:extLst>
  </p:cSld>
  <p:clrMapOvr>
    <a:masterClrMapping/>
  </p:clrMapOvr>
</p:sld>
</file>

<file path=ppt/slides/slide23.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68"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Psychological benefits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69" name="文本框"/>
          <p:cNvSpPr>
            <a:spLocks noGrp="1"/>
          </p:cNvSpPr>
          <p:nvPr>
            <p:ph type="body" idx="1"/>
          </p:nvPr>
        </p:nvSpPr>
        <p:spPr>
          <a:xfrm rot="0">
            <a:off x="1348241" y="1905000"/>
            <a:ext cx="5977846" cy="4713513"/>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Reduced anxiety and stress by breaking the nicotine craving-withdrawal cycle (WHO, 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Improved mood stability and reduced irritability after nicotine cessation.</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Better concentration and focus due to reduced dependence and cravings (CDC, 2022).</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Improved sleep quality and reduced restlessness (CDC, 2022).</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Increased self-confidence and self-efficacy after successful quitting (Journal of Medical Internet Research 2020).</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Reduced psychological dependence on vaping as a coping mechanism (WHO, 2023).</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70" name="图片"/>
          <p:cNvPicPr>
            <a:picLocks noChangeAspect="1"/>
          </p:cNvPicPr>
          <p:nvPr/>
        </p:nvPicPr>
        <p:blipFill>
          <a:blip r:embed="rId1" cstate="print"/>
          <a:stretch>
            <a:fillRect/>
          </a:stretch>
        </p:blipFill>
        <p:spPr>
          <a:xfrm rot="0">
            <a:off x="7859299" y="1567370"/>
            <a:ext cx="3645314" cy="4210363"/>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71" name="矩形"/>
          <p:cNvSpPr>
            <a:spLocks/>
          </p:cNvSpPr>
          <p:nvPr/>
        </p:nvSpPr>
        <p:spPr>
          <a:xfrm rot="0">
            <a:off x="7951805" y="5926113"/>
            <a:ext cx="4791919" cy="307777"/>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400" b="1" i="0" u="none" strike="noStrike" kern="1200" cap="none" spc="0" baseline="0">
                <a:solidFill>
                  <a:schemeClr val="tx1"/>
                </a:solidFill>
                <a:latin typeface="Arial" pitchFamily="34" charset="0"/>
                <a:ea typeface="幼圆" pitchFamily="0" charset="0"/>
                <a:cs typeface="Arial" pitchFamily="34" charset="0"/>
              </a:rPr>
              <a:t>Medical research &amp; clinical data,2025</a:t>
            </a:r>
            <a:endParaRPr lang="zh-CN" altLang="en-US" sz="1400" b="1" i="0" u="none" strike="noStrike" kern="1200" cap="none" spc="0" baseline="0">
              <a:solidFill>
                <a:schemeClr val="tx1"/>
              </a:solidFill>
              <a:latin typeface="Arial" pitchFamily="34" charset="0"/>
              <a:ea typeface="幼圆" pitchFamily="0" charset="0"/>
              <a:cs typeface="Arial" pitchFamily="34" charset="0"/>
            </a:endParaRPr>
          </a:p>
        </p:txBody>
      </p:sp>
      <p:sp>
        <p:nvSpPr>
          <p:cNvPr id="272" name="矩形"/>
          <p:cNvSpPr>
            <a:spLocks/>
          </p:cNvSpPr>
          <p:nvPr/>
        </p:nvSpPr>
        <p:spPr>
          <a:xfrm rot="0">
            <a:off x="10417214" y="6488668"/>
            <a:ext cx="2326512"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Hetvi </a:t>
            </a:r>
            <a:r>
              <a:rPr lang="en-US" altLang="zh-CN" sz="16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048127885"/>
      </p:ext>
    </p:extLst>
  </p:cSld>
  <p:clrMapOvr>
    <a:masterClrMapping/>
  </p:clrMapOvr>
</p:sld>
</file>

<file path=ppt/slides/slide24.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73" name="文本框"/>
          <p:cNvSpPr>
            <a:spLocks noGrp="1"/>
          </p:cNvSpPr>
          <p:nvPr>
            <p:ph type="title"/>
          </p:nvPr>
        </p:nvSpPr>
        <p:spPr>
          <a:xfrm rot="0">
            <a:off x="2157498" y="497653"/>
            <a:ext cx="8911687" cy="1280890"/>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Physiological Benefits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graphicFrame>
        <p:nvGraphicFramePr>
          <p:cNvPr id="274" name="Table"/>
          <p:cNvGraphicFramePr>
            <a:graphicFrameLocks noGrp="1"/>
          </p:cNvGraphicFramePr>
          <p:nvPr>
            <p:ph type="body" idx="1"/>
            <p:extLst>
              <p:ext uri="{D42A27DB-BD31-4B8C-83A1-F6EECF244321}"/>
            </p:extLst>
          </p:nvPr>
        </p:nvGraphicFramePr>
        <p:xfrm>
          <a:off x="1326468" y="1778543"/>
          <a:ext cx="9940244" cy="4488577"/>
        </p:xfrm>
        <a:graphic>
          <a:graphicData uri="http://schemas.openxmlformats.org/drawingml/2006/table">
            <a:tbl>
              <a:tblPr bandRow="1">
                <a:noFill/>
              </a:tblPr>
              <a:tblGrid>
                <a:gridCol w="3313401"/>
                <a:gridCol w="3313401"/>
                <a:gridCol w="3313401"/>
              </a:tblGrid>
              <a:tr h="495114">
                <a:tc>
                  <a:txBody>
                    <a:bodyPr/>
                    <a:lstStyle/>
                    <a:p>
                      <a:pPr marL="0" indent="0" algn="l" defTabSz="457200" eaLnBrk="1" latinLnBrk="0" hangingPunct="1">
                        <a:lnSpc>
                          <a:spcPct val="100000"/>
                        </a:lnSpc>
                        <a:spcBef>
                          <a:spcPts val="0"/>
                        </a:spcBef>
                        <a:spcAft>
                          <a:spcPts val="0"/>
                        </a:spcAft>
                        <a:buNone/>
                      </a:pPr>
                      <a:r>
                        <a:rPr lang="en-US" altLang="zh-CN" sz="1800" b="1" i="0" u="none" strike="noStrike" kern="1200" cap="none" spc="0" baseline="0">
                          <a:solidFill>
                            <a:srgbClr val="FFFFFF"/>
                          </a:solidFill>
                          <a:latin typeface="Arial" pitchFamily="34" charset="0"/>
                          <a:ea typeface="幼圆" pitchFamily="0" charset="0"/>
                          <a:cs typeface="Arial" pitchFamily="34" charset="0"/>
                        </a:rPr>
                        <a:t>Benefit Category</a:t>
                      </a:r>
                      <a:endParaRPr lang="zh-CN" altLang="en-US" sz="1800" b="1" i="0" u="none" strike="noStrike" kern="1200" cap="none" spc="0" baseline="0">
                        <a:solidFill>
                          <a:srgbClr val="FFFFFF"/>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A53010"/>
                    </a:solidFill>
                  </a:tcPr>
                </a:tc>
                <a:tc>
                  <a:txBody>
                    <a:bodyPr/>
                    <a:lstStyle/>
                    <a:p>
                      <a:pPr marL="0" indent="0" algn="l" defTabSz="457200" eaLnBrk="1" latinLnBrk="0" hangingPunct="1">
                        <a:lnSpc>
                          <a:spcPct val="100000"/>
                        </a:lnSpc>
                        <a:spcBef>
                          <a:spcPts val="0"/>
                        </a:spcBef>
                        <a:spcAft>
                          <a:spcPts val="0"/>
                        </a:spcAft>
                        <a:buNone/>
                      </a:pPr>
                      <a:r>
                        <a:rPr lang="en-US" altLang="zh-CN" sz="1800" b="1" i="0" u="none" strike="noStrike" kern="1200" cap="none" spc="0" baseline="0">
                          <a:solidFill>
                            <a:srgbClr val="FFFFFF"/>
                          </a:solidFill>
                          <a:latin typeface="Century Gothic" pitchFamily="0" charset="0"/>
                          <a:ea typeface="幼圆" pitchFamily="0" charset="0"/>
                          <a:cs typeface="Century Gothic" pitchFamily="0" charset="0"/>
                        </a:rPr>
                        <a:t>What Improves</a:t>
                      </a:r>
                      <a:endParaRPr lang="zh-CN" altLang="en-US" sz="1800" b="1" i="0" u="none" strike="noStrike" kern="1200" cap="none" spc="0" baseline="0">
                        <a:solidFill>
                          <a:srgbClr val="FFFFFF"/>
                        </a:solidFill>
                        <a:latin typeface="Century Gothic" pitchFamily="0" charset="0"/>
                        <a:ea typeface="幼圆" pitchFamily="0" charset="0"/>
                        <a:cs typeface="Century Gothic" pitchFamily="0"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A53010"/>
                    </a:solidFill>
                  </a:tcPr>
                </a:tc>
                <a:tc>
                  <a:txBody>
                    <a:bodyPr/>
                    <a:lstStyle/>
                    <a:p>
                      <a:pPr marL="0" indent="0" algn="l" defTabSz="457200" eaLnBrk="1" latinLnBrk="0" hangingPunct="1">
                        <a:lnSpc>
                          <a:spcPct val="100000"/>
                        </a:lnSpc>
                        <a:spcBef>
                          <a:spcPts val="0"/>
                        </a:spcBef>
                        <a:spcAft>
                          <a:spcPts val="0"/>
                        </a:spcAft>
                        <a:buNone/>
                      </a:pPr>
                      <a:r>
                        <a:rPr lang="en-US" altLang="zh-CN" sz="1800" b="1" i="0" u="none" strike="noStrike" kern="1200" cap="none" spc="0" baseline="0">
                          <a:solidFill>
                            <a:srgbClr val="FFFFFF"/>
                          </a:solidFill>
                          <a:latin typeface="Century Gothic" pitchFamily="0" charset="0"/>
                          <a:ea typeface="幼圆" pitchFamily="0" charset="0"/>
                          <a:cs typeface="Century Gothic" pitchFamily="0" charset="0"/>
                        </a:rPr>
                        <a:t>Research Evidence</a:t>
                      </a:r>
                      <a:endParaRPr lang="zh-CN" altLang="en-US" sz="1800" b="1" i="0" u="none" strike="noStrike" kern="1200" cap="none" spc="0" baseline="0">
                        <a:solidFill>
                          <a:srgbClr val="FFFFFF"/>
                        </a:solidFill>
                        <a:latin typeface="Century Gothic" pitchFamily="0" charset="0"/>
                        <a:ea typeface="幼圆" pitchFamily="0" charset="0"/>
                        <a:cs typeface="Century Gothic" pitchFamily="0"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A53010"/>
                    </a:solidFill>
                  </a:tcPr>
                </a:tc>
              </a:tr>
              <a:tr h="852446">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Lung function</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Better airflow, fewer respiratory symptoms</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Lung healing begins weeks after quitting(Healthline,2023)</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r>
              <a:tr h="1176056">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Heart &amp; Circulation</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Improved blood vessel function, lower CV risk</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Endothelial improvements after quitting nicotine</a:t>
                      </a:r>
                      <a:r>
                        <a:rPr lang="en-US" altLang="zh-CN" sz="1800" b="0" i="0" u="none" strike="noStrike" kern="1200" cap="none" spc="0" baseline="0">
                          <a:solidFill>
                            <a:srgbClr val="000000"/>
                          </a:solidFill>
                          <a:latin typeface="Arial" pitchFamily="34" charset="0"/>
                          <a:ea typeface="幼圆" pitchFamily="0" charset="0"/>
                          <a:cs typeface="Arial" pitchFamily="34" charset="0"/>
                        </a:rPr>
                        <a:t>(Jack </a:t>
                      </a:r>
                      <a:r>
                        <a:rPr lang="en-US" altLang="zh-CN" sz="1800" b="0" i="0" u="none" strike="noStrike" kern="1200" cap="none" spc="0" baseline="0">
                          <a:solidFill>
                            <a:srgbClr val="000000"/>
                          </a:solidFill>
                          <a:latin typeface="Arial" pitchFamily="34" charset="0"/>
                          <a:ea typeface="幼圆" pitchFamily="0" charset="0"/>
                          <a:cs typeface="Arial" pitchFamily="34" charset="0"/>
                        </a:rPr>
                        <a:t>T.Pryor</a:t>
                      </a:r>
                      <a:r>
                        <a:rPr lang="en-US" altLang="zh-CN" sz="1800" b="0" i="0" u="none" strike="noStrike" kern="1200" cap="none" spc="0" baseline="0">
                          <a:solidFill>
                            <a:srgbClr val="000000"/>
                          </a:solidFill>
                          <a:latin typeface="Arial" pitchFamily="34" charset="0"/>
                          <a:ea typeface="幼圆" pitchFamily="0" charset="0"/>
                          <a:cs typeface="Arial" pitchFamily="34" charset="0"/>
                        </a:rPr>
                        <a:t>, Lachlan O, Cowley and Stephanie E. Simonds, 2022)</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r>
              <a:tr h="827046">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Inflammation &amp; Metabolism</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Decreases oxidative stress and inflammation</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Biomarker changes after cessation( </a:t>
                      </a:r>
                      <a:r>
                        <a:rPr lang="en-US" altLang="zh-CN" sz="1800" b="0" i="0" u="none" strike="noStrike" kern="1200" cap="none" spc="0" baseline="0">
                          <a:solidFill>
                            <a:srgbClr val="000000"/>
                          </a:solidFill>
                          <a:latin typeface="Arial" pitchFamily="34" charset="0"/>
                          <a:ea typeface="幼圆" pitchFamily="0" charset="0"/>
                          <a:cs typeface="Arial" pitchFamily="34" charset="0"/>
                        </a:rPr>
                        <a:t>Mughis</a:t>
                      </a:r>
                      <a:r>
                        <a:rPr lang="en-US" altLang="zh-CN" sz="1800" b="0" i="0" u="none" strike="noStrike" kern="1200" cap="none" spc="0" baseline="0">
                          <a:solidFill>
                            <a:srgbClr val="000000"/>
                          </a:solidFill>
                          <a:latin typeface="Arial" pitchFamily="34" charset="0"/>
                          <a:ea typeface="幼圆" pitchFamily="0" charset="0"/>
                          <a:cs typeface="Arial" pitchFamily="34" charset="0"/>
                        </a:rPr>
                        <a:t> et al.,2024)</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r>
              <a:tr h="839746">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Oral &amp; Skin health</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Better gum health and skin repair</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Increased blood flow improves tissue recovery(Healthline,2023)</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r>
            </a:tbl>
          </a:graphicData>
        </a:graphic>
      </p:graphicFrame>
      <p:sp>
        <p:nvSpPr>
          <p:cNvPr id="275" name="矩形"/>
          <p:cNvSpPr>
            <a:spLocks/>
          </p:cNvSpPr>
          <p:nvPr/>
        </p:nvSpPr>
        <p:spPr>
          <a:xfrm rot="0">
            <a:off x="10408534" y="6360345"/>
            <a:ext cx="6094070"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651970720"/>
      </p:ext>
    </p:extLst>
  </p:cSld>
  <p:clrMapOvr>
    <a:masterClrMapping/>
  </p:clrMapOvr>
</p:sld>
</file>

<file path=ppt/slides/slide25.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76"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Sociological benefit</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77" name="文本框"/>
          <p:cNvSpPr>
            <a:spLocks noGrp="1"/>
          </p:cNvSpPr>
          <p:nvPr>
            <p:ph type="body" idx="1"/>
          </p:nvPr>
        </p:nvSpPr>
        <p:spPr>
          <a:xfrm rot="0">
            <a:off x="1065212" y="1709056"/>
            <a:ext cx="5683931" cy="4865914"/>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Less social pressure</a:t>
            </a:r>
            <a:r>
              <a:rPr lang="en-US" altLang="zh-CN" sz="1800" b="0" i="0" u="none" strike="noStrike" kern="1200" cap="none" spc="0" baseline="0">
                <a:solidFill>
                  <a:srgbClr val="404040"/>
                </a:solidFill>
                <a:latin typeface="Arial" pitchFamily="34" charset="0"/>
                <a:ea typeface="幼圆" pitchFamily="0" charset="0"/>
                <a:cs typeface="Arial" pitchFamily="34" charset="0"/>
              </a:rPr>
              <a:t>: Campaigns push back against the idea that vaping is cool or normal (WHO, 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E-cigarette use loses its appeal: </a:t>
            </a:r>
            <a:r>
              <a:rPr lang="en-US" altLang="zh-CN" sz="1800" b="0" i="0" u="none" strike="noStrike" kern="1200" cap="none" spc="0" baseline="0">
                <a:solidFill>
                  <a:srgbClr val="404040"/>
                </a:solidFill>
                <a:latin typeface="Arial" pitchFamily="34" charset="0"/>
                <a:ea typeface="幼圆" pitchFamily="0" charset="0"/>
                <a:cs typeface="Arial" pitchFamily="34" charset="0"/>
              </a:rPr>
              <a:t>People see vaping more as a health risk than something social or fun (PHE, 2021).</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Healthier social norms: </a:t>
            </a:r>
            <a:r>
              <a:rPr lang="en-US" altLang="zh-CN" sz="1800" b="0" i="0" u="none" strike="noStrike" kern="1200" cap="none" spc="0" baseline="0">
                <a:solidFill>
                  <a:srgbClr val="404040"/>
                </a:solidFill>
                <a:latin typeface="Arial" pitchFamily="34" charset="0"/>
                <a:ea typeface="幼圆" pitchFamily="0" charset="0"/>
                <a:cs typeface="Arial" pitchFamily="34" charset="0"/>
              </a:rPr>
              <a:t>Not vaping becomes what people expect (WHO, 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More support from others</a:t>
            </a:r>
            <a:r>
              <a:rPr lang="en-US" altLang="zh-CN" sz="1800" b="0" i="0" u="none" strike="noStrike" kern="1200" cap="none" spc="0" baseline="0">
                <a:solidFill>
                  <a:srgbClr val="404040"/>
                </a:solidFill>
                <a:latin typeface="Arial" pitchFamily="34" charset="0"/>
                <a:ea typeface="幼圆" pitchFamily="0" charset="0"/>
                <a:cs typeface="Arial" pitchFamily="34" charset="0"/>
              </a:rPr>
              <a:t>: Friends and communities step up to help people quit (NHS, 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Smaller gaps: </a:t>
            </a:r>
            <a:r>
              <a:rPr lang="en-US" altLang="zh-CN" sz="1800" b="0" i="0" u="none" strike="noStrike" kern="1200" cap="none" spc="0" baseline="0">
                <a:solidFill>
                  <a:srgbClr val="404040"/>
                </a:solidFill>
                <a:latin typeface="Arial" pitchFamily="34" charset="0"/>
                <a:ea typeface="幼圆" pitchFamily="0" charset="0"/>
                <a:cs typeface="Arial" pitchFamily="34" charset="0"/>
              </a:rPr>
              <a:t>Campaigns focus on helping groups at higher risk (WHO, 2023).</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78" name="图片"/>
          <p:cNvPicPr>
            <a:picLocks noChangeAspect="1"/>
          </p:cNvPicPr>
          <p:nvPr/>
        </p:nvPicPr>
        <p:blipFill>
          <a:blip r:embed="rId1" cstate="print"/>
          <a:stretch>
            <a:fillRect/>
          </a:stretch>
        </p:blipFill>
        <p:spPr>
          <a:xfrm rot="0">
            <a:off x="8043678" y="996042"/>
            <a:ext cx="3460935" cy="4865913"/>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79" name="矩形"/>
          <p:cNvSpPr>
            <a:spLocks/>
          </p:cNvSpPr>
          <p:nvPr/>
        </p:nvSpPr>
        <p:spPr>
          <a:xfrm rot="0">
            <a:off x="8043678" y="5895336"/>
            <a:ext cx="4247909"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1" i="0" u="none" strike="noStrike" kern="1200" cap="none" spc="0" baseline="0">
                <a:solidFill>
                  <a:schemeClr val="tx1"/>
                </a:solidFill>
                <a:latin typeface="Arial" pitchFamily="34" charset="0"/>
                <a:ea typeface="幼圆" pitchFamily="0" charset="0"/>
                <a:cs typeface="Arial" pitchFamily="34" charset="0"/>
              </a:rPr>
              <a:t>(Singapore Cancer Spciety,2025)</a:t>
            </a:r>
            <a:endParaRPr lang="zh-CN" altLang="en-US" sz="1600" b="1" i="0" u="none" strike="noStrike" kern="1200" cap="none" spc="0" baseline="0">
              <a:solidFill>
                <a:schemeClr val="tx1"/>
              </a:solidFill>
              <a:latin typeface="Arial" pitchFamily="34" charset="0"/>
              <a:ea typeface="幼圆" pitchFamily="0" charset="0"/>
              <a:cs typeface="Arial" pitchFamily="34" charset="0"/>
            </a:endParaRPr>
          </a:p>
        </p:txBody>
      </p:sp>
      <p:sp>
        <p:nvSpPr>
          <p:cNvPr id="280" name="矩形"/>
          <p:cNvSpPr>
            <a:spLocks/>
          </p:cNvSpPr>
          <p:nvPr/>
        </p:nvSpPr>
        <p:spPr>
          <a:xfrm rot="0">
            <a:off x="10205977" y="6491199"/>
            <a:ext cx="6221392"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874844750"/>
      </p:ext>
    </p:extLst>
  </p:cSld>
  <p:clrMapOvr>
    <a:masterClrMapping/>
  </p:clrMapOvr>
</p:sld>
</file>

<file path=ppt/slides/slide26.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81" name="文本框"/>
          <p:cNvSpPr>
            <a:spLocks noGrp="1"/>
          </p:cNvSpPr>
          <p:nvPr>
            <p:ph type="title"/>
          </p:nvPr>
        </p:nvSpPr>
        <p:spPr>
          <a:xfrm rot="0">
            <a:off x="2589212" y="2605310"/>
            <a:ext cx="8911687" cy="128089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Health </a:t>
            </a:r>
            <a:r>
              <a:rPr lang="en-US" altLang="zh-CN" sz="3600" b="1" i="0" u="none" strike="noStrike" kern="1200" cap="none" spc="0" baseline="0">
                <a:solidFill>
                  <a:srgbClr val="262626"/>
                </a:solidFill>
                <a:latin typeface="Arial" pitchFamily="34" charset="0"/>
                <a:ea typeface="幼圆" pitchFamily="0" charset="0"/>
                <a:cs typeface="Arial" pitchFamily="34" charset="0"/>
              </a:rPr>
              <a:t>Behavioural</a:t>
            </a:r>
            <a:r>
              <a:rPr lang="en-US" altLang="zh-CN" sz="3600" b="1" i="0" u="none" strike="noStrike" kern="1200" cap="none" spc="0" baseline="0">
                <a:solidFill>
                  <a:srgbClr val="262626"/>
                </a:solidFill>
                <a:latin typeface="Arial" pitchFamily="34" charset="0"/>
                <a:ea typeface="幼圆" pitchFamily="0" charset="0"/>
                <a:cs typeface="Arial" pitchFamily="34" charset="0"/>
              </a:rPr>
              <a:t> Theories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325756644"/>
      </p:ext>
    </p:extLst>
  </p:cSld>
  <p:clrMapOvr>
    <a:masterClrMapping/>
  </p:clrMapOvr>
</p:sld>
</file>

<file path=ppt/slides/slide27.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82" name="文本框"/>
          <p:cNvSpPr>
            <a:spLocks noGrp="1"/>
          </p:cNvSpPr>
          <p:nvPr>
            <p:ph type="title"/>
          </p:nvPr>
        </p:nvSpPr>
        <p:spPr>
          <a:xfrm rot="0">
            <a:off x="1852697" y="395510"/>
            <a:ext cx="8911687" cy="831406"/>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Social Cognitive Theory</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83" name="文本框"/>
          <p:cNvSpPr>
            <a:spLocks noGrp="1"/>
          </p:cNvSpPr>
          <p:nvPr>
            <p:ph type="body" idx="1"/>
          </p:nvPr>
        </p:nvSpPr>
        <p:spPr>
          <a:xfrm rot="0">
            <a:off x="1581382" y="821420"/>
            <a:ext cx="6060389" cy="5654212"/>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1" i="0" u="none" strike="noStrike" kern="1200" cap="none" spc="0" baseline="0">
                <a:solidFill>
                  <a:srgbClr val="404040"/>
                </a:solidFill>
                <a:latin typeface="Arial" pitchFamily="34" charset="0"/>
                <a:ea typeface="幼圆" pitchFamily="0" charset="0"/>
                <a:cs typeface="Arial" pitchFamily="34" charset="0"/>
              </a:rPr>
              <a:t>Concept</a:t>
            </a:r>
            <a:r>
              <a:rPr lang="en-US" altLang="zh-CN" sz="1400" b="0" i="0" u="none" strike="noStrike" kern="1200" cap="none" spc="0" baseline="0">
                <a:solidFill>
                  <a:srgbClr val="404040"/>
                </a:solidFill>
                <a:latin typeface="Arial" pitchFamily="34" charset="0"/>
                <a:ea typeface="幼圆" pitchFamily="0" charset="0"/>
                <a:cs typeface="Arial" pitchFamily="34" charset="0"/>
              </a:rPr>
              <a:t>: Social Cognitive Theory explains that health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400" b="0" i="0" u="none" strike="noStrike" kern="1200" cap="none" spc="0" baseline="0">
                <a:solidFill>
                  <a:srgbClr val="404040"/>
                </a:solidFill>
                <a:latin typeface="Arial" pitchFamily="34" charset="0"/>
                <a:ea typeface="幼圆" pitchFamily="0" charset="0"/>
                <a:cs typeface="Arial" pitchFamily="34" charset="0"/>
              </a:rPr>
              <a:t> is learned and changed through interaction between:</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Personal factors (knowledge, beliefs, self-efficacy),</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Environmental factors (social norms, peer influence, role models),</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400" b="0" i="0" u="none" strike="noStrike" kern="1200" cap="none" spc="0" baseline="0">
                <a:solidFill>
                  <a:srgbClr val="404040"/>
                </a:solidFill>
                <a:latin typeface="Arial" pitchFamily="34" charset="0"/>
                <a:ea typeface="幼圆" pitchFamily="0" charset="0"/>
                <a:cs typeface="Arial" pitchFamily="34" charset="0"/>
              </a:rPr>
              <a:t> itself (past actions and reinforcement).</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This interaction is called reciprocal determinism.</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1" i="0" u="none" strike="noStrike" kern="1200" cap="none" spc="0" baseline="0">
                <a:solidFill>
                  <a:srgbClr val="404040"/>
                </a:solidFill>
                <a:latin typeface="Arial" pitchFamily="34" charset="0"/>
                <a:ea typeface="幼圆" pitchFamily="0" charset="0"/>
                <a:cs typeface="Arial" pitchFamily="34" charset="0"/>
              </a:rPr>
              <a:t>Definition</a:t>
            </a:r>
            <a:r>
              <a:rPr lang="en-US" altLang="zh-CN" sz="1400" b="0" i="0" u="none" strike="noStrike" kern="1200" cap="none" spc="0" baseline="0">
                <a:solidFill>
                  <a:srgbClr val="404040"/>
                </a:solidFill>
                <a:latin typeface="Arial" pitchFamily="34" charset="0"/>
                <a:ea typeface="幼圆" pitchFamily="0" charset="0"/>
                <a:cs typeface="Arial" pitchFamily="34" charset="0"/>
              </a:rPr>
              <a:t>: Social Cognitive Theory, developed by Albert Bandura, states that people do not change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400" b="0" i="0" u="none" strike="noStrike" kern="1200" cap="none" spc="0" baseline="0">
                <a:solidFill>
                  <a:srgbClr val="404040"/>
                </a:solidFill>
                <a:latin typeface="Arial" pitchFamily="34" charset="0"/>
                <a:ea typeface="幼圆" pitchFamily="0" charset="0"/>
                <a:cs typeface="Arial" pitchFamily="34" charset="0"/>
              </a:rPr>
              <a:t> solely through information, but by observing others, gaining confidence (self-efficacy), and receiving reinforcement within their social environment.</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1" i="0" u="none" strike="noStrike" kern="1200" cap="none" spc="0" baseline="0">
                <a:solidFill>
                  <a:srgbClr val="404040"/>
                </a:solidFill>
                <a:latin typeface="Arial" pitchFamily="34" charset="0"/>
                <a:ea typeface="幼圆" pitchFamily="0" charset="0"/>
                <a:cs typeface="Arial" pitchFamily="34" charset="0"/>
              </a:rPr>
              <a:t>Key Components of SCT: </a:t>
            </a:r>
            <a:r>
              <a:rPr lang="en-US" altLang="zh-CN" sz="1400" b="0" i="0" u="none" strike="noStrike" kern="1200" cap="none" spc="0" baseline="0">
                <a:solidFill>
                  <a:srgbClr val="404040"/>
                </a:solidFill>
                <a:latin typeface="Arial" pitchFamily="34" charset="0"/>
                <a:ea typeface="幼圆" pitchFamily="0" charset="0"/>
                <a:cs typeface="Arial" pitchFamily="34" charset="0"/>
              </a:rPr>
              <a:t>Self-efficacy – belief in one’s ability to perform a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Observational learning – learning by watching others</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Outcome expectations – belief about results of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Reinforcement – rewards that strengthen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Reciprocal determinism – interaction between person, environment and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400" b="0" i="0" u="none" strike="noStrike" kern="1200" cap="none" spc="0" baseline="0">
                <a:solidFill>
                  <a:srgbClr val="404040"/>
                </a:solidFill>
                <a:latin typeface="Arial" pitchFamily="34" charset="0"/>
                <a:ea typeface="幼圆" pitchFamily="0" charset="0"/>
                <a:cs typeface="Arial" pitchFamily="34" charset="0"/>
              </a:rPr>
              <a:t> (Catherine E Dubé, Lori </a:t>
            </a:r>
            <a:r>
              <a:rPr lang="en-US" altLang="zh-CN" sz="1400" b="0" i="0" u="none" strike="noStrike" kern="1200" cap="none" spc="0" baseline="0">
                <a:solidFill>
                  <a:srgbClr val="404040"/>
                </a:solidFill>
                <a:latin typeface="Arial" pitchFamily="34" charset="0"/>
                <a:ea typeface="幼圆" pitchFamily="0" charset="0"/>
                <a:cs typeface="Arial" pitchFamily="34" charset="0"/>
              </a:rPr>
              <a:t>Pbert</a:t>
            </a:r>
            <a:r>
              <a:rPr lang="en-US" altLang="zh-CN" sz="1400" b="0" i="0" u="none" strike="noStrike" kern="1200" cap="none" spc="0" baseline="0">
                <a:solidFill>
                  <a:srgbClr val="404040"/>
                </a:solidFill>
                <a:latin typeface="Arial" pitchFamily="34" charset="0"/>
                <a:ea typeface="幼圆" pitchFamily="0" charset="0"/>
                <a:cs typeface="Arial" pitchFamily="34" charset="0"/>
              </a:rPr>
              <a:t>, Catherine S Nagawa, Dante P Simone, Jessica G Wijesundara and Rajani S Sadasivam,2023).</a:t>
            </a:r>
            <a:endParaRPr lang="zh-CN" altLang="en-US" sz="14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84" name="图片"/>
          <p:cNvPicPr>
            <a:picLocks noChangeAspect="1"/>
          </p:cNvPicPr>
          <p:nvPr/>
        </p:nvPicPr>
        <p:blipFill>
          <a:blip r:embed="rId1" cstate="print"/>
          <a:stretch>
            <a:fillRect/>
          </a:stretch>
        </p:blipFill>
        <p:spPr>
          <a:xfrm rot="0">
            <a:off x="8211607" y="1759715"/>
            <a:ext cx="3460004" cy="3777621"/>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85" name="矩形"/>
          <p:cNvSpPr>
            <a:spLocks/>
          </p:cNvSpPr>
          <p:nvPr/>
        </p:nvSpPr>
        <p:spPr>
          <a:xfrm rot="0">
            <a:off x="8453850" y="5885470"/>
            <a:ext cx="3217763"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(Rubenstein, D. et al.,2023)</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286" name="矩形"/>
          <p:cNvSpPr>
            <a:spLocks/>
          </p:cNvSpPr>
          <p:nvPr/>
        </p:nvSpPr>
        <p:spPr>
          <a:xfrm rot="0">
            <a:off x="10062731" y="6488668"/>
            <a:ext cx="6094070"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938712254"/>
      </p:ext>
    </p:extLst>
  </p:cSld>
  <p:clrMapOvr>
    <a:masterClrMapping/>
  </p:clrMapOvr>
</p:sld>
</file>

<file path=ppt/slides/slide28.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87" name="文本框"/>
          <p:cNvSpPr>
            <a:spLocks noGrp="1"/>
          </p:cNvSpPr>
          <p:nvPr>
            <p:ph type="title"/>
          </p:nvPr>
        </p:nvSpPr>
        <p:spPr>
          <a:xfrm rot="0">
            <a:off x="2592924" y="362852"/>
            <a:ext cx="8911686" cy="812805"/>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Transtheoretical Model</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88" name="文本框"/>
          <p:cNvSpPr>
            <a:spLocks noGrp="1"/>
          </p:cNvSpPr>
          <p:nvPr>
            <p:ph type="body" idx="1"/>
          </p:nvPr>
        </p:nvSpPr>
        <p:spPr>
          <a:xfrm rot="0">
            <a:off x="2388094" y="943432"/>
            <a:ext cx="4660673" cy="5914567"/>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Concept</a:t>
            </a:r>
            <a:r>
              <a:rPr lang="en-US" altLang="zh-CN" sz="1600" b="0" i="0" u="none" strike="noStrike" kern="1200" cap="none" spc="0" baseline="0">
                <a:solidFill>
                  <a:srgbClr val="404040"/>
                </a:solidFill>
                <a:latin typeface="Arial" pitchFamily="34" charset="0"/>
                <a:ea typeface="幼圆" pitchFamily="0" charset="0"/>
                <a:cs typeface="Arial" pitchFamily="34" charset="0"/>
              </a:rPr>
              <a:t>: The Transtheoretical Model explains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600" b="0" i="0" u="none" strike="noStrike" kern="1200" cap="none" spc="0" baseline="0">
                <a:solidFill>
                  <a:srgbClr val="404040"/>
                </a:solidFill>
                <a:latin typeface="Arial" pitchFamily="34" charset="0"/>
                <a:ea typeface="幼圆" pitchFamily="0" charset="0"/>
                <a:cs typeface="Arial" pitchFamily="34" charset="0"/>
              </a:rPr>
              <a:t> change as a step-by-step process, where individuals move through stages of readiness to change rather than changing suddenly.</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Definition</a:t>
            </a:r>
            <a:r>
              <a:rPr lang="en-US" altLang="zh-CN" sz="1600" b="0" i="0" u="none" strike="noStrike" kern="1200" cap="none" spc="0" baseline="0">
                <a:solidFill>
                  <a:srgbClr val="404040"/>
                </a:solidFill>
                <a:latin typeface="Arial" pitchFamily="34" charset="0"/>
                <a:ea typeface="幼圆" pitchFamily="0" charset="0"/>
                <a:cs typeface="Arial" pitchFamily="34" charset="0"/>
              </a:rPr>
              <a:t>: TTM proposes that people progress through five stages—pre-contemplation, contemplation, preparation, action, and maintenance—when changing health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behaviours</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Application</a:t>
            </a:r>
            <a:r>
              <a:rPr lang="en-US" altLang="zh-CN" sz="1600" b="0" i="0" u="none" strike="noStrike" kern="1200" cap="none" spc="0" baseline="0">
                <a:solidFill>
                  <a:srgbClr val="404040"/>
                </a:solidFill>
                <a:latin typeface="Arial" pitchFamily="34" charset="0"/>
                <a:ea typeface="幼圆" pitchFamily="0" charset="0"/>
                <a:cs typeface="Arial" pitchFamily="34" charset="0"/>
              </a:rPr>
              <a:t> (vape-smoking campaigns): Campaigns tailor messages to each stage, such as raising awareness for vapers not considering quitting and providing quit support for those ready to stop.</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Barrier</a:t>
            </a:r>
            <a:r>
              <a:rPr lang="en-US" altLang="zh-CN" sz="1600" b="0" i="0" u="none" strike="noStrike" kern="1200" cap="none" spc="0" baseline="0">
                <a:solidFill>
                  <a:srgbClr val="404040"/>
                </a:solidFill>
                <a:latin typeface="Arial" pitchFamily="34" charset="0"/>
                <a:ea typeface="幼圆" pitchFamily="0" charset="0"/>
                <a:cs typeface="Arial" pitchFamily="34" charset="0"/>
              </a:rPr>
              <a:t>: People may relapse or remain stuck in early stages, and the model does not fully account for social or environmental influences (Jack </a:t>
            </a:r>
            <a:r>
              <a:rPr lang="en-US" altLang="zh-CN" sz="1600" b="0" i="0" u="none" strike="noStrike" kern="1200" cap="none" spc="0" baseline="0">
                <a:solidFill>
                  <a:srgbClr val="404040"/>
                </a:solidFill>
                <a:latin typeface="Arial" pitchFamily="34" charset="0"/>
                <a:ea typeface="幼圆" pitchFamily="0" charset="0"/>
                <a:cs typeface="Arial" pitchFamily="34" charset="0"/>
              </a:rPr>
              <a:t>T.Pryor</a:t>
            </a:r>
            <a:r>
              <a:rPr lang="en-US" altLang="zh-CN" sz="1600" b="0" i="0" u="none" strike="noStrike" kern="1200" cap="none" spc="0" baseline="0">
                <a:solidFill>
                  <a:srgbClr val="404040"/>
                </a:solidFill>
                <a:latin typeface="Arial" pitchFamily="34" charset="0"/>
                <a:ea typeface="幼圆" pitchFamily="0" charset="0"/>
                <a:cs typeface="Arial" pitchFamily="34" charset="0"/>
              </a:rPr>
              <a:t>, Lachlan O, Cowley and Stephanie E. Simonds, 2022).</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89" name="图片"/>
          <p:cNvPicPr>
            <a:picLocks noChangeAspect="1"/>
          </p:cNvPicPr>
          <p:nvPr/>
        </p:nvPicPr>
        <p:blipFill>
          <a:blip r:embed="rId1" cstate="print"/>
          <a:stretch>
            <a:fillRect/>
          </a:stretch>
        </p:blipFill>
        <p:spPr>
          <a:xfrm rot="0">
            <a:off x="7915095" y="1807029"/>
            <a:ext cx="3777622" cy="3777621"/>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90" name="矩形"/>
          <p:cNvSpPr>
            <a:spLocks/>
          </p:cNvSpPr>
          <p:nvPr/>
        </p:nvSpPr>
        <p:spPr>
          <a:xfrm rot="0">
            <a:off x="8880677" y="6031357"/>
            <a:ext cx="6094069"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(Dreamstime,2024)</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291" name="矩形"/>
          <p:cNvSpPr>
            <a:spLocks/>
          </p:cNvSpPr>
          <p:nvPr/>
        </p:nvSpPr>
        <p:spPr>
          <a:xfrm rot="0">
            <a:off x="10064188" y="6495148"/>
            <a:ext cx="7488819"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553246322"/>
      </p:ext>
    </p:extLst>
  </p:cSld>
  <p:clrMapOvr>
    <a:masterClrMapping/>
  </p:clrMapOvr>
</p:sld>
</file>

<file path=ppt/slides/slide29.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92" name="文本框"/>
          <p:cNvSpPr>
            <a:spLocks noGrp="1"/>
          </p:cNvSpPr>
          <p:nvPr>
            <p:ph type="title"/>
          </p:nvPr>
        </p:nvSpPr>
        <p:spPr>
          <a:xfrm rot="0">
            <a:off x="2592926" y="264880"/>
            <a:ext cx="8911688" cy="80192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Health Belief Model</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93" name="文本框"/>
          <p:cNvSpPr>
            <a:spLocks noGrp="1"/>
          </p:cNvSpPr>
          <p:nvPr>
            <p:ph type="body" idx="1"/>
          </p:nvPr>
        </p:nvSpPr>
        <p:spPr>
          <a:xfrm rot="0">
            <a:off x="2592926" y="1066800"/>
            <a:ext cx="4384817" cy="5667835"/>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Concept: The Health Belief Model explains health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600" b="0" i="0" u="none" strike="noStrike" kern="1200" cap="none" spc="0" baseline="0">
                <a:solidFill>
                  <a:srgbClr val="404040"/>
                </a:solidFill>
                <a:latin typeface="Arial" pitchFamily="34" charset="0"/>
                <a:ea typeface="幼圆" pitchFamily="0" charset="0"/>
                <a:cs typeface="Arial" pitchFamily="34" charset="0"/>
              </a:rPr>
              <a:t> based on individuals’ beliefs about risk, seriousness, benefits, and barriers, combined with cues to action and self-efficacy.</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Definition: HBM suggests people are more likely to change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600" b="0" i="0" u="none" strike="noStrike" kern="1200" cap="none" spc="0" baseline="0">
                <a:solidFill>
                  <a:srgbClr val="404040"/>
                </a:solidFill>
                <a:latin typeface="Arial" pitchFamily="34" charset="0"/>
                <a:ea typeface="幼圆" pitchFamily="0" charset="0"/>
                <a:cs typeface="Arial" pitchFamily="34" charset="0"/>
              </a:rPr>
              <a:t> when they believe they are susceptible to a serious health problem, that action will bring benefits, and that barriers are manageable (</a:t>
            </a:r>
            <a:r>
              <a:rPr lang="en-US" altLang="zh-CN" sz="1600" b="0" i="0" u="none" strike="noStrike" kern="1200" cap="none" spc="0" baseline="0">
                <a:solidFill>
                  <a:srgbClr val="404040"/>
                </a:solidFill>
                <a:latin typeface="Arial" pitchFamily="34" charset="0"/>
                <a:ea typeface="幼圆" pitchFamily="0" charset="0"/>
                <a:cs typeface="Arial" pitchFamily="34" charset="0"/>
              </a:rPr>
              <a:t>Pribadi</a:t>
            </a:r>
            <a:r>
              <a:rPr lang="en-US" altLang="zh-CN" sz="1600" b="0" i="0" u="none" strike="noStrike" kern="1200" cap="none" spc="0" baseline="0">
                <a:solidFill>
                  <a:srgbClr val="404040"/>
                </a:solidFill>
                <a:latin typeface="Arial" pitchFamily="34" charset="0"/>
                <a:ea typeface="幼圆" pitchFamily="0" charset="0"/>
                <a:cs typeface="Arial" pitchFamily="34" charset="0"/>
              </a:rPr>
              <a:t> </a:t>
            </a:r>
            <a:r>
              <a:rPr lang="en-US" altLang="zh-CN" sz="1600" b="0" i="1" u="none" strike="noStrike" kern="1200" cap="none" spc="0" baseline="0">
                <a:solidFill>
                  <a:srgbClr val="404040"/>
                </a:solidFill>
                <a:latin typeface="Arial" pitchFamily="34" charset="0"/>
                <a:ea typeface="幼圆" pitchFamily="0" charset="0"/>
                <a:cs typeface="Arial" pitchFamily="34" charset="0"/>
              </a:rPr>
              <a:t>et al</a:t>
            </a:r>
            <a:r>
              <a:rPr lang="en-US" altLang="zh-CN" sz="1600" b="0" i="0" u="none" strike="noStrike" kern="1200" cap="none" spc="0" baseline="0">
                <a:solidFill>
                  <a:srgbClr val="404040"/>
                </a:solidFill>
                <a:latin typeface="Arial" pitchFamily="34" charset="0"/>
                <a:ea typeface="幼圆" pitchFamily="0" charset="0"/>
                <a:cs typeface="Arial" pitchFamily="34" charset="0"/>
              </a:rPr>
              <a:t>., 2020)</a:t>
            </a:r>
            <a:r>
              <a:rPr lang="en-US" altLang="zh-CN" sz="1600" b="0" i="0" u="none" strike="noStrike" kern="1200" cap="none" spc="0" baseline="0">
                <a:solidFill>
                  <a:srgbClr val="404040"/>
                </a:solidFill>
                <a:latin typeface="Arial" pitchFamily="34" charset="0"/>
                <a:ea typeface="幼圆" pitchFamily="0" charset="0"/>
                <a:cs typeface="Arial" pitchFamily="34" charset="0"/>
              </a:rPr>
              <a:t>.</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Application (vape-smoking campaigns): Campaigns highlight health risks of vaping, </a:t>
            </a:r>
            <a:r>
              <a:rPr lang="en-US" altLang="zh-CN" sz="1600" b="0" i="0" u="none" strike="noStrike" kern="1200" cap="none" spc="0" baseline="0">
                <a:solidFill>
                  <a:srgbClr val="404040"/>
                </a:solidFill>
                <a:latin typeface="Arial" pitchFamily="34" charset="0"/>
                <a:ea typeface="幼圆" pitchFamily="0" charset="0"/>
                <a:cs typeface="Arial" pitchFamily="34" charset="0"/>
              </a:rPr>
              <a:t>emphasise</a:t>
            </a:r>
            <a:r>
              <a:rPr lang="en-US" altLang="zh-CN" sz="1600" b="0" i="0" u="none" strike="noStrike" kern="1200" cap="none" spc="0" baseline="0">
                <a:solidFill>
                  <a:srgbClr val="404040"/>
                </a:solidFill>
                <a:latin typeface="Arial" pitchFamily="34" charset="0"/>
                <a:ea typeface="幼圆" pitchFamily="0" charset="0"/>
                <a:cs typeface="Arial" pitchFamily="34" charset="0"/>
              </a:rPr>
              <a:t> benefits of quitting, reduce barriers through support services, and use NHS reminders as cues to action.</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Barrier: Low perceived risk, addiction, and social norms can reduce motivation to quit.</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94" name="图片"/>
          <p:cNvPicPr>
            <a:picLocks noChangeAspect="1"/>
          </p:cNvPicPr>
          <p:nvPr/>
        </p:nvPicPr>
        <p:blipFill>
          <a:blip r:embed="rId1" cstate="print"/>
          <a:stretch>
            <a:fillRect/>
          </a:stretch>
        </p:blipFill>
        <p:spPr>
          <a:xfrm rot="0">
            <a:off x="7732056" y="2077099"/>
            <a:ext cx="4159694" cy="2703802"/>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95" name="矩形"/>
          <p:cNvSpPr>
            <a:spLocks/>
          </p:cNvSpPr>
          <p:nvPr/>
        </p:nvSpPr>
        <p:spPr>
          <a:xfrm rot="0">
            <a:off x="7732056" y="5034987"/>
            <a:ext cx="4502552"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(K Glaz, BK Rimer, K Viswanath,2015)</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296" name="矩形"/>
          <p:cNvSpPr>
            <a:spLocks/>
          </p:cNvSpPr>
          <p:nvPr/>
        </p:nvSpPr>
        <p:spPr>
          <a:xfrm rot="0">
            <a:off x="9599074" y="6365303"/>
            <a:ext cx="6117220"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511238895"/>
      </p:ext>
    </p:extLst>
  </p:cSld>
  <p:clrMapOvr>
    <a:masterClrMapping/>
  </p:clrMapOvr>
</p:sld>
</file>

<file path=ppt/slides/slide30.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97"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Barriers to Changing Vaping </a:t>
            </a:r>
            <a:r>
              <a:rPr lang="en-US" altLang="zh-CN" sz="3600" b="1" i="0" u="none" strike="noStrike" kern="1200" cap="none" spc="0" baseline="0">
                <a:solidFill>
                  <a:srgbClr val="262626"/>
                </a:solidFill>
                <a:latin typeface="Arial" pitchFamily="34" charset="0"/>
                <a:ea typeface="幼圆" pitchFamily="0" charset="0"/>
                <a:cs typeface="Arial" pitchFamily="34" charset="0"/>
              </a:rPr>
              <a:t>Behaviour</a:t>
            </a:r>
            <a:r>
              <a:rPr lang="en-US" altLang="zh-CN" sz="3600" b="1" i="0" u="none" strike="noStrike" kern="1200" cap="none" spc="0" baseline="0">
                <a:solidFill>
                  <a:srgbClr val="262626"/>
                </a:solidFill>
                <a:latin typeface="Arial" pitchFamily="34" charset="0"/>
                <a:ea typeface="幼圆" pitchFamily="0" charset="0"/>
                <a:cs typeface="Arial" pitchFamily="34" charset="0"/>
              </a:rPr>
              <a:t> (Youth Vaping - UK)</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98" name="文本框"/>
          <p:cNvSpPr>
            <a:spLocks noGrp="1"/>
          </p:cNvSpPr>
          <p:nvPr>
            <p:ph type="body" idx="1"/>
          </p:nvPr>
        </p:nvSpPr>
        <p:spPr>
          <a:xfrm rot="0">
            <a:off x="2589212" y="2133600"/>
            <a:ext cx="8915399" cy="377762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Nicotine addiction reduces motivation to quit, making </a:t>
            </a:r>
            <a:r>
              <a:rPr lang="en-US" altLang="zh-CN" sz="17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700" b="0" i="0" u="none" strike="noStrike" kern="1200" cap="none" spc="0" baseline="0">
                <a:solidFill>
                  <a:srgbClr val="404040"/>
                </a:solidFill>
                <a:latin typeface="Arial" pitchFamily="34" charset="0"/>
                <a:ea typeface="幼圆" pitchFamily="0" charset="0"/>
                <a:cs typeface="Arial" pitchFamily="34" charset="0"/>
              </a:rPr>
              <a:t> change difficult even when young people are aware of health risks (NHS, 2023; McNeill et al., 2018).</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Low perceived harm of vaping compared to smoking leads to reduced urgency to stop(ASH, 2024; Public Health England, 2018).</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Strong peer pressure and social norms </a:t>
            </a:r>
            <a:r>
              <a:rPr lang="en-US" altLang="zh-CN" sz="1700" b="0" i="0" u="none" strike="noStrike" kern="1200" cap="none" spc="0" baseline="0">
                <a:solidFill>
                  <a:srgbClr val="404040"/>
                </a:solidFill>
                <a:latin typeface="Arial" pitchFamily="34" charset="0"/>
                <a:ea typeface="幼圆" pitchFamily="0" charset="0"/>
                <a:cs typeface="Arial" pitchFamily="34" charset="0"/>
              </a:rPr>
              <a:t>normalise</a:t>
            </a:r>
            <a:r>
              <a:rPr lang="en-US" altLang="zh-CN" sz="1700" b="0" i="0" u="none" strike="noStrike" kern="1200" cap="none" spc="0" baseline="0">
                <a:solidFill>
                  <a:srgbClr val="404040"/>
                </a:solidFill>
                <a:latin typeface="Arial" pitchFamily="34" charset="0"/>
                <a:ea typeface="幼圆" pitchFamily="0" charset="0"/>
                <a:cs typeface="Arial" pitchFamily="34" charset="0"/>
              </a:rPr>
              <a:t> vaping among young people, discouraging quitting(Office for Health Improvement and Disparities, 2023). </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Easy access to disposable vapes through shops, peers, and online sources increases opportunity to continue vaping (UK Government, 2023). </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Social media marketing and </a:t>
            </a:r>
            <a:r>
              <a:rPr lang="en-US" altLang="zh-CN" sz="1700" b="0" i="0" u="none" strike="noStrike" kern="1200" cap="none" spc="0" baseline="0">
                <a:solidFill>
                  <a:srgbClr val="404040"/>
                </a:solidFill>
                <a:latin typeface="Arial" pitchFamily="34" charset="0"/>
                <a:ea typeface="幼圆" pitchFamily="0" charset="0"/>
                <a:cs typeface="Arial" pitchFamily="34" charset="0"/>
              </a:rPr>
              <a:t>flavoured</a:t>
            </a:r>
            <a:r>
              <a:rPr lang="en-US" altLang="zh-CN" sz="1700" b="0" i="0" u="none" strike="noStrike" kern="1200" cap="none" spc="0" baseline="0">
                <a:solidFill>
                  <a:srgbClr val="404040"/>
                </a:solidFill>
                <a:latin typeface="Arial" pitchFamily="34" charset="0"/>
                <a:ea typeface="幼圆" pitchFamily="0" charset="0"/>
                <a:cs typeface="Arial" pitchFamily="34" charset="0"/>
              </a:rPr>
              <a:t> products increase appeal and reinforce vaping </a:t>
            </a:r>
            <a:r>
              <a:rPr lang="en-US" altLang="zh-CN" sz="17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700" b="0" i="0" u="none" strike="noStrike" kern="1200" cap="none" spc="0" baseline="0">
                <a:solidFill>
                  <a:srgbClr val="404040"/>
                </a:solidFill>
                <a:latin typeface="Arial" pitchFamily="34" charset="0"/>
                <a:ea typeface="幼圆" pitchFamily="0" charset="0"/>
                <a:cs typeface="Arial" pitchFamily="34" charset="0"/>
              </a:rPr>
              <a:t> (WHO, 2022; ASH, 2024).</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 Low self-efficacy and fear of withdrawal symptoms reduce confidence in quitting successfully (Brwon, Shahab &amp; West, 2019).</a:t>
            </a: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
        <p:nvSpPr>
          <p:cNvPr id="299" name="矩形"/>
          <p:cNvSpPr>
            <a:spLocks/>
          </p:cNvSpPr>
          <p:nvPr/>
        </p:nvSpPr>
        <p:spPr>
          <a:xfrm rot="0">
            <a:off x="9841375" y="6349242"/>
            <a:ext cx="6094070"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038950952"/>
      </p:ext>
    </p:extLst>
  </p:cSld>
  <p:clrMapOvr>
    <a:masterClrMapping/>
  </p:clrMapOvr>
</p:sld>
</file>

<file path=ppt/slides/slide31.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0"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200" b="1" i="0" u="none" strike="noStrike" kern="1200" cap="none" spc="0" baseline="0">
                <a:solidFill>
                  <a:srgbClr val="262626"/>
                </a:solidFill>
                <a:latin typeface="Arial" pitchFamily="34" charset="0"/>
                <a:ea typeface="幼圆" pitchFamily="0" charset="0"/>
                <a:cs typeface="Arial" pitchFamily="34" charset="0"/>
              </a:rPr>
              <a:t>Campaign Solutions to Overcome </a:t>
            </a:r>
            <a:r>
              <a:rPr lang="en-US" altLang="zh-CN" sz="3200" b="1" i="0" u="none" strike="noStrike" kern="1200" cap="none" spc="0" baseline="0">
                <a:solidFill>
                  <a:srgbClr val="262626"/>
                </a:solidFill>
                <a:latin typeface="Arial" pitchFamily="34" charset="0"/>
                <a:ea typeface="幼圆" pitchFamily="0" charset="0"/>
                <a:cs typeface="Arial" pitchFamily="34" charset="0"/>
              </a:rPr>
              <a:t>Behaviour</a:t>
            </a:r>
            <a:r>
              <a:rPr lang="en-US" altLang="zh-CN" sz="3200" b="1" i="0" u="none" strike="noStrike" kern="1200" cap="none" spc="0" baseline="0">
                <a:solidFill>
                  <a:srgbClr val="262626"/>
                </a:solidFill>
                <a:latin typeface="Arial" pitchFamily="34" charset="0"/>
                <a:ea typeface="幼圆" pitchFamily="0" charset="0"/>
                <a:cs typeface="Arial" pitchFamily="34" charset="0"/>
              </a:rPr>
              <a:t> Change Challenges (Youth Vaping - UK)</a:t>
            </a:r>
            <a:endParaRPr lang="zh-CN" altLang="en-US" sz="3200" b="1" i="0" u="none" strike="noStrike" kern="1200" cap="none" spc="0" baseline="0">
              <a:solidFill>
                <a:srgbClr val="262626"/>
              </a:solidFill>
              <a:latin typeface="Arial" pitchFamily="34" charset="0"/>
              <a:ea typeface="幼圆" pitchFamily="0" charset="0"/>
              <a:cs typeface="Arial" pitchFamily="34" charset="0"/>
            </a:endParaRPr>
          </a:p>
        </p:txBody>
      </p:sp>
      <p:sp>
        <p:nvSpPr>
          <p:cNvPr id="301" name="文本框"/>
          <p:cNvSpPr>
            <a:spLocks noGrp="1"/>
          </p:cNvSpPr>
          <p:nvPr>
            <p:ph type="body" idx="1"/>
          </p:nvPr>
        </p:nvSpPr>
        <p:spPr>
          <a:xfrm rot="0">
            <a:off x="2589212" y="2133600"/>
            <a:ext cx="8915399" cy="377762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Peer-Led and Youth-Focused Interventions (Veenstra and Laninga- Wijnen,2022).</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Restricting Opportunity and Access (Fan et al.,2025).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Behavioural</a:t>
            </a:r>
            <a:r>
              <a:rPr lang="en-US" altLang="zh-CN" sz="1800" b="0" i="0" u="none" strike="noStrike" kern="1200" cap="none" spc="0" baseline="0">
                <a:solidFill>
                  <a:srgbClr val="404040"/>
                </a:solidFill>
                <a:latin typeface="Arial" pitchFamily="34" charset="0"/>
                <a:ea typeface="幼圆" pitchFamily="0" charset="0"/>
                <a:cs typeface="Arial" pitchFamily="34" charset="0"/>
              </a:rPr>
              <a:t> Skills and Quit Support (Smith, P.,2021).</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Motivational and Positive Messaging </a:t>
            </a:r>
            <a:r>
              <a:rPr lang="en-US" altLang="zh-CN" sz="1800" b="0" i="0" u="none" strike="noStrike" kern="1200" cap="none" spc="0" baseline="0">
                <a:solidFill>
                  <a:srgbClr val="404040"/>
                </a:solidFill>
                <a:latin typeface="Arial" pitchFamily="34" charset="0"/>
                <a:ea typeface="幼圆" pitchFamily="0" charset="0"/>
                <a:cs typeface="Arial" pitchFamily="34" charset="0"/>
              </a:rPr>
              <a:t>(Talbot and Branley-Bell,2022).</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Education and Awareness Campaigns(</a:t>
            </a:r>
            <a:r>
              <a:rPr lang="en-US" altLang="zh-CN" sz="1800" b="0" i="0" u="none" strike="noStrike" kern="1200" cap="none" spc="0" baseline="0">
                <a:solidFill>
                  <a:srgbClr val="404040"/>
                </a:solidFill>
                <a:latin typeface="Arial" pitchFamily="34" charset="0"/>
                <a:ea typeface="幼圆" pitchFamily="0" charset="0"/>
                <a:cs typeface="Arial" pitchFamily="34" charset="0"/>
              </a:rPr>
              <a:t>McNeill et al.,2018).</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Health education campaigns to increase awareness of nicotine addiction and health risks, correcting the belief that vaping is harmless (NHS, 2023; WHO, 2022).</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sp>
        <p:nvSpPr>
          <p:cNvPr id="302" name="矩形"/>
          <p:cNvSpPr>
            <a:spLocks/>
          </p:cNvSpPr>
          <p:nvPr/>
        </p:nvSpPr>
        <p:spPr>
          <a:xfrm rot="0">
            <a:off x="9609881" y="6383967"/>
            <a:ext cx="6094070"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487841480"/>
      </p:ext>
    </p:extLst>
  </p:cSld>
  <p:clrMapOvr>
    <a:masterClrMapping/>
  </p:clrMapOvr>
</p:sld>
</file>

<file path=ppt/slides/slide32.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3" name="文本框"/>
          <p:cNvSpPr>
            <a:spLocks noGrp="1"/>
          </p:cNvSpPr>
          <p:nvPr>
            <p:ph type="title"/>
          </p:nvPr>
        </p:nvSpPr>
        <p:spPr>
          <a:xfrm rot="0">
            <a:off x="2592926" y="0"/>
            <a:ext cx="8911688" cy="604164"/>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200" b="0" i="0" u="none" strike="noStrike" kern="1200" cap="none" spc="0" baseline="0">
                <a:solidFill>
                  <a:srgbClr val="262626"/>
                </a:solidFill>
                <a:latin typeface="Arial" pitchFamily="34" charset="0"/>
                <a:ea typeface="幼圆" pitchFamily="0" charset="0"/>
                <a:cs typeface="Arial" pitchFamily="34" charset="0"/>
              </a:rPr>
              <a:t>References</a:t>
            </a:r>
            <a:endParaRPr lang="zh-CN" altLang="en-US" sz="3200" b="0" i="0" u="none" strike="noStrike" kern="1200" cap="none" spc="0" baseline="0">
              <a:solidFill>
                <a:srgbClr val="262626"/>
              </a:solidFill>
              <a:latin typeface="Arial" pitchFamily="34" charset="0"/>
              <a:ea typeface="幼圆" pitchFamily="0" charset="0"/>
              <a:cs typeface="Arial" pitchFamily="34" charset="0"/>
            </a:endParaRPr>
          </a:p>
        </p:txBody>
      </p:sp>
      <p:sp>
        <p:nvSpPr>
          <p:cNvPr id="304" name="文本框"/>
          <p:cNvSpPr>
            <a:spLocks noGrp="1"/>
          </p:cNvSpPr>
          <p:nvPr>
            <p:ph type="body" idx="1"/>
          </p:nvPr>
        </p:nvSpPr>
        <p:spPr>
          <a:xfrm rot="0">
            <a:off x="2592926" y="604164"/>
            <a:ext cx="8915398" cy="6449779"/>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Action on Smoking and Health (ASH) (2024) Use of e-cigarettes among young people in Great Britain. Available at: https://ash.org.uk/key-topics/youth-vaping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Action on Smoking and Health (ASH) (2025) Youth vaping in Great Britain. Available at: https://ash.org.uk/key-topics/youth-vaping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Action on Smoking and Health (ASH), 2025. </a:t>
            </a:r>
            <a:r>
              <a:rPr lang="en-US" altLang="zh-CN" sz="1700" b="0" i="1" u="none" strike="noStrike" kern="1200" cap="none" spc="0" baseline="0">
                <a:solidFill>
                  <a:srgbClr val="404040"/>
                </a:solidFill>
                <a:latin typeface="Arial" pitchFamily="34" charset="0"/>
                <a:ea typeface="幼圆" pitchFamily="0" charset="0"/>
                <a:cs typeface="Arial" pitchFamily="34" charset="0"/>
              </a:rPr>
              <a:t>Youth vaping information and school resources</a:t>
            </a:r>
            <a:r>
              <a:rPr lang="en-US" altLang="zh-CN" sz="1700" b="0" i="0" u="none" strike="noStrike" kern="1200" cap="none" spc="0" baseline="0">
                <a:solidFill>
                  <a:srgbClr val="404040"/>
                </a:solidFill>
                <a:latin typeface="Arial" pitchFamily="34" charset="0"/>
                <a:ea typeface="幼圆" pitchFamily="0" charset="0"/>
                <a:cs typeface="Arial" pitchFamily="34" charset="0"/>
              </a:rPr>
              <a:t>. [online] Available at: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1"/>
              </a:rPr>
              <a:t>https://ash.org.uk</a:t>
            </a:r>
            <a:r>
              <a:rPr lang="en-US" altLang="zh-CN" sz="1700" b="0" i="0" u="none" strike="noStrike" kern="1200" cap="none" spc="0" baseline="0">
                <a:solidFill>
                  <a:srgbClr val="404040"/>
                </a:solidFill>
                <a:latin typeface="Arial" pitchFamily="34" charset="0"/>
                <a:ea typeface="幼圆" pitchFamily="0" charset="0"/>
                <a:cs typeface="Arial" pitchFamily="34" charset="0"/>
              </a:rPr>
              <a:t> [Accessed 13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Association of Directors of Public Health (ADPH), 2025. </a:t>
            </a:r>
            <a:r>
              <a:rPr lang="en-US" altLang="zh-CN" sz="1700" b="0" i="1" u="none" strike="noStrike" kern="1200" cap="none" spc="0" baseline="0">
                <a:solidFill>
                  <a:srgbClr val="404040"/>
                </a:solidFill>
                <a:latin typeface="Arial" pitchFamily="34" charset="0"/>
                <a:ea typeface="幼圆" pitchFamily="0" charset="0"/>
                <a:cs typeface="Arial" pitchFamily="34" charset="0"/>
              </a:rPr>
              <a:t>Youth protection and vaping policy position</a:t>
            </a:r>
            <a:r>
              <a:rPr lang="en-US" altLang="zh-CN" sz="1700" b="0" i="0" u="none" strike="noStrike" kern="1200" cap="none" spc="0" baseline="0">
                <a:solidFill>
                  <a:srgbClr val="404040"/>
                </a:solidFill>
                <a:latin typeface="Arial" pitchFamily="34" charset="0"/>
                <a:ea typeface="幼圆" pitchFamily="0" charset="0"/>
                <a:cs typeface="Arial" pitchFamily="34" charset="0"/>
              </a:rPr>
              <a:t>. [online] Available at: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2"/>
              </a:rPr>
              <a:t>https://www.adph.org.uk</a:t>
            </a:r>
            <a:r>
              <a:rPr lang="en-US" altLang="zh-CN" sz="1700" b="0" i="0" u="none" strike="noStrike" kern="1200" cap="none" spc="0" baseline="0">
                <a:solidFill>
                  <a:srgbClr val="404040"/>
                </a:solidFill>
                <a:latin typeface="Arial" pitchFamily="34" charset="0"/>
                <a:ea typeface="幼圆" pitchFamily="0" charset="0"/>
                <a:cs typeface="Arial" pitchFamily="34" charset="0"/>
              </a:rPr>
              <a:t> [Accessed 13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Australian Government Department of Health (2026) Vaping – Give up for good. Available at: https://www.health.gov.au/give-up-for-good/vaping(Accessed: 8 February 2026). </a:t>
            </a:r>
            <a:endParaRPr lang="en-US" altLang="zh-CN" sz="1700" b="0" i="0" u="none" strike="noStrike" kern="1200" cap="none" spc="0" baseline="0">
              <a:solidFill>
                <a:srgbClr val="404040"/>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Caruso, E., Parmer, J., Allen, L., Maiuri, A., Mangan, J., Bouwkamp, B. and DeLuca, N., 2024. Process and outcome evaluation of the Centers for Disease Control and Prevention’s Think. Test. Treat TB health communications campaign, United States, March–September 2022. </a:t>
            </a:r>
            <a:r>
              <a:rPr lang="en-US" altLang="zh-CN" sz="1700" b="0" i="1" u="none" strike="noStrike" kern="1200" cap="none" spc="0" baseline="0">
                <a:solidFill>
                  <a:srgbClr val="404040"/>
                </a:solidFill>
                <a:latin typeface="Arial" pitchFamily="34" charset="0"/>
                <a:ea typeface="幼圆" pitchFamily="0" charset="0"/>
                <a:cs typeface="Arial" pitchFamily="34" charset="0"/>
              </a:rPr>
              <a:t>Public Health Reports</a:t>
            </a:r>
            <a:r>
              <a:rPr lang="en-US" altLang="zh-CN" sz="1700" b="0" i="0" u="none" strike="noStrike" kern="1200" cap="none" spc="0" baseline="0">
                <a:solidFill>
                  <a:srgbClr val="404040"/>
                </a:solidFill>
                <a:latin typeface="Arial" pitchFamily="34" charset="0"/>
                <a:ea typeface="幼圆" pitchFamily="0" charset="0"/>
                <a:cs typeface="Arial" pitchFamily="34" charset="0"/>
              </a:rPr>
              <a:t>, 140(1), pp.13–21.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3"/>
              </a:rPr>
              <a:t>https://doi.org/10.1177/00333549241268644</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Centers for Disease Control and Prevention (CDC) (2023) Health effects of vaping. Available at: https://www.cdc.gov/tobacco/e-cigarettes/health-effects.html (Accessed: 7 February 2026).</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384272619"/>
      </p:ext>
    </p:extLst>
  </p:cSld>
  <p:clrMapOvr>
    <a:masterClrMapping/>
  </p:clrMapOvr>
</p:sld>
</file>

<file path=ppt/slides/slide33.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5" name="文本框"/>
          <p:cNvSpPr>
            <a:spLocks noGrp="1"/>
          </p:cNvSpPr>
          <p:nvPr>
            <p:ph type="body" idx="1"/>
          </p:nvPr>
        </p:nvSpPr>
        <p:spPr>
          <a:xfrm rot="0">
            <a:off x="2461891" y="353786"/>
            <a:ext cx="8915399" cy="6504213"/>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Centers for Disease Control and Prevention (CDC) (2025) Health effects of vaping. Available at: https://www.cdc.gov/tobacco/e-cigarettes/health-effects.html (Accessed: 13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Essex County Council, 2025. </a:t>
            </a:r>
            <a:r>
              <a:rPr lang="en-US" altLang="zh-CN" sz="1600" b="0" i="1" u="none" strike="noStrike" kern="1200" cap="none" spc="0" baseline="0">
                <a:solidFill>
                  <a:srgbClr val="404040"/>
                </a:solidFill>
                <a:latin typeface="Arial" pitchFamily="34" charset="0"/>
                <a:ea typeface="幼圆" pitchFamily="0" charset="0"/>
                <a:cs typeface="Arial" pitchFamily="34" charset="0"/>
              </a:rPr>
              <a:t>Youth vaping resources for schools, parents and communities</a:t>
            </a:r>
            <a:r>
              <a:rPr lang="en-US" altLang="zh-CN" sz="1600" b="0" i="0" u="none" strike="noStrike" kern="1200" cap="none" spc="0" baseline="0">
                <a:solidFill>
                  <a:srgbClr val="404040"/>
                </a:solidFill>
                <a:latin typeface="Arial" pitchFamily="34" charset="0"/>
                <a:ea typeface="幼圆" pitchFamily="0" charset="0"/>
                <a:cs typeface="Arial" pitchFamily="34" charset="0"/>
              </a:rPr>
              <a:t>. [online] Available at: </a:t>
            </a:r>
            <a:r>
              <a:rPr lang="en-US" altLang="zh-CN" sz="1600" b="0" i="0" u="none" strike="noStrike" kern="1200" cap="none" spc="0" baseline="0">
                <a:solidFill>
                  <a:srgbClr val="404040"/>
                </a:solidFill>
                <a:latin typeface="Arial" pitchFamily="34" charset="0"/>
                <a:ea typeface="幼圆" pitchFamily="0" charset="0"/>
                <a:cs typeface="Arial" pitchFamily="34" charset="0"/>
                <a:hlinkClick r:id="rId1"/>
              </a:rPr>
              <a:t>https://www.essex.gov.uk</a:t>
            </a:r>
            <a:r>
              <a:rPr lang="en-US" altLang="zh-CN" sz="1600" b="0" i="0" u="none" strike="noStrike" kern="1200" cap="none" spc="0" baseline="0">
                <a:solidFill>
                  <a:srgbClr val="404040"/>
                </a:solidFill>
                <a:latin typeface="Arial" pitchFamily="34" charset="0"/>
                <a:ea typeface="幼圆" pitchFamily="0" charset="0"/>
                <a:cs typeface="Arial" pitchFamily="34" charset="0"/>
              </a:rPr>
              <a:t> [Accessed 12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Fan, J., Brown, J., Cox, S., Shahab, L. and Jackson, S.E. (2025) ‘Level of support for proposed vaping policies: an online survey of UK’, International Journal of Drug Policy, 142. Available at: https://www.elsevier.com/locate/drugpo (Accessed: 13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Healthline (2023) Benefits of quitting vaping. Available at: https://www.healthline.com/health/benefits-of-quitting-vaping (Accessed: 7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ICE Creates (2025) Supporting young people to stop vaping safely. 10 November.</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Jackson, S.E., Shahab, L., West, R. and Brown, J., 2019. </a:t>
            </a:r>
            <a:r>
              <a:rPr lang="en-US" altLang="zh-CN" sz="1600" b="0" i="1" u="none" strike="noStrike" kern="1200" cap="none" spc="0" baseline="0">
                <a:solidFill>
                  <a:srgbClr val="404040"/>
                </a:solidFill>
                <a:latin typeface="Arial" pitchFamily="34" charset="0"/>
                <a:ea typeface="幼圆" pitchFamily="0" charset="0"/>
                <a:cs typeface="Arial" pitchFamily="34" charset="0"/>
              </a:rPr>
              <a:t>Associations between dual use of e-cigarettes and smoking cessation: A prospective study of smokers in England.</a:t>
            </a:r>
            <a:r>
              <a:rPr lang="en-US" altLang="zh-CN" sz="1600" b="0" i="0" u="none" strike="noStrike" kern="1200" cap="none" spc="0" baseline="0">
                <a:solidFill>
                  <a:srgbClr val="404040"/>
                </a:solidFill>
                <a:latin typeface="Arial" pitchFamily="34" charset="0"/>
                <a:ea typeface="幼圆" pitchFamily="0" charset="0"/>
                <a:cs typeface="Arial" pitchFamily="34" charset="0"/>
              </a:rPr>
              <a:t> Addictive Behaviors, 103, p.106230. https://doi.org/10.1016/j.addbeh.2019.106230</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Jesch, E., Kikut, A.I. and Hornik, R. (2023) ‘Comparing belief in short-term versus long-term consequences of smoking and vaping as predictors of non-use in a 3-year nationally representative survey study of US youth’, Tobacco Control, 32(4), pp. 435–442. Available at: https://doi.org/10.1136/tobaccocontrol-2021-056886 (Accessed: 13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193456715"/>
      </p:ext>
    </p:extLst>
  </p:cSld>
  <p:clrMapOvr>
    <a:masterClrMapping/>
  </p:clrMapOvr>
</p:sld>
</file>

<file path=ppt/slides/slide34.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6" name="文本框"/>
          <p:cNvSpPr>
            <a:spLocks noGrp="1"/>
          </p:cNvSpPr>
          <p:nvPr>
            <p:ph type="body" idx="1"/>
          </p:nvPr>
        </p:nvSpPr>
        <p:spPr>
          <a:xfrm rot="0">
            <a:off x="2589212" y="402771"/>
            <a:ext cx="8915399" cy="6455229"/>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McNeill, A., Brose, L.S., Calder, R., Bauld, L. and Robson, D. (2018) Evidence review of e-cigarettes and heated tobacco products. London: Public Health England</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McNeill, A., </a:t>
            </a:r>
            <a:r>
              <a:rPr lang="en-US" altLang="zh-CN" sz="1700" b="0" i="0" u="none" strike="noStrike" kern="1200" cap="none" spc="0" baseline="0">
                <a:solidFill>
                  <a:srgbClr val="404040"/>
                </a:solidFill>
                <a:latin typeface="Arial" pitchFamily="34" charset="0"/>
                <a:ea typeface="幼圆" pitchFamily="0" charset="0"/>
                <a:cs typeface="Arial" pitchFamily="34" charset="0"/>
              </a:rPr>
              <a:t>Simonavičius</a:t>
            </a:r>
            <a:r>
              <a:rPr lang="en-US" altLang="zh-CN" sz="1700" b="0" i="0" u="none" strike="noStrike" kern="1200" cap="none" spc="0" baseline="0">
                <a:solidFill>
                  <a:srgbClr val="404040"/>
                </a:solidFill>
                <a:latin typeface="Arial" pitchFamily="34" charset="0"/>
                <a:ea typeface="幼圆" pitchFamily="0" charset="0"/>
                <a:cs typeface="Arial" pitchFamily="34" charset="0"/>
              </a:rPr>
              <a:t>, E., Brose, L.S., Taylor, E., East, K., </a:t>
            </a:r>
            <a:r>
              <a:rPr lang="en-US" altLang="zh-CN" sz="1700" b="0" i="0" u="none" strike="noStrike" kern="1200" cap="none" spc="0" baseline="0">
                <a:solidFill>
                  <a:srgbClr val="404040"/>
                </a:solidFill>
                <a:latin typeface="Arial" pitchFamily="34" charset="0"/>
                <a:ea typeface="幼圆" pitchFamily="0" charset="0"/>
                <a:cs typeface="Arial" pitchFamily="34" charset="0"/>
              </a:rPr>
              <a:t>Zuikova</a:t>
            </a:r>
            <a:r>
              <a:rPr lang="en-US" altLang="zh-CN" sz="1700" b="0" i="0" u="none" strike="noStrike" kern="1200" cap="none" spc="0" baseline="0">
                <a:solidFill>
                  <a:srgbClr val="404040"/>
                </a:solidFill>
                <a:latin typeface="Arial" pitchFamily="34" charset="0"/>
                <a:ea typeface="幼圆" pitchFamily="0" charset="0"/>
                <a:cs typeface="Arial" pitchFamily="34" charset="0"/>
              </a:rPr>
              <a:t>, E., Calder, R. and Robson, D., 2022. </a:t>
            </a:r>
            <a:r>
              <a:rPr lang="en-US" altLang="zh-CN" sz="1700" b="0" i="1" u="none" strike="noStrike" kern="1200" cap="none" spc="0" baseline="0">
                <a:solidFill>
                  <a:srgbClr val="404040"/>
                </a:solidFill>
                <a:latin typeface="Arial" pitchFamily="34" charset="0"/>
                <a:ea typeface="幼圆" pitchFamily="0" charset="0"/>
                <a:cs typeface="Arial" pitchFamily="34" charset="0"/>
              </a:rPr>
              <a:t>Nicotine vaping in England: an evidence update including health risks and perceptions</a:t>
            </a:r>
            <a:r>
              <a:rPr lang="en-US" altLang="zh-CN" sz="1700" b="0" i="0" u="none" strike="noStrike" kern="1200" cap="none" spc="0" baseline="0">
                <a:solidFill>
                  <a:srgbClr val="404040"/>
                </a:solidFill>
                <a:latin typeface="Arial" pitchFamily="34" charset="0"/>
                <a:ea typeface="幼圆" pitchFamily="0" charset="0"/>
                <a:cs typeface="Arial" pitchFamily="34" charset="0"/>
              </a:rPr>
              <a:t>. Report commissioned by the Office for Health Improvement and Disparities, 29 September 2022</a:t>
            </a:r>
            <a:r>
              <a:rPr lang="en-US" altLang="zh-CN" sz="1700" b="0" i="0" u="none" strike="noStrike" kern="1200" cap="none" spc="0" baseline="0">
                <a:solidFill>
                  <a:srgbClr val="404040"/>
                </a:solidFill>
                <a:latin typeface="Century Gothic" pitchFamily="0" charset="0"/>
                <a:ea typeface="幼圆" pitchFamily="0" charset="0"/>
                <a:cs typeface="Lucida Sans"/>
              </a:rPr>
              <a:t>. </a:t>
            </a:r>
            <a:endParaRPr lang="en-US" altLang="zh-CN" sz="1700" b="0" i="0" u="none" strike="noStrike" kern="1200" cap="none" spc="0" baseline="0">
              <a:solidFill>
                <a:srgbClr val="404040"/>
              </a:solidFill>
              <a:latin typeface="Century Gothic" pitchFamily="0" charset="0"/>
              <a:ea typeface="幼圆" pitchFamily="0" charset="0"/>
              <a:cs typeface="Lucida Sans"/>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Mughis</a:t>
            </a:r>
            <a:r>
              <a:rPr lang="en-US" altLang="zh-CN" sz="1700" b="0" i="0" u="none" strike="noStrike" kern="1200" cap="none" spc="0" baseline="0">
                <a:solidFill>
                  <a:srgbClr val="404040"/>
                </a:solidFill>
                <a:latin typeface="Arial" pitchFamily="34" charset="0"/>
                <a:ea typeface="幼圆" pitchFamily="0" charset="0"/>
                <a:cs typeface="Arial" pitchFamily="34" charset="0"/>
              </a:rPr>
              <a:t>, M., Ahmad, M., Rashid, H., Nasir, A., Mukarram, H., Chaudhary, S., Tariq, S. and Zaman, T., 2024. </a:t>
            </a:r>
            <a:r>
              <a:rPr lang="en-US" altLang="zh-CN" sz="1700" b="0" i="1" u="none" strike="noStrike" kern="1200" cap="none" spc="0" baseline="0">
                <a:solidFill>
                  <a:srgbClr val="404040"/>
                </a:solidFill>
                <a:latin typeface="Arial" pitchFamily="34" charset="0"/>
                <a:ea typeface="幼圆" pitchFamily="0" charset="0"/>
                <a:cs typeface="Arial" pitchFamily="34" charset="0"/>
              </a:rPr>
              <a:t>Assessment of respiratory health implications of vaping: a systematic review of toxicity mechanisms and adverse effects of electronic nicotine delivery systems</a:t>
            </a:r>
            <a:r>
              <a:rPr lang="en-US" altLang="zh-CN" sz="1700" b="0" i="0" u="none" strike="noStrike" kern="1200" cap="none" spc="0" baseline="0">
                <a:solidFill>
                  <a:srgbClr val="404040"/>
                </a:solidFill>
                <a:latin typeface="Arial" pitchFamily="34" charset="0"/>
                <a:ea typeface="幼圆" pitchFamily="0" charset="0"/>
                <a:cs typeface="Arial" pitchFamily="34" charset="0"/>
              </a:rPr>
              <a:t>. </a:t>
            </a:r>
            <a:r>
              <a:rPr lang="en-US" altLang="zh-CN" sz="1700" b="0" i="0" u="none" strike="noStrike" kern="1200" cap="none" spc="0" baseline="0">
                <a:solidFill>
                  <a:srgbClr val="404040"/>
                </a:solidFill>
                <a:latin typeface="Arial" pitchFamily="34" charset="0"/>
                <a:ea typeface="幼圆" pitchFamily="0" charset="0"/>
                <a:cs typeface="Arial" pitchFamily="34" charset="0"/>
              </a:rPr>
              <a:t>Cureus</a:t>
            </a:r>
            <a:r>
              <a:rPr lang="en-US" altLang="zh-CN" sz="1700" b="0" i="0" u="none" strike="noStrike" kern="1200" cap="none" spc="0" baseline="0">
                <a:solidFill>
                  <a:srgbClr val="404040"/>
                </a:solidFill>
                <a:latin typeface="Arial" pitchFamily="34" charset="0"/>
                <a:ea typeface="幼圆" pitchFamily="0" charset="0"/>
                <a:cs typeface="Arial" pitchFamily="34" charset="0"/>
              </a:rPr>
              <a:t>, 16(9), e69236.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1"/>
              </a:rPr>
              <a:t>https://doi.org/10.7759/cureus.69236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National Centre for Smoking Cessation and Training (2025). Evidence: young people and vaping — patterns and prevalence of vaping in young people. London: National Centre for Smoking Cessation and Training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NHS (2023) Vaping myths and the facts. Available at: https://www.nhs.uk/better-health/quit-smoking/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NHS (2025) Young people and vaping. Available at: https://www.nhs.uk/better-health/quit-smoking/help-others-quit/young-people-and-vaping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Nicorette (2024) 10 tips to stop smoking. Available at: https://www.nicorette.co.uk/getting-ready-to-quit/10-tips-to-stop-smoking?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Office for Health Improvement and Disparities (2023) Youth vaping in England. London: OHID.</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Office for National Statistics (ONS) (2024) Adult smoking habits in the UK. Available at: https://www.ons.gov.uk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641095403"/>
      </p:ext>
    </p:extLst>
  </p:cSld>
  <p:clrMapOvr>
    <a:masterClrMapping/>
  </p:clrMapOvr>
</p:sld>
</file>

<file path=ppt/slides/slide35.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7" name="文本框"/>
          <p:cNvSpPr>
            <a:spLocks noGrp="1"/>
          </p:cNvSpPr>
          <p:nvPr>
            <p:ph type="body" idx="1"/>
          </p:nvPr>
        </p:nvSpPr>
        <p:spPr>
          <a:xfrm rot="0">
            <a:off x="2589212" y="250371"/>
            <a:ext cx="8915399" cy="6379029"/>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Parker, R. (2024) Youth vaping in England. London: House of Commons Library, pp. 9–10.</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Pribadi</a:t>
            </a:r>
            <a:r>
              <a:rPr lang="en-US" altLang="zh-CN" sz="1700" b="0" i="0" u="none" strike="noStrike" kern="1200" cap="none" spc="0" baseline="0">
                <a:solidFill>
                  <a:srgbClr val="404040"/>
                </a:solidFill>
                <a:latin typeface="Arial" pitchFamily="34" charset="0"/>
                <a:ea typeface="幼圆" pitchFamily="0" charset="0"/>
                <a:cs typeface="Arial" pitchFamily="34" charset="0"/>
              </a:rPr>
              <a:t>, E.T., Devy, S.R., Budi, Y. and Nuraini, S., 2020. </a:t>
            </a:r>
            <a:r>
              <a:rPr lang="en-US" altLang="zh-CN" sz="1700" b="0" i="1" u="none" strike="noStrike" kern="1200" cap="none" spc="0" baseline="0">
                <a:solidFill>
                  <a:srgbClr val="404040"/>
                </a:solidFill>
                <a:latin typeface="Arial" pitchFamily="34" charset="0"/>
                <a:ea typeface="幼圆" pitchFamily="0" charset="0"/>
                <a:cs typeface="Arial" pitchFamily="34" charset="0"/>
              </a:rPr>
              <a:t>Smoking and vaping </a:t>
            </a:r>
            <a:r>
              <a:rPr lang="en-US" altLang="zh-CN" sz="1700" b="0" i="1" u="none" strike="noStrike" kern="1200" cap="none" spc="0" baseline="0">
                <a:solidFill>
                  <a:srgbClr val="404040"/>
                </a:solidFill>
                <a:latin typeface="Arial" pitchFamily="34" charset="0"/>
                <a:ea typeface="幼圆" pitchFamily="0" charset="0"/>
                <a:cs typeface="Arial" pitchFamily="34" charset="0"/>
              </a:rPr>
              <a:t>behaviour</a:t>
            </a:r>
            <a:r>
              <a:rPr lang="en-US" altLang="zh-CN" sz="1700" b="0" i="1" u="none" strike="noStrike" kern="1200" cap="none" spc="0" baseline="0">
                <a:solidFill>
                  <a:srgbClr val="404040"/>
                </a:solidFill>
                <a:latin typeface="Arial" pitchFamily="34" charset="0"/>
                <a:ea typeface="幼圆" pitchFamily="0" charset="0"/>
                <a:cs typeface="Arial" pitchFamily="34" charset="0"/>
              </a:rPr>
              <a:t> among adolescents: A study in Indonesian cities.</a:t>
            </a:r>
            <a:r>
              <a:rPr lang="en-US" altLang="zh-CN" sz="1700" b="0" i="0" u="none" strike="noStrike" kern="1200" cap="none" spc="0" baseline="0">
                <a:solidFill>
                  <a:srgbClr val="404040"/>
                </a:solidFill>
                <a:latin typeface="Arial" pitchFamily="34" charset="0"/>
                <a:ea typeface="幼圆" pitchFamily="0" charset="0"/>
                <a:cs typeface="Arial" pitchFamily="34" charset="0"/>
              </a:rPr>
              <a:t> Journal of Public Health Research, 9(3), p.1864. https://doi.org/10.4081/jphr.2020.1864</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Public Health England (2021) Evidence review of e-cigarettes and heated tobacco products. London: PHE.</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Pryor, J.T., Cowley, L.O. and Simonds, S.E. (2022). The physiological effects of air pollution: particulate matter. Physiology and Disease, 10, pp. 5–6.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Quit Victoria (2022) Health benefits after quitting smoking and vaping. Available at: https://www.quit.org.au/en/why-quit/health-benefits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Rosenstock, I.M. (1974) ‘The Health Belief Model and preventive health </a:t>
            </a:r>
            <a:r>
              <a:rPr lang="en-US" altLang="zh-CN" sz="17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700" b="0" i="0" u="none" strike="noStrike" kern="1200" cap="none" spc="0" baseline="0">
                <a:solidFill>
                  <a:srgbClr val="404040"/>
                </a:solidFill>
                <a:latin typeface="Arial" pitchFamily="34" charset="0"/>
                <a:ea typeface="幼圆" pitchFamily="0" charset="0"/>
                <a:cs typeface="Arial" pitchFamily="34" charset="0"/>
              </a:rPr>
              <a:t>’, Health Education Monographs, 2(4), pp. 354–386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Sheffield City Council, 2025. </a:t>
            </a:r>
            <a:r>
              <a:rPr lang="en-US" altLang="zh-CN" sz="1700" b="0" i="1" u="none" strike="noStrike" kern="1200" cap="none" spc="0" baseline="0">
                <a:solidFill>
                  <a:srgbClr val="404040"/>
                </a:solidFill>
                <a:latin typeface="Arial" pitchFamily="34" charset="0"/>
                <a:ea typeface="幼圆" pitchFamily="0" charset="0"/>
                <a:cs typeface="Arial" pitchFamily="34" charset="0"/>
              </a:rPr>
              <a:t>Resources for schools on youth vaping</a:t>
            </a:r>
            <a:r>
              <a:rPr lang="en-US" altLang="zh-CN" sz="1700" b="0" i="0" u="none" strike="noStrike" kern="1200" cap="none" spc="0" baseline="0">
                <a:solidFill>
                  <a:srgbClr val="404040"/>
                </a:solidFill>
                <a:latin typeface="Arial" pitchFamily="34" charset="0"/>
                <a:ea typeface="幼圆" pitchFamily="0" charset="0"/>
                <a:cs typeface="Arial" pitchFamily="34" charset="0"/>
              </a:rPr>
              <a:t>. [online] Available at: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1"/>
              </a:rPr>
              <a:t>https://www.sheffield.gov.uk</a:t>
            </a:r>
            <a:r>
              <a:rPr lang="en-US" altLang="zh-CN" sz="1700" b="0" i="0" u="none" strike="noStrike" kern="1200" cap="none" spc="0" baseline="0">
                <a:solidFill>
                  <a:srgbClr val="404040"/>
                </a:solidFill>
                <a:latin typeface="Arial" pitchFamily="34" charset="0"/>
                <a:ea typeface="幼圆" pitchFamily="0" charset="0"/>
                <a:cs typeface="Arial" pitchFamily="34" charset="0"/>
              </a:rPr>
              <a:t> [Accessed 13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Smith, P. (2021). Understanding the influences on quit motivation and smoking cessation in older smokers from deprived backgrounds. PhD thesis, Cardiff University.</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Talbot, C.V. and Branley-Bell, D. (2022). #BetterHealth: A qualitative analysis of reactions to the UK government’s Better Health campaign. Journal of Health Psychology, 27(5), pp. 1252–1258.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2"/>
              </a:rPr>
              <a:t>https://doi.org/10.1177/1359105320985576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Tao, X., Zhang, J., Meng, Q., Chu, J., Zhao, R., Liu, Y., Dong, Y., Xu, H., Tian, T., Cui, J., Zhang, L. and Chu, M. (2024) ‘The potential health effects associated with electronic-cigarette’, Environmental Research, 245. Available at: https://doi.org/10.1016/j.envres.2023.118056 (Accessed: 13 February 2026).</a:t>
            </a: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467871754"/>
      </p:ext>
    </p:extLst>
  </p:cSld>
  <p:clrMapOvr>
    <a:masterClrMapping/>
  </p:clrMapOvr>
</p:sld>
</file>

<file path=ppt/slides/slide36.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8" name="文本框"/>
          <p:cNvSpPr>
            <a:spLocks noGrp="1"/>
          </p:cNvSpPr>
          <p:nvPr>
            <p:ph type="body" idx="1"/>
          </p:nvPr>
        </p:nvSpPr>
        <p:spPr>
          <a:xfrm rot="0">
            <a:off x="2589212" y="173620"/>
            <a:ext cx="8915399" cy="573760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TPC (2024) ‘Physiological and health effects associated with vaping and nicotine exposure’, </a:t>
            </a:r>
            <a:r>
              <a:rPr lang="en-US" altLang="zh-CN" sz="1500" b="0" i="1" u="none" strike="noStrike" kern="1200" cap="none" spc="0" baseline="0">
                <a:solidFill>
                  <a:srgbClr val="404040"/>
                </a:solidFill>
                <a:latin typeface="Arial" pitchFamily="34" charset="0"/>
                <a:ea typeface="幼圆" pitchFamily="0" charset="0"/>
                <a:cs typeface="Arial" pitchFamily="34" charset="0"/>
              </a:rPr>
              <a:t>Tobacco Prevention &amp; Cessation</a:t>
            </a:r>
            <a:r>
              <a:rPr lang="en-US" altLang="zh-CN" sz="1500" b="0" i="0" u="none" strike="noStrike" kern="1200" cap="none" spc="0" baseline="0">
                <a:solidFill>
                  <a:srgbClr val="404040"/>
                </a:solidFill>
                <a:latin typeface="Arial" pitchFamily="34" charset="0"/>
                <a:ea typeface="幼圆" pitchFamily="0" charset="0"/>
                <a:cs typeface="Arial" pitchFamily="34" charset="0"/>
              </a:rPr>
              <a:t>, 10, pp. 1–17. Available at: https://pmc.ncbi.nlm.nih.gov/articles/PMC11007666/ (Accessed: 8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UK Government (2023) Youth vaping: call for evidence. Available at: https://www.gov.uk (Accessed: 7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UK Government (2024) Creating a smokefree generation and tackling youth vaping. Available at: https://www.gov.uk/government/consultations/creating-a-smokefree-generation-and-tackling-youth-vaping (Accessed: 7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van den </a:t>
            </a:r>
            <a:r>
              <a:rPr lang="en-US" altLang="zh-CN" sz="1500" b="0" i="0" u="none" strike="noStrike" kern="1200" cap="none" spc="0" baseline="0">
                <a:solidFill>
                  <a:srgbClr val="404040"/>
                </a:solidFill>
                <a:latin typeface="Arial" pitchFamily="34" charset="0"/>
                <a:ea typeface="幼圆" pitchFamily="0" charset="0"/>
                <a:cs typeface="Arial" pitchFamily="34" charset="0"/>
              </a:rPr>
              <a:t>Bekerom</a:t>
            </a:r>
            <a:r>
              <a:rPr lang="en-US" altLang="zh-CN" sz="1500" b="0" i="0" u="none" strike="noStrike" kern="1200" cap="none" spc="0" baseline="0">
                <a:solidFill>
                  <a:srgbClr val="404040"/>
                </a:solidFill>
                <a:latin typeface="Arial" pitchFamily="34" charset="0"/>
                <a:ea typeface="幼圆" pitchFamily="0" charset="0"/>
                <a:cs typeface="Arial" pitchFamily="34" charset="0"/>
              </a:rPr>
              <a:t>, L., van </a:t>
            </a:r>
            <a:r>
              <a:rPr lang="en-US" altLang="zh-CN" sz="1500" b="0" i="0" u="none" strike="noStrike" kern="1200" cap="none" spc="0" baseline="0">
                <a:solidFill>
                  <a:srgbClr val="404040"/>
                </a:solidFill>
                <a:latin typeface="Arial" pitchFamily="34" charset="0"/>
                <a:ea typeface="幼圆" pitchFamily="0" charset="0"/>
                <a:cs typeface="Arial" pitchFamily="34" charset="0"/>
              </a:rPr>
              <a:t>Gestel</a:t>
            </a:r>
            <a:r>
              <a:rPr lang="en-US" altLang="zh-CN" sz="1500" b="0" i="0" u="none" strike="noStrike" kern="1200" cap="none" spc="0" baseline="0">
                <a:solidFill>
                  <a:srgbClr val="404040"/>
                </a:solidFill>
                <a:latin typeface="Arial" pitchFamily="34" charset="0"/>
                <a:ea typeface="幼圆" pitchFamily="0" charset="0"/>
                <a:cs typeface="Arial" pitchFamily="34" charset="0"/>
              </a:rPr>
              <a:t>, L.C., Schoones, J.W., </a:t>
            </a:r>
            <a:r>
              <a:rPr lang="en-US" altLang="zh-CN" sz="1500" b="0" i="0" u="none" strike="noStrike" kern="1200" cap="none" spc="0" baseline="0">
                <a:solidFill>
                  <a:srgbClr val="404040"/>
                </a:solidFill>
                <a:latin typeface="Arial" pitchFamily="34" charset="0"/>
                <a:ea typeface="幼圆" pitchFamily="0" charset="0"/>
                <a:cs typeface="Arial" pitchFamily="34" charset="0"/>
              </a:rPr>
              <a:t>Bussemaker</a:t>
            </a:r>
            <a:r>
              <a:rPr lang="en-US" altLang="zh-CN" sz="1500" b="0" i="0" u="none" strike="noStrike" kern="1200" cap="none" spc="0" baseline="0">
                <a:solidFill>
                  <a:srgbClr val="404040"/>
                </a:solidFill>
                <a:latin typeface="Arial" pitchFamily="34" charset="0"/>
                <a:ea typeface="幼圆" pitchFamily="0" charset="0"/>
                <a:cs typeface="Arial" pitchFamily="34" charset="0"/>
              </a:rPr>
              <a:t>, J. and Adriaanse, M.A. (2024). Health behavior interventions among people with lower socio-economic position: a scoping review of behavior change techniques and effectiveness. Health Psychology and Behavioral Medicine, 12(1), 2365931. </a:t>
            </a:r>
            <a:r>
              <a:rPr lang="en-US" altLang="zh-CN" sz="1500" b="0" i="0" u="none" strike="noStrike" kern="1200" cap="none" spc="0" baseline="0">
                <a:solidFill>
                  <a:srgbClr val="404040"/>
                </a:solidFill>
                <a:latin typeface="Arial" pitchFamily="34" charset="0"/>
                <a:ea typeface="幼圆" pitchFamily="0" charset="0"/>
                <a:cs typeface="Arial" pitchFamily="34" charset="0"/>
                <a:hlinkClick r:id="rId1"/>
              </a:rPr>
              <a:t>https://doi.org/10.1080/21642850.2024.2365931</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Veenstra, R. and Laninga-</a:t>
            </a:r>
            <a:r>
              <a:rPr lang="en-US" altLang="zh-CN" sz="1500" b="0" i="0" u="none" strike="noStrike" kern="1200" cap="none" spc="0" baseline="0">
                <a:solidFill>
                  <a:srgbClr val="404040"/>
                </a:solidFill>
                <a:latin typeface="Arial" pitchFamily="34" charset="0"/>
                <a:ea typeface="幼圆" pitchFamily="0" charset="0"/>
                <a:cs typeface="Arial" pitchFamily="34" charset="0"/>
              </a:rPr>
              <a:t>Wijnen</a:t>
            </a:r>
            <a:r>
              <a:rPr lang="en-US" altLang="zh-CN" sz="1500" b="0" i="0" u="none" strike="noStrike" kern="1200" cap="none" spc="0" baseline="0">
                <a:solidFill>
                  <a:srgbClr val="404040"/>
                </a:solidFill>
                <a:latin typeface="Arial" pitchFamily="34" charset="0"/>
                <a:ea typeface="幼圆" pitchFamily="0" charset="0"/>
                <a:cs typeface="Arial" pitchFamily="34" charset="0"/>
              </a:rPr>
              <a:t>, L. (2022) ‘Peer network studies and interventions in adolescence’, Current Opinion in Psychology, 44, pp. 157–163. Available at: https://www.sciencedirect.com (Accessed: 13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Wang, Q., Du, W., Wang, H., Geng, P., Sun, Y., Zhang, J., Wang, W. and Jin, X. (2023) ‘Nicotine’s effect on cognition, a friend or foe?’, Progress in Neuro-Psychopharmacology &amp; Biological Psychiatry, 124, 110723. Available at: https://doi.org/10.1016/j.pnpbp.2023.110723 (Accessed: 13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West, R., Brown, J. and Beard, E. (2019) </a:t>
            </a:r>
            <a:r>
              <a:rPr lang="en-US" altLang="zh-CN" sz="15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500" b="0" i="0" u="none" strike="noStrike" kern="1200" cap="none" spc="0" baseline="0">
                <a:solidFill>
                  <a:srgbClr val="404040"/>
                </a:solidFill>
                <a:latin typeface="Arial" pitchFamily="34" charset="0"/>
                <a:ea typeface="幼圆" pitchFamily="0" charset="0"/>
                <a:cs typeface="Arial" pitchFamily="34" charset="0"/>
              </a:rPr>
              <a:t> change and addiction. London: UCL</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World Health Organization (WHO) (2022) E-cigarettes and youth. Geneva: WHO.</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endParaRPr lang="zh-CN" altLang="en-US" sz="1500" b="0" i="0" u="none" strike="noStrike" kern="1200" cap="none" spc="0" baseline="0">
              <a:solidFill>
                <a:srgbClr val="404040"/>
              </a:solidFill>
              <a:latin typeface="Century Gothic" pitchFamily="0" charset="0"/>
              <a:ea typeface="幼圆" pitchFamily="0" charset="0"/>
              <a:cs typeface="Lucida Sans"/>
            </a:endParaRPr>
          </a:p>
        </p:txBody>
      </p:sp>
    </p:spTree>
    <p:extLst>
      <p:ext uri="{BB962C8B-B14F-4D97-AF65-F5344CB8AC3E}">
        <p14:creationId xmlns:p14="http://schemas.microsoft.com/office/powerpoint/2010/main" val="792230224"/>
      </p:ext>
    </p:extLst>
  </p:cSld>
  <p:clrMapOvr>
    <a:masterClrMapping/>
  </p:clrMapOvr>
</p:sld>
</file>

<file path=ppt/slides/slide37.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9" name="文本框"/>
          <p:cNvSpPr>
            <a:spLocks noGrp="1"/>
          </p:cNvSpPr>
          <p:nvPr>
            <p:ph type="body" idx="1"/>
          </p:nvPr>
        </p:nvSpPr>
        <p:spPr>
          <a:xfrm rot="0">
            <a:off x="2589212" y="127322"/>
            <a:ext cx="8915399" cy="5783900"/>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World Health Organization (WHO) (2023) Electronic nicotine delivery systems and health risks. Geneva: WHO.</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World Health Organization (WHO), 2023. Practical guide to evaluation for </a:t>
            </a:r>
            <a:r>
              <a:rPr lang="en-US" altLang="zh-CN" sz="1800" b="0" i="0" u="none" strike="noStrike" kern="1200" cap="none" spc="0" baseline="0">
                <a:solidFill>
                  <a:srgbClr val="404040"/>
                </a:solidFill>
                <a:latin typeface="Arial" pitchFamily="34" charset="0"/>
                <a:ea typeface="幼圆" pitchFamily="0" charset="0"/>
                <a:cs typeface="Arial" pitchFamily="34" charset="0"/>
              </a:rPr>
              <a:t>programme</a:t>
            </a:r>
            <a:r>
              <a:rPr lang="en-US" altLang="zh-CN" sz="1800" b="0" i="0" u="none" strike="noStrike" kern="1200" cap="none" spc="0" baseline="0">
                <a:solidFill>
                  <a:srgbClr val="404040"/>
                </a:solidFill>
                <a:latin typeface="Arial" pitchFamily="34" charset="0"/>
                <a:ea typeface="幼圆" pitchFamily="0" charset="0"/>
                <a:cs typeface="Arial" pitchFamily="34" charset="0"/>
              </a:rPr>
              <a:t> managers and evaluation staff. Geneva: World Health Organization.</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World Health Organization (WHO) (2023) Tobacco: e-cigarettes. Available at: https://www.who.int/news-room/questions-and-answers/item/tobacco-e-cigarettes (Accessed: 7 February 2026).</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World Health Organization (WHO) (2023) WHO report on the global tobacco epidemic. Geneva: WHO. Available at: https://www.who.int/teams/health-promotion/tobacco-control (Accessed: 7 February 2026).</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endParaRPr lang="zh-CN" altLang="en-US" sz="1800" b="0" i="0" u="none" strike="noStrike" kern="1200" cap="none" spc="0" baseline="0">
              <a:solidFill>
                <a:srgbClr val="404040"/>
              </a:solidFill>
              <a:latin typeface="Century Gothic" pitchFamily="0" charset="0"/>
              <a:ea typeface="幼圆" pitchFamily="0" charset="0"/>
              <a:cs typeface="Lucida Sans"/>
            </a:endParaRPr>
          </a:p>
        </p:txBody>
      </p:sp>
    </p:spTree>
    <p:extLst>
      <p:ext uri="{BB962C8B-B14F-4D97-AF65-F5344CB8AC3E}">
        <p14:creationId xmlns:p14="http://schemas.microsoft.com/office/powerpoint/2010/main" val="959269166"/>
      </p:ext>
    </p:extLst>
  </p:cSld>
  <p:clrMapOvr>
    <a:masterClrMapping/>
  </p:clrMapOvr>
</p:sld>
</file>

<file path=ppt/theme/theme1.xml><?xml version="1.0" encoding="utf-8"?>
<a:theme xmlns:a="http://schemas.openxmlformats.org/drawingml/2006/main" name="Wisp">
  <a:themeElements>
    <a:clrScheme name="Wisp">
      <a:dk1>
        <a:srgbClr val="000000"/>
      </a:dk1>
      <a:lt1>
        <a:srgbClr val="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
        <a:ea typeface=""/>
        <a:cs typeface=""/>
      </a:majorFont>
      <a:minorFont>
        <a:latin typeface=""/>
        <a:ea typeface=""/>
        <a:cs typeface=""/>
      </a:minorFont>
    </a:fontScheme>
    <a:fmtScheme name="Wisp">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1445</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creator>Rajveer Rana</dc:creator>
  <cp:lastModifiedBy>root</cp:lastModifiedBy>
  <cp:revision>53</cp:revision>
  <dcterms:created xsi:type="dcterms:W3CDTF">2026-02-06T13:17:46Z</dcterms:created>
  <dcterms:modified xsi:type="dcterms:W3CDTF">2026-02-14T08:35:53Z</dcterms:modified>
</cp:coreProperties>
</file>