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6" r:id="rId2"/>
    <p:sldId id="256" r:id="rId3"/>
    <p:sldId id="257" r:id="rId4"/>
    <p:sldId id="258" r:id="rId5"/>
    <p:sldId id="259" r:id="rId6"/>
    <p:sldId id="260" r:id="rId7"/>
    <p:sldId id="261" r:id="rId8"/>
    <p:sldId id="262" r:id="rId9"/>
    <p:sldId id="263" r:id="rId10"/>
    <p:sldId id="264"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983" autoAdjust="0"/>
  </p:normalViewPr>
  <p:slideViewPr>
    <p:cSldViewPr snapToGrid="0">
      <p:cViewPr varScale="1">
        <p:scale>
          <a:sx n="79" d="100"/>
          <a:sy n="79"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354BE8-EB32-475C-B89A-5E55B1A9CF9F}" type="datetimeFigureOut">
              <a:rPr lang="en-IN" smtClean="0"/>
              <a:t>03-05-2020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01FAB-8DA8-4C34-A89B-BEC8AB31ABC3}" type="slidenum">
              <a:rPr lang="en-IN" smtClean="0"/>
              <a:t>‹#›</a:t>
            </a:fld>
            <a:endParaRPr lang="en-IN"/>
          </a:p>
        </p:txBody>
      </p:sp>
    </p:spTree>
    <p:extLst>
      <p:ext uri="{BB962C8B-B14F-4D97-AF65-F5344CB8AC3E}">
        <p14:creationId xmlns:p14="http://schemas.microsoft.com/office/powerpoint/2010/main" val="397490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modern world the companies that can help in embracing changes that can will reap the advantages for being highly satisfied with employees that are keen to collaborate and communicate along with creation of new tools that are going to be used. This can allow companies to perform their operations in a more efficient manner. The study is focused on the implementation of the modern technology in business operations and the impact it might have on the working of the company. The company selected for the detailed analysis of the topic is Apple.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3</a:t>
            </a:fld>
            <a:endParaRPr lang="en-IN"/>
          </a:p>
        </p:txBody>
      </p:sp>
    </p:spTree>
    <p:extLst>
      <p:ext uri="{BB962C8B-B14F-4D97-AF65-F5344CB8AC3E}">
        <p14:creationId xmlns:p14="http://schemas.microsoft.com/office/powerpoint/2010/main" val="3518965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Apple is a US based technological company that belongs to one of the Big Four Technology companies. The organisation was founded in the year 1976 has been considered as one of the most innovative companies in the modern world. The company has proclaimed to be one of the futuristic companies that has the potential to change the world. In the last few decades, no technology-based company has been able to produce the level of user facing innovation as compared to Apple (</a:t>
            </a:r>
            <a:r>
              <a:rPr lang="en-GB" sz="1200" i="1" kern="1200" dirty="0">
                <a:solidFill>
                  <a:schemeClr val="tx1"/>
                </a:solidFill>
                <a:effectLst/>
                <a:latin typeface="+mn-lt"/>
                <a:ea typeface="+mn-ea"/>
                <a:cs typeface="+mn-cs"/>
              </a:rPr>
              <a:t>Apple.com</a:t>
            </a:r>
            <a:r>
              <a:rPr lang="en-GB" sz="1200" kern="1200" dirty="0">
                <a:solidFill>
                  <a:schemeClr val="tx1"/>
                </a:solidFill>
                <a:effectLst/>
                <a:latin typeface="+mn-lt"/>
                <a:ea typeface="+mn-ea"/>
                <a:cs typeface="+mn-cs"/>
              </a:rPr>
              <a:t>., 2020). The company is considered to be a game changer in the digital world and smartphone industry. Steve Jobs said that A players draw in other A players. Occasionally, B players may persuade a superior worker to join the association, yet to reliably obtain and hold top ability, organizations need a steady, captivating society. </a:t>
            </a:r>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4</a:t>
            </a:fld>
            <a:endParaRPr lang="en-IN"/>
          </a:p>
        </p:txBody>
      </p:sp>
    </p:spTree>
    <p:extLst>
      <p:ext uri="{BB962C8B-B14F-4D97-AF65-F5344CB8AC3E}">
        <p14:creationId xmlns:p14="http://schemas.microsoft.com/office/powerpoint/2010/main" val="2906831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Prior to the introduction of modern technology Apple had been facing many flops in the market with their products till their launch of Macintosh in 1984. The issues that the company faced in those days are as follows:</a:t>
            </a:r>
            <a:endParaRPr lang="en-IN"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most immediate challenge was efficiency and productivity. Back in the day it was difficult for departments to communicate with each other due to which there arise certain gaps in the products which lead the products to fail. The products like Newton had issues of overheating due to lack of collaboration of the employees (McKeever, 2019). </a:t>
            </a:r>
            <a:endParaRPr lang="en-IN"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Lack of cost management was also an issue that the concerned company had to face without modern technology. The cost of production and marketing led the products to be highly priced. </a:t>
            </a:r>
            <a:endParaRPr lang="en-IN"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modern technology also helps the company in reducing the issue of security breaches as the company have been fully competent to use it for their strength. The security measures prior to modern technology have fallen short for being implemented in the place of work that can help in keeping the important information safe and secure. </a:t>
            </a:r>
            <a:endParaRPr lang="en-IN" sz="1200" u="none" strike="noStrike"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5</a:t>
            </a:fld>
            <a:endParaRPr lang="en-IN"/>
          </a:p>
        </p:txBody>
      </p:sp>
    </p:spTree>
    <p:extLst>
      <p:ext uri="{BB962C8B-B14F-4D97-AF65-F5344CB8AC3E}">
        <p14:creationId xmlns:p14="http://schemas.microsoft.com/office/powerpoint/2010/main" val="1394218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 that as it may, with inquire about demonstrating 84% of recent employees hope to exit their positions inside the initial two years, businesses need to tailor their advantages bundles to their representatives' needs. Rising innovations, for example, information examination, chatbots, and wearables can assist businesses with realizing which advantages reverberate with workers. AI can screen take-up and abstain from squandering cash on undesirable advantages.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explosion of the digital tools that have emerged and can help the HR design of Apple in order to deliver a great experience for employees. The modern technology that has been introduced by the company or can be included are as follows:</a:t>
            </a:r>
            <a:endParaRPr lang="en-IN" sz="1200" kern="1200" dirty="0">
              <a:solidFill>
                <a:schemeClr val="tx1"/>
              </a:solidFill>
              <a:effectLst/>
              <a:latin typeface="+mn-lt"/>
              <a:ea typeface="+mn-ea"/>
              <a:cs typeface="+mn-cs"/>
            </a:endParaRPr>
          </a:p>
          <a:p>
            <a:pPr lvl="0"/>
            <a:r>
              <a:rPr lang="en-GB" sz="1200" b="1" i="1" u="none" strike="noStrike" kern="1200" dirty="0">
                <a:solidFill>
                  <a:schemeClr val="tx1"/>
                </a:solidFill>
                <a:effectLst/>
                <a:latin typeface="+mn-lt"/>
                <a:ea typeface="+mn-ea"/>
                <a:cs typeface="+mn-cs"/>
              </a:rPr>
              <a:t>Productivity and collaboration apps</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New tools that are moving properly beyond the traditional media in order to improve the production and engagement. These apps can help in providing support along with collaboration in team centric work and offering engaging platforms for learning, proper goal alignment, performance management and traditional HR processes (bbc.com, 2020). </a:t>
            </a:r>
            <a:endParaRPr lang="en-IN" sz="1200" kern="1200" dirty="0">
              <a:solidFill>
                <a:schemeClr val="tx1"/>
              </a:solidFill>
              <a:effectLst/>
              <a:latin typeface="+mn-lt"/>
              <a:ea typeface="+mn-ea"/>
              <a:cs typeface="+mn-cs"/>
            </a:endParaRPr>
          </a:p>
          <a:p>
            <a:pPr lvl="0"/>
            <a:r>
              <a:rPr lang="en-GB" sz="1200" b="1" i="1" u="none" strike="noStrike" kern="1200" dirty="0">
                <a:solidFill>
                  <a:schemeClr val="tx1"/>
                </a:solidFill>
                <a:effectLst/>
                <a:latin typeface="+mn-lt"/>
                <a:ea typeface="+mn-ea"/>
                <a:cs typeface="+mn-cs"/>
              </a:rPr>
              <a:t>Engagement and Feedbacks apps</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New pulse survey tools have been flooding in the market that have helped Apple for replacing the traditional annual engagement in the surveys. Work with your affiliate or Apple to set up a representative confronting gadget gateway for choosing hardware (</a:t>
            </a:r>
            <a:r>
              <a:rPr lang="en-GB" sz="1200" kern="1200" dirty="0" err="1">
                <a:solidFill>
                  <a:schemeClr val="tx1"/>
                </a:solidFill>
                <a:effectLst/>
                <a:latin typeface="+mn-lt"/>
                <a:ea typeface="+mn-ea"/>
                <a:cs typeface="+mn-cs"/>
              </a:rPr>
              <a:t>Darav</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2016</a:t>
            </a:r>
            <a:r>
              <a:rPr lang="en-GB" sz="1200" kern="1200" dirty="0">
                <a:solidFill>
                  <a:schemeClr val="tx1"/>
                </a:solidFill>
                <a:effectLst/>
                <a:latin typeface="+mn-lt"/>
                <a:ea typeface="+mn-ea"/>
                <a:cs typeface="+mn-cs"/>
              </a:rPr>
              <a:t>). It can incorporate the full scope of Apple items and extras, notwithstanding program updates and qualification data.</a:t>
            </a:r>
            <a:endParaRPr lang="en-IN" sz="1200" kern="1200" dirty="0">
              <a:solidFill>
                <a:schemeClr val="tx1"/>
              </a:solidFill>
              <a:effectLst/>
              <a:latin typeface="+mn-lt"/>
              <a:ea typeface="+mn-ea"/>
              <a:cs typeface="+mn-cs"/>
            </a:endParaRPr>
          </a:p>
          <a:p>
            <a:pPr lvl="0"/>
            <a:r>
              <a:rPr lang="en-GB" sz="1200" b="1" i="1" u="none" strike="noStrike" kern="1200" dirty="0">
                <a:solidFill>
                  <a:schemeClr val="tx1"/>
                </a:solidFill>
                <a:effectLst/>
                <a:latin typeface="+mn-lt"/>
                <a:ea typeface="+mn-ea"/>
                <a:cs typeface="+mn-cs"/>
              </a:rPr>
              <a:t>Performance management apps</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new category of continuous performance has helped the company in management for products that might involve in the feedback tolls for emerging from the vendors like </a:t>
            </a:r>
            <a:r>
              <a:rPr lang="en-GB" sz="1200" kern="1200" dirty="0" err="1">
                <a:solidFill>
                  <a:schemeClr val="tx1"/>
                </a:solidFill>
                <a:effectLst/>
                <a:latin typeface="+mn-lt"/>
                <a:ea typeface="+mn-ea"/>
                <a:cs typeface="+mn-cs"/>
              </a:rPr>
              <a:t>Zugata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Reflektiv</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lvl="0"/>
            <a:r>
              <a:rPr lang="en-GB" sz="1200" b="1" i="1" u="none" strike="noStrike" kern="1200" dirty="0">
                <a:solidFill>
                  <a:schemeClr val="tx1"/>
                </a:solidFill>
                <a:effectLst/>
                <a:latin typeface="+mn-lt"/>
                <a:ea typeface="+mn-ea"/>
                <a:cs typeface="+mn-cs"/>
              </a:rPr>
              <a:t>Wellbeing apps</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new market of wellness in apps have helped in bringing with competitions, fitness and other wearables integration form the vendors like </a:t>
            </a:r>
            <a:r>
              <a:rPr lang="en-GB" sz="1200" kern="1200" dirty="0" err="1">
                <a:solidFill>
                  <a:schemeClr val="tx1"/>
                </a:solidFill>
                <a:effectLst/>
                <a:latin typeface="+mn-lt"/>
                <a:ea typeface="+mn-ea"/>
                <a:cs typeface="+mn-cs"/>
              </a:rPr>
              <a:t>Limeaid</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VirginPulse</a:t>
            </a:r>
            <a:r>
              <a:rPr lang="en-GB" sz="1200" kern="1200" dirty="0">
                <a:solidFill>
                  <a:schemeClr val="tx1"/>
                </a:solidFill>
                <a:effectLst/>
                <a:latin typeface="+mn-lt"/>
                <a:ea typeface="+mn-ea"/>
                <a:cs typeface="+mn-cs"/>
              </a:rPr>
              <a:t>. Apple's winning formula is ascribed to acceptable compensation, the idea of limited or free tech items, wellbeing and health benefits, alongside the organization's way of life, were referred to as explanations behind its prevalence.</a:t>
            </a:r>
            <a:endParaRPr lang="en-IN" sz="1200" kern="1200" dirty="0">
              <a:solidFill>
                <a:schemeClr val="tx1"/>
              </a:solidFill>
              <a:effectLst/>
              <a:latin typeface="+mn-lt"/>
              <a:ea typeface="+mn-ea"/>
              <a:cs typeface="+mn-cs"/>
            </a:endParaRPr>
          </a:p>
          <a:p>
            <a:pPr lvl="0"/>
            <a:r>
              <a:rPr lang="en-GB" sz="1200" b="1" i="1" u="none" strike="noStrike" kern="1200" dirty="0">
                <a:solidFill>
                  <a:schemeClr val="tx1"/>
                </a:solidFill>
                <a:effectLst/>
                <a:latin typeface="+mn-lt"/>
                <a:ea typeface="+mn-ea"/>
                <a:cs typeface="+mn-cs"/>
              </a:rPr>
              <a:t>Employee services platforms</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tools can help Apple in integrating the employee’s experiences for transactional and service needs along with integrating chatbots and natural language for processing that can help the employees with case management, content manager and easier to use mobile. This also includes web portals for the concerned organisation (Business - Products and Platforms</a:t>
            </a:r>
            <a:r>
              <a:rPr lang="en-IN" sz="1200"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6</a:t>
            </a:fld>
            <a:endParaRPr lang="en-IN"/>
          </a:p>
        </p:txBody>
      </p:sp>
    </p:spTree>
    <p:extLst>
      <p:ext uri="{BB962C8B-B14F-4D97-AF65-F5344CB8AC3E}">
        <p14:creationId xmlns:p14="http://schemas.microsoft.com/office/powerpoint/2010/main" val="2067472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High performing and innovative companies like Apple have found methods that can help to enrich the employee experiences with the help of lading to be purposeful and productive. Apple took their workforce themselves for inspiration and have implemented hackathons to collect the employees with proper ideas. The concerned company have implemented the hackathons in order to collect the ideas of employees and use the design for new approaches in order to manage the performance and design the workplace in an effective manner.  In the course of the most recent year, beginning with a three-week worldwide individuals procedure lab in which HR pioneers from around the world partook—and that included audits with Fields and the officially to build up another individuals system, HR vision, coordinated arrangement, and business case. As a component of its endeavours to characterize its vision, the HR group sent a companywide surveying process that let workers contribute thoughts, share their encounters, and rate and rank which HR items and administrations they felt were generally significant. The organization likewise led workshops around the globe, went to by in excess of 200 HR pioneers, and utilized provincial centre gatherings with representatives and individuals pioneers over all regions of Apple's matter of fact (He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2016</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7</a:t>
            </a:fld>
            <a:endParaRPr lang="en-IN"/>
          </a:p>
        </p:txBody>
      </p:sp>
    </p:spTree>
    <p:extLst>
      <p:ext uri="{BB962C8B-B14F-4D97-AF65-F5344CB8AC3E}">
        <p14:creationId xmlns:p14="http://schemas.microsoft.com/office/powerpoint/2010/main" val="2910001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above-mentioned tools of modern technology have helped Apple in their communication system that can be an essential part of their operations. The accessibility and availability to communicate with anyone and with the help of technology has come to be an integral part of the workplace environment of the concerned company. The specific impact that the technology might have on the organisation are as follows:</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Efficiency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Effortless communication is the core of the efficiency of the organisational value of the Apple. There are many layers of communication that can be involved in the operations including communication with peers, seniors and other stakeholders. The choice of communication channels can help in making the business decisions to be quite rapid. The integration of technology has helped in changing at various pace to help the inter and intra communication of Apple. It can help in bringing flexibility and connectivity with ease that help the concerned organization in making their global workplace more flexible (</a:t>
            </a:r>
            <a:r>
              <a:rPr lang="en-GB" sz="1200" kern="1200" dirty="0" err="1">
                <a:solidFill>
                  <a:schemeClr val="tx1"/>
                </a:solidFill>
                <a:effectLst/>
                <a:latin typeface="+mn-lt"/>
                <a:ea typeface="+mn-ea"/>
                <a:cs typeface="+mn-cs"/>
              </a:rPr>
              <a:t>Burnick</a:t>
            </a:r>
            <a:r>
              <a:rPr lang="en-GB" sz="1200" kern="1200" dirty="0">
                <a:solidFill>
                  <a:schemeClr val="tx1"/>
                </a:solidFill>
                <a:effectLst/>
                <a:latin typeface="+mn-lt"/>
                <a:ea typeface="+mn-ea"/>
                <a:cs typeface="+mn-cs"/>
              </a:rPr>
              <a:t>, 2017).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Transparency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trends in communication have been slowly eliminating the old methods of communication in the workplace. This helps in making the way of ideas that can flow in the coherent space. The idea can bring transparency and gain trust in the method of communication that can help in motivating the employees and making the leaders to be less authoritative in a more positive manner. Modern technology has helped Apple to create a connection among the employee and scenario level executive so that the gaps among them can be mitigated. It can help in leading for a rapid and quick problem to solve along with development of teams that are required for effective and improved output (Zhong and Feng, 2019). The tools that are mobile friendly are now seen to be taking the age-old methods that are the most prominent reason for Apple to stand out in the cut throat competition.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Employee Engagement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Free streaming communication and openness to interface with anybody regardless of order spurs representatives for dynamic support in the Apple’s functions and is a piece of the dynamic procedure. This lifts the confidence of the representatives and makes them progress in the direction of the basic target of the organization and themselves. The representative commitment through such devices guarantees employees efficiency as well as guarantees the general business achievement. It is accepted that workforce productivity of Apple has gone up by 20-25% where representatives are associated and obviously organization income is straightforwardly identified with worker commitment (Wang</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2019</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Saving Time and Cost of analysing the data</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Unlike the time prior to modern technology like digital tools the records were prone to money damages and miscommunication. The digital records can be used for providing a method for analyse the data that can be based on the old records of communication and data storage. The use of modern technology has help in simplifying the process and providing automation that can be rigorous task and may require a number of employees and effort. The work today in Apple exists in various time zones and is prone to boundaries. The communication needs to be made for the workplace to be global in its true sense (Raja and </a:t>
            </a:r>
            <a:r>
              <a:rPr lang="en-GB" sz="1200" kern="1200" dirty="0" err="1">
                <a:solidFill>
                  <a:schemeClr val="tx1"/>
                </a:solidFill>
                <a:effectLst/>
                <a:latin typeface="+mn-lt"/>
                <a:ea typeface="+mn-ea"/>
                <a:cs typeface="+mn-cs"/>
              </a:rPr>
              <a:t>Nagasubramani</a:t>
            </a:r>
            <a:r>
              <a:rPr lang="en-GB" sz="1200" kern="1200" dirty="0">
                <a:solidFill>
                  <a:schemeClr val="tx1"/>
                </a:solidFill>
                <a:effectLst/>
                <a:latin typeface="+mn-lt"/>
                <a:ea typeface="+mn-ea"/>
                <a:cs typeface="+mn-cs"/>
              </a:rPr>
              <a:t>, 2018). The technology-based communication can also allow in making easy way for sharing and retrieving the information in a proper manner. The cloud of storage can help in eliminating the paperwork that can be used to make the system used in the company to be faster and agile that can help in saving more time and include in providing abundant space along with filing the proper information.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Securing the work and data</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Reforming the universe of work and network, innovation has tried to contact individuals at a worldwide level. A colossal measure of business delicate data which can be put away and gotten to by individuals at work is inclined to be hacked or harmed; however creative methods for innovation defends the data from conceivable security break, which makes unthinkable for relevant data to spill (</a:t>
            </a:r>
            <a:r>
              <a:rPr lang="en-GB" sz="1200" kern="1200" dirty="0" err="1">
                <a:solidFill>
                  <a:schemeClr val="tx1"/>
                </a:solidFill>
                <a:effectLst/>
                <a:latin typeface="+mn-lt"/>
                <a:ea typeface="+mn-ea"/>
                <a:cs typeface="+mn-cs"/>
              </a:rPr>
              <a:t>Gaworski</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2017</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8</a:t>
            </a:fld>
            <a:endParaRPr lang="en-IN"/>
          </a:p>
        </p:txBody>
      </p:sp>
    </p:spTree>
    <p:extLst>
      <p:ext uri="{BB962C8B-B14F-4D97-AF65-F5344CB8AC3E}">
        <p14:creationId xmlns:p14="http://schemas.microsoft.com/office/powerpoint/2010/main" val="62189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Since innovation is an ever-developing game, the most ideal approach to incorporate innovation in the work environment is embracing new patterns and utilizing the blend of different devices taking a gander at the advantages it has on the representatives. Each association and its representatives wish to progress in the direction of an important reason. In this manner, an even blend of most recent innovation and skilled group prompts ideal utilization of the work-days. Apple being a tech giant has consistently been a leader in receiving and exploring different avenues regarding new strategies of correspondence. Diverse tech apparatuses are received by the organization prompting smooth progression of data among all channels of the association (</a:t>
            </a:r>
            <a:r>
              <a:rPr lang="en-GB" sz="1200" kern="1200" dirty="0" err="1">
                <a:solidFill>
                  <a:schemeClr val="tx1"/>
                </a:solidFill>
                <a:effectLst/>
                <a:latin typeface="+mn-lt"/>
                <a:ea typeface="+mn-ea"/>
                <a:cs typeface="+mn-cs"/>
              </a:rPr>
              <a:t>Kahney</a:t>
            </a:r>
            <a:r>
              <a:rPr lang="en-GB" sz="1200" kern="1200" dirty="0">
                <a:solidFill>
                  <a:schemeClr val="tx1"/>
                </a:solidFill>
                <a:effectLst/>
                <a:latin typeface="+mn-lt"/>
                <a:ea typeface="+mn-ea"/>
                <a:cs typeface="+mn-cs"/>
              </a:rPr>
              <a:t>, 2019). This assists with improving worker commitment, relationship building, and coordinated effort among various verticals.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9</a:t>
            </a:fld>
            <a:endParaRPr lang="en-IN"/>
          </a:p>
        </p:txBody>
      </p:sp>
    </p:spTree>
    <p:extLst>
      <p:ext uri="{BB962C8B-B14F-4D97-AF65-F5344CB8AC3E}">
        <p14:creationId xmlns:p14="http://schemas.microsoft.com/office/powerpoint/2010/main" val="108895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study it can be concluded that modern technology has helped both the employees and employer to change their method of working in significant manner. The digital skill has been an integral part in the place of work in order to keep the organisation to grow at a fast pace. The study emphasizes the example of Apple which is one of the most innovative companies in terms of the technology. The company has used their technology like digital skills for their advantages and therefore has become one of the Big Four Tech companies. The study helps in understanding the importance of digital skills of the employees and the way this importance is going to grow. The companies might need to use such modern digital based technologies to help their workforce and optimize their output.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10</a:t>
            </a:fld>
            <a:endParaRPr lang="en-IN"/>
          </a:p>
        </p:txBody>
      </p:sp>
    </p:spTree>
    <p:extLst>
      <p:ext uri="{BB962C8B-B14F-4D97-AF65-F5344CB8AC3E}">
        <p14:creationId xmlns:p14="http://schemas.microsoft.com/office/powerpoint/2010/main" val="22099287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McKeever, V. (2019) </a:t>
            </a:r>
            <a:r>
              <a:rPr lang="en-GB" sz="1200" b="0" i="1" kern="1200" dirty="0">
                <a:solidFill>
                  <a:schemeClr val="tx1"/>
                </a:solidFill>
                <a:effectLst/>
                <a:latin typeface="+mn-lt"/>
                <a:ea typeface="+mn-ea"/>
                <a:cs typeface="+mn-cs"/>
              </a:rPr>
              <a:t>Apple named UK's top tech employer, US firms dominate the list</a:t>
            </a:r>
            <a:r>
              <a:rPr lang="en-GB" sz="1200" b="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CNBC</a:t>
            </a:r>
            <a:r>
              <a:rPr lang="en-GB" sz="1200" b="0" kern="1200" dirty="0">
                <a:solidFill>
                  <a:schemeClr val="tx1"/>
                </a:solidFill>
                <a:effectLst/>
                <a:latin typeface="+mn-lt"/>
                <a:ea typeface="+mn-ea"/>
                <a:cs typeface="+mn-cs"/>
              </a:rPr>
              <a:t>. Available at: https://www.cnbc.com/2019/09/26/apple-named-uks-top-tech-employer-us-firms-dominate-the-list.html (Accessed: 28 April 2020).</a:t>
            </a:r>
            <a:endParaRPr lang="en-IN"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High-tech ways to keep employees happy</a:t>
            </a:r>
            <a:r>
              <a:rPr lang="en-GB" sz="1200" b="0" kern="1200" dirty="0">
                <a:solidFill>
                  <a:schemeClr val="tx1"/>
                </a:solidFill>
                <a:effectLst/>
                <a:latin typeface="+mn-lt"/>
                <a:ea typeface="+mn-ea"/>
                <a:cs typeface="+mn-cs"/>
              </a:rPr>
              <a:t> (2020). Available at: https://www.bbc.com/news/business-49165358 (Accessed: 28 April 2020).</a:t>
            </a:r>
            <a:endParaRPr lang="en-IN"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Apple.com</a:t>
            </a:r>
            <a:r>
              <a:rPr lang="en-GB" sz="1200" b="0" kern="1200" dirty="0">
                <a:solidFill>
                  <a:schemeClr val="tx1"/>
                </a:solidFill>
                <a:effectLst/>
                <a:latin typeface="+mn-lt"/>
                <a:ea typeface="+mn-ea"/>
                <a:cs typeface="+mn-cs"/>
              </a:rPr>
              <a:t>.(2020) Available at: https://www.apple.com/business/docs/resources/Employee_Choice_Guide_for_IT.pdf (Accessed: 28 April 2020).</a:t>
            </a:r>
            <a:endParaRPr lang="en-IN"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Business - Products and Platforms</a:t>
            </a:r>
            <a:r>
              <a:rPr lang="en-GB" sz="1200" b="0" kern="1200" dirty="0">
                <a:solidFill>
                  <a:schemeClr val="tx1"/>
                </a:solidFill>
                <a:effectLst/>
                <a:latin typeface="+mn-lt"/>
                <a:ea typeface="+mn-ea"/>
                <a:cs typeface="+mn-cs"/>
              </a:rPr>
              <a:t> (2020). Available at: https://www.apple.com/in/business/products-platform/ (Accessed: 28 April 2020).</a:t>
            </a:r>
            <a:endParaRPr lang="en-IN" sz="1200" b="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Burnick</a:t>
            </a:r>
            <a:r>
              <a:rPr lang="en-GB" sz="1200" kern="1200" dirty="0">
                <a:solidFill>
                  <a:schemeClr val="tx1"/>
                </a:solidFill>
                <a:effectLst/>
                <a:latin typeface="+mn-lt"/>
                <a:ea typeface="+mn-ea"/>
                <a:cs typeface="+mn-cs"/>
              </a:rPr>
              <a:t>, S., 2017. The importance of the design patent to modern day technology: The Supreme Court’s decision to narrow the damages clause in Samsung v. Apple. </a:t>
            </a:r>
            <a:r>
              <a:rPr lang="en-GB" sz="1200" i="1" kern="1200" dirty="0">
                <a:solidFill>
                  <a:schemeClr val="tx1"/>
                </a:solidFill>
                <a:effectLst/>
                <a:latin typeface="+mn-lt"/>
                <a:ea typeface="+mn-ea"/>
                <a:cs typeface="+mn-cs"/>
              </a:rPr>
              <a:t>North Carolina Journal of Law &amp;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(5), p.283.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Zhong, W. and Feng, Y., 2019. The Research of Blended Learning Model of the “Apple Teacher” Program. </a:t>
            </a:r>
            <a:r>
              <a:rPr lang="en-GB" sz="1200" i="1" kern="1200" dirty="0">
                <a:solidFill>
                  <a:schemeClr val="tx1"/>
                </a:solidFill>
                <a:effectLst/>
                <a:latin typeface="+mn-lt"/>
                <a:ea typeface="+mn-ea"/>
                <a:cs typeface="+mn-cs"/>
              </a:rPr>
              <a:t>Creative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(08), p.1764.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Wang, Z., Wang, Y., Lan, P. and Sun, F., 2019, October. The Application of the Internet of Things Technology in Apple Production. In </a:t>
            </a:r>
            <a:r>
              <a:rPr lang="en-GB" sz="1200" i="1" kern="1200" dirty="0">
                <a:solidFill>
                  <a:schemeClr val="tx1"/>
                </a:solidFill>
                <a:effectLst/>
                <a:latin typeface="+mn-lt"/>
                <a:ea typeface="+mn-ea"/>
                <a:cs typeface="+mn-cs"/>
              </a:rPr>
              <a:t>2019 IEEE 11th International Conference on Advanced </a:t>
            </a:r>
            <a:r>
              <a:rPr lang="en-GB" sz="1200" i="1" kern="1200" dirty="0" err="1">
                <a:solidFill>
                  <a:schemeClr val="tx1"/>
                </a:solidFill>
                <a:effectLst/>
                <a:latin typeface="+mn-lt"/>
                <a:ea typeface="+mn-ea"/>
                <a:cs typeface="+mn-cs"/>
              </a:rPr>
              <a:t>Infocomm</a:t>
            </a:r>
            <a:r>
              <a:rPr lang="en-GB" sz="1200" i="1" kern="1200" dirty="0">
                <a:solidFill>
                  <a:schemeClr val="tx1"/>
                </a:solidFill>
                <a:effectLst/>
                <a:latin typeface="+mn-lt"/>
                <a:ea typeface="+mn-ea"/>
                <a:cs typeface="+mn-cs"/>
              </a:rPr>
              <a:t> Technology (ICAIT)</a:t>
            </a:r>
            <a:r>
              <a:rPr lang="en-GB" sz="1200" kern="1200" dirty="0">
                <a:solidFill>
                  <a:schemeClr val="tx1"/>
                </a:solidFill>
                <a:effectLst/>
                <a:latin typeface="+mn-lt"/>
                <a:ea typeface="+mn-ea"/>
                <a:cs typeface="+mn-cs"/>
              </a:rPr>
              <a:t> (pp. 109-112). IEEE.</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Gaworski</a:t>
            </a:r>
            <a:r>
              <a:rPr lang="en-GB" sz="1200" kern="1200" dirty="0">
                <a:solidFill>
                  <a:schemeClr val="tx1"/>
                </a:solidFill>
                <a:effectLst/>
                <a:latin typeface="+mn-lt"/>
                <a:ea typeface="+mn-ea"/>
                <a:cs typeface="+mn-cs"/>
              </a:rPr>
              <a:t>, M., Ciesielski, W. and </a:t>
            </a:r>
            <a:r>
              <a:rPr lang="en-GB" sz="1200" kern="1200" dirty="0" err="1">
                <a:solidFill>
                  <a:schemeClr val="tx1"/>
                </a:solidFill>
                <a:effectLst/>
                <a:latin typeface="+mn-lt"/>
                <a:ea typeface="+mn-ea"/>
                <a:cs typeface="+mn-cs"/>
              </a:rPr>
              <a:t>Kaminska</a:t>
            </a:r>
            <a:r>
              <a:rPr lang="en-GB" sz="1200" kern="1200" dirty="0">
                <a:solidFill>
                  <a:schemeClr val="tx1"/>
                </a:solidFill>
                <a:effectLst/>
                <a:latin typeface="+mn-lt"/>
                <a:ea typeface="+mn-ea"/>
                <a:cs typeface="+mn-cs"/>
              </a:rPr>
              <a:t>, N., 2017, May. Effect of modern apple production technologies on development of family orchard farming with particular focus on Polish conditions. In </a:t>
            </a:r>
            <a:r>
              <a:rPr lang="en-GB" sz="1200" i="1" kern="1200" dirty="0">
                <a:solidFill>
                  <a:schemeClr val="tx1"/>
                </a:solidFill>
                <a:effectLst/>
                <a:latin typeface="+mn-lt"/>
                <a:ea typeface="+mn-ea"/>
                <a:cs typeface="+mn-cs"/>
              </a:rPr>
              <a:t>proceedings of the international scientific conference</a:t>
            </a:r>
            <a:r>
              <a:rPr lang="en-GB" sz="1200" kern="1200" dirty="0">
                <a:solidFill>
                  <a:schemeClr val="tx1"/>
                </a:solidFill>
                <a:effectLst/>
                <a:latin typeface="+mn-lt"/>
                <a:ea typeface="+mn-ea"/>
                <a:cs typeface="+mn-cs"/>
              </a:rPr>
              <a:t>. Latvia University of Agriculture.</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Kahney</a:t>
            </a:r>
            <a:r>
              <a:rPr lang="en-GB" sz="1200" kern="1200" dirty="0">
                <a:solidFill>
                  <a:schemeClr val="tx1"/>
                </a:solidFill>
                <a:effectLst/>
                <a:latin typeface="+mn-lt"/>
                <a:ea typeface="+mn-ea"/>
                <a:cs typeface="+mn-cs"/>
              </a:rPr>
              <a:t>, L., 2019. </a:t>
            </a:r>
            <a:r>
              <a:rPr lang="en-GB" sz="1200" i="1" kern="1200" dirty="0">
                <a:solidFill>
                  <a:schemeClr val="tx1"/>
                </a:solidFill>
                <a:effectLst/>
                <a:latin typeface="+mn-lt"/>
                <a:ea typeface="+mn-ea"/>
                <a:cs typeface="+mn-cs"/>
              </a:rPr>
              <a:t>Tim Cook: The Genius who Took Apple to the Next Level</a:t>
            </a:r>
            <a:r>
              <a:rPr lang="en-GB" sz="1200" kern="1200" dirty="0">
                <a:solidFill>
                  <a:schemeClr val="tx1"/>
                </a:solidFill>
                <a:effectLst/>
                <a:latin typeface="+mn-lt"/>
                <a:ea typeface="+mn-ea"/>
                <a:cs typeface="+mn-cs"/>
              </a:rPr>
              <a:t>. Penguin UK.</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Graetz</a:t>
            </a:r>
            <a:r>
              <a:rPr lang="en-GB" sz="1200" kern="1200" dirty="0">
                <a:solidFill>
                  <a:schemeClr val="tx1"/>
                </a:solidFill>
                <a:effectLst/>
                <a:latin typeface="+mn-lt"/>
                <a:ea typeface="+mn-ea"/>
                <a:cs typeface="+mn-cs"/>
              </a:rPr>
              <a:t>, G. and Michaels, G., 2017. Is modern technology responsible for jobless recoveries?. </a:t>
            </a:r>
            <a:r>
              <a:rPr lang="en-GB" sz="1200" i="1" kern="1200" dirty="0">
                <a:solidFill>
                  <a:schemeClr val="tx1"/>
                </a:solidFill>
                <a:effectLst/>
                <a:latin typeface="+mn-lt"/>
                <a:ea typeface="+mn-ea"/>
                <a:cs typeface="+mn-cs"/>
              </a:rPr>
              <a:t>American Economic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107</a:t>
            </a:r>
            <a:r>
              <a:rPr lang="en-GB" sz="1200" kern="1200" dirty="0">
                <a:solidFill>
                  <a:schemeClr val="tx1"/>
                </a:solidFill>
                <a:effectLst/>
                <a:latin typeface="+mn-lt"/>
                <a:ea typeface="+mn-ea"/>
                <a:cs typeface="+mn-cs"/>
              </a:rPr>
              <a:t>(5), pp.168-73.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Raja, R. and </a:t>
            </a:r>
            <a:r>
              <a:rPr lang="en-GB" sz="1200" kern="1200" dirty="0" err="1">
                <a:solidFill>
                  <a:schemeClr val="tx1"/>
                </a:solidFill>
                <a:effectLst/>
                <a:latin typeface="+mn-lt"/>
                <a:ea typeface="+mn-ea"/>
                <a:cs typeface="+mn-cs"/>
              </a:rPr>
              <a:t>Nagasubramani</a:t>
            </a:r>
            <a:r>
              <a:rPr lang="en-GB" sz="1200" kern="1200" dirty="0">
                <a:solidFill>
                  <a:schemeClr val="tx1"/>
                </a:solidFill>
                <a:effectLst/>
                <a:latin typeface="+mn-lt"/>
                <a:ea typeface="+mn-ea"/>
                <a:cs typeface="+mn-cs"/>
              </a:rPr>
              <a:t>, P.C., 2018. Impact of modern technology in education. </a:t>
            </a:r>
            <a:r>
              <a:rPr lang="en-GB" sz="1200" i="1" kern="1200" dirty="0">
                <a:solidFill>
                  <a:schemeClr val="tx1"/>
                </a:solidFill>
                <a:effectLst/>
                <a:latin typeface="+mn-lt"/>
                <a:ea typeface="+mn-ea"/>
                <a:cs typeface="+mn-cs"/>
              </a:rPr>
              <a:t>Journal of Applied and Advanced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(1), pp.33-35.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 J., Lo, D.C.T., </a:t>
            </a:r>
            <a:r>
              <a:rPr lang="en-GB" sz="1200" kern="1200" dirty="0" err="1">
                <a:solidFill>
                  <a:schemeClr val="tx1"/>
                </a:solidFill>
                <a:effectLst/>
                <a:latin typeface="+mn-lt"/>
                <a:ea typeface="+mn-ea"/>
                <a:cs typeface="+mn-cs"/>
              </a:rPr>
              <a:t>Xie</a:t>
            </a:r>
            <a:r>
              <a:rPr lang="en-GB" sz="1200" kern="1200" dirty="0">
                <a:solidFill>
                  <a:schemeClr val="tx1"/>
                </a:solidFill>
                <a:effectLst/>
                <a:latin typeface="+mn-lt"/>
                <a:ea typeface="+mn-ea"/>
                <a:cs typeface="+mn-cs"/>
              </a:rPr>
              <a:t>, Y. and </a:t>
            </a:r>
            <a:r>
              <a:rPr lang="en-GB" sz="1200" kern="1200" dirty="0" err="1">
                <a:solidFill>
                  <a:schemeClr val="tx1"/>
                </a:solidFill>
                <a:effectLst/>
                <a:latin typeface="+mn-lt"/>
                <a:ea typeface="+mn-ea"/>
                <a:cs typeface="+mn-cs"/>
              </a:rPr>
              <a:t>Lartigue</a:t>
            </a:r>
            <a:r>
              <a:rPr lang="en-GB" sz="1200" kern="1200" dirty="0">
                <a:solidFill>
                  <a:schemeClr val="tx1"/>
                </a:solidFill>
                <a:effectLst/>
                <a:latin typeface="+mn-lt"/>
                <a:ea typeface="+mn-ea"/>
                <a:cs typeface="+mn-cs"/>
              </a:rPr>
              <a:t>, J., 2016, October. Integrating Internet of Things (IoT) into STEM undergraduate education: Case study of a modern technology infused courseware for embedded system course. In </a:t>
            </a:r>
            <a:r>
              <a:rPr lang="en-GB" sz="1200" i="1" kern="1200" dirty="0">
                <a:solidFill>
                  <a:schemeClr val="tx1"/>
                </a:solidFill>
                <a:effectLst/>
                <a:latin typeface="+mn-lt"/>
                <a:ea typeface="+mn-ea"/>
                <a:cs typeface="+mn-cs"/>
              </a:rPr>
              <a:t>2016 IEEE frontiers in education conference (FIE)</a:t>
            </a:r>
            <a:r>
              <a:rPr lang="en-GB" sz="1200" kern="1200" dirty="0">
                <a:solidFill>
                  <a:schemeClr val="tx1"/>
                </a:solidFill>
                <a:effectLst/>
                <a:latin typeface="+mn-lt"/>
                <a:ea typeface="+mn-ea"/>
                <a:cs typeface="+mn-cs"/>
              </a:rPr>
              <a:t> (pp. 1-9). IEEE.</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Darav</a:t>
            </a:r>
            <a:r>
              <a:rPr lang="en-GB" sz="1200" kern="1200" dirty="0">
                <a:solidFill>
                  <a:schemeClr val="tx1"/>
                </a:solidFill>
                <a:effectLst/>
                <a:latin typeface="+mn-lt"/>
                <a:ea typeface="+mn-ea"/>
                <a:cs typeface="+mn-cs"/>
              </a:rPr>
              <a:t>, N.K., Kennings, A., Tabrizi, A.F., </a:t>
            </a:r>
            <a:r>
              <a:rPr lang="en-GB" sz="1200" kern="1200" dirty="0" err="1">
                <a:solidFill>
                  <a:schemeClr val="tx1"/>
                </a:solidFill>
                <a:effectLst/>
                <a:latin typeface="+mn-lt"/>
                <a:ea typeface="+mn-ea"/>
                <a:cs typeface="+mn-cs"/>
              </a:rPr>
              <a:t>Westwick</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Behjat</a:t>
            </a:r>
            <a:r>
              <a:rPr lang="en-GB" sz="1200" kern="1200" dirty="0">
                <a:solidFill>
                  <a:schemeClr val="tx1"/>
                </a:solidFill>
                <a:effectLst/>
                <a:latin typeface="+mn-lt"/>
                <a:ea typeface="+mn-ea"/>
                <a:cs typeface="+mn-cs"/>
              </a:rPr>
              <a:t>, L., 2016. Eh? placer: A high-performance modern technology-driven placer. </a:t>
            </a:r>
            <a:r>
              <a:rPr lang="en-GB" sz="1200" i="1" kern="1200" dirty="0">
                <a:solidFill>
                  <a:schemeClr val="tx1"/>
                </a:solidFill>
                <a:effectLst/>
                <a:latin typeface="+mn-lt"/>
                <a:ea typeface="+mn-ea"/>
                <a:cs typeface="+mn-cs"/>
              </a:rPr>
              <a:t>ACM Transactions on Design Automation of Electronic Systems (TODAES)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a:t>
            </a:r>
            <a:r>
              <a:rPr lang="en-GB" sz="1200" kern="1200" dirty="0">
                <a:solidFill>
                  <a:schemeClr val="tx1"/>
                </a:solidFill>
                <a:effectLst/>
                <a:latin typeface="+mn-lt"/>
                <a:ea typeface="+mn-ea"/>
                <a:cs typeface="+mn-cs"/>
              </a:rPr>
              <a:t>(3), pp.1-27.</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9F01FAB-8DA8-4C34-A89B-BEC8AB31ABC3}" type="slidenum">
              <a:rPr lang="en-IN" smtClean="0"/>
              <a:t>12</a:t>
            </a:fld>
            <a:endParaRPr lang="en-IN"/>
          </a:p>
        </p:txBody>
      </p:sp>
    </p:spTree>
    <p:extLst>
      <p:ext uri="{BB962C8B-B14F-4D97-AF65-F5344CB8AC3E}">
        <p14:creationId xmlns:p14="http://schemas.microsoft.com/office/powerpoint/2010/main" val="3116405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FB23-F45F-4F09-B86D-B9069F9275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8F7E341-15B6-415E-B77C-9B08C4EF28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47202D2-8E5F-4EF9-A62C-DDCCCD3ACCC4}"/>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5" name="Footer Placeholder 4">
            <a:extLst>
              <a:ext uri="{FF2B5EF4-FFF2-40B4-BE49-F238E27FC236}">
                <a16:creationId xmlns:a16="http://schemas.microsoft.com/office/drawing/2014/main" id="{010EF2AC-8157-4E9D-B405-686B681E20E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A07B34-C778-4D88-889F-0E570E292823}"/>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2377724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05CEE-7696-40B5-A0B0-70D428F70C8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888A00F-ECEB-4167-85BF-ACCAA5A0B8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EF56C4C-6C89-4622-AF83-4FF860F0D01F}"/>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5" name="Footer Placeholder 4">
            <a:extLst>
              <a:ext uri="{FF2B5EF4-FFF2-40B4-BE49-F238E27FC236}">
                <a16:creationId xmlns:a16="http://schemas.microsoft.com/office/drawing/2014/main" id="{6EEF24ED-3E98-4D14-AC0B-58D759DB624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97CECA-BC51-4537-9F25-BD4B2EF62FA9}"/>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3940457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FAD1-0A45-4203-A614-98A39E5B04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06E532C-906E-4B3E-8AEC-35781D373E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B8BC17-5A70-4E12-B5DA-C7C8B1CABBA8}"/>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5" name="Footer Placeholder 4">
            <a:extLst>
              <a:ext uri="{FF2B5EF4-FFF2-40B4-BE49-F238E27FC236}">
                <a16:creationId xmlns:a16="http://schemas.microsoft.com/office/drawing/2014/main" id="{CB30D2B4-4BE2-44F4-9EBC-B325DB06806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55DED22-2558-48A8-9AB1-88E323FD5149}"/>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310287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2D4EB-3A42-4193-845B-382CA168535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DE18AE8-F4F1-46A9-955A-B4EE80CB44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D1646D3-F05B-4FF1-B9B8-AA762C7506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8C9C9EC-B2B5-4AC3-8154-ED5AABCE1EC6}"/>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6" name="Footer Placeholder 5">
            <a:extLst>
              <a:ext uri="{FF2B5EF4-FFF2-40B4-BE49-F238E27FC236}">
                <a16:creationId xmlns:a16="http://schemas.microsoft.com/office/drawing/2014/main" id="{574ED12B-474F-4C9F-9BF5-F324538516E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4EF2C93-136F-4B30-894E-45E9773705E3}"/>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3880236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BE7BD-BAC9-4FE6-842E-1128292DA8C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D4DB6A9-EC39-4707-B734-A7015EE0E0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C716B4-2AF8-4701-86A9-46780D681F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08EE456-CA4B-4432-A06C-5BF7FB1E37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0BC030-EAA2-45C3-8B02-C9373B114F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00C4F7D-D2A8-452D-AE0C-A958D2484032}"/>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8" name="Footer Placeholder 7">
            <a:extLst>
              <a:ext uri="{FF2B5EF4-FFF2-40B4-BE49-F238E27FC236}">
                <a16:creationId xmlns:a16="http://schemas.microsoft.com/office/drawing/2014/main" id="{F9A41919-CA89-4AD3-9234-332D95DA408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EAF6E29-A4D3-41C6-9700-4B13AEC6A463}"/>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453363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2460E-0820-42DA-AD6F-8CFE536CB03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A737673E-605D-4C5D-8853-70722FF6957A}"/>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4" name="Footer Placeholder 3">
            <a:extLst>
              <a:ext uri="{FF2B5EF4-FFF2-40B4-BE49-F238E27FC236}">
                <a16:creationId xmlns:a16="http://schemas.microsoft.com/office/drawing/2014/main" id="{AC675B66-6492-4499-A472-222C5BC474D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ECDB9AF-50D1-414D-ADFC-476D7A76B7E7}"/>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44462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FFB5BA-1B24-4DD6-AA91-AD7DE6662A50}"/>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3" name="Footer Placeholder 2">
            <a:extLst>
              <a:ext uri="{FF2B5EF4-FFF2-40B4-BE49-F238E27FC236}">
                <a16:creationId xmlns:a16="http://schemas.microsoft.com/office/drawing/2014/main" id="{A64B2B25-F72B-42CE-AE6C-DA71ADCD4CF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2CFDC38-1959-414D-8A16-5EAD76266391}"/>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4089868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0D13C-5A9A-42EA-9700-F5FE754BF8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D4A5C96-ABE0-4B3E-9934-D72FA9E5B4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3B2F5A2-E2C7-4A4C-9E75-453410804F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7E4811-82EF-4A52-B605-5C2CD829CA42}"/>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6" name="Footer Placeholder 5">
            <a:extLst>
              <a:ext uri="{FF2B5EF4-FFF2-40B4-BE49-F238E27FC236}">
                <a16:creationId xmlns:a16="http://schemas.microsoft.com/office/drawing/2014/main" id="{7B749D7C-1BA9-43C8-9005-3D0462B0842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4B13569-67B7-45D4-862B-84BBCCA810D7}"/>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700463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C4EA4-CB86-4BA7-8C87-DE24E71FF4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2EA53DD-C87D-4B7D-8D73-1EEB8C916C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05A760E-5C7D-41B1-849D-7E3561FCAF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CF15B3-0001-4D6B-BE5B-C39E54ACA756}"/>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6" name="Footer Placeholder 5">
            <a:extLst>
              <a:ext uri="{FF2B5EF4-FFF2-40B4-BE49-F238E27FC236}">
                <a16:creationId xmlns:a16="http://schemas.microsoft.com/office/drawing/2014/main" id="{DACAB2F0-9AD3-4339-BA63-4DEDA052755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B6B4148-6C71-429B-830A-E38415F4A134}"/>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3794734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748BA-E544-4717-A1FC-9CB31DF9382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3410AB2-8567-43F5-A62C-8E0853D6B4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A9FEF7A-CEE5-4E41-A640-C7ABA1CFAEC8}"/>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5" name="Footer Placeholder 4">
            <a:extLst>
              <a:ext uri="{FF2B5EF4-FFF2-40B4-BE49-F238E27FC236}">
                <a16:creationId xmlns:a16="http://schemas.microsoft.com/office/drawing/2014/main" id="{8D4A0E56-32F1-4AC8-ABA9-56A3E50F1E7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EE9BB10-942C-4D5C-99B6-A539990B6718}"/>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1769161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79AF02-CD72-4843-A24C-3E081475E3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75D855C-2A2B-4554-AB49-CF5E40C5D7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5D4CF4C-47D6-426A-9852-7B97EE1F6541}"/>
              </a:ext>
            </a:extLst>
          </p:cNvPr>
          <p:cNvSpPr>
            <a:spLocks noGrp="1"/>
          </p:cNvSpPr>
          <p:nvPr>
            <p:ph type="dt" sz="half" idx="10"/>
          </p:nvPr>
        </p:nvSpPr>
        <p:spPr/>
        <p:txBody>
          <a:bodyPr/>
          <a:lstStyle/>
          <a:p>
            <a:fld id="{441C3E14-567E-488D-A7EF-1EEE4B3A7918}" type="datetimeFigureOut">
              <a:rPr lang="en-IN" smtClean="0"/>
              <a:t>03-05-2020</a:t>
            </a:fld>
            <a:endParaRPr lang="en-IN"/>
          </a:p>
        </p:txBody>
      </p:sp>
      <p:sp>
        <p:nvSpPr>
          <p:cNvPr id="5" name="Footer Placeholder 4">
            <a:extLst>
              <a:ext uri="{FF2B5EF4-FFF2-40B4-BE49-F238E27FC236}">
                <a16:creationId xmlns:a16="http://schemas.microsoft.com/office/drawing/2014/main" id="{05F1A992-AED7-4B00-B05B-2E1B52ADE86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CB60378-59AC-4FC0-A1BB-5C495C99800C}"/>
              </a:ext>
            </a:extLst>
          </p:cNvPr>
          <p:cNvSpPr>
            <a:spLocks noGrp="1"/>
          </p:cNvSpPr>
          <p:nvPr>
            <p:ph type="sldNum" sz="quarter" idx="12"/>
          </p:nvPr>
        </p:nvSpPr>
        <p:spPr/>
        <p:txBody>
          <a:bodyPr/>
          <a:lstStyle/>
          <a:p>
            <a:fld id="{9E490AB5-403D-4222-A9BD-25175E79DEA3}" type="slidenum">
              <a:rPr lang="en-IN" smtClean="0"/>
              <a:t>‹#›</a:t>
            </a:fld>
            <a:endParaRPr lang="en-IN"/>
          </a:p>
        </p:txBody>
      </p:sp>
    </p:spTree>
    <p:extLst>
      <p:ext uri="{BB962C8B-B14F-4D97-AF65-F5344CB8AC3E}">
        <p14:creationId xmlns:p14="http://schemas.microsoft.com/office/powerpoint/2010/main" val="2385672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D82B2-9CCB-4363-A488-B3CD2CF1F6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965CA7C-9CA9-4955-8242-EF819138D3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C46EE0B-CF15-4D7F-998E-AFE86F9942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1C3E14-567E-488D-A7EF-1EEE4B3A7918}" type="datetimeFigureOut">
              <a:rPr lang="en-IN" smtClean="0"/>
              <a:t>03-05-2020</a:t>
            </a:fld>
            <a:endParaRPr lang="en-IN"/>
          </a:p>
        </p:txBody>
      </p:sp>
      <p:sp>
        <p:nvSpPr>
          <p:cNvPr id="5" name="Footer Placeholder 4">
            <a:extLst>
              <a:ext uri="{FF2B5EF4-FFF2-40B4-BE49-F238E27FC236}">
                <a16:creationId xmlns:a16="http://schemas.microsoft.com/office/drawing/2014/main" id="{31F0D40E-B76B-4D30-9444-A533BE0CA8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D373C4A-4F47-428E-9ACE-1C67E3984A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490AB5-403D-4222-A9BD-25175E79DEA3}" type="slidenum">
              <a:rPr lang="en-IN" smtClean="0"/>
              <a:t>‹#›</a:t>
            </a:fld>
            <a:endParaRPr lang="en-IN"/>
          </a:p>
        </p:txBody>
      </p:sp>
    </p:spTree>
    <p:extLst>
      <p:ext uri="{BB962C8B-B14F-4D97-AF65-F5344CB8AC3E}">
        <p14:creationId xmlns:p14="http://schemas.microsoft.com/office/powerpoint/2010/main" val="34160711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BCBDA7-B653-48E6-8E8E-31B8DF42ECE5}"/>
              </a:ext>
            </a:extLst>
          </p:cNvPr>
          <p:cNvSpPr>
            <a:spLocks noGrp="1"/>
          </p:cNvSpPr>
          <p:nvPr>
            <p:ph idx="1"/>
          </p:nvPr>
        </p:nvSpPr>
        <p:spPr>
          <a:xfrm>
            <a:off x="838200" y="171923"/>
            <a:ext cx="10515600" cy="6423430"/>
          </a:xfrm>
        </p:spPr>
        <p:txBody>
          <a:bodyPr/>
          <a:lstStyle/>
          <a:p>
            <a:pPr marL="0" indent="0" algn="ctr">
              <a:buNone/>
            </a:pPr>
            <a:r>
              <a:rPr lang="en-GB" sz="4400" b="1" u="sng" dirty="0">
                <a:effectLst>
                  <a:outerShdw blurRad="38100" dist="38100" dir="2700000" algn="tl">
                    <a:srgbClr val="000000">
                      <a:alpha val="43137"/>
                    </a:srgbClr>
                  </a:outerShdw>
                </a:effectLst>
              </a:rPr>
              <a:t>Group 2</a:t>
            </a:r>
          </a:p>
          <a:p>
            <a:pPr marL="0" indent="0" algn="ctr">
              <a:buNone/>
            </a:pPr>
            <a:endParaRPr lang="en-GB" dirty="0"/>
          </a:p>
          <a:p>
            <a:pPr marL="0" indent="0" algn="ctr">
              <a:buNone/>
            </a:pPr>
            <a:endParaRPr lang="en-GB" dirty="0"/>
          </a:p>
          <a:p>
            <a:pPr marL="0" indent="0" algn="ctr">
              <a:buNone/>
            </a:pPr>
            <a:r>
              <a:rPr lang="en-GB" i="1" dirty="0"/>
              <a:t>Simeon Hristov </a:t>
            </a:r>
            <a:r>
              <a:rPr lang="en-GB" dirty="0"/>
              <a:t>– </a:t>
            </a:r>
            <a:r>
              <a:rPr lang="en-GB" b="1" dirty="0"/>
              <a:t>1915918</a:t>
            </a:r>
          </a:p>
          <a:p>
            <a:pPr marL="0" indent="0" algn="ctr">
              <a:buNone/>
            </a:pPr>
            <a:r>
              <a:rPr lang="en-GB" i="1" dirty="0" err="1"/>
              <a:t>Reneta</a:t>
            </a:r>
            <a:r>
              <a:rPr lang="en-GB" i="1" dirty="0"/>
              <a:t> </a:t>
            </a:r>
            <a:r>
              <a:rPr lang="en-GB" i="1" dirty="0" err="1"/>
              <a:t>Petrova</a:t>
            </a:r>
            <a:r>
              <a:rPr lang="en-GB" i="1" dirty="0"/>
              <a:t> </a:t>
            </a:r>
            <a:r>
              <a:rPr lang="en-GB" dirty="0"/>
              <a:t>- </a:t>
            </a:r>
            <a:r>
              <a:rPr lang="en-GB" b="1" dirty="0"/>
              <a:t>1916731</a:t>
            </a:r>
          </a:p>
          <a:p>
            <a:pPr marL="0" indent="0" algn="ctr">
              <a:buNone/>
            </a:pPr>
            <a:r>
              <a:rPr lang="en-GB" i="1" dirty="0" err="1"/>
              <a:t>Tsonyo</a:t>
            </a:r>
            <a:r>
              <a:rPr lang="en-GB" i="1" dirty="0"/>
              <a:t> </a:t>
            </a:r>
            <a:r>
              <a:rPr lang="en-GB" i="1" dirty="0" err="1"/>
              <a:t>Nikolov</a:t>
            </a:r>
            <a:r>
              <a:rPr lang="en-GB" i="1" dirty="0"/>
              <a:t> </a:t>
            </a:r>
            <a:r>
              <a:rPr lang="en-GB" dirty="0"/>
              <a:t>– </a:t>
            </a:r>
            <a:r>
              <a:rPr lang="en-GB" b="1" dirty="0"/>
              <a:t>1915155</a:t>
            </a:r>
          </a:p>
          <a:p>
            <a:pPr marL="0" indent="0" algn="ctr">
              <a:buNone/>
            </a:pPr>
            <a:r>
              <a:rPr lang="en-GB" i="1" dirty="0" err="1"/>
              <a:t>Veselina</a:t>
            </a:r>
            <a:r>
              <a:rPr lang="en-GB" i="1" dirty="0"/>
              <a:t> </a:t>
            </a:r>
            <a:r>
              <a:rPr lang="en-GB" i="1" dirty="0" err="1"/>
              <a:t>Timeva</a:t>
            </a:r>
            <a:r>
              <a:rPr lang="en-GB" i="1" dirty="0"/>
              <a:t> </a:t>
            </a:r>
            <a:r>
              <a:rPr lang="en-GB" dirty="0"/>
              <a:t>– </a:t>
            </a:r>
            <a:r>
              <a:rPr lang="en-GB" b="1" dirty="0"/>
              <a:t>1917411</a:t>
            </a:r>
          </a:p>
          <a:p>
            <a:pPr marL="0" indent="0" algn="ctr">
              <a:buNone/>
            </a:pPr>
            <a:endParaRPr lang="en-GB" dirty="0"/>
          </a:p>
          <a:p>
            <a:pPr marL="0" indent="0" algn="ctr">
              <a:buNone/>
            </a:pPr>
            <a:endParaRPr lang="en-GB" dirty="0"/>
          </a:p>
          <a:p>
            <a:pPr marL="0" indent="0" algn="ctr">
              <a:buNone/>
            </a:pPr>
            <a:r>
              <a:rPr lang="en-GB" i="1" u="sng" dirty="0"/>
              <a:t>Lecturer Name</a:t>
            </a:r>
            <a:r>
              <a:rPr lang="en-GB" dirty="0"/>
              <a:t>: </a:t>
            </a:r>
            <a:r>
              <a:rPr lang="en-GB" b="1" dirty="0"/>
              <a:t>Mr. </a:t>
            </a:r>
            <a:r>
              <a:rPr lang="en-GB" b="1" dirty="0" err="1"/>
              <a:t>Olusoyi</a:t>
            </a:r>
            <a:r>
              <a:rPr lang="en-GB" b="1" dirty="0"/>
              <a:t> </a:t>
            </a:r>
            <a:r>
              <a:rPr lang="en-GB" b="1" dirty="0" err="1"/>
              <a:t>Ashaye</a:t>
            </a:r>
            <a:endParaRPr lang="en-GB" b="1" dirty="0"/>
          </a:p>
          <a:p>
            <a:pPr marL="0" indent="0" algn="ctr">
              <a:buNone/>
            </a:pPr>
            <a:r>
              <a:rPr lang="en-GB" i="1" u="sng" dirty="0"/>
              <a:t>Module Code</a:t>
            </a:r>
            <a:r>
              <a:rPr lang="en-GB" dirty="0"/>
              <a:t>: </a:t>
            </a:r>
            <a:r>
              <a:rPr lang="en-GB" b="1" dirty="0"/>
              <a:t>BMSW4003</a:t>
            </a:r>
            <a:r>
              <a:rPr lang="en-GB" dirty="0"/>
              <a:t> </a:t>
            </a:r>
          </a:p>
          <a:p>
            <a:pPr marL="0" indent="0" algn="ctr">
              <a:buNone/>
            </a:pPr>
            <a:r>
              <a:rPr lang="en-GB" i="1" u="sng" dirty="0"/>
              <a:t>Module Name</a:t>
            </a:r>
            <a:r>
              <a:rPr lang="en-GB" dirty="0"/>
              <a:t>: </a:t>
            </a:r>
            <a:r>
              <a:rPr lang="en-GB" b="1" dirty="0"/>
              <a:t>Digital Skills and Research Methods</a:t>
            </a:r>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2679949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8ED4-BCFE-4611-B3E4-17A4735C55AC}"/>
              </a:ext>
            </a:extLst>
          </p:cNvPr>
          <p:cNvSpPr>
            <a:spLocks noGrp="1"/>
          </p:cNvSpPr>
          <p:nvPr>
            <p:ph type="ctrTitle"/>
          </p:nvPr>
        </p:nvSpPr>
        <p:spPr>
          <a:xfrm>
            <a:off x="1524000" y="2235200"/>
            <a:ext cx="9144000" cy="2387600"/>
          </a:xfrm>
        </p:spPr>
        <p:txBody>
          <a:bodyPr>
            <a:normAutofit fontScale="90000"/>
          </a:bodyPr>
          <a:lstStyle/>
          <a:p>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Digital Skills and Research Methods</a:t>
            </a:r>
            <a:br>
              <a:rPr lang="en-IN" dirty="0"/>
            </a:br>
            <a:endParaRPr lang="en-IN" dirty="0"/>
          </a:p>
        </p:txBody>
      </p:sp>
    </p:spTree>
    <p:extLst>
      <p:ext uri="{BB962C8B-B14F-4D97-AF65-F5344CB8AC3E}">
        <p14:creationId xmlns:p14="http://schemas.microsoft.com/office/powerpoint/2010/main" val="215503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4E45-54BE-4142-AF64-694BF72AF4DA}"/>
              </a:ext>
            </a:extLst>
          </p:cNvPr>
          <p:cNvSpPr>
            <a:spLocks noGrp="1"/>
          </p:cNvSpPr>
          <p:nvPr>
            <p:ph type="title"/>
          </p:nvPr>
        </p:nvSpPr>
        <p:spPr/>
        <p:txBody>
          <a:bodyPr/>
          <a:lstStyle/>
          <a:p>
            <a:pPr algn="ctr"/>
            <a:r>
              <a:rPr lang="en-GB" b="1" dirty="0">
                <a:latin typeface="Times New Roman" panose="02020603050405020304" pitchFamily="18" charset="0"/>
                <a:ea typeface="Arial" panose="020B0604020202020204" pitchFamily="34" charset="0"/>
              </a:rPr>
              <a:t>Introduction</a:t>
            </a:r>
            <a:endParaRPr lang="en-IN" dirty="0"/>
          </a:p>
        </p:txBody>
      </p:sp>
      <p:sp>
        <p:nvSpPr>
          <p:cNvPr id="3" name="Content Placeholder 2">
            <a:extLst>
              <a:ext uri="{FF2B5EF4-FFF2-40B4-BE49-F238E27FC236}">
                <a16:creationId xmlns:a16="http://schemas.microsoft.com/office/drawing/2014/main" id="{B412B568-231A-44B2-A7C3-235DDE58BECD}"/>
              </a:ext>
            </a:extLst>
          </p:cNvPr>
          <p:cNvSpPr>
            <a:spLocks noGrp="1"/>
          </p:cNvSpPr>
          <p:nvPr>
            <p:ph idx="1"/>
          </p:nvPr>
        </p:nvSpPr>
        <p:spPr>
          <a:xfrm>
            <a:off x="198120" y="1690688"/>
            <a:ext cx="5059680" cy="4351338"/>
          </a:xfrm>
        </p:spPr>
        <p:txBody>
          <a:bodyPr/>
          <a:lstStyle/>
          <a:p>
            <a:pPr algn="just"/>
            <a:r>
              <a:rPr lang="en-GB" dirty="0">
                <a:latin typeface="Times New Roman" panose="02020603050405020304" pitchFamily="18" charset="0"/>
                <a:ea typeface="Times New Roman" panose="02020603050405020304" pitchFamily="18" charset="0"/>
              </a:rPr>
              <a:t>In the modern world the companies that can help in embracing changes that can will reap the advantages for being highly satisfied with employees that are keen to collaborate and communicate along with creation of new tools that are going to be used. </a:t>
            </a:r>
            <a:endParaRPr lang="en-IN" dirty="0"/>
          </a:p>
        </p:txBody>
      </p:sp>
      <p:pic>
        <p:nvPicPr>
          <p:cNvPr id="4" name="Picture 3">
            <a:extLst>
              <a:ext uri="{FF2B5EF4-FFF2-40B4-BE49-F238E27FC236}">
                <a16:creationId xmlns:a16="http://schemas.microsoft.com/office/drawing/2014/main" id="{D93907BD-8648-42B5-999D-A9C6543AE6B9}"/>
              </a:ext>
            </a:extLst>
          </p:cNvPr>
          <p:cNvPicPr>
            <a:picLocks noChangeAspect="1"/>
          </p:cNvPicPr>
          <p:nvPr/>
        </p:nvPicPr>
        <p:blipFill>
          <a:blip r:embed="rId3"/>
          <a:stretch>
            <a:fillRect/>
          </a:stretch>
        </p:blipFill>
        <p:spPr>
          <a:xfrm>
            <a:off x="5715002" y="1892301"/>
            <a:ext cx="6056458" cy="3948112"/>
          </a:xfrm>
          <a:prstGeom prst="rect">
            <a:avLst/>
          </a:prstGeom>
        </p:spPr>
      </p:pic>
    </p:spTree>
    <p:extLst>
      <p:ext uri="{BB962C8B-B14F-4D97-AF65-F5344CB8AC3E}">
        <p14:creationId xmlns:p14="http://schemas.microsoft.com/office/powerpoint/2010/main" val="1257586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7658-90AD-45E3-8122-FD4DBF377D79}"/>
              </a:ext>
            </a:extLst>
          </p:cNvPr>
          <p:cNvSpPr>
            <a:spLocks noGrp="1"/>
          </p:cNvSpPr>
          <p:nvPr>
            <p:ph type="title"/>
          </p:nvPr>
        </p:nvSpPr>
        <p:spPr/>
        <p:txBody>
          <a:bodyPr>
            <a:normAutofit fontScale="90000"/>
          </a:bodyPr>
          <a:lstStyle/>
          <a:p>
            <a:pPr algn="ctr">
              <a:lnSpc>
                <a:spcPct val="150000"/>
              </a:lnSpc>
              <a:spcBef>
                <a:spcPts val="2000"/>
              </a:spcBef>
              <a:spcAft>
                <a:spcPts val="600"/>
              </a:spcAft>
            </a:pPr>
            <a:br>
              <a:rPr lang="en-GB" b="1" kern="0" dirty="0">
                <a:latin typeface="Times New Roman" panose="02020603050405020304" pitchFamily="18" charset="0"/>
                <a:cs typeface="Times New Roman" panose="02020603050405020304" pitchFamily="18" charset="0"/>
              </a:rPr>
            </a:br>
            <a:r>
              <a:rPr lang="en-GB" b="1" kern="0" dirty="0">
                <a:latin typeface="Times New Roman" panose="02020603050405020304" pitchFamily="18" charset="0"/>
                <a:cs typeface="Times New Roman" panose="02020603050405020304" pitchFamily="18" charset="0"/>
              </a:rPr>
              <a:t>Background of the organisation</a:t>
            </a:r>
            <a:br>
              <a:rPr lang="en-IN" b="1" kern="0" dirty="0">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533F45B-2DE6-455C-9AD4-88FF41FAD2F9}"/>
              </a:ext>
            </a:extLst>
          </p:cNvPr>
          <p:cNvSpPr>
            <a:spLocks noGrp="1"/>
          </p:cNvSpPr>
          <p:nvPr>
            <p:ph idx="1"/>
          </p:nvPr>
        </p:nvSpPr>
        <p:spPr>
          <a:xfrm>
            <a:off x="411480" y="1917065"/>
            <a:ext cx="4617720" cy="4351338"/>
          </a:xfrm>
        </p:spPr>
        <p:txBody>
          <a:bodyPr/>
          <a:lstStyle/>
          <a:p>
            <a:pPr algn="just"/>
            <a:r>
              <a:rPr lang="en-GB" dirty="0">
                <a:latin typeface="Times New Roman" panose="02020603050405020304" pitchFamily="18" charset="0"/>
                <a:ea typeface="Times New Roman" panose="02020603050405020304" pitchFamily="18" charset="0"/>
              </a:rPr>
              <a:t>Apple is a US based technological company that belongs to one of the Big Four Technology companies. The organisation was founded in the year 1976 has been considered as one of the most innovative companies in the modern world. </a:t>
            </a:r>
            <a:endParaRPr lang="en-IN" dirty="0"/>
          </a:p>
        </p:txBody>
      </p:sp>
      <p:pic>
        <p:nvPicPr>
          <p:cNvPr id="4" name="Picture 3">
            <a:extLst>
              <a:ext uri="{FF2B5EF4-FFF2-40B4-BE49-F238E27FC236}">
                <a16:creationId xmlns:a16="http://schemas.microsoft.com/office/drawing/2014/main" id="{AA0191AA-D465-4333-9808-32F3E81D4FCB}"/>
              </a:ext>
            </a:extLst>
          </p:cNvPr>
          <p:cNvPicPr>
            <a:picLocks noChangeAspect="1"/>
          </p:cNvPicPr>
          <p:nvPr/>
        </p:nvPicPr>
        <p:blipFill>
          <a:blip r:embed="rId3"/>
          <a:stretch>
            <a:fillRect/>
          </a:stretch>
        </p:blipFill>
        <p:spPr>
          <a:xfrm>
            <a:off x="6842762" y="1690688"/>
            <a:ext cx="4069078" cy="4148455"/>
          </a:xfrm>
          <a:prstGeom prst="rect">
            <a:avLst/>
          </a:prstGeom>
        </p:spPr>
      </p:pic>
    </p:spTree>
    <p:extLst>
      <p:ext uri="{BB962C8B-B14F-4D97-AF65-F5344CB8AC3E}">
        <p14:creationId xmlns:p14="http://schemas.microsoft.com/office/powerpoint/2010/main" val="312395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7DCD6-1C87-4E9E-A07A-0CA404DB16A4}"/>
              </a:ext>
            </a:extLst>
          </p:cNvPr>
          <p:cNvSpPr>
            <a:spLocks noGrp="1"/>
          </p:cNvSpPr>
          <p:nvPr>
            <p:ph type="title"/>
          </p:nvPr>
        </p:nvSpPr>
        <p:spPr>
          <a:xfrm>
            <a:off x="838200" y="681037"/>
            <a:ext cx="10515600" cy="1325563"/>
          </a:xfrm>
        </p:spPr>
        <p:txBody>
          <a:bodyPr>
            <a:normAutofit fontScale="90000"/>
          </a:bodyPr>
          <a:lstStyle/>
          <a:p>
            <a:pPr algn="ctr">
              <a:lnSpc>
                <a:spcPct val="150000"/>
              </a:lnSpc>
              <a:spcBef>
                <a:spcPts val="2000"/>
              </a:spcBef>
              <a:spcAft>
                <a:spcPts val="600"/>
              </a:spcAft>
            </a:pPr>
            <a:r>
              <a:rPr lang="en-GB" b="1" kern="0" dirty="0">
                <a:latin typeface="Times New Roman" panose="02020603050405020304" pitchFamily="18" charset="0"/>
                <a:cs typeface="Times New Roman" panose="02020603050405020304" pitchFamily="18" charset="0"/>
              </a:rPr>
              <a:t>Challenges prior to introduction of modern technology</a:t>
            </a:r>
            <a:br>
              <a:rPr lang="en-IN" b="1" kern="0" dirty="0">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0E42183-4E6F-4D88-815F-695149DCF476}"/>
              </a:ext>
            </a:extLst>
          </p:cNvPr>
          <p:cNvSpPr>
            <a:spLocks noGrp="1"/>
          </p:cNvSpPr>
          <p:nvPr>
            <p:ph idx="1"/>
          </p:nvPr>
        </p:nvSpPr>
        <p:spPr>
          <a:xfrm>
            <a:off x="838200" y="1825625"/>
            <a:ext cx="4709160" cy="4351338"/>
          </a:xfrm>
        </p:spPr>
        <p:txBody>
          <a:bodyPr/>
          <a:lstStyle/>
          <a:p>
            <a:pPr algn="just"/>
            <a:r>
              <a:rPr lang="en-GB" dirty="0">
                <a:latin typeface="Times New Roman" panose="02020603050405020304" pitchFamily="18" charset="0"/>
                <a:ea typeface="Times New Roman" panose="02020603050405020304" pitchFamily="18" charset="0"/>
              </a:rPr>
              <a:t>The most immediate challenge was efficiency and productivity</a:t>
            </a:r>
          </a:p>
          <a:p>
            <a:pPr algn="just"/>
            <a:r>
              <a:rPr lang="en-GB" dirty="0">
                <a:latin typeface="Times New Roman" panose="02020603050405020304" pitchFamily="18" charset="0"/>
                <a:ea typeface="Times New Roman" panose="02020603050405020304" pitchFamily="18" charset="0"/>
              </a:rPr>
              <a:t>Lack of cost management </a:t>
            </a:r>
          </a:p>
          <a:p>
            <a:pPr algn="just"/>
            <a:r>
              <a:rPr lang="en-GB" dirty="0">
                <a:latin typeface="Times New Roman" panose="02020603050405020304" pitchFamily="18" charset="0"/>
                <a:ea typeface="Times New Roman" panose="02020603050405020304" pitchFamily="18" charset="0"/>
              </a:rPr>
              <a:t>Issue of security breaches </a:t>
            </a:r>
            <a:endParaRPr lang="en-IN" dirty="0"/>
          </a:p>
        </p:txBody>
      </p:sp>
      <p:pic>
        <p:nvPicPr>
          <p:cNvPr id="4" name="Picture 3">
            <a:extLst>
              <a:ext uri="{FF2B5EF4-FFF2-40B4-BE49-F238E27FC236}">
                <a16:creationId xmlns:a16="http://schemas.microsoft.com/office/drawing/2014/main" id="{93F6CC94-8F6C-4574-97B2-47B1E5B938B4}"/>
              </a:ext>
            </a:extLst>
          </p:cNvPr>
          <p:cNvPicPr>
            <a:picLocks noChangeAspect="1"/>
          </p:cNvPicPr>
          <p:nvPr/>
        </p:nvPicPr>
        <p:blipFill>
          <a:blip r:embed="rId3"/>
          <a:stretch>
            <a:fillRect/>
          </a:stretch>
        </p:blipFill>
        <p:spPr>
          <a:xfrm>
            <a:off x="6136004" y="1825624"/>
            <a:ext cx="5299937" cy="4209415"/>
          </a:xfrm>
          <a:prstGeom prst="rect">
            <a:avLst/>
          </a:prstGeom>
        </p:spPr>
      </p:pic>
    </p:spTree>
    <p:extLst>
      <p:ext uri="{BB962C8B-B14F-4D97-AF65-F5344CB8AC3E}">
        <p14:creationId xmlns:p14="http://schemas.microsoft.com/office/powerpoint/2010/main" val="213882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46221-CEFF-43E2-9B25-B538D34A8332}"/>
              </a:ext>
            </a:extLst>
          </p:cNvPr>
          <p:cNvSpPr>
            <a:spLocks noGrp="1"/>
          </p:cNvSpPr>
          <p:nvPr>
            <p:ph type="title"/>
          </p:nvPr>
        </p:nvSpPr>
        <p:spPr>
          <a:xfrm>
            <a:off x="838200" y="807085"/>
            <a:ext cx="10515600" cy="1325563"/>
          </a:xfrm>
        </p:spPr>
        <p:txBody>
          <a:bodyPr>
            <a:normAutofit fontScale="90000"/>
          </a:bodyPr>
          <a:lstStyle/>
          <a:p>
            <a:pPr algn="ctr">
              <a:lnSpc>
                <a:spcPct val="150000"/>
              </a:lnSpc>
              <a:spcBef>
                <a:spcPts val="2000"/>
              </a:spcBef>
              <a:spcAft>
                <a:spcPts val="600"/>
              </a:spcAft>
            </a:pPr>
            <a:r>
              <a:rPr lang="en-GB" b="1" kern="0" dirty="0">
                <a:latin typeface="Times New Roman" panose="02020603050405020304" pitchFamily="18" charset="0"/>
                <a:cs typeface="Times New Roman" panose="02020603050405020304" pitchFamily="18" charset="0"/>
              </a:rPr>
              <a:t>Insights to the modern technology that is introduced</a:t>
            </a:r>
            <a:br>
              <a:rPr lang="en-IN" b="1" kern="0" dirty="0">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E53F27F0-79B6-4AAA-AB0E-02EC43F87C9E}"/>
              </a:ext>
            </a:extLst>
          </p:cNvPr>
          <p:cNvSpPr>
            <a:spLocks noGrp="1"/>
          </p:cNvSpPr>
          <p:nvPr>
            <p:ph idx="1"/>
          </p:nvPr>
        </p:nvSpPr>
        <p:spPr>
          <a:xfrm>
            <a:off x="106680" y="2008505"/>
            <a:ext cx="5364480" cy="4351338"/>
          </a:xfrm>
        </p:spPr>
        <p:txBody>
          <a:bodyPr/>
          <a:lstStyle/>
          <a:p>
            <a:pPr algn="just">
              <a:lnSpc>
                <a:spcPct val="150000"/>
              </a:lnSpc>
            </a:pPr>
            <a:r>
              <a:rPr lang="en-GB" dirty="0">
                <a:latin typeface="Times New Roman" panose="02020603050405020304" pitchFamily="18" charset="0"/>
                <a:ea typeface="Times New Roman" panose="02020603050405020304" pitchFamily="18" charset="0"/>
              </a:rPr>
              <a:t>Productivity and collaboration apps</a:t>
            </a:r>
            <a:endParaRPr lang="en-IN" sz="2400" dirty="0">
              <a:latin typeface="Arial" panose="020B0604020202020204" pitchFamily="34" charset="0"/>
              <a:ea typeface="Arial" panose="020B0604020202020204" pitchFamily="34" charset="0"/>
            </a:endParaRPr>
          </a:p>
          <a:p>
            <a:pPr algn="just">
              <a:lnSpc>
                <a:spcPct val="150000"/>
              </a:lnSpc>
            </a:pPr>
            <a:r>
              <a:rPr lang="en-GB" dirty="0">
                <a:latin typeface="Times New Roman" panose="02020603050405020304" pitchFamily="18" charset="0"/>
                <a:ea typeface="Times New Roman" panose="02020603050405020304" pitchFamily="18" charset="0"/>
              </a:rPr>
              <a:t>Engagement and Feedbacks apps</a:t>
            </a:r>
            <a:endParaRPr lang="en-IN" sz="2400" dirty="0">
              <a:latin typeface="Arial" panose="020B0604020202020204" pitchFamily="34" charset="0"/>
              <a:ea typeface="Arial" panose="020B0604020202020204" pitchFamily="34" charset="0"/>
            </a:endParaRPr>
          </a:p>
          <a:p>
            <a:pPr algn="just">
              <a:lnSpc>
                <a:spcPct val="150000"/>
              </a:lnSpc>
            </a:pPr>
            <a:r>
              <a:rPr lang="en-GB" dirty="0">
                <a:latin typeface="Times New Roman" panose="02020603050405020304" pitchFamily="18" charset="0"/>
                <a:ea typeface="Times New Roman" panose="02020603050405020304" pitchFamily="18" charset="0"/>
              </a:rPr>
              <a:t>Performance management apps</a:t>
            </a:r>
            <a:endParaRPr lang="en-IN" sz="2400" dirty="0">
              <a:latin typeface="Arial" panose="020B0604020202020204" pitchFamily="34" charset="0"/>
              <a:ea typeface="Arial" panose="020B0604020202020204" pitchFamily="34" charset="0"/>
            </a:endParaRPr>
          </a:p>
          <a:p>
            <a:pPr algn="just">
              <a:lnSpc>
                <a:spcPct val="150000"/>
              </a:lnSpc>
            </a:pPr>
            <a:r>
              <a:rPr lang="en-GB" dirty="0">
                <a:latin typeface="Times New Roman" panose="02020603050405020304" pitchFamily="18" charset="0"/>
                <a:ea typeface="Times New Roman" panose="02020603050405020304" pitchFamily="18" charset="0"/>
              </a:rPr>
              <a:t>Wellbeing apps</a:t>
            </a:r>
            <a:endParaRPr lang="en-IN" sz="2400" dirty="0">
              <a:latin typeface="Arial" panose="020B0604020202020204" pitchFamily="34" charset="0"/>
              <a:ea typeface="Arial" panose="020B0604020202020204" pitchFamily="34" charset="0"/>
            </a:endParaRPr>
          </a:p>
          <a:p>
            <a:pPr algn="just">
              <a:lnSpc>
                <a:spcPct val="115000"/>
              </a:lnSpc>
            </a:pPr>
            <a:r>
              <a:rPr lang="en-GB" dirty="0">
                <a:latin typeface="Times New Roman" panose="02020603050405020304" pitchFamily="18" charset="0"/>
                <a:ea typeface="Times New Roman" panose="02020603050405020304" pitchFamily="18" charset="0"/>
              </a:rPr>
              <a:t>Employee services platforms</a:t>
            </a:r>
            <a:endParaRPr lang="en-IN" sz="2400" dirty="0">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EB7C9A0E-C01D-4999-B802-D9E6F84B45A7}"/>
              </a:ext>
            </a:extLst>
          </p:cNvPr>
          <p:cNvPicPr>
            <a:picLocks noChangeAspect="1"/>
          </p:cNvPicPr>
          <p:nvPr/>
        </p:nvPicPr>
        <p:blipFill>
          <a:blip r:embed="rId3"/>
          <a:stretch>
            <a:fillRect/>
          </a:stretch>
        </p:blipFill>
        <p:spPr>
          <a:xfrm>
            <a:off x="6096000" y="2315528"/>
            <a:ext cx="5608320" cy="4299712"/>
          </a:xfrm>
          <a:prstGeom prst="rect">
            <a:avLst/>
          </a:prstGeom>
        </p:spPr>
      </p:pic>
    </p:spTree>
    <p:extLst>
      <p:ext uri="{BB962C8B-B14F-4D97-AF65-F5344CB8AC3E}">
        <p14:creationId xmlns:p14="http://schemas.microsoft.com/office/powerpoint/2010/main" val="3230820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86601-E780-4DB3-A8DC-E0221A2414B8}"/>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AF47943C-B316-49CA-9E27-858CB91982E0}"/>
              </a:ext>
            </a:extLst>
          </p:cNvPr>
          <p:cNvSpPr>
            <a:spLocks noGrp="1"/>
          </p:cNvSpPr>
          <p:nvPr>
            <p:ph idx="1"/>
          </p:nvPr>
        </p:nvSpPr>
        <p:spPr>
          <a:xfrm>
            <a:off x="838200" y="1475105"/>
            <a:ext cx="10363200" cy="2883535"/>
          </a:xfrm>
        </p:spPr>
        <p:txBody>
          <a:bodyPr>
            <a:normAutofit/>
          </a:bodyPr>
          <a:lstStyle/>
          <a:p>
            <a:pPr algn="just"/>
            <a:r>
              <a:rPr lang="en-GB" dirty="0">
                <a:latin typeface="Times New Roman" panose="02020603050405020304" pitchFamily="18" charset="0"/>
                <a:ea typeface="Times New Roman" panose="02020603050405020304" pitchFamily="18" charset="0"/>
              </a:rPr>
              <a:t>High performing and innovative companies like Apple have found methods that can help to enrich the employee experiences with the help of lading to be purposeful and productive. Apple took their workforce themselves for inspiration and have implemented hackathons to collect the employees with proper ideas. </a:t>
            </a:r>
            <a:endParaRPr lang="en-IN" dirty="0"/>
          </a:p>
        </p:txBody>
      </p:sp>
      <p:pic>
        <p:nvPicPr>
          <p:cNvPr id="4" name="Picture 3">
            <a:extLst>
              <a:ext uri="{FF2B5EF4-FFF2-40B4-BE49-F238E27FC236}">
                <a16:creationId xmlns:a16="http://schemas.microsoft.com/office/drawing/2014/main" id="{CFC31778-59FB-463E-AF95-FD228152C377}"/>
              </a:ext>
            </a:extLst>
          </p:cNvPr>
          <p:cNvPicPr>
            <a:picLocks noChangeAspect="1"/>
          </p:cNvPicPr>
          <p:nvPr/>
        </p:nvPicPr>
        <p:blipFill>
          <a:blip r:embed="rId3"/>
          <a:stretch>
            <a:fillRect/>
          </a:stretch>
        </p:blipFill>
        <p:spPr>
          <a:xfrm>
            <a:off x="1174432" y="3752849"/>
            <a:ext cx="10363200" cy="2740025"/>
          </a:xfrm>
          <a:prstGeom prst="rect">
            <a:avLst/>
          </a:prstGeom>
        </p:spPr>
      </p:pic>
    </p:spTree>
    <p:extLst>
      <p:ext uri="{BB962C8B-B14F-4D97-AF65-F5344CB8AC3E}">
        <p14:creationId xmlns:p14="http://schemas.microsoft.com/office/powerpoint/2010/main" val="762593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215F-EAFC-49E0-B8CE-33D628C30D79}"/>
              </a:ext>
            </a:extLst>
          </p:cNvPr>
          <p:cNvSpPr>
            <a:spLocks noGrp="1"/>
          </p:cNvSpPr>
          <p:nvPr>
            <p:ph type="title"/>
          </p:nvPr>
        </p:nvSpPr>
        <p:spPr/>
        <p:txBody>
          <a:bodyPr>
            <a:normAutofit fontScale="90000"/>
          </a:bodyPr>
          <a:lstStyle/>
          <a:p>
            <a:pPr algn="ctr">
              <a:lnSpc>
                <a:spcPct val="150000"/>
              </a:lnSpc>
              <a:spcAft>
                <a:spcPts val="0"/>
              </a:spcAft>
            </a:pPr>
            <a:r>
              <a:rPr lang="en-GB" b="1" dirty="0">
                <a:latin typeface="Times New Roman" panose="02020603050405020304" pitchFamily="18" charset="0"/>
                <a:ea typeface="Times New Roman" panose="02020603050405020304" pitchFamily="18" charset="0"/>
              </a:rPr>
              <a:t>The impact of the technology introduced</a:t>
            </a:r>
            <a:br>
              <a:rPr lang="en-IN" sz="4000" dirty="0">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A84E3275-6A36-48AA-B848-5136CF17A873}"/>
              </a:ext>
            </a:extLst>
          </p:cNvPr>
          <p:cNvSpPr>
            <a:spLocks noGrp="1"/>
          </p:cNvSpPr>
          <p:nvPr>
            <p:ph idx="1"/>
          </p:nvPr>
        </p:nvSpPr>
        <p:spPr>
          <a:xfrm>
            <a:off x="426720" y="1917065"/>
            <a:ext cx="4537710" cy="4351338"/>
          </a:xfrm>
        </p:spPr>
        <p:txBody>
          <a:bodyPr/>
          <a:lstStyle/>
          <a:p>
            <a:pPr algn="just">
              <a:lnSpc>
                <a:spcPct val="150000"/>
              </a:lnSpc>
              <a:spcAft>
                <a:spcPts val="0"/>
              </a:spcAft>
            </a:pPr>
            <a:r>
              <a:rPr lang="en-GB" dirty="0">
                <a:latin typeface="Times New Roman" panose="02020603050405020304" pitchFamily="18" charset="0"/>
                <a:ea typeface="Times New Roman" panose="02020603050405020304" pitchFamily="18" charset="0"/>
              </a:rPr>
              <a:t>Efficiency</a:t>
            </a:r>
            <a:endParaRPr lang="en-IN" sz="2400" dirty="0">
              <a:latin typeface="Arial" panose="020B0604020202020204" pitchFamily="34" charset="0"/>
              <a:ea typeface="Arial" panose="020B0604020202020204" pitchFamily="34" charset="0"/>
            </a:endParaRPr>
          </a:p>
          <a:p>
            <a:pPr>
              <a:lnSpc>
                <a:spcPct val="115000"/>
              </a:lnSpc>
              <a:spcAft>
                <a:spcPts val="0"/>
              </a:spcAft>
            </a:pPr>
            <a:r>
              <a:rPr lang="en-GB" dirty="0">
                <a:latin typeface="Times New Roman" panose="02020603050405020304" pitchFamily="18" charset="0"/>
                <a:ea typeface="Times New Roman" panose="02020603050405020304" pitchFamily="18" charset="0"/>
              </a:rPr>
              <a:t>Transparency</a:t>
            </a:r>
            <a:endParaRPr lang="en-IN" sz="2400" dirty="0">
              <a:latin typeface="Arial" panose="020B0604020202020204" pitchFamily="34" charset="0"/>
              <a:ea typeface="Arial" panose="020B0604020202020204" pitchFamily="34" charset="0"/>
            </a:endParaRPr>
          </a:p>
          <a:p>
            <a:pPr algn="just">
              <a:lnSpc>
                <a:spcPct val="150000"/>
              </a:lnSpc>
              <a:spcAft>
                <a:spcPts val="0"/>
              </a:spcAft>
            </a:pPr>
            <a:r>
              <a:rPr lang="en-GB" dirty="0">
                <a:latin typeface="Times New Roman" panose="02020603050405020304" pitchFamily="18" charset="0"/>
                <a:ea typeface="Times New Roman" panose="02020603050405020304" pitchFamily="18" charset="0"/>
              </a:rPr>
              <a:t>Employee Engagement</a:t>
            </a:r>
            <a:endParaRPr lang="en-IN" sz="2400" dirty="0">
              <a:latin typeface="Arial" panose="020B0604020202020204" pitchFamily="34" charset="0"/>
              <a:ea typeface="Arial" panose="020B0604020202020204" pitchFamily="34" charset="0"/>
            </a:endParaRPr>
          </a:p>
          <a:p>
            <a:pPr algn="just">
              <a:lnSpc>
                <a:spcPct val="150000"/>
              </a:lnSpc>
              <a:spcAft>
                <a:spcPts val="0"/>
              </a:spcAft>
            </a:pPr>
            <a:r>
              <a:rPr lang="en-GB" dirty="0">
                <a:latin typeface="Times New Roman" panose="02020603050405020304" pitchFamily="18" charset="0"/>
                <a:ea typeface="Times New Roman" panose="02020603050405020304" pitchFamily="18" charset="0"/>
              </a:rPr>
              <a:t>Saving Time and Cost of analysing the data</a:t>
            </a:r>
            <a:endParaRPr lang="en-IN" sz="2400" dirty="0">
              <a:latin typeface="Arial" panose="020B0604020202020204" pitchFamily="34" charset="0"/>
              <a:ea typeface="Arial" panose="020B0604020202020204" pitchFamily="34" charset="0"/>
            </a:endParaRPr>
          </a:p>
          <a:p>
            <a:pPr algn="just">
              <a:lnSpc>
                <a:spcPct val="150000"/>
              </a:lnSpc>
              <a:spcAft>
                <a:spcPts val="0"/>
              </a:spcAft>
            </a:pPr>
            <a:r>
              <a:rPr lang="en-GB" dirty="0">
                <a:latin typeface="Times New Roman" panose="02020603050405020304" pitchFamily="18" charset="0"/>
                <a:ea typeface="Times New Roman" panose="02020603050405020304" pitchFamily="18" charset="0"/>
              </a:rPr>
              <a:t>Securing the work and data</a:t>
            </a:r>
            <a:endParaRPr lang="en-IN" sz="2400" dirty="0">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BC765070-343A-4984-99B6-58CDD44C3F79}"/>
              </a:ext>
            </a:extLst>
          </p:cNvPr>
          <p:cNvPicPr>
            <a:picLocks noChangeAspect="1"/>
          </p:cNvPicPr>
          <p:nvPr/>
        </p:nvPicPr>
        <p:blipFill>
          <a:blip r:embed="rId3"/>
          <a:stretch>
            <a:fillRect/>
          </a:stretch>
        </p:blipFill>
        <p:spPr>
          <a:xfrm>
            <a:off x="4964430" y="1804987"/>
            <a:ext cx="6800850" cy="4214813"/>
          </a:xfrm>
          <a:prstGeom prst="rect">
            <a:avLst/>
          </a:prstGeom>
        </p:spPr>
      </p:pic>
    </p:spTree>
    <p:extLst>
      <p:ext uri="{BB962C8B-B14F-4D97-AF65-F5344CB8AC3E}">
        <p14:creationId xmlns:p14="http://schemas.microsoft.com/office/powerpoint/2010/main" val="3764846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1E53-B8DC-4438-AFA9-20837BA1C193}"/>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Contd</a:t>
            </a:r>
            <a:r>
              <a:rPr lang="en-IN" dirty="0"/>
              <a:t>.</a:t>
            </a:r>
          </a:p>
        </p:txBody>
      </p:sp>
      <p:sp>
        <p:nvSpPr>
          <p:cNvPr id="3" name="Content Placeholder 2">
            <a:extLst>
              <a:ext uri="{FF2B5EF4-FFF2-40B4-BE49-F238E27FC236}">
                <a16:creationId xmlns:a16="http://schemas.microsoft.com/office/drawing/2014/main" id="{3D3527C9-443F-4592-B042-66162B1ED1EE}"/>
              </a:ext>
            </a:extLst>
          </p:cNvPr>
          <p:cNvSpPr>
            <a:spLocks noGrp="1"/>
          </p:cNvSpPr>
          <p:nvPr>
            <p:ph idx="1"/>
          </p:nvPr>
        </p:nvSpPr>
        <p:spPr>
          <a:xfrm>
            <a:off x="350520" y="1932305"/>
            <a:ext cx="4541520" cy="4351338"/>
          </a:xfrm>
        </p:spPr>
        <p:txBody>
          <a:bodyPr/>
          <a:lstStyle/>
          <a:p>
            <a:pPr algn="just"/>
            <a:r>
              <a:rPr lang="en-GB" dirty="0">
                <a:latin typeface="Times New Roman" panose="02020603050405020304" pitchFamily="18" charset="0"/>
                <a:ea typeface="Times New Roman" panose="02020603050405020304" pitchFamily="18" charset="0"/>
              </a:rPr>
              <a:t>Each association and its representatives wish to progress in the direction of an important reason. In this manner, an even blend of most recent innovation and skilled group prompts ideal utilization of the work-days</a:t>
            </a:r>
            <a:endParaRPr lang="en-IN" dirty="0"/>
          </a:p>
        </p:txBody>
      </p:sp>
      <p:pic>
        <p:nvPicPr>
          <p:cNvPr id="4" name="Picture 3">
            <a:extLst>
              <a:ext uri="{FF2B5EF4-FFF2-40B4-BE49-F238E27FC236}">
                <a16:creationId xmlns:a16="http://schemas.microsoft.com/office/drawing/2014/main" id="{1A667BD6-255C-4D6D-B098-5D691109C958}"/>
              </a:ext>
            </a:extLst>
          </p:cNvPr>
          <p:cNvPicPr>
            <a:picLocks noChangeAspect="1"/>
          </p:cNvPicPr>
          <p:nvPr/>
        </p:nvPicPr>
        <p:blipFill>
          <a:blip r:embed="rId3"/>
          <a:stretch>
            <a:fillRect/>
          </a:stretch>
        </p:blipFill>
        <p:spPr>
          <a:xfrm>
            <a:off x="6991350" y="1284288"/>
            <a:ext cx="4362450" cy="5208587"/>
          </a:xfrm>
          <a:prstGeom prst="rect">
            <a:avLst/>
          </a:prstGeom>
        </p:spPr>
      </p:pic>
    </p:spTree>
    <p:extLst>
      <p:ext uri="{BB962C8B-B14F-4D97-AF65-F5344CB8AC3E}">
        <p14:creationId xmlns:p14="http://schemas.microsoft.com/office/powerpoint/2010/main" val="2916421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C595-52BE-4589-86A1-0D5DCAEF2D0A}"/>
              </a:ext>
            </a:extLst>
          </p:cNvPr>
          <p:cNvSpPr>
            <a:spLocks noGrp="1"/>
          </p:cNvSpPr>
          <p:nvPr>
            <p:ph type="title"/>
          </p:nvPr>
        </p:nvSpPr>
        <p:spPr/>
        <p:txBody>
          <a:bodyPr>
            <a:normAutofit fontScale="90000"/>
          </a:bodyPr>
          <a:lstStyle/>
          <a:p>
            <a:pPr algn="ctr">
              <a:lnSpc>
                <a:spcPct val="150000"/>
              </a:lnSpc>
              <a:spcBef>
                <a:spcPts val="2000"/>
              </a:spcBef>
              <a:spcAft>
                <a:spcPts val="600"/>
              </a:spcAft>
            </a:pPr>
            <a:r>
              <a:rPr lang="en-GB" b="1" kern="0" dirty="0">
                <a:latin typeface="Times New Roman" panose="02020603050405020304" pitchFamily="18" charset="0"/>
                <a:cs typeface="Times New Roman" panose="02020603050405020304" pitchFamily="18" charset="0"/>
              </a:rPr>
              <a:t>Conclusion</a:t>
            </a:r>
            <a:br>
              <a:rPr lang="en-IN" b="1" kern="0" dirty="0">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3ABF96F-BC92-4E3A-B6A3-48DE7C174C28}"/>
              </a:ext>
            </a:extLst>
          </p:cNvPr>
          <p:cNvSpPr>
            <a:spLocks noGrp="1"/>
          </p:cNvSpPr>
          <p:nvPr>
            <p:ph idx="1"/>
          </p:nvPr>
        </p:nvSpPr>
        <p:spPr>
          <a:xfrm>
            <a:off x="838200" y="1825625"/>
            <a:ext cx="5486400" cy="4351338"/>
          </a:xfrm>
        </p:spPr>
        <p:txBody>
          <a:bodyPr>
            <a:normAutofit lnSpcReduction="10000"/>
          </a:bodyPr>
          <a:lstStyle/>
          <a:p>
            <a:pPr algn="just"/>
            <a:r>
              <a:rPr lang="en-GB" dirty="0">
                <a:latin typeface="Times New Roman" panose="02020603050405020304" pitchFamily="18" charset="0"/>
                <a:ea typeface="Times New Roman" panose="02020603050405020304" pitchFamily="18" charset="0"/>
              </a:rPr>
              <a:t>From the study it can be concluded that modern technology has helped both the employees and employer to change their method of working in significant manner. The digital skill has been an integral part in the place of work in order to keep the organisation to grow at a fast pace. The study emphasizes the example of Apple which is one of the most innovative companies in terms of the technology. </a:t>
            </a:r>
            <a:endParaRPr lang="en-IN" dirty="0"/>
          </a:p>
        </p:txBody>
      </p:sp>
      <p:pic>
        <p:nvPicPr>
          <p:cNvPr id="4" name="Picture 3">
            <a:extLst>
              <a:ext uri="{FF2B5EF4-FFF2-40B4-BE49-F238E27FC236}">
                <a16:creationId xmlns:a16="http://schemas.microsoft.com/office/drawing/2014/main" id="{1A4E5127-BFFE-4372-BCB2-2DF2A5703A51}"/>
              </a:ext>
            </a:extLst>
          </p:cNvPr>
          <p:cNvPicPr>
            <a:picLocks noChangeAspect="1"/>
          </p:cNvPicPr>
          <p:nvPr/>
        </p:nvPicPr>
        <p:blipFill>
          <a:blip r:embed="rId3"/>
          <a:stretch>
            <a:fillRect/>
          </a:stretch>
        </p:blipFill>
        <p:spPr>
          <a:xfrm>
            <a:off x="6826567" y="1825624"/>
            <a:ext cx="4960338" cy="3889376"/>
          </a:xfrm>
          <a:prstGeom prst="rect">
            <a:avLst/>
          </a:prstGeom>
        </p:spPr>
      </p:pic>
    </p:spTree>
    <p:extLst>
      <p:ext uri="{BB962C8B-B14F-4D97-AF65-F5344CB8AC3E}">
        <p14:creationId xmlns:p14="http://schemas.microsoft.com/office/powerpoint/2010/main" val="3482120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8163-C4DD-45A8-993B-D517A0E5544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Group Members Tasks</a:t>
            </a:r>
          </a:p>
        </p:txBody>
      </p:sp>
      <p:sp>
        <p:nvSpPr>
          <p:cNvPr id="3" name="Content Placeholder 2">
            <a:extLst>
              <a:ext uri="{FF2B5EF4-FFF2-40B4-BE49-F238E27FC236}">
                <a16:creationId xmlns:a16="http://schemas.microsoft.com/office/drawing/2014/main" id="{B619A00E-FA3A-45BD-91E1-9808B1144D16}"/>
              </a:ext>
            </a:extLst>
          </p:cNvPr>
          <p:cNvSpPr>
            <a:spLocks noGrp="1"/>
          </p:cNvSpPr>
          <p:nvPr>
            <p:ph idx="1"/>
          </p:nvPr>
        </p:nvSpPr>
        <p:spPr>
          <a:xfrm>
            <a:off x="838200" y="1153742"/>
            <a:ext cx="10515600" cy="4351338"/>
          </a:xfrm>
        </p:spPr>
        <p:txBody>
          <a:bodyPr/>
          <a:lstStyle/>
          <a:p>
            <a:pPr algn="ctr"/>
            <a:endParaRPr lang="en-GB" dirty="0"/>
          </a:p>
          <a:p>
            <a:pPr algn="ctr"/>
            <a:endParaRPr lang="en-GB" dirty="0"/>
          </a:p>
          <a:p>
            <a:pPr algn="ctr"/>
            <a:r>
              <a:rPr lang="en-GB" i="1" dirty="0"/>
              <a:t>Simeon Hristov </a:t>
            </a:r>
            <a:r>
              <a:rPr lang="en-GB" dirty="0"/>
              <a:t>– </a:t>
            </a:r>
            <a:r>
              <a:rPr lang="en-GB" dirty="0">
                <a:effectLst>
                  <a:outerShdw blurRad="38100" dist="38100" dir="2700000" algn="tl">
                    <a:srgbClr val="000000">
                      <a:alpha val="43137"/>
                    </a:srgbClr>
                  </a:outerShdw>
                </a:effectLst>
              </a:rPr>
              <a:t>Background of the organisation</a:t>
            </a:r>
          </a:p>
          <a:p>
            <a:pPr algn="ctr"/>
            <a:r>
              <a:rPr lang="en-GB" i="1" dirty="0" err="1"/>
              <a:t>Reneta</a:t>
            </a:r>
            <a:r>
              <a:rPr lang="en-GB" i="1" dirty="0"/>
              <a:t> </a:t>
            </a:r>
            <a:r>
              <a:rPr lang="en-GB" i="1" dirty="0" err="1"/>
              <a:t>Petrova</a:t>
            </a:r>
            <a:r>
              <a:rPr lang="en-GB" i="1" dirty="0"/>
              <a:t> </a:t>
            </a:r>
            <a:r>
              <a:rPr lang="en-GB" dirty="0"/>
              <a:t>– </a:t>
            </a:r>
            <a:r>
              <a:rPr lang="en-GB" dirty="0">
                <a:effectLst>
                  <a:outerShdw blurRad="38100" dist="38100" dir="2700000" algn="tl">
                    <a:srgbClr val="000000">
                      <a:alpha val="43137"/>
                    </a:srgbClr>
                  </a:outerShdw>
                </a:effectLst>
              </a:rPr>
              <a:t>Challenges prior to introduction of modern technology</a:t>
            </a:r>
          </a:p>
          <a:p>
            <a:pPr algn="ctr"/>
            <a:r>
              <a:rPr lang="en-GB" i="1" dirty="0" err="1"/>
              <a:t>Tsonyo</a:t>
            </a:r>
            <a:r>
              <a:rPr lang="en-GB" i="1" dirty="0"/>
              <a:t> </a:t>
            </a:r>
            <a:r>
              <a:rPr lang="en-GB" i="1" dirty="0" err="1"/>
              <a:t>Nikolov</a:t>
            </a:r>
            <a:r>
              <a:rPr lang="en-GB" i="1" dirty="0"/>
              <a:t> &amp; </a:t>
            </a:r>
            <a:r>
              <a:rPr lang="en-GB" i="1" dirty="0" err="1"/>
              <a:t>Veselina</a:t>
            </a:r>
            <a:r>
              <a:rPr lang="en-GB" i="1" dirty="0"/>
              <a:t> </a:t>
            </a:r>
            <a:r>
              <a:rPr lang="en-GB" i="1" dirty="0" err="1"/>
              <a:t>Timeva</a:t>
            </a:r>
            <a:r>
              <a:rPr lang="en-GB" dirty="0"/>
              <a:t> – </a:t>
            </a:r>
            <a:r>
              <a:rPr lang="en-GB" dirty="0">
                <a:effectLst>
                  <a:outerShdw blurRad="38100" dist="38100" dir="2700000" algn="tl">
                    <a:srgbClr val="000000">
                      <a:alpha val="43137"/>
                    </a:srgbClr>
                  </a:outerShdw>
                </a:effectLst>
              </a:rPr>
              <a:t>Insights to the modern technology that is introduced</a:t>
            </a:r>
          </a:p>
        </p:txBody>
      </p:sp>
    </p:spTree>
    <p:extLst>
      <p:ext uri="{BB962C8B-B14F-4D97-AF65-F5344CB8AC3E}">
        <p14:creationId xmlns:p14="http://schemas.microsoft.com/office/powerpoint/2010/main" val="4274526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C10DB-81AF-4EDD-85C4-2440DFF17502}"/>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8E1C08C-495E-48E7-9196-B01E83269738}"/>
              </a:ext>
            </a:extLst>
          </p:cNvPr>
          <p:cNvSpPr>
            <a:spLocks noGrp="1"/>
          </p:cNvSpPr>
          <p:nvPr>
            <p:ph idx="1"/>
          </p:nvPr>
        </p:nvSpPr>
        <p:spPr/>
        <p:txBody>
          <a:bodyPr>
            <a:normAutofit fontScale="85000" lnSpcReduction="20000"/>
          </a:bodyPr>
          <a:lstStyle/>
          <a:p>
            <a:pPr algn="just">
              <a:lnSpc>
                <a:spcPct val="150000"/>
              </a:lnSpc>
              <a:spcBef>
                <a:spcPts val="1400"/>
              </a:spcBef>
              <a:spcAft>
                <a:spcPts val="0"/>
              </a:spcAft>
            </a:pPr>
            <a:r>
              <a:rPr lang="en-GB" dirty="0">
                <a:solidFill>
                  <a:srgbClr val="000000"/>
                </a:solidFill>
                <a:latin typeface="Times New Roman" panose="02020603050405020304" pitchFamily="18" charset="0"/>
                <a:ea typeface="Times New Roman" panose="02020603050405020304" pitchFamily="18" charset="0"/>
              </a:rPr>
              <a:t>McKeever, V. (2019) </a:t>
            </a:r>
            <a:r>
              <a:rPr lang="en-GB" i="1" dirty="0">
                <a:solidFill>
                  <a:srgbClr val="000000"/>
                </a:solidFill>
                <a:latin typeface="Times New Roman" panose="02020603050405020304" pitchFamily="18" charset="0"/>
                <a:ea typeface="Times New Roman" panose="02020603050405020304" pitchFamily="18" charset="0"/>
              </a:rPr>
              <a:t>Apple named UK's top tech employer, US firms dominate the list</a:t>
            </a:r>
            <a:r>
              <a:rPr lang="en-GB" dirty="0">
                <a:solidFill>
                  <a:srgbClr val="000000"/>
                </a:solidFill>
                <a:latin typeface="Times New Roman" panose="02020603050405020304" pitchFamily="18" charset="0"/>
                <a:ea typeface="Times New Roman" panose="02020603050405020304" pitchFamily="18" charset="0"/>
              </a:rPr>
              <a:t>, </a:t>
            </a:r>
            <a:r>
              <a:rPr lang="en-GB" i="1" dirty="0">
                <a:solidFill>
                  <a:srgbClr val="000000"/>
                </a:solidFill>
                <a:latin typeface="Times New Roman" panose="02020603050405020304" pitchFamily="18" charset="0"/>
                <a:ea typeface="Times New Roman" panose="02020603050405020304" pitchFamily="18" charset="0"/>
              </a:rPr>
              <a:t>CNBC</a:t>
            </a:r>
            <a:r>
              <a:rPr lang="en-GB" dirty="0">
                <a:solidFill>
                  <a:srgbClr val="000000"/>
                </a:solidFill>
                <a:latin typeface="Times New Roman" panose="02020603050405020304" pitchFamily="18" charset="0"/>
                <a:ea typeface="Times New Roman" panose="02020603050405020304" pitchFamily="18" charset="0"/>
              </a:rPr>
              <a:t>. Available at: https://www.cnbc.com/2019/09/26/apple-named-uks-top-tech-employer-us-firms-dominate-the-list.html (Accessed: 28 April 2020).</a:t>
            </a:r>
            <a:endParaRPr lang="en-IN" dirty="0">
              <a:solidFill>
                <a:srgbClr val="666666"/>
              </a:solidFill>
              <a:latin typeface="Arial" panose="020B0604020202020204" pitchFamily="34" charset="0"/>
            </a:endParaRPr>
          </a:p>
          <a:p>
            <a:pPr algn="just">
              <a:lnSpc>
                <a:spcPct val="150000"/>
              </a:lnSpc>
              <a:spcBef>
                <a:spcPts val="1400"/>
              </a:spcBef>
              <a:spcAft>
                <a:spcPts val="0"/>
              </a:spcAft>
            </a:pPr>
            <a:r>
              <a:rPr lang="en-GB" i="1" dirty="0">
                <a:solidFill>
                  <a:srgbClr val="000000"/>
                </a:solidFill>
                <a:latin typeface="Times New Roman" panose="02020603050405020304" pitchFamily="18" charset="0"/>
                <a:ea typeface="Times New Roman" panose="02020603050405020304" pitchFamily="18" charset="0"/>
              </a:rPr>
              <a:t>High-tech ways to keep employees happy</a:t>
            </a:r>
            <a:r>
              <a:rPr lang="en-GB" dirty="0">
                <a:solidFill>
                  <a:srgbClr val="000000"/>
                </a:solidFill>
                <a:latin typeface="Times New Roman" panose="02020603050405020304" pitchFamily="18" charset="0"/>
                <a:ea typeface="Times New Roman" panose="02020603050405020304" pitchFamily="18" charset="0"/>
              </a:rPr>
              <a:t> (2020). Available at: https://www.bbc.com/news/business-49165358 (Accessed: 28 April 2020).</a:t>
            </a:r>
            <a:endParaRPr lang="en-IN" dirty="0">
              <a:solidFill>
                <a:srgbClr val="666666"/>
              </a:solidFill>
              <a:latin typeface="Arial" panose="020B0604020202020204" pitchFamily="34" charset="0"/>
            </a:endParaRPr>
          </a:p>
          <a:p>
            <a:pPr algn="just">
              <a:lnSpc>
                <a:spcPct val="150000"/>
              </a:lnSpc>
              <a:spcBef>
                <a:spcPts val="1400"/>
              </a:spcBef>
              <a:spcAft>
                <a:spcPts val="0"/>
              </a:spcAft>
            </a:pPr>
            <a:r>
              <a:rPr lang="en-GB" i="1" dirty="0">
                <a:solidFill>
                  <a:srgbClr val="000000"/>
                </a:solidFill>
                <a:latin typeface="Times New Roman" panose="02020603050405020304" pitchFamily="18" charset="0"/>
                <a:ea typeface="Times New Roman" panose="02020603050405020304" pitchFamily="18" charset="0"/>
              </a:rPr>
              <a:t>Apple.com</a:t>
            </a:r>
            <a:r>
              <a:rPr lang="en-GB" dirty="0">
                <a:solidFill>
                  <a:srgbClr val="000000"/>
                </a:solidFill>
                <a:latin typeface="Times New Roman" panose="02020603050405020304" pitchFamily="18" charset="0"/>
                <a:ea typeface="Times New Roman" panose="02020603050405020304" pitchFamily="18" charset="0"/>
              </a:rPr>
              <a:t>.(2020) Available at: https://www.apple.com/business/docs/resources/Employee_Choice_Guide_for_IT.pdf (Accessed: 28 April 2020).</a:t>
            </a:r>
            <a:endParaRPr lang="en-IN" dirty="0">
              <a:solidFill>
                <a:srgbClr val="666666"/>
              </a:solidFill>
              <a:latin typeface="Arial" panose="020B0604020202020204" pitchFamily="34" charset="0"/>
            </a:endParaRPr>
          </a:p>
          <a:p>
            <a:endParaRPr lang="en-IN" dirty="0"/>
          </a:p>
        </p:txBody>
      </p:sp>
    </p:spTree>
    <p:extLst>
      <p:ext uri="{BB962C8B-B14F-4D97-AF65-F5344CB8AC3E}">
        <p14:creationId xmlns:p14="http://schemas.microsoft.com/office/powerpoint/2010/main" val="30398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3151</Words>
  <Application>Microsoft Office PowerPoint</Application>
  <PresentationFormat>Widescreen</PresentationFormat>
  <Paragraphs>104</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     Digital Skills and Research Methods </vt:lpstr>
      <vt:lpstr>Introduction</vt:lpstr>
      <vt:lpstr> Background of the organisation </vt:lpstr>
      <vt:lpstr>Challenges prior to introduction of modern technology </vt:lpstr>
      <vt:lpstr>Insights to the modern technology that is introduced </vt:lpstr>
      <vt:lpstr>Contd.</vt:lpstr>
      <vt:lpstr>The impact of the technology introduced </vt:lpstr>
      <vt:lpstr>Contd.</vt:lpstr>
      <vt:lpstr>Conclusion </vt:lpstr>
      <vt:lpstr>Group Members Tasks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ACER</dc:creator>
  <cp:lastModifiedBy>Simeon Hristov (1915918)</cp:lastModifiedBy>
  <cp:revision>12</cp:revision>
  <dcterms:created xsi:type="dcterms:W3CDTF">2020-04-28T19:19:46Z</dcterms:created>
  <dcterms:modified xsi:type="dcterms:W3CDTF">2020-05-03T19:07:55Z</dcterms:modified>
</cp:coreProperties>
</file>