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7"/>
  </p:notesMasterIdLst>
  <p:sldIdLst>
    <p:sldId id="261" r:id="rId2"/>
    <p:sldId id="262" r:id="rId3"/>
    <p:sldId id="263" r:id="rId4"/>
    <p:sldId id="264" r:id="rId5"/>
    <p:sldId id="265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F00"/>
    <a:srgbClr val="FC26A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516"/>
    <p:restoredTop sz="94592"/>
  </p:normalViewPr>
  <p:slideViewPr>
    <p:cSldViewPr snapToGrid="0" snapToObjects="1">
      <p:cViewPr>
        <p:scale>
          <a:sx n="58" d="100"/>
          <a:sy n="58" d="100"/>
        </p:scale>
        <p:origin x="144" y="1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1FAFA-3800-E546-82E1-8E0EACC96F41}" type="datetimeFigureOut">
              <a:rPr lang="en-US" smtClean="0"/>
              <a:t>7/20/22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03031-B053-3943-BBFD-93C9084AAC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561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03031-B053-3943-BBFD-93C9084AAC3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7944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890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01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599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63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327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402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778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535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9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148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30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F56124-5240-1E4E-9F0B-DA058483A3CE}" type="datetimeFigureOut">
              <a:rPr lang="en-US" smtClean="0"/>
              <a:t>7/20/22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7154E-21DF-1D42-82DC-61507D0345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7487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nerbody.com/image/nervov.html" TargetMode="External"/><Relationship Id="rId3" Type="http://schemas.openxmlformats.org/officeDocument/2006/relationships/hyperlink" Target="https://www.verywellmind.com/how-brain-cells-communicate-with-each-other-2584397" TargetMode="External"/><Relationship Id="rId7" Type="http://schemas.openxmlformats.org/officeDocument/2006/relationships/hyperlink" Target="https://www.spinalcord.com/quadriplegia-tetraplegi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ews-medical.net/health/What-is-the-Nervous-System.aspx" TargetMode="External"/><Relationship Id="rId5" Type="http://schemas.openxmlformats.org/officeDocument/2006/relationships/hyperlink" Target="https://www.britannica.com/science/spinal-nerve" TargetMode="External"/><Relationship Id="rId4" Type="http://schemas.openxmlformats.org/officeDocument/2006/relationships/hyperlink" Target="https://www.docshop.com/education/neuro-spinal/nerve-disorders" TargetMode="External"/><Relationship Id="rId9" Type="http://schemas.openxmlformats.org/officeDocument/2006/relationships/hyperlink" Target="https://www.visiblebody.com/learn/nervous/system-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5176602-F862-13E8-C5F3-83FA5B2F01A0}"/>
              </a:ext>
            </a:extLst>
          </p:cNvPr>
          <p:cNvSpPr txBox="1">
            <a:spLocks/>
          </p:cNvSpPr>
          <p:nvPr/>
        </p:nvSpPr>
        <p:spPr>
          <a:xfrm>
            <a:off x="0" y="98935"/>
            <a:ext cx="4233863" cy="18635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Nervous System - Structure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1EE5800-F101-F9E0-9AC1-75755AB7ADDB}"/>
              </a:ext>
            </a:extLst>
          </p:cNvPr>
          <p:cNvSpPr/>
          <p:nvPr/>
        </p:nvSpPr>
        <p:spPr>
          <a:xfrm>
            <a:off x="4138166" y="219413"/>
            <a:ext cx="39624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Central Nervous System (CNS):			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Brain (12 nerves) &amp; Spinal Cord have 3 layers:</a:t>
            </a:r>
          </a:p>
          <a:p>
            <a:pPr marL="742950" lvl="1" indent="-285750" algn="just"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External Layer – (Dura – Mater)</a:t>
            </a:r>
          </a:p>
          <a:p>
            <a:pPr marL="742950" lvl="1" indent="-285750" algn="just"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Central Layer – (Arachnoid)</a:t>
            </a:r>
          </a:p>
          <a:p>
            <a:pPr marL="742950" lvl="1" indent="-285750" algn="just"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Inside Layer – (Pia - Mater)</a:t>
            </a:r>
          </a:p>
          <a:p>
            <a:pPr marL="742950" lvl="1" indent="-285750" algn="just"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Sends Neurons to the Brain </a:t>
            </a:r>
          </a:p>
          <a:p>
            <a:pPr marL="742950" lvl="1" indent="-285750" algn="just"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Sends Messages to the Spinal Cord which has 31 elements which is part of Peripheral Nervous System</a:t>
            </a:r>
          </a:p>
          <a:p>
            <a:pPr lvl="1"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(Encyclopaedia, Britannica, 2022)</a:t>
            </a:r>
          </a:p>
          <a:p>
            <a:pPr marL="742950" lvl="1" indent="-285750" algn="just">
              <a:buFont typeface="System Font Regular"/>
              <a:buChar char="-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4C066C-C573-D355-B585-1F99D94B71BC}"/>
              </a:ext>
            </a:extLst>
          </p:cNvPr>
          <p:cNvSpPr/>
          <p:nvPr/>
        </p:nvSpPr>
        <p:spPr>
          <a:xfrm>
            <a:off x="15627" y="2140681"/>
            <a:ext cx="4507463" cy="30268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Peripheral Nervous System (PNS):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charge of the Sensory Motors in the Body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31 Pairs of Spinal Nerves 		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12 Cranial Nerves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Somatic Nerves – Sensory details to the organs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Autonomic Nerves – 3 Parts:</a:t>
            </a:r>
          </a:p>
          <a:p>
            <a:pPr marL="514350" lvl="1" indent="-285750" defTabSz="914400">
              <a:lnSpc>
                <a:spcPct val="90000"/>
              </a:lnSpc>
              <a:spcAft>
                <a:spcPts val="600"/>
              </a:spcAft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Sympathetic Nervous System </a:t>
            </a:r>
          </a:p>
          <a:p>
            <a:pPr marL="514350" lvl="1" indent="-285750" defTabSz="914400">
              <a:lnSpc>
                <a:spcPct val="90000"/>
              </a:lnSpc>
              <a:spcAft>
                <a:spcPts val="600"/>
              </a:spcAft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Parasympathetic Nervous System </a:t>
            </a:r>
          </a:p>
          <a:p>
            <a:pPr marL="514350" lvl="1" indent="-285750" defTabSz="914400">
              <a:lnSpc>
                <a:spcPct val="90000"/>
              </a:lnSpc>
              <a:spcAft>
                <a:spcPts val="600"/>
              </a:spcAft>
              <a:buFont typeface="System Font Regular"/>
              <a:buChar char="-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Enteric Nervous System</a:t>
            </a:r>
          </a:p>
          <a:p>
            <a:pPr marL="228600" lvl="1" defTabSz="914400">
              <a:lnSpc>
                <a:spcPct val="90000"/>
              </a:lnSpc>
              <a:spcAft>
                <a:spcPts val="600"/>
              </a:spcAft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87175A7-7473-1542-63DD-278ACD7C8DB6}"/>
              </a:ext>
            </a:extLst>
          </p:cNvPr>
          <p:cNvSpPr txBox="1"/>
          <p:nvPr/>
        </p:nvSpPr>
        <p:spPr>
          <a:xfrm>
            <a:off x="2066893" y="5065730"/>
            <a:ext cx="207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(Mandel, 2022)</a:t>
            </a:r>
          </a:p>
          <a:p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151243A-2915-5B19-BCEE-65D9BC646094}"/>
              </a:ext>
            </a:extLst>
          </p:cNvPr>
          <p:cNvSpPr/>
          <p:nvPr/>
        </p:nvSpPr>
        <p:spPr>
          <a:xfrm>
            <a:off x="4362951" y="5610287"/>
            <a:ext cx="3962400" cy="11077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Name: Soabia Rafiq</a:t>
            </a:r>
          </a:p>
          <a:p>
            <a:pPr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ID: 2015330</a:t>
            </a:r>
          </a:p>
          <a:p>
            <a:pPr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Module Code: BMHP5003_BIRM</a:t>
            </a:r>
          </a:p>
          <a:p>
            <a:pPr>
              <a:lnSpc>
                <a:spcPct val="12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Lecturer’s Name: Dr Muhammed Humza</a:t>
            </a:r>
            <a:endParaRPr lang="en-US" sz="1400" dirty="0"/>
          </a:p>
        </p:txBody>
      </p:sp>
      <p:pic>
        <p:nvPicPr>
          <p:cNvPr id="23" name="Picture 2" descr="The brain and spinal cord make up the central nervous system (CNS). The cranial nerves, spinal nerves, and sensory organs make up the peripheral nervous system (PNS).">
            <a:extLst>
              <a:ext uri="{FF2B5EF4-FFF2-40B4-BE49-F238E27FC236}">
                <a16:creationId xmlns:a16="http://schemas.microsoft.com/office/drawing/2014/main" id="{62B320D4-E085-D4EE-F4C5-E9E9DF167C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49" r="1" b="7261"/>
          <a:stretch/>
        </p:blipFill>
        <p:spPr bwMode="auto">
          <a:xfrm>
            <a:off x="8100566" y="219413"/>
            <a:ext cx="4108516" cy="592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290FCE3-CF73-D462-561B-7AA655B82A1B}"/>
              </a:ext>
            </a:extLst>
          </p:cNvPr>
          <p:cNvSpPr txBox="1"/>
          <p:nvPr/>
        </p:nvSpPr>
        <p:spPr>
          <a:xfrm>
            <a:off x="8191124" y="5665902"/>
            <a:ext cx="2377832" cy="365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(Visible Body, 2022)</a:t>
            </a:r>
          </a:p>
        </p:txBody>
      </p:sp>
    </p:spTree>
    <p:extLst>
      <p:ext uri="{BB962C8B-B14F-4D97-AF65-F5344CB8AC3E}">
        <p14:creationId xmlns:p14="http://schemas.microsoft.com/office/powerpoint/2010/main" val="17712643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6B4B16-CD9C-41C4-3A02-08ACAF1305E1}"/>
              </a:ext>
            </a:extLst>
          </p:cNvPr>
          <p:cNvSpPr txBox="1"/>
          <p:nvPr/>
        </p:nvSpPr>
        <p:spPr>
          <a:xfrm>
            <a:off x="654930" y="303130"/>
            <a:ext cx="44360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FC26A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C59C92-8D03-23E7-D82D-BE7EA939200D}"/>
              </a:ext>
            </a:extLst>
          </p:cNvPr>
          <p:cNvSpPr/>
          <p:nvPr/>
        </p:nvSpPr>
        <p:spPr>
          <a:xfrm>
            <a:off x="145788" y="1714246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With the Nervous System there are 3 types of Neurons: </a:t>
            </a:r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Afferent Neurons, Efferent Neurons and Inter-Neurons.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C26A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Afferent Neurons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– Controls Sensory Signals to the CNS through the receptors in the Body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C26A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Efferent Neurons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– Controls the Motor Signals to the CNS in the body through the Muscles and Glands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C26A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Inter-Neurons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– Complex Network with the CNS which receives the message from Afferent Neurons to the functions of the body through the Efferent Neurons. </a:t>
            </a:r>
            <a:endParaRPr lang="en-US" sz="1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2EE7B6B-31D0-364E-60D1-1830BA316885}"/>
              </a:ext>
            </a:extLst>
          </p:cNvPr>
          <p:cNvSpPr/>
          <p:nvPr/>
        </p:nvSpPr>
        <p:spPr>
          <a:xfrm>
            <a:off x="4002096" y="3999160"/>
            <a:ext cx="142814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(Taylor,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DA19837-4DDF-F108-8901-8EC5700CF4D5}"/>
              </a:ext>
            </a:extLst>
          </p:cNvPr>
          <p:cNvSpPr txBox="1"/>
          <p:nvPr/>
        </p:nvSpPr>
        <p:spPr>
          <a:xfrm>
            <a:off x="432909" y="4413367"/>
            <a:ext cx="37861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C26A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Human Brain there are: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40-130 Billion Glial Cells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Ration of 1:1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100 Billion Neurons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 Trillion Glial Cells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10B875C-6DFA-03E1-A21A-F2779FD15250}"/>
              </a:ext>
            </a:extLst>
          </p:cNvPr>
          <p:cNvSpPr/>
          <p:nvPr/>
        </p:nvSpPr>
        <p:spPr>
          <a:xfrm>
            <a:off x="3618562" y="5608002"/>
            <a:ext cx="219521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(Allen &amp; Lyons, 2018).</a:t>
            </a:r>
          </a:p>
        </p:txBody>
      </p:sp>
      <p:pic>
        <p:nvPicPr>
          <p:cNvPr id="18" name="Picture 4" descr="How Brain Cells Communicate With Each Other">
            <a:extLst>
              <a:ext uri="{FF2B5EF4-FFF2-40B4-BE49-F238E27FC236}">
                <a16:creationId xmlns:a16="http://schemas.microsoft.com/office/drawing/2014/main" id="{3437B688-AD47-5F98-363E-1DBA367A89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177" y="1759279"/>
            <a:ext cx="5456035" cy="370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AF5F6D0C-BA75-4F3F-7B03-942B8E1834A5}"/>
              </a:ext>
            </a:extLst>
          </p:cNvPr>
          <p:cNvSpPr txBox="1"/>
          <p:nvPr/>
        </p:nvSpPr>
        <p:spPr>
          <a:xfrm>
            <a:off x="6590177" y="5157028"/>
            <a:ext cx="28331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FC26A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(Ankrom, 2020)</a:t>
            </a:r>
          </a:p>
        </p:txBody>
      </p:sp>
    </p:spTree>
    <p:extLst>
      <p:ext uri="{BB962C8B-B14F-4D97-AF65-F5344CB8AC3E}">
        <p14:creationId xmlns:p14="http://schemas.microsoft.com/office/powerpoint/2010/main" val="13601303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E32029A-4B8C-0C26-E394-4F2032BD2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6587" y="32134"/>
            <a:ext cx="4136531" cy="806055"/>
          </a:xfrm>
        </p:spPr>
        <p:txBody>
          <a:bodyPr anchor="b">
            <a:noAutofit/>
          </a:bodyPr>
          <a:lstStyle/>
          <a:p>
            <a:pPr algn="r"/>
            <a:r>
              <a:rPr lang="en-US" sz="5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Quadriplegia</a:t>
            </a:r>
          </a:p>
        </p:txBody>
      </p:sp>
      <p:pic>
        <p:nvPicPr>
          <p:cNvPr id="11" name="Picture 4" descr="Infographic-Quadriplegia-Tetraplegia">
            <a:extLst>
              <a:ext uri="{FF2B5EF4-FFF2-40B4-BE49-F238E27FC236}">
                <a16:creationId xmlns:a16="http://schemas.microsoft.com/office/drawing/2014/main" id="{6555145F-9A13-ED75-A34B-BFE91CDD7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12" y="838189"/>
            <a:ext cx="4177513" cy="559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5A74BC3-4F52-69F9-1B3B-90CC18E74AEB}"/>
              </a:ext>
            </a:extLst>
          </p:cNvPr>
          <p:cNvSpPr txBox="1"/>
          <p:nvPr/>
        </p:nvSpPr>
        <p:spPr>
          <a:xfrm>
            <a:off x="2088756" y="6495966"/>
            <a:ext cx="22625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(Spinalcord Team, 2020)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46BE46DD-B93A-5C76-C342-B15B9195E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7513" y="752786"/>
            <a:ext cx="379229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/>
              <a:t>Quadriplegia Neurological Related Diseases:</a:t>
            </a:r>
          </a:p>
          <a:p>
            <a:r>
              <a:rPr lang="en-US" sz="1600" dirty="0"/>
              <a:t>Muscular Dystrophy (MD)</a:t>
            </a:r>
          </a:p>
          <a:p>
            <a:r>
              <a:rPr lang="en-US" sz="1600" dirty="0"/>
              <a:t>Multiple Sclerosis (MS)</a:t>
            </a:r>
          </a:p>
          <a:p>
            <a:r>
              <a:rPr lang="en-US" sz="1600" dirty="0"/>
              <a:t>Amyotrophic Lateral Sclerosis (ALS) or (Lou Gehrig’s Disease)</a:t>
            </a:r>
          </a:p>
          <a:p>
            <a:pPr marL="0" indent="0">
              <a:buNone/>
            </a:pPr>
            <a:endParaRPr lang="en-US" sz="1600" dirty="0"/>
          </a:p>
          <a:p>
            <a:r>
              <a:rPr lang="en-US" sz="1600" dirty="0"/>
              <a:t>Brain Injuries or Spinal Cord Injuries:</a:t>
            </a:r>
          </a:p>
          <a:p>
            <a:pPr lvl="1"/>
            <a:r>
              <a:rPr lang="en-US" sz="1600" dirty="0"/>
              <a:t>Motor Injuries </a:t>
            </a:r>
          </a:p>
          <a:p>
            <a:pPr lvl="1"/>
            <a:r>
              <a:rPr lang="en-US" sz="1600" dirty="0"/>
              <a:t>Stroke</a:t>
            </a:r>
          </a:p>
          <a:p>
            <a:pPr marL="457200" lvl="1" indent="0">
              <a:buNone/>
            </a:pPr>
            <a:endParaRPr lang="en-US" sz="1600" dirty="0"/>
          </a:p>
          <a:p>
            <a:pPr marL="0" lvl="1" indent="0">
              <a:spcBef>
                <a:spcPts val="0"/>
              </a:spcBef>
              <a:buNone/>
            </a:pPr>
            <a:r>
              <a:rPr lang="en-US" sz="1600" dirty="0"/>
              <a:t>Restricted Mobility Issues:</a:t>
            </a:r>
          </a:p>
          <a:p>
            <a:pPr marL="0" lvl="1" indent="0">
              <a:spcBef>
                <a:spcPts val="0"/>
              </a:spcBef>
              <a:buNone/>
            </a:pPr>
            <a:endParaRPr lang="en-US" sz="1600" dirty="0"/>
          </a:p>
          <a:p>
            <a:pPr marL="742950" lvl="2" indent="-285750">
              <a:spcBef>
                <a:spcPts val="0"/>
              </a:spcBef>
            </a:pPr>
            <a:r>
              <a:rPr lang="en-US" sz="1600" dirty="0"/>
              <a:t>Pressing, Pushing &amp; Pulling</a:t>
            </a:r>
          </a:p>
          <a:p>
            <a:pPr marL="742950" lvl="2" indent="-285750">
              <a:spcBef>
                <a:spcPts val="0"/>
              </a:spcBef>
            </a:pPr>
            <a:r>
              <a:rPr lang="en-US" sz="1600" dirty="0"/>
              <a:t>Grasping, Holding &amp; Moving</a:t>
            </a:r>
          </a:p>
          <a:p>
            <a:pPr marL="742950" lvl="2" indent="-285750">
              <a:spcBef>
                <a:spcPts val="0"/>
              </a:spcBef>
            </a:pPr>
            <a:r>
              <a:rPr lang="en-US" sz="1600" dirty="0"/>
              <a:t>Speech Affected/Limited Speech                       </a:t>
            </a:r>
          </a:p>
          <a:p>
            <a:pPr marL="457200" lvl="2" indent="0">
              <a:spcBef>
                <a:spcPts val="0"/>
              </a:spcBef>
              <a:buNone/>
            </a:pPr>
            <a:endParaRPr lang="en-US" sz="1600" dirty="0"/>
          </a:p>
          <a:p>
            <a:pPr marL="457200" lvl="2" indent="0">
              <a:spcBef>
                <a:spcPts val="0"/>
              </a:spcBef>
              <a:buNone/>
            </a:pPr>
            <a:r>
              <a:rPr lang="en-US" sz="1600" dirty="0"/>
              <a:t> (Feng, Sameki &amp; Betke, 2017)</a:t>
            </a:r>
          </a:p>
          <a:p>
            <a:pPr marL="742950" lvl="2" indent="-285750">
              <a:spcBef>
                <a:spcPts val="0"/>
              </a:spcBef>
            </a:pPr>
            <a:endParaRPr lang="en-US" sz="1600" dirty="0"/>
          </a:p>
          <a:p>
            <a:endParaRPr lang="en-US" sz="1600" dirty="0"/>
          </a:p>
        </p:txBody>
      </p:sp>
      <p:pic>
        <p:nvPicPr>
          <p:cNvPr id="17" name="Picture 2" descr="A Bayesian network model for the diagnosis of the caring procedure for  wheelchair users with spinal injury - ScienceDirect">
            <a:extLst>
              <a:ext uri="{FF2B5EF4-FFF2-40B4-BE49-F238E27FC236}">
                <a16:creationId xmlns:a16="http://schemas.microsoft.com/office/drawing/2014/main" id="{834C10CE-DCB0-4AEB-4543-68BDF07FB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69806" y="32134"/>
            <a:ext cx="4177534" cy="633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9004076-A083-3551-F2B6-A3D437C1B770}"/>
              </a:ext>
            </a:extLst>
          </p:cNvPr>
          <p:cNvSpPr txBox="1"/>
          <p:nvPr/>
        </p:nvSpPr>
        <p:spPr>
          <a:xfrm>
            <a:off x="8311521" y="6434411"/>
            <a:ext cx="3392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(Athanasiou &amp; Clack, 2009)</a:t>
            </a:r>
          </a:p>
        </p:txBody>
      </p:sp>
    </p:spTree>
    <p:extLst>
      <p:ext uri="{BB962C8B-B14F-4D97-AF65-F5344CB8AC3E}">
        <p14:creationId xmlns:p14="http://schemas.microsoft.com/office/powerpoint/2010/main" val="12041745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F9C693E-C171-742D-C13A-EA5A39304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15" y="82936"/>
            <a:ext cx="5028681" cy="1049237"/>
          </a:xfrm>
        </p:spPr>
        <p:txBody>
          <a:bodyPr>
            <a:noAutofit/>
          </a:bodyPr>
          <a:lstStyle/>
          <a:p>
            <a:pPr algn="just"/>
            <a:r>
              <a:rPr lang="en-US" sz="5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- Planning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ED51525-962C-5119-E965-F4B7DD59B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56" y="1235908"/>
            <a:ext cx="5709721" cy="5515761"/>
          </a:xfrm>
        </p:spPr>
        <p:txBody>
          <a:bodyPr anchor="t">
            <a:normAutofit/>
          </a:bodyPr>
          <a:lstStyle/>
          <a:p>
            <a:pPr marL="0" indent="0" algn="just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Resident X got hit by a bus. These are the things we had to make sure that was supplied for the care: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Risk Assessments 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Proper Bed (Air flow).  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2 or 4 Hourly Turns (Eliminate pressure sores)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Feeding (Normal or Puree type) 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Drinking ( Normal or Thickeners)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Incontinent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Sliding Sheet </a:t>
            </a:r>
          </a:p>
          <a:p>
            <a:pPr marL="285750" indent="-285750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Special Chair to support Resident X’s body</a:t>
            </a:r>
          </a:p>
          <a:p>
            <a:pPr marL="285750" indent="-285750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Hoist Sling to support Resident X’s Weight </a:t>
            </a:r>
          </a:p>
          <a:p>
            <a:pPr marL="285750" indent="-285750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Lifting Hoist </a:t>
            </a:r>
          </a:p>
          <a:p>
            <a:pPr marL="285750" indent="-285750"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to give Medication (Oral or Peg Feed)</a:t>
            </a:r>
          </a:p>
          <a:p>
            <a:pPr marL="0" indent="0">
              <a:buNone/>
            </a:pPr>
            <a:endParaRPr lang="en-US" sz="2000" dirty="0">
              <a:solidFill>
                <a:schemeClr val="tx2"/>
              </a:solidFill>
            </a:endParaRPr>
          </a:p>
        </p:txBody>
      </p:sp>
      <p:pic>
        <p:nvPicPr>
          <p:cNvPr id="13" name="Picture 2" descr="Nerve Disorders - Neuro-Spinal Treatments">
            <a:extLst>
              <a:ext uri="{FF2B5EF4-FFF2-40B4-BE49-F238E27FC236}">
                <a16:creationId xmlns:a16="http://schemas.microsoft.com/office/drawing/2014/main" id="{1A864BCB-AFA8-33D5-EF29-52178A7180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677" y="411624"/>
            <a:ext cx="6305323" cy="644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6BA58EB-7A6F-A680-7898-7F5F5F7B395E}"/>
              </a:ext>
            </a:extLst>
          </p:cNvPr>
          <p:cNvSpPr txBox="1"/>
          <p:nvPr/>
        </p:nvSpPr>
        <p:spPr>
          <a:xfrm>
            <a:off x="10223379" y="6033716"/>
            <a:ext cx="17331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(DocShop, 2017)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690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3CC30049-E002-80DA-0A41-7D4AE80E2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7992" y="116958"/>
            <a:ext cx="3774559" cy="975761"/>
          </a:xfrm>
        </p:spPr>
        <p:txBody>
          <a:bodyPr>
            <a:normAutofit fontScale="90000"/>
          </a:bodyPr>
          <a:lstStyle/>
          <a:p>
            <a:pPr algn="just"/>
            <a:r>
              <a:rPr lang="en-GB" sz="6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5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/>
            </a:b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48DA730-8E15-A8A4-9297-FA29B8DE6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49" y="1118746"/>
            <a:ext cx="11855301" cy="5739254"/>
          </a:xfrm>
        </p:spPr>
        <p:txBody>
          <a:bodyPr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Ankrom, S., (2020)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How Brain Cells Communicate With Each Other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https://www.verywellmind.com/how-brain-cells-communicate-with-each-other-2584397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(Accessed on: 23</a:t>
            </a:r>
            <a:r>
              <a:rPr lang="en-GB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Allen, N.J. and Lyons, D.A., 2018. Glia as architects of central nervous system formation and function.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362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(6411), pp.181-185.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Ankrom, S., (2020)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How The Brain Cells Communicate With Each Other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https://www.verywellmind.com/how-brain-cells-communicate-with-each-other-2584397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(Accessed on: 23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Athanasiou, M., Clark, J. Y., 2009 A Bayesian network model for the diagnosis of the caring procedure for wheelchair users with spinal injury, Computer Methods and Programs in Biomedicine, Volume 95, Issue 2, Supplement, Pages 44-54,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DocShop, (2017)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Nerve Disorders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https://www.docshop.com/education/neuro-spinal/nerve-disorders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(Accessed on: 23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Encyclopaedia Britannica, (2022)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Spinal Nerve Anatomy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https://www.britannica.com/science/spinal-nerve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 on: 17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Feng, W., Sameki, M. and Betke, M., 2018. Exploration of assistive technologies used by people with quadriplegia caused by degenerative neurological diseases.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Human–Computer Interaction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(9), pp.834-844.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Mandel, A., (2022)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What Is The Nervous System?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https://www.news-medical.net/health/What-is-the-Nervous-System.aspx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(Accessed on: 29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May 2022)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Spinalcord Team., (2020)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What Is Quadriplegia/What Is Tetraplegia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https://www.spinalcord.com/quadriplegia-tetraplegia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(Accessed on: 24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Taylor, T., (2020)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Nervous System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https://www.innerbody.com/image/nervov.html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(Accessed on: 23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Visible Body, (2022)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Brain And Nerves: 5 Keys To Unlock The Nervous System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https://www.visiblebody.com/learn/nervous/system-overview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(Accessed on: 10</a:t>
            </a:r>
            <a:r>
              <a:rPr lang="en-US" sz="20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367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652</TotalTime>
  <Words>881</Words>
  <Application>Microsoft Macintosh PowerPoint</Application>
  <PresentationFormat>Widescreen</PresentationFormat>
  <Paragraphs>82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System Font Regular</vt:lpstr>
      <vt:lpstr>Office Theme</vt:lpstr>
      <vt:lpstr>PowerPoint Presentation</vt:lpstr>
      <vt:lpstr>PowerPoint Presentation</vt:lpstr>
      <vt:lpstr>Quadriplegia</vt:lpstr>
      <vt:lpstr>Care - Planning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Structure -Nervous System</dc:title>
  <dc:creator>Soabia Rafiq (2015530)</dc:creator>
  <cp:lastModifiedBy>Soabia Rafiq (2015530)</cp:lastModifiedBy>
  <cp:revision>9</cp:revision>
  <dcterms:created xsi:type="dcterms:W3CDTF">2022-06-24T17:48:58Z</dcterms:created>
  <dcterms:modified xsi:type="dcterms:W3CDTF">2022-07-20T11:35:30Z</dcterms:modified>
</cp:coreProperties>
</file>