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12" r:id="rId3"/>
    <p:sldId id="313" r:id="rId4"/>
    <p:sldId id="314" r:id="rId5"/>
    <p:sldId id="315" r:id="rId6"/>
    <p:sldId id="318" r:id="rId7"/>
    <p:sldId id="319" r:id="rId8"/>
    <p:sldId id="320" r:id="rId9"/>
    <p:sldId id="321" r:id="rId10"/>
    <p:sldId id="322" r:id="rId11"/>
    <p:sldId id="323" r:id="rId12"/>
    <p:sldId id="324" r:id="rId13"/>
    <p:sldId id="325" r:id="rId14"/>
    <p:sldId id="326" r:id="rId15"/>
    <p:sldId id="327" r:id="rId16"/>
    <p:sldId id="328" r:id="rId17"/>
    <p:sldId id="329" r:id="rId18"/>
    <p:sldId id="330" r:id="rId19"/>
    <p:sldId id="331" r:id="rId20"/>
    <p:sldId id="332" r:id="rId21"/>
    <p:sldId id="333" r:id="rId22"/>
    <p:sldId id="334" r:id="rId23"/>
    <p:sldId id="335" r:id="rId24"/>
    <p:sldId id="336" r:id="rId25"/>
    <p:sldId id="337" r:id="rId26"/>
    <p:sldId id="338" r:id="rId27"/>
    <p:sldId id="339" r:id="rId28"/>
    <p:sldId id="349" r:id="rId29"/>
    <p:sldId id="350" r:id="rId30"/>
    <p:sldId id="351" r:id="rId31"/>
    <p:sldId id="352" r:id="rId32"/>
    <p:sldId id="340" r:id="rId33"/>
    <p:sldId id="341" r:id="rId34"/>
    <p:sldId id="342" r:id="rId35"/>
    <p:sldId id="343" r:id="rId36"/>
    <p:sldId id="344" r:id="rId37"/>
    <p:sldId id="345" r:id="rId38"/>
    <p:sldId id="347" r:id="rId39"/>
    <p:sldId id="348" r:id="rId40"/>
    <p:sldId id="300" r:id="rId41"/>
    <p:sldId id="301" r:id="rId42"/>
    <p:sldId id="302" r:id="rId43"/>
    <p:sldId id="303" r:id="rId44"/>
    <p:sldId id="354" r:id="rId45"/>
    <p:sldId id="306" r:id="rId46"/>
    <p:sldId id="307" r:id="rId47"/>
    <p:sldId id="316" r:id="rId48"/>
    <p:sldId id="317" r:id="rId4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80" autoAdjust="0"/>
    <p:restoredTop sz="94660"/>
  </p:normalViewPr>
  <p:slideViewPr>
    <p:cSldViewPr>
      <p:cViewPr varScale="1">
        <p:scale>
          <a:sx n="72" d="100"/>
          <a:sy n="72" d="100"/>
        </p:scale>
        <p:origin x="1152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hyperlink" Target="mailto:ken.dicks@uwtsd.ac.uk" TargetMode="Externa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001%20Session%20%20Recap.docx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hyperlink" Target="https://www.ons.gov.uk/employmentandlabourmarket/peoplenotinwork/economicinactivity/adhocs/004948economicallyinactivepeopleaged16to64lookingafterthefamilyhomebysexandreasonforinactivityukandscotland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png"/><Relationship Id="rId5" Type="http://schemas.openxmlformats.org/officeDocument/2006/relationships/hyperlink" Target="https://www.ons.gov.uk/employmentandlabourmarket/peoplenotinwork/economicinactivity" TargetMode="Externa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k12teacherstaffdevelopment.com/tlb/what-is-diamond-ranking-strategy/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004%20Benefits%20of%20multi-agency%20working.docx" TargetMode="Externa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005%20Challenges%20of%20multi-agency%20working.docx" TargetMode="Externa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hyperlink" Target="007%20Social%20Services%20and%20Wellbeing%20Act%20analysis.docx" TargetMode="Externa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hyperlink" Target="http://nces.ed.gov/programs/coe/indicator_cbc.asp" TargetMode="Externa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2915816" y="332656"/>
            <a:ext cx="2448272" cy="1800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450030"/>
            <a:ext cx="2303110" cy="1536208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4716016" y="2277608"/>
            <a:ext cx="3816424" cy="258895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539552" y="2708920"/>
            <a:ext cx="2808312" cy="2157638"/>
          </a:xfrm>
          <a:prstGeom prst="rect">
            <a:avLst/>
          </a:prstGeom>
          <a:solidFill>
            <a:srgbClr val="00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7092280" y="332656"/>
            <a:ext cx="1440160" cy="144016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2006" y="2435474"/>
            <a:ext cx="3343852" cy="237552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50030"/>
            <a:ext cx="1276272" cy="112474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9" y="2852936"/>
            <a:ext cx="2448272" cy="184695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39552" y="5013176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SJSI5022: The Reflective Practitioner</a:t>
            </a:r>
          </a:p>
          <a:p>
            <a:r>
              <a:rPr lang="en-GB" sz="2400" b="1" dirty="0"/>
              <a:t>Equality, Ethics and Multi-Agency Working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771800" y="6090694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Ken Dicks </a:t>
            </a:r>
            <a:r>
              <a:rPr lang="en-GB" dirty="0"/>
              <a:t>		</a:t>
            </a:r>
            <a:r>
              <a:rPr lang="en-GB" dirty="0">
                <a:hlinkClick r:id="rId6"/>
              </a:rPr>
              <a:t>ken.dicks@uwtsd.ac.uk</a:t>
            </a:r>
            <a:r>
              <a:rPr lang="en-GB" dirty="0"/>
              <a:t>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2915816" y="2204864"/>
            <a:ext cx="167361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539552" y="332656"/>
            <a:ext cx="2232248" cy="1152128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539552" y="1574774"/>
            <a:ext cx="360040" cy="1062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1043608" y="1574774"/>
            <a:ext cx="1728192" cy="106213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3491880" y="2708920"/>
            <a:ext cx="1080120" cy="215763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5436096" y="332656"/>
            <a:ext cx="1512168" cy="18002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7092280" y="1890190"/>
            <a:ext cx="1440160" cy="24266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4000" b="1" dirty="0"/>
              <a:t>Recap of last session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55576" y="1340768"/>
            <a:ext cx="77768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Discuss, in small groups, the key features of our last session.</a:t>
            </a:r>
          </a:p>
        </p:txBody>
      </p:sp>
      <p:pic>
        <p:nvPicPr>
          <p:cNvPr id="6" name="Picture 5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3" y="3717034"/>
            <a:ext cx="1728190" cy="172819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55576" y="2690917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Share your discussions with the larger group.</a:t>
            </a:r>
          </a:p>
        </p:txBody>
      </p:sp>
    </p:spTree>
    <p:extLst>
      <p:ext uri="{BB962C8B-B14F-4D97-AF65-F5344CB8AC3E}">
        <p14:creationId xmlns:p14="http://schemas.microsoft.com/office/powerpoint/2010/main" val="3157797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Gender</a:t>
            </a:r>
          </a:p>
          <a:p>
            <a:r>
              <a:rPr lang="en-GB" dirty="0"/>
              <a:t>Ethnicity</a:t>
            </a:r>
          </a:p>
          <a:p>
            <a:r>
              <a:rPr lang="en-GB" dirty="0"/>
              <a:t>Level of Education</a:t>
            </a:r>
          </a:p>
          <a:p>
            <a:endParaRPr lang="en-GB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b="1" dirty="0"/>
              <a:t>Equality in the Workplace?</a:t>
            </a:r>
          </a:p>
        </p:txBody>
      </p:sp>
    </p:spTree>
    <p:extLst>
      <p:ext uri="{BB962C8B-B14F-4D97-AF65-F5344CB8AC3E}">
        <p14:creationId xmlns:p14="http://schemas.microsoft.com/office/powerpoint/2010/main" val="3737487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Gender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>
          <a:xfrm>
            <a:off x="107504" y="1340768"/>
            <a:ext cx="4389884" cy="639762"/>
          </a:xfrm>
        </p:spPr>
        <p:txBody>
          <a:bodyPr>
            <a:normAutofit fontScale="92500"/>
          </a:bodyPr>
          <a:lstStyle/>
          <a:p>
            <a:r>
              <a:rPr lang="en-GB" b="0" dirty="0"/>
              <a:t>Male (16-64 </a:t>
            </a:r>
            <a:r>
              <a:rPr lang="en-GB" b="0" dirty="0" err="1"/>
              <a:t>yrs</a:t>
            </a:r>
            <a:r>
              <a:rPr lang="en-GB" b="0" dirty="0"/>
              <a:t>) Employment Status</a:t>
            </a:r>
            <a:endParaRPr lang="en-GB" dirty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330" y="1988841"/>
            <a:ext cx="4282598" cy="32629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>
          <a:xfrm>
            <a:off x="4427984" y="1340768"/>
            <a:ext cx="4608513" cy="639762"/>
          </a:xfrm>
        </p:spPr>
        <p:txBody>
          <a:bodyPr>
            <a:normAutofit fontScale="92500"/>
          </a:bodyPr>
          <a:lstStyle/>
          <a:p>
            <a:r>
              <a:rPr lang="en-GB" b="0" dirty="0"/>
              <a:t>Female (16-64 </a:t>
            </a:r>
            <a:r>
              <a:rPr lang="en-GB" b="0" dirty="0" err="1"/>
              <a:t>yrs</a:t>
            </a:r>
            <a:r>
              <a:rPr lang="en-GB" b="0" dirty="0"/>
              <a:t>) Employment Status</a:t>
            </a:r>
            <a:endParaRPr lang="en-GB" dirty="0"/>
          </a:p>
        </p:txBody>
      </p:sp>
      <p:pic>
        <p:nvPicPr>
          <p:cNvPr id="15363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89590" y="1988840"/>
            <a:ext cx="4518914" cy="3287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5940152" y="5301208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(Fawcett Society, 2014)</a:t>
            </a: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457200" y="116632"/>
            <a:ext cx="8229600" cy="8501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Equality in the Workplace?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5877272"/>
            <a:ext cx="710809" cy="71080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491880" y="5949280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situations does the term ‘economically inactive’ cover?</a:t>
            </a:r>
          </a:p>
        </p:txBody>
      </p:sp>
      <p:pic>
        <p:nvPicPr>
          <p:cNvPr id="4" name="Picture 3">
            <a:hlinkClick r:id="rId5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3679" y="5877272"/>
            <a:ext cx="422777" cy="422777"/>
          </a:xfrm>
          <a:prstGeom prst="rect">
            <a:avLst/>
          </a:prstGeom>
        </p:spPr>
      </p:pic>
      <p:pic>
        <p:nvPicPr>
          <p:cNvPr id="12" name="Picture 11">
            <a:hlinkClick r:id="rId7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3679" y="6318591"/>
            <a:ext cx="422777" cy="422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570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  <p:bldP spid="9" grpId="0" build="p"/>
      <p:bldP spid="10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Gender: Public/Private Sector</a:t>
            </a:r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79712" y="2058545"/>
            <a:ext cx="5040560" cy="400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6084168" y="6053900"/>
            <a:ext cx="24507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(Fawcett Society, 2014)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57200" y="116632"/>
            <a:ext cx="8229600" cy="8501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Equality in the Workplace?</a:t>
            </a:r>
          </a:p>
        </p:txBody>
      </p:sp>
    </p:spTree>
    <p:extLst>
      <p:ext uri="{BB962C8B-B14F-4D97-AF65-F5344CB8AC3E}">
        <p14:creationId xmlns:p14="http://schemas.microsoft.com/office/powerpoint/2010/main" val="1151700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972616" y="2461456"/>
            <a:ext cx="4824536" cy="1143000"/>
          </a:xfrm>
        </p:spPr>
        <p:txBody>
          <a:bodyPr vert="horz">
            <a:normAutofit/>
          </a:bodyPr>
          <a:lstStyle/>
          <a:p>
            <a:r>
              <a:rPr lang="en-GB" dirty="0"/>
              <a:t>Ethnicity</a:t>
            </a:r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925"/>
            <a:ext cx="5760640" cy="685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11560" y="537321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(ONS, 2014)</a:t>
            </a:r>
          </a:p>
        </p:txBody>
      </p:sp>
    </p:spTree>
    <p:extLst>
      <p:ext uri="{BB962C8B-B14F-4D97-AF65-F5344CB8AC3E}">
        <p14:creationId xmlns:p14="http://schemas.microsoft.com/office/powerpoint/2010/main" val="1758730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Ethnicity:</a:t>
            </a:r>
            <a:br>
              <a:rPr lang="en-GB" dirty="0"/>
            </a:br>
            <a:r>
              <a:rPr lang="en-GB" dirty="0"/>
              <a:t>Employment Rates by Gender</a:t>
            </a:r>
          </a:p>
        </p:txBody>
      </p:sp>
      <p:pic>
        <p:nvPicPr>
          <p:cNvPr id="29699" name="Picture 3" descr="C:\Users\c.lohmann-hancock\Documents\SJSI6021\figure_2_-_employment_rates_by_gender_for_those_aged_16_6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660" y="1616375"/>
            <a:ext cx="7622772" cy="4424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804248" y="606644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(ONS, 2014)</a:t>
            </a:r>
          </a:p>
        </p:txBody>
      </p:sp>
    </p:spTree>
    <p:extLst>
      <p:ext uri="{BB962C8B-B14F-4D97-AF65-F5344CB8AC3E}">
        <p14:creationId xmlns:p14="http://schemas.microsoft.com/office/powerpoint/2010/main" val="3295289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864" y="836712"/>
            <a:ext cx="8229600" cy="864096"/>
          </a:xfrm>
        </p:spPr>
        <p:txBody>
          <a:bodyPr/>
          <a:lstStyle/>
          <a:p>
            <a:r>
              <a:rPr lang="en-GB" dirty="0"/>
              <a:t>Level of Education</a:t>
            </a:r>
          </a:p>
        </p:txBody>
      </p:sp>
      <p:pic>
        <p:nvPicPr>
          <p:cNvPr id="1843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544" y="1872659"/>
            <a:ext cx="5662530" cy="48198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164288" y="630002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(ONS, 2013)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57200" y="116632"/>
            <a:ext cx="8229600" cy="8501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Equality in the Workplace?</a:t>
            </a:r>
          </a:p>
        </p:txBody>
      </p:sp>
    </p:spTree>
    <p:extLst>
      <p:ext uri="{BB962C8B-B14F-4D97-AF65-F5344CB8AC3E}">
        <p14:creationId xmlns:p14="http://schemas.microsoft.com/office/powerpoint/2010/main" val="3854741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% Graduates in Population</a:t>
            </a:r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340768"/>
            <a:ext cx="6048672" cy="42979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164288" y="616530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(ONS, 2013)</a:t>
            </a:r>
          </a:p>
        </p:txBody>
      </p:sp>
    </p:spTree>
    <p:extLst>
      <p:ext uri="{BB962C8B-B14F-4D97-AF65-F5344CB8AC3E}">
        <p14:creationId xmlns:p14="http://schemas.microsoft.com/office/powerpoint/2010/main" val="801991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Education: Headline  </a:t>
            </a:r>
            <a:br>
              <a:rPr lang="en-GB" dirty="0"/>
            </a:br>
            <a:r>
              <a:rPr lang="en-GB" dirty="0"/>
              <a:t>Labour Market Figures</a:t>
            </a:r>
          </a:p>
        </p:txBody>
      </p:sp>
      <p:pic>
        <p:nvPicPr>
          <p:cNvPr id="2048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67197"/>
            <a:ext cx="7552452" cy="45633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164288" y="623731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(ONS, 2013)</a:t>
            </a:r>
          </a:p>
        </p:txBody>
      </p:sp>
    </p:spTree>
    <p:extLst>
      <p:ext uri="{BB962C8B-B14F-4D97-AF65-F5344CB8AC3E}">
        <p14:creationId xmlns:p14="http://schemas.microsoft.com/office/powerpoint/2010/main" val="1529325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Education:</a:t>
            </a:r>
            <a:br>
              <a:rPr lang="en-GB" dirty="0"/>
            </a:br>
            <a:r>
              <a:rPr lang="en-GB" dirty="0"/>
              <a:t>Type of Employment</a:t>
            </a:r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165" y="1628800"/>
            <a:ext cx="8220108" cy="50396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538344" y="648866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(ONS, 2013)</a:t>
            </a:r>
          </a:p>
        </p:txBody>
      </p:sp>
    </p:spTree>
    <p:extLst>
      <p:ext uri="{BB962C8B-B14F-4D97-AF65-F5344CB8AC3E}">
        <p14:creationId xmlns:p14="http://schemas.microsoft.com/office/powerpoint/2010/main" val="179089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Employment by </a:t>
            </a:r>
            <a:br>
              <a:rPr lang="en-GB" dirty="0"/>
            </a:br>
            <a:r>
              <a:rPr lang="en-GB" dirty="0"/>
              <a:t>Main Subject of Degree</a:t>
            </a:r>
          </a:p>
        </p:txBody>
      </p:sp>
      <p:pic>
        <p:nvPicPr>
          <p:cNvPr id="266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84784"/>
            <a:ext cx="8748463" cy="44845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Left Arrow 3"/>
          <p:cNvSpPr/>
          <p:nvPr/>
        </p:nvSpPr>
        <p:spPr>
          <a:xfrm>
            <a:off x="8076563" y="4194669"/>
            <a:ext cx="864096" cy="386459"/>
          </a:xfrm>
          <a:prstGeom prst="lef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7308304" y="634997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(ONS, 2013)</a:t>
            </a:r>
          </a:p>
        </p:txBody>
      </p:sp>
    </p:spTree>
    <p:extLst>
      <p:ext uri="{BB962C8B-B14F-4D97-AF65-F5344CB8AC3E}">
        <p14:creationId xmlns:p14="http://schemas.microsoft.com/office/powerpoint/2010/main" val="3935056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r>
              <a:rPr lang="en-GB" sz="3600" b="1" dirty="0"/>
              <a:t>Values in the Workplace: Valuing Work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980728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Group Activity 1a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3568" y="1556792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Think of at least 20 categories of work  that exist in modern society.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3568" y="2545740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E.g. banking, education, manufacturing etc.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3568" y="3212976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Write these types of employment on the re-writable cards using the pens provided.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83568" y="4293096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Now arrange these occupation categories in </a:t>
            </a:r>
            <a:r>
              <a:rPr lang="en-GB" sz="2800" u="sng" dirty="0"/>
              <a:t>order of importance for society</a:t>
            </a:r>
            <a:r>
              <a:rPr lang="en-GB" sz="2800" dirty="0"/>
              <a:t> (as a Diamond Rank).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456449" y="6093296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Feedback to your tutor.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935994"/>
            <a:ext cx="620798" cy="620798"/>
          </a:xfrm>
          <a:prstGeom prst="rect">
            <a:avLst/>
          </a:prstGeom>
        </p:spPr>
      </p:pic>
      <p:pic>
        <p:nvPicPr>
          <p:cNvPr id="13" name="Picture 12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8343" y="4744966"/>
            <a:ext cx="539726" cy="53607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23F0E2B-816E-4339-AAE3-2A3FB93E6BD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5416853"/>
            <a:ext cx="676443" cy="67644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7D94CE7-9742-41C5-AFEA-6981A9746B98}"/>
              </a:ext>
            </a:extLst>
          </p:cNvPr>
          <p:cNvSpPr txBox="1"/>
          <p:nvPr/>
        </p:nvSpPr>
        <p:spPr>
          <a:xfrm>
            <a:off x="2872179" y="5428266"/>
            <a:ext cx="50945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Guided Study Activity: Which jobs do we think are important? </a:t>
            </a:r>
          </a:p>
        </p:txBody>
      </p:sp>
    </p:spTree>
    <p:extLst>
      <p:ext uri="{BB962C8B-B14F-4D97-AF65-F5344CB8AC3E}">
        <p14:creationId xmlns:p14="http://schemas.microsoft.com/office/powerpoint/2010/main" val="882855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1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r>
              <a:rPr lang="en-GB" sz="3600" b="1" dirty="0"/>
              <a:t>Values in the Workplace: Valuing Work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980728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Group Activity 2a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3568" y="1700808"/>
            <a:ext cx="8352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Now, using a range of internet sources of information find out the average take home pay for these occupations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83568" y="3140968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Now rank the occupations according to these averages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995936" y="6060142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Feedback to your tutor.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935994"/>
            <a:ext cx="620798" cy="620798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55576" y="5229200"/>
            <a:ext cx="53285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Compare these two tables.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38E3941-303B-4445-A6E0-764CD96FD5F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7325" y="4263734"/>
            <a:ext cx="676443" cy="67644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01A5E614-6112-4324-9B52-5182091EA7B7}"/>
              </a:ext>
            </a:extLst>
          </p:cNvPr>
          <p:cNvSpPr txBox="1"/>
          <p:nvPr/>
        </p:nvSpPr>
        <p:spPr>
          <a:xfrm>
            <a:off x="2483768" y="4275147"/>
            <a:ext cx="50945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Guided Study Activity: Which jobs are highly paid? </a:t>
            </a:r>
          </a:p>
        </p:txBody>
      </p:sp>
    </p:spTree>
    <p:extLst>
      <p:ext uri="{BB962C8B-B14F-4D97-AF65-F5344CB8AC3E}">
        <p14:creationId xmlns:p14="http://schemas.microsoft.com/office/powerpoint/2010/main" val="1519327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8" grpId="0"/>
      <p:bldP spid="11" grpId="0"/>
      <p:bldP spid="1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636" y="1052736"/>
            <a:ext cx="8424936" cy="4479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236296" y="6002719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(ONS, 2013)</a:t>
            </a: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r>
              <a:rPr lang="en-GB" sz="3600" b="1" dirty="0"/>
              <a:t>Values in the Workplace: Valuing Work</a:t>
            </a:r>
          </a:p>
        </p:txBody>
      </p:sp>
    </p:spTree>
    <p:extLst>
      <p:ext uri="{BB962C8B-B14F-4D97-AF65-F5344CB8AC3E}">
        <p14:creationId xmlns:p14="http://schemas.microsoft.com/office/powerpoint/2010/main" val="2217431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Part-Time versus Full-Time:</a:t>
            </a:r>
            <a:br>
              <a:rPr lang="en-GB" dirty="0"/>
            </a:br>
            <a:r>
              <a:rPr lang="en-GB" dirty="0"/>
              <a:t>Gender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3319" y="1916832"/>
            <a:ext cx="6616374" cy="3508375"/>
          </a:xfrm>
        </p:spPr>
      </p:pic>
      <p:sp>
        <p:nvSpPr>
          <p:cNvPr id="5" name="TextBox 4"/>
          <p:cNvSpPr txBox="1"/>
          <p:nvPr/>
        </p:nvSpPr>
        <p:spPr>
          <a:xfrm>
            <a:off x="6660232" y="599080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(ONS, 2013)</a:t>
            </a:r>
          </a:p>
        </p:txBody>
      </p:sp>
    </p:spTree>
    <p:extLst>
      <p:ext uri="{BB962C8B-B14F-4D97-AF65-F5344CB8AC3E}">
        <p14:creationId xmlns:p14="http://schemas.microsoft.com/office/powerpoint/2010/main" val="382988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4283" y="1556792"/>
            <a:ext cx="8229600" cy="710952"/>
          </a:xfrm>
        </p:spPr>
        <p:txBody>
          <a:bodyPr>
            <a:normAutofit fontScale="90000"/>
          </a:bodyPr>
          <a:lstStyle/>
          <a:p>
            <a:r>
              <a:rPr lang="en-GB" dirty="0"/>
              <a:t>Accountability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The Values of Multi-agency working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755576" y="2474893"/>
            <a:ext cx="79312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Agencies required to be more accountable for their expenditure and actions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5576" y="3625860"/>
            <a:ext cx="7931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Targets for outcomes and outputs set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55576" y="4419109"/>
            <a:ext cx="79312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Increased evaluation and inspection of services and how they work together</a:t>
            </a:r>
          </a:p>
        </p:txBody>
      </p:sp>
    </p:spTree>
    <p:extLst>
      <p:ext uri="{BB962C8B-B14F-4D97-AF65-F5344CB8AC3E}">
        <p14:creationId xmlns:p14="http://schemas.microsoft.com/office/powerpoint/2010/main" val="3062686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836712"/>
            <a:ext cx="8229600" cy="854968"/>
          </a:xfrm>
        </p:spPr>
        <p:txBody>
          <a:bodyPr/>
          <a:lstStyle/>
          <a:p>
            <a:r>
              <a:rPr lang="en-GB" dirty="0"/>
              <a:t>Integration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44624"/>
            <a:ext cx="8229600" cy="778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The Values of Multi-agency working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79512" y="1700808"/>
            <a:ext cx="87129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combining of staff from different services (e.g. health, social services, youth work)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To create integrated teams and units, e.g.: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043608" y="3068960"/>
            <a:ext cx="741682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Children and Young People’s Unit (2000)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Sure Start (England), Flying Start (Wales)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Youth Offending Teams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Connexions (England) Youth Gateway (Wales)</a:t>
            </a:r>
          </a:p>
          <a:p>
            <a:endParaRPr lang="en-GB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251520" y="5013176"/>
            <a:ext cx="83632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Growing acceptance that services working together can better meet the needs of people </a:t>
            </a:r>
          </a:p>
        </p:txBody>
      </p:sp>
    </p:spTree>
    <p:extLst>
      <p:ext uri="{BB962C8B-B14F-4D97-AF65-F5344CB8AC3E}">
        <p14:creationId xmlns:p14="http://schemas.microsoft.com/office/powerpoint/2010/main" val="3330648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  <p:bldP spid="6" grpId="0" build="p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850106"/>
          </a:xfrm>
        </p:spPr>
        <p:txBody>
          <a:bodyPr/>
          <a:lstStyle/>
          <a:p>
            <a:r>
              <a:rPr lang="en-GB" dirty="0"/>
              <a:t>Vocabulary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3729398"/>
              </p:ext>
            </p:extLst>
          </p:nvPr>
        </p:nvGraphicFramePr>
        <p:xfrm>
          <a:off x="1179340" y="1556792"/>
          <a:ext cx="6777036" cy="2199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90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590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5901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Vocabulary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/>
                        <a:t>Inter-agency </a:t>
                      </a:r>
                      <a:endParaRPr lang="en-GB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en-GB" sz="1800" dirty="0"/>
                        <a:t>Agencies working together to create better services</a:t>
                      </a:r>
                      <a:endParaRPr lang="en-GB" dirty="0"/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endParaRPr lang="en-GB" sz="1800" dirty="0"/>
                    </a:p>
                    <a:p>
                      <a:endParaRPr lang="en-GB" sz="1800" dirty="0"/>
                    </a:p>
                    <a:p>
                      <a:r>
                        <a:rPr lang="en-GB" sz="1800" dirty="0"/>
                        <a:t>can be used interchangeably!!!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/>
                        <a:t>Multi-agency </a:t>
                      </a: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/>
                        <a:t>Inter-disciplinary </a:t>
                      </a:r>
                      <a:endParaRPr lang="en-GB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en-GB" sz="1800" dirty="0"/>
                        <a:t>Types of agency, implies a ‘type’ of worker</a:t>
                      </a: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/>
                        <a:t>Multi-professional </a:t>
                      </a: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6444208" y="6165304"/>
            <a:ext cx="23762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dirty="0"/>
              <a:t>(</a:t>
            </a:r>
            <a:r>
              <a:rPr lang="en-GB" i="1" dirty="0"/>
              <a:t>Foley and </a:t>
            </a:r>
            <a:r>
              <a:rPr lang="en-GB" i="1" dirty="0" err="1"/>
              <a:t>Rixon</a:t>
            </a:r>
            <a:r>
              <a:rPr lang="en-GB" i="1" dirty="0"/>
              <a:t>, 2008) </a:t>
            </a:r>
            <a:endParaRPr lang="en-GB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457200" y="116632"/>
            <a:ext cx="8229600" cy="778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The Values of Multi-agency working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57200" y="3933056"/>
            <a:ext cx="8229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Whatever phrase we use these can be: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78871" y="4581128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intentional </a:t>
            </a:r>
            <a:r>
              <a:rPr lang="en-GB" dirty="0"/>
              <a:t>(i.e. planned for) or </a:t>
            </a:r>
            <a:r>
              <a:rPr lang="en-GB" b="1" dirty="0"/>
              <a:t>accidental </a:t>
            </a:r>
            <a:r>
              <a:rPr lang="en-GB" dirty="0"/>
              <a:t>(i.e. forced on agencies by circumstance)</a:t>
            </a: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formal </a:t>
            </a:r>
            <a:r>
              <a:rPr lang="en-GB" dirty="0"/>
              <a:t>(i.e. with guidelines and regulations) </a:t>
            </a:r>
            <a:r>
              <a:rPr lang="en-GB" b="1" dirty="0"/>
              <a:t>informal </a:t>
            </a:r>
            <a:r>
              <a:rPr lang="en-GB" dirty="0"/>
              <a:t>(i.e. on an ad hoc basis)</a:t>
            </a: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structured </a:t>
            </a:r>
            <a:r>
              <a:rPr lang="en-GB" dirty="0"/>
              <a:t>(i.e. with specified procedures and communication) or </a:t>
            </a:r>
            <a:r>
              <a:rPr lang="en-GB" b="1" dirty="0"/>
              <a:t>unstructured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8885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5" grpId="0"/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Common Core Skills and Knowledge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47256" y="6309320"/>
            <a:ext cx="6696744" cy="288032"/>
          </a:xfrm>
        </p:spPr>
        <p:txBody>
          <a:bodyPr>
            <a:normAutofit/>
          </a:bodyPr>
          <a:lstStyle/>
          <a:p>
            <a:pPr marL="68580" indent="0" algn="r">
              <a:buNone/>
            </a:pPr>
            <a:r>
              <a:rPr lang="en-GB" sz="1200" b="1" dirty="0"/>
              <a:t>(Children’s Workforce Development Council,2010 </a:t>
            </a:r>
            <a:r>
              <a:rPr lang="en-GB" sz="1200" b="1" i="1" dirty="0"/>
              <a:t>cited in </a:t>
            </a:r>
            <a:r>
              <a:rPr lang="en-GB" sz="1200" b="1" dirty="0"/>
              <a:t>Walton &amp; Goddard, 2010: 35-36) 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57200" y="116632"/>
            <a:ext cx="8229600" cy="778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The Values of Multi-agency working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1520" y="1556792"/>
            <a:ext cx="85689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 order to promote shared understanding and purpose and enable the transfer of staff across the sector, staff should be able to: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1560" y="2973681"/>
            <a:ext cx="748883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Effectively communicate and engage with children and young people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Understand child and young person development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Safeguard and promote the welfare of the child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Support effective transitions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Share information </a:t>
            </a:r>
          </a:p>
        </p:txBody>
      </p:sp>
    </p:spTree>
    <p:extLst>
      <p:ext uri="{BB962C8B-B14F-4D97-AF65-F5344CB8AC3E}">
        <p14:creationId xmlns:p14="http://schemas.microsoft.com/office/powerpoint/2010/main" val="1306251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5685" y="94333"/>
            <a:ext cx="8229600" cy="1143000"/>
          </a:xfrm>
        </p:spPr>
        <p:txBody>
          <a:bodyPr/>
          <a:lstStyle/>
          <a:p>
            <a:r>
              <a:rPr lang="en-GB" dirty="0"/>
              <a:t>Models of Multi- Agency Working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2840" y="4293096"/>
            <a:ext cx="8229600" cy="1008112"/>
          </a:xfrm>
        </p:spPr>
        <p:txBody>
          <a:bodyPr>
            <a:normAutofit/>
          </a:bodyPr>
          <a:lstStyle/>
          <a:p>
            <a:r>
              <a:rPr lang="en-GB" sz="2800" dirty="0"/>
              <a:t>This leads to the development of different </a:t>
            </a:r>
            <a:r>
              <a:rPr lang="en-GB" sz="2800" b="1" dirty="0"/>
              <a:t>models </a:t>
            </a:r>
            <a:r>
              <a:rPr lang="en-GB" sz="2800" dirty="0"/>
              <a:t>for different scenarios</a:t>
            </a:r>
          </a:p>
          <a:p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323528" y="1340768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There is no absolute model of how agencies should work together!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528" y="2258869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This is due to the diverse number of agencies and the variety of needs that exist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3528" y="3212976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Some have tried to categorise working together into different ‘levels’ (e.g. partnership, cooperation etc.)</a:t>
            </a:r>
          </a:p>
        </p:txBody>
      </p:sp>
    </p:spTree>
    <p:extLst>
      <p:ext uri="{BB962C8B-B14F-4D97-AF65-F5344CB8AC3E}">
        <p14:creationId xmlns:p14="http://schemas.microsoft.com/office/powerpoint/2010/main" val="2009538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850106"/>
          </a:xfrm>
        </p:spPr>
        <p:txBody>
          <a:bodyPr/>
          <a:lstStyle/>
          <a:p>
            <a:r>
              <a:rPr lang="en-GB" dirty="0"/>
              <a:t>Models of Practice</a:t>
            </a:r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256" y="1412776"/>
            <a:ext cx="8832232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5220072" y="6309320"/>
            <a:ext cx="36724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Frost (2005, in Foley and </a:t>
            </a:r>
            <a:r>
              <a:rPr lang="en-GB" dirty="0" err="1"/>
              <a:t>Rixon</a:t>
            </a:r>
            <a:r>
              <a:rPr lang="en-GB" dirty="0"/>
              <a:t> 2008) </a:t>
            </a:r>
          </a:p>
        </p:txBody>
      </p:sp>
    </p:spTree>
    <p:extLst>
      <p:ext uri="{BB962C8B-B14F-4D97-AF65-F5344CB8AC3E}">
        <p14:creationId xmlns:p14="http://schemas.microsoft.com/office/powerpoint/2010/main" val="645131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850106"/>
          </a:xfrm>
        </p:spPr>
        <p:txBody>
          <a:bodyPr>
            <a:normAutofit/>
          </a:bodyPr>
          <a:lstStyle/>
          <a:p>
            <a:r>
              <a:rPr lang="en-GB" dirty="0"/>
              <a:t>Models of  Multi-agency working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7128" y="2780929"/>
            <a:ext cx="8229600" cy="2592288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This ‘</a:t>
            </a:r>
            <a:r>
              <a:rPr lang="en-GB" sz="2800" b="1" dirty="0"/>
              <a:t>onion</a:t>
            </a:r>
            <a:r>
              <a:rPr lang="en-GB" sz="2800" dirty="0"/>
              <a:t>’ </a:t>
            </a:r>
            <a:r>
              <a:rPr lang="en-GB" sz="2800" b="1" dirty="0"/>
              <a:t>model </a:t>
            </a:r>
            <a:r>
              <a:rPr lang="en-GB" sz="2800" dirty="0"/>
              <a:t>illustrates how services should be </a:t>
            </a:r>
            <a:r>
              <a:rPr lang="en-GB" sz="2800" b="1" dirty="0"/>
              <a:t>layered</a:t>
            </a:r>
          </a:p>
          <a:p>
            <a:r>
              <a:rPr lang="en-GB" sz="2800" dirty="0"/>
              <a:t>Emphasis was on </a:t>
            </a:r>
            <a:r>
              <a:rPr lang="en-GB" sz="2800" b="1" dirty="0"/>
              <a:t>integration of service approaches</a:t>
            </a:r>
            <a:r>
              <a:rPr lang="en-GB" sz="2800" dirty="0"/>
              <a:t>, with each level ‘</a:t>
            </a:r>
            <a:r>
              <a:rPr lang="en-GB" sz="2800" b="1" dirty="0"/>
              <a:t>nested</a:t>
            </a:r>
            <a:r>
              <a:rPr lang="en-GB" sz="2800" dirty="0"/>
              <a:t>’ within those above it</a:t>
            </a:r>
          </a:p>
          <a:p>
            <a:r>
              <a:rPr lang="en-GB" sz="2800" dirty="0"/>
              <a:t>Illustrates ideas of </a:t>
            </a:r>
            <a:r>
              <a:rPr lang="en-GB" sz="2800" b="1" dirty="0"/>
              <a:t>sharing information </a:t>
            </a:r>
            <a:r>
              <a:rPr lang="en-GB" sz="2800" dirty="0"/>
              <a:t>between the layers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64324" y="1340768"/>
            <a:ext cx="85689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</a:t>
            </a:r>
            <a:r>
              <a:rPr lang="en-GB" sz="2800" b="1" dirty="0"/>
              <a:t>Children Act (2004) </a:t>
            </a:r>
            <a:r>
              <a:rPr lang="en-GB" sz="2800" dirty="0"/>
              <a:t>required each local authority to make arrangements for multi-agency working through a ‘</a:t>
            </a:r>
            <a:r>
              <a:rPr lang="en-GB" sz="2800" b="1" dirty="0"/>
              <a:t>Children’s Trust</a:t>
            </a:r>
            <a:r>
              <a:rPr lang="en-GB" sz="2800" dirty="0"/>
              <a:t>’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9016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08920"/>
            <a:ext cx="2745057" cy="21197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2614" y="1628800"/>
            <a:ext cx="4807818" cy="49120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850106"/>
          </a:xfrm>
        </p:spPr>
        <p:txBody>
          <a:bodyPr>
            <a:normAutofit/>
          </a:bodyPr>
          <a:lstStyle/>
          <a:p>
            <a:r>
              <a:rPr lang="en-GB" dirty="0"/>
              <a:t>Models of  Multi-agency working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07704" y="1052736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The ‘Layered’ Approach</a:t>
            </a:r>
          </a:p>
        </p:txBody>
      </p:sp>
    </p:spTree>
    <p:extLst>
      <p:ext uri="{BB962C8B-B14F-4D97-AF65-F5344CB8AC3E}">
        <p14:creationId xmlns:p14="http://schemas.microsoft.com/office/powerpoint/2010/main" val="1276580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Department for Children, Schools and Families (DCSF) (now Department for Education, UK) offers </a:t>
            </a:r>
            <a:r>
              <a:rPr lang="en-GB" b="1" dirty="0"/>
              <a:t>3 models </a:t>
            </a:r>
            <a:r>
              <a:rPr lang="en-GB" dirty="0"/>
              <a:t>for setting up multi-agency services to support an educational setting: </a:t>
            </a:r>
          </a:p>
          <a:p>
            <a:endParaRPr lang="en-GB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850106"/>
          </a:xfrm>
        </p:spPr>
        <p:txBody>
          <a:bodyPr>
            <a:normAutofit/>
          </a:bodyPr>
          <a:lstStyle/>
          <a:p>
            <a:r>
              <a:rPr lang="en-GB" dirty="0"/>
              <a:t>Models of  Multi-agency working</a:t>
            </a:r>
          </a:p>
        </p:txBody>
      </p:sp>
    </p:spTree>
    <p:extLst>
      <p:ext uri="{BB962C8B-B14F-4D97-AF65-F5344CB8AC3E}">
        <p14:creationId xmlns:p14="http://schemas.microsoft.com/office/powerpoint/2010/main" val="1366896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776"/>
            <a:ext cx="8313013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850106"/>
          </a:xfrm>
        </p:spPr>
        <p:txBody>
          <a:bodyPr>
            <a:normAutofit/>
          </a:bodyPr>
          <a:lstStyle/>
          <a:p>
            <a:r>
              <a:rPr lang="en-GB" dirty="0"/>
              <a:t>Models of  Multi-agency working</a:t>
            </a:r>
          </a:p>
        </p:txBody>
      </p:sp>
    </p:spTree>
    <p:extLst>
      <p:ext uri="{BB962C8B-B14F-4D97-AF65-F5344CB8AC3E}">
        <p14:creationId xmlns:p14="http://schemas.microsoft.com/office/powerpoint/2010/main" val="1494949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Continuum of Needs</a:t>
            </a:r>
            <a:br>
              <a:rPr lang="en-GB" dirty="0"/>
            </a:br>
            <a:r>
              <a:rPr lang="en-GB" dirty="0"/>
              <a:t>Sunderland Children’s Trust</a:t>
            </a: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144" y="1844824"/>
            <a:ext cx="8116304" cy="40572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5498345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4624"/>
            <a:ext cx="8229600" cy="1143000"/>
          </a:xfrm>
        </p:spPr>
        <p:txBody>
          <a:bodyPr/>
          <a:lstStyle/>
          <a:p>
            <a:r>
              <a:rPr lang="en-GB" dirty="0"/>
              <a:t>Welsh Context - Newport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5536" y="1340768"/>
            <a:ext cx="8352928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In 2014 Newport City Council developed the ‘Team Around the Cluster’ approach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It is designed to identify needs in children and families before the needs reach crisis point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It is also designed to address many of the issues raised by the various reports into failings in support for people in need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As with all Local Authorities in Wales it assumes a four tiered model of need.</a:t>
            </a:r>
          </a:p>
        </p:txBody>
      </p:sp>
    </p:spTree>
    <p:extLst>
      <p:ext uri="{BB962C8B-B14F-4D97-AF65-F5344CB8AC3E}">
        <p14:creationId xmlns:p14="http://schemas.microsoft.com/office/powerpoint/2010/main" val="1680842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721"/>
            <a:ext cx="8229600" cy="778098"/>
          </a:xfrm>
        </p:spPr>
        <p:txBody>
          <a:bodyPr>
            <a:normAutofit/>
          </a:bodyPr>
          <a:lstStyle/>
          <a:p>
            <a:r>
              <a:rPr lang="en-GB" sz="2800" b="1" dirty="0"/>
              <a:t>Team Around the Cluster - Supporting Need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742096"/>
            <a:ext cx="8135485" cy="6115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536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8721"/>
            <a:ext cx="8229600" cy="778098"/>
          </a:xfrm>
        </p:spPr>
        <p:txBody>
          <a:bodyPr>
            <a:normAutofit/>
          </a:bodyPr>
          <a:lstStyle/>
          <a:p>
            <a:r>
              <a:rPr lang="en-GB" sz="2800" b="1" dirty="0"/>
              <a:t>Team Around the Cluster - Supporting Need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257" y="751623"/>
            <a:ext cx="8135485" cy="6106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4779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8721"/>
            <a:ext cx="8229600" cy="778098"/>
          </a:xfrm>
        </p:spPr>
        <p:txBody>
          <a:bodyPr>
            <a:normAutofit/>
          </a:bodyPr>
          <a:lstStyle/>
          <a:p>
            <a:r>
              <a:rPr lang="en-GB" sz="2800" b="1" dirty="0"/>
              <a:t>Team Around the Cluster - Supporting Need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257" y="780202"/>
            <a:ext cx="8135485" cy="6077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48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332656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Multi-Agency Working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39552" y="1196752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Group Activity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43608" y="2564904"/>
            <a:ext cx="72728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What do you perceive to be the benefits of multi-agency working?</a:t>
            </a:r>
          </a:p>
        </p:txBody>
      </p:sp>
      <p:pic>
        <p:nvPicPr>
          <p:cNvPr id="5" name="Picture 4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3" y="4255597"/>
            <a:ext cx="1255498" cy="1255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9666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Earlier, holistic identification of needs</a:t>
            </a:r>
          </a:p>
          <a:p>
            <a:pPr lvl="1"/>
            <a:r>
              <a:rPr lang="en-GB" dirty="0"/>
              <a:t>accuracy and speed in identifying additional needs of children and young people </a:t>
            </a:r>
          </a:p>
          <a:p>
            <a:r>
              <a:rPr lang="en-GB" b="1" dirty="0"/>
              <a:t>Earlier , more co-ordinated and effective intervention</a:t>
            </a:r>
          </a:p>
          <a:p>
            <a:pPr lvl="1"/>
            <a:r>
              <a:rPr lang="en-GB" dirty="0"/>
              <a:t>maximising available resources to secure better outcomes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7875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Improved information sharing across agencies</a:t>
            </a:r>
          </a:p>
          <a:p>
            <a:pPr lvl="1"/>
            <a:r>
              <a:rPr lang="en-GB" dirty="0"/>
              <a:t>identify other practitioners working with a child: </a:t>
            </a:r>
          </a:p>
          <a:p>
            <a:pPr lvl="2"/>
            <a:r>
              <a:rPr lang="en-GB" dirty="0"/>
              <a:t>Holistic assessment of need</a:t>
            </a:r>
          </a:p>
          <a:p>
            <a:pPr lvl="2"/>
            <a:r>
              <a:rPr lang="en-GB" dirty="0"/>
              <a:t>Less duplication </a:t>
            </a:r>
          </a:p>
          <a:p>
            <a:pPr lvl="2"/>
            <a:r>
              <a:rPr lang="en-GB" dirty="0"/>
              <a:t>Improved understanding of service delivery options</a:t>
            </a:r>
          </a:p>
          <a:p>
            <a:pPr lvl="2"/>
            <a:r>
              <a:rPr lang="en-GB" dirty="0"/>
              <a:t>Better quality and more appropriate referrals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2792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Better service experience for children and families: </a:t>
            </a:r>
            <a:endParaRPr lang="en-GB" dirty="0"/>
          </a:p>
          <a:p>
            <a:pPr lvl="1"/>
            <a:r>
              <a:rPr lang="en-GB" dirty="0"/>
              <a:t>Reduce stress</a:t>
            </a:r>
          </a:p>
          <a:p>
            <a:pPr lvl="1"/>
            <a:r>
              <a:rPr lang="en-GB" dirty="0"/>
              <a:t>Improve access to information, advice and support</a:t>
            </a:r>
          </a:p>
          <a:p>
            <a:pPr lvl="1"/>
            <a:r>
              <a:rPr lang="en-GB" dirty="0"/>
              <a:t>Fewer assessments and less repetition</a:t>
            </a:r>
          </a:p>
          <a:p>
            <a:pPr lvl="1"/>
            <a:r>
              <a:rPr lang="en-GB" dirty="0"/>
              <a:t>Easier, less bureaucratic access to services</a:t>
            </a:r>
          </a:p>
          <a:p>
            <a:pPr lvl="1"/>
            <a:r>
              <a:rPr lang="en-GB" dirty="0"/>
              <a:t>Faster access to targeted services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6799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Benefits to practitioners and organisations: </a:t>
            </a:r>
            <a:endParaRPr lang="en-GB" dirty="0"/>
          </a:p>
          <a:p>
            <a:pPr lvl="1"/>
            <a:r>
              <a:rPr lang="en-GB" dirty="0"/>
              <a:t>Increased confidence in sharing information</a:t>
            </a:r>
          </a:p>
          <a:p>
            <a:pPr lvl="1"/>
            <a:r>
              <a:rPr lang="en-GB" dirty="0"/>
              <a:t>Less time spent on administration- improved access to information</a:t>
            </a:r>
          </a:p>
          <a:p>
            <a:pPr lvl="1"/>
            <a:r>
              <a:rPr lang="en-GB" dirty="0"/>
              <a:t>improved access to services with reduced bureaucracy</a:t>
            </a:r>
          </a:p>
          <a:p>
            <a:pPr lvl="1"/>
            <a:r>
              <a:rPr lang="en-GB" dirty="0"/>
              <a:t>Improved quality referrals – more accurately targeted and more evidenced based</a:t>
            </a:r>
          </a:p>
          <a:p>
            <a:pPr marL="68580" indent="0" algn="r">
              <a:buNone/>
            </a:pPr>
            <a:r>
              <a:rPr lang="en-GB" sz="1500" dirty="0"/>
              <a:t>(Adapted from DCSF, 2007 cited in Walton &amp; Goddard, 2010: 38) </a:t>
            </a:r>
          </a:p>
        </p:txBody>
      </p:sp>
    </p:spTree>
    <p:extLst>
      <p:ext uri="{BB962C8B-B14F-4D97-AF65-F5344CB8AC3E}">
        <p14:creationId xmlns:p14="http://schemas.microsoft.com/office/powerpoint/2010/main" val="51635622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332656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Multi-Agency Working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39552" y="1196752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Group Activity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43608" y="2564904"/>
            <a:ext cx="72728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What do you perceive to be the challenges of multi-agency working?</a:t>
            </a:r>
          </a:p>
        </p:txBody>
      </p:sp>
      <p:pic>
        <p:nvPicPr>
          <p:cNvPr id="5" name="Picture 4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3" y="4255597"/>
            <a:ext cx="1255498" cy="1255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588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Geographical barriers</a:t>
            </a:r>
          </a:p>
          <a:p>
            <a:pPr lvl="1"/>
            <a:r>
              <a:rPr lang="en-GB" dirty="0"/>
              <a:t>ease of meeting to discuss issues</a:t>
            </a:r>
          </a:p>
          <a:p>
            <a:pPr lvl="1"/>
            <a:r>
              <a:rPr lang="en-GB" dirty="0"/>
              <a:t>potential impact of communication technology </a:t>
            </a:r>
          </a:p>
          <a:p>
            <a:r>
              <a:rPr lang="en-GB" b="1" dirty="0"/>
              <a:t>Psychological barriers</a:t>
            </a:r>
          </a:p>
          <a:p>
            <a:pPr lvl="1"/>
            <a:r>
              <a:rPr lang="en-GB" dirty="0"/>
              <a:t>teacher focused on attainment levels; </a:t>
            </a:r>
          </a:p>
          <a:p>
            <a:pPr lvl="1"/>
            <a:r>
              <a:rPr lang="en-GB" dirty="0"/>
              <a:t>social worker on attendance at family meetings to address wider issues </a:t>
            </a:r>
          </a:p>
          <a:p>
            <a:r>
              <a:rPr lang="en-GB" b="1" dirty="0"/>
              <a:t>Competing on conflicting targets</a:t>
            </a:r>
          </a:p>
          <a:p>
            <a:pPr lvl="1"/>
            <a:r>
              <a:rPr lang="en-GB" dirty="0"/>
              <a:t>potential for competing </a:t>
            </a:r>
            <a:r>
              <a:rPr lang="en-GB" i="1" dirty="0"/>
              <a:t>or </a:t>
            </a:r>
            <a:r>
              <a:rPr lang="en-GB" dirty="0"/>
              <a:t>conflicting targets </a:t>
            </a:r>
          </a:p>
          <a:p>
            <a:pPr marL="365760" lvl="1" indent="0" algn="r">
              <a:buNone/>
            </a:pPr>
            <a:r>
              <a:rPr lang="en-GB" dirty="0"/>
              <a:t>(Walton &amp; Goddard, 2010: 38)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863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The challenges with multi-agency working in the </a:t>
            </a:r>
            <a:r>
              <a:rPr lang="en-GB" b="1" dirty="0"/>
              <a:t>1990s </a:t>
            </a:r>
            <a:r>
              <a:rPr lang="en-GB" dirty="0"/>
              <a:t>included: </a:t>
            </a:r>
          </a:p>
          <a:p>
            <a:pPr lvl="1"/>
            <a:r>
              <a:rPr lang="en-GB" dirty="0"/>
              <a:t>Lack of </a:t>
            </a:r>
            <a:r>
              <a:rPr lang="en-GB" b="1" dirty="0"/>
              <a:t>information sharing </a:t>
            </a:r>
            <a:r>
              <a:rPr lang="en-GB" dirty="0"/>
              <a:t>across agencies and services </a:t>
            </a:r>
          </a:p>
          <a:p>
            <a:pPr lvl="1"/>
            <a:r>
              <a:rPr lang="en-GB" b="1" dirty="0"/>
              <a:t>Duplicated assessments </a:t>
            </a:r>
            <a:r>
              <a:rPr lang="en-GB" dirty="0"/>
              <a:t>to identify needs and provision </a:t>
            </a:r>
          </a:p>
          <a:p>
            <a:pPr lvl="1"/>
            <a:r>
              <a:rPr lang="en-GB" b="1" dirty="0"/>
              <a:t>Poorly co-ordinated </a:t>
            </a:r>
            <a:r>
              <a:rPr lang="en-GB" dirty="0"/>
              <a:t>integrated activities across agencies </a:t>
            </a:r>
          </a:p>
          <a:p>
            <a:pPr lvl="1"/>
            <a:r>
              <a:rPr lang="en-GB" dirty="0"/>
              <a:t>‘</a:t>
            </a:r>
            <a:r>
              <a:rPr lang="en-GB" b="1" dirty="0"/>
              <a:t>Buck-passing</a:t>
            </a:r>
            <a:r>
              <a:rPr lang="en-GB" dirty="0"/>
              <a:t>’ and referring on of clients between agencies 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lack of continuity </a:t>
            </a:r>
            <a:r>
              <a:rPr lang="en-GB" dirty="0"/>
              <a:t>and </a:t>
            </a:r>
            <a:r>
              <a:rPr lang="en-GB" b="1" dirty="0"/>
              <a:t>inconsistent </a:t>
            </a:r>
            <a:r>
              <a:rPr lang="en-GB" dirty="0"/>
              <a:t>levels of service provision </a:t>
            </a:r>
          </a:p>
          <a:p>
            <a:pPr lvl="1"/>
            <a:r>
              <a:rPr lang="en-GB" dirty="0"/>
              <a:t>Unclear </a:t>
            </a:r>
            <a:r>
              <a:rPr lang="en-GB" b="1" dirty="0"/>
              <a:t>accountability </a:t>
            </a:r>
            <a:endParaRPr lang="en-GB" dirty="0"/>
          </a:p>
          <a:p>
            <a:pPr marL="68580" indent="0" algn="r">
              <a:buNone/>
            </a:pPr>
            <a:r>
              <a:rPr lang="en-GB" dirty="0"/>
              <a:t>(</a:t>
            </a:r>
            <a:r>
              <a:rPr lang="en-GB" dirty="0" err="1"/>
              <a:t>Cheminais</a:t>
            </a:r>
            <a:r>
              <a:rPr lang="en-GB" dirty="0"/>
              <a:t> 2009: 2) </a:t>
            </a:r>
          </a:p>
        </p:txBody>
      </p:sp>
    </p:spTree>
    <p:extLst>
      <p:ext uri="{BB962C8B-B14F-4D97-AF65-F5344CB8AC3E}">
        <p14:creationId xmlns:p14="http://schemas.microsoft.com/office/powerpoint/2010/main" val="1039625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Working Together for Inclusion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 eaLnBrk="1" hangingPunct="1">
              <a:buFont typeface="Wingdings" pitchFamily="2" charset="2"/>
              <a:buNone/>
            </a:pPr>
            <a:r>
              <a:rPr lang="en-GB" altLang="en-US" sz="2200" b="1" dirty="0"/>
              <a:t>16 Priorities for Wales</a:t>
            </a:r>
          </a:p>
          <a:p>
            <a:pPr lvl="1" eaLnBrk="1" hangingPunct="1">
              <a:buClr>
                <a:schemeClr val="tx1"/>
              </a:buClr>
              <a:buFont typeface="Arial" charset="0"/>
              <a:buChar char="•"/>
            </a:pPr>
            <a:r>
              <a:rPr lang="en-GB" altLang="en-US" sz="2200" dirty="0"/>
              <a:t>Tackling poverty</a:t>
            </a:r>
          </a:p>
          <a:p>
            <a:pPr lvl="1" eaLnBrk="1" hangingPunct="1">
              <a:buClr>
                <a:schemeClr val="tx1"/>
              </a:buClr>
              <a:buFont typeface="Arial" charset="0"/>
              <a:buChar char="•"/>
            </a:pPr>
            <a:r>
              <a:rPr lang="en-GB" altLang="en-US" sz="2200" dirty="0"/>
              <a:t>Delivering positive outcomes for the most vulnerable</a:t>
            </a:r>
          </a:p>
          <a:p>
            <a:pPr lvl="1" eaLnBrk="1" hangingPunct="1">
              <a:buClr>
                <a:schemeClr val="tx1"/>
              </a:buClr>
              <a:buFont typeface="Arial" charset="0"/>
              <a:buChar char="•"/>
            </a:pPr>
            <a:r>
              <a:rPr lang="en-GB" altLang="en-US" sz="2200" dirty="0"/>
              <a:t>Raising awareness of the UNCRC</a:t>
            </a:r>
          </a:p>
          <a:p>
            <a:pPr lvl="1" eaLnBrk="1" hangingPunct="1">
              <a:buClr>
                <a:schemeClr val="tx1"/>
              </a:buClr>
              <a:buFont typeface="Arial" charset="0"/>
              <a:buChar char="•"/>
            </a:pPr>
            <a:r>
              <a:rPr lang="en-GB" altLang="en-US" sz="2200" b="1" dirty="0"/>
              <a:t>Reducing the gap between policy and outcomes</a:t>
            </a:r>
          </a:p>
          <a:p>
            <a:pPr lvl="1" eaLnBrk="1" hangingPunct="1">
              <a:buClr>
                <a:schemeClr val="tx1"/>
              </a:buClr>
              <a:buFont typeface="Arial" charset="0"/>
              <a:buChar char="•"/>
            </a:pPr>
            <a:r>
              <a:rPr lang="en-GB" altLang="en-US" sz="2200" dirty="0"/>
              <a:t>Improving learning achievement</a:t>
            </a:r>
          </a:p>
          <a:p>
            <a:pPr lvl="1" eaLnBrk="1" hangingPunct="1">
              <a:buClr>
                <a:schemeClr val="tx1"/>
              </a:buClr>
              <a:buFont typeface="Arial" charset="0"/>
              <a:buChar char="•"/>
            </a:pPr>
            <a:r>
              <a:rPr lang="en-GB" altLang="en-US" sz="2200" dirty="0"/>
              <a:t>Supporting emotional well-being</a:t>
            </a:r>
          </a:p>
          <a:p>
            <a:pPr lvl="1" eaLnBrk="1" hangingPunct="1">
              <a:buClr>
                <a:schemeClr val="tx1"/>
              </a:buClr>
              <a:buFont typeface="Arial" charset="0"/>
              <a:buChar char="•"/>
            </a:pPr>
            <a:r>
              <a:rPr lang="en-GB" altLang="en-US" sz="2200" dirty="0"/>
              <a:t>Improving opportunities to play in safety</a:t>
            </a:r>
          </a:p>
          <a:p>
            <a:pPr lvl="1" eaLnBrk="1" hangingPunct="1">
              <a:buClr>
                <a:schemeClr val="tx1"/>
              </a:buClr>
              <a:buFont typeface="Arial" charset="0"/>
              <a:buChar char="•"/>
            </a:pPr>
            <a:r>
              <a:rPr lang="en-GB" altLang="en-US" sz="2200" dirty="0"/>
              <a:t>Increasing opportunities for all to participate in decision making</a:t>
            </a:r>
          </a:p>
          <a:p>
            <a:pPr lvl="1" eaLnBrk="1" hangingPunct="1">
              <a:buClr>
                <a:schemeClr val="tx1"/>
              </a:buClr>
              <a:buFont typeface="Wingdings" pitchFamily="2" charset="2"/>
              <a:buNone/>
            </a:pPr>
            <a:endParaRPr lang="en-GB" altLang="en-US" sz="2200" dirty="0"/>
          </a:p>
          <a:p>
            <a:pPr lvl="1" eaLnBrk="1" hangingPunct="1">
              <a:buClr>
                <a:schemeClr val="tx1"/>
              </a:buClr>
              <a:buFont typeface="Wingdings" pitchFamily="2" charset="2"/>
              <a:buChar char="v"/>
            </a:pPr>
            <a:endParaRPr lang="en-GB" altLang="en-US" sz="2200" dirty="0"/>
          </a:p>
          <a:p>
            <a:pPr lvl="1" eaLnBrk="1" hangingPunct="1">
              <a:buClr>
                <a:schemeClr val="tx1"/>
              </a:buClr>
              <a:buFont typeface="Wingdings" pitchFamily="2" charset="2"/>
              <a:buChar char="v"/>
            </a:pPr>
            <a:endParaRPr lang="en-GB" altLang="en-US" sz="22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Working Together for Inclusion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Arial" charset="0"/>
              <a:buChar char="•"/>
            </a:pPr>
            <a:r>
              <a:rPr lang="en-GB" altLang="en-US" sz="2600" dirty="0"/>
              <a:t>Working to eliminate discrimination against children and young people with disabilities; improving their access to services and support</a:t>
            </a:r>
          </a:p>
          <a:p>
            <a:pPr eaLnBrk="1" hangingPunct="1">
              <a:buFont typeface="Arial" charset="0"/>
              <a:buChar char="•"/>
            </a:pPr>
            <a:r>
              <a:rPr lang="en-GB" altLang="en-US" sz="2600" dirty="0"/>
              <a:t>Working to make physical punishment illegal in all situations</a:t>
            </a:r>
          </a:p>
          <a:p>
            <a:pPr eaLnBrk="1" hangingPunct="1">
              <a:buFont typeface="Arial" charset="0"/>
              <a:buChar char="•"/>
            </a:pPr>
            <a:r>
              <a:rPr lang="en-GB" altLang="en-US" sz="2600" dirty="0"/>
              <a:t>Working to eliminate bullying</a:t>
            </a:r>
          </a:p>
          <a:p>
            <a:pPr eaLnBrk="1" hangingPunct="1">
              <a:buFont typeface="Arial" charset="0"/>
              <a:buChar char="•"/>
            </a:pPr>
            <a:r>
              <a:rPr lang="en-GB" altLang="en-US" sz="2600" dirty="0"/>
              <a:t>Working to ensure that refugee and asylum seeking children and young people can claim their UNCRC and human rights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Working Together for Inclusion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 typeface="Arial" charset="0"/>
              <a:buChar char="•"/>
            </a:pPr>
            <a:r>
              <a:rPr lang="en-GB" altLang="en-US" sz="2600" dirty="0"/>
              <a:t>Working to eliminate discrimination/inequality</a:t>
            </a:r>
          </a:p>
          <a:p>
            <a:pPr eaLnBrk="1" hangingPunct="1">
              <a:lnSpc>
                <a:spcPct val="80000"/>
              </a:lnSpc>
              <a:buFont typeface="Arial" charset="0"/>
              <a:buChar char="•"/>
            </a:pPr>
            <a:r>
              <a:rPr lang="en-GB" altLang="en-US" sz="2600" dirty="0"/>
              <a:t>Working to ensure that children and young people in the most deprived areas of Wales (</a:t>
            </a:r>
            <a:r>
              <a:rPr lang="en-GB" altLang="en-US" sz="2600" dirty="0" err="1"/>
              <a:t>eg</a:t>
            </a:r>
            <a:r>
              <a:rPr lang="en-GB" altLang="en-US" sz="2600" dirty="0"/>
              <a:t>. Communities First areas) can enjoy all UNCRC and human rights </a:t>
            </a:r>
          </a:p>
          <a:p>
            <a:pPr eaLnBrk="1" hangingPunct="1">
              <a:lnSpc>
                <a:spcPct val="80000"/>
              </a:lnSpc>
              <a:buFont typeface="Arial" charset="0"/>
              <a:buChar char="•"/>
            </a:pPr>
            <a:r>
              <a:rPr lang="en-GB" altLang="en-US" sz="2600" dirty="0"/>
              <a:t>Improving the transparency of budgeting at Welsh Assembly Government level</a:t>
            </a:r>
          </a:p>
          <a:p>
            <a:pPr eaLnBrk="1" hangingPunct="1">
              <a:lnSpc>
                <a:spcPct val="80000"/>
              </a:lnSpc>
              <a:buFont typeface="Arial" charset="0"/>
              <a:buChar char="•"/>
            </a:pPr>
            <a:r>
              <a:rPr lang="en-GB" altLang="en-US" sz="2600" dirty="0"/>
              <a:t>Working to ensure that children and young people from Wales in the Criminal Justice System can claim their UNCRC and human rights</a:t>
            </a:r>
          </a:p>
          <a:p>
            <a:pPr eaLnBrk="1" hangingPunct="1">
              <a:lnSpc>
                <a:spcPct val="80000"/>
              </a:lnSpc>
              <a:buFont typeface="Arial" charset="0"/>
              <a:buChar char="•"/>
            </a:pPr>
            <a:r>
              <a:rPr lang="en-GB" altLang="en-US" sz="1300" dirty="0"/>
              <a:t>WAG, 2009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v"/>
            </a:pPr>
            <a:endParaRPr lang="en-GB" altLang="en-US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Children and Young People’s Plan 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0768"/>
            <a:ext cx="8229600" cy="4525963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dirty="0"/>
              <a:t>   Shared mapping of provision and basis of shared funding and joint commissioning of provision </a:t>
            </a:r>
          </a:p>
          <a:p>
            <a:pPr eaLnBrk="1" hangingPunct="1">
              <a:buFont typeface="Arial" charset="0"/>
              <a:buChar char="•"/>
            </a:pPr>
            <a:r>
              <a:rPr lang="en-GB" altLang="en-US" dirty="0"/>
              <a:t>States how local partners co-operate to improve outcomes</a:t>
            </a:r>
          </a:p>
          <a:p>
            <a:pPr eaLnBrk="1" hangingPunct="1">
              <a:buFont typeface="Arial" charset="0"/>
              <a:buChar char="•"/>
            </a:pPr>
            <a:r>
              <a:rPr lang="en-GB" altLang="en-US" dirty="0"/>
              <a:t>Details strategic priorities </a:t>
            </a:r>
          </a:p>
          <a:p>
            <a:pPr eaLnBrk="1" hangingPunct="1">
              <a:buFont typeface="Arial" charset="0"/>
              <a:buChar char="•"/>
            </a:pPr>
            <a:r>
              <a:rPr lang="en-GB" altLang="en-US" dirty="0"/>
              <a:t>Partner responsibilities</a:t>
            </a:r>
          </a:p>
          <a:p>
            <a:pPr eaLnBrk="1" hangingPunct="1">
              <a:buFont typeface="Arial" charset="0"/>
              <a:buChar char="•"/>
            </a:pPr>
            <a:r>
              <a:rPr lang="en-GB" altLang="en-US" dirty="0"/>
              <a:t>Identifies resources 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340768"/>
            <a:ext cx="8229600" cy="4248472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  <a:defRPr/>
            </a:pPr>
            <a:r>
              <a:rPr lang="en-GB" dirty="0"/>
              <a:t>Read through the summary of:</a:t>
            </a:r>
          </a:p>
          <a:p>
            <a:pPr>
              <a:defRPr/>
            </a:pPr>
            <a:r>
              <a:rPr lang="en-GB" dirty="0"/>
              <a:t>The Social Services and Well-being (Wales) Act 2014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What, if any, improvements to the support people in Wales can expect does the Act make?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3528" y="548680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Group Activity</a:t>
            </a:r>
          </a:p>
        </p:txBody>
      </p:sp>
      <p:pic>
        <p:nvPicPr>
          <p:cNvPr id="5" name="Picture 4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5727334"/>
            <a:ext cx="964475" cy="96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804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References 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6013" y="1773238"/>
            <a:ext cx="7315200" cy="400685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000" dirty="0"/>
              <a:t>Cronin M &amp; Smith C (2010) in </a:t>
            </a:r>
            <a:r>
              <a:rPr lang="en-GB" altLang="en-US" sz="2000" dirty="0" err="1"/>
              <a:t>Brotherton</a:t>
            </a:r>
            <a:r>
              <a:rPr lang="en-GB" altLang="en-US" sz="2000" dirty="0"/>
              <a:t> G, Davies H &amp; McGillivray </a:t>
            </a:r>
            <a:r>
              <a:rPr lang="en-GB" altLang="en-US" sz="2000" i="1" dirty="0"/>
              <a:t>Working with Children, Young People and Families. </a:t>
            </a:r>
            <a:r>
              <a:rPr lang="en-GB" altLang="en-US" sz="2000" dirty="0"/>
              <a:t>London: Sage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000" dirty="0"/>
              <a:t>Estyn (2011) </a:t>
            </a:r>
            <a:r>
              <a:rPr lang="en-GB" altLang="en-US" sz="2000" i="1" dirty="0"/>
              <a:t>Tackling poverty and disadvantage in schools: working with the community and other services, </a:t>
            </a:r>
            <a:r>
              <a:rPr lang="en-GB" altLang="en-US" sz="2000" dirty="0"/>
              <a:t>Cardiff: Crown Copyright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000" dirty="0"/>
              <a:t>Gasper M (2010) </a:t>
            </a:r>
            <a:r>
              <a:rPr lang="en-GB" altLang="en-US" sz="2000" i="1" dirty="0"/>
              <a:t>Multi-agency Working in the Early Years, </a:t>
            </a:r>
            <a:r>
              <a:rPr lang="en-GB" altLang="en-US" sz="2000" dirty="0"/>
              <a:t>London: Sage </a:t>
            </a:r>
            <a:r>
              <a:rPr lang="en-GB" altLang="en-US" sz="2000" i="1" dirty="0"/>
              <a:t>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000" dirty="0"/>
              <a:t>Harris, A. &amp; Allen, T. (2011) 'Young people's views of multi-agency working', </a:t>
            </a:r>
            <a:r>
              <a:rPr lang="en-GB" altLang="en-US" sz="2000" i="1" dirty="0"/>
              <a:t>British Educational Research Journal</a:t>
            </a:r>
            <a:r>
              <a:rPr lang="en-GB" altLang="en-US" sz="2000" dirty="0"/>
              <a:t>, 37 (3) 405-419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000" dirty="0"/>
              <a:t>Oliver, B and Pitt, B. (2011) ‘Working with Children, Young People and their Families: A course book for Foundation Degrees, Exeter: Learning Matters</a:t>
            </a:r>
          </a:p>
          <a:p>
            <a:pPr>
              <a:lnSpc>
                <a:spcPct val="80000"/>
              </a:lnSpc>
              <a:buNone/>
            </a:pPr>
            <a:r>
              <a:rPr lang="en-GB" altLang="en-US" sz="2000" dirty="0"/>
              <a:t>Parton, N. (2011) ‘</a:t>
            </a:r>
            <a:r>
              <a:rPr lang="en-GB" sz="2000" dirty="0"/>
              <a:t>Child Protection and Safeguarding in England: Changing and Competing Conceptions of Risk and their Implications for Social Work’ </a:t>
            </a:r>
            <a:r>
              <a:rPr lang="en-GB" sz="2000" i="1" dirty="0"/>
              <a:t>Br J </a:t>
            </a:r>
            <a:r>
              <a:rPr lang="en-GB" sz="2000" i="1" dirty="0" err="1"/>
              <a:t>Soc</a:t>
            </a:r>
            <a:r>
              <a:rPr lang="en-GB" sz="2000" i="1" dirty="0"/>
              <a:t> Work</a:t>
            </a:r>
            <a:r>
              <a:rPr lang="en-GB" sz="2000" dirty="0"/>
              <a:t> 2011; 41 (5): 854-875. </a:t>
            </a:r>
            <a:r>
              <a:rPr lang="en-GB" sz="2000" dirty="0" err="1"/>
              <a:t>doi</a:t>
            </a:r>
            <a:r>
              <a:rPr lang="en-GB" sz="2000" dirty="0"/>
              <a:t>: 10.1093/</a:t>
            </a:r>
            <a:r>
              <a:rPr lang="en-GB" sz="2000" dirty="0" err="1"/>
              <a:t>bjsw</a:t>
            </a:r>
            <a:r>
              <a:rPr lang="en-GB" sz="2000" dirty="0"/>
              <a:t>/bcq119  </a:t>
            </a:r>
            <a:endParaRPr lang="en-GB" altLang="en-US" sz="2000" dirty="0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References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/>
              <a:t>Spicker P, (2008) </a:t>
            </a:r>
            <a:r>
              <a:rPr lang="en-GB" altLang="en-US" sz="2400" i="1"/>
              <a:t>Social Policy: Themes and Approaches, </a:t>
            </a:r>
            <a:r>
              <a:rPr lang="en-GB" altLang="en-US" sz="2400"/>
              <a:t>Bristol: Policy Press, Welsh Assembly Government, </a:t>
            </a:r>
            <a:r>
              <a:rPr lang="en-GB" altLang="en-US" sz="2400" i="1"/>
              <a:t>Children and Young People: Rights to Action, </a:t>
            </a:r>
            <a:r>
              <a:rPr lang="en-GB" altLang="en-US" sz="2400"/>
              <a:t>Cardiff: WAG, 2004</a:t>
            </a:r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/>
              <a:t>Wales: Welsh Assembly Government, (2009) </a:t>
            </a:r>
            <a:r>
              <a:rPr lang="en-GB" altLang="en-US" sz="2400" i="1"/>
              <a:t>Getting it right 2009: United Nations Convention on the Rights of the Child, </a:t>
            </a:r>
            <a:r>
              <a:rPr lang="en-GB" altLang="en-US" sz="2400"/>
              <a:t>Cardiff: WAG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/>
              <a:t>Wales: Welsh Assembly Government (2003) National Standards for the Provision of Children’s Advocacy Services, Cardiff: WAG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100"/>
              <a:t>Images:  ‘Collaborative Groupwork enhances learning’, available at:  http://ehlt.flinders.edu.au/education/DLiT/2008/collaborativegroupwork/Why/enhance.htm</a:t>
            </a:r>
          </a:p>
          <a:p>
            <a:pPr eaLnBrk="1" hangingPunct="1">
              <a:lnSpc>
                <a:spcPct val="90000"/>
              </a:lnSpc>
            </a:pPr>
            <a:endParaRPr lang="en-GB" altLang="en-US" sz="2100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1800" dirty="0" err="1"/>
              <a:t>Drobnic</a:t>
            </a:r>
            <a:r>
              <a:rPr lang="en-GB" sz="1800" dirty="0"/>
              <a:t>, S, </a:t>
            </a:r>
            <a:r>
              <a:rPr lang="en-GB" sz="1800" dirty="0" err="1"/>
              <a:t>Beham</a:t>
            </a:r>
            <a:r>
              <a:rPr lang="en-GB" sz="1800" dirty="0"/>
              <a:t>, B &amp; </a:t>
            </a:r>
            <a:r>
              <a:rPr lang="en-GB" sz="1800" dirty="0" err="1"/>
              <a:t>Prag</a:t>
            </a:r>
            <a:r>
              <a:rPr lang="en-GB" sz="1800" dirty="0"/>
              <a:t>, P (2010) ’Good Job, Good Life? Working Conditions and Quality of Life in Europe’, Social Indicators Research, Vol. 99 pp. 205–225.</a:t>
            </a:r>
          </a:p>
          <a:p>
            <a:r>
              <a:rPr lang="en-GB" sz="1800" dirty="0" err="1"/>
              <a:t>Harkness</a:t>
            </a:r>
            <a:r>
              <a:rPr lang="en-GB" sz="1800" dirty="0"/>
              <a:t>, S. and Evans, M. (2011) The Employment Effects of Recession on Couples in the UK: Women's and Household Employment Prospects and Partners’ job loss. </a:t>
            </a:r>
            <a:r>
              <a:rPr lang="en-GB" sz="1800" i="1" dirty="0"/>
              <a:t>Journal of Social </a:t>
            </a:r>
            <a:r>
              <a:rPr lang="pl-PL" sz="1800" i="1" dirty="0"/>
              <a:t>Policy</a:t>
            </a:r>
            <a:r>
              <a:rPr lang="pl-PL" sz="1800" dirty="0"/>
              <a:t>, 40 (4). pp. 675-693.</a:t>
            </a:r>
            <a:endParaRPr lang="en-GB" sz="1800" dirty="0"/>
          </a:p>
          <a:p>
            <a:r>
              <a:rPr lang="en-GB" sz="1800" dirty="0"/>
              <a:t>IES (2015) </a:t>
            </a:r>
            <a:r>
              <a:rPr lang="en-GB" sz="1800" u="sng" dirty="0">
                <a:hlinkClick r:id="rId2"/>
              </a:rPr>
              <a:t>http://nces.ed.gov/programs/coe/indicator_cbc.asp</a:t>
            </a:r>
            <a:endParaRPr lang="en-GB" sz="1800" dirty="0"/>
          </a:p>
          <a:p>
            <a:r>
              <a:rPr lang="en-GB" sz="1800" dirty="0"/>
              <a:t>ONS (2013)</a:t>
            </a:r>
            <a:r>
              <a:rPr lang="en-GB" sz="1800" i="1" dirty="0"/>
              <a:t> Labour Market Statistics, 2013, </a:t>
            </a:r>
            <a:r>
              <a:rPr lang="en-GB" sz="1800" dirty="0"/>
              <a:t>London: ONS.</a:t>
            </a:r>
          </a:p>
          <a:p>
            <a:r>
              <a:rPr lang="en-GB" sz="1800" dirty="0"/>
              <a:t>ONS (2013) </a:t>
            </a:r>
            <a:r>
              <a:rPr lang="en-GB" sz="1800" i="1" dirty="0"/>
              <a:t>Full Report - Graduates in the UK Labour Market 2013, </a:t>
            </a:r>
            <a:r>
              <a:rPr lang="en-GB" sz="1800" dirty="0"/>
              <a:t> London: ONS.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39720413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ONS (2014) ‘Ethnicity and the Labour Market, 2011 Census, England and Wales’, London: ONS.</a:t>
            </a:r>
          </a:p>
          <a:p>
            <a:r>
              <a:rPr lang="en-GB" dirty="0"/>
              <a:t>ONS (2015) </a:t>
            </a:r>
            <a:r>
              <a:rPr lang="en-GB" i="1" dirty="0"/>
              <a:t>UK Labour Market, January 2015, </a:t>
            </a:r>
            <a:r>
              <a:rPr lang="en-GB" dirty="0"/>
              <a:t>London: ONS.</a:t>
            </a:r>
          </a:p>
          <a:p>
            <a:r>
              <a:rPr lang="en-GB" dirty="0"/>
              <a:t>The Fawcett Society (2014) </a:t>
            </a:r>
            <a:r>
              <a:rPr lang="en-GB" i="1" dirty="0"/>
              <a:t>The Changing Labour Market 2: Women, Low Pay and Gender Equality in The Emerging Recovery, </a:t>
            </a:r>
            <a:r>
              <a:rPr lang="en-GB" dirty="0"/>
              <a:t>London: The Fawcett Society</a:t>
            </a:r>
          </a:p>
          <a:p>
            <a:r>
              <a:rPr lang="en-GB" dirty="0"/>
              <a:t>University of Bradford (2012) </a:t>
            </a:r>
            <a:r>
              <a:rPr lang="en-GB" i="1" dirty="0"/>
              <a:t>Employment Legislation – Timeline and Definitions Equality and Anti-discrimination Legislation, </a:t>
            </a:r>
            <a:r>
              <a:rPr lang="en-GB" dirty="0"/>
              <a:t>Bradford: University of Bradford.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096596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1370</TotalTime>
  <Words>1975</Words>
  <Application>Microsoft Office PowerPoint</Application>
  <PresentationFormat>On-screen Show (4:3)</PresentationFormat>
  <Paragraphs>229</Paragraphs>
  <Slides>48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2" baseType="lpstr">
      <vt:lpstr>Arial</vt:lpstr>
      <vt:lpstr>Calibri</vt:lpstr>
      <vt:lpstr>Wingdings</vt:lpstr>
      <vt:lpstr>UWTSD blue background</vt:lpstr>
      <vt:lpstr>PowerPoint Presentation</vt:lpstr>
      <vt:lpstr>Recap of last session</vt:lpstr>
      <vt:lpstr>Equality in the Workplace?</vt:lpstr>
      <vt:lpstr>Gender</vt:lpstr>
      <vt:lpstr>Gender: Public/Private Sector</vt:lpstr>
      <vt:lpstr>Ethnicity</vt:lpstr>
      <vt:lpstr>Ethnicity: Employment Rates by Gender</vt:lpstr>
      <vt:lpstr>Level of Education</vt:lpstr>
      <vt:lpstr>% Graduates in Population</vt:lpstr>
      <vt:lpstr>Education: Headline   Labour Market Figures</vt:lpstr>
      <vt:lpstr>Education: Type of Employment</vt:lpstr>
      <vt:lpstr>Employment by  Main Subject of Degree</vt:lpstr>
      <vt:lpstr>Values in the Workplace: Valuing Work</vt:lpstr>
      <vt:lpstr>Values in the Workplace: Valuing Work</vt:lpstr>
      <vt:lpstr>Values in the Workplace: Valuing Work</vt:lpstr>
      <vt:lpstr>Part-Time versus Full-Time: Gender</vt:lpstr>
      <vt:lpstr>Accountability</vt:lpstr>
      <vt:lpstr>Integration</vt:lpstr>
      <vt:lpstr>Vocabulary </vt:lpstr>
      <vt:lpstr>Common Core Skills and Knowledge</vt:lpstr>
      <vt:lpstr>Models of Multi- Agency Working</vt:lpstr>
      <vt:lpstr>Models of Practice</vt:lpstr>
      <vt:lpstr>Models of  Multi-agency working</vt:lpstr>
      <vt:lpstr>Models of  Multi-agency working</vt:lpstr>
      <vt:lpstr>Models of  Multi-agency working</vt:lpstr>
      <vt:lpstr>Models of  Multi-agency working</vt:lpstr>
      <vt:lpstr>Continuum of Needs Sunderland Children’s Trust</vt:lpstr>
      <vt:lpstr>Welsh Context - Newport</vt:lpstr>
      <vt:lpstr>Team Around the Cluster - Supporting Need</vt:lpstr>
      <vt:lpstr>Team Around the Cluster - Supporting Need</vt:lpstr>
      <vt:lpstr>Team Around the Cluster - Supporting Need</vt:lpstr>
      <vt:lpstr>PowerPoint Presentation</vt:lpstr>
      <vt:lpstr>Benefits</vt:lpstr>
      <vt:lpstr>Benefits</vt:lpstr>
      <vt:lpstr>Benefits</vt:lpstr>
      <vt:lpstr>Benefits</vt:lpstr>
      <vt:lpstr>PowerPoint Presentation</vt:lpstr>
      <vt:lpstr>Challenges</vt:lpstr>
      <vt:lpstr>Challenges</vt:lpstr>
      <vt:lpstr>Working Together for Inclusion</vt:lpstr>
      <vt:lpstr>Working Together for Inclusion</vt:lpstr>
      <vt:lpstr>Working Together for Inclusion</vt:lpstr>
      <vt:lpstr>Children and Young People’s Plan </vt:lpstr>
      <vt:lpstr>PowerPoint Presentation</vt:lpstr>
      <vt:lpstr>References </vt:lpstr>
      <vt:lpstr>References</vt:lpstr>
      <vt:lpstr>Reference List</vt:lpstr>
      <vt:lpstr>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54</cp:revision>
  <dcterms:created xsi:type="dcterms:W3CDTF">2017-02-02T13:10:55Z</dcterms:created>
  <dcterms:modified xsi:type="dcterms:W3CDTF">2018-11-18T12:33:08Z</dcterms:modified>
</cp:coreProperties>
</file>