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61" r:id="rId5"/>
    <p:sldId id="257" r:id="rId6"/>
    <p:sldId id="258" r:id="rId7"/>
    <p:sldId id="260" r:id="rId8"/>
    <p:sldId id="25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3DFA46-E5CD-4133-A529-3D54E8069FD0}" v="8" dt="2021-08-11T00:15:34.7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5" d="100"/>
          <a:sy n="85" d="100"/>
        </p:scale>
        <p:origin x="18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ma Begum (1912288)" userId="77cb5c2f-4eec-4f25-a280-6a8567f7eabf" providerId="ADAL" clId="{9E3DFA46-E5CD-4133-A529-3D54E8069FD0}"/>
    <pc:docChg chg="undo custSel modSld">
      <pc:chgData name="Nazma Begum (1912288)" userId="77cb5c2f-4eec-4f25-a280-6a8567f7eabf" providerId="ADAL" clId="{9E3DFA46-E5CD-4133-A529-3D54E8069FD0}" dt="2021-08-11T19:00:29.301" v="6060" actId="20577"/>
      <pc:docMkLst>
        <pc:docMk/>
      </pc:docMkLst>
      <pc:sldChg chg="modSp mod">
        <pc:chgData name="Nazma Begum (1912288)" userId="77cb5c2f-4eec-4f25-a280-6a8567f7eabf" providerId="ADAL" clId="{9E3DFA46-E5CD-4133-A529-3D54E8069FD0}" dt="2021-08-10T21:06:23.993" v="566" actId="20577"/>
        <pc:sldMkLst>
          <pc:docMk/>
          <pc:sldMk cId="1512845258" sldId="257"/>
        </pc:sldMkLst>
        <pc:spChg chg="mod">
          <ac:chgData name="Nazma Begum (1912288)" userId="77cb5c2f-4eec-4f25-a280-6a8567f7eabf" providerId="ADAL" clId="{9E3DFA46-E5CD-4133-A529-3D54E8069FD0}" dt="2021-08-10T21:06:23.993" v="566" actId="20577"/>
          <ac:spMkLst>
            <pc:docMk/>
            <pc:sldMk cId="1512845258" sldId="257"/>
            <ac:spMk id="3" creationId="{7C55405F-B1B5-4DEF-B747-6D8A425C7DED}"/>
          </ac:spMkLst>
        </pc:spChg>
      </pc:sldChg>
      <pc:sldChg chg="modSp mod">
        <pc:chgData name="Nazma Begum (1912288)" userId="77cb5c2f-4eec-4f25-a280-6a8567f7eabf" providerId="ADAL" clId="{9E3DFA46-E5CD-4133-A529-3D54E8069FD0}" dt="2021-08-10T21:28:12.324" v="1230" actId="20577"/>
        <pc:sldMkLst>
          <pc:docMk/>
          <pc:sldMk cId="2274947693" sldId="258"/>
        </pc:sldMkLst>
        <pc:spChg chg="mod">
          <ac:chgData name="Nazma Begum (1912288)" userId="77cb5c2f-4eec-4f25-a280-6a8567f7eabf" providerId="ADAL" clId="{9E3DFA46-E5CD-4133-A529-3D54E8069FD0}" dt="2021-08-10T21:28:12.324" v="1230" actId="20577"/>
          <ac:spMkLst>
            <pc:docMk/>
            <pc:sldMk cId="2274947693" sldId="258"/>
            <ac:spMk id="3" creationId="{D342EDA8-78A7-48B7-9C96-97679DE6DE9B}"/>
          </ac:spMkLst>
        </pc:spChg>
      </pc:sldChg>
      <pc:sldChg chg="modSp mod">
        <pc:chgData name="Nazma Begum (1912288)" userId="77cb5c2f-4eec-4f25-a280-6a8567f7eabf" providerId="ADAL" clId="{9E3DFA46-E5CD-4133-A529-3D54E8069FD0}" dt="2021-08-11T19:00:29.301" v="6060" actId="20577"/>
        <pc:sldMkLst>
          <pc:docMk/>
          <pc:sldMk cId="42112689" sldId="259"/>
        </pc:sldMkLst>
        <pc:spChg chg="mod">
          <ac:chgData name="Nazma Begum (1912288)" userId="77cb5c2f-4eec-4f25-a280-6a8567f7eabf" providerId="ADAL" clId="{9E3DFA46-E5CD-4133-A529-3D54E8069FD0}" dt="2021-08-11T19:00:29.301" v="6060" actId="20577"/>
          <ac:spMkLst>
            <pc:docMk/>
            <pc:sldMk cId="42112689" sldId="259"/>
            <ac:spMk id="3" creationId="{7D0CCD17-28FE-496A-8B33-DCC80EBEBEEF}"/>
          </ac:spMkLst>
        </pc:spChg>
      </pc:sldChg>
      <pc:sldChg chg="addSp modSp mod">
        <pc:chgData name="Nazma Begum (1912288)" userId="77cb5c2f-4eec-4f25-a280-6a8567f7eabf" providerId="ADAL" clId="{9E3DFA46-E5CD-4133-A529-3D54E8069FD0}" dt="2021-08-11T18:56:24.813" v="6044" actId="11529"/>
        <pc:sldMkLst>
          <pc:docMk/>
          <pc:sldMk cId="999340479" sldId="260"/>
        </pc:sldMkLst>
        <pc:spChg chg="mod">
          <ac:chgData name="Nazma Begum (1912288)" userId="77cb5c2f-4eec-4f25-a280-6a8567f7eabf" providerId="ADAL" clId="{9E3DFA46-E5CD-4133-A529-3D54E8069FD0}" dt="2021-08-11T00:21:45.634" v="3621" actId="14100"/>
          <ac:spMkLst>
            <pc:docMk/>
            <pc:sldMk cId="999340479" sldId="260"/>
            <ac:spMk id="2" creationId="{84C0EAA8-394C-495A-8ADE-02A487113AED}"/>
          </ac:spMkLst>
        </pc:spChg>
        <pc:graphicFrameChg chg="mod modGraphic">
          <ac:chgData name="Nazma Begum (1912288)" userId="77cb5c2f-4eec-4f25-a280-6a8567f7eabf" providerId="ADAL" clId="{9E3DFA46-E5CD-4133-A529-3D54E8069FD0}" dt="2021-08-11T18:51:19.037" v="6037" actId="20577"/>
          <ac:graphicFrameMkLst>
            <pc:docMk/>
            <pc:sldMk cId="999340479" sldId="260"/>
            <ac:graphicFrameMk id="6" creationId="{4E015688-109E-44EE-8228-480161D6B8B2}"/>
          </ac:graphicFrameMkLst>
        </pc:graphicFrameChg>
        <pc:cxnChg chg="add mod">
          <ac:chgData name="Nazma Begum (1912288)" userId="77cb5c2f-4eec-4f25-a280-6a8567f7eabf" providerId="ADAL" clId="{9E3DFA46-E5CD-4133-A529-3D54E8069FD0}" dt="2021-08-11T18:32:57.413" v="4827" actId="1076"/>
          <ac:cxnSpMkLst>
            <pc:docMk/>
            <pc:sldMk cId="999340479" sldId="260"/>
            <ac:cxnSpMk id="4" creationId="{33FCB47B-73A3-4D9B-8555-D3C31AC6AFEC}"/>
          </ac:cxnSpMkLst>
        </pc:cxnChg>
        <pc:cxnChg chg="add">
          <ac:chgData name="Nazma Begum (1912288)" userId="77cb5c2f-4eec-4f25-a280-6a8567f7eabf" providerId="ADAL" clId="{9E3DFA46-E5CD-4133-A529-3D54E8069FD0}" dt="2021-08-11T18:52:37.578" v="6040" actId="11529"/>
          <ac:cxnSpMkLst>
            <pc:docMk/>
            <pc:sldMk cId="999340479" sldId="260"/>
            <ac:cxnSpMk id="13" creationId="{3B8597C6-E0CB-4403-A0B7-C975AFA779BE}"/>
          </ac:cxnSpMkLst>
        </pc:cxnChg>
        <pc:cxnChg chg="add">
          <ac:chgData name="Nazma Begum (1912288)" userId="77cb5c2f-4eec-4f25-a280-6a8567f7eabf" providerId="ADAL" clId="{9E3DFA46-E5CD-4133-A529-3D54E8069FD0}" dt="2021-08-11T18:53:19.390" v="6041" actId="11529"/>
          <ac:cxnSpMkLst>
            <pc:docMk/>
            <pc:sldMk cId="999340479" sldId="260"/>
            <ac:cxnSpMk id="15" creationId="{151CDFFC-7311-4F47-B186-5EDCDD199599}"/>
          </ac:cxnSpMkLst>
        </pc:cxnChg>
        <pc:cxnChg chg="add">
          <ac:chgData name="Nazma Begum (1912288)" userId="77cb5c2f-4eec-4f25-a280-6a8567f7eabf" providerId="ADAL" clId="{9E3DFA46-E5CD-4133-A529-3D54E8069FD0}" dt="2021-08-11T18:55:17.710" v="6042" actId="11529"/>
          <ac:cxnSpMkLst>
            <pc:docMk/>
            <pc:sldMk cId="999340479" sldId="260"/>
            <ac:cxnSpMk id="17" creationId="{D1E362CD-4C31-4B45-9E7E-1B3A5227B3C5}"/>
          </ac:cxnSpMkLst>
        </pc:cxnChg>
        <pc:cxnChg chg="add">
          <ac:chgData name="Nazma Begum (1912288)" userId="77cb5c2f-4eec-4f25-a280-6a8567f7eabf" providerId="ADAL" clId="{9E3DFA46-E5CD-4133-A529-3D54E8069FD0}" dt="2021-08-11T18:55:59.644" v="6043" actId="11529"/>
          <ac:cxnSpMkLst>
            <pc:docMk/>
            <pc:sldMk cId="999340479" sldId="260"/>
            <ac:cxnSpMk id="19" creationId="{EC1DC544-5E01-4123-A1F6-B5E6BCB1193E}"/>
          </ac:cxnSpMkLst>
        </pc:cxnChg>
        <pc:cxnChg chg="add">
          <ac:chgData name="Nazma Begum (1912288)" userId="77cb5c2f-4eec-4f25-a280-6a8567f7eabf" providerId="ADAL" clId="{9E3DFA46-E5CD-4133-A529-3D54E8069FD0}" dt="2021-08-11T18:56:24.813" v="6044" actId="11529"/>
          <ac:cxnSpMkLst>
            <pc:docMk/>
            <pc:sldMk cId="999340479" sldId="260"/>
            <ac:cxnSpMk id="21" creationId="{DD19887A-7215-4F3E-9C74-00674CE49C20}"/>
          </ac:cxnSpMkLst>
        </pc:cxnChg>
      </pc:sldChg>
      <pc:sldChg chg="modSp mod">
        <pc:chgData name="Nazma Begum (1912288)" userId="77cb5c2f-4eec-4f25-a280-6a8567f7eabf" providerId="ADAL" clId="{9E3DFA46-E5CD-4133-A529-3D54E8069FD0}" dt="2021-08-10T20:52:56.712" v="19" actId="20577"/>
        <pc:sldMkLst>
          <pc:docMk/>
          <pc:sldMk cId="1995036363" sldId="261"/>
        </pc:sldMkLst>
        <pc:spChg chg="mod">
          <ac:chgData name="Nazma Begum (1912288)" userId="77cb5c2f-4eec-4f25-a280-6a8567f7eabf" providerId="ADAL" clId="{9E3DFA46-E5CD-4133-A529-3D54E8069FD0}" dt="2021-08-10T20:52:56.712" v="19" actId="20577"/>
          <ac:spMkLst>
            <pc:docMk/>
            <pc:sldMk cId="1995036363" sldId="261"/>
            <ac:spMk id="3" creationId="{CEAD54F1-95E5-440C-B085-1E65C00D8C6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DF0F7-4E8E-4BD4-BFDA-CD06EB26EA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7326CC-5237-4899-B516-2F0F18DAA2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272FA-5F19-4E06-8B19-15DA03226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10/08/2021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F390E1-755B-4F31-93F0-4D85B3120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D5099-F392-4A7A-8AA4-2600B8C26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6520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FC2BA-7EA0-41AD-8AB5-358E0C8DB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4962A-21E8-4711-8C94-504EF98B6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1081FC-42C3-4514-ADB1-1EABDDF41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10/08/2021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2AE23C-98FC-485F-9F21-3E013D0CC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E3F907-A911-408A-AB06-BD28A72EA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184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DAA72-8CCF-4814-9961-2D86C36EB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461034-F4AA-40C9-823D-8040EA13F4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F40AB4-3196-4A37-8CC5-47A0CD865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10/08/2021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CD19C-88DF-417F-874E-FF96996A3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0220D-7A24-4027-837C-B2174CDFD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281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75B66-70B3-433D-8B56-01A8ADB46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97ED0-F091-4181-819A-971A9355BC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F1DAE3-518C-46ED-BAF6-44C5E3F73D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46F341-B327-40E1-8EED-536683A98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10/08/2021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BA8E0D-9172-475C-A690-D8B56A4C1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621783-D97C-4DC8-9BBC-F841D0958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96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7299D-B6EE-41C4-BE50-44462DE2F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21CE6-BC4D-4D6D-92F8-9F1F28D607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3FE63B-A31D-4560-B5D0-D5DB1145F8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04E56A-1DB8-45CA-9F64-B6F561F771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95B422-756D-44DC-9A62-286A5579CF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487175-0388-4874-ABF2-D8456B152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10/08/2021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74538B-BD6F-4A56-A479-A97D3C9E5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32661B-F8F5-4B75-B5CD-FC121C696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2536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CE6D3-31AE-41C3-8245-6A6CA02A1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69F138-8196-4882-9369-3C6231CB4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10/08/2021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AEF500-F84E-490B-B576-6A6800130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0ED19-9D1F-4ADD-9180-95146C103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8156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C60785-B0B7-46E4-B09A-11BA6DC52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10/08/2021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A69350-5D51-46B7-8410-B078E0170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A4993F-9E27-4D0A-9BC9-2EFE4BA97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69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086E5-8CE0-40ED-961D-0B78F97C2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66DC49-E25F-4BD5-8AF2-046750C994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8CC0FC-74D9-4920-8E35-FB72D7B8AC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8C124B-9CDB-4851-85A9-0CC9F73B1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10/08/2021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39243B-0077-4FDA-9EFE-39936A4F7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344981-D768-4B48-8849-8F74655DE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565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EA54C-94B8-4F55-AA32-EA7589CD7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AC843E-519D-4E4D-89FB-6E859C8ECF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0E5294-EA6B-455E-9177-0C48D36D26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D0268A-424E-4232-86D1-4313B4F3D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10/08/2021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2CF69B-52E5-4584-A59D-44C105C13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A6EF42-B6F4-429B-A50E-7E2AFFED9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670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25FAC-D56C-4288-B1CA-298C56C16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5F06C6-9D41-44D9-B658-2218007147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F10F0-EA0A-47DC-B570-AAD043C91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10/08/2021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CE488A-226A-41E2-B0B9-917C37677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1AAF9C-5267-4105-A96C-5C87BD568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4128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00933E-835C-45E3-85FA-A1C91E1C64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924868-5CFF-44F8-9213-AFBEAD58C8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C9F109-FA34-41DB-AE3D-13917C1EA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10/08/2021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24C14-14AA-4C69-A912-B6A0F812F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63E128-5EFF-4F1D-B71D-2F67192D2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1834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339464-C59E-44DA-8A4D-24CCBD42E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7572B1-3D32-4EB3-B7A8-C989DB00C5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2C4B2-C8BF-4398-AEC6-9E94DE14DB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11222D-1497-48C5-AB7E-D38FF1BE8D50}" type="datetimeFigureOut">
              <a:rPr lang="en-GB" smtClean="0"/>
              <a:t>10/08/2021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AAAA8-B015-4476-9C0C-CE8AA6F0B8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EA97A-3650-4644-9DD1-3C2791C35C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632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73A46-0DE7-4BDA-B877-86201B8CE35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Introduction to Research</a:t>
            </a:r>
            <a:br>
              <a:rPr lang="en-GB" sz="4400" dirty="0"/>
            </a:br>
            <a:r>
              <a:rPr lang="en-GB" sz="4400" dirty="0"/>
              <a:t>Viva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AD54F1-95E5-440C-B085-1E65C00D8C6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Student Name: Nazma Begum</a:t>
            </a:r>
          </a:p>
          <a:p>
            <a:r>
              <a:rPr lang="en-GB" dirty="0"/>
              <a:t>Student Number: 1912288</a:t>
            </a:r>
          </a:p>
        </p:txBody>
      </p:sp>
    </p:spTree>
    <p:extLst>
      <p:ext uri="{BB962C8B-B14F-4D97-AF65-F5344CB8AC3E}">
        <p14:creationId xmlns:p14="http://schemas.microsoft.com/office/powerpoint/2010/main" val="1995036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B95FD-75B9-45E4-993D-A06DD4DE0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Literature Review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5405F-B1B5-4DEF-B747-6D8A425C7D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What is your literature review about? </a:t>
            </a:r>
          </a:p>
          <a:p>
            <a:pPr marL="0" indent="0">
              <a:buNone/>
            </a:pPr>
            <a:r>
              <a:rPr lang="en-US" dirty="0"/>
              <a:t>This article sees how children see their relationships particularly their relationship with their siblings after being affected by domestic violence.</a:t>
            </a:r>
          </a:p>
          <a:p>
            <a:pPr marL="0" indent="0">
              <a:buNone/>
            </a:pPr>
            <a:r>
              <a:rPr lang="en-US" dirty="0"/>
              <a:t>(</a:t>
            </a:r>
            <a:r>
              <a:rPr lang="en-US" i="1" dirty="0" err="1">
                <a:solidFill>
                  <a:srgbClr val="0070C0"/>
                </a:solidFill>
              </a:rPr>
              <a:t>Summarise</a:t>
            </a:r>
            <a:r>
              <a:rPr lang="en-US" i="1" dirty="0">
                <a:solidFill>
                  <a:srgbClr val="0070C0"/>
                </a:solidFill>
              </a:rPr>
              <a:t> what your research focus is giving a rationale/justification of the importance of the research</a:t>
            </a:r>
            <a:r>
              <a:rPr lang="en-US" dirty="0"/>
              <a:t>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Research Question: How do children see their families once affected by domestic violence </a:t>
            </a:r>
          </a:p>
          <a:p>
            <a:pPr marL="0" indent="0">
              <a:buNone/>
            </a:pPr>
            <a:r>
              <a:rPr lang="en-US" dirty="0"/>
              <a:t>Aim: To find out how domestic violence has affected their relationships with their siblings.</a:t>
            </a:r>
          </a:p>
          <a:p>
            <a:pPr marL="0" indent="0">
              <a:buNone/>
            </a:pPr>
            <a:r>
              <a:rPr lang="en-US" dirty="0"/>
              <a:t>Objectives: collective interviews with siblings that have experienced domestic violence.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2845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E2F0E-0041-485B-A017-7B44BEB42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2EDA8-78A7-48B7-9C96-97679DE6D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9822"/>
            <a:ext cx="10515600" cy="4777141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US" dirty="0"/>
              <a:t>Type of study: Primary research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dirty="0"/>
              <a:t> Keywords: Domestic violence, Children, relational coping, siblings, interpersonal violence, space, relationality, family, Children, Intimate partner violence, Family violence, Police officer.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dirty="0"/>
              <a:t>What were your data sources? Sage, School of social science educational social work.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dirty="0"/>
              <a:t> Inclusion criteria: In the last five years, Children impacted by domestic violence, Families.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dirty="0"/>
              <a:t> Exclusion criteria:  Outside the UK, Male victims.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4947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0EAA8-394C-495A-8ADE-02A487113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643466"/>
            <a:ext cx="11353800" cy="1727200"/>
          </a:xfrm>
        </p:spPr>
        <p:txBody>
          <a:bodyPr/>
          <a:lstStyle/>
          <a:p>
            <a:r>
              <a:rPr lang="en-GB" dirty="0"/>
              <a:t>Literature Review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E015688-109E-44EE-8228-480161D6B8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84380490"/>
              </p:ext>
            </p:extLst>
          </p:nvPr>
        </p:nvGraphicFramePr>
        <p:xfrm>
          <a:off x="575732" y="519289"/>
          <a:ext cx="10778068" cy="6999990"/>
        </p:xfrm>
        <a:graphic>
          <a:graphicData uri="http://schemas.openxmlformats.org/drawingml/2006/table">
            <a:tbl>
              <a:tblPr firstRow="1" firstCol="1" bandRow="1"/>
              <a:tblGrid>
                <a:gridCol w="1875972">
                  <a:extLst>
                    <a:ext uri="{9D8B030D-6E8A-4147-A177-3AD203B41FA5}">
                      <a16:colId xmlns:a16="http://schemas.microsoft.com/office/drawing/2014/main" val="2791120806"/>
                    </a:ext>
                  </a:extLst>
                </a:gridCol>
                <a:gridCol w="2907768">
                  <a:extLst>
                    <a:ext uri="{9D8B030D-6E8A-4147-A177-3AD203B41FA5}">
                      <a16:colId xmlns:a16="http://schemas.microsoft.com/office/drawing/2014/main" val="3589850242"/>
                    </a:ext>
                  </a:extLst>
                </a:gridCol>
                <a:gridCol w="2712084">
                  <a:extLst>
                    <a:ext uri="{9D8B030D-6E8A-4147-A177-3AD203B41FA5}">
                      <a16:colId xmlns:a16="http://schemas.microsoft.com/office/drawing/2014/main" val="2229489048"/>
                    </a:ext>
                  </a:extLst>
                </a:gridCol>
                <a:gridCol w="3282244">
                  <a:extLst>
                    <a:ext uri="{9D8B030D-6E8A-4147-A177-3AD203B41FA5}">
                      <a16:colId xmlns:a16="http://schemas.microsoft.com/office/drawing/2014/main" val="2241838310"/>
                    </a:ext>
                  </a:extLst>
                </a:gridCol>
              </a:tblGrid>
              <a:tr h="46284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Author and title 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1" i="0" u="none" strike="noStrike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Research Questions or Research Objectives  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Methods and Sample 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Evaluation of the Article 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21238234"/>
                  </a:ext>
                </a:extLst>
              </a:tr>
              <a:tr h="348968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1" i="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Millar,Devaney</a:t>
                      </a:r>
                      <a:r>
                        <a:rPr lang="en-GB" sz="1050" b="1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and Butler (2018)</a:t>
                      </a: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How children were treated and looked after using emotional </a:t>
                      </a:r>
                      <a:r>
                        <a:rPr lang="en-GB" sz="900" b="1" i="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intelligance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Narrative literature reviews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1" i="0" u="none" strike="noStrike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This review gave an insight into how children were treated by officers that came at the scene.</a:t>
                      </a:r>
                      <a:endParaRPr lang="en-GB" sz="105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50155844"/>
                  </a:ext>
                </a:extLst>
              </a:tr>
              <a:tr h="891619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1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Callaghan et al  (2016) </a:t>
                      </a:r>
                      <a:r>
                        <a:rPr lang="en-GB" sz="1050" b="1" i="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Childrens</a:t>
                      </a:r>
                      <a:r>
                        <a:rPr lang="en-GB" sz="1050" b="1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experience of domestic violence and abuse; siblings accounts of </a:t>
                      </a:r>
                      <a:r>
                        <a:rPr lang="en-GB" sz="1050" b="1" i="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realational</a:t>
                      </a:r>
                      <a:r>
                        <a:rPr lang="en-GB" sz="1050" b="1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coping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Understanding agency and resistance strategies exploring their experience of domestic violence.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Semi-structed interviews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1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This article showed how children care for one another after being affected by domestic violence.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7087224"/>
                  </a:ext>
                </a:extLst>
              </a:tr>
              <a:tr h="91689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Evans, M. A </a:t>
                      </a:r>
                      <a:r>
                        <a:rPr lang="en-GB" sz="900" b="1" i="0" u="none" strike="noStrike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Fedar</a:t>
                      </a:r>
                      <a:r>
                        <a:rPr lang="en-GB" sz="9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 G.S (2016)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Help seeking amongst women survivors of domestic violence; a </a:t>
                      </a:r>
                      <a:r>
                        <a:rPr lang="en-GB" sz="900" b="1" i="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qualtitive</a:t>
                      </a:r>
                      <a:r>
                        <a:rPr lang="en-GB" sz="900" b="1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study of pathways towards formal and informal support.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What obstacles women face when pursuing help after experiencing domestic </a:t>
                      </a:r>
                      <a:r>
                        <a:rPr lang="en-GB" sz="900" b="1" i="0" u="none" strike="noStrike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violance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Interviews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1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researchers found that friends were the ones that they turned to after being subjected to domestic violence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11580069"/>
                  </a:ext>
                </a:extLst>
              </a:tr>
              <a:tr h="714699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GB" sz="900" b="1" i="0" u="none" strike="noStrike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Sohal</a:t>
                      </a:r>
                      <a:r>
                        <a:rPr lang="en-GB" sz="9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et al.,(2020)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Improving the health care response to domestic violence and abuse in UK primary care 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This was a </a:t>
                      </a:r>
                      <a:r>
                        <a:rPr lang="en-GB" sz="900" b="1" i="0" u="none" strike="noStrike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qualtitive</a:t>
                      </a:r>
                      <a:r>
                        <a:rPr lang="en-GB" sz="9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study that which was based on studies that were taken place in general practice using identification, referral, improve, safety (IRIS) 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Systematic review using </a:t>
                      </a:r>
                      <a:r>
                        <a:rPr lang="en-GB" sz="900" b="1" i="0" u="none" strike="noStrike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qualtitive</a:t>
                      </a:r>
                      <a:r>
                        <a:rPr lang="en-GB" sz="9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study data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The study data showed that a system level programme that has direct links to </a:t>
                      </a:r>
                      <a:r>
                        <a:rPr lang="en-GB" sz="1050" b="0" i="0" u="none" strike="noStrike" dirty="0" err="1">
                          <a:effectLst/>
                          <a:latin typeface="Arial" panose="020B0604020202020204" pitchFamily="34" charset="0"/>
                        </a:rPr>
                        <a:t>speacialist</a:t>
                      </a:r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 domestic </a:t>
                      </a:r>
                      <a:r>
                        <a:rPr lang="en-GB" sz="1050" b="0" i="0" u="none" strike="noStrike" dirty="0" err="1">
                          <a:effectLst/>
                          <a:latin typeface="Arial" panose="020B0604020202020204" pitchFamily="34" charset="0"/>
                        </a:rPr>
                        <a:t>vialonce</a:t>
                      </a:r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 abuse agencies within the health service. This can be successful if continued over </a:t>
                      </a:r>
                      <a:r>
                        <a:rPr lang="en-GB" sz="1050" b="0" i="0" u="none" strike="noStrike" dirty="0" err="1">
                          <a:effectLst/>
                          <a:latin typeface="Arial" panose="020B0604020202020204" pitchFamily="34" charset="0"/>
                        </a:rPr>
                        <a:t>foyr</a:t>
                      </a:r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 years.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37555704"/>
                  </a:ext>
                </a:extLst>
              </a:tr>
              <a:tr h="2872878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GB" sz="105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Hine, Bates and Wallace (2020) 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1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1" i="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Lysova</a:t>
                      </a:r>
                      <a:r>
                        <a:rPr lang="en-GB" sz="1050" b="1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et al., (2020)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0" i="0" u="none" strike="noStrike" dirty="0" err="1">
                          <a:effectLst/>
                          <a:latin typeface="Arial" panose="020B0604020202020204" pitchFamily="34" charset="0"/>
                        </a:rPr>
                        <a:t>Idriss</a:t>
                      </a:r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, (2021)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Pitt et al., (2020)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Lloyd, M. (2018)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Paul, </a:t>
                      </a:r>
                      <a:r>
                        <a:rPr lang="en-GB" sz="1050" b="0" i="0" u="none" strike="noStrike" dirty="0" err="1">
                          <a:effectLst/>
                          <a:latin typeface="Arial" panose="020B0604020202020204" pitchFamily="34" charset="0"/>
                        </a:rPr>
                        <a:t>et.,al</a:t>
                      </a:r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 (2020)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Covid-19 domestic violence and abuse and urgent dental and oral </a:t>
                      </a:r>
                      <a:r>
                        <a:rPr lang="en-GB" sz="1050" b="0" i="0" u="none" strike="noStrike" dirty="0" err="1">
                          <a:effectLst/>
                          <a:latin typeface="Arial" panose="020B0604020202020204" pitchFamily="34" charset="0"/>
                        </a:rPr>
                        <a:t>maxifacial</a:t>
                      </a:r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 sz="1050" b="0" i="0" u="none" strike="noStrike" dirty="0" err="1">
                          <a:effectLst/>
                          <a:latin typeface="Arial" panose="020B0604020202020204" pitchFamily="34" charset="0"/>
                        </a:rPr>
                        <a:t>surgerycare</a:t>
                      </a: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GB" sz="105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Male victims of domestic abuse experiences of telephone support</a:t>
                      </a:r>
                      <a:r>
                        <a:rPr lang="en-GB" sz="12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Male victims experience when trying to access get criminal justice for domestic abuse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Male victims of DV experiences based on honour and forced marriages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Exploring the views of police members and GP and domestic violence organizations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Impact of domestic violence on young people and children.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For dental </a:t>
                      </a:r>
                      <a:r>
                        <a:rPr lang="en-GB" sz="1050" b="0" i="0" u="none" strike="noStrike" dirty="0" err="1">
                          <a:effectLst/>
                          <a:latin typeface="Arial" panose="020B0604020202020204" pitchFamily="34" charset="0"/>
                        </a:rPr>
                        <a:t>practionnaires</a:t>
                      </a:r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 and </a:t>
                      </a:r>
                      <a:r>
                        <a:rPr lang="en-GB" sz="1050" b="0" i="0" u="none" strike="noStrike" dirty="0" err="1">
                          <a:effectLst/>
                          <a:latin typeface="Arial" panose="020B0604020202020204" pitchFamily="34" charset="0"/>
                        </a:rPr>
                        <a:t>maxifacial</a:t>
                      </a:r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 sz="1050" b="0" i="0" u="none" strike="noStrike" dirty="0" err="1">
                          <a:effectLst/>
                          <a:latin typeface="Arial" panose="020B0604020202020204" pitchFamily="34" charset="0"/>
                        </a:rPr>
                        <a:t>surgens</a:t>
                      </a:r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 all have to ask question when patients come to see them with facial injuries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GB" sz="105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Interview method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1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1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Group </a:t>
                      </a:r>
                      <a:r>
                        <a:rPr lang="en-GB" sz="1050" b="1" i="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disscusions</a:t>
                      </a:r>
                      <a:r>
                        <a:rPr lang="en-GB" sz="1050" b="1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/study/questionnaire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1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1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1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Document review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1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1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1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Semi-structured interviews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1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1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1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Document review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1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1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Document review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1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1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GB" sz="1050" b="1" i="0" u="none" strike="noStrike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Study was not specific in saying the number of people that were interviewed or any background information.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1" i="0" u="none" strike="noStrike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Research was mainly based on </a:t>
                      </a:r>
                      <a:r>
                        <a:rPr lang="en-GB" sz="1050" b="1" i="0" u="none" strike="noStrike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on</a:t>
                      </a:r>
                      <a:r>
                        <a:rPr lang="en-GB" sz="1050" b="1" i="0" u="none" strike="noStrike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what the men were saying and they would criticize the police.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1" i="0" u="none" strike="noStrike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1" i="0" u="none" strike="noStrike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Research was based on past experiences that were used to make their judgment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1" i="0" u="none" strike="noStrike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1" i="0" u="none" strike="noStrike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Limitations on this was that a small portion of GP was used to analyse the data.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1" i="0" u="none" strike="noStrike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1" i="0" u="none" strike="noStrike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Research was based on past case reviews not on current cases to pass judgement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1" i="0" u="none" strike="noStrike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b="1" i="0" u="none" strike="noStrike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If dental and facial </a:t>
                      </a:r>
                      <a:r>
                        <a:rPr lang="en-GB" sz="1050" b="1" i="0" u="none" strike="noStrike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practioners</a:t>
                      </a:r>
                      <a:r>
                        <a:rPr lang="en-GB" sz="1050" b="1" i="0" u="none" strike="noStrike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only focus on treating the victims without asking questions then we will not have helped the victims. Questions must always be raised.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1" i="0" u="none" strike="noStrike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1" i="0" u="none" strike="noStrike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1" i="0" u="none" strike="noStrike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5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83058983"/>
                  </a:ext>
                </a:extLst>
              </a:tr>
            </a:tbl>
          </a:graphicData>
        </a:graphic>
      </p:graphicFrame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3FCB47B-73A3-4D9B-8555-D3C31AC6AFEC}"/>
              </a:ext>
            </a:extLst>
          </p:cNvPr>
          <p:cNvCxnSpPr>
            <a:cxnSpLocks/>
          </p:cNvCxnSpPr>
          <p:nvPr/>
        </p:nvCxnSpPr>
        <p:spPr>
          <a:xfrm>
            <a:off x="575732" y="4312357"/>
            <a:ext cx="10631314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B8597C6-E0CB-4403-A0B7-C975AFA779BE}"/>
              </a:ext>
            </a:extLst>
          </p:cNvPr>
          <p:cNvCxnSpPr/>
          <p:nvPr/>
        </p:nvCxnSpPr>
        <p:spPr>
          <a:xfrm>
            <a:off x="575732" y="4730044"/>
            <a:ext cx="1087120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1CDFFC-7311-4F47-B186-5EDCDD199599}"/>
              </a:ext>
            </a:extLst>
          </p:cNvPr>
          <p:cNvCxnSpPr/>
          <p:nvPr/>
        </p:nvCxnSpPr>
        <p:spPr>
          <a:xfrm flipV="1">
            <a:off x="575732" y="5192889"/>
            <a:ext cx="4775201" cy="790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1E362CD-4C31-4B45-9E7E-1B3A5227B3C5}"/>
              </a:ext>
            </a:extLst>
          </p:cNvPr>
          <p:cNvCxnSpPr/>
          <p:nvPr/>
        </p:nvCxnSpPr>
        <p:spPr>
          <a:xfrm>
            <a:off x="5350933" y="5192889"/>
            <a:ext cx="600286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C1DC544-5E01-4123-A1F6-B5E6BCB1193E}"/>
              </a:ext>
            </a:extLst>
          </p:cNvPr>
          <p:cNvCxnSpPr/>
          <p:nvPr/>
        </p:nvCxnSpPr>
        <p:spPr>
          <a:xfrm flipV="1">
            <a:off x="575732" y="5655733"/>
            <a:ext cx="10778068" cy="903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D19887A-7215-4F3E-9C74-00674CE49C20}"/>
              </a:ext>
            </a:extLst>
          </p:cNvPr>
          <p:cNvCxnSpPr/>
          <p:nvPr/>
        </p:nvCxnSpPr>
        <p:spPr>
          <a:xfrm flipV="1">
            <a:off x="575732" y="6016978"/>
            <a:ext cx="10778068" cy="1580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9340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6B467-C08C-466F-BE6B-7F9ED5E6F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CCD17-28FE-496A-8B33-DCC80EBEBE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 Children are affected the most when there is domestic violence in the family</a:t>
            </a:r>
          </a:p>
          <a:p>
            <a:r>
              <a:rPr lang="en-US" dirty="0"/>
              <a:t> Women affected by domestic violence abuse (DVA) would rather ask for support from friends than families members</a:t>
            </a:r>
          </a:p>
          <a:p>
            <a:r>
              <a:rPr lang="en-US" dirty="0"/>
              <a:t> Men suffering from DVA would choose not to tell anyone with the fear of being judged.</a:t>
            </a:r>
          </a:p>
          <a:p>
            <a:pPr marL="0" indent="0">
              <a:buNone/>
            </a:pPr>
            <a:r>
              <a:rPr lang="en-US" dirty="0"/>
              <a:t>       Key Themes</a:t>
            </a:r>
          </a:p>
          <a:p>
            <a:pPr marL="0" indent="0">
              <a:buNone/>
            </a:pPr>
            <a:r>
              <a:rPr lang="en-US" dirty="0"/>
              <a:t> How children are affected by domestic violence</a:t>
            </a:r>
          </a:p>
          <a:p>
            <a:pPr marL="0" indent="0">
              <a:buNone/>
            </a:pPr>
            <a:r>
              <a:rPr lang="en-US" dirty="0"/>
              <a:t>Professionals not asking questions when they should be</a:t>
            </a:r>
          </a:p>
          <a:p>
            <a:pPr marL="0" indent="0">
              <a:buNone/>
            </a:pPr>
            <a:r>
              <a:rPr lang="en-US" dirty="0"/>
              <a:t>Men affected by DVA experiences when seeking help </a:t>
            </a:r>
            <a:r>
              <a:rPr lang="en-US"/>
              <a:t>and support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126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00156283AFBE640A399E02E54C55F98" ma:contentTypeVersion="7" ma:contentTypeDescription="Create a new document." ma:contentTypeScope="" ma:versionID="d609f645655e54d809a65bc3c8eeae55">
  <xsd:schema xmlns:xsd="http://www.w3.org/2001/XMLSchema" xmlns:xs="http://www.w3.org/2001/XMLSchema" xmlns:p="http://schemas.microsoft.com/office/2006/metadata/properties" xmlns:ns3="73ca1d14-ddf3-4ca1-8493-d8f4afcd853b" xmlns:ns4="62a70124-0e28-4118-a006-78dd1884dd46" targetNamespace="http://schemas.microsoft.com/office/2006/metadata/properties" ma:root="true" ma:fieldsID="311ec9f63371cef796ca2356a94fcb22" ns3:_="" ns4:_="">
    <xsd:import namespace="73ca1d14-ddf3-4ca1-8493-d8f4afcd853b"/>
    <xsd:import namespace="62a70124-0e28-4118-a006-78dd1884dd4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3ca1d14-ddf3-4ca1-8493-d8f4afcd853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2a70124-0e28-4118-a006-78dd1884dd4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79FFBA5-D874-4F3C-B124-C4570365024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3ca1d14-ddf3-4ca1-8493-d8f4afcd853b"/>
    <ds:schemaRef ds:uri="62a70124-0e28-4118-a006-78dd1884dd4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76DCF8F-E7C0-4A38-AD51-88B8F05C613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C1C73DE-9CD5-4A08-8408-1B6CE0519D69}">
  <ds:schemaRefs>
    <ds:schemaRef ds:uri="http://schemas.microsoft.com/office/infopath/2007/PartnerControls"/>
    <ds:schemaRef ds:uri="http://schemas.microsoft.com/office/2006/documentManagement/types"/>
    <ds:schemaRef ds:uri="http://purl.org/dc/dcmitype/"/>
    <ds:schemaRef ds:uri="73ca1d14-ddf3-4ca1-8493-d8f4afcd853b"/>
    <ds:schemaRef ds:uri="http://purl.org/dc/elements/1.1/"/>
    <ds:schemaRef ds:uri="http://www.w3.org/XML/1998/namespace"/>
    <ds:schemaRef ds:uri="http://purl.org/dc/terms/"/>
    <ds:schemaRef ds:uri="http://schemas.microsoft.com/office/2006/metadata/properties"/>
    <ds:schemaRef ds:uri="62a70124-0e28-4118-a006-78dd1884dd46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1337</TotalTime>
  <Words>799</Words>
  <Application>Microsoft Office PowerPoint</Application>
  <PresentationFormat>Widescreen</PresentationFormat>
  <Paragraphs>102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Times New Roman</vt:lpstr>
      <vt:lpstr>Office Theme</vt:lpstr>
      <vt:lpstr>Introduction to Research Viva</vt:lpstr>
      <vt:lpstr>Literature Review Focus</vt:lpstr>
      <vt:lpstr>Methods</vt:lpstr>
      <vt:lpstr>Literature Review</vt:lpstr>
      <vt:lpstr>Findings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Chinyani</dc:creator>
  <cp:lastModifiedBy>Nazma Begum (1912288)</cp:lastModifiedBy>
  <cp:revision>8</cp:revision>
  <dcterms:created xsi:type="dcterms:W3CDTF">2020-04-30T09:56:57Z</dcterms:created>
  <dcterms:modified xsi:type="dcterms:W3CDTF">2021-08-11T19:00:46Z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0x010100800156283AFBE640A399E02E54C55F98</vt:lpwstr>
  </property>
</Properties>
</file>