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82" r:id="rId3"/>
    <p:sldId id="266" r:id="rId4"/>
    <p:sldId id="281" r:id="rId5"/>
    <p:sldId id="268" r:id="rId6"/>
    <p:sldId id="280" r:id="rId7"/>
    <p:sldId id="265" r:id="rId8"/>
    <p:sldId id="270" r:id="rId9"/>
    <p:sldId id="271" r:id="rId10"/>
    <p:sldId id="258" r:id="rId11"/>
    <p:sldId id="272" r:id="rId12"/>
    <p:sldId id="263" r:id="rId13"/>
    <p:sldId id="261" r:id="rId14"/>
    <p:sldId id="279" r:id="rId15"/>
    <p:sldId id="269" r:id="rId16"/>
    <p:sldId id="283" r:id="rId17"/>
    <p:sldId id="273" r:id="rId18"/>
    <p:sldId id="275" r:id="rId19"/>
    <p:sldId id="274"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235"/>
    <p:restoredTop sz="57577"/>
  </p:normalViewPr>
  <p:slideViewPr>
    <p:cSldViewPr snapToGrid="0">
      <p:cViewPr>
        <p:scale>
          <a:sx n="130" d="100"/>
          <a:sy n="130" d="100"/>
        </p:scale>
        <p:origin x="144" y="-1568"/>
      </p:cViewPr>
      <p:guideLst/>
    </p:cSldViewPr>
  </p:slideViewPr>
  <p:notesTextViewPr>
    <p:cViewPr>
      <p:scale>
        <a:sx n="110" d="100"/>
        <a:sy n="110" d="100"/>
      </p:scale>
      <p:origin x="0" y="-609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931D8C-A97C-7147-B827-65F9B7239599}" type="datetimeFigureOut">
              <a:rPr lang="en-GB" smtClean="0"/>
              <a:t>21/05/2024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F75EA-F1BB-304E-A333-07A8CC1875E0}" type="slidenum">
              <a:rPr lang="en-GB" smtClean="0"/>
              <a:t>‹#›</a:t>
            </a:fld>
            <a:endParaRPr lang="en-GB"/>
          </a:p>
        </p:txBody>
      </p:sp>
    </p:spTree>
    <p:extLst>
      <p:ext uri="{BB962C8B-B14F-4D97-AF65-F5344CB8AC3E}">
        <p14:creationId xmlns:p14="http://schemas.microsoft.com/office/powerpoint/2010/main" val="2169720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4F75EA-F1BB-304E-A333-07A8CC1875E0}" type="slidenum">
              <a:rPr lang="en-GB" smtClean="0"/>
              <a:t>1</a:t>
            </a:fld>
            <a:endParaRPr lang="en-GB"/>
          </a:p>
        </p:txBody>
      </p:sp>
    </p:spTree>
    <p:extLst>
      <p:ext uri="{BB962C8B-B14F-4D97-AF65-F5344CB8AC3E}">
        <p14:creationId xmlns:p14="http://schemas.microsoft.com/office/powerpoint/2010/main" val="848070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2</a:t>
            </a:fld>
            <a:endParaRPr lang="en-GB"/>
          </a:p>
        </p:txBody>
      </p:sp>
    </p:spTree>
    <p:extLst>
      <p:ext uri="{BB962C8B-B14F-4D97-AF65-F5344CB8AC3E}">
        <p14:creationId xmlns:p14="http://schemas.microsoft.com/office/powerpoint/2010/main" val="1632409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latin typeface="Arial" panose="020B0604020202020204" pitchFamily="34" charset="0"/>
                <a:cs typeface="Arial" panose="020B0604020202020204" pitchFamily="34" charset="0"/>
              </a:rPr>
              <a:t>Pacifism is the belief that conflicts should be resolved through peaceful means rather than resorting to violence, aggression, or war. It advocates for the use of calm communication and collaborative problem-solving to reach mutually beneficial solutions. Pacifists value human life and dignity and emphasize that violence only serves to escalate conflicts, making nonviolent approaches essential for achieving lasting peace.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Those who embrace pacifism may opt not to enlist in the military, work towards disarmament, participate in peaceful demonstrations, or seek nonviolent resolutions to various issues. Throughout history, pacifism has played a significant role in movements such as the Civil Rights Movement, anti-war protests, and campaigns to eliminate nuclear weapons.</a:t>
            </a:r>
          </a:p>
          <a:p>
            <a:r>
              <a:rPr lang="en-GB" sz="1100" dirty="0">
                <a:solidFill>
                  <a:schemeClr val="tx1"/>
                </a:solidFill>
                <a:latin typeface="Arial" panose="020B0604020202020204" pitchFamily="34" charset="0"/>
                <a:cs typeface="Arial" panose="020B0604020202020204" pitchFamily="34" charset="0"/>
              </a:rPr>
              <a:t>Ultimately, Pacifism is about advancing towards a more peaceful and just world without resorting to violence.</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There are different types of Pacifism:</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Absolute pacifists </a:t>
            </a:r>
            <a:r>
              <a:rPr lang="en-GB" sz="1100" dirty="0">
                <a:solidFill>
                  <a:schemeClr val="tx1"/>
                </a:solidFill>
                <a:latin typeface="Arial" panose="020B0604020202020204" pitchFamily="34" charset="0"/>
                <a:cs typeface="Arial" panose="020B0604020202020204" pitchFamily="34" charset="0"/>
              </a:rPr>
              <a:t>believe that it is never right to take part in war, even in self-defence.</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Conditional pacifists </a:t>
            </a:r>
            <a:r>
              <a:rPr lang="en-GB" sz="1100" b="0" dirty="0">
                <a:solidFill>
                  <a:schemeClr val="tx1"/>
                </a:solidFill>
                <a:latin typeface="Arial" panose="020B0604020202020204" pitchFamily="34" charset="0"/>
                <a:cs typeface="Arial" panose="020B0604020202020204" pitchFamily="34" charset="0"/>
              </a:rPr>
              <a:t>believe in the principle of opposing war and violence. Still, they acknowledge that there may be situations where engaging in war could result in less harm than the alternative.</a:t>
            </a:r>
          </a:p>
          <a:p>
            <a:endParaRPr lang="en-GB" sz="1100" b="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Selective pacifists </a:t>
            </a:r>
            <a:r>
              <a:rPr lang="en-GB" sz="1100" dirty="0">
                <a:solidFill>
                  <a:schemeClr val="tx1"/>
                </a:solidFill>
                <a:latin typeface="Arial" panose="020B0604020202020204" pitchFamily="34" charset="0"/>
                <a:cs typeface="Arial" panose="020B0604020202020204" pitchFamily="34" charset="0"/>
              </a:rPr>
              <a:t>only oppose wars involving weapons of mass destruction. </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Active pacifists </a:t>
            </a:r>
            <a:r>
              <a:rPr lang="en-GB" sz="1100" b="0" dirty="0">
                <a:solidFill>
                  <a:schemeClr val="tx1"/>
                </a:solidFill>
                <a:latin typeface="Arial" panose="020B0604020202020204" pitchFamily="34" charset="0"/>
                <a:cs typeface="Arial" panose="020B0604020202020204" pitchFamily="34" charset="0"/>
              </a:rPr>
              <a:t>are deeply engaged in political efforts to promote peaceful resolutions and oppose using force in international conflicts. In today's democratic societies, individuals' right to conscientious objection to military service is widely recognised. However, objectors are typically expected to fulfil an alternative public service requirement.</a:t>
            </a:r>
          </a:p>
          <a:p>
            <a:endParaRPr lang="en-GB" sz="110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Ref: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BBC, </a:t>
            </a:r>
            <a:r>
              <a:rPr lang="en-GB" sz="1100" b="0" i="1" dirty="0">
                <a:solidFill>
                  <a:schemeClr val="tx1"/>
                </a:solidFill>
                <a:latin typeface="Arial" panose="020B0604020202020204" pitchFamily="34" charset="0"/>
                <a:cs typeface="Arial" panose="020B0604020202020204" pitchFamily="34" charset="0"/>
              </a:rPr>
              <a:t>Pacifism</a:t>
            </a:r>
            <a:r>
              <a:rPr lang="en-GB" sz="1100" b="0" dirty="0">
                <a:solidFill>
                  <a:schemeClr val="tx1"/>
                </a:solidFill>
                <a:latin typeface="Arial" panose="020B0604020202020204" pitchFamily="34" charset="0"/>
                <a:cs typeface="Arial" panose="020B0604020202020204" pitchFamily="34" charset="0"/>
              </a:rPr>
              <a:t> (2014) &lt;https://</a:t>
            </a:r>
            <a:r>
              <a:rPr lang="en-GB" sz="1100" b="0" dirty="0" err="1">
                <a:solidFill>
                  <a:schemeClr val="tx1"/>
                </a:solidFill>
                <a:latin typeface="Arial" panose="020B0604020202020204" pitchFamily="34" charset="0"/>
                <a:cs typeface="Arial" panose="020B0604020202020204" pitchFamily="34" charset="0"/>
              </a:rPr>
              <a:t>www.bbc.co.uk</a:t>
            </a:r>
            <a:r>
              <a:rPr lang="en-GB" sz="1100" b="0" dirty="0">
                <a:solidFill>
                  <a:schemeClr val="tx1"/>
                </a:solidFill>
                <a:latin typeface="Arial" panose="020B0604020202020204" pitchFamily="34" charset="0"/>
                <a:cs typeface="Arial" panose="020B0604020202020204" pitchFamily="34" charset="0"/>
              </a:rPr>
              <a:t>/ethics/war/against/pacifism_1.shtml&gt;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highlight>
                  <a:srgbClr val="FFFFFF"/>
                </a:highlight>
                <a:latin typeface="Arial" panose="020B0604020202020204" pitchFamily="34" charset="0"/>
                <a:cs typeface="Arial" panose="020B0604020202020204" pitchFamily="34" charset="0"/>
              </a:rPr>
              <a:t>Cambridge University Press &amp; Assessment 2024, Pacifism (2024) &lt;https://</a:t>
            </a:r>
            <a:r>
              <a:rPr lang="en-GB" sz="1100" dirty="0" err="1">
                <a:highlight>
                  <a:srgbClr val="FFFFFF"/>
                </a:highlight>
                <a:latin typeface="Arial" panose="020B0604020202020204" pitchFamily="34" charset="0"/>
                <a:cs typeface="Arial" panose="020B0604020202020204" pitchFamily="34" charset="0"/>
              </a:rPr>
              <a:t>dictionary.cambridge.org</a:t>
            </a:r>
            <a:r>
              <a:rPr lang="en-GB" sz="1100" dirty="0">
                <a:highlight>
                  <a:srgbClr val="FFFFFF"/>
                </a:highlight>
                <a:latin typeface="Arial" panose="020B0604020202020204" pitchFamily="34" charset="0"/>
                <a:cs typeface="Arial" panose="020B0604020202020204" pitchFamily="34" charset="0"/>
              </a:rPr>
              <a:t>/dictionary/</a:t>
            </a:r>
            <a:r>
              <a:rPr lang="en-GB" sz="1100" dirty="0" err="1">
                <a:highlight>
                  <a:srgbClr val="FFFFFF"/>
                </a:highlight>
                <a:latin typeface="Arial" panose="020B0604020202020204" pitchFamily="34" charset="0"/>
                <a:cs typeface="Arial" panose="020B0604020202020204" pitchFamily="34" charset="0"/>
              </a:rPr>
              <a:t>english</a:t>
            </a:r>
            <a:r>
              <a:rPr lang="en-GB" sz="1100" dirty="0">
                <a:highlight>
                  <a:srgbClr val="FFFFFF"/>
                </a:highlight>
                <a:latin typeface="Arial" panose="020B0604020202020204" pitchFamily="34" charset="0"/>
                <a:cs typeface="Arial" panose="020B0604020202020204" pitchFamily="34" charset="0"/>
              </a:rPr>
              <a:t>/pacifism&gt;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Mike de Sousa, </a:t>
            </a:r>
            <a:r>
              <a:rPr lang="en-GB" sz="1100" b="0" i="1" dirty="0">
                <a:solidFill>
                  <a:schemeClr val="tx1"/>
                </a:solidFill>
                <a:latin typeface="Arial" panose="020B0604020202020204" pitchFamily="34" charset="0"/>
                <a:cs typeface="Arial" panose="020B0604020202020204" pitchFamily="34" charset="0"/>
              </a:rPr>
              <a:t>Defining Pacifism </a:t>
            </a:r>
            <a:r>
              <a:rPr lang="en-GB" sz="1100" b="0" dirty="0">
                <a:solidFill>
                  <a:schemeClr val="tx1"/>
                </a:solidFill>
                <a:latin typeface="Arial" panose="020B0604020202020204" pitchFamily="34" charset="0"/>
                <a:cs typeface="Arial" panose="020B0604020202020204" pitchFamily="34" charset="0"/>
              </a:rPr>
              <a:t>(2024) &lt;http://</a:t>
            </a:r>
            <a:r>
              <a:rPr lang="en-GB" sz="1100" b="0" dirty="0" err="1">
                <a:solidFill>
                  <a:schemeClr val="tx1"/>
                </a:solidFill>
                <a:latin typeface="Arial" panose="020B0604020202020204" pitchFamily="34" charset="0"/>
                <a:cs typeface="Arial" panose="020B0604020202020204" pitchFamily="34" charset="0"/>
              </a:rPr>
              <a:t>www.activepacifist.world</a:t>
            </a:r>
            <a:r>
              <a:rPr lang="en-GB" sz="1100" b="0" dirty="0">
                <a:solidFill>
                  <a:schemeClr val="tx1"/>
                </a:solidFill>
                <a:latin typeface="Arial" panose="020B0604020202020204" pitchFamily="34" charset="0"/>
                <a:cs typeface="Arial" panose="020B0604020202020204" pitchFamily="34" charset="0"/>
              </a:rPr>
              <a:t>/defining-</a:t>
            </a:r>
            <a:r>
              <a:rPr lang="en-GB" sz="1100" b="0" dirty="0" err="1">
                <a:solidFill>
                  <a:schemeClr val="tx1"/>
                </a:solidFill>
                <a:latin typeface="Arial" panose="020B0604020202020204" pitchFamily="34" charset="0"/>
                <a:cs typeface="Arial" panose="020B0604020202020204" pitchFamily="34" charset="0"/>
              </a:rPr>
              <a:t>pacifism.html</a:t>
            </a:r>
            <a:r>
              <a:rPr lang="en-GB" sz="1100" b="0" dirty="0">
                <a:solidFill>
                  <a:schemeClr val="tx1"/>
                </a:solidFill>
                <a:latin typeface="Arial" panose="020B0604020202020204" pitchFamily="34" charset="0"/>
                <a:cs typeface="Arial" panose="020B0604020202020204" pitchFamily="34" charset="0"/>
              </a:rPr>
              <a:t>&gt; [accessed 29 March 2024].</a:t>
            </a:r>
          </a:p>
          <a:p>
            <a:endParaRPr lang="en-GB" sz="1100" b="1"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Image Ref: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Keystone-France/Gamma-Keystone (Owner), </a:t>
            </a:r>
            <a:r>
              <a:rPr lang="en-GB" sz="1100" b="0" i="1" u="none" strike="noStrike" dirty="0">
                <a:solidFill>
                  <a:schemeClr val="tx1"/>
                </a:solidFill>
                <a:effectLst/>
                <a:latin typeface="Arial" panose="020B0604020202020204" pitchFamily="34" charset="0"/>
                <a:cs typeface="Arial" panose="020B0604020202020204" pitchFamily="34" charset="0"/>
              </a:rPr>
              <a:t>No More War In 1926 </a:t>
            </a:r>
            <a:r>
              <a:rPr lang="en-GB" sz="1100" b="0" dirty="0">
                <a:solidFill>
                  <a:schemeClr val="tx1"/>
                </a:solidFill>
                <a:latin typeface="Arial" panose="020B0604020202020204" pitchFamily="34" charset="0"/>
                <a:cs typeface="Arial" panose="020B0604020202020204" pitchFamily="34" charset="0"/>
              </a:rPr>
              <a:t>&lt;https://</a:t>
            </a:r>
            <a:r>
              <a:rPr lang="en-GB" sz="1100" b="0" dirty="0" err="1">
                <a:solidFill>
                  <a:schemeClr val="tx1"/>
                </a:solidFill>
                <a:latin typeface="Arial" panose="020B0604020202020204" pitchFamily="34" charset="0"/>
                <a:cs typeface="Arial" panose="020B0604020202020204" pitchFamily="34" charset="0"/>
              </a:rPr>
              <a:t>www.gettyimages.co.uk</a:t>
            </a:r>
            <a:r>
              <a:rPr lang="en-GB" sz="1100" b="0" dirty="0">
                <a:solidFill>
                  <a:schemeClr val="tx1"/>
                </a:solidFill>
                <a:latin typeface="Arial" panose="020B0604020202020204" pitchFamily="34" charset="0"/>
                <a:cs typeface="Arial" panose="020B0604020202020204" pitchFamily="34" charset="0"/>
              </a:rPr>
              <a:t>/detail/news-photo/representatives-of-feminist-and-pacifist-associations-news-photo/106506218&gt;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3</a:t>
            </a:fld>
            <a:endParaRPr lang="en-GB"/>
          </a:p>
        </p:txBody>
      </p:sp>
    </p:spTree>
    <p:extLst>
      <p:ext uri="{BB962C8B-B14F-4D97-AF65-F5344CB8AC3E}">
        <p14:creationId xmlns:p14="http://schemas.microsoft.com/office/powerpoint/2010/main" val="1470533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4</a:t>
            </a:fld>
            <a:endParaRPr lang="en-GB"/>
          </a:p>
        </p:txBody>
      </p:sp>
    </p:spTree>
    <p:extLst>
      <p:ext uri="{BB962C8B-B14F-4D97-AF65-F5344CB8AC3E}">
        <p14:creationId xmlns:p14="http://schemas.microsoft.com/office/powerpoint/2010/main" val="1357496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solidFill>
                  <a:schemeClr val="tx1"/>
                </a:solidFill>
                <a:latin typeface="Arial" panose="020B0604020202020204" pitchFamily="34" charset="0"/>
                <a:cs typeface="Arial" panose="020B0604020202020204" pitchFamily="34" charset="0"/>
              </a:rPr>
              <a:t>Pacifism is based on philosophical, religious, and moral principles and is grounded in the following ethical considerations: Here are a few examples:</a:t>
            </a:r>
          </a:p>
          <a:p>
            <a:pPr marL="228600" indent="-228600">
              <a:buAutoNum type="arabicPeriod"/>
            </a:pPr>
            <a:r>
              <a:rPr lang="en-GB" sz="1100" dirty="0">
                <a:solidFill>
                  <a:schemeClr val="tx1"/>
                </a:solidFill>
                <a:latin typeface="Arial" panose="020B0604020202020204" pitchFamily="34" charset="0"/>
                <a:cs typeface="Arial" panose="020B0604020202020204" pitchFamily="34" charset="0"/>
              </a:rPr>
              <a:t>Respect for the Dignity of Every Human Being: Every human has worth and dignity; violence violates this belief. Pacifists treat everyone with respect and compassion without compromise.</a:t>
            </a:r>
          </a:p>
          <a:p>
            <a:pPr marL="228600" indent="-228600">
              <a:buAutoNum type="arabicPeriod"/>
            </a:pPr>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2. Adherence to Nonviolent Principles: Pacifism advocates peaceful conflict resolution techniques, such as dialogue, negotiation, and nonviolent resistance, as the only means of achieving lasting peace.</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3. Denial of Injury: Pacifists prioritise minimising harm and suffering to individuals and society. Violence and aggression can never be morally justified for the greater good.</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4. Opposition to Injustice Based on </a:t>
            </a:r>
            <a:r>
              <a:rPr lang="en-GB" sz="1100" dirty="0" err="1">
                <a:solidFill>
                  <a:schemeClr val="tx1"/>
                </a:solidFill>
                <a:latin typeface="Arial" panose="020B0604020202020204" pitchFamily="34" charset="0"/>
                <a:cs typeface="Arial" panose="020B0604020202020204" pitchFamily="34" charset="0"/>
              </a:rPr>
              <a:t>Principles:Pacifists</a:t>
            </a:r>
            <a:r>
              <a:rPr lang="en-GB" sz="1100" dirty="0">
                <a:solidFill>
                  <a:schemeClr val="tx1"/>
                </a:solidFill>
                <a:latin typeface="Arial" panose="020B0604020202020204" pitchFamily="34" charset="0"/>
                <a:cs typeface="Arial" panose="020B0604020202020204" pitchFamily="34" charset="0"/>
              </a:rPr>
              <a:t> challenge injustice through nonviolent means, highlighting systemic issues and fighting for social change grounded in principles of justice and equality.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5. The moral principles of personal conviction: Pacifists view nonviolence as a moral obligation rather than a preference, and they are willing to make personal sacrifices to uphold their ethical principles.</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6. </a:t>
            </a:r>
            <a:r>
              <a:rPr lang="en-GB" sz="1100" b="0" i="0" u="none" strike="noStrike" dirty="0">
                <a:solidFill>
                  <a:srgbClr val="1C1C1C"/>
                </a:solidFill>
                <a:effectLst/>
                <a:highlight>
                  <a:srgbClr val="FFFFFF"/>
                </a:highlight>
                <a:latin typeface="Arial" panose="020B0604020202020204" pitchFamily="34" charset="0"/>
                <a:cs typeface="Arial" panose="020B0604020202020204" pitchFamily="34" charset="0"/>
              </a:rPr>
              <a:t>Advocating for Peace and Reconciliation: </a:t>
            </a:r>
            <a:r>
              <a:rPr lang="en-GB" sz="1100" dirty="0">
                <a:solidFill>
                  <a:schemeClr val="tx1"/>
                </a:solidFill>
                <a:latin typeface="Arial" panose="020B0604020202020204" pitchFamily="34" charset="0"/>
                <a:cs typeface="Arial" panose="020B0604020202020204" pitchFamily="34" charset="0"/>
              </a:rPr>
              <a:t>Pacifists seek peaceful resolutions to conflicts and grievances, believing that true peace can only be achieved through mutual respect, open dialogue, and cooperative efforts from all parties involved.</a:t>
            </a:r>
          </a:p>
          <a:p>
            <a:endParaRPr lang="en-GB" sz="110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Ref</a:t>
            </a:r>
            <a:r>
              <a:rPr lang="en-GB" sz="1100" u="sng" dirty="0">
                <a:solidFill>
                  <a:schemeClr val="tx1"/>
                </a:solidFill>
                <a:latin typeface="Arial" panose="020B0604020202020204" pitchFamily="34" charset="0"/>
                <a:cs typeface="Arial" panose="020B0604020202020204" pitchFamily="34" charset="0"/>
              </a:rPr>
              <a:t>:</a:t>
            </a:r>
          </a:p>
          <a:p>
            <a:r>
              <a:rPr lang="en-GB" sz="1100" b="0" i="0" u="none" dirty="0">
                <a:solidFill>
                  <a:schemeClr val="tx1"/>
                </a:solidFill>
                <a:effectLst/>
                <a:latin typeface="Arial" panose="020B0604020202020204" pitchFamily="34" charset="0"/>
                <a:cs typeface="Arial" panose="020B0604020202020204" pitchFamily="34" charset="0"/>
              </a:rPr>
              <a:t>A.D. Ritchie, ‘</a:t>
            </a:r>
            <a:r>
              <a:rPr lang="en-GB" sz="1100" b="0" i="0" dirty="0">
                <a:solidFill>
                  <a:schemeClr val="tx1"/>
                </a:solidFill>
                <a:effectLst/>
                <a:latin typeface="Arial" panose="020B0604020202020204" pitchFamily="34" charset="0"/>
                <a:cs typeface="Arial" panose="020B0604020202020204" pitchFamily="34" charset="0"/>
              </a:rPr>
              <a:t>The Ethics of Pacifism’, </a:t>
            </a:r>
            <a:r>
              <a:rPr lang="en-GB" sz="1100" b="0" i="1" dirty="0">
                <a:solidFill>
                  <a:schemeClr val="tx1"/>
                </a:solidFill>
                <a:effectLst/>
                <a:latin typeface="Arial" panose="020B0604020202020204" pitchFamily="34" charset="0"/>
                <a:cs typeface="Arial" panose="020B0604020202020204" pitchFamily="34" charset="0"/>
              </a:rPr>
              <a:t>Philosophy</a:t>
            </a:r>
            <a:r>
              <a:rPr lang="en-GB" sz="1100" b="0" i="0" u="none" dirty="0">
                <a:solidFill>
                  <a:schemeClr val="tx1"/>
                </a:solidFill>
                <a:effectLst/>
                <a:latin typeface="Arial" panose="020B0604020202020204" pitchFamily="34" charset="0"/>
                <a:cs typeface="Arial" panose="020B0604020202020204" pitchFamily="34" charset="0"/>
              </a:rPr>
              <a:t>, </a:t>
            </a:r>
            <a:r>
              <a:rPr lang="en-GB" sz="1100" b="0" i="0" dirty="0">
                <a:solidFill>
                  <a:schemeClr val="tx1"/>
                </a:solidFill>
                <a:effectLst/>
                <a:latin typeface="Arial" panose="020B0604020202020204" pitchFamily="34" charset="0"/>
                <a:cs typeface="Arial" panose="020B0604020202020204" pitchFamily="34" charset="0"/>
              </a:rPr>
              <a:t>15.59 (1940), 227-242, </a:t>
            </a:r>
            <a:r>
              <a:rPr lang="en-GB" sz="1100" b="0" dirty="0">
                <a:solidFill>
                  <a:schemeClr val="tx1"/>
                </a:solidFill>
                <a:latin typeface="Arial" panose="020B0604020202020204" pitchFamily="34" charset="0"/>
                <a:cs typeface="Arial" panose="020B0604020202020204" pitchFamily="34" charset="0"/>
              </a:rPr>
              <a:t>&lt;https://www.jstor.org/stable/3746717&gt; [accessed 11 May 2024].</a:t>
            </a:r>
          </a:p>
          <a:p>
            <a:pPr marL="0" indent="0">
              <a:buNone/>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dirty="0" err="1">
                <a:solidFill>
                  <a:schemeClr val="tx1"/>
                </a:solidFill>
                <a:effectLst/>
                <a:highlight>
                  <a:srgbClr val="FFFFFF"/>
                </a:highlight>
                <a:latin typeface="Arial" panose="020B0604020202020204" pitchFamily="34" charset="0"/>
                <a:cs typeface="Arial" panose="020B0604020202020204" pitchFamily="34" charset="0"/>
              </a:rPr>
              <a:t>Dusko</a:t>
            </a:r>
            <a:r>
              <a:rPr lang="en-GB" sz="1100" b="0" i="0" dirty="0">
                <a:solidFill>
                  <a:schemeClr val="tx1"/>
                </a:solidFill>
                <a:effectLst/>
                <a:highlight>
                  <a:srgbClr val="FFFFFF"/>
                </a:highlight>
                <a:latin typeface="Arial" panose="020B0604020202020204" pitchFamily="34" charset="0"/>
                <a:cs typeface="Arial" panose="020B0604020202020204" pitchFamily="34" charset="0"/>
              </a:rPr>
              <a:t> </a:t>
            </a:r>
            <a:r>
              <a:rPr lang="en-GB" sz="1100" b="0" i="0" dirty="0" err="1">
                <a:solidFill>
                  <a:schemeClr val="tx1"/>
                </a:solidFill>
                <a:effectLst/>
                <a:highlight>
                  <a:srgbClr val="FFFFFF"/>
                </a:highlight>
                <a:latin typeface="Arial" panose="020B0604020202020204" pitchFamily="34" charset="0"/>
                <a:cs typeface="Arial" panose="020B0604020202020204" pitchFamily="34" charset="0"/>
              </a:rPr>
              <a:t>Peulic</a:t>
            </a:r>
            <a:r>
              <a:rPr lang="en-GB" sz="1100" b="0" i="0" dirty="0">
                <a:solidFill>
                  <a:schemeClr val="tx1"/>
                </a:solidFill>
                <a:effectLst/>
                <a:highlight>
                  <a:srgbClr val="FFFFFF"/>
                </a:highlight>
                <a:latin typeface="Arial" panose="020B0604020202020204" pitchFamily="34" charset="0"/>
                <a:cs typeface="Arial" panose="020B0604020202020204" pitchFamily="34" charset="0"/>
              </a:rPr>
              <a:t>, ‘Pacifism As An Ethical Response To War And Political Violence’, </a:t>
            </a:r>
            <a:r>
              <a:rPr lang="en-GB" sz="1100" b="0" i="1" dirty="0" err="1">
                <a:solidFill>
                  <a:schemeClr val="tx1"/>
                </a:solidFill>
                <a:effectLst/>
                <a:highlight>
                  <a:srgbClr val="FFFFFF"/>
                </a:highlight>
                <a:latin typeface="Arial" panose="020B0604020202020204" pitchFamily="34" charset="0"/>
                <a:cs typeface="Arial" panose="020B0604020202020204" pitchFamily="34" charset="0"/>
              </a:rPr>
              <a:t>Facta</a:t>
            </a:r>
            <a:r>
              <a:rPr lang="en-GB" sz="1100" b="0" i="1" dirty="0">
                <a:solidFill>
                  <a:schemeClr val="tx1"/>
                </a:solidFill>
                <a:effectLst/>
                <a:highlight>
                  <a:srgbClr val="FFFFFF"/>
                </a:highlight>
                <a:latin typeface="Arial" panose="020B0604020202020204" pitchFamily="34" charset="0"/>
                <a:cs typeface="Arial" panose="020B0604020202020204" pitchFamily="34" charset="0"/>
              </a:rPr>
              <a:t> Universitatis Series Philosophy Sociology Psychology and History</a:t>
            </a:r>
            <a:r>
              <a:rPr lang="en-GB" sz="1100" b="0" i="0" dirty="0">
                <a:solidFill>
                  <a:schemeClr val="tx1"/>
                </a:solidFill>
                <a:effectLst/>
                <a:highlight>
                  <a:srgbClr val="FFFFFF"/>
                </a:highlight>
                <a:latin typeface="Arial" panose="020B0604020202020204" pitchFamily="34" charset="0"/>
                <a:cs typeface="Arial" panose="020B0604020202020204" pitchFamily="34" charset="0"/>
              </a:rPr>
              <a:t>, 16.1,13-24, (2017)</a:t>
            </a:r>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&lt;https://www.researchgate.net/publication/315090854_PACIFISM_AS_AN_ETHICAL_RESPONSE_TO_WAR_AND_POLITICAL_VIOLENCE&gt; [accessed 20 April 2024].</a:t>
            </a:r>
          </a:p>
          <a:p>
            <a:pPr marL="228600" indent="-228600">
              <a:buAutoNum type="alphaUcPeriod"/>
            </a:pPr>
            <a:endParaRPr lang="en-GB"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5</a:t>
            </a:fld>
            <a:endParaRPr lang="en-GB"/>
          </a:p>
        </p:txBody>
      </p:sp>
    </p:spTree>
    <p:extLst>
      <p:ext uri="{BB962C8B-B14F-4D97-AF65-F5344CB8AC3E}">
        <p14:creationId xmlns:p14="http://schemas.microsoft.com/office/powerpoint/2010/main" val="4730156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6</a:t>
            </a:fld>
            <a:endParaRPr lang="en-GB"/>
          </a:p>
        </p:txBody>
      </p:sp>
    </p:spTree>
    <p:extLst>
      <p:ext uri="{BB962C8B-B14F-4D97-AF65-F5344CB8AC3E}">
        <p14:creationId xmlns:p14="http://schemas.microsoft.com/office/powerpoint/2010/main" val="3924078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cs typeface="Arial" panose="020B0604020202020204" pitchFamily="34" charset="0"/>
              </a:rPr>
              <a:t>Numerous arguments exist for and against Pacifism, most of which will continue to provoke debate. As the question title focuses on the arguments for Pacifism, I have critically analysed three of the arguments I have chosen.</a:t>
            </a:r>
          </a:p>
          <a:p>
            <a:endParaRPr lang="en-GB" dirty="0">
              <a:latin typeface="Arial" panose="020B0604020202020204" pitchFamily="34" charset="0"/>
              <a:cs typeface="Arial" panose="020B0604020202020204" pitchFamily="34" charset="0"/>
            </a:endParaRPr>
          </a:p>
          <a:p>
            <a:pPr algn="l"/>
            <a:r>
              <a:rPr lang="en-GB" b="1" i="0" u="sng" strike="noStrike" dirty="0">
                <a:solidFill>
                  <a:srgbClr val="000000"/>
                </a:solidFill>
                <a:effectLst/>
                <a:latin typeface="Arial" panose="020B0604020202020204" pitchFamily="34" charset="0"/>
                <a:cs typeface="Arial" panose="020B0604020202020204" pitchFamily="34" charset="0"/>
              </a:rPr>
              <a:t>The High Cost of War:</a:t>
            </a:r>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The impact of war is significant, large numbers of lives lost, economic costs, destruction of infrastructure, depletion of natural resources, and the subsequent need for reconstruction. Currently, defence spending is at its highest since World War II. In the 2023/2024 financial year, the UK allocated £54.2 billion to defence, with an expected increase to £57.1 billion in 2024/25, representing a 4.5% rise. This number will continue to rise while the UK supports their allies at war. </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Considering this, no one can assign a value to an individual. Many pacifists try to share and inform everyone that as countries lose significant amounts of money, we also lose substantial numbers of individuals because they lack the natural resources to keep them alive.</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sng" strike="noStrike" dirty="0">
                <a:solidFill>
                  <a:srgbClr val="000000"/>
                </a:solidFill>
                <a:effectLst/>
                <a:latin typeface="Arial" panose="020B0604020202020204" pitchFamily="34" charset="0"/>
                <a:cs typeface="Arial" panose="020B0604020202020204" pitchFamily="34" charset="0"/>
              </a:rPr>
              <a:t>War causes destruction and disregards other species and the environment..</a:t>
            </a:r>
            <a:endParaRPr lang="en-GB" b="0" i="0" u="sng"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War constitutes destructive human behaviour. This tragic loss not only reduces human populations but also affects future generations. With this in mind, participating in violent activities can lead to significant psychological impacts on individuals, such as trauma and desensitisation to the suffering of others. In addition, war destroys irreplaceable historical and cultural significance, such as artefacts, treasures, paintings, etc. Monuments Men is a good example. </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Furthermore, war's environmental impact devastates animal species and their habitats, leading to the gradual disappearance of these invaluable ecosystems and their inhabitants. This would eventually destroy the food supply.</a:t>
            </a:r>
          </a:p>
          <a:p>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solidFill>
                  <a:schemeClr val="tx1"/>
                </a:solidFill>
                <a:latin typeface="Arial" panose="020B0604020202020204" pitchFamily="34" charset="0"/>
                <a:cs typeface="Arial" panose="020B0604020202020204" pitchFamily="34" charset="0"/>
              </a:rPr>
              <a:t>Religious Arguments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cs typeface="Arial" panose="020B0604020202020204" pitchFamily="34" charset="0"/>
              </a:rPr>
              <a:t>Throughout history, various religious beliefs have played a significant role in shaping pacifistic ideologies. Religious faiths such as Christianity, Buddhism, and The Religious Society of Friends (also known as the Quakers) have expressed their perspectives through their teachings. Here are some examples of how Christianity, Buddhism, and the Quakers have influenced pacifistic beliefs and conclusions. </a:t>
            </a:r>
            <a:endParaRPr lang="en-GB" dirty="0">
              <a:latin typeface="Arial" panose="020B0604020202020204" pitchFamily="34" charset="0"/>
              <a:cs typeface="Arial" panose="020B0604020202020204" pitchFamily="34" charset="0"/>
            </a:endParaRP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Some Christians refer to Jesus' teachings, especially the Sermon on the Mount, which encourages turning the other cheek and showing love to one's enemies. A distinctive quote from the Bible is that  </a:t>
            </a:r>
            <a:r>
              <a:rPr lang="en-GB" b="1" i="0" u="none" strike="noStrike" dirty="0">
                <a:solidFill>
                  <a:srgbClr val="000000"/>
                </a:solidFill>
                <a:effectLst/>
                <a:latin typeface="Arial" panose="020B0604020202020204" pitchFamily="34" charset="0"/>
                <a:cs typeface="Arial" panose="020B0604020202020204" pitchFamily="34" charset="0"/>
              </a:rPr>
              <a:t>"</a:t>
            </a:r>
            <a:r>
              <a:rPr lang="en-GB" b="1" i="1" u="none" strike="noStrike" dirty="0">
                <a:solidFill>
                  <a:srgbClr val="000000"/>
                </a:solidFill>
                <a:effectLst/>
                <a:latin typeface="Arial" panose="020B0604020202020204" pitchFamily="34" charset="0"/>
                <a:cs typeface="Arial" panose="020B0604020202020204" pitchFamily="34" charset="0"/>
              </a:rPr>
              <a:t>Do not murder.”</a:t>
            </a:r>
            <a:r>
              <a:rPr lang="en-GB" b="0" i="0" u="none" strike="noStrike" dirty="0">
                <a:solidFill>
                  <a:srgbClr val="000000"/>
                </a:solidFill>
                <a:effectLst/>
                <a:latin typeface="Arial" panose="020B0604020202020204" pitchFamily="34" charset="0"/>
                <a:cs typeface="Arial" panose="020B0604020202020204" pitchFamily="34" charset="0"/>
              </a:rPr>
              <a:t> </a:t>
            </a:r>
            <a:r>
              <a:rPr lang="en-GB" b="1" i="0" u="none" strike="noStrike" dirty="0">
                <a:solidFill>
                  <a:srgbClr val="000000"/>
                </a:solidFill>
                <a:effectLst/>
                <a:latin typeface="Arial" panose="020B0604020202020204" pitchFamily="34" charset="0"/>
                <a:cs typeface="Arial" panose="020B0604020202020204" pitchFamily="34" charset="0"/>
              </a:rPr>
              <a:t>— Exodus 20:13</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Buddhism encourages embracing a compassionate and non-harming attitude towards all living beings, emphasising a peaceful and nonviolent way of life.</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The Religious Society of Friends, also known as Quakers, has a rich tradition of advocating for Pacifism and emphasising the inner light and the sanctity of human life.</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Religious arguments in the past have led to individuals becoming Conscientious Objectors, being </a:t>
            </a:r>
            <a:r>
              <a:rPr lang="en-GB" b="0" i="0" u="none" strike="noStrike" dirty="0" err="1">
                <a:solidFill>
                  <a:srgbClr val="000000"/>
                </a:solidFill>
                <a:effectLst/>
                <a:latin typeface="Arial" panose="020B0604020202020204" pitchFamily="34" charset="0"/>
                <a:cs typeface="Arial" panose="020B0604020202020204" pitchFamily="34" charset="0"/>
              </a:rPr>
              <a:t>court-martialed</a:t>
            </a:r>
            <a:r>
              <a:rPr lang="en-GB" b="0" i="0" u="none" strike="noStrike" dirty="0">
                <a:solidFill>
                  <a:srgbClr val="000000"/>
                </a:solidFill>
                <a:effectLst/>
                <a:latin typeface="Arial" panose="020B0604020202020204" pitchFamily="34" charset="0"/>
                <a:cs typeface="Arial" panose="020B0604020202020204" pitchFamily="34" charset="0"/>
              </a:rPr>
              <a:t>, and, in some cases, even imprisoned or killed. However, Pacifists can help influence the laws governing our world by supporting the development and enforcement of international laws and institutions. By sharing their beliefs and teachings, Pacifists can help explore long-term, peaceful solutions to address the root causes of conflict and end violence.</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Additionally, they can be designed to peacefully resolve conflicts, as seen with organisations like the United Nations and international courts, which advocate for diplomacy, dialogue, and negotiation to resolve international disputes.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solidFill>
                  <a:schemeClr val="tx1"/>
                </a:solidFill>
                <a:latin typeface="Arial" panose="020B0604020202020204" pitchFamily="34" charset="0"/>
                <a:cs typeface="Arial" panose="020B0604020202020204" pitchFamily="34" charset="0"/>
              </a:rPr>
              <a:t>Ref:</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Arial" panose="020B0604020202020204" pitchFamily="34" charset="0"/>
                <a:cs typeface="Arial" panose="020B0604020202020204" pitchFamily="34" charset="0"/>
              </a:rPr>
              <a:t>Paul Fleischman, ‘</a:t>
            </a:r>
            <a:r>
              <a:rPr lang="en-GB" b="0" i="0" u="none" strike="noStrike" dirty="0">
                <a:solidFill>
                  <a:srgbClr val="3D3D3D"/>
                </a:solidFill>
                <a:effectLst/>
                <a:latin typeface="Arial" panose="020B0604020202020204" pitchFamily="34" charset="0"/>
                <a:cs typeface="Arial" panose="020B0604020202020204" pitchFamily="34" charset="0"/>
              </a:rPr>
              <a:t>The Buddha Taught Nonviolence, Not </a:t>
            </a:r>
            <a:r>
              <a:rPr lang="en-GB" b="0" i="0" u="none" strike="noStrike" dirty="0" err="1">
                <a:solidFill>
                  <a:srgbClr val="3D3D3D"/>
                </a:solidFill>
                <a:effectLst/>
                <a:latin typeface="Arial" panose="020B0604020202020204" pitchFamily="34" charset="0"/>
                <a:cs typeface="Arial" panose="020B0604020202020204" pitchFamily="34" charset="0"/>
              </a:rPr>
              <a:t>Pacifis</a:t>
            </a:r>
            <a:r>
              <a:rPr lang="en-GB" b="0" i="0" u="none" strike="noStrike" dirty="0">
                <a:solidFill>
                  <a:srgbClr val="3D3D3D"/>
                </a:solidFill>
                <a:effectLst/>
                <a:latin typeface="Arial" panose="020B0604020202020204" pitchFamily="34" charset="0"/>
                <a:cs typeface="Arial" panose="020B0604020202020204" pitchFamily="34" charset="0"/>
              </a:rPr>
              <a:t>’ </a:t>
            </a:r>
            <a:r>
              <a:rPr lang="en-GB" b="0" i="1" u="none" strike="noStrike" dirty="0">
                <a:solidFill>
                  <a:srgbClr val="3D3D3D"/>
                </a:solidFill>
                <a:effectLst/>
                <a:latin typeface="Arial" panose="020B0604020202020204" pitchFamily="34" charset="0"/>
                <a:cs typeface="Arial" panose="020B0604020202020204" pitchFamily="34" charset="0"/>
              </a:rPr>
              <a:t>Insight Journal </a:t>
            </a:r>
            <a:r>
              <a:rPr lang="en-GB" b="0" i="0" u="none" strike="noStrike" dirty="0">
                <a:solidFill>
                  <a:srgbClr val="000000"/>
                </a:solidFill>
                <a:effectLst/>
                <a:latin typeface="Arial" panose="020B0604020202020204" pitchFamily="34" charset="0"/>
                <a:cs typeface="Arial" panose="020B0604020202020204" pitchFamily="34" charset="0"/>
              </a:rPr>
              <a:t>(2002)</a:t>
            </a:r>
          </a:p>
          <a:p>
            <a:pPr algn="l"/>
            <a:r>
              <a:rPr lang="en-GB" b="0" i="0" u="none" strike="noStrike" dirty="0">
                <a:solidFill>
                  <a:srgbClr val="000000"/>
                </a:solidFill>
                <a:effectLst/>
                <a:latin typeface="Arial" panose="020B0604020202020204" pitchFamily="34" charset="0"/>
                <a:cs typeface="Arial" panose="020B0604020202020204" pitchFamily="34" charset="0"/>
              </a:rPr>
              <a:t>&lt;https://</a:t>
            </a:r>
            <a:r>
              <a:rPr lang="en-GB" b="0" i="0" u="none" strike="noStrike" dirty="0" err="1">
                <a:solidFill>
                  <a:srgbClr val="000000"/>
                </a:solidFill>
                <a:effectLst/>
                <a:latin typeface="Arial" panose="020B0604020202020204" pitchFamily="34" charset="0"/>
                <a:cs typeface="Arial" panose="020B0604020202020204" pitchFamily="34" charset="0"/>
              </a:rPr>
              <a:t>www.buddhistinquiry.org</a:t>
            </a:r>
            <a:r>
              <a:rPr lang="en-GB" b="0" i="0" u="none" strike="noStrike" dirty="0">
                <a:solidFill>
                  <a:srgbClr val="000000"/>
                </a:solidFill>
                <a:effectLst/>
                <a:latin typeface="Arial" panose="020B0604020202020204" pitchFamily="34" charset="0"/>
                <a:cs typeface="Arial" panose="020B0604020202020204" pitchFamily="34" charset="0"/>
              </a:rPr>
              <a:t>/article/the-buddha-taught-nonviolence-not-pacifism/&gt; [accessed 17 May 2024].</a:t>
            </a:r>
          </a:p>
          <a:p>
            <a:pPr algn="l"/>
            <a:endParaRPr lang="en-GB" b="1"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Quakers,</a:t>
            </a:r>
            <a:r>
              <a:rPr lang="en-GB" b="0" i="1" u="none" strike="noStrike" dirty="0">
                <a:solidFill>
                  <a:srgbClr val="000000"/>
                </a:solidFill>
                <a:effectLst/>
                <a:latin typeface="Arial" panose="020B0604020202020204" pitchFamily="34" charset="0"/>
                <a:cs typeface="Arial" panose="020B0604020202020204" pitchFamily="34" charset="0"/>
              </a:rPr>
              <a:t> Why are Quakers pacifists,</a:t>
            </a:r>
            <a:r>
              <a:rPr lang="en-GB" b="0" i="0" u="none" strike="noStrike" dirty="0">
                <a:solidFill>
                  <a:srgbClr val="000000"/>
                </a:solidFill>
                <a:effectLst/>
                <a:latin typeface="Arial" panose="020B0604020202020204" pitchFamily="34" charset="0"/>
                <a:cs typeface="Arial" panose="020B0604020202020204" pitchFamily="34" charset="0"/>
              </a:rPr>
              <a:t> (2024) &lt;https://</a:t>
            </a:r>
            <a:r>
              <a:rPr lang="en-GB" b="0" i="0" u="none" strike="noStrike" dirty="0" err="1">
                <a:solidFill>
                  <a:srgbClr val="000000"/>
                </a:solidFill>
                <a:effectLst/>
                <a:latin typeface="Arial" panose="020B0604020202020204" pitchFamily="34" charset="0"/>
                <a:cs typeface="Arial" panose="020B0604020202020204" pitchFamily="34" charset="0"/>
              </a:rPr>
              <a:t>quaker.org</a:t>
            </a:r>
            <a:r>
              <a:rPr lang="en-GB" b="0" i="0" u="none" strike="noStrike" dirty="0">
                <a:solidFill>
                  <a:srgbClr val="000000"/>
                </a:solidFill>
                <a:effectLst/>
                <a:latin typeface="Arial" panose="020B0604020202020204" pitchFamily="34" charset="0"/>
                <a:cs typeface="Arial" panose="020B0604020202020204" pitchFamily="34" charset="0"/>
              </a:rPr>
              <a:t>/peace/&gt; [accessed 17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latin typeface="Arial" panose="020B0604020202020204" pitchFamily="34" charset="0"/>
                <a:cs typeface="Arial" panose="020B0604020202020204" pitchFamily="34" charset="0"/>
              </a:rPr>
              <a:t>Mike de Sousa, </a:t>
            </a:r>
            <a:r>
              <a:rPr lang="en-GB" sz="1200" dirty="0">
                <a:solidFill>
                  <a:schemeClr val="tx1"/>
                </a:solidFill>
                <a:latin typeface="Arial" panose="020B0604020202020204" pitchFamily="34" charset="0"/>
                <a:cs typeface="Arial" panose="020B0604020202020204" pitchFamily="34" charset="0"/>
              </a:rPr>
              <a:t>For And Against Pacifism, (2024) &lt;http://</a:t>
            </a:r>
            <a:r>
              <a:rPr lang="en-GB" sz="1200" dirty="0" err="1">
                <a:solidFill>
                  <a:schemeClr val="tx1"/>
                </a:solidFill>
                <a:latin typeface="Arial" panose="020B0604020202020204" pitchFamily="34" charset="0"/>
                <a:cs typeface="Arial" panose="020B0604020202020204" pitchFamily="34" charset="0"/>
              </a:rPr>
              <a:t>www.activepacifist.world</a:t>
            </a:r>
            <a:r>
              <a:rPr lang="en-GB" sz="1200" dirty="0">
                <a:solidFill>
                  <a:schemeClr val="tx1"/>
                </a:solidFill>
                <a:latin typeface="Arial" panose="020B0604020202020204" pitchFamily="34" charset="0"/>
                <a:cs typeface="Arial" panose="020B0604020202020204" pitchFamily="34" charset="0"/>
              </a:rPr>
              <a:t>/for-and-against-</a:t>
            </a:r>
            <a:r>
              <a:rPr lang="en-GB" sz="1200" dirty="0" err="1">
                <a:solidFill>
                  <a:schemeClr val="tx1"/>
                </a:solidFill>
                <a:latin typeface="Arial" panose="020B0604020202020204" pitchFamily="34" charset="0"/>
                <a:cs typeface="Arial" panose="020B0604020202020204" pitchFamily="34" charset="0"/>
              </a:rPr>
              <a:t>pacifism.html</a:t>
            </a:r>
            <a:r>
              <a:rPr lang="en-GB" sz="1200" dirty="0">
                <a:solidFill>
                  <a:schemeClr val="tx1"/>
                </a:solidFill>
                <a:latin typeface="Arial" panose="020B0604020202020204" pitchFamily="34" charset="0"/>
                <a:cs typeface="Arial" panose="020B0604020202020204" pitchFamily="34" charset="0"/>
              </a:rPr>
              <a:t>&gt; [accessed 1 April 2024].</a:t>
            </a:r>
          </a:p>
          <a:p>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solidFill>
                  <a:schemeClr val="tx1"/>
                </a:solidFill>
                <a:latin typeface="Arial" panose="020B0604020202020204" pitchFamily="34" charset="0"/>
                <a:cs typeface="Arial" panose="020B0604020202020204" pitchFamily="34" charset="0"/>
              </a:rPr>
              <a:t>Esme Kirk-Wade, </a:t>
            </a:r>
            <a:r>
              <a:rPr lang="en-GB" b="0" i="1" u="none" strike="noStrike" dirty="0">
                <a:solidFill>
                  <a:schemeClr val="tx1"/>
                </a:solidFill>
                <a:effectLst/>
                <a:latin typeface="Arial" panose="020B0604020202020204" pitchFamily="34" charset="0"/>
                <a:cs typeface="Arial" panose="020B0604020202020204" pitchFamily="34" charset="0"/>
              </a:rPr>
              <a:t>UK Defence Spending, </a:t>
            </a:r>
            <a:r>
              <a:rPr lang="en-GB" b="0" dirty="0">
                <a:solidFill>
                  <a:schemeClr val="tx1"/>
                </a:solidFill>
                <a:latin typeface="Arial" panose="020B0604020202020204" pitchFamily="34" charset="0"/>
                <a:cs typeface="Arial" panose="020B0604020202020204" pitchFamily="34" charset="0"/>
              </a:rPr>
              <a:t>London: House of Commons, 2024) </a:t>
            </a:r>
            <a:r>
              <a:rPr lang="en-GB" b="0" i="0" u="none" strike="noStrike" dirty="0">
                <a:solidFill>
                  <a:schemeClr val="tx1"/>
                </a:solidFill>
                <a:effectLst/>
                <a:latin typeface="Arial" panose="020B0604020202020204" pitchFamily="34" charset="0"/>
                <a:cs typeface="Arial" panose="020B0604020202020204" pitchFamily="34" charset="0"/>
              </a:rPr>
              <a:t>&lt;https://</a:t>
            </a:r>
            <a:r>
              <a:rPr lang="en-GB" b="0" i="0" u="none" strike="noStrike" dirty="0" err="1">
                <a:solidFill>
                  <a:schemeClr val="tx1"/>
                </a:solidFill>
                <a:effectLst/>
                <a:latin typeface="Arial" panose="020B0604020202020204" pitchFamily="34" charset="0"/>
                <a:cs typeface="Arial" panose="020B0604020202020204" pitchFamily="34" charset="0"/>
              </a:rPr>
              <a:t>commonslibrary.parliament.uk</a:t>
            </a:r>
            <a:r>
              <a:rPr lang="en-GB" b="0" i="0" u="none" strike="noStrike" dirty="0">
                <a:solidFill>
                  <a:schemeClr val="tx1"/>
                </a:solidFill>
                <a:effectLst/>
                <a:latin typeface="Arial" panose="020B0604020202020204" pitchFamily="34" charset="0"/>
                <a:cs typeface="Arial" panose="020B0604020202020204" pitchFamily="34" charset="0"/>
              </a:rPr>
              <a:t>/research-briefings/cbp-8175&gt; </a:t>
            </a:r>
            <a:r>
              <a:rPr lang="en-GB" sz="1200" b="0" dirty="0">
                <a:solidFill>
                  <a:schemeClr val="tx1"/>
                </a:solidFill>
                <a:latin typeface="Arial" panose="020B0604020202020204" pitchFamily="34" charset="0"/>
                <a:cs typeface="Arial" panose="020B0604020202020204" pitchFamily="34" charset="0"/>
              </a:rPr>
              <a:t>[accessed 17 May 2024].</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7</a:t>
            </a:fld>
            <a:endParaRPr lang="en-GB"/>
          </a:p>
        </p:txBody>
      </p:sp>
    </p:spTree>
    <p:extLst>
      <p:ext uri="{BB962C8B-B14F-4D97-AF65-F5344CB8AC3E}">
        <p14:creationId xmlns:p14="http://schemas.microsoft.com/office/powerpoint/2010/main" val="1330344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u="none" dirty="0">
                <a:solidFill>
                  <a:schemeClr val="tx1"/>
                </a:solidFill>
                <a:latin typeface="Arial" panose="020B0604020202020204" pitchFamily="34" charset="0"/>
                <a:cs typeface="Arial" panose="020B0604020202020204" pitchFamily="34" charset="0"/>
              </a:rPr>
              <a:t>Throughout history, many famous individuals have advocated for pacifism, nonviolence, peace, and social justice.</a:t>
            </a:r>
          </a:p>
          <a:p>
            <a:endParaRPr lang="en-GB" sz="1100" b="0" u="sng"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dirty="0">
                <a:solidFill>
                  <a:schemeClr val="tx1"/>
                </a:solidFill>
                <a:latin typeface="Arial" panose="020B0604020202020204" pitchFamily="34" charset="0"/>
                <a:cs typeface="Arial" panose="020B0604020202020204" pitchFamily="34" charset="0"/>
              </a:rPr>
              <a:t>I will go into more depth about Albert Einstein, Vera </a:t>
            </a:r>
            <a:r>
              <a:rPr lang="en-GB" sz="1100" b="0" u="none" dirty="0" err="1">
                <a:solidFill>
                  <a:schemeClr val="tx1"/>
                </a:solidFill>
                <a:latin typeface="Arial" panose="020B0604020202020204" pitchFamily="34" charset="0"/>
                <a:cs typeface="Arial" panose="020B0604020202020204" pitchFamily="34" charset="0"/>
              </a:rPr>
              <a:t>Brittain</a:t>
            </a:r>
            <a:r>
              <a:rPr lang="en-GB" sz="1100" b="0" u="none" dirty="0">
                <a:solidFill>
                  <a:schemeClr val="tx1"/>
                </a:solidFill>
                <a:latin typeface="Arial" panose="020B0604020202020204" pitchFamily="34" charset="0"/>
                <a:cs typeface="Arial" panose="020B0604020202020204" pitchFamily="34" charset="0"/>
              </a:rPr>
              <a:t> and Bertrand Russell. These are a few examples of famous pacifists who have made significant contributions to promoting peace, justice and nonviolent social change. Their legacies are a source of inspiration for generations of activists and advocates worldwide.</a:t>
            </a:r>
          </a:p>
          <a:p>
            <a:endParaRPr lang="en-GB" sz="1100" b="0" u="sng"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u="none" dirty="0">
                <a:solidFill>
                  <a:schemeClr val="tx1"/>
                </a:solidFill>
                <a:latin typeface="Arial" panose="020B0604020202020204" pitchFamily="34" charset="0"/>
                <a:cs typeface="Arial" panose="020B0604020202020204" pitchFamily="34" charset="0"/>
              </a:rPr>
              <a:t>Some other famous names you’ll recognise, who are known for their pacifistic believes such as </a:t>
            </a:r>
            <a:r>
              <a:rPr lang="en-GB" sz="1100" b="0" u="none" dirty="0" err="1">
                <a:solidFill>
                  <a:schemeClr val="tx1"/>
                </a:solidFill>
                <a:latin typeface="Arial" panose="020B0604020202020204" pitchFamily="34" charset="0"/>
                <a:cs typeface="Arial" panose="020B0604020202020204" pitchFamily="34" charset="0"/>
              </a:rPr>
              <a:t>Mahatama</a:t>
            </a:r>
            <a:r>
              <a:rPr lang="en-GB" sz="1100" b="0" u="none" dirty="0">
                <a:solidFill>
                  <a:schemeClr val="tx1"/>
                </a:solidFill>
                <a:latin typeface="Arial" panose="020B0604020202020204" pitchFamily="34" charset="0"/>
                <a:cs typeface="Arial" panose="020B0604020202020204" pitchFamily="34" charset="0"/>
              </a:rPr>
              <a:t> Gandhi, Martin Luther King Jr., Anne Henrietta Martin (Suffragist), and The ‘TANK MAN’ (Beijing, 1989.) </a:t>
            </a:r>
            <a:r>
              <a:rPr lang="en-GB" sz="1100" b="0" i="0" u="none" strike="noStrike" dirty="0">
                <a:solidFill>
                  <a:srgbClr val="040C28"/>
                </a:solidFill>
                <a:effectLst/>
                <a:latin typeface="Arial" panose="020B0604020202020204" pitchFamily="34" charset="0"/>
                <a:cs typeface="Arial" panose="020B0604020202020204" pitchFamily="34" charset="0"/>
              </a:rPr>
              <a:t>Believed that Tank Man was protesting against the Chinese Communist Party's (CCP's) violent crackdown on Tiananmen Square protesters in 1989</a:t>
            </a:r>
            <a:r>
              <a:rPr lang="en-GB" sz="1100" b="0" i="0" u="none" strike="noStrike" dirty="0">
                <a:solidFill>
                  <a:srgbClr val="202124"/>
                </a:solidFill>
                <a:effectLst/>
                <a:highlight>
                  <a:srgbClr val="FFFFFF"/>
                </a:highlight>
                <a:latin typeface="Arial" panose="020B0604020202020204" pitchFamily="34" charset="0"/>
                <a:cs typeface="Arial" panose="020B0604020202020204" pitchFamily="34" charset="0"/>
              </a:rPr>
              <a:t>.</a:t>
            </a: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u="sng"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 </a:t>
            </a:r>
          </a:p>
          <a:p>
            <a:r>
              <a:rPr lang="en-GB" sz="1100" b="1" u="sng" dirty="0">
                <a:solidFill>
                  <a:schemeClr val="tx1"/>
                </a:solidFill>
                <a:latin typeface="Arial" panose="020B0604020202020204" pitchFamily="34" charset="0"/>
                <a:cs typeface="Arial" panose="020B0604020202020204" pitchFamily="34" charset="0"/>
              </a:rPr>
              <a:t>Image References</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Albert Einstein: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Arial" panose="020B0604020202020204" pitchFamily="34" charset="0"/>
                <a:cs typeface="Arial" panose="020B0604020202020204" pitchFamily="34" charset="0"/>
              </a:rPr>
              <a:t>Library of Congress (Owner), ‘</a:t>
            </a:r>
            <a:r>
              <a:rPr lang="en-GB" sz="1100" b="1" i="0" u="none" strike="noStrike" dirty="0">
                <a:solidFill>
                  <a:schemeClr val="tx1"/>
                </a:solidFill>
                <a:effectLst/>
                <a:highlight>
                  <a:srgbClr val="FFFFFF"/>
                </a:highlight>
                <a:latin typeface="Arial" panose="020B0604020202020204" pitchFamily="34" charset="0"/>
                <a:cs typeface="Arial" panose="020B0604020202020204" pitchFamily="34" charset="0"/>
              </a:rPr>
              <a:t>Scientist Albert Einstein poses for a portrait in 1947’ &lt;https://encrypted-tbn1.gstatic.com/</a:t>
            </a:r>
            <a:r>
              <a:rPr lang="en-GB" sz="1100" b="1" i="0" u="none" strike="noStrike" dirty="0" err="1">
                <a:solidFill>
                  <a:schemeClr val="tx1"/>
                </a:solidFill>
                <a:effectLst/>
                <a:highlight>
                  <a:srgbClr val="FFFFFF"/>
                </a:highlight>
                <a:latin typeface="Arial" panose="020B0604020202020204" pitchFamily="34" charset="0"/>
                <a:cs typeface="Arial" panose="020B0604020202020204" pitchFamily="34" charset="0"/>
              </a:rPr>
              <a:t>licensed-image?q</a:t>
            </a:r>
            <a:r>
              <a:rPr lang="en-GB" sz="1100" b="1" i="0" u="none" strike="noStrike" dirty="0">
                <a:solidFill>
                  <a:schemeClr val="tx1"/>
                </a:solidFill>
                <a:effectLst/>
                <a:highlight>
                  <a:srgbClr val="FFFFFF"/>
                </a:highlight>
                <a:latin typeface="Arial" panose="020B0604020202020204" pitchFamily="34" charset="0"/>
                <a:cs typeface="Arial" panose="020B0604020202020204" pitchFamily="34" charset="0"/>
              </a:rPr>
              <a:t>=tbn:ANd9GcQkJzGjwnMmbX6c3_xPYZv9g6MNRzUq6kJfuuCBldKsWjSQZ6pviVStsQtE8ybH8ZLzTzdRiorMrPVX0A4&gt;. </a:t>
            </a:r>
            <a:r>
              <a:rPr lang="en-GB" sz="1100" b="1" dirty="0">
                <a:solidFill>
                  <a:schemeClr val="tx1"/>
                </a:solidFill>
                <a:latin typeface="Arial" panose="020B0604020202020204" pitchFamily="34" charset="0"/>
                <a:cs typeface="Arial" panose="020B0604020202020204" pitchFamily="34" charset="0"/>
              </a:rPr>
              <a:t>[accessed 1 April 2024].</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Vera </a:t>
            </a:r>
            <a:r>
              <a:rPr lang="en-GB" sz="1100" dirty="0" err="1">
                <a:solidFill>
                  <a:schemeClr val="tx1"/>
                </a:solidFill>
                <a:latin typeface="Arial" panose="020B0604020202020204" pitchFamily="34" charset="0"/>
                <a:cs typeface="Arial" panose="020B0604020202020204" pitchFamily="34" charset="0"/>
              </a:rPr>
              <a:t>Brittain</a:t>
            </a:r>
            <a:r>
              <a:rPr lang="en-GB" sz="1100" dirty="0">
                <a:solidFill>
                  <a:schemeClr val="tx1"/>
                </a:solidFill>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dirty="0">
                <a:solidFill>
                  <a:schemeClr val="tx1"/>
                </a:solidFill>
                <a:effectLst/>
                <a:highlight>
                  <a:srgbClr val="FFFFFF"/>
                </a:highlight>
                <a:latin typeface="Arial" panose="020B0604020202020204" pitchFamily="34" charset="0"/>
                <a:cs typeface="Arial" panose="020B0604020202020204" pitchFamily="34" charset="0"/>
              </a:rPr>
              <a:t>First World War Poetry Digital Archive (Owner), ‘Vera </a:t>
            </a:r>
            <a:r>
              <a:rPr lang="en-GB" sz="1100" b="1" i="0" u="none" strike="noStrike" dirty="0" err="1">
                <a:solidFill>
                  <a:schemeClr val="tx1"/>
                </a:solidFill>
                <a:effectLst/>
                <a:highlight>
                  <a:srgbClr val="FFFFFF"/>
                </a:highlight>
                <a:latin typeface="Arial" panose="020B0604020202020204" pitchFamily="34" charset="0"/>
                <a:cs typeface="Arial" panose="020B0604020202020204" pitchFamily="34" charset="0"/>
              </a:rPr>
              <a:t>Brittain</a:t>
            </a:r>
            <a:r>
              <a:rPr lang="en-GB" sz="1100" b="1" i="0" u="none" strike="noStrike" dirty="0">
                <a:solidFill>
                  <a:schemeClr val="tx1"/>
                </a:solidFill>
                <a:effectLst/>
                <a:highlight>
                  <a:srgbClr val="FFFFFF"/>
                </a:highlight>
                <a:latin typeface="Arial" panose="020B0604020202020204" pitchFamily="34" charset="0"/>
                <a:cs typeface="Arial" panose="020B0604020202020204" pitchFamily="34" charset="0"/>
              </a:rPr>
              <a:t> in the uniform of a World War I nurse with the Voluntary Aid Detachment.’ &lt;http://ww1lit.nsms.ox.ac.uk/ww1lit/collections/item/1318.&gt; </a:t>
            </a:r>
            <a:r>
              <a:rPr lang="en-GB" sz="1100" b="1" dirty="0">
                <a:solidFill>
                  <a:schemeClr val="tx1"/>
                </a:solidFill>
                <a:latin typeface="Arial" panose="020B0604020202020204" pitchFamily="34" charset="0"/>
                <a:cs typeface="Arial" panose="020B0604020202020204" pitchFamily="34" charset="0"/>
              </a:rPr>
              <a:t>[accessed 30 March 2024].</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Bertrand Russell: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Arial" panose="020B0604020202020204" pitchFamily="34" charset="0"/>
                <a:cs typeface="Arial" panose="020B0604020202020204" pitchFamily="34" charset="0"/>
              </a:rPr>
              <a:t>The Jane Brown Literary Estate (Owner) ‘Bertrand Russell’ &lt;https://</a:t>
            </a:r>
            <a:r>
              <a:rPr lang="en-GB" sz="1100" b="1" dirty="0" err="1">
                <a:solidFill>
                  <a:schemeClr val="tx1"/>
                </a:solidFill>
                <a:latin typeface="Arial" panose="020B0604020202020204" pitchFamily="34" charset="0"/>
                <a:cs typeface="Arial" panose="020B0604020202020204" pitchFamily="34" charset="0"/>
              </a:rPr>
              <a:t>www.npg.org.uk</a:t>
            </a:r>
            <a:r>
              <a:rPr lang="en-GB" sz="1100" b="1" dirty="0">
                <a:solidFill>
                  <a:schemeClr val="tx1"/>
                </a:solidFill>
                <a:latin typeface="Arial" panose="020B0604020202020204" pitchFamily="34" charset="0"/>
                <a:cs typeface="Arial" panose="020B0604020202020204" pitchFamily="34" charset="0"/>
              </a:rPr>
              <a:t>/collections/search/portrait/mw195259/Bertrand-Russell&gt;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‘Tank Man’ – </a:t>
            </a:r>
            <a:r>
              <a:rPr lang="en-GB" sz="1100" b="0" i="0" u="none" strike="noStrike" dirty="0">
                <a:solidFill>
                  <a:srgbClr val="040C28"/>
                </a:solidFill>
                <a:effectLst/>
                <a:latin typeface="Arial" panose="020B0604020202020204" pitchFamily="34" charset="0"/>
                <a:cs typeface="Arial" panose="020B0604020202020204" pitchFamily="34" charset="0"/>
              </a:rPr>
              <a:t>It is believed that Tank Man was protesting against the Chinese Communist Party's (CCP's) violent crackdown on Tiananmen Square protesters in 1989</a:t>
            </a:r>
            <a:r>
              <a:rPr lang="en-GB" sz="1100" b="0" i="0" u="none" strike="noStrike" dirty="0">
                <a:solidFill>
                  <a:srgbClr val="202124"/>
                </a:solidFill>
                <a:effectLst/>
                <a:highlight>
                  <a:srgbClr val="FFFFFF"/>
                </a:highlight>
                <a:latin typeface="Arial" panose="020B0604020202020204" pitchFamily="34" charset="0"/>
                <a:cs typeface="Arial" panose="020B0604020202020204" pitchFamily="34" charset="0"/>
              </a:rPr>
              <a:t>. </a:t>
            </a: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Arial" panose="020B0604020202020204" pitchFamily="34" charset="0"/>
                <a:cs typeface="Arial" panose="020B0604020202020204" pitchFamily="34" charset="0"/>
              </a:rPr>
              <a:t>Jeff Widener (Photographer), ‘Tank Man’ &lt;https://</a:t>
            </a:r>
            <a:r>
              <a:rPr lang="en-GB" sz="1100" b="1" dirty="0" err="1">
                <a:solidFill>
                  <a:schemeClr val="tx1"/>
                </a:solidFill>
                <a:latin typeface="Arial" panose="020B0604020202020204" pitchFamily="34" charset="0"/>
                <a:cs typeface="Arial" panose="020B0604020202020204" pitchFamily="34" charset="0"/>
              </a:rPr>
              <a:t>www.jeffwidener.com</a:t>
            </a:r>
            <a:r>
              <a:rPr lang="en-GB" sz="1100" b="1" dirty="0">
                <a:solidFill>
                  <a:schemeClr val="tx1"/>
                </a:solidFill>
                <a:latin typeface="Arial" panose="020B0604020202020204" pitchFamily="34" charset="0"/>
                <a:cs typeface="Arial" panose="020B0604020202020204" pitchFamily="34" charset="0"/>
              </a:rPr>
              <a:t>&gt;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Mahatma Gandhi - </a:t>
            </a:r>
            <a:r>
              <a:rPr lang="en-GB" sz="1100" b="0" i="0" u="none" strike="noStrike" dirty="0">
                <a:solidFill>
                  <a:srgbClr val="000000"/>
                </a:solidFill>
                <a:effectLst/>
                <a:latin typeface="Arial" panose="020B0604020202020204" pitchFamily="34" charset="0"/>
                <a:cs typeface="Arial" panose="020B0604020202020204" pitchFamily="34" charset="0"/>
              </a:rPr>
              <a:t>Historical examples such as Mahatma Gandhi's nonviolent struggle for Indian independence </a:t>
            </a:r>
            <a:r>
              <a:rPr lang="en-GB" sz="1100" b="1" dirty="0" err="1">
                <a:solidFill>
                  <a:schemeClr val="tx1"/>
                </a:solidFill>
                <a:latin typeface="Arial" panose="020B0604020202020204" pitchFamily="34" charset="0"/>
                <a:cs typeface="Arial" panose="020B0604020202020204" pitchFamily="34" charset="0"/>
              </a:rPr>
              <a:t>Diondia</a:t>
            </a:r>
            <a:r>
              <a:rPr lang="en-GB" sz="1100" b="1" dirty="0">
                <a:solidFill>
                  <a:schemeClr val="tx1"/>
                </a:solidFill>
                <a:latin typeface="Arial" panose="020B0604020202020204" pitchFamily="34" charset="0"/>
                <a:cs typeface="Arial" panose="020B0604020202020204" pitchFamily="34" charset="0"/>
              </a:rPr>
              <a:t> Photos (Owner), ‘Mahatma Gandhi’</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solidFill>
                  <a:schemeClr val="tx1"/>
                </a:solidFill>
                <a:latin typeface="Arial" panose="020B0604020202020204" pitchFamily="34" charset="0"/>
                <a:cs typeface="Arial" panose="020B0604020202020204" pitchFamily="34" charset="0"/>
              </a:rPr>
              <a:t>&lt;https://</a:t>
            </a:r>
            <a:r>
              <a:rPr lang="en-GB" sz="1100" b="1" dirty="0" err="1">
                <a:solidFill>
                  <a:schemeClr val="tx1"/>
                </a:solidFill>
                <a:latin typeface="Arial" panose="020B0604020202020204" pitchFamily="34" charset="0"/>
                <a:cs typeface="Arial" panose="020B0604020202020204" pitchFamily="34" charset="0"/>
              </a:rPr>
              <a:t>upload.wikimedia.org</a:t>
            </a:r>
            <a:r>
              <a:rPr lang="en-GB" sz="1100" b="1" dirty="0">
                <a:solidFill>
                  <a:schemeClr val="tx1"/>
                </a:solidFill>
                <a:latin typeface="Arial" panose="020B0604020202020204" pitchFamily="34" charset="0"/>
                <a:cs typeface="Arial" panose="020B0604020202020204" pitchFamily="34" charset="0"/>
              </a:rPr>
              <a:t>/</a:t>
            </a:r>
            <a:r>
              <a:rPr lang="en-GB" sz="1100" b="1" dirty="0" err="1">
                <a:solidFill>
                  <a:schemeClr val="tx1"/>
                </a:solidFill>
                <a:latin typeface="Arial" panose="020B0604020202020204" pitchFamily="34" charset="0"/>
                <a:cs typeface="Arial" panose="020B0604020202020204" pitchFamily="34" charset="0"/>
              </a:rPr>
              <a:t>wikipedia</a:t>
            </a:r>
            <a:r>
              <a:rPr lang="en-GB" sz="1100" b="1" dirty="0">
                <a:solidFill>
                  <a:schemeClr val="tx1"/>
                </a:solidFill>
                <a:latin typeface="Arial" panose="020B0604020202020204" pitchFamily="34" charset="0"/>
                <a:cs typeface="Arial" panose="020B0604020202020204" pitchFamily="34" charset="0"/>
              </a:rPr>
              <a:t>/commons/7/7a/Mahatma-Gandhi%2C_studio%2C_1931.jpg&gt;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8</a:t>
            </a:fld>
            <a:endParaRPr lang="en-GB"/>
          </a:p>
        </p:txBody>
      </p:sp>
    </p:spTree>
    <p:extLst>
      <p:ext uri="{BB962C8B-B14F-4D97-AF65-F5344CB8AC3E}">
        <p14:creationId xmlns:p14="http://schemas.microsoft.com/office/powerpoint/2010/main" val="2016346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u="sng" dirty="0">
                <a:solidFill>
                  <a:schemeClr val="tx1"/>
                </a:solidFill>
                <a:latin typeface="Arial" panose="020B0604020202020204" pitchFamily="34" charset="0"/>
                <a:cs typeface="Arial" panose="020B0604020202020204" pitchFamily="34" charset="0"/>
              </a:rPr>
              <a:t>Albert Einstein</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Albert Einstein's pacifistic views were based on his profound concern for humanity's welfare and his belief in the power of reason, cooperation, and moral conscience to overcome the scourge of war and violence. He believed that war caused immense suffering and threatened humanity's survival. </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Therefore, Einstein was a vocal advocate of nuclear disarmament, international cooperation, humanitarianism, and social justice. He believed that lasting peace could only be achieved through international cooperation, diplomacy, and the establishment of supranational institutions. </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Einstein's pacifistic views inspire activists and policymakers today, showcasing the importance of peaceful solutions to global conflicts.</a:t>
            </a:r>
          </a:p>
          <a:p>
            <a:endParaRPr lang="en-GB" sz="1100" b="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Ref: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Kristen </a:t>
            </a:r>
            <a:r>
              <a:rPr lang="en-GB" sz="1100" b="0" dirty="0" err="1">
                <a:solidFill>
                  <a:schemeClr val="tx1"/>
                </a:solidFill>
                <a:latin typeface="Arial" panose="020B0604020202020204" pitchFamily="34" charset="0"/>
                <a:cs typeface="Arial" panose="020B0604020202020204" pitchFamily="34" charset="0"/>
              </a:rPr>
              <a:t>Rogheh</a:t>
            </a:r>
            <a:r>
              <a:rPr lang="en-GB" sz="1100" b="0" dirty="0">
                <a:solidFill>
                  <a:schemeClr val="tx1"/>
                </a:solidFill>
                <a:latin typeface="Arial" panose="020B0604020202020204" pitchFamily="34" charset="0"/>
                <a:cs typeface="Arial" panose="020B0604020202020204" pitchFamily="34" charset="0"/>
              </a:rPr>
              <a:t> </a:t>
            </a:r>
            <a:r>
              <a:rPr lang="en-GB" sz="1100" b="0" dirty="0" err="1">
                <a:solidFill>
                  <a:schemeClr val="tx1"/>
                </a:solidFill>
                <a:latin typeface="Arial" panose="020B0604020202020204" pitchFamily="34" charset="0"/>
                <a:cs typeface="Arial" panose="020B0604020202020204" pitchFamily="34" charset="0"/>
              </a:rPr>
              <a:t>Ghodsee</a:t>
            </a:r>
            <a:r>
              <a:rPr lang="en-GB" sz="1100" b="0" dirty="0">
                <a:solidFill>
                  <a:schemeClr val="tx1"/>
                </a:solidFill>
                <a:latin typeface="Arial" panose="020B0604020202020204" pitchFamily="34" charset="0"/>
                <a:cs typeface="Arial" panose="020B0604020202020204" pitchFamily="34" charset="0"/>
              </a:rPr>
              <a:t>, </a:t>
            </a:r>
            <a:r>
              <a:rPr lang="en-GB" sz="1100" b="0" i="1" u="none" strike="noStrike" dirty="0">
                <a:solidFill>
                  <a:schemeClr val="tx1"/>
                </a:solidFill>
                <a:effectLst/>
                <a:latin typeface="Arial" panose="020B0604020202020204" pitchFamily="34" charset="0"/>
                <a:cs typeface="Arial" panose="020B0604020202020204" pitchFamily="34" charset="0"/>
              </a:rPr>
              <a:t>Einstein’s Pacifism: A Conversation with Wolfram Wette </a:t>
            </a:r>
            <a:r>
              <a:rPr lang="en-GB" sz="1100" b="0" i="0" u="none" strike="noStrike" dirty="0">
                <a:solidFill>
                  <a:schemeClr val="tx1"/>
                </a:solidFill>
                <a:effectLst/>
                <a:latin typeface="Arial" panose="020B0604020202020204" pitchFamily="34" charset="0"/>
                <a:cs typeface="Arial" panose="020B0604020202020204" pitchFamily="34" charset="0"/>
              </a:rPr>
              <a:t>(2015) </a:t>
            </a:r>
            <a:r>
              <a:rPr lang="en-GB" sz="1100" b="0" dirty="0">
                <a:solidFill>
                  <a:schemeClr val="tx1"/>
                </a:solidFill>
                <a:latin typeface="Arial" panose="020B0604020202020204" pitchFamily="34" charset="0"/>
                <a:cs typeface="Arial" panose="020B0604020202020204" pitchFamily="34" charset="0"/>
              </a:rPr>
              <a:t>&lt;https://</a:t>
            </a:r>
            <a:r>
              <a:rPr lang="en-GB" sz="1100" b="0" dirty="0" err="1">
                <a:solidFill>
                  <a:schemeClr val="tx1"/>
                </a:solidFill>
                <a:latin typeface="Arial" panose="020B0604020202020204" pitchFamily="34" charset="0"/>
                <a:cs typeface="Arial" panose="020B0604020202020204" pitchFamily="34" charset="0"/>
              </a:rPr>
              <a:t>www.ias.edu</a:t>
            </a:r>
            <a:r>
              <a:rPr lang="en-GB" sz="1100" b="0" dirty="0">
                <a:solidFill>
                  <a:schemeClr val="tx1"/>
                </a:solidFill>
                <a:latin typeface="Arial" panose="020B0604020202020204" pitchFamily="34" charset="0"/>
                <a:cs typeface="Arial" panose="020B0604020202020204" pitchFamily="34" charset="0"/>
              </a:rPr>
              <a:t>/ideas/2015/</a:t>
            </a:r>
            <a:r>
              <a:rPr lang="en-GB" sz="1100" b="0" dirty="0" err="1">
                <a:solidFill>
                  <a:schemeClr val="tx1"/>
                </a:solidFill>
                <a:latin typeface="Arial" panose="020B0604020202020204" pitchFamily="34" charset="0"/>
                <a:cs typeface="Arial" panose="020B0604020202020204" pitchFamily="34" charset="0"/>
              </a:rPr>
              <a:t>ghodsee</a:t>
            </a:r>
            <a:r>
              <a:rPr lang="en-GB" sz="1100" b="0" dirty="0">
                <a:solidFill>
                  <a:schemeClr val="tx1"/>
                </a:solidFill>
                <a:latin typeface="Arial" panose="020B0604020202020204" pitchFamily="34" charset="0"/>
                <a:cs typeface="Arial" panose="020B0604020202020204" pitchFamily="34" charset="0"/>
              </a:rPr>
              <a:t>-</a:t>
            </a:r>
            <a:r>
              <a:rPr lang="en-GB" sz="1100" b="0" dirty="0" err="1">
                <a:solidFill>
                  <a:schemeClr val="tx1"/>
                </a:solidFill>
                <a:latin typeface="Arial" panose="020B0604020202020204" pitchFamily="34" charset="0"/>
                <a:cs typeface="Arial" panose="020B0604020202020204" pitchFamily="34" charset="0"/>
              </a:rPr>
              <a:t>einstein</a:t>
            </a:r>
            <a:r>
              <a:rPr lang="en-GB" sz="1100" b="0" dirty="0">
                <a:solidFill>
                  <a:schemeClr val="tx1"/>
                </a:solidFill>
                <a:latin typeface="Arial" panose="020B0604020202020204" pitchFamily="34" charset="0"/>
                <a:cs typeface="Arial" panose="020B0604020202020204" pitchFamily="34" charset="0"/>
              </a:rPr>
              <a:t>-pacifism&gt; [accessed 26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err="1">
                <a:solidFill>
                  <a:schemeClr val="tx1"/>
                </a:solidFill>
                <a:latin typeface="Arial" panose="020B0604020202020204" pitchFamily="34" charset="0"/>
                <a:cs typeface="Arial" panose="020B0604020202020204" pitchFamily="34" charset="0"/>
              </a:rPr>
              <a:t>Lettera</a:t>
            </a:r>
            <a:r>
              <a:rPr lang="en-GB" sz="1100" b="0" dirty="0">
                <a:solidFill>
                  <a:schemeClr val="tx1"/>
                </a:solidFill>
                <a:latin typeface="Arial" panose="020B0604020202020204" pitchFamily="34" charset="0"/>
                <a:cs typeface="Arial" panose="020B0604020202020204" pitchFamily="34" charset="0"/>
              </a:rPr>
              <a:t> </a:t>
            </a:r>
            <a:r>
              <a:rPr lang="en-GB" sz="1100" b="0" dirty="0" err="1">
                <a:solidFill>
                  <a:schemeClr val="tx1"/>
                </a:solidFill>
                <a:latin typeface="Arial" panose="020B0604020202020204" pitchFamily="34" charset="0"/>
                <a:cs typeface="Arial" panose="020B0604020202020204" pitchFamily="34" charset="0"/>
              </a:rPr>
              <a:t>Matematica</a:t>
            </a:r>
            <a:r>
              <a:rPr lang="en-GB" sz="1100" b="0" dirty="0">
                <a:solidFill>
                  <a:schemeClr val="tx1"/>
                </a:solidFill>
                <a:latin typeface="Arial" panose="020B0604020202020204" pitchFamily="34" charset="0"/>
                <a:cs typeface="Arial" panose="020B0604020202020204" pitchFamily="34" charset="0"/>
              </a:rPr>
              <a:t>, Albert Einstein, Pacifist, 5, p.65-70 (2017) &lt;https://</a:t>
            </a:r>
            <a:r>
              <a:rPr lang="en-GB" sz="1100" b="0" dirty="0" err="1">
                <a:solidFill>
                  <a:schemeClr val="tx1"/>
                </a:solidFill>
                <a:latin typeface="Arial" panose="020B0604020202020204" pitchFamily="34" charset="0"/>
                <a:cs typeface="Arial" panose="020B0604020202020204" pitchFamily="34" charset="0"/>
              </a:rPr>
              <a:t>link.springer.com</a:t>
            </a:r>
            <a:r>
              <a:rPr lang="en-GB" sz="1100" b="0" dirty="0">
                <a:solidFill>
                  <a:schemeClr val="tx1"/>
                </a:solidFill>
                <a:latin typeface="Arial" panose="020B0604020202020204" pitchFamily="34" charset="0"/>
                <a:cs typeface="Arial" panose="020B0604020202020204" pitchFamily="34" charset="0"/>
              </a:rPr>
              <a:t>/article/10.1007/s40329-017-0157-5&gt; [accessed 30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John Scales Avery, Albert Einstein, Scientist and Pacifist (2015) &lt;https://</a:t>
            </a:r>
            <a:r>
              <a:rPr lang="en-GB" sz="1100" b="0" dirty="0" err="1">
                <a:solidFill>
                  <a:schemeClr val="tx1"/>
                </a:solidFill>
                <a:latin typeface="Arial" panose="020B0604020202020204" pitchFamily="34" charset="0"/>
                <a:cs typeface="Arial" panose="020B0604020202020204" pitchFamily="34" charset="0"/>
              </a:rPr>
              <a:t>www.wagingpeace.org</a:t>
            </a:r>
            <a:r>
              <a:rPr lang="en-GB" sz="1100" b="0" dirty="0">
                <a:solidFill>
                  <a:schemeClr val="tx1"/>
                </a:solidFill>
                <a:latin typeface="Arial" panose="020B0604020202020204" pitchFamily="34" charset="0"/>
                <a:cs typeface="Arial" panose="020B0604020202020204" pitchFamily="34" charset="0"/>
              </a:rPr>
              <a:t>/albert-</a:t>
            </a:r>
            <a:r>
              <a:rPr lang="en-GB" sz="1100" b="0" dirty="0" err="1">
                <a:solidFill>
                  <a:schemeClr val="tx1"/>
                </a:solidFill>
                <a:latin typeface="Arial" panose="020B0604020202020204" pitchFamily="34" charset="0"/>
                <a:cs typeface="Arial" panose="020B0604020202020204" pitchFamily="34" charset="0"/>
              </a:rPr>
              <a:t>einstein</a:t>
            </a:r>
            <a:r>
              <a:rPr lang="en-GB" sz="1100" b="0" dirty="0">
                <a:solidFill>
                  <a:schemeClr val="tx1"/>
                </a:solidFill>
                <a:latin typeface="Arial" panose="020B0604020202020204" pitchFamily="34" charset="0"/>
                <a:cs typeface="Arial" panose="020B0604020202020204" pitchFamily="34" charset="0"/>
              </a:rPr>
              <a:t>-scientist-and-pacifist/&gt; [accessed 30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u="sng" dirty="0">
                <a:solidFill>
                  <a:schemeClr val="tx1"/>
                </a:solidFill>
                <a:latin typeface="Arial" panose="020B0604020202020204" pitchFamily="34" charset="0"/>
                <a:cs typeface="Arial" panose="020B0604020202020204" pitchFamily="34" charset="0"/>
              </a:rPr>
              <a:t>Image Ref: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Library of Congress (Owner), ‘</a:t>
            </a: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Scientist Albert Einstein poses for a portrait in 1947’ &lt;https://encrypted-tbn1.gstatic.com/</a:t>
            </a:r>
            <a:r>
              <a:rPr lang="en-GB" sz="1100" b="0" i="0" u="none" strike="noStrike" dirty="0" err="1">
                <a:solidFill>
                  <a:schemeClr val="tx1"/>
                </a:solidFill>
                <a:effectLst/>
                <a:highlight>
                  <a:srgbClr val="FFFFFF"/>
                </a:highlight>
                <a:latin typeface="Arial" panose="020B0604020202020204" pitchFamily="34" charset="0"/>
                <a:cs typeface="Arial" panose="020B0604020202020204" pitchFamily="34" charset="0"/>
              </a:rPr>
              <a:t>licensed-image?q</a:t>
            </a: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=tbn:ANd9GcQkJzGjwnMmbX6c3_xPYZv9g6MNRzUq6kJfuuCBldKsWjSQZ6pviVStsQtE8ybH8ZLzTzdRiorMrPVX0A4&gt; </a:t>
            </a:r>
            <a:r>
              <a:rPr lang="en-GB" sz="1100" b="0" dirty="0">
                <a:solidFill>
                  <a:schemeClr val="tx1"/>
                </a:solidFill>
                <a:latin typeface="Arial" panose="020B0604020202020204" pitchFamily="34" charset="0"/>
                <a:cs typeface="Arial" panose="020B0604020202020204" pitchFamily="34" charset="0"/>
              </a:rPr>
              <a:t>[accessed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Harris and Ewing (Photographer), ’</a:t>
            </a: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Albert </a:t>
            </a:r>
            <a:r>
              <a:rPr lang="en-GB" sz="1100" b="0" i="1" u="none" strike="noStrike" dirty="0">
                <a:solidFill>
                  <a:schemeClr val="tx1"/>
                </a:solidFill>
                <a:effectLst/>
                <a:highlight>
                  <a:srgbClr val="FFFFFF"/>
                </a:highlight>
                <a:latin typeface="Arial" panose="020B0604020202020204" pitchFamily="34" charset="0"/>
                <a:cs typeface="Arial" panose="020B0604020202020204" pitchFamily="34" charset="0"/>
              </a:rPr>
              <a:t>Einstein is seen during a visit to Washington, D.C., in the 1920s’.  &lt;https://</a:t>
            </a:r>
            <a:r>
              <a:rPr lang="en-GB" sz="1100" b="0" i="1" u="none" strike="noStrike" dirty="0" err="1">
                <a:solidFill>
                  <a:schemeClr val="tx1"/>
                </a:solidFill>
                <a:effectLst/>
                <a:highlight>
                  <a:srgbClr val="FFFFFF"/>
                </a:highlight>
                <a:latin typeface="Arial" panose="020B0604020202020204" pitchFamily="34" charset="0"/>
                <a:cs typeface="Arial" panose="020B0604020202020204" pitchFamily="34" charset="0"/>
              </a:rPr>
              <a:t>www.loc.gov</a:t>
            </a:r>
            <a:r>
              <a:rPr lang="en-GB" sz="1100" b="0" i="1" u="none" strike="noStrike" dirty="0">
                <a:solidFill>
                  <a:schemeClr val="tx1"/>
                </a:solidFill>
                <a:effectLst/>
                <a:highlight>
                  <a:srgbClr val="FFFFFF"/>
                </a:highlight>
                <a:latin typeface="Arial" panose="020B0604020202020204" pitchFamily="34" charset="0"/>
                <a:cs typeface="Arial" panose="020B0604020202020204" pitchFamily="34" charset="0"/>
              </a:rPr>
              <a:t>/item/2016885961/&gt; </a:t>
            </a:r>
            <a:r>
              <a:rPr lang="en-GB" sz="1100" b="0" dirty="0">
                <a:solidFill>
                  <a:schemeClr val="tx1"/>
                </a:solidFill>
                <a:latin typeface="Arial" panose="020B0604020202020204" pitchFamily="34" charset="0"/>
                <a:cs typeface="Arial" panose="020B0604020202020204" pitchFamily="34" charset="0"/>
              </a:rPr>
              <a:t>[accessed 1 April 2024].</a:t>
            </a:r>
          </a:p>
          <a:p>
            <a:endParaRPr lang="en-GB" sz="1100" b="0" i="1"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9</a:t>
            </a:fld>
            <a:endParaRPr lang="en-GB"/>
          </a:p>
        </p:txBody>
      </p:sp>
    </p:spTree>
    <p:extLst>
      <p:ext uri="{BB962C8B-B14F-4D97-AF65-F5344CB8AC3E}">
        <p14:creationId xmlns:p14="http://schemas.microsoft.com/office/powerpoint/2010/main" val="39670788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latin typeface="Arial" panose="020B0604020202020204" pitchFamily="34" charset="0"/>
                <a:cs typeface="Arial" panose="020B0604020202020204" pitchFamily="34" charset="0"/>
              </a:rPr>
              <a:t>VERA BRITTAIN – Militarian Pacifist</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Vera </a:t>
            </a:r>
            <a:r>
              <a:rPr lang="en-GB" sz="1100" dirty="0" err="1">
                <a:solidFill>
                  <a:schemeClr val="tx1"/>
                </a:solidFill>
                <a:latin typeface="Arial" panose="020B0604020202020204" pitchFamily="34" charset="0"/>
                <a:cs typeface="Arial" panose="020B0604020202020204" pitchFamily="34" charset="0"/>
              </a:rPr>
              <a:t>Brittain</a:t>
            </a:r>
            <a:r>
              <a:rPr lang="en-GB" sz="1100" dirty="0">
                <a:solidFill>
                  <a:schemeClr val="tx1"/>
                </a:solidFill>
                <a:latin typeface="Arial" panose="020B0604020202020204" pitchFamily="34" charset="0"/>
                <a:cs typeface="Arial" panose="020B0604020202020204" pitchFamily="34" charset="0"/>
              </a:rPr>
              <a:t> was a British writer, feminist, pacifist, and social justice advocate. She served as a Voluntary Aid Detachment nurse during the First World War, witnessing the devastating effects of war first-hand.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loss of loved ones during the conflict led to her disillusionment with war and violence. After the war, Britain became increasingly involved in pacifist, political and feminist causes, joining the Peace Pledge Union and speaking out against militarism and nationalism.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Her memoir "Testament of Youth" became a powerful condemnation of war and a touching tribute to the lost generation of the First World War. </a:t>
            </a:r>
            <a:r>
              <a:rPr lang="en-GB" sz="1100" dirty="0" err="1">
                <a:solidFill>
                  <a:schemeClr val="tx1"/>
                </a:solidFill>
                <a:latin typeface="Arial" panose="020B0604020202020204" pitchFamily="34" charset="0"/>
                <a:cs typeface="Arial" panose="020B0604020202020204" pitchFamily="34" charset="0"/>
              </a:rPr>
              <a:t>Brittain</a:t>
            </a:r>
            <a:r>
              <a:rPr lang="en-GB" sz="1100" dirty="0">
                <a:solidFill>
                  <a:schemeClr val="tx1"/>
                </a:solidFill>
                <a:latin typeface="Arial" panose="020B0604020202020204" pitchFamily="34" charset="0"/>
                <a:cs typeface="Arial" panose="020B0604020202020204" pitchFamily="34" charset="0"/>
              </a:rPr>
              <a:t> remained a devoted advocate for Pacifism, feminism, and social justice throughout her life, and her legacy continues to inspire generations.</a:t>
            </a:r>
          </a:p>
          <a:p>
            <a:endParaRPr lang="en-GB" sz="110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Ref:</a:t>
            </a:r>
          </a:p>
          <a:p>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Vera Brittain, </a:t>
            </a:r>
            <a:r>
              <a:rPr lang="en-GB" sz="11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Testament of Youth</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27</a:t>
            </a:r>
            <a:r>
              <a:rPr lang="en-GB" sz="1100" baseline="30000" dirty="0">
                <a:solidFill>
                  <a:schemeClr val="tx1"/>
                </a:solidFill>
                <a:effectLst/>
                <a:latin typeface="Arial" panose="020B0604020202020204" pitchFamily="34" charset="0"/>
                <a:ea typeface="Calibri" panose="020F0502020204030204" pitchFamily="34" charset="0"/>
                <a:cs typeface="Arial" panose="020B0604020202020204" pitchFamily="34" charset="0"/>
              </a:rPr>
              <a:t>th</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edn</a:t>
            </a:r>
            <a:r>
              <a:rPr lang="en-GB" sz="1100" dirty="0">
                <a:solidFill>
                  <a:schemeClr val="tx1"/>
                </a:solidFill>
                <a:effectLst/>
                <a:latin typeface="Arial" panose="020B0604020202020204" pitchFamily="34" charset="0"/>
                <a:ea typeface="Calibri" panose="020F0502020204030204" pitchFamily="34" charset="0"/>
                <a:cs typeface="Arial" panose="020B0604020202020204" pitchFamily="34" charset="0"/>
              </a:rPr>
              <a:t>. (Great Britain: Penguin Group, 2005).</a:t>
            </a:r>
            <a:r>
              <a:rPr lang="en-GB" sz="1100" dirty="0">
                <a:solidFill>
                  <a:schemeClr val="tx1"/>
                </a:solidFill>
                <a:effectLst/>
                <a:latin typeface="Arial" panose="020B0604020202020204" pitchFamily="34" charset="0"/>
                <a:cs typeface="Arial" panose="020B0604020202020204" pitchFamily="34" charset="0"/>
              </a:rPr>
              <a:t> </a:t>
            </a:r>
            <a:endParaRPr lang="en-GB" sz="1100" b="1" u="sng" dirty="0">
              <a:solidFill>
                <a:schemeClr val="tx1"/>
              </a:solidFill>
              <a:effectLst/>
              <a:latin typeface="Arial" panose="020B0604020202020204" pitchFamily="34" charset="0"/>
              <a:cs typeface="Arial" panose="020B0604020202020204" pitchFamily="34" charset="0"/>
            </a:endParaRPr>
          </a:p>
          <a:p>
            <a:endParaRPr lang="en-GB" sz="1100" b="1" u="sng"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Time and Tide, </a:t>
            </a:r>
            <a:r>
              <a:rPr lang="en-GB" sz="1100" b="0" i="1" dirty="0">
                <a:solidFill>
                  <a:schemeClr val="tx1"/>
                </a:solidFill>
                <a:latin typeface="Arial" panose="020B0604020202020204" pitchFamily="34" charset="0"/>
                <a:cs typeface="Arial" panose="020B0604020202020204" pitchFamily="34" charset="0"/>
              </a:rPr>
              <a:t>Vera Brittain (2024)</a:t>
            </a:r>
            <a:r>
              <a:rPr lang="en-GB" sz="1100" b="0" dirty="0">
                <a:solidFill>
                  <a:schemeClr val="tx1"/>
                </a:solidFill>
                <a:latin typeface="Arial" panose="020B0604020202020204" pitchFamily="34" charset="0"/>
                <a:cs typeface="Arial" panose="020B0604020202020204" pitchFamily="34" charset="0"/>
              </a:rPr>
              <a:t> &lt;https://</a:t>
            </a:r>
            <a:r>
              <a:rPr lang="en-GB" sz="1100" b="0" dirty="0" err="1">
                <a:solidFill>
                  <a:schemeClr val="tx1"/>
                </a:solidFill>
                <a:latin typeface="Arial" panose="020B0604020202020204" pitchFamily="34" charset="0"/>
                <a:cs typeface="Arial" panose="020B0604020202020204" pitchFamily="34" charset="0"/>
              </a:rPr>
              <a:t>www.timeandtidemagazine.org</a:t>
            </a:r>
            <a:r>
              <a:rPr lang="en-GB" sz="1100" b="0" dirty="0">
                <a:solidFill>
                  <a:schemeClr val="tx1"/>
                </a:solidFill>
                <a:latin typeface="Arial" panose="020B0604020202020204" pitchFamily="34" charset="0"/>
                <a:cs typeface="Arial" panose="020B0604020202020204" pitchFamily="34" charset="0"/>
              </a:rPr>
              <a:t>/key-individuals/vera-</a:t>
            </a:r>
            <a:r>
              <a:rPr lang="en-GB" sz="1100" b="0" dirty="0" err="1">
                <a:solidFill>
                  <a:schemeClr val="tx1"/>
                </a:solidFill>
                <a:latin typeface="Arial" panose="020B0604020202020204" pitchFamily="34" charset="0"/>
                <a:cs typeface="Arial" panose="020B0604020202020204" pitchFamily="34" charset="0"/>
              </a:rPr>
              <a:t>brittain</a:t>
            </a:r>
            <a:r>
              <a:rPr lang="en-GB" sz="1100" b="0" dirty="0">
                <a:solidFill>
                  <a:schemeClr val="tx1"/>
                </a:solidFill>
                <a:latin typeface="Arial" panose="020B0604020202020204" pitchFamily="34" charset="0"/>
                <a:cs typeface="Arial" panose="020B0604020202020204" pitchFamily="34" charset="0"/>
              </a:rPr>
              <a:t>&gt;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Muriel </a:t>
            </a:r>
            <a:r>
              <a:rPr lang="en-GB" sz="1100" b="0" dirty="0" err="1">
                <a:solidFill>
                  <a:schemeClr val="tx1"/>
                </a:solidFill>
                <a:latin typeface="Arial" panose="020B0604020202020204" pitchFamily="34" charset="0"/>
                <a:cs typeface="Arial" panose="020B0604020202020204" pitchFamily="34" charset="0"/>
              </a:rPr>
              <a:t>Mellown</a:t>
            </a:r>
            <a:r>
              <a:rPr lang="en-GB" sz="1100" b="0" dirty="0">
                <a:solidFill>
                  <a:schemeClr val="tx1"/>
                </a:solidFill>
                <a:latin typeface="Arial" panose="020B0604020202020204" pitchFamily="34" charset="0"/>
                <a:cs typeface="Arial" panose="020B0604020202020204" pitchFamily="34" charset="0"/>
              </a:rPr>
              <a:t>, Reflections on Feminism and Pacifism in the Novels of Vera Brittain, 2.2 (1983) &lt;https://</a:t>
            </a:r>
            <a:r>
              <a:rPr lang="en-GB" sz="1100" b="0" dirty="0" err="1">
                <a:solidFill>
                  <a:schemeClr val="tx1"/>
                </a:solidFill>
                <a:latin typeface="Arial" panose="020B0604020202020204" pitchFamily="34" charset="0"/>
                <a:cs typeface="Arial" panose="020B0604020202020204" pitchFamily="34" charset="0"/>
              </a:rPr>
              <a:t>www.jstor.org</a:t>
            </a:r>
            <a:r>
              <a:rPr lang="en-GB" sz="1100" b="0" dirty="0">
                <a:solidFill>
                  <a:schemeClr val="tx1"/>
                </a:solidFill>
                <a:latin typeface="Arial" panose="020B0604020202020204" pitchFamily="34" charset="0"/>
                <a:cs typeface="Arial" panose="020B0604020202020204" pitchFamily="34" charset="0"/>
              </a:rPr>
              <a:t>/stable/463721&gt; [accessed 30 March 2024].</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Peace Pledge Union (2024) &lt;https://</a:t>
            </a:r>
            <a:r>
              <a:rPr lang="en-GB" sz="1100" b="0" dirty="0" err="1">
                <a:solidFill>
                  <a:schemeClr val="tx1"/>
                </a:solidFill>
                <a:latin typeface="Arial" panose="020B0604020202020204" pitchFamily="34" charset="0"/>
                <a:cs typeface="Arial" panose="020B0604020202020204" pitchFamily="34" charset="0"/>
              </a:rPr>
              <a:t>www.ppu.org.uk</a:t>
            </a:r>
            <a:r>
              <a:rPr lang="en-GB" sz="1100" b="0" dirty="0">
                <a:solidFill>
                  <a:schemeClr val="tx1"/>
                </a:solidFill>
                <a:latin typeface="Arial" panose="020B0604020202020204" pitchFamily="34" charset="0"/>
                <a:cs typeface="Arial" panose="020B0604020202020204" pitchFamily="34" charset="0"/>
              </a:rPr>
              <a:t>&gt; [accessed 30 March 2024].</a:t>
            </a:r>
          </a:p>
          <a:p>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highlight>
                  <a:srgbClr val="2A2928"/>
                </a:highlight>
                <a:latin typeface="Arial" panose="020B0604020202020204" pitchFamily="34" charset="0"/>
                <a:cs typeface="Arial" panose="020B0604020202020204" pitchFamily="34" charset="0"/>
              </a:rPr>
              <a:t>The Western Front Association, </a:t>
            </a:r>
            <a:r>
              <a:rPr lang="en-GB" sz="1100" b="0" i="1" u="none" strike="noStrike" dirty="0">
                <a:solidFill>
                  <a:schemeClr val="tx1"/>
                </a:solidFill>
                <a:effectLst/>
                <a:latin typeface="Arial" panose="020B0604020202020204" pitchFamily="34" charset="0"/>
                <a:cs typeface="Arial" panose="020B0604020202020204" pitchFamily="34" charset="0"/>
              </a:rPr>
              <a:t>Vera Brittain - The Militant Pacifist: Misconceptions of her Importance in Military History </a:t>
            </a:r>
            <a:r>
              <a:rPr lang="en-GB" sz="1100" b="0" i="0" u="none" strike="noStrike" dirty="0">
                <a:solidFill>
                  <a:schemeClr val="tx1"/>
                </a:solidFill>
                <a:effectLst/>
                <a:latin typeface="Arial" panose="020B0604020202020204" pitchFamily="34" charset="0"/>
                <a:cs typeface="Arial" panose="020B0604020202020204" pitchFamily="34" charset="0"/>
              </a:rPr>
              <a:t>(2024)</a:t>
            </a:r>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&lt;https://</a:t>
            </a:r>
            <a:r>
              <a:rPr lang="en-GB" sz="1100" b="0" dirty="0" err="1">
                <a:solidFill>
                  <a:schemeClr val="tx1"/>
                </a:solidFill>
                <a:latin typeface="Arial" panose="020B0604020202020204" pitchFamily="34" charset="0"/>
                <a:cs typeface="Arial" panose="020B0604020202020204" pitchFamily="34" charset="0"/>
              </a:rPr>
              <a:t>www.westernfrontassociation.com</a:t>
            </a:r>
            <a:r>
              <a:rPr lang="en-GB" sz="1100" b="0" dirty="0">
                <a:solidFill>
                  <a:schemeClr val="tx1"/>
                </a:solidFill>
                <a:latin typeface="Arial" panose="020B0604020202020204" pitchFamily="34" charset="0"/>
                <a:cs typeface="Arial" panose="020B0604020202020204" pitchFamily="34" charset="0"/>
              </a:rPr>
              <a:t>/world-war-</a:t>
            </a:r>
            <a:r>
              <a:rPr lang="en-GB" sz="1100" b="0" dirty="0" err="1">
                <a:solidFill>
                  <a:schemeClr val="tx1"/>
                </a:solidFill>
                <a:latin typeface="Arial" panose="020B0604020202020204" pitchFamily="34" charset="0"/>
                <a:cs typeface="Arial" panose="020B0604020202020204" pitchFamily="34" charset="0"/>
              </a:rPr>
              <a:t>i</a:t>
            </a:r>
            <a:r>
              <a:rPr lang="en-GB" sz="1100" b="0" dirty="0">
                <a:solidFill>
                  <a:schemeClr val="tx1"/>
                </a:solidFill>
                <a:latin typeface="Arial" panose="020B0604020202020204" pitchFamily="34" charset="0"/>
                <a:cs typeface="Arial" panose="020B0604020202020204" pitchFamily="34" charset="0"/>
              </a:rPr>
              <a:t>-articles/vera-brittain-the-militant-pacifist-misconceptions-of-her-importance-in-military-history/&gt; [accessed 29 March 2024].</a:t>
            </a:r>
          </a:p>
          <a:p>
            <a:endParaRPr lang="en-GB" sz="1100" b="1" dirty="0">
              <a:solidFill>
                <a:schemeClr val="tx1"/>
              </a:solidFill>
              <a:latin typeface="Arial" panose="020B0604020202020204" pitchFamily="34" charset="0"/>
              <a:cs typeface="Arial" panose="020B0604020202020204" pitchFamily="34" charset="0"/>
            </a:endParaRPr>
          </a:p>
          <a:p>
            <a:endParaRPr lang="en-GB" sz="1100" b="1"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Image Ref: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National Portrait Gallery, London (Owner) ‘Vera Brittain’ &lt;https://</a:t>
            </a:r>
            <a:r>
              <a:rPr lang="en-GB" sz="1100" b="0" dirty="0" err="1">
                <a:solidFill>
                  <a:schemeClr val="tx1"/>
                </a:solidFill>
                <a:latin typeface="Arial" panose="020B0604020202020204" pitchFamily="34" charset="0"/>
                <a:cs typeface="Arial" panose="020B0604020202020204" pitchFamily="34" charset="0"/>
              </a:rPr>
              <a:t>www.timeandtidemagazine.org</a:t>
            </a:r>
            <a:r>
              <a:rPr lang="en-GB" sz="1100" b="0" dirty="0">
                <a:solidFill>
                  <a:schemeClr val="tx1"/>
                </a:solidFill>
                <a:latin typeface="Arial" panose="020B0604020202020204" pitchFamily="34" charset="0"/>
                <a:cs typeface="Arial" panose="020B0604020202020204" pitchFamily="34" charset="0"/>
              </a:rPr>
              <a:t>/key-individuals/vera-</a:t>
            </a:r>
            <a:r>
              <a:rPr lang="en-GB" sz="1100" b="0" dirty="0" err="1">
                <a:solidFill>
                  <a:schemeClr val="tx1"/>
                </a:solidFill>
                <a:latin typeface="Arial" panose="020B0604020202020204" pitchFamily="34" charset="0"/>
                <a:cs typeface="Arial" panose="020B0604020202020204" pitchFamily="34" charset="0"/>
              </a:rPr>
              <a:t>brittain</a:t>
            </a:r>
            <a:r>
              <a:rPr lang="en-GB" sz="1100" b="0" dirty="0">
                <a:solidFill>
                  <a:schemeClr val="tx1"/>
                </a:solidFill>
                <a:latin typeface="Arial" panose="020B0604020202020204" pitchFamily="34" charset="0"/>
                <a:cs typeface="Arial" panose="020B0604020202020204" pitchFamily="34" charset="0"/>
              </a:rPr>
              <a:t>&gt; [accessed 30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First World War Poetry Digital Archive (Owner), ‘Vera </a:t>
            </a:r>
            <a:r>
              <a:rPr lang="en-GB" sz="1100" b="0" i="0" u="none" strike="noStrike" dirty="0" err="1">
                <a:solidFill>
                  <a:schemeClr val="tx1"/>
                </a:solidFill>
                <a:effectLst/>
                <a:highlight>
                  <a:srgbClr val="FFFFFF"/>
                </a:highlight>
                <a:latin typeface="Arial" panose="020B0604020202020204" pitchFamily="34" charset="0"/>
                <a:cs typeface="Arial" panose="020B0604020202020204" pitchFamily="34" charset="0"/>
              </a:rPr>
              <a:t>Brittain</a:t>
            </a:r>
            <a:r>
              <a:rPr lang="en-GB" sz="1100" b="0" i="0" u="none" strike="noStrike" dirty="0">
                <a:solidFill>
                  <a:schemeClr val="tx1"/>
                </a:solidFill>
                <a:effectLst/>
                <a:highlight>
                  <a:srgbClr val="FFFFFF"/>
                </a:highlight>
                <a:latin typeface="Arial" panose="020B0604020202020204" pitchFamily="34" charset="0"/>
                <a:cs typeface="Arial" panose="020B0604020202020204" pitchFamily="34" charset="0"/>
              </a:rPr>
              <a:t> in the uniform of a World War I nurse with the Voluntary Aid Detachment.’ &lt;http://ww1lit.nsms.ox.ac.uk/ww1lit/collections/item/1318.&gt; </a:t>
            </a:r>
            <a:r>
              <a:rPr lang="en-GB" sz="1100" b="0" dirty="0">
                <a:solidFill>
                  <a:schemeClr val="tx1"/>
                </a:solidFill>
                <a:latin typeface="Arial" panose="020B0604020202020204" pitchFamily="34" charset="0"/>
                <a:cs typeface="Arial" panose="020B0604020202020204" pitchFamily="34" charset="0"/>
              </a:rPr>
              <a:t>[accessed 30 March 2024].</a:t>
            </a:r>
          </a:p>
          <a:p>
            <a:endParaRPr lang="en-GB" sz="1100" b="1"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10</a:t>
            </a:fld>
            <a:endParaRPr lang="en-GB"/>
          </a:p>
        </p:txBody>
      </p:sp>
    </p:spTree>
    <p:extLst>
      <p:ext uri="{BB962C8B-B14F-4D97-AF65-F5344CB8AC3E}">
        <p14:creationId xmlns:p14="http://schemas.microsoft.com/office/powerpoint/2010/main" val="693873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dirty="0">
                <a:solidFill>
                  <a:schemeClr val="tx1"/>
                </a:solidFill>
                <a:latin typeface="Arial" panose="020B0604020202020204" pitchFamily="34" charset="0"/>
                <a:cs typeface="Arial" panose="020B0604020202020204" pitchFamily="34" charset="0"/>
              </a:rPr>
              <a:t> Bertrand Russell – Utilitarian Pacifist.</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Bertrand Russell's views on Pacifism were grounded in his experiences during World War I, his ethical principles, and his philosophical outlook. Russell was a vocal advocate for disarmament and nuclear non-proliferation, and he called for international cooperation to prevent nuclear war. </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He strongly opposed war and militarism, arguing that conflicts should be resolved through peaceful means such as diplomacy, negotiation, and arbitration. Russell's critique of militarism and nationalism emphasised the importance of subordinating nations' interests to the common good of humanity. </a:t>
            </a: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He believed in the power of individual conscience and moral courage to effect social change and challenge authority, advocating for civil disobedience and nonviolent resistance to oppose unjust laws and government policies. Russell's pacifistic views reflect his commitment to peace, justice, humanitarianism, and social justice.</a:t>
            </a:r>
          </a:p>
          <a:p>
            <a:endParaRPr lang="en-GB" sz="1100" b="0" dirty="0">
              <a:solidFill>
                <a:schemeClr val="tx1"/>
              </a:solidFill>
              <a:latin typeface="Arial" panose="020B0604020202020204" pitchFamily="34" charset="0"/>
              <a:cs typeface="Arial" panose="020B0604020202020204" pitchFamily="34" charset="0"/>
            </a:endParaRPr>
          </a:p>
          <a:p>
            <a:endParaRPr lang="en-GB" sz="1100" b="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Ref:</a:t>
            </a:r>
          </a:p>
          <a:p>
            <a:r>
              <a:rPr lang="en-GB" sz="1100" b="0" dirty="0">
                <a:solidFill>
                  <a:schemeClr val="tx1"/>
                </a:solidFill>
                <a:latin typeface="Arial" panose="020B0604020202020204" pitchFamily="34" charset="0"/>
                <a:cs typeface="Arial" panose="020B0604020202020204" pitchFamily="34" charset="0"/>
              </a:rPr>
              <a:t>Oliver Esteves, ‘Bertrand Russell, The Utilitarian Pacifist”, French Journal of British Studies, 20.1 (2015) </a:t>
            </a:r>
            <a:r>
              <a:rPr lang="en-GB" sz="1100" b="0" i="0" u="none" strike="noStrike" dirty="0">
                <a:solidFill>
                  <a:schemeClr val="tx1"/>
                </a:solidFill>
                <a:effectLst/>
                <a:latin typeface="Arial" panose="020B0604020202020204" pitchFamily="34" charset="0"/>
                <a:cs typeface="Arial" panose="020B0604020202020204" pitchFamily="34" charset="0"/>
              </a:rPr>
              <a:t>&lt;https://</a:t>
            </a:r>
            <a:r>
              <a:rPr lang="en-GB" sz="1100" b="0" i="0" u="none" strike="noStrike" dirty="0" err="1">
                <a:solidFill>
                  <a:schemeClr val="tx1"/>
                </a:solidFill>
                <a:effectLst/>
                <a:latin typeface="Arial" panose="020B0604020202020204" pitchFamily="34" charset="0"/>
                <a:cs typeface="Arial" panose="020B0604020202020204" pitchFamily="34" charset="0"/>
              </a:rPr>
              <a:t>journals.openedition.org</a:t>
            </a:r>
            <a:r>
              <a:rPr lang="en-GB" sz="1100" b="0" i="0" u="none" strike="noStrike" dirty="0">
                <a:solidFill>
                  <a:schemeClr val="tx1"/>
                </a:solidFill>
                <a:effectLst/>
                <a:latin typeface="Arial" panose="020B0604020202020204" pitchFamily="34" charset="0"/>
                <a:cs typeface="Arial" panose="020B0604020202020204" pitchFamily="34" charset="0"/>
              </a:rPr>
              <a:t>/</a:t>
            </a:r>
            <a:r>
              <a:rPr lang="en-GB" sz="1100" b="0" i="0" u="none" strike="noStrike" dirty="0" err="1">
                <a:solidFill>
                  <a:schemeClr val="tx1"/>
                </a:solidFill>
                <a:effectLst/>
                <a:latin typeface="Arial" panose="020B0604020202020204" pitchFamily="34" charset="0"/>
                <a:cs typeface="Arial" panose="020B0604020202020204" pitchFamily="34" charset="0"/>
              </a:rPr>
              <a:t>rfcb</a:t>
            </a:r>
            <a:r>
              <a:rPr lang="en-GB" sz="1100" b="0" i="0" u="none" strike="noStrike" dirty="0">
                <a:solidFill>
                  <a:schemeClr val="tx1"/>
                </a:solidFill>
                <a:effectLst/>
                <a:latin typeface="Arial" panose="020B0604020202020204" pitchFamily="34" charset="0"/>
                <a:cs typeface="Arial" panose="020B0604020202020204" pitchFamily="34" charset="0"/>
              </a:rPr>
              <a:t>/308&gt; [accessed 29 March 2024].</a:t>
            </a:r>
          </a:p>
          <a:p>
            <a:endParaRPr lang="en-GB" sz="1100" b="0" i="0" u="none" strike="noStrike" dirty="0">
              <a:solidFill>
                <a:schemeClr val="tx1"/>
              </a:solidFill>
              <a:effectLst/>
              <a:latin typeface="Arial" panose="020B0604020202020204" pitchFamily="34" charset="0"/>
              <a:cs typeface="Arial" panose="020B0604020202020204" pitchFamily="34" charset="0"/>
            </a:endParaRPr>
          </a:p>
          <a:p>
            <a:r>
              <a:rPr lang="en-GB" sz="1100" b="0" i="0" u="none" strike="noStrike" dirty="0" err="1">
                <a:solidFill>
                  <a:schemeClr val="tx1"/>
                </a:solidFill>
                <a:effectLst/>
                <a:latin typeface="Arial" panose="020B0604020202020204" pitchFamily="34" charset="0"/>
                <a:cs typeface="Arial" panose="020B0604020202020204" pitchFamily="34" charset="0"/>
              </a:rPr>
              <a:t>Caudio</a:t>
            </a:r>
            <a:r>
              <a:rPr lang="en-GB" sz="1100" b="0" i="0" u="none" strike="noStrike" dirty="0">
                <a:solidFill>
                  <a:schemeClr val="tx1"/>
                </a:solidFill>
                <a:effectLst/>
                <a:latin typeface="Arial" panose="020B0604020202020204" pitchFamily="34" charset="0"/>
                <a:cs typeface="Arial" panose="020B0604020202020204" pitchFamily="34" charset="0"/>
              </a:rPr>
              <a:t> Giulio Anta, ‘The Pacifism of Bertrand Russell during the Great War’ </a:t>
            </a:r>
            <a:r>
              <a:rPr lang="en-GB" sz="1100" b="0" i="1" u="none" strike="noStrike" dirty="0">
                <a:solidFill>
                  <a:schemeClr val="tx1"/>
                </a:solidFill>
                <a:effectLst/>
                <a:latin typeface="Arial" panose="020B0604020202020204" pitchFamily="34" charset="0"/>
                <a:cs typeface="Arial" panose="020B0604020202020204" pitchFamily="34" charset="0"/>
              </a:rPr>
              <a:t>History of European Ideas</a:t>
            </a:r>
            <a:r>
              <a:rPr lang="en-GB" sz="1100" b="0" i="0" u="none" strike="noStrike" dirty="0">
                <a:solidFill>
                  <a:schemeClr val="tx1"/>
                </a:solidFill>
                <a:effectLst/>
                <a:latin typeface="Arial" panose="020B0604020202020204" pitchFamily="34" charset="0"/>
                <a:cs typeface="Arial" panose="020B0604020202020204" pitchFamily="34" charset="0"/>
              </a:rPr>
              <a:t>, 48.4 (2021), 438-453 </a:t>
            </a:r>
            <a:r>
              <a:rPr lang="en-GB" sz="1100" dirty="0">
                <a:solidFill>
                  <a:schemeClr val="tx1"/>
                </a:solidFill>
                <a:latin typeface="Arial" panose="020B0604020202020204" pitchFamily="34" charset="0"/>
                <a:cs typeface="Arial" panose="020B0604020202020204" pitchFamily="34" charset="0"/>
              </a:rPr>
              <a:t>&lt;https://www.tandfonline.com/doi/full/10.1080/01916599.2021.1944267&gt; </a:t>
            </a:r>
            <a:r>
              <a:rPr lang="en-GB" sz="1100" b="0" i="0" u="none" strike="noStrike" dirty="0">
                <a:solidFill>
                  <a:schemeClr val="tx1"/>
                </a:solidFill>
                <a:effectLst/>
                <a:latin typeface="Arial" panose="020B0604020202020204" pitchFamily="34" charset="0"/>
                <a:cs typeface="Arial" panose="020B0604020202020204" pitchFamily="34" charset="0"/>
              </a:rPr>
              <a:t>[accessed 1 April 2024].</a:t>
            </a:r>
            <a:endParaRPr lang="en-GB" sz="1100" dirty="0">
              <a:solidFill>
                <a:schemeClr val="tx1"/>
              </a:solidFill>
              <a:latin typeface="Arial" panose="020B0604020202020204" pitchFamily="34" charset="0"/>
              <a:cs typeface="Arial" panose="020B0604020202020204" pitchFamily="34" charset="0"/>
            </a:endParaRPr>
          </a:p>
          <a:p>
            <a:endParaRPr lang="en-GB" sz="1100"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Image 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The Jane Brown Literary Estate (Owner) ‘Bertrand Russell’ &lt;https://www.npg.org.uk/collections/search/portrait/mw195259/Bertrand-Russell&gt; </a:t>
            </a:r>
            <a:r>
              <a:rPr lang="en-GB" sz="1100" dirty="0">
                <a:solidFill>
                  <a:schemeClr val="tx1"/>
                </a:solidFill>
                <a:latin typeface="Arial" panose="020B0604020202020204" pitchFamily="34" charset="0"/>
                <a:cs typeface="Arial" panose="020B0604020202020204" pitchFamily="34" charset="0"/>
              </a:rPr>
              <a:t>[accessed 1 April 2024]</a:t>
            </a:r>
            <a:endParaRPr lang="en-GB" sz="1100" b="0" dirty="0">
              <a:solidFill>
                <a:schemeClr val="tx1"/>
              </a:solidFill>
              <a:latin typeface="Arial" panose="020B0604020202020204" pitchFamily="34" charset="0"/>
              <a:cs typeface="Arial" panose="020B0604020202020204" pitchFamily="34" charset="0"/>
            </a:endParaRPr>
          </a:p>
          <a:p>
            <a:endParaRPr lang="en-GB" sz="1100" b="0" dirty="0">
              <a:solidFill>
                <a:schemeClr val="tx1"/>
              </a:solidFill>
              <a:latin typeface="Arial" panose="020B0604020202020204" pitchFamily="34" charset="0"/>
              <a:cs typeface="Arial" panose="020B0604020202020204" pitchFamily="34" charset="0"/>
            </a:endParaRPr>
          </a:p>
          <a:p>
            <a:r>
              <a:rPr lang="en-GB" sz="1100" b="0" dirty="0">
                <a:solidFill>
                  <a:schemeClr val="tx1"/>
                </a:solidFill>
                <a:latin typeface="Arial" panose="020B0604020202020204" pitchFamily="34" charset="0"/>
                <a:cs typeface="Arial" panose="020B0604020202020204" pitchFamily="34" charset="0"/>
              </a:rPr>
              <a:t>Yousuf Karsh (Owner) Bertrand Russell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&lt;https://www.npg.org.uk/collections/search/portrait/mw08659/Bertrand-Russell?LinkID=mp03901&amp;role=sit&amp;rNo=2&gt; </a:t>
            </a:r>
            <a:r>
              <a:rPr lang="en-GB" sz="1100" dirty="0">
                <a:solidFill>
                  <a:schemeClr val="tx1"/>
                </a:solidFill>
                <a:latin typeface="Arial" panose="020B0604020202020204" pitchFamily="34" charset="0"/>
                <a:cs typeface="Arial" panose="020B0604020202020204" pitchFamily="34" charset="0"/>
              </a:rPr>
              <a:t>[accessed 1 April 2024]</a:t>
            </a:r>
          </a:p>
          <a:p>
            <a:endParaRPr lang="en-GB" sz="1100" b="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11</a:t>
            </a:fld>
            <a:endParaRPr lang="en-GB"/>
          </a:p>
        </p:txBody>
      </p:sp>
    </p:spTree>
    <p:extLst>
      <p:ext uri="{BB962C8B-B14F-4D97-AF65-F5344CB8AC3E}">
        <p14:creationId xmlns:p14="http://schemas.microsoft.com/office/powerpoint/2010/main" val="40089578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12</a:t>
            </a:fld>
            <a:endParaRPr lang="en-GB"/>
          </a:p>
        </p:txBody>
      </p:sp>
    </p:spTree>
    <p:extLst>
      <p:ext uri="{BB962C8B-B14F-4D97-AF65-F5344CB8AC3E}">
        <p14:creationId xmlns:p14="http://schemas.microsoft.com/office/powerpoint/2010/main" val="1116121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Understanding the risks and potential consequences associated with pacifism requires a historical perspective. As our world has evolved, so too has the reception of pacifism, reflecting the changing dynamics of society and conflict. </a:t>
            </a: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Individuals or groups may face isolation or potential harm due to their views or beliefs, leaving them vulnerable to aggression and exploitation by those who do not uphold non-violence. During WWI, pacifists were singled out and persecuted for refusing military service or engaging in specific military activities, such as handling weapons. They were branded with the White Feather as a mark of cowardice, publicly shamed by women. Some individuals risked court-martial, harsh imprisonment, or even death. Choosing non-violence, even in self-defence or protection of others, can lead to severe harm or loss of life. Later in the WW2, there is evidence that British CO’s were subject to medical experiments.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Sometimes, their actions can have worse consequences and could stem more from good. This phrase suggests that although someone's actions may be well-intentioned or come from a good place, they can still lead to adverse outcomes or unintended consequences. In other words, even actions that are meant to do good can sometimes result in dire consequences. Unfortunately, sometimes violence is needed to overcome the issue, so politely talking to try and solve it doesn’t always resolve either.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u="sng" dirty="0">
                <a:latin typeface="Arial" panose="020B0604020202020204" pitchFamily="34" charset="0"/>
                <a:cs typeface="Arial" panose="020B0604020202020204" pitchFamily="34" charset="0"/>
              </a:rPr>
              <a:t>References:</a:t>
            </a:r>
          </a:p>
          <a:p>
            <a:r>
              <a:rPr lang="en-GB" sz="1100" dirty="0">
                <a:effectLst/>
                <a:latin typeface="Times New Roman" panose="02020603050405020304" pitchFamily="18" charset="0"/>
                <a:ea typeface="Calibri" panose="020F0502020204030204" pitchFamily="34" charset="0"/>
              </a:rPr>
              <a:t>Nicoletta F. </a:t>
            </a:r>
            <a:r>
              <a:rPr lang="en-GB" sz="1100" dirty="0" err="1">
                <a:effectLst/>
                <a:latin typeface="Times New Roman" panose="02020603050405020304" pitchFamily="18" charset="0"/>
                <a:ea typeface="Calibri" panose="020F0502020204030204" pitchFamily="34" charset="0"/>
              </a:rPr>
              <a:t>Gullace</a:t>
            </a:r>
            <a:r>
              <a:rPr lang="en-GB" sz="1100" dirty="0">
                <a:effectLst/>
                <a:latin typeface="Times New Roman" panose="02020603050405020304" pitchFamily="18" charset="0"/>
                <a:ea typeface="Calibri" panose="020F0502020204030204" pitchFamily="34" charset="0"/>
              </a:rPr>
              <a:t>, "White Feathers and Wounded Men: Female Patriotism and the Memory of the Great War", </a:t>
            </a:r>
            <a:r>
              <a:rPr lang="en-GB" sz="1100" i="1" dirty="0">
                <a:effectLst/>
                <a:latin typeface="Times New Roman" panose="02020603050405020304" pitchFamily="18" charset="0"/>
                <a:ea typeface="Calibri" panose="020F0502020204030204" pitchFamily="34" charset="0"/>
              </a:rPr>
              <a:t>Journal of British Studies,</a:t>
            </a:r>
            <a:r>
              <a:rPr lang="en-GB" sz="1100" dirty="0">
                <a:effectLst/>
                <a:latin typeface="Times New Roman" panose="02020603050405020304" pitchFamily="18" charset="0"/>
                <a:ea typeface="Calibri" panose="020F0502020204030204" pitchFamily="34" charset="0"/>
              </a:rPr>
              <a:t> 36.2, Twentieth-Century British Studies, 1997), p.178-206 &lt;https://</a:t>
            </a:r>
            <a:r>
              <a:rPr lang="en-GB" sz="1100" dirty="0" err="1">
                <a:effectLst/>
                <a:latin typeface="Times New Roman" panose="02020603050405020304" pitchFamily="18" charset="0"/>
                <a:ea typeface="Calibri" panose="020F0502020204030204" pitchFamily="34" charset="0"/>
              </a:rPr>
              <a:t>www.jstor.org</a:t>
            </a:r>
            <a:r>
              <a:rPr lang="en-GB" sz="1100" dirty="0">
                <a:effectLst/>
                <a:latin typeface="Times New Roman" panose="02020603050405020304" pitchFamily="18" charset="0"/>
                <a:ea typeface="Calibri" panose="020F0502020204030204" pitchFamily="34" charset="0"/>
              </a:rPr>
              <a:t>/stable/176011&gt; [accessed 5 April 2024].</a:t>
            </a:r>
            <a:r>
              <a:rPr lang="en-GB" sz="1100" dirty="0">
                <a:effectLst/>
              </a:rPr>
              <a:t> </a:t>
            </a:r>
          </a:p>
          <a:p>
            <a:endParaRPr lang="en-GB" sz="1100" dirty="0">
              <a:effectLst/>
              <a:latin typeface="Arial" panose="020B0604020202020204" pitchFamily="34" charset="0"/>
              <a:cs typeface="Arial" panose="020B0604020202020204" pitchFamily="34" charset="0"/>
            </a:endParaRPr>
          </a:p>
          <a:p>
            <a:pPr algn="l" fontAlgn="base"/>
            <a:r>
              <a:rPr lang="en-GB" sz="1100" b="0" i="0" u="none" strike="noStrike" dirty="0">
                <a:solidFill>
                  <a:srgbClr val="2A2A2A"/>
                </a:solidFill>
                <a:effectLst/>
                <a:latin typeface="Arial" panose="020B0604020202020204" pitchFamily="34" charset="0"/>
                <a:cs typeface="Arial" panose="020B0604020202020204" pitchFamily="34" charset="0"/>
              </a:rPr>
              <a:t>John Pemberton, </a:t>
            </a:r>
            <a:r>
              <a:rPr lang="en-GB" sz="1100" b="0" i="1" u="none" strike="noStrike" dirty="0">
                <a:solidFill>
                  <a:srgbClr val="2A2A2A"/>
                </a:solidFill>
                <a:effectLst/>
                <a:latin typeface="Arial" panose="020B0604020202020204" pitchFamily="34" charset="0"/>
                <a:cs typeface="Arial" panose="020B0604020202020204" pitchFamily="34" charset="0"/>
              </a:rPr>
              <a:t>International Journal of Epidemiology</a:t>
            </a:r>
            <a:r>
              <a:rPr lang="en-GB" sz="1100" b="0" i="0" u="none" strike="noStrike" dirty="0">
                <a:solidFill>
                  <a:srgbClr val="2A2A2A"/>
                </a:solidFill>
                <a:effectLst/>
                <a:latin typeface="Arial" panose="020B0604020202020204" pitchFamily="34" charset="0"/>
                <a:cs typeface="Arial" panose="020B0604020202020204" pitchFamily="34" charset="0"/>
              </a:rPr>
              <a:t>, 35.3, (2006), 556–558 </a:t>
            </a:r>
            <a:r>
              <a:rPr lang="en-GB" sz="1100" b="0" u="none" dirty="0">
                <a:latin typeface="Arial" panose="020B0604020202020204" pitchFamily="34" charset="0"/>
                <a:cs typeface="Arial" panose="020B0604020202020204" pitchFamily="34" charset="0"/>
              </a:rPr>
              <a:t>&lt;https://</a:t>
            </a:r>
            <a:r>
              <a:rPr lang="en-GB" sz="1100" b="0" u="none" dirty="0" err="1">
                <a:latin typeface="Arial" panose="020B0604020202020204" pitchFamily="34" charset="0"/>
                <a:cs typeface="Arial" panose="020B0604020202020204" pitchFamily="34" charset="0"/>
              </a:rPr>
              <a:t>academic.oup.com</a:t>
            </a:r>
            <a:r>
              <a:rPr lang="en-GB" sz="1100" b="0" u="none" dirty="0">
                <a:latin typeface="Arial" panose="020B0604020202020204" pitchFamily="34" charset="0"/>
                <a:cs typeface="Arial" panose="020B0604020202020204" pitchFamily="34" charset="0"/>
              </a:rPr>
              <a:t>/</a:t>
            </a:r>
            <a:r>
              <a:rPr lang="en-GB" sz="1100" b="0" u="none" dirty="0" err="1">
                <a:latin typeface="Arial" panose="020B0604020202020204" pitchFamily="34" charset="0"/>
                <a:cs typeface="Arial" panose="020B0604020202020204" pitchFamily="34" charset="0"/>
              </a:rPr>
              <a:t>ije</a:t>
            </a:r>
            <a:r>
              <a:rPr lang="en-GB" sz="1100" b="0" u="none" dirty="0">
                <a:latin typeface="Arial" panose="020B0604020202020204" pitchFamily="34" charset="0"/>
                <a:cs typeface="Arial" panose="020B0604020202020204" pitchFamily="34" charset="0"/>
              </a:rPr>
              <a:t>/article/35/3/556/735661&gt; [accessed 20 May 2024].</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solidFill>
                  <a:schemeClr val="tx1"/>
                </a:solidFill>
                <a:latin typeface="Arial" panose="020B0604020202020204" pitchFamily="34" charset="0"/>
                <a:cs typeface="Arial" panose="020B0604020202020204" pitchFamily="34" charset="0"/>
              </a:rPr>
              <a:t>Mike de Sousa, </a:t>
            </a:r>
            <a:r>
              <a:rPr lang="en-GB" sz="1100" dirty="0">
                <a:solidFill>
                  <a:schemeClr val="tx1"/>
                </a:solidFill>
              </a:rPr>
              <a:t>For And Against Pacifism, (2024) &lt;http://</a:t>
            </a:r>
            <a:r>
              <a:rPr lang="en-GB" sz="1100" dirty="0" err="1">
                <a:solidFill>
                  <a:schemeClr val="tx1"/>
                </a:solidFill>
              </a:rPr>
              <a:t>www.activepacifist.world</a:t>
            </a:r>
            <a:r>
              <a:rPr lang="en-GB" sz="1100" dirty="0">
                <a:solidFill>
                  <a:schemeClr val="tx1"/>
                </a:solidFill>
              </a:rPr>
              <a:t>/for-and-against-</a:t>
            </a:r>
            <a:r>
              <a:rPr lang="en-GB" sz="1100" dirty="0" err="1">
                <a:solidFill>
                  <a:schemeClr val="tx1"/>
                </a:solidFill>
              </a:rPr>
              <a:t>pacifism.html</a:t>
            </a:r>
            <a:r>
              <a:rPr lang="en-GB" sz="1100" dirty="0">
                <a:solidFill>
                  <a:schemeClr val="tx1"/>
                </a:solidFill>
              </a:rPr>
              <a:t>&gt; [accessed 1 April 2024].</a:t>
            </a:r>
          </a:p>
          <a:p>
            <a:pPr algn="l"/>
            <a:endParaRPr lang="en-GB" sz="1100" b="0" i="0" u="none" strike="noStrike" dirty="0">
              <a:solidFill>
                <a:srgbClr val="343332"/>
              </a:solidFill>
              <a:effectLst/>
              <a:latin typeface="GT America Standard"/>
            </a:endParaRPr>
          </a:p>
          <a:p>
            <a:pPr algn="l"/>
            <a:r>
              <a:rPr lang="en-GB" sz="1100" b="0" i="0" u="none" strike="noStrike" dirty="0">
                <a:solidFill>
                  <a:srgbClr val="343332"/>
                </a:solidFill>
                <a:effectLst/>
                <a:latin typeface="GT America Standard"/>
              </a:rPr>
              <a:t>Marshall Brown, The Dangers of Pacifism, </a:t>
            </a:r>
            <a:r>
              <a:rPr lang="en-GB" sz="1100" b="0" i="1" u="none" strike="noStrike" dirty="0">
                <a:solidFill>
                  <a:srgbClr val="343332"/>
                </a:solidFill>
                <a:effectLst/>
                <a:latin typeface="GT America Standard"/>
              </a:rPr>
              <a:t>The North American </a:t>
            </a:r>
            <a:r>
              <a:rPr lang="en-GB" sz="1100" b="0" i="0" u="none" strike="noStrike" dirty="0">
                <a:solidFill>
                  <a:srgbClr val="343332"/>
                </a:solidFill>
                <a:effectLst/>
                <a:latin typeface="GT America Standard"/>
              </a:rPr>
              <a:t>Review, 202.716 (1915), 59-67</a:t>
            </a:r>
            <a:r>
              <a:rPr lang="en-GB" sz="1100" b="0" i="0" u="none" strike="noStrike" dirty="0">
                <a:solidFill>
                  <a:schemeClr val="tx1"/>
                </a:solidFill>
                <a:effectLst/>
                <a:latin typeface="GT America Standard"/>
              </a:rPr>
              <a:t> </a:t>
            </a:r>
            <a:r>
              <a:rPr lang="en-GB" sz="1100" dirty="0">
                <a:solidFill>
                  <a:schemeClr val="tx1"/>
                </a:solidFill>
              </a:rPr>
              <a:t>&lt;https://</a:t>
            </a:r>
            <a:r>
              <a:rPr lang="en-GB" sz="1100" dirty="0" err="1">
                <a:solidFill>
                  <a:schemeClr val="tx1"/>
                </a:solidFill>
              </a:rPr>
              <a:t>www.jstor.org</a:t>
            </a:r>
            <a:r>
              <a:rPr lang="en-GB" sz="1100" dirty="0">
                <a:solidFill>
                  <a:schemeClr val="tx1"/>
                </a:solidFill>
              </a:rPr>
              <a:t>/stable/25108512&gt; </a:t>
            </a:r>
            <a:r>
              <a:rPr lang="en-GB" sz="1100" b="0" u="none" dirty="0">
                <a:latin typeface="Arial" panose="020B0604020202020204" pitchFamily="34" charset="0"/>
                <a:cs typeface="Arial" panose="020B0604020202020204" pitchFamily="34" charset="0"/>
              </a:rPr>
              <a:t>[accessed 20 May 2024].</a:t>
            </a:r>
            <a:endParaRPr lang="en-GB"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a:solidFill>
                <a:schemeClr val="tx1"/>
              </a:solidFill>
            </a:endParaRPr>
          </a:p>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13</a:t>
            </a:fld>
            <a:endParaRPr lang="en-GB"/>
          </a:p>
        </p:txBody>
      </p:sp>
    </p:spTree>
    <p:extLst>
      <p:ext uri="{BB962C8B-B14F-4D97-AF65-F5344CB8AC3E}">
        <p14:creationId xmlns:p14="http://schemas.microsoft.com/office/powerpoint/2010/main" val="28002203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14</a:t>
            </a:fld>
            <a:endParaRPr lang="en-GB"/>
          </a:p>
        </p:txBody>
      </p:sp>
    </p:spTree>
    <p:extLst>
      <p:ext uri="{BB962C8B-B14F-4D97-AF65-F5344CB8AC3E}">
        <p14:creationId xmlns:p14="http://schemas.microsoft.com/office/powerpoint/2010/main" val="28229635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0" u="none" strike="noStrike" dirty="0">
                <a:solidFill>
                  <a:srgbClr val="000000"/>
                </a:solidFill>
                <a:effectLst/>
                <a:latin typeface="Arial" panose="020B0604020202020204" pitchFamily="34" charset="0"/>
                <a:cs typeface="Arial" panose="020B0604020202020204" pitchFamily="34" charset="0"/>
              </a:rPr>
              <a:t>Both pacifists and conscientious objectors share a common belief in the value of non-violence as a conflict resolution. However, there is a subtle difference between the two. </a:t>
            </a:r>
          </a:p>
          <a:p>
            <a:endParaRPr lang="en-GB" sz="1100" b="0" i="0" u="none" strike="noStrike" dirty="0">
              <a:solidFill>
                <a:srgbClr val="000000"/>
              </a:solidFill>
              <a:effectLst/>
              <a:latin typeface="Arial" panose="020B0604020202020204" pitchFamily="34" charset="0"/>
              <a:cs typeface="Arial" panose="020B0604020202020204" pitchFamily="34" charset="0"/>
            </a:endParaRPr>
          </a:p>
          <a:p>
            <a:r>
              <a:rPr lang="en-GB" sz="1100" b="0" i="0" u="none" strike="noStrike" dirty="0">
                <a:solidFill>
                  <a:srgbClr val="000000"/>
                </a:solidFill>
                <a:effectLst/>
                <a:latin typeface="Arial" panose="020B0604020202020204" pitchFamily="34" charset="0"/>
                <a:cs typeface="Arial" panose="020B0604020202020204" pitchFamily="34" charset="0"/>
              </a:rPr>
              <a:t>A pacifist is someone who believes that violence should not be justified and promotes the use of peaceful means to resolve conflicts. </a:t>
            </a:r>
          </a:p>
          <a:p>
            <a:endParaRPr lang="en-GB" sz="1100" b="0" i="0" dirty="0">
              <a:solidFill>
                <a:srgbClr val="000000"/>
              </a:solidFill>
              <a:effectLst/>
              <a:latin typeface="Arial" panose="020B0604020202020204" pitchFamily="34" charset="0"/>
              <a:cs typeface="Arial" panose="020B0604020202020204" pitchFamily="34" charset="0"/>
            </a:endParaRPr>
          </a:p>
          <a:p>
            <a:r>
              <a:rPr lang="en-GB" sz="1100" b="0" i="0" dirty="0">
                <a:solidFill>
                  <a:srgbClr val="000000"/>
                </a:solidFill>
                <a:effectLst/>
                <a:latin typeface="Arial" panose="020B0604020202020204" pitchFamily="34" charset="0"/>
                <a:cs typeface="Arial" panose="020B0604020202020204" pitchFamily="34" charset="0"/>
              </a:rPr>
              <a:t>On the other hand, a conscientious objector is someone who refuses to participate in military activities or bear arms due to religious, ethical, or moral principles. In essence, while both pacifists and conscientious objectors reject the use of violence, conscientious objectors have a specific objection to participating in military activities, while pacifists generally oppose violence in all contexts.</a:t>
            </a:r>
          </a:p>
          <a:p>
            <a:endParaRPr lang="en-GB" sz="1100" b="0" i="0" dirty="0">
              <a:solidFill>
                <a:srgbClr val="000000"/>
              </a:solidFill>
              <a:effectLst/>
              <a:latin typeface="Arial" panose="020B0604020202020204" pitchFamily="34" charset="0"/>
              <a:cs typeface="Arial" panose="020B0604020202020204" pitchFamily="34" charset="0"/>
            </a:endParaRPr>
          </a:p>
          <a:p>
            <a:pPr algn="l"/>
            <a:r>
              <a:rPr lang="en-GB" sz="1100" b="1" i="0" u="sng" strike="noStrike" dirty="0">
                <a:solidFill>
                  <a:srgbClr val="000000"/>
                </a:solidFill>
                <a:effectLst/>
                <a:latin typeface="Arial" panose="020B0604020202020204" pitchFamily="34" charset="0"/>
                <a:cs typeface="Arial" panose="020B0604020202020204" pitchFamily="34" charset="0"/>
              </a:rPr>
              <a:t>Famous Conscientious Objector</a:t>
            </a:r>
          </a:p>
          <a:p>
            <a:pPr algn="l"/>
            <a:r>
              <a:rPr lang="en-GB" sz="1100" b="1" i="0" u="none" strike="noStrike" dirty="0">
                <a:solidFill>
                  <a:srgbClr val="000000"/>
                </a:solidFill>
                <a:effectLst/>
                <a:latin typeface="Arial" panose="020B0604020202020204" pitchFamily="34" charset="0"/>
                <a:cs typeface="Arial" panose="020B0604020202020204" pitchFamily="34" charset="0"/>
              </a:rPr>
              <a:t>Private First Class - Desmond Thomas Doss Medal of Honor</a:t>
            </a:r>
          </a:p>
          <a:p>
            <a:pPr algn="l"/>
            <a:endParaRPr lang="en-GB" sz="1100" b="0" i="0" u="none" strike="noStrike" dirty="0">
              <a:solidFill>
                <a:srgbClr val="000000"/>
              </a:solidFill>
              <a:effectLst/>
              <a:latin typeface="Arial" panose="020B0604020202020204" pitchFamily="34" charset="0"/>
              <a:cs typeface="Arial" panose="020B0604020202020204" pitchFamily="34" charset="0"/>
            </a:endParaRPr>
          </a:p>
          <a:p>
            <a:pPr algn="l"/>
            <a:r>
              <a:rPr lang="en-GB" sz="1100" b="0" i="0" u="none" strike="noStrike" dirty="0">
                <a:solidFill>
                  <a:srgbClr val="000000"/>
                </a:solidFill>
                <a:effectLst/>
                <a:latin typeface="Arial" panose="020B0604020202020204" pitchFamily="34" charset="0"/>
                <a:cs typeface="Arial" panose="020B0604020202020204" pitchFamily="34" charset="0"/>
              </a:rPr>
              <a:t>Desmond Thomas Doss was an American combat medic who served during World War II. He was a Seventh-day Adventist Christian and refused to carry or use a firearm or weapons of any kind, even in the face of intense combat. Despite this, on 12 October 1945, Doss became the first conscientious objector to be awarded the Medal of Honor. His actions during the Battle of Okinawa, where Doss saved the lives of 75 wounded soldiers by lowering them off a cliff while under enemy fire.</a:t>
            </a:r>
          </a:p>
          <a:p>
            <a:endParaRPr lang="en-GB" sz="1100" b="0" i="0" dirty="0">
              <a:solidFill>
                <a:srgbClr val="000000"/>
              </a:solidFill>
              <a:effectLst/>
              <a:latin typeface="Arial" panose="020B0604020202020204" pitchFamily="34" charset="0"/>
              <a:cs typeface="Arial" panose="020B0604020202020204" pitchFamily="34" charset="0"/>
            </a:endParaRPr>
          </a:p>
          <a:p>
            <a:endParaRPr lang="en-GB" sz="1100" b="0" i="0" dirty="0">
              <a:solidFill>
                <a:srgbClr val="000000"/>
              </a:solidFill>
              <a:effectLst/>
              <a:latin typeface="Arial" panose="020B0604020202020204" pitchFamily="34" charset="0"/>
              <a:cs typeface="Arial" panose="020B0604020202020204" pitchFamily="34" charset="0"/>
            </a:endParaRPr>
          </a:p>
          <a:p>
            <a:r>
              <a:rPr lang="en-GB" sz="1100" b="1" i="0" u="sng" dirty="0">
                <a:solidFill>
                  <a:srgbClr val="000000"/>
                </a:solidFill>
                <a:effectLst/>
                <a:latin typeface="Arial" panose="020B0604020202020204" pitchFamily="34" charset="0"/>
                <a:cs typeface="Arial" panose="020B0604020202020204" pitchFamily="34" charset="0"/>
              </a:rPr>
              <a:t>References</a:t>
            </a:r>
            <a:r>
              <a:rPr lang="en-GB" sz="1100" b="0" i="0" dirty="0">
                <a:solidFill>
                  <a:srgbClr val="000000"/>
                </a:solidFill>
                <a:effectLst/>
                <a:latin typeface="Arial" panose="020B0604020202020204" pitchFamily="34" charset="0"/>
                <a:cs typeface="Arial" panose="020B0604020202020204" pitchFamily="34" charset="0"/>
              </a:rPr>
              <a:t>:</a:t>
            </a:r>
          </a:p>
          <a:p>
            <a:pPr marL="0" indent="0">
              <a:buNone/>
            </a:pPr>
            <a:r>
              <a:rPr lang="en-GB" sz="1100" dirty="0">
                <a:latin typeface="Arial" panose="020B0604020202020204" pitchFamily="34" charset="0"/>
                <a:cs typeface="Arial" panose="020B0604020202020204" pitchFamily="34" charset="0"/>
              </a:rPr>
              <a:t>The National WW2 Museum, ’Private First Class Desmond Thomas Doss Medal of Honor’, The National WW2 Museum, 12 October, 2020, &lt;https://www.nationalww2museum.org/war/articles/private-first-class-</a:t>
            </a:r>
            <a:r>
              <a:rPr lang="en-GB" sz="1100" dirty="0" err="1">
                <a:latin typeface="Arial" panose="020B0604020202020204" pitchFamily="34" charset="0"/>
                <a:cs typeface="Arial" panose="020B0604020202020204" pitchFamily="34" charset="0"/>
              </a:rPr>
              <a:t>desmond</a:t>
            </a:r>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thomas</a:t>
            </a:r>
            <a:r>
              <a:rPr lang="en-GB" sz="1100" dirty="0">
                <a:latin typeface="Arial" panose="020B0604020202020204" pitchFamily="34" charset="0"/>
                <a:cs typeface="Arial" panose="020B0604020202020204" pitchFamily="34" charset="0"/>
              </a:rPr>
              <a:t>-doss-medal-of-</a:t>
            </a:r>
            <a:r>
              <a:rPr lang="en-GB" sz="1100" dirty="0" err="1">
                <a:latin typeface="Arial" panose="020B0604020202020204" pitchFamily="34" charset="0"/>
                <a:cs typeface="Arial" panose="020B0604020202020204" pitchFamily="34" charset="0"/>
              </a:rPr>
              <a:t>honor</a:t>
            </a:r>
            <a:r>
              <a:rPr lang="en-GB" sz="1100" dirty="0">
                <a:latin typeface="Arial" panose="020B0604020202020204" pitchFamily="34" charset="0"/>
                <a:cs typeface="Arial" panose="020B0604020202020204" pitchFamily="34" charset="0"/>
              </a:rPr>
              <a:t>&gt; [accessed 1 April 2024].</a:t>
            </a:r>
          </a:p>
          <a:p>
            <a:endParaRPr lang="en-GB" sz="1100" b="0" i="0" dirty="0">
              <a:solidFill>
                <a:srgbClr val="000000"/>
              </a:solidFill>
              <a:effectLst/>
              <a:latin typeface="Arial" panose="020B0604020202020204" pitchFamily="34" charset="0"/>
              <a:cs typeface="Arial" panose="020B0604020202020204" pitchFamily="34" charset="0"/>
            </a:endParaRPr>
          </a:p>
          <a:p>
            <a:r>
              <a:rPr lang="en-GB" sz="1100" b="1" i="0" u="sng" dirty="0">
                <a:solidFill>
                  <a:srgbClr val="000000"/>
                </a:solidFill>
                <a:effectLst/>
                <a:latin typeface="Arial" panose="020B0604020202020204" pitchFamily="34" charset="0"/>
                <a:cs typeface="Arial" panose="020B0604020202020204" pitchFamily="34" charset="0"/>
              </a:rPr>
              <a:t>Image Reference: </a:t>
            </a:r>
          </a:p>
          <a:p>
            <a:pPr algn="l"/>
            <a:r>
              <a:rPr lang="en-GB" sz="1100" b="0" i="0" u="none" strike="noStrike" dirty="0">
                <a:solidFill>
                  <a:srgbClr val="000000"/>
                </a:solidFill>
                <a:effectLst/>
                <a:latin typeface="Arial" panose="020B0604020202020204" pitchFamily="34" charset="0"/>
                <a:cs typeface="Arial" panose="020B0604020202020204" pitchFamily="34" charset="0"/>
              </a:rPr>
              <a:t>US National Archives, (Owner), "Doss wearing an HBT jacket with a medic’s kit bag around his neck on Okinawa'</a:t>
            </a:r>
          </a:p>
          <a:p>
            <a:pPr algn="l"/>
            <a:r>
              <a:rPr lang="en-GB" sz="1100" b="0" i="0" u="none" strike="noStrike" dirty="0">
                <a:solidFill>
                  <a:srgbClr val="000000"/>
                </a:solidFill>
                <a:effectLst/>
                <a:latin typeface="Arial" panose="020B0604020202020204" pitchFamily="34" charset="0"/>
                <a:cs typeface="Arial" panose="020B0604020202020204" pitchFamily="34" charset="0"/>
              </a:rPr>
              <a:t>&lt;https://www.nationalww2museum.org/war/articles/private-first-class-</a:t>
            </a:r>
            <a:r>
              <a:rPr lang="en-GB" sz="1100" b="0" i="0" u="none" strike="noStrike" dirty="0" err="1">
                <a:solidFill>
                  <a:srgbClr val="000000"/>
                </a:solidFill>
                <a:effectLst/>
                <a:latin typeface="Arial" panose="020B0604020202020204" pitchFamily="34" charset="0"/>
                <a:cs typeface="Arial" panose="020B0604020202020204" pitchFamily="34" charset="0"/>
              </a:rPr>
              <a:t>desmond</a:t>
            </a:r>
            <a:r>
              <a:rPr lang="en-GB" sz="1100" b="0" i="0" u="none" strike="noStrike" dirty="0">
                <a:solidFill>
                  <a:srgbClr val="000000"/>
                </a:solidFill>
                <a:effectLst/>
                <a:latin typeface="Arial" panose="020B0604020202020204" pitchFamily="34" charset="0"/>
                <a:cs typeface="Arial" panose="020B0604020202020204" pitchFamily="34" charset="0"/>
              </a:rPr>
              <a:t>-</a:t>
            </a:r>
            <a:r>
              <a:rPr lang="en-GB" sz="1100" b="0" i="0" u="none" strike="noStrike" dirty="0" err="1">
                <a:solidFill>
                  <a:srgbClr val="000000"/>
                </a:solidFill>
                <a:effectLst/>
                <a:latin typeface="Arial" panose="020B0604020202020204" pitchFamily="34" charset="0"/>
                <a:cs typeface="Arial" panose="020B0604020202020204" pitchFamily="34" charset="0"/>
              </a:rPr>
              <a:t>thomas</a:t>
            </a:r>
            <a:r>
              <a:rPr lang="en-GB" sz="1100" b="0" i="0" u="none" strike="noStrike" dirty="0">
                <a:solidFill>
                  <a:srgbClr val="000000"/>
                </a:solidFill>
                <a:effectLst/>
                <a:latin typeface="Arial" panose="020B0604020202020204" pitchFamily="34" charset="0"/>
                <a:cs typeface="Arial" panose="020B0604020202020204" pitchFamily="34" charset="0"/>
              </a:rPr>
              <a:t>-doss-medal-of-</a:t>
            </a:r>
            <a:r>
              <a:rPr lang="en-GB" sz="1100" b="0" i="0" u="none" strike="noStrike" dirty="0" err="1">
                <a:solidFill>
                  <a:srgbClr val="000000"/>
                </a:solidFill>
                <a:effectLst/>
                <a:latin typeface="Arial" panose="020B0604020202020204" pitchFamily="34" charset="0"/>
                <a:cs typeface="Arial" panose="020B0604020202020204" pitchFamily="34" charset="0"/>
              </a:rPr>
              <a:t>honor</a:t>
            </a:r>
            <a:r>
              <a:rPr lang="en-GB" sz="1100" b="0" i="0" u="none" strike="noStrike" dirty="0">
                <a:solidFill>
                  <a:srgbClr val="000000"/>
                </a:solidFill>
                <a:effectLst/>
                <a:latin typeface="Arial" panose="020B0604020202020204" pitchFamily="34" charset="0"/>
                <a:cs typeface="Arial" panose="020B0604020202020204" pitchFamily="34" charset="0"/>
              </a:rPr>
              <a:t>&gt; [accessed 1 April 2024].</a:t>
            </a:r>
          </a:p>
          <a:p>
            <a:pPr algn="l"/>
            <a:endParaRPr lang="en-GB" sz="1100" b="0" i="0" u="none" strike="noStrike" dirty="0">
              <a:solidFill>
                <a:srgbClr val="000000"/>
              </a:solidFill>
              <a:effectLst/>
              <a:latin typeface="Arial" panose="020B0604020202020204" pitchFamily="34" charset="0"/>
              <a:cs typeface="Arial" panose="020B0604020202020204" pitchFamily="34" charset="0"/>
            </a:endParaRPr>
          </a:p>
          <a:p>
            <a:pPr algn="l"/>
            <a:r>
              <a:rPr lang="en-GB" sz="1100" b="0" i="0" u="none" strike="noStrike" dirty="0">
                <a:solidFill>
                  <a:srgbClr val="000000"/>
                </a:solidFill>
                <a:effectLst/>
                <a:latin typeface="Arial" panose="020B0604020202020204" pitchFamily="34" charset="0"/>
                <a:cs typeface="Arial" panose="020B0604020202020204" pitchFamily="34" charset="0"/>
              </a:rPr>
              <a:t>US Army, (Photographer), 'Desmond Doss, on top of the Maeda Escarpment, Battle of Okinawa'</a:t>
            </a:r>
          </a:p>
          <a:p>
            <a:pPr algn="l"/>
            <a:r>
              <a:rPr lang="en-GB" sz="1100" b="0" i="0" u="none" strike="noStrike" dirty="0">
                <a:solidFill>
                  <a:srgbClr val="000000"/>
                </a:solidFill>
                <a:effectLst/>
                <a:latin typeface="Arial" panose="020B0604020202020204" pitchFamily="34" charset="0"/>
                <a:cs typeface="Arial" panose="020B0604020202020204" pitchFamily="34" charset="0"/>
              </a:rPr>
              <a:t>&lt;https://</a:t>
            </a:r>
            <a:r>
              <a:rPr lang="en-GB" sz="1100" b="0" i="0" u="none" strike="noStrike" dirty="0" err="1">
                <a:solidFill>
                  <a:srgbClr val="000000"/>
                </a:solidFill>
                <a:effectLst/>
                <a:latin typeface="Arial" panose="020B0604020202020204" pitchFamily="34" charset="0"/>
                <a:cs typeface="Arial" panose="020B0604020202020204" pitchFamily="34" charset="0"/>
              </a:rPr>
              <a:t>upload.wikimedia.org</a:t>
            </a:r>
            <a:r>
              <a:rPr lang="en-GB" sz="1100" b="0" i="0" u="none" strike="noStrike" dirty="0">
                <a:solidFill>
                  <a:srgbClr val="000000"/>
                </a:solidFill>
                <a:effectLst/>
                <a:latin typeface="Arial" panose="020B0604020202020204" pitchFamily="34" charset="0"/>
                <a:cs typeface="Arial" panose="020B0604020202020204" pitchFamily="34" charset="0"/>
              </a:rPr>
              <a:t>/</a:t>
            </a:r>
            <a:r>
              <a:rPr lang="en-GB" sz="1100" b="0" i="0" u="none" strike="noStrike" dirty="0" err="1">
                <a:solidFill>
                  <a:srgbClr val="000000"/>
                </a:solidFill>
                <a:effectLst/>
                <a:latin typeface="Arial" panose="020B0604020202020204" pitchFamily="34" charset="0"/>
                <a:cs typeface="Arial" panose="020B0604020202020204" pitchFamily="34" charset="0"/>
              </a:rPr>
              <a:t>wikipedia</a:t>
            </a:r>
            <a:r>
              <a:rPr lang="en-GB" sz="1100" b="0" i="0" u="none" strike="noStrike" dirty="0">
                <a:solidFill>
                  <a:srgbClr val="000000"/>
                </a:solidFill>
                <a:effectLst/>
                <a:latin typeface="Arial" panose="020B0604020202020204" pitchFamily="34" charset="0"/>
                <a:cs typeface="Arial" panose="020B0604020202020204" pitchFamily="34" charset="0"/>
              </a:rPr>
              <a:t>/commons/8/86/</a:t>
            </a:r>
            <a:r>
              <a:rPr lang="en-GB" sz="1100" b="0" i="0" u="none" strike="noStrike" dirty="0" err="1">
                <a:solidFill>
                  <a:srgbClr val="000000"/>
                </a:solidFill>
                <a:effectLst/>
                <a:latin typeface="Arial" panose="020B0604020202020204" pitchFamily="34" charset="0"/>
                <a:cs typeface="Arial" panose="020B0604020202020204" pitchFamily="34" charset="0"/>
              </a:rPr>
              <a:t>Doss_Maeda.jpg</a:t>
            </a:r>
            <a:r>
              <a:rPr lang="en-GB" sz="1100" b="0" i="0" u="none" strike="noStrike" dirty="0">
                <a:solidFill>
                  <a:srgbClr val="000000"/>
                </a:solidFill>
                <a:effectLst/>
                <a:latin typeface="Arial" panose="020B0604020202020204" pitchFamily="34" charset="0"/>
                <a:cs typeface="Arial" panose="020B0604020202020204" pitchFamily="34" charset="0"/>
              </a:rPr>
              <a:t>&gt; [accessed 1 April 2024].</a:t>
            </a:r>
          </a:p>
          <a:p>
            <a:endParaRPr lang="en-GB" sz="1100" b="1" i="0" dirty="0">
              <a:solidFill>
                <a:srgbClr val="000000"/>
              </a:solidFill>
              <a:effectLst/>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15</a:t>
            </a:fld>
            <a:endParaRPr lang="en-GB"/>
          </a:p>
        </p:txBody>
      </p:sp>
    </p:spTree>
    <p:extLst>
      <p:ext uri="{BB962C8B-B14F-4D97-AF65-F5344CB8AC3E}">
        <p14:creationId xmlns:p14="http://schemas.microsoft.com/office/powerpoint/2010/main" val="954530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Arial" panose="020B0604020202020204" pitchFamily="34" charset="0"/>
                <a:cs typeface="Arial" panose="020B0604020202020204" pitchFamily="34" charset="0"/>
              </a:rPr>
              <a:t>The rationale for Pacifism presents a comprehensive argument against the use of violence. While Pacifism is often challenged on practicality and realism, its advocates maintain that a commitment to peace and non-violence is ethically superior and ultimately more effective in fostering a harmonious world.</a:t>
            </a:r>
          </a:p>
          <a:p>
            <a:pPr algn="l"/>
            <a:endParaRPr lang="en-GB" b="0" i="0" u="none" strike="noStrike" dirty="0">
              <a:solidFill>
                <a:srgbClr val="000000"/>
              </a:solidFill>
              <a:effectLst/>
              <a:latin typeface="Arial" panose="020B0604020202020204" pitchFamily="34" charset="0"/>
              <a:cs typeface="Arial" panose="020B0604020202020204" pitchFamily="34" charset="0"/>
            </a:endParaRPr>
          </a:p>
          <a:p>
            <a:pPr algn="l"/>
            <a:r>
              <a:rPr lang="en-GB" b="0" i="0" u="none" strike="noStrike" dirty="0">
                <a:solidFill>
                  <a:srgbClr val="000000"/>
                </a:solidFill>
                <a:effectLst/>
                <a:latin typeface="Arial" panose="020B0604020202020204" pitchFamily="34" charset="0"/>
                <a:cs typeface="Arial" panose="020B0604020202020204" pitchFamily="34" charset="0"/>
              </a:rPr>
              <a:t>With the help of religious organisations such as the Religious Society of Friends and other influential individuals, it has become evident that they have influenced our modern world and significantly impacted our ever-changing world. They have opened the world to long-term solutions so that war and conflict can be temporarily free from violence until a resolution can be reached. </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16</a:t>
            </a:fld>
            <a:endParaRPr lang="en-GB"/>
          </a:p>
        </p:txBody>
      </p:sp>
    </p:spTree>
    <p:extLst>
      <p:ext uri="{BB962C8B-B14F-4D97-AF65-F5344CB8AC3E}">
        <p14:creationId xmlns:p14="http://schemas.microsoft.com/office/powerpoint/2010/main" val="736110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u="sng" dirty="0">
              <a:solidFill>
                <a:schemeClr val="tx1"/>
              </a:solidFill>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1"/>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000000"/>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17</a:t>
            </a:fld>
            <a:endParaRPr lang="en-GB"/>
          </a:p>
        </p:txBody>
      </p:sp>
    </p:spTree>
    <p:extLst>
      <p:ext uri="{BB962C8B-B14F-4D97-AF65-F5344CB8AC3E}">
        <p14:creationId xmlns:p14="http://schemas.microsoft.com/office/powerpoint/2010/main" val="32877713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014F75EA-F1BB-304E-A333-07A8CC1875E0}" type="slidenum">
              <a:rPr lang="en-GB" smtClean="0"/>
              <a:t>18</a:t>
            </a:fld>
            <a:endParaRPr lang="en-GB"/>
          </a:p>
        </p:txBody>
      </p:sp>
    </p:spTree>
    <p:extLst>
      <p:ext uri="{BB962C8B-B14F-4D97-AF65-F5344CB8AC3E}">
        <p14:creationId xmlns:p14="http://schemas.microsoft.com/office/powerpoint/2010/main" val="40070435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19</a:t>
            </a:fld>
            <a:endParaRPr lang="en-GB"/>
          </a:p>
        </p:txBody>
      </p:sp>
    </p:spTree>
    <p:extLst>
      <p:ext uri="{BB962C8B-B14F-4D97-AF65-F5344CB8AC3E}">
        <p14:creationId xmlns:p14="http://schemas.microsoft.com/office/powerpoint/2010/main" val="9531254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14F75EA-F1BB-304E-A333-07A8CC1875E0}" type="slidenum">
              <a:rPr lang="en-GB" smtClean="0"/>
              <a:t>20</a:t>
            </a:fld>
            <a:endParaRPr lang="en-GB"/>
          </a:p>
        </p:txBody>
      </p:sp>
    </p:spTree>
    <p:extLst>
      <p:ext uri="{BB962C8B-B14F-4D97-AF65-F5344CB8AC3E}">
        <p14:creationId xmlns:p14="http://schemas.microsoft.com/office/powerpoint/2010/main" val="36353998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A5B1A-4760-901B-2731-B03DB86648D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145D527-81C5-2994-D631-EE311BA179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F21C582-D2F6-5D0D-E0DE-23BF0770EBE8}"/>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C7E3B1A1-48B4-3414-DE0E-017D58CB2D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AA4069-7F04-C06C-554E-9CB4008B144F}"/>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154314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BEAE-83BA-6DB2-24A8-78D060BD932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DC0AA7B-6479-05ED-B57B-580D6BE5272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E825AE-27C0-CE12-705D-D19EB2EC567E}"/>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CDB015FE-FFC9-0F49-99EA-3C761F3215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6EBB1-5BD2-135E-BFC9-95A96E8AB318}"/>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1644268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17F2-62B2-3139-C182-3F7FBDA947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DBE2AED-60E7-D2E2-8AA7-085908B21A7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2E6914-2D06-4118-7001-64FCEC38EE71}"/>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46197AD3-163C-AF1B-89D6-3E5CFC3F5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2C49FD-18F6-0F9D-A094-2EF34517EB4D}"/>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176520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9ECC2-C77B-2E6D-1950-73EFBC726E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2F8599F-1174-A7D9-63FB-CC30A4AF162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C40C7D9-84C3-ADB7-0517-1D773CC883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41ECE86-8D20-348E-4034-EF2AEA28BD7A}"/>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6" name="Footer Placeholder 5">
            <a:extLst>
              <a:ext uri="{FF2B5EF4-FFF2-40B4-BE49-F238E27FC236}">
                <a16:creationId xmlns:a16="http://schemas.microsoft.com/office/drawing/2014/main" id="{44A826FF-76D4-2AEA-B00F-0541CAF1F6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FA53C8-A939-4501-368B-89BE463B37AF}"/>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3333918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FC68D-45B3-D033-AC8A-975E863083D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662F46F-1273-84C8-6D2A-6C747BF11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BB1035B-4B94-6C9A-B362-9F270979605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293624C-4567-EAFA-9BD7-7BED722951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02DEE9-F2AF-6D9B-9D81-96A2B8693C0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A0C493B-FB2C-195F-DB32-5ED306B30EE1}"/>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8" name="Footer Placeholder 7">
            <a:extLst>
              <a:ext uri="{FF2B5EF4-FFF2-40B4-BE49-F238E27FC236}">
                <a16:creationId xmlns:a16="http://schemas.microsoft.com/office/drawing/2014/main" id="{FE7F0D35-7032-F05B-FDCF-2034C6CD51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56D999-738D-CF7C-CC6E-08ED8B0A9F14}"/>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2957331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D050-A055-6F47-69D4-D1E744E94DC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36AA0C1-C4C4-E09F-7FC4-8A16F115DA54}"/>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4" name="Footer Placeholder 3">
            <a:extLst>
              <a:ext uri="{FF2B5EF4-FFF2-40B4-BE49-F238E27FC236}">
                <a16:creationId xmlns:a16="http://schemas.microsoft.com/office/drawing/2014/main" id="{7F39C7B4-C0DE-9F1F-0556-EE7939506C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AB2390-BEAF-7838-612D-6CE81D9F45B5}"/>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4196756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DAE660-78BF-57CE-8A93-4B8E6F61F76E}"/>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3" name="Footer Placeholder 2">
            <a:extLst>
              <a:ext uri="{FF2B5EF4-FFF2-40B4-BE49-F238E27FC236}">
                <a16:creationId xmlns:a16="http://schemas.microsoft.com/office/drawing/2014/main" id="{DF204909-F23E-1756-4EFD-BB6028FF3A4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241B9F-23B1-6AF5-5787-711C8C5D1818}"/>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1865800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61E45-B580-E587-F427-716ED67E82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D4EBAA1-7C4B-6424-71BA-6C7D3ABC42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B1C44D3-7648-1CF3-116E-33B037D501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35AC59-7078-F81F-F070-4E03FFAD2EF1}"/>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6" name="Footer Placeholder 5">
            <a:extLst>
              <a:ext uri="{FF2B5EF4-FFF2-40B4-BE49-F238E27FC236}">
                <a16:creationId xmlns:a16="http://schemas.microsoft.com/office/drawing/2014/main" id="{68F0F146-0BCD-D140-32A2-A70A60ACD8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28BF27-D441-4C45-649D-4E7B48D457D3}"/>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3208888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B3F17-4BA1-F70C-5C1C-3B425F54E2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C31345C-C50F-A52A-2031-9CDB7DB0C7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933A4D-B412-5DFD-B70C-F9A0B3484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8165DFD-0DE3-597C-50B6-A3EE29D1CAFA}"/>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6" name="Footer Placeholder 5">
            <a:extLst>
              <a:ext uri="{FF2B5EF4-FFF2-40B4-BE49-F238E27FC236}">
                <a16:creationId xmlns:a16="http://schemas.microsoft.com/office/drawing/2014/main" id="{0239874C-1E63-268A-322F-9E97BEB91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BDCDF7-7094-9E24-817D-1D4F71014C62}"/>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914991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6BC0-278E-CA17-1B9E-E02FBC3A479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1AA5106-9C8D-637D-28C6-4618D8007F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EC97CA-16D1-00CF-DE4A-976D1FD0A6DF}"/>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F9AF1401-28BC-70C6-AD61-356F7686FC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069A-6C12-1C75-617C-8383095CC495}"/>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325746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525872-814B-3EFE-9A1F-CC78CB5D1D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F48EC83-F53A-169A-9394-54BBAAFBCA6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6152B2-F7D7-1D21-8FDD-62D1D99E0DA8}"/>
              </a:ext>
            </a:extLst>
          </p:cNvPr>
          <p:cNvSpPr>
            <a:spLocks noGrp="1"/>
          </p:cNvSpPr>
          <p:nvPr>
            <p:ph type="dt" sz="half" idx="10"/>
          </p:nvPr>
        </p:nvSpPr>
        <p:spPr/>
        <p:txBody>
          <a:body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72A32F1D-91A6-5380-B4C9-BE51A2C07F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357992-76D8-A9AF-CBAA-02215341AF1B}"/>
              </a:ext>
            </a:extLst>
          </p:cNvPr>
          <p:cNvSpPr>
            <a:spLocks noGrp="1"/>
          </p:cNvSpPr>
          <p:nvPr>
            <p:ph type="sldNum" sz="quarter" idx="12"/>
          </p:nvPr>
        </p:nvSpPr>
        <p:spPr/>
        <p:txBody>
          <a:bodyPr/>
          <a:lstStyle/>
          <a:p>
            <a:fld id="{8350879F-52CE-2445-B3EC-7AE23E4132FA}" type="slidenum">
              <a:rPr lang="en-GB" smtClean="0"/>
              <a:t>‹#›</a:t>
            </a:fld>
            <a:endParaRPr lang="en-GB"/>
          </a:p>
        </p:txBody>
      </p:sp>
    </p:spTree>
    <p:extLst>
      <p:ext uri="{BB962C8B-B14F-4D97-AF65-F5344CB8AC3E}">
        <p14:creationId xmlns:p14="http://schemas.microsoft.com/office/powerpoint/2010/main" val="1856126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370658-4C1F-B224-2BC0-974AA8A003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4692335-E722-32DA-816A-413E524B6B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FAF86E-F627-1018-6327-77C96535EE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219E4C1-A7B7-EB47-8E1F-CB75CE43C60C}" type="datetimeFigureOut">
              <a:rPr lang="en-GB" smtClean="0"/>
              <a:t>21/05/2024</a:t>
            </a:fld>
            <a:endParaRPr lang="en-GB"/>
          </a:p>
        </p:txBody>
      </p:sp>
      <p:sp>
        <p:nvSpPr>
          <p:cNvPr id="5" name="Footer Placeholder 4">
            <a:extLst>
              <a:ext uri="{FF2B5EF4-FFF2-40B4-BE49-F238E27FC236}">
                <a16:creationId xmlns:a16="http://schemas.microsoft.com/office/drawing/2014/main" id="{B3C51FC8-9B8E-9BF1-2390-F811486966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EF72C1-6EF8-FBF4-697F-8301A65B5E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50879F-52CE-2445-B3EC-7AE23E4132FA}" type="slidenum">
              <a:rPr lang="en-GB" smtClean="0"/>
              <a:t>‹#›</a:t>
            </a:fld>
            <a:endParaRPr lang="en-GB"/>
          </a:p>
        </p:txBody>
      </p:sp>
    </p:spTree>
    <p:extLst>
      <p:ext uri="{BB962C8B-B14F-4D97-AF65-F5344CB8AC3E}">
        <p14:creationId xmlns:p14="http://schemas.microsoft.com/office/powerpoint/2010/main" val="175818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11A46D5B-6115-B932-1519-593AE1DF2F52}"/>
              </a:ext>
            </a:extLst>
          </p:cNvPr>
          <p:cNvPicPr>
            <a:picLocks noChangeAspect="1"/>
          </p:cNvPicPr>
          <p:nvPr/>
        </p:nvPicPr>
        <p:blipFill rotWithShape="1">
          <a:blip r:embed="rId3">
            <a:alphaModFix amt="50000"/>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00CB4415-F080-6A7E-BE05-FB15C8976429}"/>
              </a:ext>
            </a:extLst>
          </p:cNvPr>
          <p:cNvSpPr>
            <a:spLocks noGrp="1"/>
          </p:cNvSpPr>
          <p:nvPr>
            <p:ph type="ctrTitle"/>
          </p:nvPr>
        </p:nvSpPr>
        <p:spPr>
          <a:xfrm>
            <a:off x="409073" y="238091"/>
            <a:ext cx="10531642" cy="3204429"/>
          </a:xfrm>
        </p:spPr>
        <p:txBody>
          <a:bodyPr anchor="t">
            <a:normAutofit/>
          </a:bodyPr>
          <a:lstStyle/>
          <a:p>
            <a:pPr algn="l"/>
            <a:r>
              <a:rPr lang="en-GB" b="1" dirty="0">
                <a:solidFill>
                  <a:schemeClr val="bg1"/>
                </a:solidFill>
              </a:rPr>
              <a:t>Critically assess the arguments for Pacifism. </a:t>
            </a:r>
            <a:br>
              <a:rPr lang="en-GB" sz="4400" dirty="0">
                <a:solidFill>
                  <a:srgbClr val="FFFFFF"/>
                </a:solidFill>
                <a:latin typeface="Arial" panose="020B0604020202020204" pitchFamily="34" charset="0"/>
                <a:cs typeface="Arial" panose="020B0604020202020204" pitchFamily="34" charset="0"/>
              </a:rPr>
            </a:br>
            <a:r>
              <a:rPr lang="en-GB" sz="4400" dirty="0">
                <a:solidFill>
                  <a:srgbClr val="FFFFFF"/>
                </a:solidFill>
                <a:latin typeface="Arial" panose="020B0604020202020204" pitchFamily="34" charset="0"/>
                <a:cs typeface="Arial" panose="020B0604020202020204" pitchFamily="34" charset="0"/>
              </a:rPr>
              <a:t>The Ethics of Life and Death (HPPH5904)</a:t>
            </a:r>
          </a:p>
        </p:txBody>
      </p:sp>
      <p:sp>
        <p:nvSpPr>
          <p:cNvPr id="3" name="Subtitle 2">
            <a:extLst>
              <a:ext uri="{FF2B5EF4-FFF2-40B4-BE49-F238E27FC236}">
                <a16:creationId xmlns:a16="http://schemas.microsoft.com/office/drawing/2014/main" id="{C96B860C-FEDD-1F25-8269-401004713F27}"/>
              </a:ext>
            </a:extLst>
          </p:cNvPr>
          <p:cNvSpPr>
            <a:spLocks noGrp="1"/>
          </p:cNvSpPr>
          <p:nvPr>
            <p:ph type="subTitle" idx="1"/>
          </p:nvPr>
        </p:nvSpPr>
        <p:spPr>
          <a:xfrm>
            <a:off x="409073" y="4808573"/>
            <a:ext cx="5334000" cy="1089423"/>
          </a:xfrm>
        </p:spPr>
        <p:txBody>
          <a:bodyPr anchor="b">
            <a:normAutofit/>
          </a:bodyPr>
          <a:lstStyle/>
          <a:p>
            <a:pPr algn="l"/>
            <a:r>
              <a:rPr lang="en-GB" sz="1800" dirty="0">
                <a:solidFill>
                  <a:srgbClr val="FFFFFF"/>
                </a:solidFill>
                <a:latin typeface="Arial" panose="020B0604020202020204" pitchFamily="34" charset="0"/>
                <a:cs typeface="Arial" panose="020B0604020202020204" pitchFamily="34" charset="0"/>
              </a:rPr>
              <a:t>Katie L Pullen-O’Brien</a:t>
            </a:r>
          </a:p>
        </p:txBody>
      </p:sp>
    </p:spTree>
    <p:extLst>
      <p:ext uri="{BB962C8B-B14F-4D97-AF65-F5344CB8AC3E}">
        <p14:creationId xmlns:p14="http://schemas.microsoft.com/office/powerpoint/2010/main" val="336770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0"/>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37221" y="374320"/>
            <a:ext cx="6769768" cy="21082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dirty="0">
                <a:solidFill>
                  <a:srgbClr val="FFFFFF"/>
                </a:solidFill>
                <a:latin typeface="Arial" panose="020B0604020202020204" pitchFamily="34" charset="0"/>
                <a:cs typeface="Arial" panose="020B0604020202020204" pitchFamily="34" charset="0"/>
              </a:rPr>
              <a:t>What is Pacifism? </a:t>
            </a:r>
          </a:p>
        </p:txBody>
      </p:sp>
    </p:spTree>
    <p:extLst>
      <p:ext uri="{BB962C8B-B14F-4D97-AF65-F5344CB8AC3E}">
        <p14:creationId xmlns:p14="http://schemas.microsoft.com/office/powerpoint/2010/main" val="245022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A364-B58A-7F35-F01D-097A10ACEF7B}"/>
              </a:ext>
            </a:extLst>
          </p:cNvPr>
          <p:cNvSpPr>
            <a:spLocks noGrp="1"/>
          </p:cNvSpPr>
          <p:nvPr>
            <p:ph type="title"/>
          </p:nvPr>
        </p:nvSpPr>
        <p:spPr>
          <a:xfrm>
            <a:off x="7962013" y="293904"/>
            <a:ext cx="3797595" cy="1415270"/>
          </a:xfrm>
        </p:spPr>
        <p:txBody>
          <a:bodyPr anchor="t">
            <a:normAutofit/>
          </a:bodyPr>
          <a:lstStyle/>
          <a:p>
            <a:r>
              <a:rPr lang="en-US" b="1" u="sng" dirty="0">
                <a:latin typeface="Arial" panose="020B0604020202020204" pitchFamily="34" charset="0"/>
                <a:cs typeface="Arial" panose="020B0604020202020204" pitchFamily="34" charset="0"/>
              </a:rPr>
              <a:t>What is Pacifism? </a:t>
            </a:r>
            <a:endParaRPr lang="en-GB" b="1" u="sng" dirty="0">
              <a:latin typeface="Arial" panose="020B0604020202020204" pitchFamily="34" charset="0"/>
              <a:cs typeface="Arial" panose="020B0604020202020204" pitchFamily="34" charset="0"/>
            </a:endParaRPr>
          </a:p>
        </p:txBody>
      </p:sp>
      <p:pic>
        <p:nvPicPr>
          <p:cNvPr id="1026" name="Picture 2" descr="A group of women holding a sign&#10;&#10;Description automatically generated">
            <a:extLst>
              <a:ext uri="{FF2B5EF4-FFF2-40B4-BE49-F238E27FC236}">
                <a16:creationId xmlns:a16="http://schemas.microsoft.com/office/drawing/2014/main" id="{80149D71-AEE2-05E4-6670-02376654BE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32" r="8361" b="-1"/>
          <a:stretch/>
        </p:blipFill>
        <p:spPr bwMode="auto">
          <a:xfrm>
            <a:off x="-9886" y="10"/>
            <a:ext cx="7572605"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8223E5E-A1F9-FC9D-781F-77E6577CDAFB}"/>
              </a:ext>
            </a:extLst>
          </p:cNvPr>
          <p:cNvSpPr>
            <a:spLocks noGrp="1"/>
          </p:cNvSpPr>
          <p:nvPr>
            <p:ph idx="1"/>
          </p:nvPr>
        </p:nvSpPr>
        <p:spPr>
          <a:xfrm>
            <a:off x="7743252" y="1888512"/>
            <a:ext cx="4235116" cy="4675584"/>
          </a:xfrm>
        </p:spPr>
        <p:txBody>
          <a:bodyPr>
            <a:normAutofit lnSpcReduction="10000"/>
          </a:bodyPr>
          <a:lstStyle/>
          <a:p>
            <a:pPr marL="0" indent="0">
              <a:lnSpc>
                <a:spcPct val="110000"/>
              </a:lnSpc>
              <a:buNone/>
            </a:pPr>
            <a:r>
              <a:rPr lang="en-GB" sz="1800" b="0" i="0" u="none" strike="noStrike" dirty="0">
                <a:effectLst/>
                <a:highlight>
                  <a:srgbClr val="FFFFFF"/>
                </a:highlight>
                <a:latin typeface="Arial" panose="020B0604020202020204" pitchFamily="34" charset="0"/>
                <a:cs typeface="Arial" panose="020B0604020202020204" pitchFamily="34" charset="0"/>
              </a:rPr>
              <a:t>Pacifism is the belief that violence and war should be avoided. It promotes peaceful ways to resolve conflicts, such as calm communication and finding solutions that benefit everyone. </a:t>
            </a:r>
            <a:endParaRPr lang="en-GB" sz="1800" dirty="0">
              <a:highlight>
                <a:srgbClr val="FFFFFF"/>
              </a:highlight>
              <a:latin typeface="Arial" panose="020B0604020202020204" pitchFamily="34" charset="0"/>
              <a:cs typeface="Arial" panose="020B0604020202020204" pitchFamily="34" charset="0"/>
            </a:endParaRPr>
          </a:p>
          <a:p>
            <a:pPr marL="0" indent="0">
              <a:lnSpc>
                <a:spcPct val="110000"/>
              </a:lnSpc>
              <a:buNone/>
            </a:pPr>
            <a:r>
              <a:rPr lang="en-GB" sz="1800" b="0" i="0" u="none" strike="noStrike" dirty="0">
                <a:effectLst/>
                <a:highlight>
                  <a:srgbClr val="FFFFFF"/>
                </a:highlight>
                <a:latin typeface="Arial" panose="020B0604020202020204" pitchFamily="34" charset="0"/>
                <a:cs typeface="Arial" panose="020B0604020202020204" pitchFamily="34" charset="0"/>
              </a:rPr>
              <a:t>Pacifists regard human life and dignity as crucial and believe that violence only exacerbates conflicts. Ultimately, Pacifism is about advancing towards a more peaceful and just world without resorting to violence.</a:t>
            </a:r>
          </a:p>
          <a:p>
            <a:pPr marL="0" indent="0">
              <a:lnSpc>
                <a:spcPct val="110000"/>
              </a:lnSpc>
              <a:buNone/>
            </a:pPr>
            <a:endParaRPr lang="en-GB" sz="1600" dirty="0">
              <a:highlight>
                <a:srgbClr val="FFFFFF"/>
              </a:highlight>
              <a:latin typeface="Arial" panose="020B0604020202020204" pitchFamily="34" charset="0"/>
              <a:cs typeface="Arial" panose="020B0604020202020204" pitchFamily="34" charset="0"/>
            </a:endParaRPr>
          </a:p>
          <a:p>
            <a:pPr marL="0" indent="0">
              <a:lnSpc>
                <a:spcPct val="110000"/>
              </a:lnSpc>
              <a:buNone/>
            </a:pPr>
            <a:r>
              <a:rPr lang="en-GB" sz="1500" dirty="0">
                <a:latin typeface="Arial" panose="020B0604020202020204" pitchFamily="34" charset="0"/>
                <a:cs typeface="Arial" panose="020B0604020202020204" pitchFamily="34" charset="0"/>
              </a:rPr>
              <a:t>UNITED STATES - CIRCA 1926: Representatives Of Feminist And Pacifist Associations Gathered For The Celebration Of The 8Th Anniversary Of World War I Armistice. </a:t>
            </a:r>
          </a:p>
        </p:txBody>
      </p:sp>
    </p:spTree>
    <p:extLst>
      <p:ext uri="{BB962C8B-B14F-4D97-AF65-F5344CB8AC3E}">
        <p14:creationId xmlns:p14="http://schemas.microsoft.com/office/powerpoint/2010/main" val="68861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0"/>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37221" y="374320"/>
            <a:ext cx="6769768" cy="21082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dirty="0">
                <a:solidFill>
                  <a:srgbClr val="FFFFFF"/>
                </a:solidFill>
                <a:latin typeface="Arial" panose="020B0604020202020204" pitchFamily="34" charset="0"/>
                <a:cs typeface="Arial" panose="020B0604020202020204" pitchFamily="34" charset="0"/>
              </a:rPr>
              <a:t>What are the Ethics behind Pacifism?</a:t>
            </a:r>
          </a:p>
        </p:txBody>
      </p:sp>
    </p:spTree>
    <p:extLst>
      <p:ext uri="{BB962C8B-B14F-4D97-AF65-F5344CB8AC3E}">
        <p14:creationId xmlns:p14="http://schemas.microsoft.com/office/powerpoint/2010/main" val="12060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74FAE-DC44-7E7C-3721-F016F11572E6}"/>
              </a:ext>
            </a:extLst>
          </p:cNvPr>
          <p:cNvSpPr>
            <a:spLocks noGrp="1"/>
          </p:cNvSpPr>
          <p:nvPr>
            <p:ph type="title"/>
          </p:nvPr>
        </p:nvSpPr>
        <p:spPr>
          <a:xfrm>
            <a:off x="630936" y="172934"/>
            <a:ext cx="6940938" cy="1481328"/>
          </a:xfrm>
        </p:spPr>
        <p:txBody>
          <a:bodyPr anchor="b">
            <a:normAutofit/>
          </a:bodyPr>
          <a:lstStyle/>
          <a:p>
            <a:r>
              <a:rPr lang="en-US" b="1" u="sng" dirty="0">
                <a:latin typeface="Arial" panose="020B0604020202020204" pitchFamily="34" charset="0"/>
                <a:cs typeface="Arial" panose="020B0604020202020204" pitchFamily="34" charset="0"/>
              </a:rPr>
              <a:t>What are the Ethics behind Pacifism?</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08FB15-8BA9-78DB-D188-EE763E53EB52}"/>
              </a:ext>
            </a:extLst>
          </p:cNvPr>
          <p:cNvSpPr>
            <a:spLocks noGrp="1"/>
          </p:cNvSpPr>
          <p:nvPr>
            <p:ph idx="1"/>
          </p:nvPr>
        </p:nvSpPr>
        <p:spPr>
          <a:xfrm>
            <a:off x="630936" y="2630261"/>
            <a:ext cx="5321487" cy="1794791"/>
          </a:xfrm>
        </p:spPr>
        <p:txBody>
          <a:bodyPr anchor="t">
            <a:normAutofit/>
          </a:bodyPr>
          <a:lstStyle/>
          <a:p>
            <a:pPr marL="0" indent="0">
              <a:lnSpc>
                <a:spcPct val="100000"/>
              </a:lnSpc>
              <a:buNone/>
            </a:pPr>
            <a:r>
              <a:rPr lang="en-GB" sz="1800" dirty="0">
                <a:latin typeface="Arial" panose="020B0604020202020204" pitchFamily="34" charset="0"/>
                <a:cs typeface="Arial" panose="020B0604020202020204" pitchFamily="34" charset="0"/>
              </a:rPr>
              <a:t>Pacifists believe in peaceful conflict resolution techniques, minimising harm to individuals and society, fighting against injustice, personal sacrifice to remain true to ethical principles, and seeking peaceful resolutions to conflicts and grievances.</a:t>
            </a:r>
          </a:p>
        </p:txBody>
      </p:sp>
      <p:pic>
        <p:nvPicPr>
          <p:cNvPr id="6146" name="Picture 2" descr="Ethics Word Cloud">
            <a:extLst>
              <a:ext uri="{FF2B5EF4-FFF2-40B4-BE49-F238E27FC236}">
                <a16:creationId xmlns:a16="http://schemas.microsoft.com/office/drawing/2014/main" id="{DB5E235A-A375-C34C-D439-2242766A09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56949"/>
            <a:ext cx="5458968" cy="3944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432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21745"/>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37221" y="374320"/>
            <a:ext cx="6769768" cy="21082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dirty="0">
                <a:solidFill>
                  <a:srgbClr val="FFFFFF"/>
                </a:solidFill>
                <a:latin typeface="Arial" panose="020B0604020202020204" pitchFamily="34" charset="0"/>
                <a:cs typeface="Arial" panose="020B0604020202020204" pitchFamily="34" charset="0"/>
              </a:rPr>
              <a:t>What are the arguments for Pacifism?</a:t>
            </a:r>
          </a:p>
        </p:txBody>
      </p:sp>
    </p:spTree>
    <p:extLst>
      <p:ext uri="{BB962C8B-B14F-4D97-AF65-F5344CB8AC3E}">
        <p14:creationId xmlns:p14="http://schemas.microsoft.com/office/powerpoint/2010/main" val="281893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FA364-B58A-7F35-F01D-097A10ACEF7B}"/>
              </a:ext>
            </a:extLst>
          </p:cNvPr>
          <p:cNvSpPr>
            <a:spLocks noGrp="1"/>
          </p:cNvSpPr>
          <p:nvPr>
            <p:ph type="title"/>
          </p:nvPr>
        </p:nvSpPr>
        <p:spPr>
          <a:xfrm>
            <a:off x="838200" y="459863"/>
            <a:ext cx="10515600" cy="1004594"/>
          </a:xfrm>
        </p:spPr>
        <p:txBody>
          <a:bodyPr>
            <a:normAutofit/>
          </a:bodyPr>
          <a:lstStyle/>
          <a:p>
            <a:pPr algn="ctr"/>
            <a:r>
              <a:rPr lang="en-GB" b="1" u="sng" dirty="0">
                <a:latin typeface="Arial" panose="020B0604020202020204" pitchFamily="34" charset="0"/>
                <a:cs typeface="Arial" panose="020B0604020202020204" pitchFamily="34" charset="0"/>
              </a:rPr>
              <a:t>What are the arguments for Pacifism?</a:t>
            </a:r>
            <a:endParaRPr lang="en-GB" dirty="0">
              <a:latin typeface="Arial" panose="020B0604020202020204" pitchFamily="34" charset="0"/>
              <a:cs typeface="Arial" panose="020B0604020202020204" pitchFamily="34" charset="0"/>
            </a:endParaRPr>
          </a:p>
        </p:txBody>
      </p:sp>
      <p:sp>
        <p:nvSpPr>
          <p:cNvPr id="9" name="Rectangle: Rounded Corners 1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rgbClr val="FFD30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19928A1A-5E3A-31F9-3DCE-5754B4B80AD6}"/>
              </a:ext>
            </a:extLst>
          </p:cNvPr>
          <p:cNvGrpSpPr/>
          <p:nvPr/>
        </p:nvGrpSpPr>
        <p:grpSpPr>
          <a:xfrm>
            <a:off x="8615813" y="2672273"/>
            <a:ext cx="2590800" cy="2032720"/>
            <a:chOff x="8877300" y="4000500"/>
            <a:chExt cx="2590800" cy="2032720"/>
          </a:xfrm>
        </p:grpSpPr>
        <p:grpSp>
          <p:nvGrpSpPr>
            <p:cNvPr id="8" name="Group 7">
              <a:extLst>
                <a:ext uri="{FF2B5EF4-FFF2-40B4-BE49-F238E27FC236}">
                  <a16:creationId xmlns:a16="http://schemas.microsoft.com/office/drawing/2014/main" id="{E57FA84C-C027-7589-8A7C-4FBCA773A5E1}"/>
                </a:ext>
              </a:extLst>
            </p:cNvPr>
            <p:cNvGrpSpPr/>
            <p:nvPr/>
          </p:nvGrpSpPr>
          <p:grpSpPr>
            <a:xfrm>
              <a:off x="9232900" y="4000500"/>
              <a:ext cx="1759773" cy="1539875"/>
              <a:chOff x="1620073" y="4410075"/>
              <a:chExt cx="1358900" cy="1270000"/>
            </a:xfrm>
          </p:grpSpPr>
          <p:sp>
            <p:nvSpPr>
              <p:cNvPr id="5" name="Oval 4">
                <a:extLst>
                  <a:ext uri="{FF2B5EF4-FFF2-40B4-BE49-F238E27FC236}">
                    <a16:creationId xmlns:a16="http://schemas.microsoft.com/office/drawing/2014/main" id="{1C130A31-F048-395E-BE2A-2E191B15DF96}"/>
                  </a:ext>
                </a:extLst>
              </p:cNvPr>
              <p:cNvSpPr>
                <a:spLocks/>
              </p:cNvSpPr>
              <p:nvPr/>
            </p:nvSpPr>
            <p:spPr>
              <a:xfrm>
                <a:off x="1620073" y="4410075"/>
                <a:ext cx="1358900" cy="12700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Graphic 3" descr="Buddha Silhouette with solid fill">
                <a:extLst>
                  <a:ext uri="{FF2B5EF4-FFF2-40B4-BE49-F238E27FC236}">
                    <a16:creationId xmlns:a16="http://schemas.microsoft.com/office/drawing/2014/main" id="{0A2D89BE-BD9A-7ED3-ABAB-9C68C5C0E92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842323" y="4533900"/>
                <a:ext cx="914400" cy="914400"/>
              </a:xfrm>
              <a:prstGeom prst="rect">
                <a:avLst/>
              </a:prstGeom>
            </p:spPr>
          </p:pic>
        </p:grpSp>
        <p:sp>
          <p:nvSpPr>
            <p:cNvPr id="10" name="TextBox 9">
              <a:extLst>
                <a:ext uri="{FF2B5EF4-FFF2-40B4-BE49-F238E27FC236}">
                  <a16:creationId xmlns:a16="http://schemas.microsoft.com/office/drawing/2014/main" id="{9BC3FDA9-EEA1-9FB1-987D-2F0A7D31BB31}"/>
                </a:ext>
              </a:extLst>
            </p:cNvPr>
            <p:cNvSpPr txBox="1"/>
            <p:nvPr/>
          </p:nvSpPr>
          <p:spPr>
            <a:xfrm>
              <a:off x="8877300" y="5663888"/>
              <a:ext cx="25908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Religious Arguments</a:t>
              </a:r>
            </a:p>
          </p:txBody>
        </p:sp>
      </p:grpSp>
      <p:grpSp>
        <p:nvGrpSpPr>
          <p:cNvPr id="22" name="Group 21">
            <a:extLst>
              <a:ext uri="{FF2B5EF4-FFF2-40B4-BE49-F238E27FC236}">
                <a16:creationId xmlns:a16="http://schemas.microsoft.com/office/drawing/2014/main" id="{FD8FBE5C-0DBA-D19E-E374-673A3FF25606}"/>
              </a:ext>
            </a:extLst>
          </p:cNvPr>
          <p:cNvGrpSpPr/>
          <p:nvPr/>
        </p:nvGrpSpPr>
        <p:grpSpPr>
          <a:xfrm>
            <a:off x="4788095" y="2672273"/>
            <a:ext cx="2768600" cy="2863717"/>
            <a:chOff x="1651000" y="4150638"/>
            <a:chExt cx="2768600" cy="2863717"/>
          </a:xfrm>
        </p:grpSpPr>
        <p:grpSp>
          <p:nvGrpSpPr>
            <p:cNvPr id="17" name="Group 16">
              <a:extLst>
                <a:ext uri="{FF2B5EF4-FFF2-40B4-BE49-F238E27FC236}">
                  <a16:creationId xmlns:a16="http://schemas.microsoft.com/office/drawing/2014/main" id="{4538F1B8-328D-9120-8784-BEF9E7EA9E46}"/>
                </a:ext>
              </a:extLst>
            </p:cNvPr>
            <p:cNvGrpSpPr/>
            <p:nvPr/>
          </p:nvGrpSpPr>
          <p:grpSpPr>
            <a:xfrm>
              <a:off x="1651000" y="4150638"/>
              <a:ext cx="2768600" cy="2863717"/>
              <a:chOff x="8877300" y="4000500"/>
              <a:chExt cx="2768600" cy="2863717"/>
            </a:xfrm>
          </p:grpSpPr>
          <p:sp>
            <p:nvSpPr>
              <p:cNvPr id="20" name="Oval 19">
                <a:extLst>
                  <a:ext uri="{FF2B5EF4-FFF2-40B4-BE49-F238E27FC236}">
                    <a16:creationId xmlns:a16="http://schemas.microsoft.com/office/drawing/2014/main" id="{A92EF883-5C08-8AFD-6EA4-5AFA162A6B99}"/>
                  </a:ext>
                </a:extLst>
              </p:cNvPr>
              <p:cNvSpPr>
                <a:spLocks/>
              </p:cNvSpPr>
              <p:nvPr/>
            </p:nvSpPr>
            <p:spPr>
              <a:xfrm>
                <a:off x="9232900" y="4000500"/>
                <a:ext cx="1759773" cy="1539875"/>
              </a:xfrm>
              <a:prstGeom prst="ellipse">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9" name="TextBox 18">
                <a:extLst>
                  <a:ext uri="{FF2B5EF4-FFF2-40B4-BE49-F238E27FC236}">
                    <a16:creationId xmlns:a16="http://schemas.microsoft.com/office/drawing/2014/main" id="{F58094AB-CD2C-7716-1808-9F9438457E41}"/>
                  </a:ext>
                </a:extLst>
              </p:cNvPr>
              <p:cNvSpPr txBox="1"/>
              <p:nvPr/>
            </p:nvSpPr>
            <p:spPr>
              <a:xfrm>
                <a:off x="8877300" y="5663888"/>
                <a:ext cx="2768600" cy="1200329"/>
              </a:xfrm>
              <a:prstGeom prst="rect">
                <a:avLst/>
              </a:prstGeom>
              <a:noFill/>
            </p:spPr>
            <p:txBody>
              <a:bodyPr wrap="square" rtlCol="0">
                <a:spAutoFit/>
              </a:bodyPr>
              <a:lstStyle/>
              <a:p>
                <a:r>
                  <a:rPr lang="en-GB" b="1" i="0" strike="noStrike" dirty="0">
                    <a:solidFill>
                      <a:srgbClr val="000000"/>
                    </a:solidFill>
                    <a:effectLst/>
                    <a:latin typeface="Arial" panose="020B0604020202020204" pitchFamily="34" charset="0"/>
                    <a:cs typeface="Arial" panose="020B0604020202020204" pitchFamily="34" charset="0"/>
                  </a:rPr>
                  <a:t>War causes destruction and disregards other species and the environment.</a:t>
                </a:r>
                <a:endParaRPr lang="en-GB" b="0" i="0" strike="noStrike" dirty="0">
                  <a:solidFill>
                    <a:srgbClr val="000000"/>
                  </a:solidFill>
                  <a:effectLst/>
                  <a:latin typeface="Arial" panose="020B0604020202020204" pitchFamily="34" charset="0"/>
                  <a:cs typeface="Arial" panose="020B0604020202020204" pitchFamily="34" charset="0"/>
                </a:endParaRPr>
              </a:p>
            </p:txBody>
          </p:sp>
        </p:grpSp>
        <p:pic>
          <p:nvPicPr>
            <p:cNvPr id="12" name="Graphic 11" descr="Radioactive with solid fill">
              <a:extLst>
                <a:ext uri="{FF2B5EF4-FFF2-40B4-BE49-F238E27FC236}">
                  <a16:creationId xmlns:a16="http://schemas.microsoft.com/office/drawing/2014/main" id="{7D3AD9BE-9889-757D-A387-416ABB5F198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286000" y="4320089"/>
              <a:ext cx="1220286" cy="1220286"/>
            </a:xfrm>
            <a:prstGeom prst="rect">
              <a:avLst/>
            </a:prstGeom>
          </p:spPr>
        </p:pic>
      </p:grpSp>
      <p:grpSp>
        <p:nvGrpSpPr>
          <p:cNvPr id="32" name="Group 31">
            <a:extLst>
              <a:ext uri="{FF2B5EF4-FFF2-40B4-BE49-F238E27FC236}">
                <a16:creationId xmlns:a16="http://schemas.microsoft.com/office/drawing/2014/main" id="{7D6C484D-173C-399E-BE70-4E6A587AE1C8}"/>
              </a:ext>
            </a:extLst>
          </p:cNvPr>
          <p:cNvGrpSpPr/>
          <p:nvPr/>
        </p:nvGrpSpPr>
        <p:grpSpPr>
          <a:xfrm>
            <a:off x="1193513" y="2672273"/>
            <a:ext cx="2768600" cy="2032720"/>
            <a:chOff x="2755490" y="3346433"/>
            <a:chExt cx="2768600" cy="2032720"/>
          </a:xfrm>
        </p:grpSpPr>
        <p:grpSp>
          <p:nvGrpSpPr>
            <p:cNvPr id="26" name="Group 25">
              <a:extLst>
                <a:ext uri="{FF2B5EF4-FFF2-40B4-BE49-F238E27FC236}">
                  <a16:creationId xmlns:a16="http://schemas.microsoft.com/office/drawing/2014/main" id="{ABB13705-B923-F9DB-65AA-AA7972EF4AB8}"/>
                </a:ext>
              </a:extLst>
            </p:cNvPr>
            <p:cNvGrpSpPr/>
            <p:nvPr/>
          </p:nvGrpSpPr>
          <p:grpSpPr>
            <a:xfrm>
              <a:off x="2755490" y="3346433"/>
              <a:ext cx="2768600" cy="2032720"/>
              <a:chOff x="8877300" y="4000500"/>
              <a:chExt cx="2768600" cy="2032720"/>
            </a:xfrm>
          </p:grpSpPr>
          <p:sp>
            <p:nvSpPr>
              <p:cNvPr id="28" name="Oval 27">
                <a:extLst>
                  <a:ext uri="{FF2B5EF4-FFF2-40B4-BE49-F238E27FC236}">
                    <a16:creationId xmlns:a16="http://schemas.microsoft.com/office/drawing/2014/main" id="{E58BC8FD-38FA-EB90-E1DE-D629851D8942}"/>
                  </a:ext>
                </a:extLst>
              </p:cNvPr>
              <p:cNvSpPr>
                <a:spLocks/>
              </p:cNvSpPr>
              <p:nvPr/>
            </p:nvSpPr>
            <p:spPr>
              <a:xfrm>
                <a:off x="9232900" y="4000500"/>
                <a:ext cx="1759773" cy="1539875"/>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9" name="TextBox 28">
                <a:extLst>
                  <a:ext uri="{FF2B5EF4-FFF2-40B4-BE49-F238E27FC236}">
                    <a16:creationId xmlns:a16="http://schemas.microsoft.com/office/drawing/2014/main" id="{2B8D790C-336B-B4D5-9977-39015FA2DF6C}"/>
                  </a:ext>
                </a:extLst>
              </p:cNvPr>
              <p:cNvSpPr txBox="1"/>
              <p:nvPr/>
            </p:nvSpPr>
            <p:spPr>
              <a:xfrm>
                <a:off x="8877300" y="5663888"/>
                <a:ext cx="2768600" cy="369332"/>
              </a:xfrm>
              <a:prstGeom prst="rect">
                <a:avLst/>
              </a:prstGeom>
              <a:noFill/>
            </p:spPr>
            <p:txBody>
              <a:bodyPr wrap="square" rtlCol="0">
                <a:spAutoFit/>
              </a:bodyPr>
              <a:lstStyle/>
              <a:p>
                <a:pPr algn="l"/>
                <a:r>
                  <a:rPr lang="en-GB" b="1" i="0" strike="noStrike" dirty="0">
                    <a:solidFill>
                      <a:srgbClr val="000000"/>
                    </a:solidFill>
                    <a:effectLst/>
                    <a:latin typeface="Arial" panose="020B0604020202020204" pitchFamily="34" charset="0"/>
                    <a:cs typeface="Arial" panose="020B0604020202020204" pitchFamily="34" charset="0"/>
                  </a:rPr>
                  <a:t>The High Cost of War</a:t>
                </a:r>
                <a:endParaRPr lang="en-GB" b="0" i="0" strike="noStrike" dirty="0">
                  <a:solidFill>
                    <a:srgbClr val="000000"/>
                  </a:solidFill>
                  <a:effectLst/>
                  <a:latin typeface="Arial" panose="020B0604020202020204" pitchFamily="34" charset="0"/>
                  <a:cs typeface="Arial" panose="020B0604020202020204" pitchFamily="34" charset="0"/>
                </a:endParaRPr>
              </a:p>
            </p:txBody>
          </p:sp>
        </p:grpSp>
        <p:pic>
          <p:nvPicPr>
            <p:cNvPr id="24" name="Graphic 23" descr="Money with solid fill">
              <a:extLst>
                <a:ext uri="{FF2B5EF4-FFF2-40B4-BE49-F238E27FC236}">
                  <a16:creationId xmlns:a16="http://schemas.microsoft.com/office/drawing/2014/main" id="{7E003886-7A3D-CE47-058F-4A37C84984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412920" y="3467527"/>
              <a:ext cx="1206090" cy="1206090"/>
            </a:xfrm>
            <a:prstGeom prst="rect">
              <a:avLst/>
            </a:prstGeom>
          </p:spPr>
        </p:pic>
      </p:grpSp>
    </p:spTree>
    <p:extLst>
      <p:ext uri="{BB962C8B-B14F-4D97-AF65-F5344CB8AC3E}">
        <p14:creationId xmlns:p14="http://schemas.microsoft.com/office/powerpoint/2010/main" val="240111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D3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3B09F-0F42-91FF-C001-2804CC64AAA3}"/>
              </a:ext>
            </a:extLst>
          </p:cNvPr>
          <p:cNvSpPr>
            <a:spLocks noGrp="1"/>
          </p:cNvSpPr>
          <p:nvPr>
            <p:ph type="title"/>
          </p:nvPr>
        </p:nvSpPr>
        <p:spPr>
          <a:xfrm>
            <a:off x="5568126" y="4968535"/>
            <a:ext cx="4925543" cy="862031"/>
          </a:xfrm>
        </p:spPr>
        <p:txBody>
          <a:bodyPr vert="horz" lIns="91440" tIns="45720" rIns="91440" bIns="45720" rtlCol="0" anchor="b">
            <a:normAutofit/>
          </a:bodyPr>
          <a:lstStyle/>
          <a:p>
            <a:r>
              <a:rPr lang="en-US" b="1" u="sng" kern="1200" dirty="0">
                <a:latin typeface="Arial" panose="020B0604020202020204" pitchFamily="34" charset="0"/>
                <a:cs typeface="Arial" panose="020B0604020202020204" pitchFamily="34" charset="0"/>
              </a:rPr>
              <a:t>Famous Pacifists</a:t>
            </a:r>
            <a:endParaRPr lang="en-US" kern="1200" dirty="0">
              <a:latin typeface="Arial" panose="020B0604020202020204" pitchFamily="34" charset="0"/>
              <a:cs typeface="Arial" panose="020B0604020202020204" pitchFamily="34" charset="0"/>
            </a:endParaRPr>
          </a:p>
        </p:txBody>
      </p:sp>
      <p:pic>
        <p:nvPicPr>
          <p:cNvPr id="3076" name="Picture 4" descr="NPG x133112; Bertrand Russell - Portrait - National Portrait Gallery">
            <a:extLst>
              <a:ext uri="{FF2B5EF4-FFF2-40B4-BE49-F238E27FC236}">
                <a16:creationId xmlns:a16="http://schemas.microsoft.com/office/drawing/2014/main" id="{546BA0CC-6ED4-C8F5-D74A-2758197791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18" t="7826" r="115" b="13375"/>
          <a:stretch/>
        </p:blipFill>
        <p:spPr bwMode="auto">
          <a:xfrm>
            <a:off x="307840" y="321732"/>
            <a:ext cx="3793472" cy="323961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3078" name="Picture 6" descr="A group of military tanks on a road&#10;&#10;Description automatically generated">
            <a:extLst>
              <a:ext uri="{FF2B5EF4-FFF2-40B4-BE49-F238E27FC236}">
                <a16:creationId xmlns:a16="http://schemas.microsoft.com/office/drawing/2014/main" id="{94F4B7F1-2620-B54F-E99D-CD6D2A8658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139" r="2" b="6163"/>
          <a:stretch/>
        </p:blipFill>
        <p:spPr bwMode="auto">
          <a:xfrm>
            <a:off x="4194959" y="321734"/>
            <a:ext cx="3797570" cy="201055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4" name="Picture 4" descr="Vera Brittain in VAD uniform, c. 1915-1919 | William Ready Division of Archives and Research Collections, McMaster University Library, Hamilton, Canada">
            <a:extLst>
              <a:ext uri="{FF2B5EF4-FFF2-40B4-BE49-F238E27FC236}">
                <a16:creationId xmlns:a16="http://schemas.microsoft.com/office/drawing/2014/main" id="{774838A8-E7B9-9B4F-4367-DCB137995A5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5" t="28381" r="8663" b="41408"/>
          <a:stretch/>
        </p:blipFill>
        <p:spPr bwMode="auto">
          <a:xfrm>
            <a:off x="4190180" y="2422097"/>
            <a:ext cx="3794760" cy="20138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3080" name="Picture 8" descr="A person in a white robe&#10;&#10;Description automatically generated">
            <a:extLst>
              <a:ext uri="{FF2B5EF4-FFF2-40B4-BE49-F238E27FC236}">
                <a16:creationId xmlns:a16="http://schemas.microsoft.com/office/drawing/2014/main" id="{4AE817E6-4F88-4C15-A547-F88DA334487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3" b="13402"/>
          <a:stretch/>
        </p:blipFill>
        <p:spPr bwMode="auto">
          <a:xfrm>
            <a:off x="8086176" y="321733"/>
            <a:ext cx="3797984" cy="41113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pic>
        <p:nvPicPr>
          <p:cNvPr id="3074" name="Picture 2" descr="Donaldson Collection/Getty Images">
            <a:extLst>
              <a:ext uri="{FF2B5EF4-FFF2-40B4-BE49-F238E27FC236}">
                <a16:creationId xmlns:a16="http://schemas.microsoft.com/office/drawing/2014/main" id="{EB46EDF4-D16A-B7EE-5211-DB53B4E57772}"/>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 t="2060" r="11" b="37742"/>
          <a:stretch/>
        </p:blipFill>
        <p:spPr bwMode="auto">
          <a:xfrm>
            <a:off x="307840" y="3657600"/>
            <a:ext cx="3794760" cy="287866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2198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Albert Einstein in Washington DC">
            <a:extLst>
              <a:ext uri="{FF2B5EF4-FFF2-40B4-BE49-F238E27FC236}">
                <a16:creationId xmlns:a16="http://schemas.microsoft.com/office/drawing/2014/main" id="{8DE5935A-CEA7-C753-5CC5-DC2F972449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33" r="16332" b="-1"/>
          <a:stretch/>
        </p:blipFill>
        <p:spPr bwMode="auto">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9A8BDC7-C137-9F0C-B674-C488CFEB2875}"/>
              </a:ext>
            </a:extLst>
          </p:cNvPr>
          <p:cNvSpPr txBox="1"/>
          <p:nvPr/>
        </p:nvSpPr>
        <p:spPr>
          <a:xfrm>
            <a:off x="514092" y="5349040"/>
            <a:ext cx="6915407" cy="9267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u="sng" kern="1200" dirty="0">
                <a:solidFill>
                  <a:schemeClr val="tx1">
                    <a:lumMod val="85000"/>
                    <a:lumOff val="15000"/>
                  </a:schemeClr>
                </a:solidFill>
                <a:latin typeface="Arial" panose="020B0604020202020204" pitchFamily="34" charset="0"/>
                <a:ea typeface="+mj-ea"/>
                <a:cs typeface="Arial" panose="020B0604020202020204" pitchFamily="34" charset="0"/>
              </a:rPr>
              <a:t>Albert Einstein</a:t>
            </a:r>
          </a:p>
        </p:txBody>
      </p:sp>
      <p:pic>
        <p:nvPicPr>
          <p:cNvPr id="4098" name="Picture 2" descr="Donaldson Collection/Getty Images">
            <a:extLst>
              <a:ext uri="{FF2B5EF4-FFF2-40B4-BE49-F238E27FC236}">
                <a16:creationId xmlns:a16="http://schemas.microsoft.com/office/drawing/2014/main" id="{C2F9591C-58EF-F3B5-F99E-4980EF50E51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448" r="2" b="25450"/>
          <a:stretch/>
        </p:blipFill>
        <p:spPr bwMode="auto">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255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Vera Brittain in VAD uniform, c. 1915-1919 | William Ready Division of Archives and Research Collections, McMaster University Library, Hamilton, Canada">
            <a:extLst>
              <a:ext uri="{FF2B5EF4-FFF2-40B4-BE49-F238E27FC236}">
                <a16:creationId xmlns:a16="http://schemas.microsoft.com/office/drawing/2014/main" id="{40B0A901-70F7-418A-1323-4F44DF535C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5" t="23660" r="1162" b="6309"/>
          <a:stretch/>
        </p:blipFill>
        <p:spPr bwMode="auto">
          <a:xfrm>
            <a:off x="6185395" y="10"/>
            <a:ext cx="5996763"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ortrait of Vera Brittain wearing a white blouse and holding a cigarette">
            <a:extLst>
              <a:ext uri="{FF2B5EF4-FFF2-40B4-BE49-F238E27FC236}">
                <a16:creationId xmlns:a16="http://schemas.microsoft.com/office/drawing/2014/main" id="{AB690AF0-6EB0-436A-997D-739B31F40E4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32269"/>
          <a:stretch/>
        </p:blipFill>
        <p:spPr bwMode="auto">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99FEB2A-9FCC-4035-248D-10FFF8C04CCF}"/>
              </a:ext>
            </a:extLst>
          </p:cNvPr>
          <p:cNvSpPr txBox="1"/>
          <p:nvPr/>
        </p:nvSpPr>
        <p:spPr>
          <a:xfrm>
            <a:off x="10084554" y="5955859"/>
            <a:ext cx="2461300" cy="584775"/>
          </a:xfrm>
          <a:prstGeom prst="rect">
            <a:avLst/>
          </a:prstGeom>
          <a:noFill/>
        </p:spPr>
        <p:txBody>
          <a:bodyPr wrap="square">
            <a:spAutoFit/>
          </a:bodyPr>
          <a:lstStyle/>
          <a:p>
            <a:r>
              <a:rPr lang="en-GB" sz="1600" b="1" i="0" u="none" strike="noStrike" dirty="0">
                <a:solidFill>
                  <a:schemeClr val="bg1"/>
                </a:solidFill>
                <a:effectLst/>
                <a:latin typeface="FSAlbert-Regular"/>
              </a:rPr>
              <a:t>Vera </a:t>
            </a:r>
            <a:r>
              <a:rPr lang="en-GB" sz="1600" b="1" i="0" u="none" strike="noStrike" dirty="0" err="1">
                <a:solidFill>
                  <a:schemeClr val="bg1"/>
                </a:solidFill>
                <a:effectLst/>
                <a:latin typeface="FSAlbert-Regular"/>
              </a:rPr>
              <a:t>Brittain</a:t>
            </a:r>
            <a:r>
              <a:rPr lang="en-GB" sz="1600" b="1" i="0" u="none" strike="noStrike" dirty="0">
                <a:solidFill>
                  <a:schemeClr val="bg1"/>
                </a:solidFill>
                <a:effectLst/>
                <a:latin typeface="FSAlbert-Regular"/>
              </a:rPr>
              <a:t> in VAD uniform, c. 1915-1919</a:t>
            </a:r>
            <a:endParaRPr lang="en-GB" sz="1600" dirty="0">
              <a:solidFill>
                <a:schemeClr val="bg1"/>
              </a:solidFill>
            </a:endParaRPr>
          </a:p>
        </p:txBody>
      </p:sp>
      <p:sp>
        <p:nvSpPr>
          <p:cNvPr id="10" name="TextBox 9">
            <a:extLst>
              <a:ext uri="{FF2B5EF4-FFF2-40B4-BE49-F238E27FC236}">
                <a16:creationId xmlns:a16="http://schemas.microsoft.com/office/drawing/2014/main" id="{199700CE-6974-DB1D-C1DF-A4F0C3452A3C}"/>
              </a:ext>
            </a:extLst>
          </p:cNvPr>
          <p:cNvSpPr txBox="1"/>
          <p:nvPr/>
        </p:nvSpPr>
        <p:spPr>
          <a:xfrm>
            <a:off x="353854" y="5202704"/>
            <a:ext cx="7043738" cy="1337930"/>
          </a:xfrm>
          <a:prstGeom prst="rect">
            <a:avLst/>
          </a:prstGeom>
        </p:spPr>
        <p:txBody>
          <a:bodyPr vert="horz" lIns="91440" tIns="45720" rIns="91440" bIns="45720" rtlCol="0" anchor="b">
            <a:normAutofit fontScale="92500" lnSpcReduction="10000"/>
          </a:bodyPr>
          <a:lstStyle/>
          <a:p>
            <a:pPr>
              <a:lnSpc>
                <a:spcPct val="90000"/>
              </a:lnSpc>
              <a:spcBef>
                <a:spcPct val="0"/>
              </a:spcBef>
              <a:spcAft>
                <a:spcPts val="600"/>
              </a:spcAft>
            </a:pPr>
            <a:r>
              <a:rPr lang="en-US" sz="5800" b="1" u="sng" kern="1200" dirty="0">
                <a:solidFill>
                  <a:schemeClr val="tx1">
                    <a:lumMod val="85000"/>
                    <a:lumOff val="15000"/>
                  </a:schemeClr>
                </a:solidFill>
                <a:latin typeface="+mj-lt"/>
                <a:ea typeface="+mj-ea"/>
                <a:cs typeface="+mj-cs"/>
              </a:rPr>
              <a:t>Vera </a:t>
            </a:r>
            <a:r>
              <a:rPr lang="en-US" sz="5800" b="1" u="sng" kern="1200" dirty="0" err="1">
                <a:solidFill>
                  <a:schemeClr val="tx1">
                    <a:lumMod val="85000"/>
                    <a:lumOff val="15000"/>
                  </a:schemeClr>
                </a:solidFill>
                <a:latin typeface="+mj-lt"/>
                <a:ea typeface="+mj-ea"/>
                <a:cs typeface="+mj-cs"/>
              </a:rPr>
              <a:t>Brittain</a:t>
            </a:r>
            <a:endParaRPr lang="en-US" sz="5800" b="1" u="sng" kern="1200" dirty="0">
              <a:solidFill>
                <a:schemeClr val="tx1">
                  <a:lumMod val="85000"/>
                  <a:lumOff val="15000"/>
                </a:schemeClr>
              </a:solidFill>
              <a:latin typeface="+mj-lt"/>
              <a:ea typeface="+mj-ea"/>
              <a:cs typeface="+mj-cs"/>
            </a:endParaRPr>
          </a:p>
          <a:p>
            <a:pPr>
              <a:lnSpc>
                <a:spcPct val="90000"/>
              </a:lnSpc>
              <a:spcBef>
                <a:spcPct val="0"/>
              </a:spcBef>
              <a:spcAft>
                <a:spcPts val="600"/>
              </a:spcAft>
            </a:pPr>
            <a:r>
              <a:rPr lang="en-US" sz="3600" dirty="0">
                <a:solidFill>
                  <a:schemeClr val="tx1">
                    <a:lumMod val="85000"/>
                    <a:lumOff val="15000"/>
                  </a:schemeClr>
                </a:solidFill>
                <a:latin typeface="+mj-lt"/>
                <a:ea typeface="+mj-ea"/>
                <a:cs typeface="+mj-cs"/>
              </a:rPr>
              <a:t>- </a:t>
            </a:r>
            <a:r>
              <a:rPr lang="en-US" sz="3600" dirty="0" err="1">
                <a:solidFill>
                  <a:schemeClr val="tx1">
                    <a:lumMod val="85000"/>
                    <a:lumOff val="15000"/>
                  </a:schemeClr>
                </a:solidFill>
                <a:latin typeface="+mj-lt"/>
                <a:ea typeface="+mj-ea"/>
                <a:cs typeface="+mj-cs"/>
              </a:rPr>
              <a:t>Militarian</a:t>
            </a:r>
            <a:r>
              <a:rPr lang="en-US" sz="3600" dirty="0">
                <a:solidFill>
                  <a:schemeClr val="tx1">
                    <a:lumMod val="85000"/>
                    <a:lumOff val="15000"/>
                  </a:schemeClr>
                </a:solidFill>
                <a:latin typeface="+mj-lt"/>
                <a:ea typeface="+mj-ea"/>
                <a:cs typeface="+mj-cs"/>
              </a:rPr>
              <a:t> Pacifist</a:t>
            </a:r>
            <a:endParaRPr lang="en-US" sz="3600" kern="1200" dirty="0">
              <a:solidFill>
                <a:schemeClr val="tx1">
                  <a:lumMod val="85000"/>
                  <a:lumOff val="15000"/>
                </a:schemeClr>
              </a:solidFill>
              <a:latin typeface="+mj-lt"/>
              <a:ea typeface="+mj-ea"/>
              <a:cs typeface="+mj-cs"/>
            </a:endParaRPr>
          </a:p>
        </p:txBody>
      </p:sp>
    </p:spTree>
    <p:extLst>
      <p:ext uri="{BB962C8B-B14F-4D97-AF65-F5344CB8AC3E}">
        <p14:creationId xmlns:p14="http://schemas.microsoft.com/office/powerpoint/2010/main" val="3577741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PG x133112; Bertrand Russell - Portrait - National Portrait Gallery">
            <a:extLst>
              <a:ext uri="{FF2B5EF4-FFF2-40B4-BE49-F238E27FC236}">
                <a16:creationId xmlns:a16="http://schemas.microsoft.com/office/drawing/2014/main" id="{E0D521B9-DAD6-6A11-5953-ED20ABB520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66"/>
          <a:stretch/>
        </p:blipFill>
        <p:spPr bwMode="auto">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person smoking a cigarette&#10;&#10;Description automatically generated">
            <a:extLst>
              <a:ext uri="{FF2B5EF4-FFF2-40B4-BE49-F238E27FC236}">
                <a16:creationId xmlns:a16="http://schemas.microsoft.com/office/drawing/2014/main" id="{BBFCE116-B094-4104-4BDD-F9B32F1BDA54}"/>
              </a:ext>
            </a:extLst>
          </p:cNvPr>
          <p:cNvPicPr>
            <a:picLocks noChangeAspect="1"/>
          </p:cNvPicPr>
          <p:nvPr/>
        </p:nvPicPr>
        <p:blipFill rotWithShape="1">
          <a:blip r:embed="rId4"/>
          <a:srcRect l="19553" t="11646" r="25009" b="16791"/>
          <a:stretch/>
        </p:blipFill>
        <p:spPr>
          <a:xfrm>
            <a:off x="-1" y="0"/>
            <a:ext cx="6095992" cy="5114925"/>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
        <p:nvSpPr>
          <p:cNvPr id="5" name="TextBox 4">
            <a:extLst>
              <a:ext uri="{FF2B5EF4-FFF2-40B4-BE49-F238E27FC236}">
                <a16:creationId xmlns:a16="http://schemas.microsoft.com/office/drawing/2014/main" id="{A14E6C86-7218-0835-5A2F-6F8FBDD96FF7}"/>
              </a:ext>
            </a:extLst>
          </p:cNvPr>
          <p:cNvSpPr txBox="1"/>
          <p:nvPr/>
        </p:nvSpPr>
        <p:spPr>
          <a:xfrm>
            <a:off x="358811" y="5317497"/>
            <a:ext cx="7043738" cy="1337930"/>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5400" b="1" u="sng" kern="1200" dirty="0">
                <a:solidFill>
                  <a:schemeClr val="tx1">
                    <a:lumMod val="85000"/>
                    <a:lumOff val="15000"/>
                  </a:schemeClr>
                </a:solidFill>
                <a:latin typeface="Arial" panose="020B0604020202020204" pitchFamily="34" charset="0"/>
                <a:ea typeface="+mj-ea"/>
                <a:cs typeface="Arial" panose="020B0604020202020204" pitchFamily="34" charset="0"/>
              </a:rPr>
              <a:t>Bertrand Russell</a:t>
            </a:r>
          </a:p>
          <a:p>
            <a:pPr>
              <a:lnSpc>
                <a:spcPct val="90000"/>
              </a:lnSpc>
              <a:spcBef>
                <a:spcPct val="0"/>
              </a:spcBef>
              <a:spcAft>
                <a:spcPts val="600"/>
              </a:spcAft>
            </a:pPr>
            <a:r>
              <a:rPr lang="en-US" sz="3600" dirty="0">
                <a:solidFill>
                  <a:schemeClr val="tx1">
                    <a:lumMod val="85000"/>
                    <a:lumOff val="15000"/>
                  </a:schemeClr>
                </a:solidFill>
                <a:latin typeface="Arial" panose="020B0604020202020204" pitchFamily="34" charset="0"/>
                <a:ea typeface="+mj-ea"/>
                <a:cs typeface="Arial" panose="020B0604020202020204" pitchFamily="34" charset="0"/>
              </a:rPr>
              <a:t>- Utilitarian Pacifist</a:t>
            </a:r>
            <a:endParaRPr lang="en-US" sz="3600" kern="1200" dirty="0">
              <a:solidFill>
                <a:schemeClr val="tx1">
                  <a:lumMod val="85000"/>
                  <a:lumOff val="15000"/>
                </a:schemeClr>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680206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0"/>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37221" y="1032042"/>
            <a:ext cx="6769768" cy="21082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a:solidFill>
                  <a:srgbClr val="FFFFFF"/>
                </a:solidFill>
                <a:latin typeface="Arial" panose="020B0604020202020204" pitchFamily="34" charset="0"/>
                <a:cs typeface="Arial" panose="020B0604020202020204" pitchFamily="34" charset="0"/>
              </a:rPr>
              <a:t>What are the consequences of being a pacifist?</a:t>
            </a:r>
            <a:endParaRPr lang="en-US" b="1" u="sng"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1650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74FAE-DC44-7E7C-3721-F016F11572E6}"/>
              </a:ext>
            </a:extLst>
          </p:cNvPr>
          <p:cNvSpPr>
            <a:spLocks noGrp="1"/>
          </p:cNvSpPr>
          <p:nvPr>
            <p:ph type="title"/>
          </p:nvPr>
        </p:nvSpPr>
        <p:spPr>
          <a:xfrm>
            <a:off x="761800" y="762001"/>
            <a:ext cx="5334197" cy="1708242"/>
          </a:xfrm>
        </p:spPr>
        <p:txBody>
          <a:bodyPr anchor="ctr">
            <a:normAutofit/>
          </a:bodyPr>
          <a:lstStyle/>
          <a:p>
            <a:r>
              <a:rPr lang="en-GB" sz="3700" b="1" u="sng" dirty="0">
                <a:latin typeface="Arial" panose="020B0604020202020204" pitchFamily="34" charset="0"/>
                <a:cs typeface="Arial" panose="020B0604020202020204" pitchFamily="34" charset="0"/>
              </a:rPr>
              <a:t>What are the consequences of Pacifism?</a:t>
            </a:r>
          </a:p>
        </p:txBody>
      </p:sp>
      <p:sp>
        <p:nvSpPr>
          <p:cNvPr id="3" name="Content Placeholder 2">
            <a:extLst>
              <a:ext uri="{FF2B5EF4-FFF2-40B4-BE49-F238E27FC236}">
                <a16:creationId xmlns:a16="http://schemas.microsoft.com/office/drawing/2014/main" id="{D208FB15-8BA9-78DB-D188-EE763E53EB52}"/>
              </a:ext>
            </a:extLst>
          </p:cNvPr>
          <p:cNvSpPr>
            <a:spLocks noGrp="1"/>
          </p:cNvSpPr>
          <p:nvPr>
            <p:ph idx="1"/>
          </p:nvPr>
        </p:nvSpPr>
        <p:spPr>
          <a:xfrm>
            <a:off x="761800" y="2470244"/>
            <a:ext cx="5334197" cy="3769835"/>
          </a:xfrm>
        </p:spPr>
        <p:txBody>
          <a:bodyPr anchor="ctr">
            <a:normAutofit/>
          </a:bodyPr>
          <a:lstStyle/>
          <a:p>
            <a:endParaRPr lang="en-GB" sz="2000" dirty="0"/>
          </a:p>
          <a:p>
            <a:r>
              <a:rPr lang="en-GB" sz="2000" dirty="0"/>
              <a:t>Imprisonment</a:t>
            </a:r>
          </a:p>
          <a:p>
            <a:r>
              <a:rPr lang="en-GB" sz="2000" dirty="0"/>
              <a:t>Death / Death of others</a:t>
            </a:r>
          </a:p>
          <a:p>
            <a:r>
              <a:rPr lang="en-GB" sz="2000" dirty="0"/>
              <a:t>Branded as a coward in WW1 with a White Feather </a:t>
            </a:r>
          </a:p>
          <a:p>
            <a:r>
              <a:rPr lang="en-GB" sz="2000" dirty="0"/>
              <a:t>Their actions can have worse consequences but can also stem from good. </a:t>
            </a:r>
          </a:p>
          <a:p>
            <a:r>
              <a:rPr lang="en-GB" sz="2000" dirty="0"/>
              <a:t>Harm </a:t>
            </a:r>
          </a:p>
          <a:p>
            <a:r>
              <a:rPr lang="en-GB" sz="2000" dirty="0"/>
              <a:t>Isolation</a:t>
            </a:r>
          </a:p>
          <a:p>
            <a:endParaRPr lang="en-GB" sz="2000" dirty="0"/>
          </a:p>
        </p:txBody>
      </p:sp>
      <p:sp>
        <p:nvSpPr>
          <p:cNvPr id="6" name="Rectangle 5">
            <a:extLst>
              <a:ext uri="{FF2B5EF4-FFF2-40B4-BE49-F238E27FC236}">
                <a16:creationId xmlns:a16="http://schemas.microsoft.com/office/drawing/2014/main" id="{4B3EC67A-0C00-44DE-E971-414E22DD3C2E}"/>
              </a:ext>
            </a:extLst>
          </p:cNvPr>
          <p:cNvSpPr/>
          <p:nvPr/>
        </p:nvSpPr>
        <p:spPr>
          <a:xfrm>
            <a:off x="7061200" y="0"/>
            <a:ext cx="5130800" cy="6858000"/>
          </a:xfrm>
          <a:prstGeom prst="rect">
            <a:avLst/>
          </a:prstGeom>
          <a:solidFill>
            <a:srgbClr val="FFD3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Graphic 7" descr="Clenched Fist with solid fill">
            <a:extLst>
              <a:ext uri="{FF2B5EF4-FFF2-40B4-BE49-F238E27FC236}">
                <a16:creationId xmlns:a16="http://schemas.microsoft.com/office/drawing/2014/main" id="{61308454-117A-ED79-A55A-BDBBE4F1684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020050" y="3174999"/>
            <a:ext cx="3213100" cy="3213100"/>
          </a:xfrm>
          <a:prstGeom prst="rect">
            <a:avLst/>
          </a:prstGeom>
        </p:spPr>
      </p:pic>
      <p:pic>
        <p:nvPicPr>
          <p:cNvPr id="11" name="Graphic 10" descr="Feather with solid fill">
            <a:extLst>
              <a:ext uri="{FF2B5EF4-FFF2-40B4-BE49-F238E27FC236}">
                <a16:creationId xmlns:a16="http://schemas.microsoft.com/office/drawing/2014/main" id="{F2FB4136-05DB-63AF-B25B-0CD2F5F5704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07441" y="898605"/>
            <a:ext cx="2260599" cy="2260599"/>
          </a:xfrm>
          <a:prstGeom prst="rect">
            <a:avLst/>
          </a:prstGeom>
        </p:spPr>
      </p:pic>
    </p:spTree>
    <p:extLst>
      <p:ext uri="{BB962C8B-B14F-4D97-AF65-F5344CB8AC3E}">
        <p14:creationId xmlns:p14="http://schemas.microsoft.com/office/powerpoint/2010/main" val="1293891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10873"/>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37221" y="1032042"/>
            <a:ext cx="6769768" cy="21082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dirty="0">
                <a:solidFill>
                  <a:srgbClr val="FFFFFF"/>
                </a:solidFill>
                <a:latin typeface="Arial" panose="020B0604020202020204" pitchFamily="34" charset="0"/>
                <a:cs typeface="Arial" panose="020B0604020202020204" pitchFamily="34" charset="0"/>
              </a:rPr>
              <a:t>What is the difference between a Pacifist and a Conscientious Objector?</a:t>
            </a:r>
          </a:p>
        </p:txBody>
      </p:sp>
    </p:spTree>
    <p:extLst>
      <p:ext uri="{BB962C8B-B14F-4D97-AF65-F5344CB8AC3E}">
        <p14:creationId xmlns:p14="http://schemas.microsoft.com/office/powerpoint/2010/main" val="1752290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6A4CA50-B1B0-98D0-7615-8C7D4A4C1FBA}"/>
              </a:ext>
            </a:extLst>
          </p:cNvPr>
          <p:cNvPicPr>
            <a:picLocks noChangeAspect="1"/>
          </p:cNvPicPr>
          <p:nvPr/>
        </p:nvPicPr>
        <p:blipFill rotWithShape="1">
          <a:blip r:embed="rId3"/>
          <a:srcRect l="38166" r="21417"/>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pic>
        <p:nvPicPr>
          <p:cNvPr id="4" name="Picture 3">
            <a:extLst>
              <a:ext uri="{FF2B5EF4-FFF2-40B4-BE49-F238E27FC236}">
                <a16:creationId xmlns:a16="http://schemas.microsoft.com/office/drawing/2014/main" id="{B504C017-7845-4CE0-CE9A-4AC71A3289C4}"/>
              </a:ext>
            </a:extLst>
          </p:cNvPr>
          <p:cNvPicPr>
            <a:picLocks noChangeAspect="1"/>
          </p:cNvPicPr>
          <p:nvPr/>
        </p:nvPicPr>
        <p:blipFill rotWithShape="1">
          <a:blip r:embed="rId4"/>
          <a:srcRect l="44831" r="15673"/>
          <a:stretch/>
        </p:blipFill>
        <p:spPr>
          <a:xfrm>
            <a:off x="9261863"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
        <p:nvSpPr>
          <p:cNvPr id="8" name="TextBox 7">
            <a:extLst>
              <a:ext uri="{FF2B5EF4-FFF2-40B4-BE49-F238E27FC236}">
                <a16:creationId xmlns:a16="http://schemas.microsoft.com/office/drawing/2014/main" id="{AED8039C-5E91-C793-4C0B-0D01A794891E}"/>
              </a:ext>
            </a:extLst>
          </p:cNvPr>
          <p:cNvSpPr txBox="1"/>
          <p:nvPr/>
        </p:nvSpPr>
        <p:spPr>
          <a:xfrm>
            <a:off x="3606135" y="3505200"/>
            <a:ext cx="5063900" cy="3477875"/>
          </a:xfrm>
          <a:prstGeom prst="rect">
            <a:avLst/>
          </a:prstGeom>
          <a:noFill/>
        </p:spPr>
        <p:txBody>
          <a:bodyPr wrap="square">
            <a:spAutoFit/>
          </a:bodyPr>
          <a:lstStyle/>
          <a:p>
            <a:pPr marL="0" indent="0">
              <a:buNone/>
            </a:pPr>
            <a:r>
              <a:rPr lang="en-GB" sz="2400" b="1" i="0" u="sng" dirty="0">
                <a:solidFill>
                  <a:schemeClr val="tx1">
                    <a:lumMod val="85000"/>
                    <a:lumOff val="15000"/>
                  </a:schemeClr>
                </a:solidFill>
                <a:effectLst/>
                <a:latin typeface="Arial" panose="020B0604020202020204" pitchFamily="34" charset="0"/>
                <a:cs typeface="Arial" panose="020B0604020202020204" pitchFamily="34" charset="0"/>
              </a:rPr>
              <a:t>A famous Conscientious </a:t>
            </a:r>
            <a:r>
              <a:rPr lang="en-GB" sz="2400" b="1" u="sng" dirty="0">
                <a:solidFill>
                  <a:schemeClr val="tx1">
                    <a:lumMod val="85000"/>
                    <a:lumOff val="15000"/>
                  </a:schemeClr>
                </a:solidFill>
                <a:latin typeface="Arial" panose="020B0604020202020204" pitchFamily="34" charset="0"/>
                <a:cs typeface="Arial" panose="020B0604020202020204" pitchFamily="34" charset="0"/>
              </a:rPr>
              <a:t>O</a:t>
            </a:r>
            <a:r>
              <a:rPr lang="en-GB" sz="2400" b="1" i="0" u="sng" dirty="0">
                <a:solidFill>
                  <a:schemeClr val="tx1">
                    <a:lumMod val="85000"/>
                    <a:lumOff val="15000"/>
                  </a:schemeClr>
                </a:solidFill>
                <a:effectLst/>
                <a:latin typeface="Arial" panose="020B0604020202020204" pitchFamily="34" charset="0"/>
                <a:cs typeface="Arial" panose="020B0604020202020204" pitchFamily="34" charset="0"/>
              </a:rPr>
              <a:t>bjector:</a:t>
            </a:r>
          </a:p>
          <a:p>
            <a:pPr marL="0" indent="0">
              <a:buNone/>
            </a:pPr>
            <a:endParaRPr lang="en-GB" sz="1000" b="0" i="0" dirty="0">
              <a:solidFill>
                <a:schemeClr val="tx1">
                  <a:lumMod val="85000"/>
                  <a:lumOff val="15000"/>
                </a:schemeClr>
              </a:solidFill>
              <a:effectLst/>
              <a:latin typeface="Arial" panose="020B0604020202020204" pitchFamily="34" charset="0"/>
              <a:cs typeface="Arial" panose="020B0604020202020204" pitchFamily="34" charset="0"/>
            </a:endParaRPr>
          </a:p>
          <a:p>
            <a:pPr marL="0" indent="0">
              <a:buNone/>
            </a:pPr>
            <a:r>
              <a:rPr lang="en-GB" sz="1600" b="0" i="0" dirty="0">
                <a:solidFill>
                  <a:schemeClr val="tx1">
                    <a:lumMod val="85000"/>
                    <a:lumOff val="15000"/>
                  </a:schemeClr>
                </a:solidFill>
                <a:effectLst/>
                <a:latin typeface="Arial" panose="020B0604020202020204" pitchFamily="34" charset="0"/>
                <a:cs typeface="Arial" panose="020B0604020202020204" pitchFamily="34" charset="0"/>
              </a:rPr>
              <a:t>Desmond Thomas Doss was a combat medic who served during World War II. He was a Seventh-day Adventist Christian who refused to carry or use a firearm or weapons of any kind.</a:t>
            </a:r>
          </a:p>
          <a:p>
            <a:pPr marL="0" indent="0">
              <a:buNone/>
            </a:pPr>
            <a:endParaRPr lang="en-GB" sz="1600" dirty="0">
              <a:solidFill>
                <a:schemeClr val="tx1">
                  <a:lumMod val="85000"/>
                  <a:lumOff val="15000"/>
                </a:schemeClr>
              </a:solidFill>
              <a:latin typeface="Arial" panose="020B0604020202020204" pitchFamily="34" charset="0"/>
              <a:cs typeface="Arial" panose="020B0604020202020204" pitchFamily="34" charset="0"/>
            </a:endParaRPr>
          </a:p>
          <a:p>
            <a:pPr marL="0" indent="0">
              <a:buNone/>
            </a:pPr>
            <a:r>
              <a:rPr lang="en-GB" sz="1600" b="0" i="0" dirty="0">
                <a:solidFill>
                  <a:schemeClr val="tx1">
                    <a:lumMod val="85000"/>
                    <a:lumOff val="15000"/>
                  </a:schemeClr>
                </a:solidFill>
                <a:effectLst/>
                <a:latin typeface="Arial" panose="020B0604020202020204" pitchFamily="34" charset="0"/>
                <a:cs typeface="Arial" panose="020B0604020202020204" pitchFamily="34" charset="0"/>
              </a:rPr>
              <a:t>He became the first conscientious objector to be awarded the Medal of Honor for his actions during the Battle of Okinawa, where he saved the lives of 75 wounded soldiers while under enemy fire.</a:t>
            </a:r>
          </a:p>
          <a:p>
            <a:endParaRPr lang="en-GB" dirty="0"/>
          </a:p>
        </p:txBody>
      </p:sp>
      <p:sp>
        <p:nvSpPr>
          <p:cNvPr id="2" name="Title 1">
            <a:extLst>
              <a:ext uri="{FF2B5EF4-FFF2-40B4-BE49-F238E27FC236}">
                <a16:creationId xmlns:a16="http://schemas.microsoft.com/office/drawing/2014/main" id="{30C74FAE-DC44-7E7C-3721-F016F11572E6}"/>
              </a:ext>
            </a:extLst>
          </p:cNvPr>
          <p:cNvSpPr>
            <a:spLocks noGrp="1"/>
          </p:cNvSpPr>
          <p:nvPr>
            <p:ph type="title"/>
          </p:nvPr>
        </p:nvSpPr>
        <p:spPr>
          <a:xfrm>
            <a:off x="2406316" y="188172"/>
            <a:ext cx="7283116" cy="1366643"/>
          </a:xfrm>
        </p:spPr>
        <p:txBody>
          <a:bodyPr>
            <a:noAutofit/>
          </a:bodyPr>
          <a:lstStyle/>
          <a:p>
            <a:pPr algn="ctr"/>
            <a:r>
              <a:rPr lang="en-GB" sz="3600" b="1" u="sng" dirty="0">
                <a:solidFill>
                  <a:schemeClr val="tx1">
                    <a:lumMod val="85000"/>
                    <a:lumOff val="15000"/>
                  </a:schemeClr>
                </a:solidFill>
                <a:latin typeface="Arial" panose="020B0604020202020204" pitchFamily="34" charset="0"/>
                <a:cs typeface="Arial" panose="020B0604020202020204" pitchFamily="34" charset="0"/>
              </a:rPr>
              <a:t>What is the difference between a Pacifist and a Conscientious Objector?</a:t>
            </a:r>
          </a:p>
        </p:txBody>
      </p:sp>
      <p:sp>
        <p:nvSpPr>
          <p:cNvPr id="3" name="Content Placeholder 2">
            <a:extLst>
              <a:ext uri="{FF2B5EF4-FFF2-40B4-BE49-F238E27FC236}">
                <a16:creationId xmlns:a16="http://schemas.microsoft.com/office/drawing/2014/main" id="{D208FB15-8BA9-78DB-D188-EE763E53EB52}"/>
              </a:ext>
            </a:extLst>
          </p:cNvPr>
          <p:cNvSpPr>
            <a:spLocks noGrp="1"/>
          </p:cNvSpPr>
          <p:nvPr>
            <p:ph idx="1"/>
          </p:nvPr>
        </p:nvSpPr>
        <p:spPr>
          <a:xfrm>
            <a:off x="3558006" y="1819176"/>
            <a:ext cx="4979736" cy="1686023"/>
          </a:xfrm>
        </p:spPr>
        <p:txBody>
          <a:bodyPr>
            <a:normAutofit/>
          </a:bodyPr>
          <a:lstStyle/>
          <a:p>
            <a:pPr marL="0" indent="0">
              <a:buNone/>
            </a:pPr>
            <a:r>
              <a:rPr lang="en-GB" sz="1800" b="0" i="0" dirty="0">
                <a:solidFill>
                  <a:schemeClr val="tx1">
                    <a:lumMod val="85000"/>
                    <a:lumOff val="15000"/>
                  </a:schemeClr>
                </a:solidFill>
                <a:effectLst/>
                <a:latin typeface="Arial" panose="020B0604020202020204" pitchFamily="34" charset="0"/>
                <a:cs typeface="Arial" panose="020B0604020202020204" pitchFamily="34" charset="0"/>
              </a:rPr>
              <a:t>Both pacifists and conscientious objectors believe in the value of nonviolence as a means of conflict resolution. </a:t>
            </a:r>
          </a:p>
          <a:p>
            <a:pPr marL="0" indent="0">
              <a:buNone/>
            </a:pPr>
            <a:r>
              <a:rPr lang="en-GB" sz="1800" b="0" i="0" dirty="0">
                <a:solidFill>
                  <a:schemeClr val="tx1">
                    <a:lumMod val="85000"/>
                    <a:lumOff val="15000"/>
                  </a:schemeClr>
                </a:solidFill>
                <a:effectLst/>
                <a:latin typeface="Arial" panose="020B0604020202020204" pitchFamily="34" charset="0"/>
                <a:cs typeface="Arial" panose="020B0604020202020204" pitchFamily="34" charset="0"/>
              </a:rPr>
              <a:t>However, there is a subtle difference between the two.</a:t>
            </a:r>
          </a:p>
        </p:txBody>
      </p:sp>
    </p:spTree>
    <p:extLst>
      <p:ext uri="{BB962C8B-B14F-4D97-AF65-F5344CB8AC3E}">
        <p14:creationId xmlns:p14="http://schemas.microsoft.com/office/powerpoint/2010/main" val="3956255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67067591-BA74-9CAB-7094-4C36A0D8980D}"/>
              </a:ext>
            </a:extLst>
          </p:cNvPr>
          <p:cNvPicPr>
            <a:picLocks noChangeAspect="1"/>
          </p:cNvPicPr>
          <p:nvPr/>
        </p:nvPicPr>
        <p:blipFill rotWithShape="1">
          <a:blip r:embed="rId3"/>
          <a:srcRect r="1" b="15488"/>
          <a:stretch/>
        </p:blipFill>
        <p:spPr>
          <a:xfrm>
            <a:off x="0" y="0"/>
            <a:ext cx="12195447" cy="6879745"/>
          </a:xfrm>
          <a:prstGeom prst="rect">
            <a:avLst/>
          </a:prstGeom>
        </p:spPr>
      </p:pic>
      <p:sp>
        <p:nvSpPr>
          <p:cNvPr id="3" name="Title 1">
            <a:extLst>
              <a:ext uri="{FF2B5EF4-FFF2-40B4-BE49-F238E27FC236}">
                <a16:creationId xmlns:a16="http://schemas.microsoft.com/office/drawing/2014/main" id="{21F0BE32-17EE-8198-3490-D141FED93542}"/>
              </a:ext>
            </a:extLst>
          </p:cNvPr>
          <p:cNvSpPr txBox="1">
            <a:spLocks/>
          </p:cNvSpPr>
          <p:nvPr/>
        </p:nvSpPr>
        <p:spPr>
          <a:xfrm>
            <a:off x="5014072" y="1828800"/>
            <a:ext cx="6769768" cy="709558"/>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u="sng" dirty="0">
                <a:solidFill>
                  <a:srgbClr val="FFFFFF"/>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2057194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C61AE-7F02-20D5-203C-5866B8F98909}"/>
              </a:ext>
            </a:extLst>
          </p:cNvPr>
          <p:cNvSpPr>
            <a:spLocks noGrp="1"/>
          </p:cNvSpPr>
          <p:nvPr>
            <p:ph type="title"/>
          </p:nvPr>
        </p:nvSpPr>
        <p:spPr>
          <a:xfrm>
            <a:off x="288757" y="0"/>
            <a:ext cx="10515600" cy="1325563"/>
          </a:xfrm>
        </p:spPr>
        <p:txBody>
          <a:bodyPr/>
          <a:lstStyle/>
          <a:p>
            <a:r>
              <a:rPr lang="en-GB" dirty="0"/>
              <a:t>Bibliography</a:t>
            </a:r>
          </a:p>
        </p:txBody>
      </p:sp>
      <p:sp>
        <p:nvSpPr>
          <p:cNvPr id="5" name="Content Placeholder 2">
            <a:extLst>
              <a:ext uri="{FF2B5EF4-FFF2-40B4-BE49-F238E27FC236}">
                <a16:creationId xmlns:a16="http://schemas.microsoft.com/office/drawing/2014/main" id="{53A986BE-6B4A-0C66-2AF4-CD007272E682}"/>
              </a:ext>
            </a:extLst>
          </p:cNvPr>
          <p:cNvSpPr txBox="1">
            <a:spLocks/>
          </p:cNvSpPr>
          <p:nvPr/>
        </p:nvSpPr>
        <p:spPr>
          <a:xfrm>
            <a:off x="288757" y="1059259"/>
            <a:ext cx="11630527" cy="5706141"/>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effectLst/>
                <a:highlight>
                  <a:srgbClr val="FFFFFF"/>
                </a:highlight>
                <a:latin typeface="Arial" panose="020B0604020202020204" pitchFamily="34" charset="0"/>
                <a:cs typeface="Arial" panose="020B0604020202020204" pitchFamily="34" charset="0"/>
              </a:rPr>
              <a:t>Anta, </a:t>
            </a:r>
            <a:r>
              <a:rPr lang="en-GB" sz="1400" i="0" dirty="0" err="1">
                <a:effectLst/>
                <a:highlight>
                  <a:srgbClr val="FFFFFF"/>
                </a:highlight>
                <a:latin typeface="Arial" panose="020B0604020202020204" pitchFamily="34" charset="0"/>
                <a:cs typeface="Arial" panose="020B0604020202020204" pitchFamily="34" charset="0"/>
              </a:rPr>
              <a:t>Caudio</a:t>
            </a:r>
            <a:r>
              <a:rPr lang="en-GB" sz="1400" i="0" dirty="0">
                <a:effectLst/>
                <a:highlight>
                  <a:srgbClr val="FFFFFF"/>
                </a:highlight>
                <a:latin typeface="Arial" panose="020B0604020202020204" pitchFamily="34" charset="0"/>
                <a:cs typeface="Arial" panose="020B0604020202020204" pitchFamily="34" charset="0"/>
              </a:rPr>
              <a:t> Giulio, ‘The Pacifism of Bertrand Russell during the Great War’ History of European Ideas, 48.4 				(2021), 438-453 &lt;https://</a:t>
            </a:r>
            <a:r>
              <a:rPr lang="en-GB" sz="1400" i="0" dirty="0" err="1">
                <a:effectLst/>
                <a:highlight>
                  <a:srgbClr val="FFFFFF"/>
                </a:highlight>
                <a:latin typeface="Arial" panose="020B0604020202020204" pitchFamily="34" charset="0"/>
                <a:cs typeface="Arial" panose="020B0604020202020204" pitchFamily="34" charset="0"/>
              </a:rPr>
              <a:t>www.tandfonline.com</a:t>
            </a:r>
            <a:r>
              <a:rPr lang="en-GB" sz="1400" i="0" dirty="0">
                <a:effectLst/>
                <a:highlight>
                  <a:srgbClr val="FFFFFF"/>
                </a:highlight>
                <a:latin typeface="Arial" panose="020B0604020202020204" pitchFamily="34" charset="0"/>
                <a:cs typeface="Arial" panose="020B0604020202020204" pitchFamily="34" charset="0"/>
              </a:rPr>
              <a:t>/</a:t>
            </a:r>
            <a:r>
              <a:rPr lang="en-GB" sz="1400" i="0" dirty="0" err="1">
                <a:effectLst/>
                <a:highlight>
                  <a:srgbClr val="FFFFFF"/>
                </a:highlight>
                <a:latin typeface="Arial" panose="020B0604020202020204" pitchFamily="34" charset="0"/>
                <a:cs typeface="Arial" panose="020B0604020202020204" pitchFamily="34" charset="0"/>
              </a:rPr>
              <a:t>doi</a:t>
            </a:r>
            <a:r>
              <a:rPr lang="en-GB" sz="1400" i="0" dirty="0">
                <a:effectLst/>
                <a:highlight>
                  <a:srgbClr val="FFFFFF"/>
                </a:highlight>
                <a:latin typeface="Arial" panose="020B0604020202020204" pitchFamily="34" charset="0"/>
                <a:cs typeface="Arial" panose="020B0604020202020204" pitchFamily="34" charset="0"/>
              </a:rPr>
              <a:t>/full/10.1080/01916599.2021.1944267&gt;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i="0" dirty="0">
              <a:effectLst/>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BBC, Pacifism (2014) 							&lt;https://</a:t>
            </a:r>
            <a:r>
              <a:rPr lang="en-GB" sz="1400" dirty="0" err="1">
                <a:highlight>
                  <a:srgbClr val="FFFFFF"/>
                </a:highlight>
                <a:latin typeface="Arial" panose="020B0604020202020204" pitchFamily="34" charset="0"/>
                <a:cs typeface="Arial" panose="020B0604020202020204" pitchFamily="34" charset="0"/>
              </a:rPr>
              <a:t>www.bbc.co.uk</a:t>
            </a:r>
            <a:r>
              <a:rPr lang="en-GB" sz="1400" dirty="0">
                <a:highlight>
                  <a:srgbClr val="FFFFFF"/>
                </a:highlight>
                <a:latin typeface="Arial" panose="020B0604020202020204" pitchFamily="34" charset="0"/>
                <a:cs typeface="Arial" panose="020B0604020202020204" pitchFamily="34" charset="0"/>
              </a:rPr>
              <a:t>/ethics/war/against/pacifism_1.shtml&gt;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Marshall Brown, The Dangers of Pacifism, </a:t>
            </a:r>
            <a:r>
              <a:rPr lang="en-GB" sz="1400" i="1" dirty="0">
                <a:highlight>
                  <a:srgbClr val="FFFFFF"/>
                </a:highlight>
                <a:latin typeface="Arial" panose="020B0604020202020204" pitchFamily="34" charset="0"/>
                <a:cs typeface="Arial" panose="020B0604020202020204" pitchFamily="34" charset="0"/>
              </a:rPr>
              <a:t>The North American Review</a:t>
            </a:r>
            <a:r>
              <a:rPr lang="en-GB" sz="1400" dirty="0">
                <a:highlight>
                  <a:srgbClr val="FFFFFF"/>
                </a:highlight>
                <a:latin typeface="Arial" panose="020B0604020202020204" pitchFamily="34" charset="0"/>
                <a:cs typeface="Arial" panose="020B0604020202020204" pitchFamily="34" charset="0"/>
              </a:rPr>
              <a:t>, 202.716 							(1915), 59-67 &lt;https://</a:t>
            </a:r>
            <a:r>
              <a:rPr lang="en-GB" sz="1400" dirty="0" err="1">
                <a:highlight>
                  <a:srgbClr val="FFFFFF"/>
                </a:highlight>
                <a:latin typeface="Arial" panose="020B0604020202020204" pitchFamily="34" charset="0"/>
                <a:cs typeface="Arial" panose="020B0604020202020204" pitchFamily="34" charset="0"/>
              </a:rPr>
              <a:t>www.jstor.org</a:t>
            </a:r>
            <a:r>
              <a:rPr lang="en-GB" sz="1400" dirty="0">
                <a:highlight>
                  <a:srgbClr val="FFFFFF"/>
                </a:highlight>
                <a:latin typeface="Arial" panose="020B0604020202020204" pitchFamily="34" charset="0"/>
                <a:cs typeface="Arial" panose="020B0604020202020204" pitchFamily="34" charset="0"/>
              </a:rPr>
              <a:t>/stable/25108512&gt; [accessed 20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Cambridge University Press &amp; Assessment 2024, Pacifism 								(2024) &lt;https://</a:t>
            </a:r>
            <a:r>
              <a:rPr lang="en-GB" sz="1400" dirty="0" err="1">
                <a:highlight>
                  <a:srgbClr val="FFFFFF"/>
                </a:highlight>
                <a:latin typeface="Arial" panose="020B0604020202020204" pitchFamily="34" charset="0"/>
                <a:cs typeface="Arial" panose="020B0604020202020204" pitchFamily="34" charset="0"/>
              </a:rPr>
              <a:t>dictionary.cambridge.org</a:t>
            </a:r>
            <a:r>
              <a:rPr lang="en-GB" sz="1400" dirty="0">
                <a:highlight>
                  <a:srgbClr val="FFFFFF"/>
                </a:highlight>
                <a:latin typeface="Arial" panose="020B0604020202020204" pitchFamily="34" charset="0"/>
                <a:cs typeface="Arial" panose="020B0604020202020204" pitchFamily="34" charset="0"/>
              </a:rPr>
              <a:t>/dictionary/</a:t>
            </a:r>
            <a:r>
              <a:rPr lang="en-GB" sz="1400" dirty="0" err="1">
                <a:highlight>
                  <a:srgbClr val="FFFFFF"/>
                </a:highlight>
                <a:latin typeface="Arial" panose="020B0604020202020204" pitchFamily="34" charset="0"/>
                <a:cs typeface="Arial" panose="020B0604020202020204" pitchFamily="34" charset="0"/>
              </a:rPr>
              <a:t>english</a:t>
            </a:r>
            <a:r>
              <a:rPr lang="en-GB" sz="1400" dirty="0">
                <a:highlight>
                  <a:srgbClr val="FFFFFF"/>
                </a:highlight>
                <a:latin typeface="Arial" panose="020B0604020202020204" pitchFamily="34" charset="0"/>
                <a:cs typeface="Arial" panose="020B0604020202020204" pitchFamily="34" charset="0"/>
              </a:rPr>
              <a:t>/pacifism&gt;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de Sousa, Mike, Defining Pacifism 										(2024) &lt;http://</a:t>
            </a:r>
            <a:r>
              <a:rPr lang="en-GB" sz="1400" dirty="0" err="1">
                <a:highlight>
                  <a:srgbClr val="FFFFFF"/>
                </a:highlight>
                <a:latin typeface="Arial" panose="020B0604020202020204" pitchFamily="34" charset="0"/>
                <a:cs typeface="Arial" panose="020B0604020202020204" pitchFamily="34" charset="0"/>
              </a:rPr>
              <a:t>www.activepacifist.world</a:t>
            </a:r>
            <a:r>
              <a:rPr lang="en-GB" sz="1400" dirty="0">
                <a:highlight>
                  <a:srgbClr val="FFFFFF"/>
                </a:highlight>
                <a:latin typeface="Arial" panose="020B0604020202020204" pitchFamily="34" charset="0"/>
                <a:cs typeface="Arial" panose="020B0604020202020204" pitchFamily="34" charset="0"/>
              </a:rPr>
              <a:t>/defining-</a:t>
            </a:r>
            <a:r>
              <a:rPr lang="en-GB" sz="1400" dirty="0" err="1">
                <a:highlight>
                  <a:srgbClr val="FFFFFF"/>
                </a:highlight>
                <a:latin typeface="Arial" panose="020B0604020202020204" pitchFamily="34" charset="0"/>
                <a:cs typeface="Arial" panose="020B0604020202020204" pitchFamily="34" charset="0"/>
              </a:rPr>
              <a:t>pacifism.html</a:t>
            </a:r>
            <a:r>
              <a:rPr lang="en-GB" sz="1400" dirty="0">
                <a:highlight>
                  <a:srgbClr val="FFFFFF"/>
                </a:highlight>
                <a:latin typeface="Arial" panose="020B0604020202020204" pitchFamily="34" charset="0"/>
                <a:cs typeface="Arial" panose="020B0604020202020204" pitchFamily="34" charset="0"/>
              </a:rPr>
              <a:t>&gt;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indent="0">
              <a:lnSpc>
                <a:spcPct val="100000"/>
              </a:lnSpc>
              <a:spcBef>
                <a:spcPts val="0"/>
              </a:spcBef>
              <a:buNone/>
              <a:defRPr/>
            </a:pPr>
            <a:r>
              <a:rPr lang="en-GB" sz="1400" dirty="0">
                <a:highlight>
                  <a:srgbClr val="FFFFFF"/>
                </a:highlight>
                <a:latin typeface="Arial" panose="020B0604020202020204" pitchFamily="34" charset="0"/>
                <a:cs typeface="Arial" panose="020B0604020202020204" pitchFamily="34" charset="0"/>
              </a:rPr>
              <a:t>de Sousa, Mike, </a:t>
            </a:r>
            <a:r>
              <a:rPr lang="en-GB" sz="1400" dirty="0">
                <a:solidFill>
                  <a:schemeClr val="tx1"/>
                </a:solidFill>
                <a:latin typeface="Arial" panose="020B0604020202020204" pitchFamily="34" charset="0"/>
                <a:cs typeface="Arial" panose="020B0604020202020204" pitchFamily="34" charset="0"/>
              </a:rPr>
              <a:t>For And Against Pacifism</a:t>
            </a:r>
          </a:p>
          <a:p>
            <a:pPr marL="0" indent="0">
              <a:lnSpc>
                <a:spcPct val="100000"/>
              </a:lnSpc>
              <a:spcBef>
                <a:spcPts val="0"/>
              </a:spcBef>
              <a:buNone/>
              <a:defRPr/>
            </a:pPr>
            <a:r>
              <a:rPr lang="en-GB" sz="1400" dirty="0">
                <a:solidFill>
                  <a:schemeClr val="tx1"/>
                </a:solidFill>
                <a:latin typeface="Arial" panose="020B0604020202020204" pitchFamily="34" charset="0"/>
                <a:cs typeface="Arial" panose="020B0604020202020204" pitchFamily="34" charset="0"/>
              </a:rPr>
              <a:t>	(2024) &lt;http://</a:t>
            </a:r>
            <a:r>
              <a:rPr lang="en-GB" sz="1400" dirty="0" err="1">
                <a:solidFill>
                  <a:schemeClr val="tx1"/>
                </a:solidFill>
                <a:latin typeface="Arial" panose="020B0604020202020204" pitchFamily="34" charset="0"/>
                <a:cs typeface="Arial" panose="020B0604020202020204" pitchFamily="34" charset="0"/>
              </a:rPr>
              <a:t>www.activepacifist.world</a:t>
            </a:r>
            <a:r>
              <a:rPr lang="en-GB" sz="1400" dirty="0">
                <a:solidFill>
                  <a:schemeClr val="tx1"/>
                </a:solidFill>
                <a:latin typeface="Arial" panose="020B0604020202020204" pitchFamily="34" charset="0"/>
                <a:cs typeface="Arial" panose="020B0604020202020204" pitchFamily="34" charset="0"/>
              </a:rPr>
              <a:t>/for-and-against-</a:t>
            </a:r>
            <a:r>
              <a:rPr lang="en-GB" sz="1400" dirty="0" err="1">
                <a:solidFill>
                  <a:schemeClr val="tx1"/>
                </a:solidFill>
                <a:latin typeface="Arial" panose="020B0604020202020204" pitchFamily="34" charset="0"/>
                <a:cs typeface="Arial" panose="020B0604020202020204" pitchFamily="34" charset="0"/>
              </a:rPr>
              <a:t>pacifism.html</a:t>
            </a:r>
            <a:r>
              <a:rPr lang="en-GB" sz="1400" dirty="0">
                <a:solidFill>
                  <a:schemeClr val="tx1"/>
                </a:solidFill>
                <a:latin typeface="Arial" panose="020B0604020202020204" pitchFamily="34" charset="0"/>
                <a:cs typeface="Arial" panose="020B0604020202020204" pitchFamily="34" charset="0"/>
              </a:rPr>
              <a:t>&gt; [accessed 1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effectLst/>
                <a:highlight>
                  <a:srgbClr val="FFFFFF"/>
                </a:highlight>
                <a:latin typeface="Arial" panose="020B0604020202020204" pitchFamily="34" charset="0"/>
                <a:cs typeface="Arial" panose="020B0604020202020204" pitchFamily="34" charset="0"/>
              </a:rPr>
              <a:t>Esteves, Oliver, ‘Bertrand Russell, The Utilitarian Pacifist”, French Journal of British Studies, 20.1 (2015) 		&lt;https://</a:t>
            </a:r>
            <a:r>
              <a:rPr lang="en-GB" sz="1400" i="0" dirty="0" err="1">
                <a:effectLst/>
                <a:highlight>
                  <a:srgbClr val="FFFFFF"/>
                </a:highlight>
                <a:latin typeface="Arial" panose="020B0604020202020204" pitchFamily="34" charset="0"/>
                <a:cs typeface="Arial" panose="020B0604020202020204" pitchFamily="34" charset="0"/>
              </a:rPr>
              <a:t>journals.openedition.org</a:t>
            </a:r>
            <a:r>
              <a:rPr lang="en-GB" sz="1400" i="0" dirty="0">
                <a:effectLst/>
                <a:highlight>
                  <a:srgbClr val="FFFFFF"/>
                </a:highlight>
                <a:latin typeface="Arial" panose="020B0604020202020204" pitchFamily="34" charset="0"/>
                <a:cs typeface="Arial" panose="020B0604020202020204" pitchFamily="34" charset="0"/>
              </a:rPr>
              <a:t>/</a:t>
            </a:r>
            <a:r>
              <a:rPr lang="en-GB" sz="1400" i="0" dirty="0" err="1">
                <a:effectLst/>
                <a:highlight>
                  <a:srgbClr val="FFFFFF"/>
                </a:highlight>
                <a:latin typeface="Arial" panose="020B0604020202020204" pitchFamily="34" charset="0"/>
                <a:cs typeface="Arial" panose="020B0604020202020204" pitchFamily="34" charset="0"/>
              </a:rPr>
              <a:t>rfcb</a:t>
            </a:r>
            <a:r>
              <a:rPr lang="en-GB" sz="1400" i="0" dirty="0">
                <a:effectLst/>
                <a:highlight>
                  <a:srgbClr val="FFFFFF"/>
                </a:highlight>
                <a:latin typeface="Arial" panose="020B0604020202020204" pitchFamily="34" charset="0"/>
                <a:cs typeface="Arial" panose="020B0604020202020204" pitchFamily="34" charset="0"/>
              </a:rPr>
              <a:t>/308&gt;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Fleischman, Paul, ‘The Buddha Taught Nonviolence, Not </a:t>
            </a:r>
            <a:r>
              <a:rPr lang="en-GB" sz="1400" dirty="0" err="1">
                <a:highlight>
                  <a:srgbClr val="FFFFFF"/>
                </a:highlight>
                <a:latin typeface="Arial" panose="020B0604020202020204" pitchFamily="34" charset="0"/>
                <a:cs typeface="Arial" panose="020B0604020202020204" pitchFamily="34" charset="0"/>
              </a:rPr>
              <a:t>Pacifis</a:t>
            </a:r>
            <a:r>
              <a:rPr lang="en-GB" sz="1400" dirty="0">
                <a:highlight>
                  <a:srgbClr val="FFFFFF"/>
                </a:highlight>
                <a:latin typeface="Arial" panose="020B0604020202020204" pitchFamily="34" charset="0"/>
                <a:cs typeface="Arial" panose="020B0604020202020204" pitchFamily="34" charset="0"/>
              </a:rPr>
              <a:t>’ Insight Journal 							(2002)  &lt;https://</a:t>
            </a:r>
            <a:r>
              <a:rPr lang="en-GB" sz="1400" dirty="0" err="1">
                <a:highlight>
                  <a:srgbClr val="FFFFFF"/>
                </a:highlight>
                <a:latin typeface="Arial" panose="020B0604020202020204" pitchFamily="34" charset="0"/>
                <a:cs typeface="Arial" panose="020B0604020202020204" pitchFamily="34" charset="0"/>
              </a:rPr>
              <a:t>www.buddhistinquiry.org</a:t>
            </a:r>
            <a:r>
              <a:rPr lang="en-GB" sz="1400" dirty="0">
                <a:highlight>
                  <a:srgbClr val="FFFFFF"/>
                </a:highlight>
                <a:latin typeface="Arial" panose="020B0604020202020204" pitchFamily="34" charset="0"/>
                <a:cs typeface="Arial" panose="020B0604020202020204" pitchFamily="34" charset="0"/>
              </a:rPr>
              <a:t>/article/the-buddha-taught-nonviolence-not-pacifism/&gt; [accessed 17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err="1">
                <a:latin typeface="Arial" panose="020B0604020202020204" pitchFamily="34" charset="0"/>
                <a:cs typeface="Arial" panose="020B0604020202020204" pitchFamily="34" charset="0"/>
              </a:rPr>
              <a:t>Ghodsee</a:t>
            </a:r>
            <a:r>
              <a:rPr lang="en-GB" sz="1400" b="0" dirty="0">
                <a:latin typeface="Arial" panose="020B0604020202020204" pitchFamily="34" charset="0"/>
                <a:cs typeface="Arial" panose="020B0604020202020204" pitchFamily="34" charset="0"/>
              </a:rPr>
              <a:t>, Kristen </a:t>
            </a:r>
            <a:r>
              <a:rPr lang="en-GB" sz="1400" b="0" dirty="0" err="1">
                <a:latin typeface="Arial" panose="020B0604020202020204" pitchFamily="34" charset="0"/>
                <a:cs typeface="Arial" panose="020B0604020202020204" pitchFamily="34" charset="0"/>
              </a:rPr>
              <a:t>Rogheh</a:t>
            </a:r>
            <a:r>
              <a:rPr lang="en-GB" sz="1400" b="0" dirty="0">
                <a:latin typeface="Arial" panose="020B0604020202020204" pitchFamily="34" charset="0"/>
                <a:cs typeface="Arial" panose="020B0604020202020204" pitchFamily="34" charset="0"/>
              </a:rPr>
              <a:t>. </a:t>
            </a:r>
            <a:r>
              <a:rPr lang="en-GB" sz="1400" b="0" i="1" u="none" strike="noStrike" dirty="0">
                <a:effectLst/>
                <a:latin typeface="Arial" panose="020B0604020202020204" pitchFamily="34" charset="0"/>
                <a:cs typeface="Arial" panose="020B0604020202020204" pitchFamily="34" charset="0"/>
              </a:rPr>
              <a:t>Einstein’s Pacifism: A Conversation with Wolfram Wette 						</a:t>
            </a:r>
            <a:r>
              <a:rPr lang="en-GB" sz="1400" b="0" i="0" u="none" strike="noStrike" dirty="0">
                <a:effectLst/>
                <a:latin typeface="Arial" panose="020B0604020202020204" pitchFamily="34" charset="0"/>
                <a:cs typeface="Arial" panose="020B0604020202020204" pitchFamily="34" charset="0"/>
              </a:rPr>
              <a:t>(2015) </a:t>
            </a:r>
            <a:r>
              <a:rPr lang="en-GB" sz="1400" b="0" dirty="0">
                <a:latin typeface="Arial" panose="020B0604020202020204" pitchFamily="34" charset="0"/>
                <a:cs typeface="Arial" panose="020B0604020202020204" pitchFamily="34" charset="0"/>
              </a:rPr>
              <a:t>&lt;https://</a:t>
            </a:r>
            <a:r>
              <a:rPr lang="en-GB" sz="1400" b="0" dirty="0" err="1">
                <a:latin typeface="Arial" panose="020B0604020202020204" pitchFamily="34" charset="0"/>
                <a:cs typeface="Arial" panose="020B0604020202020204" pitchFamily="34" charset="0"/>
              </a:rPr>
              <a:t>www.ias.edu</a:t>
            </a:r>
            <a:r>
              <a:rPr lang="en-GB" sz="1400" b="0" dirty="0">
                <a:latin typeface="Arial" panose="020B0604020202020204" pitchFamily="34" charset="0"/>
                <a:cs typeface="Arial" panose="020B0604020202020204" pitchFamily="34" charset="0"/>
              </a:rPr>
              <a:t>/ideas/2015/</a:t>
            </a:r>
            <a:r>
              <a:rPr lang="en-GB" sz="1400" b="0" dirty="0" err="1">
                <a:latin typeface="Arial" panose="020B0604020202020204" pitchFamily="34" charset="0"/>
                <a:cs typeface="Arial" panose="020B0604020202020204" pitchFamily="34" charset="0"/>
              </a:rPr>
              <a:t>ghodsee</a:t>
            </a:r>
            <a:r>
              <a:rPr lang="en-GB" sz="1400" b="0" dirty="0">
                <a:latin typeface="Arial" panose="020B0604020202020204" pitchFamily="34" charset="0"/>
                <a:cs typeface="Arial" panose="020B0604020202020204" pitchFamily="34" charset="0"/>
              </a:rPr>
              <a:t>-einstein-pacifism&gt; [accessed 26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latin typeface="Arial" panose="020B0604020202020204" pitchFamily="34" charset="0"/>
                <a:cs typeface="Arial" panose="020B0604020202020204" pitchFamily="34" charset="0"/>
              </a:rPr>
              <a:t>Kirk-Wade, Esme, UK Defence Spending, London: House of Commons, 2024)					 	&lt;https://</a:t>
            </a:r>
            <a:r>
              <a:rPr lang="en-GB" sz="1400" b="0" dirty="0" err="1">
                <a:latin typeface="Arial" panose="020B0604020202020204" pitchFamily="34" charset="0"/>
                <a:cs typeface="Arial" panose="020B0604020202020204" pitchFamily="34" charset="0"/>
              </a:rPr>
              <a:t>commonslibrary.parliament.uk</a:t>
            </a:r>
            <a:r>
              <a:rPr lang="en-GB" sz="1400" b="0" dirty="0">
                <a:latin typeface="Arial" panose="020B0604020202020204" pitchFamily="34" charset="0"/>
                <a:cs typeface="Arial" panose="020B0604020202020204" pitchFamily="34" charset="0"/>
              </a:rPr>
              <a:t>/research-briefings/cbp-8175&gt; [accessed 17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err="1">
                <a:latin typeface="Arial" panose="020B0604020202020204" pitchFamily="34" charset="0"/>
                <a:cs typeface="Arial" panose="020B0604020202020204" pitchFamily="34" charset="0"/>
              </a:rPr>
              <a:t>Matematica</a:t>
            </a:r>
            <a:r>
              <a:rPr lang="en-GB" sz="1400" b="0" dirty="0">
                <a:latin typeface="Arial" panose="020B0604020202020204" pitchFamily="34" charset="0"/>
                <a:cs typeface="Arial" panose="020B0604020202020204" pitchFamily="34" charset="0"/>
              </a:rPr>
              <a:t>, </a:t>
            </a:r>
            <a:r>
              <a:rPr lang="en-GB" sz="1400" b="0" dirty="0" err="1">
                <a:latin typeface="Arial" panose="020B0604020202020204" pitchFamily="34" charset="0"/>
                <a:cs typeface="Arial" panose="020B0604020202020204" pitchFamily="34" charset="0"/>
              </a:rPr>
              <a:t>Lettera</a:t>
            </a:r>
            <a:r>
              <a:rPr lang="en-GB" sz="1400" dirty="0">
                <a:latin typeface="Arial" panose="020B0604020202020204" pitchFamily="34" charset="0"/>
                <a:cs typeface="Arial" panose="020B0604020202020204" pitchFamily="34" charset="0"/>
              </a:rPr>
              <a:t>, </a:t>
            </a:r>
            <a:r>
              <a:rPr lang="en-GB" sz="1400" b="0" dirty="0">
                <a:latin typeface="Arial" panose="020B0604020202020204" pitchFamily="34" charset="0"/>
                <a:cs typeface="Arial" panose="020B0604020202020204" pitchFamily="34" charset="0"/>
              </a:rPr>
              <a:t>Albert Einstein, Pacifist, 5, 65-70 (2017)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latin typeface="Arial" panose="020B0604020202020204" pitchFamily="34" charset="0"/>
                <a:cs typeface="Arial" panose="020B0604020202020204" pitchFamily="34" charset="0"/>
              </a:rPr>
              <a:t>	&lt;https://</a:t>
            </a:r>
            <a:r>
              <a:rPr lang="en-GB" sz="1400" b="0" dirty="0" err="1">
                <a:latin typeface="Arial" panose="020B0604020202020204" pitchFamily="34" charset="0"/>
                <a:cs typeface="Arial" panose="020B0604020202020204" pitchFamily="34" charset="0"/>
              </a:rPr>
              <a:t>link.springer.com</a:t>
            </a:r>
            <a:r>
              <a:rPr lang="en-GB" sz="1400" b="0" dirty="0">
                <a:latin typeface="Arial" panose="020B0604020202020204" pitchFamily="34" charset="0"/>
                <a:cs typeface="Arial" panose="020B0604020202020204" pitchFamily="34" charset="0"/>
              </a:rPr>
              <a:t>/article/10.1007/s40329-017-0157-5&gt; [accessed 30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err="1">
                <a:latin typeface="Arial" panose="020B0604020202020204" pitchFamily="34" charset="0"/>
                <a:cs typeface="Arial" panose="020B0604020202020204" pitchFamily="34" charset="0"/>
              </a:rPr>
              <a:t>Mellown</a:t>
            </a:r>
            <a:r>
              <a:rPr lang="en-GB" sz="1400" b="0" dirty="0">
                <a:latin typeface="Arial" panose="020B0604020202020204" pitchFamily="34" charset="0"/>
                <a:cs typeface="Arial" panose="020B0604020202020204" pitchFamily="34" charset="0"/>
              </a:rPr>
              <a:t>, Muriel,  Reflections on Feminism and Pacifism in the Novels of Vera Brittain, 							2.2 (1983) &lt;https://</a:t>
            </a:r>
            <a:r>
              <a:rPr lang="en-GB" sz="1400" b="0" dirty="0" err="1">
                <a:latin typeface="Arial" panose="020B0604020202020204" pitchFamily="34" charset="0"/>
                <a:cs typeface="Arial" panose="020B0604020202020204" pitchFamily="34" charset="0"/>
              </a:rPr>
              <a:t>www.jstor.org</a:t>
            </a:r>
            <a:r>
              <a:rPr lang="en-GB" sz="1400" b="0" dirty="0">
                <a:latin typeface="Arial" panose="020B0604020202020204" pitchFamily="34" charset="0"/>
                <a:cs typeface="Arial" panose="020B0604020202020204" pitchFamily="34" charset="0"/>
              </a:rPr>
              <a:t>/stable/463721&gt; [accessed 30 March 2024]</a:t>
            </a:r>
          </a:p>
        </p:txBody>
      </p:sp>
    </p:spTree>
    <p:extLst>
      <p:ext uri="{BB962C8B-B14F-4D97-AF65-F5344CB8AC3E}">
        <p14:creationId xmlns:p14="http://schemas.microsoft.com/office/powerpoint/2010/main" val="2110546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C61AE-7F02-20D5-203C-5866B8F98909}"/>
              </a:ext>
            </a:extLst>
          </p:cNvPr>
          <p:cNvSpPr>
            <a:spLocks noGrp="1"/>
          </p:cNvSpPr>
          <p:nvPr>
            <p:ph type="title"/>
          </p:nvPr>
        </p:nvSpPr>
        <p:spPr>
          <a:xfrm>
            <a:off x="288757" y="0"/>
            <a:ext cx="10515600" cy="1325563"/>
          </a:xfrm>
        </p:spPr>
        <p:txBody>
          <a:bodyPr/>
          <a:lstStyle/>
          <a:p>
            <a:r>
              <a:rPr lang="en-GB" dirty="0"/>
              <a:t>Bibliography</a:t>
            </a:r>
          </a:p>
        </p:txBody>
      </p:sp>
      <p:sp>
        <p:nvSpPr>
          <p:cNvPr id="5" name="Content Placeholder 2">
            <a:extLst>
              <a:ext uri="{FF2B5EF4-FFF2-40B4-BE49-F238E27FC236}">
                <a16:creationId xmlns:a16="http://schemas.microsoft.com/office/drawing/2014/main" id="{53A986BE-6B4A-0C66-2AF4-CD007272E682}"/>
              </a:ext>
            </a:extLst>
          </p:cNvPr>
          <p:cNvSpPr txBox="1">
            <a:spLocks/>
          </p:cNvSpPr>
          <p:nvPr/>
        </p:nvSpPr>
        <p:spPr>
          <a:xfrm>
            <a:off x="280736" y="1151860"/>
            <a:ext cx="11630527" cy="5706140"/>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err="1">
                <a:effectLst/>
                <a:highlight>
                  <a:srgbClr val="FFFFFF"/>
                </a:highlight>
                <a:latin typeface="Arial" panose="020B0604020202020204" pitchFamily="34" charset="0"/>
                <a:cs typeface="Arial" panose="020B0604020202020204" pitchFamily="34" charset="0"/>
              </a:rPr>
              <a:t>Gullace</a:t>
            </a:r>
            <a:r>
              <a:rPr lang="en-GB" sz="1400" i="0" dirty="0">
                <a:effectLst/>
                <a:highlight>
                  <a:srgbClr val="FFFFFF"/>
                </a:highlight>
                <a:latin typeface="Arial" panose="020B0604020202020204" pitchFamily="34" charset="0"/>
                <a:cs typeface="Arial" panose="020B0604020202020204" pitchFamily="34" charset="0"/>
              </a:rPr>
              <a:t>, Nicoletta F., "White Feathers and Wounded Men: Female Patriotism and the Memory of the Great War",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effectLst/>
                <a:highlight>
                  <a:srgbClr val="FFFFFF"/>
                </a:highlight>
                <a:latin typeface="Arial" panose="020B0604020202020204" pitchFamily="34" charset="0"/>
                <a:cs typeface="Arial" panose="020B0604020202020204" pitchFamily="34" charset="0"/>
              </a:rPr>
              <a:t>	Journal of British Studies, 36.2, Twentieth-Century British Studies, 1997), p.178-206 &lt;https://</a:t>
            </a:r>
            <a:r>
              <a:rPr lang="en-GB" sz="1400" i="0" dirty="0" err="1">
                <a:effectLst/>
                <a:highlight>
                  <a:srgbClr val="FFFFFF"/>
                </a:highlight>
                <a:latin typeface="Arial" panose="020B0604020202020204" pitchFamily="34" charset="0"/>
                <a:cs typeface="Arial" panose="020B0604020202020204" pitchFamily="34" charset="0"/>
              </a:rPr>
              <a:t>www.jstor.org</a:t>
            </a:r>
            <a:r>
              <a:rPr lang="en-GB" sz="1400" i="0" dirty="0">
                <a:effectLst/>
                <a:highlight>
                  <a:srgbClr val="FFFFFF"/>
                </a:highlight>
                <a:latin typeface="Arial" panose="020B0604020202020204" pitchFamily="34" charset="0"/>
                <a:cs typeface="Arial" panose="020B0604020202020204" pitchFamily="34" charset="0"/>
              </a:rPr>
              <a:t>/stable/176011&gt; [accessed 5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effectLst/>
                <a:highlight>
                  <a:srgbClr val="FFFFFF"/>
                </a:highlight>
                <a:latin typeface="Arial" panose="020B0604020202020204" pitchFamily="34" charset="0"/>
                <a:cs typeface="Arial" panose="020B0604020202020204" pitchFamily="34" charset="0"/>
              </a:rPr>
              <a:t>Kirk-Wade, Esme, UK Defence Spending, London: House of Commons, 2024)					 	&lt;https://</a:t>
            </a:r>
            <a:r>
              <a:rPr lang="en-GB" sz="1400" i="0" dirty="0" err="1">
                <a:effectLst/>
                <a:highlight>
                  <a:srgbClr val="FFFFFF"/>
                </a:highlight>
                <a:latin typeface="Arial" panose="020B0604020202020204" pitchFamily="34" charset="0"/>
                <a:cs typeface="Arial" panose="020B0604020202020204" pitchFamily="34" charset="0"/>
              </a:rPr>
              <a:t>commonslibrary.parliament.uk</a:t>
            </a:r>
            <a:r>
              <a:rPr lang="en-GB" sz="1400" i="0" dirty="0">
                <a:effectLst/>
                <a:highlight>
                  <a:srgbClr val="FFFFFF"/>
                </a:highlight>
                <a:latin typeface="Arial" panose="020B0604020202020204" pitchFamily="34" charset="0"/>
                <a:cs typeface="Arial" panose="020B0604020202020204" pitchFamily="34" charset="0"/>
              </a:rPr>
              <a:t>/research-briefings/cbp-8175&gt; [accessed 17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i="0" dirty="0">
              <a:effectLst/>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highlight>
                  <a:srgbClr val="FFFFFF"/>
                </a:highlight>
                <a:latin typeface="Arial" panose="020B0604020202020204" pitchFamily="34" charset="0"/>
                <a:cs typeface="Arial" panose="020B0604020202020204" pitchFamily="34" charset="0"/>
              </a:rPr>
              <a:t>Pemberton, John, </a:t>
            </a:r>
            <a:r>
              <a:rPr lang="en-GB" sz="1400" i="1" dirty="0">
                <a:highlight>
                  <a:srgbClr val="FFFFFF"/>
                </a:highlight>
                <a:latin typeface="Arial" panose="020B0604020202020204" pitchFamily="34" charset="0"/>
                <a:cs typeface="Arial" panose="020B0604020202020204" pitchFamily="34" charset="0"/>
              </a:rPr>
              <a:t>International Journal of Epidemiology</a:t>
            </a:r>
            <a:r>
              <a:rPr lang="en-GB" sz="1400" dirty="0">
                <a:highlight>
                  <a:srgbClr val="FFFFFF"/>
                </a:highlight>
                <a:latin typeface="Arial" panose="020B0604020202020204" pitchFamily="34" charset="0"/>
                <a:cs typeface="Arial" panose="020B0604020202020204" pitchFamily="34" charset="0"/>
              </a:rPr>
              <a:t>, 35.3 								(2006), 556–558 &lt;https://</a:t>
            </a:r>
            <a:r>
              <a:rPr lang="en-GB" sz="1400" dirty="0" err="1">
                <a:highlight>
                  <a:srgbClr val="FFFFFF"/>
                </a:highlight>
                <a:latin typeface="Arial" panose="020B0604020202020204" pitchFamily="34" charset="0"/>
                <a:cs typeface="Arial" panose="020B0604020202020204" pitchFamily="34" charset="0"/>
              </a:rPr>
              <a:t>academic.oup.com</a:t>
            </a:r>
            <a:r>
              <a:rPr lang="en-GB" sz="1400" dirty="0">
                <a:highlight>
                  <a:srgbClr val="FFFFFF"/>
                </a:highlight>
                <a:latin typeface="Arial" panose="020B0604020202020204" pitchFamily="34" charset="0"/>
                <a:cs typeface="Arial" panose="020B0604020202020204" pitchFamily="34" charset="0"/>
              </a:rPr>
              <a:t>/</a:t>
            </a:r>
            <a:r>
              <a:rPr lang="en-GB" sz="1400" dirty="0" err="1">
                <a:highlight>
                  <a:srgbClr val="FFFFFF"/>
                </a:highlight>
                <a:latin typeface="Arial" panose="020B0604020202020204" pitchFamily="34" charset="0"/>
                <a:cs typeface="Arial" panose="020B0604020202020204" pitchFamily="34" charset="0"/>
              </a:rPr>
              <a:t>ije</a:t>
            </a:r>
            <a:r>
              <a:rPr lang="en-GB" sz="1400" dirty="0">
                <a:highlight>
                  <a:srgbClr val="FFFFFF"/>
                </a:highlight>
                <a:latin typeface="Arial" panose="020B0604020202020204" pitchFamily="34" charset="0"/>
                <a:cs typeface="Arial" panose="020B0604020202020204" pitchFamily="34" charset="0"/>
              </a:rPr>
              <a:t>/article/35/3/556/735661&gt; [accessed 20 May 2024]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i="0" dirty="0">
              <a:effectLst/>
              <a:highlight>
                <a:srgbClr val="FFFFFF"/>
              </a:highligh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err="1">
                <a:effectLst/>
                <a:highlight>
                  <a:srgbClr val="FFFFFF"/>
                </a:highlight>
                <a:latin typeface="Arial" panose="020B0604020202020204" pitchFamily="34" charset="0"/>
                <a:cs typeface="Arial" panose="020B0604020202020204" pitchFamily="34" charset="0"/>
              </a:rPr>
              <a:t>Peulic</a:t>
            </a:r>
            <a:r>
              <a:rPr lang="en-GB" sz="1400" i="0" dirty="0">
                <a:effectLst/>
                <a:highlight>
                  <a:srgbClr val="FFFFFF"/>
                </a:highlight>
                <a:latin typeface="Arial" panose="020B0604020202020204" pitchFamily="34" charset="0"/>
                <a:cs typeface="Arial" panose="020B0604020202020204" pitchFamily="34" charset="0"/>
              </a:rPr>
              <a:t>, </a:t>
            </a:r>
            <a:r>
              <a:rPr lang="en-GB" sz="1400" i="0" dirty="0" err="1">
                <a:effectLst/>
                <a:highlight>
                  <a:srgbClr val="FFFFFF"/>
                </a:highlight>
                <a:latin typeface="Arial" panose="020B0604020202020204" pitchFamily="34" charset="0"/>
                <a:cs typeface="Arial" panose="020B0604020202020204" pitchFamily="34" charset="0"/>
              </a:rPr>
              <a:t>Dusko</a:t>
            </a:r>
            <a:r>
              <a:rPr lang="en-GB" sz="1400" i="0" dirty="0">
                <a:effectLst/>
                <a:highlight>
                  <a:srgbClr val="FFFFFF"/>
                </a:highlight>
                <a:latin typeface="Arial" panose="020B0604020202020204" pitchFamily="34" charset="0"/>
                <a:cs typeface="Arial" panose="020B0604020202020204" pitchFamily="34" charset="0"/>
              </a:rPr>
              <a:t>, ‘Pacifism As An Ethical Response To War And Political Violence’, </a:t>
            </a:r>
            <a:r>
              <a:rPr lang="en-GB" sz="1400" i="1" dirty="0" err="1">
                <a:effectLst/>
                <a:highlight>
                  <a:srgbClr val="FFFFFF"/>
                </a:highlight>
                <a:latin typeface="Arial" panose="020B0604020202020204" pitchFamily="34" charset="0"/>
                <a:cs typeface="Arial" panose="020B0604020202020204" pitchFamily="34" charset="0"/>
              </a:rPr>
              <a:t>Facta</a:t>
            </a:r>
            <a:r>
              <a:rPr lang="en-GB" sz="1400" i="1" dirty="0">
                <a:effectLst/>
                <a:highlight>
                  <a:srgbClr val="FFFFFF"/>
                </a:highlight>
                <a:latin typeface="Arial" panose="020B0604020202020204" pitchFamily="34" charset="0"/>
                <a:cs typeface="Arial" panose="020B0604020202020204" pitchFamily="34" charset="0"/>
              </a:rPr>
              <a:t> Universitatis Series Philosophy Sociology Psychology and History</a:t>
            </a:r>
            <a:r>
              <a:rPr lang="en-GB" sz="1400" i="0" dirty="0">
                <a:effectLst/>
                <a:highlight>
                  <a:srgbClr val="FFFFFF"/>
                </a:highlight>
                <a:latin typeface="Arial" panose="020B0604020202020204" pitchFamily="34" charset="0"/>
                <a:cs typeface="Arial" panose="020B0604020202020204" pitchFamily="34" charset="0"/>
              </a:rPr>
              <a:t>, 	16.1,13-24, (2017) </a:t>
            </a:r>
            <a:r>
              <a:rPr lang="en-GB" sz="1400" dirty="0">
                <a:latin typeface="Arial" panose="020B0604020202020204" pitchFamily="34" charset="0"/>
                <a:cs typeface="Arial" panose="020B0604020202020204" pitchFamily="34" charset="0"/>
              </a:rPr>
              <a:t>&lt;https://</a:t>
            </a:r>
            <a:r>
              <a:rPr lang="en-GB" sz="1400" dirty="0" err="1">
                <a:latin typeface="Arial" panose="020B0604020202020204" pitchFamily="34" charset="0"/>
                <a:cs typeface="Arial" panose="020B0604020202020204" pitchFamily="34" charset="0"/>
              </a:rPr>
              <a:t>www.researchgate.net</a:t>
            </a:r>
            <a:r>
              <a:rPr lang="en-GB" sz="1400" dirty="0">
                <a:latin typeface="Arial" panose="020B0604020202020204" pitchFamily="34" charset="0"/>
                <a:cs typeface="Arial" panose="020B0604020202020204" pitchFamily="34" charset="0"/>
              </a:rPr>
              <a:t>/publication/315090854_PACIFISM_AS_AN_ETHICAL_RESPONSE	_TO_WAR_AND_POLITICAL_VIOLENCE&gt; [accessed 20 April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Quakers, Why are Quakers pacifists									 		(2024) &lt;https://</a:t>
            </a:r>
            <a:r>
              <a:rPr lang="en-GB" sz="1400" dirty="0" err="1">
                <a:latin typeface="Arial" panose="020B0604020202020204" pitchFamily="34" charset="0"/>
                <a:cs typeface="Arial" panose="020B0604020202020204" pitchFamily="34" charset="0"/>
              </a:rPr>
              <a:t>quaker.org</a:t>
            </a:r>
            <a:r>
              <a:rPr lang="en-GB" sz="1400" dirty="0">
                <a:latin typeface="Arial" panose="020B0604020202020204" pitchFamily="34" charset="0"/>
                <a:cs typeface="Arial" panose="020B0604020202020204" pitchFamily="34" charset="0"/>
              </a:rPr>
              <a:t>/peace/&gt; [accessed 17 May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400" i="0" u="none" dirty="0">
                <a:effectLst/>
                <a:latin typeface="Arial" panose="020B0604020202020204" pitchFamily="34" charset="0"/>
                <a:cs typeface="Arial" panose="020B0604020202020204" pitchFamily="34" charset="0"/>
              </a:rPr>
              <a:t>Ritchie, A.D, ‘</a:t>
            </a:r>
            <a:r>
              <a:rPr lang="en-GB" sz="1400" i="0" dirty="0">
                <a:effectLst/>
                <a:latin typeface="Arial" panose="020B0604020202020204" pitchFamily="34" charset="0"/>
                <a:cs typeface="Arial" panose="020B0604020202020204" pitchFamily="34" charset="0"/>
              </a:rPr>
              <a:t>The Ethics of Pacifism’, </a:t>
            </a:r>
            <a:r>
              <a:rPr lang="en-GB" sz="1400" i="1" dirty="0">
                <a:effectLst/>
                <a:latin typeface="Arial" panose="020B0604020202020204" pitchFamily="34" charset="0"/>
                <a:cs typeface="Arial" panose="020B0604020202020204" pitchFamily="34" charset="0"/>
              </a:rPr>
              <a:t>Philosophy</a:t>
            </a:r>
            <a:r>
              <a:rPr lang="en-GB" sz="1400" i="0" u="none" dirty="0">
                <a:effectLst/>
                <a:latin typeface="Arial" panose="020B0604020202020204" pitchFamily="34" charset="0"/>
                <a:cs typeface="Arial" panose="020B0604020202020204" pitchFamily="34" charset="0"/>
              </a:rPr>
              <a:t>,</a:t>
            </a:r>
          </a:p>
          <a:p>
            <a:pPr marL="0" indent="0">
              <a:lnSpc>
                <a:spcPct val="100000"/>
              </a:lnSpc>
              <a:spcBef>
                <a:spcPts val="0"/>
              </a:spcBef>
              <a:buNone/>
              <a:defRPr/>
            </a:pPr>
            <a:r>
              <a:rPr lang="en-GB" sz="1400" dirty="0">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15.59 (1940), 227-242, </a:t>
            </a:r>
            <a:r>
              <a:rPr lang="en-GB" sz="1400" dirty="0">
                <a:latin typeface="Arial" panose="020B0604020202020204" pitchFamily="34" charset="0"/>
                <a:cs typeface="Arial" panose="020B0604020202020204" pitchFamily="34" charset="0"/>
              </a:rPr>
              <a:t>&lt;https://</a:t>
            </a:r>
            <a:r>
              <a:rPr lang="en-GB" sz="1400" dirty="0" err="1">
                <a:latin typeface="Arial" panose="020B0604020202020204" pitchFamily="34" charset="0"/>
                <a:cs typeface="Arial" panose="020B0604020202020204" pitchFamily="34" charset="0"/>
              </a:rPr>
              <a:t>www.jstor.org</a:t>
            </a:r>
            <a:r>
              <a:rPr lang="en-GB" sz="1400" dirty="0">
                <a:latin typeface="Arial" panose="020B0604020202020204" pitchFamily="34" charset="0"/>
                <a:cs typeface="Arial" panose="020B0604020202020204" pitchFamily="34" charset="0"/>
              </a:rPr>
              <a:t>/stable/3746717&gt; [accessed 11 May 2024]</a:t>
            </a:r>
          </a:p>
          <a:p>
            <a:pPr marL="0" indent="0">
              <a:lnSpc>
                <a:spcPct val="100000"/>
              </a:lnSpc>
              <a:spcBef>
                <a:spcPts val="0"/>
              </a:spcBef>
              <a:buNone/>
              <a:defRPr/>
            </a:pPr>
            <a:endParaRPr lang="en-GB" sz="140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400" b="0" dirty="0">
                <a:latin typeface="Arial" panose="020B0604020202020204" pitchFamily="34" charset="0"/>
                <a:cs typeface="Arial" panose="020B0604020202020204" pitchFamily="34" charset="0"/>
              </a:rPr>
              <a:t>Scales Avery, John,  Albert Einstein, Scientist and Pacifist 									(2015) &lt;https://</a:t>
            </a:r>
            <a:r>
              <a:rPr lang="en-GB" sz="1400" b="0" dirty="0" err="1">
                <a:latin typeface="Arial" panose="020B0604020202020204" pitchFamily="34" charset="0"/>
                <a:cs typeface="Arial" panose="020B0604020202020204" pitchFamily="34" charset="0"/>
              </a:rPr>
              <a:t>www.wagingpeace.org</a:t>
            </a:r>
            <a:r>
              <a:rPr lang="en-GB" sz="1400" b="0" dirty="0">
                <a:latin typeface="Arial" panose="020B0604020202020204" pitchFamily="34" charset="0"/>
                <a:cs typeface="Arial" panose="020B0604020202020204" pitchFamily="34" charset="0"/>
              </a:rPr>
              <a:t>/albert-einstein-scientist-and-pacifist/&gt; [accessed 30 March 2024]</a:t>
            </a:r>
          </a:p>
          <a:p>
            <a:pPr marL="0" indent="0">
              <a:lnSpc>
                <a:spcPct val="100000"/>
              </a:lnSpc>
              <a:spcBef>
                <a:spcPts val="0"/>
              </a:spcBef>
              <a:buNone/>
              <a:defRPr/>
            </a:pPr>
            <a:endParaRPr lang="en-GB" sz="1400" b="0" dirty="0">
              <a:latin typeface="Arial" panose="020B0604020202020204" pitchFamily="34" charset="0"/>
              <a:cs typeface="Arial" panose="020B0604020202020204" pitchFamily="34" charset="0"/>
            </a:endParaRPr>
          </a:p>
          <a:p>
            <a:pPr marL="0" indent="0">
              <a:lnSpc>
                <a:spcPct val="100000"/>
              </a:lnSpc>
              <a:spcBef>
                <a:spcPts val="0"/>
              </a:spcBef>
              <a:buNone/>
              <a:defRPr/>
            </a:pPr>
            <a:r>
              <a:rPr lang="en-GB" sz="1400" dirty="0">
                <a:latin typeface="Arial" panose="020B0604020202020204" pitchFamily="34" charset="0"/>
                <a:cs typeface="Arial" panose="020B0604020202020204" pitchFamily="34" charset="0"/>
              </a:rPr>
              <a:t>The National WW2 Museum, ’Private First Class Desmond Thomas Doss Medal of Honor’,      	                                       				The National WW2 Museum, 12 October, 2020,  &lt;https://www.nationalww2museum.org/war/articles/private-first-class-</a:t>
            </a:r>
            <a:r>
              <a:rPr lang="en-GB" sz="1400" dirty="0" err="1">
                <a:latin typeface="Arial" panose="020B0604020202020204" pitchFamily="34" charset="0"/>
                <a:cs typeface="Arial" panose="020B0604020202020204" pitchFamily="34" charset="0"/>
              </a:rPr>
              <a:t>desmond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thomas</a:t>
            </a:r>
            <a:r>
              <a:rPr lang="en-GB" sz="1400" dirty="0">
                <a:latin typeface="Arial" panose="020B0604020202020204" pitchFamily="34" charset="0"/>
                <a:cs typeface="Arial" panose="020B0604020202020204" pitchFamily="34" charset="0"/>
              </a:rPr>
              <a:t>-doss-medal-of-</a:t>
            </a:r>
            <a:r>
              <a:rPr lang="en-GB" sz="1400" dirty="0" err="1">
                <a:latin typeface="Arial" panose="020B0604020202020204" pitchFamily="34" charset="0"/>
                <a:cs typeface="Arial" panose="020B0604020202020204" pitchFamily="34" charset="0"/>
              </a:rPr>
              <a:t>honor</a:t>
            </a:r>
            <a:r>
              <a:rPr lang="en-GB" sz="1400" dirty="0">
                <a:latin typeface="Arial" panose="020B0604020202020204" pitchFamily="34" charset="0"/>
                <a:cs typeface="Arial" panose="020B0604020202020204" pitchFamily="34" charset="0"/>
              </a:rPr>
              <a:t>&gt; [accessed 1 April 2024]</a:t>
            </a:r>
          </a:p>
          <a:p>
            <a:pPr marL="0" indent="0">
              <a:lnSpc>
                <a:spcPct val="100000"/>
              </a:lnSpc>
              <a:spcBef>
                <a:spcPts val="0"/>
              </a:spcBef>
              <a:buNone/>
              <a:defRPr/>
            </a:pPr>
            <a:endParaRPr lang="en-GB" sz="1400" b="0" i="0" u="none" strike="noStrike" dirty="0">
              <a:effectLst/>
              <a:latin typeface="Arial" panose="020B0604020202020204" pitchFamily="34" charset="0"/>
              <a:cs typeface="Arial" panose="020B0604020202020204" pitchFamily="34" charset="0"/>
            </a:endParaRPr>
          </a:p>
          <a:p>
            <a:pPr marL="0" indent="0">
              <a:lnSpc>
                <a:spcPct val="100000"/>
              </a:lnSpc>
              <a:spcBef>
                <a:spcPts val="0"/>
              </a:spcBef>
              <a:buNone/>
              <a:defRPr/>
            </a:pPr>
            <a:r>
              <a:rPr lang="en-GB" sz="1400" b="0" i="0" u="none" strike="noStrike" dirty="0">
                <a:effectLst/>
                <a:latin typeface="Arial" panose="020B0604020202020204" pitchFamily="34" charset="0"/>
                <a:cs typeface="Arial" panose="020B0604020202020204" pitchFamily="34" charset="0"/>
              </a:rPr>
              <a:t>The Western Front Association, </a:t>
            </a:r>
            <a:r>
              <a:rPr lang="en-GB" sz="1400" b="0" i="1" u="none" strike="noStrike" dirty="0">
                <a:effectLst/>
                <a:latin typeface="Arial" panose="020B0604020202020204" pitchFamily="34" charset="0"/>
                <a:cs typeface="Arial" panose="020B0604020202020204" pitchFamily="34" charset="0"/>
              </a:rPr>
              <a:t>Vera Brittain - The Militant Pacifist: Misconceptions of her Importance in Military History 					</a:t>
            </a:r>
            <a:r>
              <a:rPr lang="en-GB" sz="1400" b="0" i="0" u="none" strike="noStrike" dirty="0">
                <a:effectLst/>
                <a:latin typeface="Arial" panose="020B0604020202020204" pitchFamily="34" charset="0"/>
                <a:cs typeface="Arial" panose="020B0604020202020204" pitchFamily="34" charset="0"/>
              </a:rPr>
              <a:t>(2024) </a:t>
            </a:r>
            <a:r>
              <a:rPr lang="en-GB" sz="1400" b="0" dirty="0">
                <a:latin typeface="Arial" panose="020B0604020202020204" pitchFamily="34" charset="0"/>
                <a:cs typeface="Arial" panose="020B0604020202020204" pitchFamily="34" charset="0"/>
              </a:rPr>
              <a:t>&lt;https://</a:t>
            </a:r>
            <a:r>
              <a:rPr lang="en-GB" sz="1400" b="0" dirty="0" err="1">
                <a:latin typeface="Arial" panose="020B0604020202020204" pitchFamily="34" charset="0"/>
                <a:cs typeface="Arial" panose="020B0604020202020204" pitchFamily="34" charset="0"/>
              </a:rPr>
              <a:t>www.westernfrontassociation.com</a:t>
            </a:r>
            <a:r>
              <a:rPr lang="en-GB" sz="1400" b="0" dirty="0">
                <a:latin typeface="Arial" panose="020B0604020202020204" pitchFamily="34" charset="0"/>
                <a:cs typeface="Arial" panose="020B0604020202020204" pitchFamily="34" charset="0"/>
              </a:rPr>
              <a:t>/world-war-</a:t>
            </a:r>
            <a:r>
              <a:rPr lang="en-GB" sz="1400" b="0" dirty="0" err="1">
                <a:latin typeface="Arial" panose="020B0604020202020204" pitchFamily="34" charset="0"/>
                <a:cs typeface="Arial" panose="020B0604020202020204" pitchFamily="34" charset="0"/>
              </a:rPr>
              <a:t>i</a:t>
            </a:r>
            <a:r>
              <a:rPr lang="en-GB" sz="1400" b="0" dirty="0">
                <a:latin typeface="Arial" panose="020B0604020202020204" pitchFamily="34" charset="0"/>
                <a:cs typeface="Arial" panose="020B0604020202020204" pitchFamily="34" charset="0"/>
              </a:rPr>
              <a:t>-articles/vera-</a:t>
            </a:r>
            <a:r>
              <a:rPr lang="en-GB" sz="1400" b="0" dirty="0" err="1">
                <a:latin typeface="Arial" panose="020B0604020202020204" pitchFamily="34" charset="0"/>
                <a:cs typeface="Arial" panose="020B0604020202020204" pitchFamily="34" charset="0"/>
              </a:rPr>
              <a:t>brittain</a:t>
            </a:r>
            <a:r>
              <a:rPr lang="en-GB" sz="1400" b="0" dirty="0">
                <a:latin typeface="Arial" panose="020B0604020202020204" pitchFamily="34" charset="0"/>
                <a:cs typeface="Arial" panose="020B0604020202020204" pitchFamily="34" charset="0"/>
              </a:rPr>
              <a:t>-the-militant-pacifist-misconceptions-of-her-	importance-in-military-history/&gt; [accessed 29 March 2024]</a:t>
            </a:r>
          </a:p>
          <a:p>
            <a:pPr marL="0" indent="0">
              <a:lnSpc>
                <a:spcPct val="100000"/>
              </a:lnSpc>
              <a:spcBef>
                <a:spcPts val="0"/>
              </a:spcBef>
              <a:buNone/>
              <a:defRPr/>
            </a:pPr>
            <a:endParaRPr lang="en-GB" sz="14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latin typeface="Arial" panose="020B0604020202020204" pitchFamily="34" charset="0"/>
                <a:cs typeface="Arial" panose="020B0604020202020204" pitchFamily="34" charset="0"/>
              </a:rPr>
              <a:t>Time and Tide, </a:t>
            </a:r>
            <a:r>
              <a:rPr lang="en-GB" sz="1400" b="0" i="1" dirty="0">
                <a:latin typeface="Arial" panose="020B0604020202020204" pitchFamily="34" charset="0"/>
                <a:cs typeface="Arial" panose="020B0604020202020204" pitchFamily="34" charset="0"/>
              </a:rPr>
              <a:t>Vera Brittain (2024)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latin typeface="Arial" panose="020B0604020202020204" pitchFamily="34" charset="0"/>
                <a:cs typeface="Arial" panose="020B0604020202020204" pitchFamily="34" charset="0"/>
              </a:rPr>
              <a:t>	&lt;https://</a:t>
            </a:r>
            <a:r>
              <a:rPr lang="en-GB" sz="1400" b="0" dirty="0" err="1">
                <a:latin typeface="Arial" panose="020B0604020202020204" pitchFamily="34" charset="0"/>
                <a:cs typeface="Arial" panose="020B0604020202020204" pitchFamily="34" charset="0"/>
              </a:rPr>
              <a:t>www.timeandtidemagazine.org</a:t>
            </a:r>
            <a:r>
              <a:rPr lang="en-GB" sz="1400" b="0" dirty="0">
                <a:latin typeface="Arial" panose="020B0604020202020204" pitchFamily="34" charset="0"/>
                <a:cs typeface="Arial" panose="020B0604020202020204" pitchFamily="34" charset="0"/>
              </a:rPr>
              <a:t>/key-individuals/vera-</a:t>
            </a:r>
            <a:r>
              <a:rPr lang="en-GB" sz="1400" b="0" dirty="0" err="1">
                <a:latin typeface="Arial" panose="020B0604020202020204" pitchFamily="34" charset="0"/>
                <a:cs typeface="Arial" panose="020B0604020202020204" pitchFamily="34" charset="0"/>
              </a:rPr>
              <a:t>brittain</a:t>
            </a:r>
            <a:r>
              <a:rPr lang="en-GB" sz="1400" b="0" dirty="0">
                <a:latin typeface="Arial" panose="020B0604020202020204" pitchFamily="34" charset="0"/>
                <a:cs typeface="Arial" panose="020B0604020202020204" pitchFamily="34" charset="0"/>
              </a:rPr>
              <a:t>&gt; [accessed 29 March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Vera Brittain, Testament of Youth, 27th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(Great Britain: Penguin Group, 2005)</a:t>
            </a:r>
          </a:p>
        </p:txBody>
      </p:sp>
    </p:spTree>
    <p:extLst>
      <p:ext uri="{BB962C8B-B14F-4D97-AF65-F5344CB8AC3E}">
        <p14:creationId xmlns:p14="http://schemas.microsoft.com/office/powerpoint/2010/main" val="23556664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864B8-3931-98AD-F84A-D98FE405150F}"/>
              </a:ext>
            </a:extLst>
          </p:cNvPr>
          <p:cNvSpPr>
            <a:spLocks noGrp="1"/>
          </p:cNvSpPr>
          <p:nvPr>
            <p:ph type="title"/>
          </p:nvPr>
        </p:nvSpPr>
        <p:spPr>
          <a:xfrm>
            <a:off x="288757" y="18255"/>
            <a:ext cx="10515600" cy="1325563"/>
          </a:xfrm>
        </p:spPr>
        <p:txBody>
          <a:bodyPr/>
          <a:lstStyle/>
          <a:p>
            <a:r>
              <a:rPr lang="en-GB" dirty="0"/>
              <a:t>Bibliography - Images</a:t>
            </a:r>
          </a:p>
        </p:txBody>
      </p:sp>
      <p:sp>
        <p:nvSpPr>
          <p:cNvPr id="3" name="Content Placeholder 2">
            <a:extLst>
              <a:ext uri="{FF2B5EF4-FFF2-40B4-BE49-F238E27FC236}">
                <a16:creationId xmlns:a16="http://schemas.microsoft.com/office/drawing/2014/main" id="{89D92052-99E0-7EB7-5038-C0E2D9765E82}"/>
              </a:ext>
            </a:extLst>
          </p:cNvPr>
          <p:cNvSpPr>
            <a:spLocks noGrp="1"/>
          </p:cNvSpPr>
          <p:nvPr>
            <p:ph idx="1"/>
          </p:nvPr>
        </p:nvSpPr>
        <p:spPr>
          <a:xfrm>
            <a:off x="288757" y="1135818"/>
            <a:ext cx="11630527" cy="5505613"/>
          </a:xfrm>
        </p:spPr>
        <p:txBody>
          <a:bodyPr>
            <a:normAutofit/>
          </a:bodyPr>
          <a:lstStyle/>
          <a:p>
            <a:pPr marL="0" indent="0" algn="l">
              <a:buNone/>
            </a:pPr>
            <a:r>
              <a:rPr lang="en-GB" sz="1300" i="0" u="none" strike="noStrike" dirty="0" err="1">
                <a:effectLst/>
                <a:latin typeface="Arial" panose="020B0604020202020204" pitchFamily="34" charset="0"/>
                <a:cs typeface="Arial" panose="020B0604020202020204" pitchFamily="34" charset="0"/>
              </a:rPr>
              <a:t>Diondia</a:t>
            </a:r>
            <a:r>
              <a:rPr lang="en-GB" sz="1300" i="0" u="none" strike="noStrike" dirty="0">
                <a:effectLst/>
                <a:latin typeface="Arial" panose="020B0604020202020204" pitchFamily="34" charset="0"/>
                <a:cs typeface="Arial" panose="020B0604020202020204" pitchFamily="34" charset="0"/>
              </a:rPr>
              <a:t> Photos (Owner), ‘Mahatma Gandhi’					&lt;https://</a:t>
            </a:r>
            <a:r>
              <a:rPr lang="en-GB" sz="1300" i="0" u="none" strike="noStrike" dirty="0" err="1">
                <a:effectLst/>
                <a:latin typeface="Arial" panose="020B0604020202020204" pitchFamily="34" charset="0"/>
                <a:cs typeface="Arial" panose="020B0604020202020204" pitchFamily="34" charset="0"/>
              </a:rPr>
              <a:t>upload.wikimedia.org</a:t>
            </a:r>
            <a:r>
              <a:rPr lang="en-GB" sz="1300" i="0" u="none" strike="noStrike" dirty="0">
                <a:effectLst/>
                <a:latin typeface="Arial" panose="020B0604020202020204" pitchFamily="34" charset="0"/>
                <a:cs typeface="Arial" panose="020B0604020202020204" pitchFamily="34" charset="0"/>
              </a:rPr>
              <a:t>/</a:t>
            </a:r>
            <a:r>
              <a:rPr lang="en-GB" sz="1300" i="0" u="none" strike="noStrike" dirty="0" err="1">
                <a:effectLst/>
                <a:latin typeface="Arial" panose="020B0604020202020204" pitchFamily="34" charset="0"/>
                <a:cs typeface="Arial" panose="020B0604020202020204" pitchFamily="34" charset="0"/>
              </a:rPr>
              <a:t>wikipedia</a:t>
            </a:r>
            <a:r>
              <a:rPr lang="en-GB" sz="1300" i="0" u="none" strike="noStrike" dirty="0">
                <a:effectLst/>
                <a:latin typeface="Arial" panose="020B0604020202020204" pitchFamily="34" charset="0"/>
                <a:cs typeface="Arial" panose="020B0604020202020204" pitchFamily="34" charset="0"/>
              </a:rPr>
              <a:t>/commons/7/7a/Mahatma-Gandhi%2C_studio%2C_1931.jpg&gt; [accessed 1 April 2024]</a:t>
            </a:r>
          </a:p>
          <a:p>
            <a:pPr marL="0" indent="0">
              <a:buNone/>
            </a:pPr>
            <a:r>
              <a:rPr lang="en-GB" sz="1300" b="0" i="0" u="none" strike="noStrike" dirty="0">
                <a:effectLst/>
                <a:highlight>
                  <a:srgbClr val="FFFFFF"/>
                </a:highlight>
                <a:latin typeface="Arial" panose="020B0604020202020204" pitchFamily="34" charset="0"/>
                <a:cs typeface="Arial" panose="020B0604020202020204" pitchFamily="34" charset="0"/>
              </a:rPr>
              <a:t>First World War Poetry Digital Archive (Owner), ‘Vera Brittain in the uniform of a World War I nurse with the Voluntary Aid Detachment.’ 	&lt;http://ww1lit.nsms.ox.ac.uk/ww1lit/collections/item/1318.&gt; </a:t>
            </a:r>
            <a:r>
              <a:rPr lang="en-GB" sz="1300" b="0" dirty="0">
                <a:latin typeface="Arial" panose="020B0604020202020204" pitchFamily="34" charset="0"/>
                <a:cs typeface="Arial" panose="020B0604020202020204" pitchFamily="34" charset="0"/>
              </a:rPr>
              <a:t>[accessed 30 March 2024].</a:t>
            </a:r>
            <a:endParaRPr lang="en-GB" sz="1300" dirty="0">
              <a:latin typeface="Arial" panose="020B0604020202020204" pitchFamily="34" charset="0"/>
              <a:cs typeface="Arial" panose="020B0604020202020204" pitchFamily="34" charset="0"/>
            </a:endParaRPr>
          </a:p>
          <a:p>
            <a:pPr marL="0" indent="0" algn="l">
              <a:buNone/>
            </a:pPr>
            <a:r>
              <a:rPr lang="en-GB" sz="1300" dirty="0">
                <a:latin typeface="Arial" panose="020B0604020202020204" pitchFamily="34" charset="0"/>
                <a:cs typeface="Arial" panose="020B0604020202020204" pitchFamily="34" charset="0"/>
              </a:rPr>
              <a:t>Harris and Ewing (Photographer), ’Albert Einstein is seen during a visit to Washington, D.C., in the 1920s’.  		&lt;https://</a:t>
            </a:r>
            <a:r>
              <a:rPr lang="en-GB" sz="1300" dirty="0" err="1">
                <a:latin typeface="Arial" panose="020B0604020202020204" pitchFamily="34" charset="0"/>
                <a:cs typeface="Arial" panose="020B0604020202020204" pitchFamily="34" charset="0"/>
              </a:rPr>
              <a:t>www.loc.gov</a:t>
            </a:r>
            <a:r>
              <a:rPr lang="en-GB" sz="1300" dirty="0">
                <a:latin typeface="Arial" panose="020B0604020202020204" pitchFamily="34" charset="0"/>
                <a:cs typeface="Arial" panose="020B0604020202020204" pitchFamily="34" charset="0"/>
              </a:rPr>
              <a:t>/item/2016885961/&gt; [accessed 1 April 2024]</a:t>
            </a:r>
          </a:p>
          <a:p>
            <a:pPr marL="0" indent="0">
              <a:buNone/>
            </a:pPr>
            <a:r>
              <a:rPr lang="en-GB" sz="1300" dirty="0">
                <a:latin typeface="Arial" panose="020B0604020202020204" pitchFamily="34" charset="0"/>
                <a:cs typeface="Arial" panose="020B0604020202020204" pitchFamily="34" charset="0"/>
              </a:rPr>
              <a:t>Karsh, Yousuf (Owner) Bertrand Russell 					&lt;https://</a:t>
            </a:r>
            <a:r>
              <a:rPr lang="en-GB" sz="1300" dirty="0" err="1">
                <a:latin typeface="Arial" panose="020B0604020202020204" pitchFamily="34" charset="0"/>
                <a:cs typeface="Arial" panose="020B0604020202020204" pitchFamily="34" charset="0"/>
              </a:rPr>
              <a:t>www.npg.org.uk</a:t>
            </a:r>
            <a:r>
              <a:rPr lang="en-GB" sz="1300" dirty="0">
                <a:latin typeface="Arial" panose="020B0604020202020204" pitchFamily="34" charset="0"/>
                <a:cs typeface="Arial" panose="020B0604020202020204" pitchFamily="34" charset="0"/>
              </a:rPr>
              <a:t>/collections/search/portrait/mw08659/</a:t>
            </a:r>
            <a:r>
              <a:rPr lang="en-GB" sz="1300" dirty="0" err="1">
                <a:latin typeface="Arial" panose="020B0604020202020204" pitchFamily="34" charset="0"/>
                <a:cs typeface="Arial" panose="020B0604020202020204" pitchFamily="34" charset="0"/>
              </a:rPr>
              <a:t>Bertrand-Russell?LinkID</a:t>
            </a:r>
            <a:r>
              <a:rPr lang="en-GB" sz="1300" dirty="0">
                <a:latin typeface="Arial" panose="020B0604020202020204" pitchFamily="34" charset="0"/>
                <a:cs typeface="Arial" panose="020B0604020202020204" pitchFamily="34" charset="0"/>
              </a:rPr>
              <a:t>=mp03901&amp;role=</a:t>
            </a:r>
            <a:r>
              <a:rPr lang="en-GB" sz="1300" dirty="0" err="1">
                <a:latin typeface="Arial" panose="020B0604020202020204" pitchFamily="34" charset="0"/>
                <a:cs typeface="Arial" panose="020B0604020202020204" pitchFamily="34" charset="0"/>
              </a:rPr>
              <a:t>sit&amp;rNo</a:t>
            </a:r>
            <a:r>
              <a:rPr lang="en-GB" sz="1300" dirty="0">
                <a:latin typeface="Arial" panose="020B0604020202020204" pitchFamily="34" charset="0"/>
                <a:cs typeface="Arial" panose="020B0604020202020204" pitchFamily="34" charset="0"/>
              </a:rPr>
              <a:t>=2&gt; [accessed 1 April 2024]</a:t>
            </a:r>
          </a:p>
          <a:p>
            <a:pPr marL="0" indent="0">
              <a:buNone/>
            </a:pPr>
            <a:r>
              <a:rPr lang="en-GB" sz="1300" dirty="0">
                <a:latin typeface="Arial" panose="020B0604020202020204" pitchFamily="34" charset="0"/>
                <a:cs typeface="Arial" panose="020B0604020202020204" pitchFamily="34" charset="0"/>
              </a:rPr>
              <a:t>Keystone-France/Gamma-Keystone (Owner), No More War In 1926 				&lt;https://</a:t>
            </a:r>
            <a:r>
              <a:rPr lang="en-GB" sz="1300" dirty="0" err="1">
                <a:latin typeface="Arial" panose="020B0604020202020204" pitchFamily="34" charset="0"/>
                <a:cs typeface="Arial" panose="020B0604020202020204" pitchFamily="34" charset="0"/>
              </a:rPr>
              <a:t>www.gettyimages.co.uk</a:t>
            </a:r>
            <a:r>
              <a:rPr lang="en-GB" sz="1300" dirty="0">
                <a:latin typeface="Arial" panose="020B0604020202020204" pitchFamily="34" charset="0"/>
                <a:cs typeface="Arial" panose="020B0604020202020204" pitchFamily="34" charset="0"/>
              </a:rPr>
              <a:t>/detail/news-photo/representatives-of-feminist-and-pacifist-associations-news-photo/106506218&gt; 	[accessed 1 April 2024]</a:t>
            </a:r>
          </a:p>
          <a:p>
            <a:pPr marL="0" indent="0">
              <a:buNone/>
            </a:pPr>
            <a:r>
              <a:rPr lang="en-GB" sz="1300" dirty="0">
                <a:latin typeface="Arial" panose="020B0604020202020204" pitchFamily="34" charset="0"/>
                <a:cs typeface="Arial" panose="020B0604020202020204" pitchFamily="34" charset="0"/>
              </a:rPr>
              <a:t>Library of Congress (Owner), ‘Scientist Albert Einstein poses for a portrait in 1947’ 							&lt;https://encrypted-tbn1.gstatic.com/licensed-	</a:t>
            </a:r>
            <a:r>
              <a:rPr lang="en-GB" sz="1300" dirty="0" err="1">
                <a:latin typeface="Arial" panose="020B0604020202020204" pitchFamily="34" charset="0"/>
                <a:cs typeface="Arial" panose="020B0604020202020204" pitchFamily="34" charset="0"/>
              </a:rPr>
              <a:t>image?q</a:t>
            </a:r>
            <a:r>
              <a:rPr lang="en-GB" sz="1300" dirty="0">
                <a:latin typeface="Arial" panose="020B0604020202020204" pitchFamily="34" charset="0"/>
                <a:cs typeface="Arial" panose="020B0604020202020204" pitchFamily="34" charset="0"/>
              </a:rPr>
              <a:t>=tbn:ANd9GcQkJzGjwnMmbX6c3_xPYZv9g6MNRzUq6kJfuuCBldKsWjSQZ6pviVStsQtE8ybH8ZLzTzdRiorMrPVX0A4&gt; [accessed 1 	April 2024]</a:t>
            </a:r>
          </a:p>
        </p:txBody>
      </p:sp>
    </p:spTree>
    <p:extLst>
      <p:ext uri="{BB962C8B-B14F-4D97-AF65-F5344CB8AC3E}">
        <p14:creationId xmlns:p14="http://schemas.microsoft.com/office/powerpoint/2010/main" val="28068825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864B8-3931-98AD-F84A-D98FE405150F}"/>
              </a:ext>
            </a:extLst>
          </p:cNvPr>
          <p:cNvSpPr>
            <a:spLocks noGrp="1"/>
          </p:cNvSpPr>
          <p:nvPr>
            <p:ph type="title"/>
          </p:nvPr>
        </p:nvSpPr>
        <p:spPr>
          <a:xfrm>
            <a:off x="288757" y="18255"/>
            <a:ext cx="10515600" cy="1325563"/>
          </a:xfrm>
        </p:spPr>
        <p:txBody>
          <a:bodyPr/>
          <a:lstStyle/>
          <a:p>
            <a:r>
              <a:rPr lang="en-GB" dirty="0"/>
              <a:t>Bibliography - Images</a:t>
            </a:r>
          </a:p>
        </p:txBody>
      </p:sp>
      <p:sp>
        <p:nvSpPr>
          <p:cNvPr id="3" name="Content Placeholder 2">
            <a:extLst>
              <a:ext uri="{FF2B5EF4-FFF2-40B4-BE49-F238E27FC236}">
                <a16:creationId xmlns:a16="http://schemas.microsoft.com/office/drawing/2014/main" id="{89D92052-99E0-7EB7-5038-C0E2D9765E82}"/>
              </a:ext>
            </a:extLst>
          </p:cNvPr>
          <p:cNvSpPr>
            <a:spLocks noGrp="1"/>
          </p:cNvSpPr>
          <p:nvPr>
            <p:ph idx="1"/>
          </p:nvPr>
        </p:nvSpPr>
        <p:spPr>
          <a:xfrm>
            <a:off x="288757" y="1135818"/>
            <a:ext cx="11630527" cy="5505613"/>
          </a:xfrm>
        </p:spPr>
        <p:txBody>
          <a:bodyPr>
            <a:normAutofit/>
          </a:bodyPr>
          <a:lstStyle/>
          <a:p>
            <a:pPr marL="0" indent="0" algn="l">
              <a:buNone/>
            </a:pPr>
            <a:endParaRPr lang="en-GB" sz="1300" i="0" u="none" strike="noStrike" dirty="0">
              <a:effectLst/>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300" b="0" dirty="0">
                <a:latin typeface="Arial" panose="020B0604020202020204" pitchFamily="34" charset="0"/>
                <a:cs typeface="Arial" panose="020B0604020202020204" pitchFamily="34" charset="0"/>
              </a:rPr>
              <a:t>National Portrait Gallery, London (Owner) ‘Vera Brittain’ 						&lt;https://</a:t>
            </a:r>
            <a:r>
              <a:rPr lang="en-GB" sz="1300" b="0" dirty="0" err="1">
                <a:latin typeface="Arial" panose="020B0604020202020204" pitchFamily="34" charset="0"/>
                <a:cs typeface="Arial" panose="020B0604020202020204" pitchFamily="34" charset="0"/>
              </a:rPr>
              <a:t>www.timeandtidemagazine.org</a:t>
            </a:r>
            <a:r>
              <a:rPr lang="en-GB" sz="1300" b="0" dirty="0">
                <a:latin typeface="Arial" panose="020B0604020202020204" pitchFamily="34" charset="0"/>
                <a:cs typeface="Arial" panose="020B0604020202020204" pitchFamily="34" charset="0"/>
              </a:rPr>
              <a:t>/key-individuals/vera-</a:t>
            </a:r>
            <a:r>
              <a:rPr lang="en-GB" sz="1300" b="0" dirty="0" err="1">
                <a:latin typeface="Arial" panose="020B0604020202020204" pitchFamily="34" charset="0"/>
                <a:cs typeface="Arial" panose="020B0604020202020204" pitchFamily="34" charset="0"/>
              </a:rPr>
              <a:t>brittain</a:t>
            </a:r>
            <a:r>
              <a:rPr lang="en-GB" sz="1300" b="0" dirty="0">
                <a:latin typeface="Arial" panose="020B0604020202020204" pitchFamily="34" charset="0"/>
                <a:cs typeface="Arial" panose="020B0604020202020204" pitchFamily="34" charset="0"/>
              </a:rPr>
              <a:t>&gt; [accessed 30 March 2024].</a:t>
            </a:r>
          </a:p>
          <a:p>
            <a:pPr marL="0" indent="0">
              <a:buNone/>
            </a:pPr>
            <a:r>
              <a:rPr lang="en-GB" sz="1300" dirty="0">
                <a:latin typeface="Arial" panose="020B0604020202020204" pitchFamily="34" charset="0"/>
                <a:cs typeface="Arial" panose="020B0604020202020204" pitchFamily="34" charset="0"/>
              </a:rPr>
              <a:t>The Jane Brown Literary Estate (Owner) ‘Bertrand Russell’ 			&lt;https://</a:t>
            </a:r>
            <a:r>
              <a:rPr lang="en-GB" sz="1300" dirty="0" err="1">
                <a:latin typeface="Arial" panose="020B0604020202020204" pitchFamily="34" charset="0"/>
                <a:cs typeface="Arial" panose="020B0604020202020204" pitchFamily="34" charset="0"/>
              </a:rPr>
              <a:t>www.npg.org.uk</a:t>
            </a:r>
            <a:r>
              <a:rPr lang="en-GB" sz="1300" dirty="0">
                <a:latin typeface="Arial" panose="020B0604020202020204" pitchFamily="34" charset="0"/>
                <a:cs typeface="Arial" panose="020B0604020202020204" pitchFamily="34" charset="0"/>
              </a:rPr>
              <a:t>/collections/search/portrait/mw195259/Bertrand-Russell&gt; [accessed 1 April 2024]</a:t>
            </a:r>
          </a:p>
          <a:p>
            <a:pPr marL="0" indent="0">
              <a:buNone/>
            </a:pPr>
            <a:r>
              <a:rPr lang="en-GB" sz="1300" i="0" u="none" strike="noStrike" dirty="0">
                <a:effectLst/>
                <a:latin typeface="Arial" panose="020B0604020202020204" pitchFamily="34" charset="0"/>
                <a:cs typeface="Arial" panose="020B0604020202020204" pitchFamily="34" charset="0"/>
              </a:rPr>
              <a:t>US Army, (Photographer), 'Desmond Doss, on top of the Maeda Escarpment, Battle of Okinawa’ 	&lt;https://</a:t>
            </a:r>
            <a:r>
              <a:rPr lang="en-GB" sz="1300" i="0" u="none" strike="noStrike" dirty="0" err="1">
                <a:effectLst/>
                <a:latin typeface="Arial" panose="020B0604020202020204" pitchFamily="34" charset="0"/>
                <a:cs typeface="Arial" panose="020B0604020202020204" pitchFamily="34" charset="0"/>
              </a:rPr>
              <a:t>upload.wikimedia.org</a:t>
            </a:r>
            <a:r>
              <a:rPr lang="en-GB" sz="1300" i="0" u="none" strike="noStrike" dirty="0">
                <a:effectLst/>
                <a:latin typeface="Arial" panose="020B0604020202020204" pitchFamily="34" charset="0"/>
                <a:cs typeface="Arial" panose="020B0604020202020204" pitchFamily="34" charset="0"/>
              </a:rPr>
              <a:t>/</a:t>
            </a:r>
            <a:r>
              <a:rPr lang="en-GB" sz="1300" i="0" u="none" strike="noStrike" dirty="0" err="1">
                <a:effectLst/>
                <a:latin typeface="Arial" panose="020B0604020202020204" pitchFamily="34" charset="0"/>
                <a:cs typeface="Arial" panose="020B0604020202020204" pitchFamily="34" charset="0"/>
              </a:rPr>
              <a:t>wikipedia</a:t>
            </a:r>
            <a:r>
              <a:rPr lang="en-GB" sz="1300" i="0" u="none" strike="noStrike" dirty="0">
                <a:effectLst/>
                <a:latin typeface="Arial" panose="020B0604020202020204" pitchFamily="34" charset="0"/>
                <a:cs typeface="Arial" panose="020B0604020202020204" pitchFamily="34" charset="0"/>
              </a:rPr>
              <a:t>/commons/8/86/</a:t>
            </a:r>
            <a:r>
              <a:rPr lang="en-GB" sz="1300" i="0" u="none" strike="noStrike" dirty="0" err="1">
                <a:effectLst/>
                <a:latin typeface="Arial" panose="020B0604020202020204" pitchFamily="34" charset="0"/>
                <a:cs typeface="Arial" panose="020B0604020202020204" pitchFamily="34" charset="0"/>
              </a:rPr>
              <a:t>Doss_Maeda.jpg</a:t>
            </a:r>
            <a:r>
              <a:rPr lang="en-GB" sz="1300" i="0" u="none" strike="noStrike" dirty="0">
                <a:effectLst/>
                <a:latin typeface="Arial" panose="020B0604020202020204" pitchFamily="34" charset="0"/>
                <a:cs typeface="Arial" panose="020B0604020202020204" pitchFamily="34" charset="0"/>
              </a:rPr>
              <a:t>&gt; [accessed 1  April 2024]</a:t>
            </a:r>
          </a:p>
          <a:p>
            <a:pPr marL="0" indent="0" algn="l">
              <a:buNone/>
            </a:pPr>
            <a:r>
              <a:rPr lang="en-GB" sz="1300" i="0" u="none" strike="noStrike" dirty="0">
                <a:effectLst/>
                <a:latin typeface="Arial" panose="020B0604020202020204" pitchFamily="34" charset="0"/>
                <a:cs typeface="Arial" panose="020B0604020202020204" pitchFamily="34" charset="0"/>
              </a:rPr>
              <a:t>US National Archives, (Owner), "Doss wearing an HBT jacket with a medic’s kit bag around his neck on Okinawa’ 	&lt;https://www.nationalww2museum.org/war/articles/private-first-class-</a:t>
            </a:r>
            <a:r>
              <a:rPr lang="en-GB" sz="1300" i="0" u="none" strike="noStrike" dirty="0" err="1">
                <a:effectLst/>
                <a:latin typeface="Arial" panose="020B0604020202020204" pitchFamily="34" charset="0"/>
                <a:cs typeface="Arial" panose="020B0604020202020204" pitchFamily="34" charset="0"/>
              </a:rPr>
              <a:t>desmond</a:t>
            </a:r>
            <a:r>
              <a:rPr lang="en-GB" sz="1300" i="0" u="none" strike="noStrike" dirty="0">
                <a:effectLst/>
                <a:latin typeface="Arial" panose="020B0604020202020204" pitchFamily="34" charset="0"/>
                <a:cs typeface="Arial" panose="020B0604020202020204" pitchFamily="34" charset="0"/>
              </a:rPr>
              <a:t>-</a:t>
            </a:r>
            <a:r>
              <a:rPr lang="en-GB" sz="1300" i="0" u="none" strike="noStrike" dirty="0" err="1">
                <a:effectLst/>
                <a:latin typeface="Arial" panose="020B0604020202020204" pitchFamily="34" charset="0"/>
                <a:cs typeface="Arial" panose="020B0604020202020204" pitchFamily="34" charset="0"/>
              </a:rPr>
              <a:t>thomas</a:t>
            </a:r>
            <a:r>
              <a:rPr lang="en-GB" sz="1300" i="0" u="none" strike="noStrike" dirty="0">
                <a:effectLst/>
                <a:latin typeface="Arial" panose="020B0604020202020204" pitchFamily="34" charset="0"/>
                <a:cs typeface="Arial" panose="020B0604020202020204" pitchFamily="34" charset="0"/>
              </a:rPr>
              <a:t>-doss-medal-of-</a:t>
            </a:r>
            <a:r>
              <a:rPr lang="en-GB" sz="1300" i="0" u="none" strike="noStrike" dirty="0" err="1">
                <a:effectLst/>
                <a:latin typeface="Arial" panose="020B0604020202020204" pitchFamily="34" charset="0"/>
                <a:cs typeface="Arial" panose="020B0604020202020204" pitchFamily="34" charset="0"/>
              </a:rPr>
              <a:t>honor</a:t>
            </a:r>
            <a:r>
              <a:rPr lang="en-GB" sz="1300" i="0" u="none" strike="noStrike" dirty="0">
                <a:effectLst/>
                <a:latin typeface="Arial" panose="020B0604020202020204" pitchFamily="34" charset="0"/>
                <a:cs typeface="Arial" panose="020B0604020202020204" pitchFamily="34" charset="0"/>
              </a:rPr>
              <a:t>&gt; [accessed 1 April 2024]</a:t>
            </a:r>
          </a:p>
          <a:p>
            <a:pPr marL="0" indent="0" algn="l">
              <a:buNone/>
            </a:pPr>
            <a:r>
              <a:rPr lang="en-GB" sz="1300" i="0" u="none" strike="noStrike" dirty="0">
                <a:effectLst/>
                <a:latin typeface="Arial" panose="020B0604020202020204" pitchFamily="34" charset="0"/>
                <a:cs typeface="Arial" panose="020B0604020202020204" pitchFamily="34" charset="0"/>
              </a:rPr>
              <a:t>Widener, Jeff,  (Photographer), ‘Tank Man’ 								&lt;https://</a:t>
            </a:r>
            <a:r>
              <a:rPr lang="en-GB" sz="1300" i="0" u="none" strike="noStrike" dirty="0" err="1">
                <a:effectLst/>
                <a:latin typeface="Arial" panose="020B0604020202020204" pitchFamily="34" charset="0"/>
                <a:cs typeface="Arial" panose="020B0604020202020204" pitchFamily="34" charset="0"/>
              </a:rPr>
              <a:t>www.jeffwidener.com</a:t>
            </a:r>
            <a:r>
              <a:rPr lang="en-GB" sz="1300" i="0" u="none" strike="noStrike" dirty="0">
                <a:effectLst/>
                <a:latin typeface="Arial" panose="020B0604020202020204" pitchFamily="34" charset="0"/>
                <a:cs typeface="Arial" panose="020B0604020202020204" pitchFamily="34" charset="0"/>
              </a:rPr>
              <a:t>&gt; [accessed 1 April 2024].</a:t>
            </a:r>
          </a:p>
          <a:p>
            <a:pPr marL="0" indent="0" algn="l">
              <a:buNone/>
            </a:pPr>
            <a:endParaRPr lang="en-GB" sz="1300" i="0" u="none" strike="noStrike" dirty="0">
              <a:effectLst/>
              <a:latin typeface="Arial" panose="020B0604020202020204" pitchFamily="34" charset="0"/>
              <a:cs typeface="Arial" panose="020B0604020202020204" pitchFamily="34" charset="0"/>
            </a:endParaRPr>
          </a:p>
          <a:p>
            <a:pPr marL="0" indent="0" algn="l">
              <a:buNone/>
            </a:pPr>
            <a:endParaRPr lang="en-GB" sz="1300" i="0" u="none" strike="noStrike"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58114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18303</TotalTime>
  <Words>5649</Words>
  <Application>Microsoft Macintosh PowerPoint</Application>
  <PresentationFormat>Widescreen</PresentationFormat>
  <Paragraphs>334</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FSAlbert-Regular</vt:lpstr>
      <vt:lpstr>GT America Standard</vt:lpstr>
      <vt:lpstr>Times New Roman</vt:lpstr>
      <vt:lpstr>Office Theme</vt:lpstr>
      <vt:lpstr>Critically assess the arguments for Pacifism.  The Ethics of Life and Death (HPPH5904)</vt:lpstr>
      <vt:lpstr>PowerPoint Presentation</vt:lpstr>
      <vt:lpstr>What is Pacifism? </vt:lpstr>
      <vt:lpstr>PowerPoint Presentation</vt:lpstr>
      <vt:lpstr>What are the Ethics behind Pacifism?</vt:lpstr>
      <vt:lpstr>PowerPoint Presentation</vt:lpstr>
      <vt:lpstr>What are the arguments for Pacifism?</vt:lpstr>
      <vt:lpstr>Famous Pacifists</vt:lpstr>
      <vt:lpstr>PowerPoint Presentation</vt:lpstr>
      <vt:lpstr>PowerPoint Presentation</vt:lpstr>
      <vt:lpstr>PowerPoint Presentation</vt:lpstr>
      <vt:lpstr>PowerPoint Presentation</vt:lpstr>
      <vt:lpstr>What are the consequences of Pacifism?</vt:lpstr>
      <vt:lpstr>PowerPoint Presentation</vt:lpstr>
      <vt:lpstr>What is the difference between a Pacifist and a Conscientious Objector?</vt:lpstr>
      <vt:lpstr>PowerPoint Presentation</vt:lpstr>
      <vt:lpstr>Bibliography</vt:lpstr>
      <vt:lpstr>Bibliography</vt:lpstr>
      <vt:lpstr>Bibliography - Images</vt:lpstr>
      <vt:lpstr>Bibliography - Images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Arguments for Pacifism</dc:title>
  <dc:creator>Katie Pullen-O'Brien (2219958)</dc:creator>
  <cp:lastModifiedBy>Katie Pullen-O'Brien (2219958)</cp:lastModifiedBy>
  <cp:revision>104</cp:revision>
  <cp:lastPrinted>2024-05-22T15:16:02Z</cp:lastPrinted>
  <dcterms:created xsi:type="dcterms:W3CDTF">2024-03-26T13:01:25Z</dcterms:created>
  <dcterms:modified xsi:type="dcterms:W3CDTF">2024-05-22T16:07:59Z</dcterms:modified>
</cp:coreProperties>
</file>