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56" r:id="rId2"/>
    <p:sldId id="257" r:id="rId3"/>
    <p:sldId id="258" r:id="rId4"/>
    <p:sldId id="259" r:id="rId5"/>
    <p:sldId id="262" r:id="rId6"/>
    <p:sldId id="263" r:id="rId7"/>
    <p:sldId id="260" r:id="rId8"/>
    <p:sldId id="261" r:id="rId9"/>
    <p:sldId id="264" r:id="rId10"/>
    <p:sldId id="266" r:id="rId11"/>
    <p:sldId id="267" r:id="rId12"/>
    <p:sldId id="293" r:id="rId13"/>
    <p:sldId id="268" r:id="rId14"/>
    <p:sldId id="269" r:id="rId15"/>
    <p:sldId id="270" r:id="rId16"/>
    <p:sldId id="271" r:id="rId17"/>
    <p:sldId id="272" r:id="rId18"/>
    <p:sldId id="294" r:id="rId19"/>
    <p:sldId id="273" r:id="rId20"/>
    <p:sldId id="274" r:id="rId21"/>
    <p:sldId id="275" r:id="rId22"/>
    <p:sldId id="276" r:id="rId23"/>
    <p:sldId id="278" r:id="rId24"/>
    <p:sldId id="279" r:id="rId25"/>
    <p:sldId id="280" r:id="rId26"/>
    <p:sldId id="281" r:id="rId27"/>
    <p:sldId id="295" r:id="rId28"/>
    <p:sldId id="296" r:id="rId29"/>
    <p:sldId id="297" r:id="rId30"/>
    <p:sldId id="282" r:id="rId31"/>
    <p:sldId id="283" r:id="rId32"/>
    <p:sldId id="284" r:id="rId33"/>
    <p:sldId id="285" r:id="rId34"/>
    <p:sldId id="286" r:id="rId35"/>
    <p:sldId id="287" r:id="rId36"/>
    <p:sldId id="288" r:id="rId37"/>
    <p:sldId id="289" r:id="rId38"/>
    <p:sldId id="290" r:id="rId39"/>
    <p:sldId id="291" r:id="rId40"/>
    <p:sldId id="292" r:id="rId4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7158B1-2D06-44FE-80B7-9BC3678EB901}" v="51" dt="2024-11-18T13:00:02.0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75" d="100"/>
          <a:sy n="75" d="100"/>
        </p:scale>
        <p:origin x="60" y="6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3.xml.rels><?xml version="1.0" encoding="UTF-8" standalone="yes"?>
<Relationships xmlns="http://schemas.openxmlformats.org/package/2006/relationships"><Relationship Id="rId1" Type="http://schemas.openxmlformats.org/officeDocument/2006/relationships/hyperlink" Target="https://www.youtube.com/watch?v=QTsewNrHUHU&amp;list=PLqKzIH-LNGS-x83RPmKsIBx8mRI3Nqz4R"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https://www.youtube.com/watch?v=QTsewNrHUHU&amp;list=PLqKzIH-LNGS-x83RPmKsIBx8mRI3Nqz4R"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5FDAA7-44F8-4C36-AEF7-BFB84E6DDB0C}"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3AF1D1F8-A65D-4B7E-B455-127B8D787DAC}">
      <dgm:prSet/>
      <dgm:spPr/>
      <dgm:t>
        <a:bodyPr/>
        <a:lstStyle/>
        <a:p>
          <a:r>
            <a:rPr lang="en-GB"/>
            <a:t>Psychodynamic Influences</a:t>
          </a:r>
          <a:endParaRPr lang="en-US"/>
        </a:p>
      </dgm:t>
    </dgm:pt>
    <dgm:pt modelId="{0A24C5F3-28EC-44E9-9BFB-77A2AFB0869B}" type="parTrans" cxnId="{87DBCDE0-5B6F-4D07-9D42-562DE7E2DDB7}">
      <dgm:prSet/>
      <dgm:spPr/>
      <dgm:t>
        <a:bodyPr/>
        <a:lstStyle/>
        <a:p>
          <a:endParaRPr lang="en-US"/>
        </a:p>
      </dgm:t>
    </dgm:pt>
    <dgm:pt modelId="{D214FE4F-30EA-4FC9-997E-A98A96B903E2}" type="sibTrans" cxnId="{87DBCDE0-5B6F-4D07-9D42-562DE7E2DDB7}">
      <dgm:prSet/>
      <dgm:spPr/>
      <dgm:t>
        <a:bodyPr/>
        <a:lstStyle/>
        <a:p>
          <a:endParaRPr lang="en-US"/>
        </a:p>
      </dgm:t>
    </dgm:pt>
    <dgm:pt modelId="{21F8AB0D-9FEC-4B75-860B-73A3267ECBFD}">
      <dgm:prSet/>
      <dgm:spPr/>
      <dgm:t>
        <a:bodyPr/>
        <a:lstStyle/>
        <a:p>
          <a:r>
            <a:rPr lang="en-GB"/>
            <a:t>Object-Relations theory</a:t>
          </a:r>
          <a:endParaRPr lang="en-US"/>
        </a:p>
      </dgm:t>
    </dgm:pt>
    <dgm:pt modelId="{B841390F-CC35-4A0E-B63B-F1F09FCAD399}" type="parTrans" cxnId="{560DFF16-FB8E-4E29-8AEF-F061783C19F2}">
      <dgm:prSet/>
      <dgm:spPr/>
      <dgm:t>
        <a:bodyPr/>
        <a:lstStyle/>
        <a:p>
          <a:endParaRPr lang="en-US"/>
        </a:p>
      </dgm:t>
    </dgm:pt>
    <dgm:pt modelId="{80C7D361-2350-4B74-829B-7907B947B1F8}" type="sibTrans" cxnId="{560DFF16-FB8E-4E29-8AEF-F061783C19F2}">
      <dgm:prSet/>
      <dgm:spPr/>
      <dgm:t>
        <a:bodyPr/>
        <a:lstStyle/>
        <a:p>
          <a:endParaRPr lang="en-US"/>
        </a:p>
      </dgm:t>
    </dgm:pt>
    <dgm:pt modelId="{EBDF4C25-D770-4546-8A5D-BB6FA76EBEDA}">
      <dgm:prSet/>
      <dgm:spPr/>
      <dgm:t>
        <a:bodyPr/>
        <a:lstStyle/>
        <a:p>
          <a:r>
            <a:rPr lang="en-GB"/>
            <a:t>Tavistock Clinic</a:t>
          </a:r>
          <a:endParaRPr lang="en-US"/>
        </a:p>
      </dgm:t>
    </dgm:pt>
    <dgm:pt modelId="{D02FA008-D319-4CF6-A6F8-670A9633FC47}" type="parTrans" cxnId="{8500485B-A6EB-47D4-9DF7-3FDE5B77BBF0}">
      <dgm:prSet/>
      <dgm:spPr/>
      <dgm:t>
        <a:bodyPr/>
        <a:lstStyle/>
        <a:p>
          <a:endParaRPr lang="en-US"/>
        </a:p>
      </dgm:t>
    </dgm:pt>
    <dgm:pt modelId="{12B54E67-AF1D-4FD8-9EA5-F0616D76070A}" type="sibTrans" cxnId="{8500485B-A6EB-47D4-9DF7-3FDE5B77BBF0}">
      <dgm:prSet/>
      <dgm:spPr/>
      <dgm:t>
        <a:bodyPr/>
        <a:lstStyle/>
        <a:p>
          <a:endParaRPr lang="en-US"/>
        </a:p>
      </dgm:t>
    </dgm:pt>
    <dgm:pt modelId="{642FE7A9-5BDD-4328-AE64-1A45BE76B4FC}">
      <dgm:prSet/>
      <dgm:spPr/>
      <dgm:t>
        <a:bodyPr/>
        <a:lstStyle/>
        <a:p>
          <a:r>
            <a:rPr lang="en-GB"/>
            <a:t>Drew from different sciences</a:t>
          </a:r>
          <a:endParaRPr lang="en-US"/>
        </a:p>
      </dgm:t>
    </dgm:pt>
    <dgm:pt modelId="{7C8834D3-2878-445C-BF54-8379235E38AB}" type="parTrans" cxnId="{C4684624-772D-4DEF-9481-40A2620955D0}">
      <dgm:prSet/>
      <dgm:spPr/>
      <dgm:t>
        <a:bodyPr/>
        <a:lstStyle/>
        <a:p>
          <a:endParaRPr lang="en-US"/>
        </a:p>
      </dgm:t>
    </dgm:pt>
    <dgm:pt modelId="{3ADA5AAD-30D0-4128-8F1A-34AF6021FDDD}" type="sibTrans" cxnId="{C4684624-772D-4DEF-9481-40A2620955D0}">
      <dgm:prSet/>
      <dgm:spPr/>
      <dgm:t>
        <a:bodyPr/>
        <a:lstStyle/>
        <a:p>
          <a:endParaRPr lang="en-US"/>
        </a:p>
      </dgm:t>
    </dgm:pt>
    <dgm:pt modelId="{C0BAB489-ECF3-4865-8A3A-53C83D6E45B6}">
      <dgm:prSet/>
      <dgm:spPr/>
      <dgm:t>
        <a:bodyPr/>
        <a:lstStyle/>
        <a:p>
          <a:r>
            <a:rPr lang="en-GB" dirty="0"/>
            <a:t>Ground-breaking trilogy - </a:t>
          </a:r>
          <a:endParaRPr lang="en-US" dirty="0"/>
        </a:p>
      </dgm:t>
    </dgm:pt>
    <dgm:pt modelId="{3035118A-1B95-4CFC-9DC5-7F67DF820495}" type="parTrans" cxnId="{8F947551-5569-425B-926B-C4632F4BD72B}">
      <dgm:prSet/>
      <dgm:spPr/>
      <dgm:t>
        <a:bodyPr/>
        <a:lstStyle/>
        <a:p>
          <a:endParaRPr lang="en-US"/>
        </a:p>
      </dgm:t>
    </dgm:pt>
    <dgm:pt modelId="{A174CFCA-0A51-488E-BDDC-AE528FD0932A}" type="sibTrans" cxnId="{8F947551-5569-425B-926B-C4632F4BD72B}">
      <dgm:prSet/>
      <dgm:spPr/>
      <dgm:t>
        <a:bodyPr/>
        <a:lstStyle/>
        <a:p>
          <a:endParaRPr lang="en-US"/>
        </a:p>
      </dgm:t>
    </dgm:pt>
    <dgm:pt modelId="{B16E65E6-7E13-45C0-A771-5511CDE55756}" type="pres">
      <dgm:prSet presAssocID="{C75FDAA7-44F8-4C36-AEF7-BFB84E6DDB0C}" presName="vert0" presStyleCnt="0">
        <dgm:presLayoutVars>
          <dgm:dir/>
          <dgm:animOne val="branch"/>
          <dgm:animLvl val="lvl"/>
        </dgm:presLayoutVars>
      </dgm:prSet>
      <dgm:spPr/>
    </dgm:pt>
    <dgm:pt modelId="{8C14A9ED-1B1E-4350-A0CC-44BBE3508EBF}" type="pres">
      <dgm:prSet presAssocID="{3AF1D1F8-A65D-4B7E-B455-127B8D787DAC}" presName="thickLine" presStyleLbl="alignNode1" presStyleIdx="0" presStyleCnt="5"/>
      <dgm:spPr/>
    </dgm:pt>
    <dgm:pt modelId="{E51E597A-755E-4FCD-8DFF-5DE92B0DA938}" type="pres">
      <dgm:prSet presAssocID="{3AF1D1F8-A65D-4B7E-B455-127B8D787DAC}" presName="horz1" presStyleCnt="0"/>
      <dgm:spPr/>
    </dgm:pt>
    <dgm:pt modelId="{060BE7BB-BFBC-4E6D-AAB5-E77C6DA3CB83}" type="pres">
      <dgm:prSet presAssocID="{3AF1D1F8-A65D-4B7E-B455-127B8D787DAC}" presName="tx1" presStyleLbl="revTx" presStyleIdx="0" presStyleCnt="5"/>
      <dgm:spPr/>
    </dgm:pt>
    <dgm:pt modelId="{CEC2B203-500C-4BE6-9152-F4C1521A9542}" type="pres">
      <dgm:prSet presAssocID="{3AF1D1F8-A65D-4B7E-B455-127B8D787DAC}" presName="vert1" presStyleCnt="0"/>
      <dgm:spPr/>
    </dgm:pt>
    <dgm:pt modelId="{7989D9AB-7968-414A-8CA1-08C23CD427A1}" type="pres">
      <dgm:prSet presAssocID="{21F8AB0D-9FEC-4B75-860B-73A3267ECBFD}" presName="thickLine" presStyleLbl="alignNode1" presStyleIdx="1" presStyleCnt="5"/>
      <dgm:spPr/>
    </dgm:pt>
    <dgm:pt modelId="{555D04AE-283D-4291-B900-915F0FACAF7D}" type="pres">
      <dgm:prSet presAssocID="{21F8AB0D-9FEC-4B75-860B-73A3267ECBFD}" presName="horz1" presStyleCnt="0"/>
      <dgm:spPr/>
    </dgm:pt>
    <dgm:pt modelId="{ACCDE40E-F058-49BF-9517-953D6559F3A2}" type="pres">
      <dgm:prSet presAssocID="{21F8AB0D-9FEC-4B75-860B-73A3267ECBFD}" presName="tx1" presStyleLbl="revTx" presStyleIdx="1" presStyleCnt="5"/>
      <dgm:spPr/>
    </dgm:pt>
    <dgm:pt modelId="{E3CAA8E6-E2B7-495F-99A5-921680BE088F}" type="pres">
      <dgm:prSet presAssocID="{21F8AB0D-9FEC-4B75-860B-73A3267ECBFD}" presName="vert1" presStyleCnt="0"/>
      <dgm:spPr/>
    </dgm:pt>
    <dgm:pt modelId="{7693BAB3-FF38-415D-9475-1E7A71A46A1C}" type="pres">
      <dgm:prSet presAssocID="{EBDF4C25-D770-4546-8A5D-BB6FA76EBEDA}" presName="thickLine" presStyleLbl="alignNode1" presStyleIdx="2" presStyleCnt="5"/>
      <dgm:spPr/>
    </dgm:pt>
    <dgm:pt modelId="{F7A30A8C-978E-4E90-BE1B-FD1068843FB7}" type="pres">
      <dgm:prSet presAssocID="{EBDF4C25-D770-4546-8A5D-BB6FA76EBEDA}" presName="horz1" presStyleCnt="0"/>
      <dgm:spPr/>
    </dgm:pt>
    <dgm:pt modelId="{73011019-65F8-46FC-BC47-13CE8B81CD22}" type="pres">
      <dgm:prSet presAssocID="{EBDF4C25-D770-4546-8A5D-BB6FA76EBEDA}" presName="tx1" presStyleLbl="revTx" presStyleIdx="2" presStyleCnt="5"/>
      <dgm:spPr/>
    </dgm:pt>
    <dgm:pt modelId="{F2DD76BE-CEBC-4E79-BAD2-047EBDD35252}" type="pres">
      <dgm:prSet presAssocID="{EBDF4C25-D770-4546-8A5D-BB6FA76EBEDA}" presName="vert1" presStyleCnt="0"/>
      <dgm:spPr/>
    </dgm:pt>
    <dgm:pt modelId="{A9C4B29C-ACFF-4507-A252-10D6FD232E72}" type="pres">
      <dgm:prSet presAssocID="{642FE7A9-5BDD-4328-AE64-1A45BE76B4FC}" presName="thickLine" presStyleLbl="alignNode1" presStyleIdx="3" presStyleCnt="5"/>
      <dgm:spPr/>
    </dgm:pt>
    <dgm:pt modelId="{B5EF1036-22CA-46AB-8E1E-5FFFE93CEA68}" type="pres">
      <dgm:prSet presAssocID="{642FE7A9-5BDD-4328-AE64-1A45BE76B4FC}" presName="horz1" presStyleCnt="0"/>
      <dgm:spPr/>
    </dgm:pt>
    <dgm:pt modelId="{D324F39B-C1F3-44A1-A558-F4DC1CD24DA9}" type="pres">
      <dgm:prSet presAssocID="{642FE7A9-5BDD-4328-AE64-1A45BE76B4FC}" presName="tx1" presStyleLbl="revTx" presStyleIdx="3" presStyleCnt="5"/>
      <dgm:spPr/>
    </dgm:pt>
    <dgm:pt modelId="{114B12D0-0456-47E1-9A72-5FF607891F00}" type="pres">
      <dgm:prSet presAssocID="{642FE7A9-5BDD-4328-AE64-1A45BE76B4FC}" presName="vert1" presStyleCnt="0"/>
      <dgm:spPr/>
    </dgm:pt>
    <dgm:pt modelId="{0B4B997B-D8EF-4E3B-A7C8-D59C5C1BB3F1}" type="pres">
      <dgm:prSet presAssocID="{C0BAB489-ECF3-4865-8A3A-53C83D6E45B6}" presName="thickLine" presStyleLbl="alignNode1" presStyleIdx="4" presStyleCnt="5"/>
      <dgm:spPr/>
    </dgm:pt>
    <dgm:pt modelId="{666466E2-C176-4F40-B9BB-880D1E035E9A}" type="pres">
      <dgm:prSet presAssocID="{C0BAB489-ECF3-4865-8A3A-53C83D6E45B6}" presName="horz1" presStyleCnt="0"/>
      <dgm:spPr/>
    </dgm:pt>
    <dgm:pt modelId="{212636BC-1E93-4096-9D85-EFED72042536}" type="pres">
      <dgm:prSet presAssocID="{C0BAB489-ECF3-4865-8A3A-53C83D6E45B6}" presName="tx1" presStyleLbl="revTx" presStyleIdx="4" presStyleCnt="5"/>
      <dgm:spPr/>
    </dgm:pt>
    <dgm:pt modelId="{74CFA879-93F0-403B-956C-02C13EC0FC5A}" type="pres">
      <dgm:prSet presAssocID="{C0BAB489-ECF3-4865-8A3A-53C83D6E45B6}" presName="vert1" presStyleCnt="0"/>
      <dgm:spPr/>
    </dgm:pt>
  </dgm:ptLst>
  <dgm:cxnLst>
    <dgm:cxn modelId="{C6FAAF0C-F62C-4762-8217-7D34F07C347E}" type="presOf" srcId="{642FE7A9-5BDD-4328-AE64-1A45BE76B4FC}" destId="{D324F39B-C1F3-44A1-A558-F4DC1CD24DA9}" srcOrd="0" destOrd="0" presId="urn:microsoft.com/office/officeart/2008/layout/LinedList"/>
    <dgm:cxn modelId="{560DFF16-FB8E-4E29-8AEF-F061783C19F2}" srcId="{C75FDAA7-44F8-4C36-AEF7-BFB84E6DDB0C}" destId="{21F8AB0D-9FEC-4B75-860B-73A3267ECBFD}" srcOrd="1" destOrd="0" parTransId="{B841390F-CC35-4A0E-B63B-F1F09FCAD399}" sibTransId="{80C7D361-2350-4B74-829B-7907B947B1F8}"/>
    <dgm:cxn modelId="{C4684624-772D-4DEF-9481-40A2620955D0}" srcId="{C75FDAA7-44F8-4C36-AEF7-BFB84E6DDB0C}" destId="{642FE7A9-5BDD-4328-AE64-1A45BE76B4FC}" srcOrd="3" destOrd="0" parTransId="{7C8834D3-2878-445C-BF54-8379235E38AB}" sibTransId="{3ADA5AAD-30D0-4128-8F1A-34AF6021FDDD}"/>
    <dgm:cxn modelId="{21A58D2E-9E87-49BD-9D7C-34D387D5681D}" type="presOf" srcId="{3AF1D1F8-A65D-4B7E-B455-127B8D787DAC}" destId="{060BE7BB-BFBC-4E6D-AAB5-E77C6DA3CB83}" srcOrd="0" destOrd="0" presId="urn:microsoft.com/office/officeart/2008/layout/LinedList"/>
    <dgm:cxn modelId="{23911533-FC63-45DD-9D68-B5A5CD998DB4}" type="presOf" srcId="{21F8AB0D-9FEC-4B75-860B-73A3267ECBFD}" destId="{ACCDE40E-F058-49BF-9517-953D6559F3A2}" srcOrd="0" destOrd="0" presId="urn:microsoft.com/office/officeart/2008/layout/LinedList"/>
    <dgm:cxn modelId="{519E7F36-562E-4092-9C77-AC786B4B74BE}" type="presOf" srcId="{EBDF4C25-D770-4546-8A5D-BB6FA76EBEDA}" destId="{73011019-65F8-46FC-BC47-13CE8B81CD22}" srcOrd="0" destOrd="0" presId="urn:microsoft.com/office/officeart/2008/layout/LinedList"/>
    <dgm:cxn modelId="{8500485B-A6EB-47D4-9DF7-3FDE5B77BBF0}" srcId="{C75FDAA7-44F8-4C36-AEF7-BFB84E6DDB0C}" destId="{EBDF4C25-D770-4546-8A5D-BB6FA76EBEDA}" srcOrd="2" destOrd="0" parTransId="{D02FA008-D319-4CF6-A6F8-670A9633FC47}" sibTransId="{12B54E67-AF1D-4FD8-9EA5-F0616D76070A}"/>
    <dgm:cxn modelId="{8F947551-5569-425B-926B-C4632F4BD72B}" srcId="{C75FDAA7-44F8-4C36-AEF7-BFB84E6DDB0C}" destId="{C0BAB489-ECF3-4865-8A3A-53C83D6E45B6}" srcOrd="4" destOrd="0" parTransId="{3035118A-1B95-4CFC-9DC5-7F67DF820495}" sibTransId="{A174CFCA-0A51-488E-BDDC-AE528FD0932A}"/>
    <dgm:cxn modelId="{8CE082A2-3610-42AC-9710-646E826D4B3E}" type="presOf" srcId="{C75FDAA7-44F8-4C36-AEF7-BFB84E6DDB0C}" destId="{B16E65E6-7E13-45C0-A771-5511CDE55756}" srcOrd="0" destOrd="0" presId="urn:microsoft.com/office/officeart/2008/layout/LinedList"/>
    <dgm:cxn modelId="{F6A58FAC-09B1-4F3C-A3F8-8ECD3076C927}" type="presOf" srcId="{C0BAB489-ECF3-4865-8A3A-53C83D6E45B6}" destId="{212636BC-1E93-4096-9D85-EFED72042536}" srcOrd="0" destOrd="0" presId="urn:microsoft.com/office/officeart/2008/layout/LinedList"/>
    <dgm:cxn modelId="{87DBCDE0-5B6F-4D07-9D42-562DE7E2DDB7}" srcId="{C75FDAA7-44F8-4C36-AEF7-BFB84E6DDB0C}" destId="{3AF1D1F8-A65D-4B7E-B455-127B8D787DAC}" srcOrd="0" destOrd="0" parTransId="{0A24C5F3-28EC-44E9-9BFB-77A2AFB0869B}" sibTransId="{D214FE4F-30EA-4FC9-997E-A98A96B903E2}"/>
    <dgm:cxn modelId="{3324C891-FE79-4FAD-9E14-49A8243027FE}" type="presParOf" srcId="{B16E65E6-7E13-45C0-A771-5511CDE55756}" destId="{8C14A9ED-1B1E-4350-A0CC-44BBE3508EBF}" srcOrd="0" destOrd="0" presId="urn:microsoft.com/office/officeart/2008/layout/LinedList"/>
    <dgm:cxn modelId="{414D5B7E-EC2D-4E7C-8805-E39BB77ABCDC}" type="presParOf" srcId="{B16E65E6-7E13-45C0-A771-5511CDE55756}" destId="{E51E597A-755E-4FCD-8DFF-5DE92B0DA938}" srcOrd="1" destOrd="0" presId="urn:microsoft.com/office/officeart/2008/layout/LinedList"/>
    <dgm:cxn modelId="{A71240B2-8B96-474B-8A2E-B4FD11E09CCB}" type="presParOf" srcId="{E51E597A-755E-4FCD-8DFF-5DE92B0DA938}" destId="{060BE7BB-BFBC-4E6D-AAB5-E77C6DA3CB83}" srcOrd="0" destOrd="0" presId="urn:microsoft.com/office/officeart/2008/layout/LinedList"/>
    <dgm:cxn modelId="{AC0FBF93-D903-4D97-8AFB-673F33095D73}" type="presParOf" srcId="{E51E597A-755E-4FCD-8DFF-5DE92B0DA938}" destId="{CEC2B203-500C-4BE6-9152-F4C1521A9542}" srcOrd="1" destOrd="0" presId="urn:microsoft.com/office/officeart/2008/layout/LinedList"/>
    <dgm:cxn modelId="{8C854DE3-2E0B-468B-9E80-9F5A712B5CDA}" type="presParOf" srcId="{B16E65E6-7E13-45C0-A771-5511CDE55756}" destId="{7989D9AB-7968-414A-8CA1-08C23CD427A1}" srcOrd="2" destOrd="0" presId="urn:microsoft.com/office/officeart/2008/layout/LinedList"/>
    <dgm:cxn modelId="{7D97CD01-18A5-4CAE-8741-C43B1C1A1B94}" type="presParOf" srcId="{B16E65E6-7E13-45C0-A771-5511CDE55756}" destId="{555D04AE-283D-4291-B900-915F0FACAF7D}" srcOrd="3" destOrd="0" presId="urn:microsoft.com/office/officeart/2008/layout/LinedList"/>
    <dgm:cxn modelId="{27AA9401-F441-4257-9AEF-9C3CC1823260}" type="presParOf" srcId="{555D04AE-283D-4291-B900-915F0FACAF7D}" destId="{ACCDE40E-F058-49BF-9517-953D6559F3A2}" srcOrd="0" destOrd="0" presId="urn:microsoft.com/office/officeart/2008/layout/LinedList"/>
    <dgm:cxn modelId="{F210E9CB-8B90-4D49-B78B-6442C00A39A5}" type="presParOf" srcId="{555D04AE-283D-4291-B900-915F0FACAF7D}" destId="{E3CAA8E6-E2B7-495F-99A5-921680BE088F}" srcOrd="1" destOrd="0" presId="urn:microsoft.com/office/officeart/2008/layout/LinedList"/>
    <dgm:cxn modelId="{24A6E719-40EF-404C-9B84-B94B1ABCBC1A}" type="presParOf" srcId="{B16E65E6-7E13-45C0-A771-5511CDE55756}" destId="{7693BAB3-FF38-415D-9475-1E7A71A46A1C}" srcOrd="4" destOrd="0" presId="urn:microsoft.com/office/officeart/2008/layout/LinedList"/>
    <dgm:cxn modelId="{3319D943-D45C-42A2-BB9C-9F25A05B8CBD}" type="presParOf" srcId="{B16E65E6-7E13-45C0-A771-5511CDE55756}" destId="{F7A30A8C-978E-4E90-BE1B-FD1068843FB7}" srcOrd="5" destOrd="0" presId="urn:microsoft.com/office/officeart/2008/layout/LinedList"/>
    <dgm:cxn modelId="{AC01E96F-A2C4-4281-BDAC-A2D72E8DD58E}" type="presParOf" srcId="{F7A30A8C-978E-4E90-BE1B-FD1068843FB7}" destId="{73011019-65F8-46FC-BC47-13CE8B81CD22}" srcOrd="0" destOrd="0" presId="urn:microsoft.com/office/officeart/2008/layout/LinedList"/>
    <dgm:cxn modelId="{F2FADDD9-2CA2-4646-AA72-D6A5AB7798EB}" type="presParOf" srcId="{F7A30A8C-978E-4E90-BE1B-FD1068843FB7}" destId="{F2DD76BE-CEBC-4E79-BAD2-047EBDD35252}" srcOrd="1" destOrd="0" presId="urn:microsoft.com/office/officeart/2008/layout/LinedList"/>
    <dgm:cxn modelId="{008FF1A4-23DA-4E13-9EDA-E5948CFC2479}" type="presParOf" srcId="{B16E65E6-7E13-45C0-A771-5511CDE55756}" destId="{A9C4B29C-ACFF-4507-A252-10D6FD232E72}" srcOrd="6" destOrd="0" presId="urn:microsoft.com/office/officeart/2008/layout/LinedList"/>
    <dgm:cxn modelId="{A27828A8-9F85-410A-BF9C-E909F2C6E80A}" type="presParOf" srcId="{B16E65E6-7E13-45C0-A771-5511CDE55756}" destId="{B5EF1036-22CA-46AB-8E1E-5FFFE93CEA68}" srcOrd="7" destOrd="0" presId="urn:microsoft.com/office/officeart/2008/layout/LinedList"/>
    <dgm:cxn modelId="{C07445D7-5BE8-46E3-8703-C8506F0BF3E7}" type="presParOf" srcId="{B5EF1036-22CA-46AB-8E1E-5FFFE93CEA68}" destId="{D324F39B-C1F3-44A1-A558-F4DC1CD24DA9}" srcOrd="0" destOrd="0" presId="urn:microsoft.com/office/officeart/2008/layout/LinedList"/>
    <dgm:cxn modelId="{23285101-4907-4AFE-8CE1-221FB5148B62}" type="presParOf" srcId="{B5EF1036-22CA-46AB-8E1E-5FFFE93CEA68}" destId="{114B12D0-0456-47E1-9A72-5FF607891F00}" srcOrd="1" destOrd="0" presId="urn:microsoft.com/office/officeart/2008/layout/LinedList"/>
    <dgm:cxn modelId="{9B52D396-F50B-4845-AFB4-B910100B4824}" type="presParOf" srcId="{B16E65E6-7E13-45C0-A771-5511CDE55756}" destId="{0B4B997B-D8EF-4E3B-A7C8-D59C5C1BB3F1}" srcOrd="8" destOrd="0" presId="urn:microsoft.com/office/officeart/2008/layout/LinedList"/>
    <dgm:cxn modelId="{88C8DA1C-D9E7-4735-968A-A8764ED9AD7A}" type="presParOf" srcId="{B16E65E6-7E13-45C0-A771-5511CDE55756}" destId="{666466E2-C176-4F40-B9BB-880D1E035E9A}" srcOrd="9" destOrd="0" presId="urn:microsoft.com/office/officeart/2008/layout/LinedList"/>
    <dgm:cxn modelId="{82B06438-06DB-4EA1-AF7B-635A1ACE28F4}" type="presParOf" srcId="{666466E2-C176-4F40-B9BB-880D1E035E9A}" destId="{212636BC-1E93-4096-9D85-EFED72042536}" srcOrd="0" destOrd="0" presId="urn:microsoft.com/office/officeart/2008/layout/LinedList"/>
    <dgm:cxn modelId="{1850779F-E26A-47FA-A530-68DC968A5303}" type="presParOf" srcId="{666466E2-C176-4F40-B9BB-880D1E035E9A}" destId="{74CFA879-93F0-403B-956C-02C13EC0FC5A}"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5FDAA7-44F8-4C36-AEF7-BFB84E6DDB0C}"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C0BAB489-ECF3-4865-8A3A-53C83D6E45B6}">
      <dgm:prSet phldr="0"/>
      <dgm:spPr/>
      <dgm:t>
        <a:bodyPr/>
        <a:lstStyle/>
        <a:p>
          <a:pPr algn="l">
            <a:lnSpc>
              <a:spcPct val="90000"/>
            </a:lnSpc>
          </a:pPr>
          <a:r>
            <a:rPr lang="en-GB" dirty="0">
              <a:latin typeface="Calibri"/>
              <a:cs typeface="Calibri"/>
            </a:rPr>
            <a:t>The Strange Situation.</a:t>
          </a:r>
          <a:endParaRPr lang="en-GB" dirty="0"/>
        </a:p>
      </dgm:t>
    </dgm:pt>
    <dgm:pt modelId="{3035118A-1B95-4CFC-9DC5-7F67DF820495}" type="parTrans" cxnId="{8F947551-5569-425B-926B-C4632F4BD72B}">
      <dgm:prSet/>
      <dgm:spPr/>
      <dgm:t>
        <a:bodyPr/>
        <a:lstStyle/>
        <a:p>
          <a:endParaRPr lang="en-US"/>
        </a:p>
      </dgm:t>
    </dgm:pt>
    <dgm:pt modelId="{A174CFCA-0A51-488E-BDDC-AE528FD0932A}" type="sibTrans" cxnId="{8F947551-5569-425B-926B-C4632F4BD72B}">
      <dgm:prSet/>
      <dgm:spPr/>
      <dgm:t>
        <a:bodyPr/>
        <a:lstStyle/>
        <a:p>
          <a:endParaRPr lang="en-US"/>
        </a:p>
      </dgm:t>
    </dgm:pt>
    <dgm:pt modelId="{B793C34D-3E53-4133-BA2E-FC1E34AF5D0F}">
      <dgm:prSet phldr="0"/>
      <dgm:spPr/>
      <dgm:t>
        <a:bodyPr/>
        <a:lstStyle/>
        <a:p>
          <a:pPr algn="l" rtl="0">
            <a:lnSpc>
              <a:spcPct val="90000"/>
            </a:lnSpc>
          </a:pPr>
          <a:r>
            <a:rPr lang="en-GB" dirty="0">
              <a:latin typeface="Calibri"/>
              <a:cs typeface="Calibri"/>
            </a:rPr>
            <a:t>Worked with John Bowlby for a number of Years</a:t>
          </a:r>
          <a:endParaRPr lang="en-US" dirty="0"/>
        </a:p>
      </dgm:t>
    </dgm:pt>
    <dgm:pt modelId="{2CE2A681-9630-486E-8A22-30216C005705}" type="parTrans" cxnId="{37484D96-D87A-4D6F-8BBD-48C85095617F}">
      <dgm:prSet/>
      <dgm:spPr/>
      <dgm:t>
        <a:bodyPr/>
        <a:lstStyle/>
        <a:p>
          <a:endParaRPr lang="en-GB"/>
        </a:p>
      </dgm:t>
    </dgm:pt>
    <dgm:pt modelId="{D81359F4-D66C-4B53-B771-8C81137C064E}" type="sibTrans" cxnId="{37484D96-D87A-4D6F-8BBD-48C85095617F}">
      <dgm:prSet/>
      <dgm:spPr/>
      <dgm:t>
        <a:bodyPr/>
        <a:lstStyle/>
        <a:p>
          <a:endParaRPr lang="en-GB"/>
        </a:p>
      </dgm:t>
    </dgm:pt>
    <dgm:pt modelId="{3A71A1E3-7C20-424B-A63F-F3CE977EA22F}">
      <dgm:prSet phldr="0"/>
      <dgm:spPr/>
      <dgm:t>
        <a:bodyPr/>
        <a:lstStyle/>
        <a:p>
          <a:pPr algn="l">
            <a:lnSpc>
              <a:spcPct val="90000"/>
            </a:lnSpc>
          </a:pPr>
          <a:r>
            <a:rPr lang="en-GB" dirty="0">
              <a:latin typeface="Calibri"/>
              <a:cs typeface="Calibri"/>
            </a:rPr>
            <a:t>Developed the ideas further:</a:t>
          </a:r>
          <a:endParaRPr lang="en-GB" dirty="0"/>
        </a:p>
      </dgm:t>
    </dgm:pt>
    <dgm:pt modelId="{846244B0-8C89-42EA-8DDF-5F9628049660}" type="parTrans" cxnId="{B69DD612-6A62-4E7F-A3A3-A6F3BD353398}">
      <dgm:prSet/>
      <dgm:spPr/>
      <dgm:t>
        <a:bodyPr/>
        <a:lstStyle/>
        <a:p>
          <a:endParaRPr lang="en-GB"/>
        </a:p>
      </dgm:t>
    </dgm:pt>
    <dgm:pt modelId="{04AACF31-6D89-49C1-BBBF-01BE6412553A}" type="sibTrans" cxnId="{B69DD612-6A62-4E7F-A3A3-A6F3BD353398}">
      <dgm:prSet/>
      <dgm:spPr/>
      <dgm:t>
        <a:bodyPr/>
        <a:lstStyle/>
        <a:p>
          <a:endParaRPr lang="en-GB"/>
        </a:p>
      </dgm:t>
    </dgm:pt>
    <dgm:pt modelId="{B16E65E6-7E13-45C0-A771-5511CDE55756}" type="pres">
      <dgm:prSet presAssocID="{C75FDAA7-44F8-4C36-AEF7-BFB84E6DDB0C}" presName="vert0" presStyleCnt="0">
        <dgm:presLayoutVars>
          <dgm:dir/>
          <dgm:animOne val="branch"/>
          <dgm:animLvl val="lvl"/>
        </dgm:presLayoutVars>
      </dgm:prSet>
      <dgm:spPr/>
    </dgm:pt>
    <dgm:pt modelId="{D85C21DD-6E94-425A-8E83-7417B68FE421}" type="pres">
      <dgm:prSet presAssocID="{B793C34D-3E53-4133-BA2E-FC1E34AF5D0F}" presName="thickLine" presStyleLbl="alignNode1" presStyleIdx="0" presStyleCnt="3"/>
      <dgm:spPr/>
    </dgm:pt>
    <dgm:pt modelId="{D9171B0D-8D07-41E7-B131-6FD2C61DBD17}" type="pres">
      <dgm:prSet presAssocID="{B793C34D-3E53-4133-BA2E-FC1E34AF5D0F}" presName="horz1" presStyleCnt="0"/>
      <dgm:spPr/>
    </dgm:pt>
    <dgm:pt modelId="{7B3E3681-92B2-42AD-A3E4-55D20445D2B3}" type="pres">
      <dgm:prSet presAssocID="{B793C34D-3E53-4133-BA2E-FC1E34AF5D0F}" presName="tx1" presStyleLbl="revTx" presStyleIdx="0" presStyleCnt="3"/>
      <dgm:spPr/>
    </dgm:pt>
    <dgm:pt modelId="{82BE53FF-829D-4155-AD52-7FED3166F5CC}" type="pres">
      <dgm:prSet presAssocID="{B793C34D-3E53-4133-BA2E-FC1E34AF5D0F}" presName="vert1" presStyleCnt="0"/>
      <dgm:spPr/>
    </dgm:pt>
    <dgm:pt modelId="{D9B860B9-0BFD-4B47-9384-5B8B0530899D}" type="pres">
      <dgm:prSet presAssocID="{3A71A1E3-7C20-424B-A63F-F3CE977EA22F}" presName="thickLine" presStyleLbl="alignNode1" presStyleIdx="1" presStyleCnt="3"/>
      <dgm:spPr/>
    </dgm:pt>
    <dgm:pt modelId="{F280A193-5210-49E5-8E47-7EA855C79D2C}" type="pres">
      <dgm:prSet presAssocID="{3A71A1E3-7C20-424B-A63F-F3CE977EA22F}" presName="horz1" presStyleCnt="0"/>
      <dgm:spPr/>
    </dgm:pt>
    <dgm:pt modelId="{6D76A163-E686-46E4-AD93-452C1DD3B9E9}" type="pres">
      <dgm:prSet presAssocID="{3A71A1E3-7C20-424B-A63F-F3CE977EA22F}" presName="tx1" presStyleLbl="revTx" presStyleIdx="1" presStyleCnt="3"/>
      <dgm:spPr/>
    </dgm:pt>
    <dgm:pt modelId="{92B9FC00-3647-42BD-BDEE-017E7392889F}" type="pres">
      <dgm:prSet presAssocID="{3A71A1E3-7C20-424B-A63F-F3CE977EA22F}" presName="vert1" presStyleCnt="0"/>
      <dgm:spPr/>
    </dgm:pt>
    <dgm:pt modelId="{0B4B997B-D8EF-4E3B-A7C8-D59C5C1BB3F1}" type="pres">
      <dgm:prSet presAssocID="{C0BAB489-ECF3-4865-8A3A-53C83D6E45B6}" presName="thickLine" presStyleLbl="alignNode1" presStyleIdx="2" presStyleCnt="3"/>
      <dgm:spPr/>
    </dgm:pt>
    <dgm:pt modelId="{666466E2-C176-4F40-B9BB-880D1E035E9A}" type="pres">
      <dgm:prSet presAssocID="{C0BAB489-ECF3-4865-8A3A-53C83D6E45B6}" presName="horz1" presStyleCnt="0"/>
      <dgm:spPr/>
    </dgm:pt>
    <dgm:pt modelId="{212636BC-1E93-4096-9D85-EFED72042536}" type="pres">
      <dgm:prSet presAssocID="{C0BAB489-ECF3-4865-8A3A-53C83D6E45B6}" presName="tx1" presStyleLbl="revTx" presStyleIdx="2" presStyleCnt="3"/>
      <dgm:spPr/>
    </dgm:pt>
    <dgm:pt modelId="{74CFA879-93F0-403B-956C-02C13EC0FC5A}" type="pres">
      <dgm:prSet presAssocID="{C0BAB489-ECF3-4865-8A3A-53C83D6E45B6}" presName="vert1" presStyleCnt="0"/>
      <dgm:spPr/>
    </dgm:pt>
  </dgm:ptLst>
  <dgm:cxnLst>
    <dgm:cxn modelId="{B69DD612-6A62-4E7F-A3A3-A6F3BD353398}" srcId="{C75FDAA7-44F8-4C36-AEF7-BFB84E6DDB0C}" destId="{3A71A1E3-7C20-424B-A63F-F3CE977EA22F}" srcOrd="1" destOrd="0" parTransId="{846244B0-8C89-42EA-8DDF-5F9628049660}" sibTransId="{04AACF31-6D89-49C1-BBBF-01BE6412553A}"/>
    <dgm:cxn modelId="{71A30326-1DAA-469C-B216-06FD783C6A29}" type="presOf" srcId="{3A71A1E3-7C20-424B-A63F-F3CE977EA22F}" destId="{6D76A163-E686-46E4-AD93-452C1DD3B9E9}" srcOrd="0" destOrd="0" presId="urn:microsoft.com/office/officeart/2008/layout/LinedList"/>
    <dgm:cxn modelId="{8F947551-5569-425B-926B-C4632F4BD72B}" srcId="{C75FDAA7-44F8-4C36-AEF7-BFB84E6DDB0C}" destId="{C0BAB489-ECF3-4865-8A3A-53C83D6E45B6}" srcOrd="2" destOrd="0" parTransId="{3035118A-1B95-4CFC-9DC5-7F67DF820495}" sibTransId="{A174CFCA-0A51-488E-BDDC-AE528FD0932A}"/>
    <dgm:cxn modelId="{5C85FB78-52F4-4DF8-92A7-8F94F25B1423}" type="presOf" srcId="{C0BAB489-ECF3-4865-8A3A-53C83D6E45B6}" destId="{212636BC-1E93-4096-9D85-EFED72042536}" srcOrd="0" destOrd="0" presId="urn:microsoft.com/office/officeart/2008/layout/LinedList"/>
    <dgm:cxn modelId="{37484D96-D87A-4D6F-8BBD-48C85095617F}" srcId="{C75FDAA7-44F8-4C36-AEF7-BFB84E6DDB0C}" destId="{B793C34D-3E53-4133-BA2E-FC1E34AF5D0F}" srcOrd="0" destOrd="0" parTransId="{2CE2A681-9630-486E-8A22-30216C005705}" sibTransId="{D81359F4-D66C-4B53-B771-8C81137C064E}"/>
    <dgm:cxn modelId="{8CE082A2-3610-42AC-9710-646E826D4B3E}" type="presOf" srcId="{C75FDAA7-44F8-4C36-AEF7-BFB84E6DDB0C}" destId="{B16E65E6-7E13-45C0-A771-5511CDE55756}" srcOrd="0" destOrd="0" presId="urn:microsoft.com/office/officeart/2008/layout/LinedList"/>
    <dgm:cxn modelId="{C9F100F7-9B2B-484D-A6B2-878C567D2A57}" type="presOf" srcId="{B793C34D-3E53-4133-BA2E-FC1E34AF5D0F}" destId="{7B3E3681-92B2-42AD-A3E4-55D20445D2B3}" srcOrd="0" destOrd="0" presId="urn:microsoft.com/office/officeart/2008/layout/LinedList"/>
    <dgm:cxn modelId="{9A7566DD-55A8-4161-87A2-35B1F9B9A228}" type="presParOf" srcId="{B16E65E6-7E13-45C0-A771-5511CDE55756}" destId="{D85C21DD-6E94-425A-8E83-7417B68FE421}" srcOrd="0" destOrd="0" presId="urn:microsoft.com/office/officeart/2008/layout/LinedList"/>
    <dgm:cxn modelId="{6D67EFF8-D263-4C44-8FE9-F821D49CAB9D}" type="presParOf" srcId="{B16E65E6-7E13-45C0-A771-5511CDE55756}" destId="{D9171B0D-8D07-41E7-B131-6FD2C61DBD17}" srcOrd="1" destOrd="0" presId="urn:microsoft.com/office/officeart/2008/layout/LinedList"/>
    <dgm:cxn modelId="{C4F14E81-7E22-4949-9586-65C1DAFFE5F4}" type="presParOf" srcId="{D9171B0D-8D07-41E7-B131-6FD2C61DBD17}" destId="{7B3E3681-92B2-42AD-A3E4-55D20445D2B3}" srcOrd="0" destOrd="0" presId="urn:microsoft.com/office/officeart/2008/layout/LinedList"/>
    <dgm:cxn modelId="{32C9F382-1F15-433E-9289-444F68D0A762}" type="presParOf" srcId="{D9171B0D-8D07-41E7-B131-6FD2C61DBD17}" destId="{82BE53FF-829D-4155-AD52-7FED3166F5CC}" srcOrd="1" destOrd="0" presId="urn:microsoft.com/office/officeart/2008/layout/LinedList"/>
    <dgm:cxn modelId="{8BBB7FD2-30EE-4B8F-9185-D6FFBB87E6F8}" type="presParOf" srcId="{B16E65E6-7E13-45C0-A771-5511CDE55756}" destId="{D9B860B9-0BFD-4B47-9384-5B8B0530899D}" srcOrd="2" destOrd="0" presId="urn:microsoft.com/office/officeart/2008/layout/LinedList"/>
    <dgm:cxn modelId="{14DC2770-9084-4D61-8B0A-D10C813123B2}" type="presParOf" srcId="{B16E65E6-7E13-45C0-A771-5511CDE55756}" destId="{F280A193-5210-49E5-8E47-7EA855C79D2C}" srcOrd="3" destOrd="0" presId="urn:microsoft.com/office/officeart/2008/layout/LinedList"/>
    <dgm:cxn modelId="{68DD71D6-8114-45B3-A93E-423F624E8745}" type="presParOf" srcId="{F280A193-5210-49E5-8E47-7EA855C79D2C}" destId="{6D76A163-E686-46E4-AD93-452C1DD3B9E9}" srcOrd="0" destOrd="0" presId="urn:microsoft.com/office/officeart/2008/layout/LinedList"/>
    <dgm:cxn modelId="{53FC59E1-1FDF-45AB-914B-9F78A25C4165}" type="presParOf" srcId="{F280A193-5210-49E5-8E47-7EA855C79D2C}" destId="{92B9FC00-3647-42BD-BDEE-017E7392889F}" srcOrd="1" destOrd="0" presId="urn:microsoft.com/office/officeart/2008/layout/LinedList"/>
    <dgm:cxn modelId="{965359C2-3C34-4B37-90BB-E2AA8F8DF7BA}" type="presParOf" srcId="{B16E65E6-7E13-45C0-A771-5511CDE55756}" destId="{0B4B997B-D8EF-4E3B-A7C8-D59C5C1BB3F1}" srcOrd="4" destOrd="0" presId="urn:microsoft.com/office/officeart/2008/layout/LinedList"/>
    <dgm:cxn modelId="{C62FA03E-913A-42B1-BD06-22443F6DD453}" type="presParOf" srcId="{B16E65E6-7E13-45C0-A771-5511CDE55756}" destId="{666466E2-C176-4F40-B9BB-880D1E035E9A}" srcOrd="5" destOrd="0" presId="urn:microsoft.com/office/officeart/2008/layout/LinedList"/>
    <dgm:cxn modelId="{545A7659-130E-4811-8E3F-4696870E6B7E}" type="presParOf" srcId="{666466E2-C176-4F40-B9BB-880D1E035E9A}" destId="{212636BC-1E93-4096-9D85-EFED72042536}" srcOrd="0" destOrd="0" presId="urn:microsoft.com/office/officeart/2008/layout/LinedList"/>
    <dgm:cxn modelId="{1FD651FD-A67E-4334-A574-51623DC4B17B}" type="presParOf" srcId="{666466E2-C176-4F40-B9BB-880D1E035E9A}" destId="{74CFA879-93F0-403B-956C-02C13EC0FC5A}"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166C9F-C2ED-4546-9D22-25DF52E14CFE}"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37AEC16B-4678-410C-A0FC-48FC89C30347}">
      <dgm:prSet/>
      <dgm:spPr/>
      <dgm:t>
        <a:bodyPr/>
        <a:lstStyle/>
        <a:p>
          <a:r>
            <a:rPr lang="en-GB" dirty="0">
              <a:hlinkClick xmlns:r="http://schemas.openxmlformats.org/officeDocument/2006/relationships" r:id="rId1"/>
            </a:rPr>
            <a:t>The Strange Situation - Mary Ainsworth</a:t>
          </a:r>
          <a:endParaRPr lang="en-US" dirty="0"/>
        </a:p>
      </dgm:t>
    </dgm:pt>
    <dgm:pt modelId="{DCB5DC52-663F-4426-BD9B-69536A1A2A3E}" type="parTrans" cxnId="{A521354D-5BE6-4B54-B69C-351ED3C5B338}">
      <dgm:prSet/>
      <dgm:spPr/>
      <dgm:t>
        <a:bodyPr/>
        <a:lstStyle/>
        <a:p>
          <a:endParaRPr lang="en-US"/>
        </a:p>
      </dgm:t>
    </dgm:pt>
    <dgm:pt modelId="{ACF36F07-F29C-4B13-A2F9-4735FDABC92F}" type="sibTrans" cxnId="{A521354D-5BE6-4B54-B69C-351ED3C5B338}">
      <dgm:prSet/>
      <dgm:spPr/>
      <dgm:t>
        <a:bodyPr/>
        <a:lstStyle/>
        <a:p>
          <a:endParaRPr lang="en-US"/>
        </a:p>
      </dgm:t>
    </dgm:pt>
    <dgm:pt modelId="{9E19A78E-DEE4-4131-9DE2-723FA0CC5507}" type="pres">
      <dgm:prSet presAssocID="{83166C9F-C2ED-4546-9D22-25DF52E14CFE}" presName="vert0" presStyleCnt="0">
        <dgm:presLayoutVars>
          <dgm:dir/>
          <dgm:animOne val="branch"/>
          <dgm:animLvl val="lvl"/>
        </dgm:presLayoutVars>
      </dgm:prSet>
      <dgm:spPr/>
    </dgm:pt>
    <dgm:pt modelId="{E708B770-A55C-4C00-AF2B-6D2AA5890185}" type="pres">
      <dgm:prSet presAssocID="{37AEC16B-4678-410C-A0FC-48FC89C30347}" presName="thickLine" presStyleLbl="alignNode1" presStyleIdx="0" presStyleCnt="1"/>
      <dgm:spPr/>
    </dgm:pt>
    <dgm:pt modelId="{FD45C4C8-F41B-4570-9DB4-C9CD96BE4D08}" type="pres">
      <dgm:prSet presAssocID="{37AEC16B-4678-410C-A0FC-48FC89C30347}" presName="horz1" presStyleCnt="0"/>
      <dgm:spPr/>
    </dgm:pt>
    <dgm:pt modelId="{19644420-9926-44A0-978B-17ADF1B813DF}" type="pres">
      <dgm:prSet presAssocID="{37AEC16B-4678-410C-A0FC-48FC89C30347}" presName="tx1" presStyleLbl="revTx" presStyleIdx="0" presStyleCnt="1"/>
      <dgm:spPr/>
    </dgm:pt>
    <dgm:pt modelId="{E6791DEB-1BCE-4E4C-8A25-79E5DA2B61B0}" type="pres">
      <dgm:prSet presAssocID="{37AEC16B-4678-410C-A0FC-48FC89C30347}" presName="vert1" presStyleCnt="0"/>
      <dgm:spPr/>
    </dgm:pt>
  </dgm:ptLst>
  <dgm:cxnLst>
    <dgm:cxn modelId="{6C6FF167-71C7-49BC-B060-64E59315FB24}" type="presOf" srcId="{37AEC16B-4678-410C-A0FC-48FC89C30347}" destId="{19644420-9926-44A0-978B-17ADF1B813DF}" srcOrd="0" destOrd="0" presId="urn:microsoft.com/office/officeart/2008/layout/LinedList"/>
    <dgm:cxn modelId="{A521354D-5BE6-4B54-B69C-351ED3C5B338}" srcId="{83166C9F-C2ED-4546-9D22-25DF52E14CFE}" destId="{37AEC16B-4678-410C-A0FC-48FC89C30347}" srcOrd="0" destOrd="0" parTransId="{DCB5DC52-663F-4426-BD9B-69536A1A2A3E}" sibTransId="{ACF36F07-F29C-4B13-A2F9-4735FDABC92F}"/>
    <dgm:cxn modelId="{67A757F4-2E1A-45A9-B334-BF2529570173}" type="presOf" srcId="{83166C9F-C2ED-4546-9D22-25DF52E14CFE}" destId="{9E19A78E-DEE4-4131-9DE2-723FA0CC5507}" srcOrd="0" destOrd="0" presId="urn:microsoft.com/office/officeart/2008/layout/LinedList"/>
    <dgm:cxn modelId="{263AA495-0457-4F75-A91E-BCFB99992B02}" type="presParOf" srcId="{9E19A78E-DEE4-4131-9DE2-723FA0CC5507}" destId="{E708B770-A55C-4C00-AF2B-6D2AA5890185}" srcOrd="0" destOrd="0" presId="urn:microsoft.com/office/officeart/2008/layout/LinedList"/>
    <dgm:cxn modelId="{43A2D506-16CA-4D31-8720-12B6C4E2CD1A}" type="presParOf" srcId="{9E19A78E-DEE4-4131-9DE2-723FA0CC5507}" destId="{FD45C4C8-F41B-4570-9DB4-C9CD96BE4D08}" srcOrd="1" destOrd="0" presId="urn:microsoft.com/office/officeart/2008/layout/LinedList"/>
    <dgm:cxn modelId="{FEA2149E-625E-4FFB-AF5E-2E45B4365CAA}" type="presParOf" srcId="{FD45C4C8-F41B-4570-9DB4-C9CD96BE4D08}" destId="{19644420-9926-44A0-978B-17ADF1B813DF}" srcOrd="0" destOrd="0" presId="urn:microsoft.com/office/officeart/2008/layout/LinedList"/>
    <dgm:cxn modelId="{F8CE5A3D-D03E-44B7-8E89-17CA19258148}" type="presParOf" srcId="{FD45C4C8-F41B-4570-9DB4-C9CD96BE4D08}" destId="{E6791DEB-1BCE-4E4C-8A25-79E5DA2B61B0}"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6CF90FC-BBFF-4C62-97E6-4832A1017388}" type="doc">
      <dgm:prSet loTypeId="urn:microsoft.com/office/officeart/2005/8/layout/cycle8" loCatId="cycle" qsTypeId="urn:microsoft.com/office/officeart/2005/8/quickstyle/simple1" qsCatId="simple" csTypeId="urn:microsoft.com/office/officeart/2005/8/colors/accent1_2" csCatId="accent1" phldr="1"/>
      <dgm:spPr/>
      <dgm:t>
        <a:bodyPr/>
        <a:lstStyle/>
        <a:p>
          <a:endParaRPr lang="en-GB"/>
        </a:p>
      </dgm:t>
    </dgm:pt>
    <dgm:pt modelId="{5DBD84A9-D701-4FA9-8480-718266FEA809}">
      <dgm:prSet phldrT="[Text]" phldr="0"/>
      <dgm:spPr/>
      <dgm:t>
        <a:bodyPr/>
        <a:lstStyle/>
        <a:p>
          <a:r>
            <a:rPr lang="en-GB" dirty="0"/>
            <a:t>PFC</a:t>
          </a:r>
        </a:p>
      </dgm:t>
    </dgm:pt>
    <dgm:pt modelId="{B0A4E7D0-0AA8-46FD-A763-356508355D4D}" type="parTrans" cxnId="{D17C983A-2AB1-4635-AF58-50E11898B3B1}">
      <dgm:prSet/>
      <dgm:spPr/>
      <dgm:t>
        <a:bodyPr/>
        <a:lstStyle/>
        <a:p>
          <a:endParaRPr lang="en-GB"/>
        </a:p>
      </dgm:t>
    </dgm:pt>
    <dgm:pt modelId="{026C634F-6571-4A94-9586-FEA7EBC31BA7}" type="sibTrans" cxnId="{D17C983A-2AB1-4635-AF58-50E11898B3B1}">
      <dgm:prSet/>
      <dgm:spPr/>
      <dgm:t>
        <a:bodyPr/>
        <a:lstStyle/>
        <a:p>
          <a:endParaRPr lang="en-GB"/>
        </a:p>
      </dgm:t>
    </dgm:pt>
    <dgm:pt modelId="{DB3E6146-F3E4-480A-ABB9-650BB672A4A7}">
      <dgm:prSet phldrT="[Text]" phldr="0"/>
      <dgm:spPr/>
      <dgm:t>
        <a:bodyPr/>
        <a:lstStyle/>
        <a:p>
          <a:r>
            <a:rPr lang="en-GB" dirty="0"/>
            <a:t>Amygdala</a:t>
          </a:r>
        </a:p>
      </dgm:t>
    </dgm:pt>
    <dgm:pt modelId="{1BDA1AE2-8E8E-4EAB-BAD6-2034BEEEA429}" type="parTrans" cxnId="{39F5BC44-CFE9-46A3-A0E2-D5238316E7D8}">
      <dgm:prSet/>
      <dgm:spPr/>
      <dgm:t>
        <a:bodyPr/>
        <a:lstStyle/>
        <a:p>
          <a:endParaRPr lang="en-GB"/>
        </a:p>
      </dgm:t>
    </dgm:pt>
    <dgm:pt modelId="{87330A35-7D86-43C2-A617-CDE5A4C7C980}" type="sibTrans" cxnId="{39F5BC44-CFE9-46A3-A0E2-D5238316E7D8}">
      <dgm:prSet/>
      <dgm:spPr/>
      <dgm:t>
        <a:bodyPr/>
        <a:lstStyle/>
        <a:p>
          <a:endParaRPr lang="en-GB"/>
        </a:p>
      </dgm:t>
    </dgm:pt>
    <dgm:pt modelId="{A6C6C9C8-ABC5-4637-97A6-2222A8F669AB}">
      <dgm:prSet phldrT="[Text]" phldr="0"/>
      <dgm:spPr/>
      <dgm:t>
        <a:bodyPr/>
        <a:lstStyle/>
        <a:p>
          <a:r>
            <a:rPr lang="en-GB" dirty="0"/>
            <a:t>Hippocampus</a:t>
          </a:r>
        </a:p>
      </dgm:t>
    </dgm:pt>
    <dgm:pt modelId="{79E48B09-8C41-4838-B856-CD5EAF426CC0}" type="parTrans" cxnId="{7BD126F1-A90F-44CD-98BB-725B3E029748}">
      <dgm:prSet/>
      <dgm:spPr/>
      <dgm:t>
        <a:bodyPr/>
        <a:lstStyle/>
        <a:p>
          <a:endParaRPr lang="en-GB"/>
        </a:p>
      </dgm:t>
    </dgm:pt>
    <dgm:pt modelId="{A683377A-888D-4F90-9B5B-F2823FF85F9D}" type="sibTrans" cxnId="{7BD126F1-A90F-44CD-98BB-725B3E029748}">
      <dgm:prSet/>
      <dgm:spPr/>
      <dgm:t>
        <a:bodyPr/>
        <a:lstStyle/>
        <a:p>
          <a:endParaRPr lang="en-GB"/>
        </a:p>
      </dgm:t>
    </dgm:pt>
    <dgm:pt modelId="{2B89296B-D28C-4591-B163-E58E597A0ED1}" type="pres">
      <dgm:prSet presAssocID="{56CF90FC-BBFF-4C62-97E6-4832A1017388}" presName="compositeShape" presStyleCnt="0">
        <dgm:presLayoutVars>
          <dgm:chMax val="7"/>
          <dgm:dir/>
          <dgm:resizeHandles val="exact"/>
        </dgm:presLayoutVars>
      </dgm:prSet>
      <dgm:spPr/>
    </dgm:pt>
    <dgm:pt modelId="{5FCEF38C-31A4-4FB7-AE56-814ADCE706D3}" type="pres">
      <dgm:prSet presAssocID="{56CF90FC-BBFF-4C62-97E6-4832A1017388}" presName="wedge1" presStyleLbl="node1" presStyleIdx="0" presStyleCnt="3"/>
      <dgm:spPr/>
    </dgm:pt>
    <dgm:pt modelId="{429CA562-C766-4B62-B36C-513DBB365EA3}" type="pres">
      <dgm:prSet presAssocID="{56CF90FC-BBFF-4C62-97E6-4832A1017388}" presName="dummy1a" presStyleCnt="0"/>
      <dgm:spPr/>
    </dgm:pt>
    <dgm:pt modelId="{36F49915-67A8-4E9B-87B0-F965508BE50F}" type="pres">
      <dgm:prSet presAssocID="{56CF90FC-BBFF-4C62-97E6-4832A1017388}" presName="dummy1b" presStyleCnt="0"/>
      <dgm:spPr/>
    </dgm:pt>
    <dgm:pt modelId="{F9B297F6-06CB-434F-85BA-594D0DEA83A2}" type="pres">
      <dgm:prSet presAssocID="{56CF90FC-BBFF-4C62-97E6-4832A1017388}" presName="wedge1Tx" presStyleLbl="node1" presStyleIdx="0" presStyleCnt="3">
        <dgm:presLayoutVars>
          <dgm:chMax val="0"/>
          <dgm:chPref val="0"/>
          <dgm:bulletEnabled val="1"/>
        </dgm:presLayoutVars>
      </dgm:prSet>
      <dgm:spPr/>
    </dgm:pt>
    <dgm:pt modelId="{4F0320F7-E0A1-43CD-830F-8C5EABD59094}" type="pres">
      <dgm:prSet presAssocID="{56CF90FC-BBFF-4C62-97E6-4832A1017388}" presName="wedge2" presStyleLbl="node1" presStyleIdx="1" presStyleCnt="3"/>
      <dgm:spPr/>
    </dgm:pt>
    <dgm:pt modelId="{59976FD4-35B9-4741-8D0E-E4FC7B7099C1}" type="pres">
      <dgm:prSet presAssocID="{56CF90FC-BBFF-4C62-97E6-4832A1017388}" presName="dummy2a" presStyleCnt="0"/>
      <dgm:spPr/>
    </dgm:pt>
    <dgm:pt modelId="{056B8B54-48A9-43D1-822F-8039DDB7F57E}" type="pres">
      <dgm:prSet presAssocID="{56CF90FC-BBFF-4C62-97E6-4832A1017388}" presName="dummy2b" presStyleCnt="0"/>
      <dgm:spPr/>
    </dgm:pt>
    <dgm:pt modelId="{F71210DC-CE6E-4224-991B-DE7CFA856E45}" type="pres">
      <dgm:prSet presAssocID="{56CF90FC-BBFF-4C62-97E6-4832A1017388}" presName="wedge2Tx" presStyleLbl="node1" presStyleIdx="1" presStyleCnt="3">
        <dgm:presLayoutVars>
          <dgm:chMax val="0"/>
          <dgm:chPref val="0"/>
          <dgm:bulletEnabled val="1"/>
        </dgm:presLayoutVars>
      </dgm:prSet>
      <dgm:spPr/>
    </dgm:pt>
    <dgm:pt modelId="{761229FC-032E-4ED5-B338-69BC76A8F0BA}" type="pres">
      <dgm:prSet presAssocID="{56CF90FC-BBFF-4C62-97E6-4832A1017388}" presName="wedge3" presStyleLbl="node1" presStyleIdx="2" presStyleCnt="3"/>
      <dgm:spPr/>
    </dgm:pt>
    <dgm:pt modelId="{2547688C-4E1C-41CA-A759-A200D972E629}" type="pres">
      <dgm:prSet presAssocID="{56CF90FC-BBFF-4C62-97E6-4832A1017388}" presName="dummy3a" presStyleCnt="0"/>
      <dgm:spPr/>
    </dgm:pt>
    <dgm:pt modelId="{9833CE73-44B6-4412-AED2-CD7A4A7BA761}" type="pres">
      <dgm:prSet presAssocID="{56CF90FC-BBFF-4C62-97E6-4832A1017388}" presName="dummy3b" presStyleCnt="0"/>
      <dgm:spPr/>
    </dgm:pt>
    <dgm:pt modelId="{AE6218F1-E55E-4A88-B6A5-318D4ADD0C5A}" type="pres">
      <dgm:prSet presAssocID="{56CF90FC-BBFF-4C62-97E6-4832A1017388}" presName="wedge3Tx" presStyleLbl="node1" presStyleIdx="2" presStyleCnt="3">
        <dgm:presLayoutVars>
          <dgm:chMax val="0"/>
          <dgm:chPref val="0"/>
          <dgm:bulletEnabled val="1"/>
        </dgm:presLayoutVars>
      </dgm:prSet>
      <dgm:spPr/>
    </dgm:pt>
    <dgm:pt modelId="{7FF002B9-DDDD-4547-8EA5-E857118AB010}" type="pres">
      <dgm:prSet presAssocID="{026C634F-6571-4A94-9586-FEA7EBC31BA7}" presName="arrowWedge1" presStyleLbl="fgSibTrans2D1" presStyleIdx="0" presStyleCnt="3"/>
      <dgm:spPr/>
    </dgm:pt>
    <dgm:pt modelId="{4FCC7707-4A75-4518-821A-F38F797D3DC1}" type="pres">
      <dgm:prSet presAssocID="{87330A35-7D86-43C2-A617-CDE5A4C7C980}" presName="arrowWedge2" presStyleLbl="fgSibTrans2D1" presStyleIdx="1" presStyleCnt="3"/>
      <dgm:spPr/>
    </dgm:pt>
    <dgm:pt modelId="{D1B42FF1-BBA9-4253-BAEB-A2579CDFF672}" type="pres">
      <dgm:prSet presAssocID="{A683377A-888D-4F90-9B5B-F2823FF85F9D}" presName="arrowWedge3" presStyleLbl="fgSibTrans2D1" presStyleIdx="2" presStyleCnt="3" custLinFactNeighborX="2405" custLinFactNeighborY="-225"/>
      <dgm:spPr/>
    </dgm:pt>
  </dgm:ptLst>
  <dgm:cxnLst>
    <dgm:cxn modelId="{438B430A-CFD1-4230-9872-AD41C9BDFD56}" type="presOf" srcId="{A6C6C9C8-ABC5-4637-97A6-2222A8F669AB}" destId="{AE6218F1-E55E-4A88-B6A5-318D4ADD0C5A}" srcOrd="1" destOrd="0" presId="urn:microsoft.com/office/officeart/2005/8/layout/cycle8"/>
    <dgm:cxn modelId="{D4B19218-685D-409E-8952-783C4DE61B3B}" type="presOf" srcId="{A6C6C9C8-ABC5-4637-97A6-2222A8F669AB}" destId="{761229FC-032E-4ED5-B338-69BC76A8F0BA}" srcOrd="0" destOrd="0" presId="urn:microsoft.com/office/officeart/2005/8/layout/cycle8"/>
    <dgm:cxn modelId="{D17C983A-2AB1-4635-AF58-50E11898B3B1}" srcId="{56CF90FC-BBFF-4C62-97E6-4832A1017388}" destId="{5DBD84A9-D701-4FA9-8480-718266FEA809}" srcOrd="0" destOrd="0" parTransId="{B0A4E7D0-0AA8-46FD-A763-356508355D4D}" sibTransId="{026C634F-6571-4A94-9586-FEA7EBC31BA7}"/>
    <dgm:cxn modelId="{8F39CD42-A720-403F-B13F-F0E3EAA35BAE}" type="presOf" srcId="{5DBD84A9-D701-4FA9-8480-718266FEA809}" destId="{F9B297F6-06CB-434F-85BA-594D0DEA83A2}" srcOrd="1" destOrd="0" presId="urn:microsoft.com/office/officeart/2005/8/layout/cycle8"/>
    <dgm:cxn modelId="{39F5BC44-CFE9-46A3-A0E2-D5238316E7D8}" srcId="{56CF90FC-BBFF-4C62-97E6-4832A1017388}" destId="{DB3E6146-F3E4-480A-ABB9-650BB672A4A7}" srcOrd="1" destOrd="0" parTransId="{1BDA1AE2-8E8E-4EAB-BAD6-2034BEEEA429}" sibTransId="{87330A35-7D86-43C2-A617-CDE5A4C7C980}"/>
    <dgm:cxn modelId="{5961FF53-8B18-4934-8F1C-B40E51FF1F07}" type="presOf" srcId="{5DBD84A9-D701-4FA9-8480-718266FEA809}" destId="{5FCEF38C-31A4-4FB7-AE56-814ADCE706D3}" srcOrd="0" destOrd="0" presId="urn:microsoft.com/office/officeart/2005/8/layout/cycle8"/>
    <dgm:cxn modelId="{B38FCB9F-667B-4012-9652-B5160FE86CA9}" type="presOf" srcId="{DB3E6146-F3E4-480A-ABB9-650BB672A4A7}" destId="{4F0320F7-E0A1-43CD-830F-8C5EABD59094}" srcOrd="0" destOrd="0" presId="urn:microsoft.com/office/officeart/2005/8/layout/cycle8"/>
    <dgm:cxn modelId="{14BE34AF-07EB-4DF2-8A90-B71D99E585EB}" type="presOf" srcId="{DB3E6146-F3E4-480A-ABB9-650BB672A4A7}" destId="{F71210DC-CE6E-4224-991B-DE7CFA856E45}" srcOrd="1" destOrd="0" presId="urn:microsoft.com/office/officeart/2005/8/layout/cycle8"/>
    <dgm:cxn modelId="{8653E7E5-0F08-4999-9619-9F1FF868BF39}" type="presOf" srcId="{56CF90FC-BBFF-4C62-97E6-4832A1017388}" destId="{2B89296B-D28C-4591-B163-E58E597A0ED1}" srcOrd="0" destOrd="0" presId="urn:microsoft.com/office/officeart/2005/8/layout/cycle8"/>
    <dgm:cxn modelId="{7BD126F1-A90F-44CD-98BB-725B3E029748}" srcId="{56CF90FC-BBFF-4C62-97E6-4832A1017388}" destId="{A6C6C9C8-ABC5-4637-97A6-2222A8F669AB}" srcOrd="2" destOrd="0" parTransId="{79E48B09-8C41-4838-B856-CD5EAF426CC0}" sibTransId="{A683377A-888D-4F90-9B5B-F2823FF85F9D}"/>
    <dgm:cxn modelId="{3ABB85A1-CEC7-4884-82AF-22471290B73B}" type="presParOf" srcId="{2B89296B-D28C-4591-B163-E58E597A0ED1}" destId="{5FCEF38C-31A4-4FB7-AE56-814ADCE706D3}" srcOrd="0" destOrd="0" presId="urn:microsoft.com/office/officeart/2005/8/layout/cycle8"/>
    <dgm:cxn modelId="{1341C456-91A9-4B65-9417-5E448F1461FA}" type="presParOf" srcId="{2B89296B-D28C-4591-B163-E58E597A0ED1}" destId="{429CA562-C766-4B62-B36C-513DBB365EA3}" srcOrd="1" destOrd="0" presId="urn:microsoft.com/office/officeart/2005/8/layout/cycle8"/>
    <dgm:cxn modelId="{0BADF8E2-094C-4F80-B6A1-51D4FA5A885D}" type="presParOf" srcId="{2B89296B-D28C-4591-B163-E58E597A0ED1}" destId="{36F49915-67A8-4E9B-87B0-F965508BE50F}" srcOrd="2" destOrd="0" presId="urn:microsoft.com/office/officeart/2005/8/layout/cycle8"/>
    <dgm:cxn modelId="{C0D5963B-FDDB-48CB-8E1B-66BB46710FE4}" type="presParOf" srcId="{2B89296B-D28C-4591-B163-E58E597A0ED1}" destId="{F9B297F6-06CB-434F-85BA-594D0DEA83A2}" srcOrd="3" destOrd="0" presId="urn:microsoft.com/office/officeart/2005/8/layout/cycle8"/>
    <dgm:cxn modelId="{87C80894-D5CB-408C-8636-C52B2CB1F053}" type="presParOf" srcId="{2B89296B-D28C-4591-B163-E58E597A0ED1}" destId="{4F0320F7-E0A1-43CD-830F-8C5EABD59094}" srcOrd="4" destOrd="0" presId="urn:microsoft.com/office/officeart/2005/8/layout/cycle8"/>
    <dgm:cxn modelId="{B1EBAFEB-774F-4FAC-BA3D-FDE7EFD3535D}" type="presParOf" srcId="{2B89296B-D28C-4591-B163-E58E597A0ED1}" destId="{59976FD4-35B9-4741-8D0E-E4FC7B7099C1}" srcOrd="5" destOrd="0" presId="urn:microsoft.com/office/officeart/2005/8/layout/cycle8"/>
    <dgm:cxn modelId="{D26D701C-A300-4D95-B687-736850B41B21}" type="presParOf" srcId="{2B89296B-D28C-4591-B163-E58E597A0ED1}" destId="{056B8B54-48A9-43D1-822F-8039DDB7F57E}" srcOrd="6" destOrd="0" presId="urn:microsoft.com/office/officeart/2005/8/layout/cycle8"/>
    <dgm:cxn modelId="{E9B71CBC-2B77-4D50-BB14-31F489B952A5}" type="presParOf" srcId="{2B89296B-D28C-4591-B163-E58E597A0ED1}" destId="{F71210DC-CE6E-4224-991B-DE7CFA856E45}" srcOrd="7" destOrd="0" presId="urn:microsoft.com/office/officeart/2005/8/layout/cycle8"/>
    <dgm:cxn modelId="{38A5745F-3BE2-4364-82F2-A259252E0695}" type="presParOf" srcId="{2B89296B-D28C-4591-B163-E58E597A0ED1}" destId="{761229FC-032E-4ED5-B338-69BC76A8F0BA}" srcOrd="8" destOrd="0" presId="urn:microsoft.com/office/officeart/2005/8/layout/cycle8"/>
    <dgm:cxn modelId="{248F0460-328C-4DEE-ABA5-196F34FCE7BC}" type="presParOf" srcId="{2B89296B-D28C-4591-B163-E58E597A0ED1}" destId="{2547688C-4E1C-41CA-A759-A200D972E629}" srcOrd="9" destOrd="0" presId="urn:microsoft.com/office/officeart/2005/8/layout/cycle8"/>
    <dgm:cxn modelId="{37B6CC29-6564-4871-BCE1-B6CDF8E04A67}" type="presParOf" srcId="{2B89296B-D28C-4591-B163-E58E597A0ED1}" destId="{9833CE73-44B6-4412-AED2-CD7A4A7BA761}" srcOrd="10" destOrd="0" presId="urn:microsoft.com/office/officeart/2005/8/layout/cycle8"/>
    <dgm:cxn modelId="{FD753C74-517D-4CF5-90DE-2054A916F97F}" type="presParOf" srcId="{2B89296B-D28C-4591-B163-E58E597A0ED1}" destId="{AE6218F1-E55E-4A88-B6A5-318D4ADD0C5A}" srcOrd="11" destOrd="0" presId="urn:microsoft.com/office/officeart/2005/8/layout/cycle8"/>
    <dgm:cxn modelId="{E18E6899-12A6-417E-B33B-8332DE103F57}" type="presParOf" srcId="{2B89296B-D28C-4591-B163-E58E597A0ED1}" destId="{7FF002B9-DDDD-4547-8EA5-E857118AB010}" srcOrd="12" destOrd="0" presId="urn:microsoft.com/office/officeart/2005/8/layout/cycle8"/>
    <dgm:cxn modelId="{BE243181-C890-48AE-A2FF-73B9253D8091}" type="presParOf" srcId="{2B89296B-D28C-4591-B163-E58E597A0ED1}" destId="{4FCC7707-4A75-4518-821A-F38F797D3DC1}" srcOrd="13" destOrd="0" presId="urn:microsoft.com/office/officeart/2005/8/layout/cycle8"/>
    <dgm:cxn modelId="{61AB1B7E-E86F-4619-AB32-D7D5E7BAD8D3}" type="presParOf" srcId="{2B89296B-D28C-4591-B163-E58E597A0ED1}" destId="{D1B42FF1-BBA9-4253-BAEB-A2579CDFF672}" srcOrd="14" destOrd="0" presId="urn:microsoft.com/office/officeart/2005/8/layout/cycle8"/>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E87F35-F16F-402A-82CE-7397FFAA6884}" type="doc">
      <dgm:prSet loTypeId="urn:microsoft.com/office/officeart/2005/8/layout/hProcess9" loCatId="process" qsTypeId="urn:microsoft.com/office/officeart/2005/8/quickstyle/simple1" qsCatId="simple" csTypeId="urn:microsoft.com/office/officeart/2005/8/colors/accent1_3" csCatId="accent1" phldr="1"/>
      <dgm:spPr/>
      <dgm:t>
        <a:bodyPr/>
        <a:lstStyle/>
        <a:p>
          <a:endParaRPr lang="en-GB"/>
        </a:p>
      </dgm:t>
    </dgm:pt>
    <dgm:pt modelId="{4BAFBDE8-78E4-4AED-9760-6D71A36F3890}">
      <dgm:prSet phldrT="[Text]"/>
      <dgm:spPr/>
      <dgm:t>
        <a:bodyPr/>
        <a:lstStyle/>
        <a:p>
          <a:pPr>
            <a:buNone/>
          </a:pPr>
          <a:r>
            <a:rPr lang="en-GB" b="0" i="0" dirty="0"/>
            <a:t>When faced with a negative situation, you can consciously think about it differently (cognitive reappraisal).</a:t>
          </a:r>
          <a:endParaRPr lang="en-GB" dirty="0"/>
        </a:p>
      </dgm:t>
    </dgm:pt>
    <dgm:pt modelId="{8E585911-A99D-4A6A-BEFD-6C5DDD06FD06}" type="parTrans" cxnId="{4FE7AF8B-369F-4850-8ED2-6489D666A7BB}">
      <dgm:prSet/>
      <dgm:spPr/>
      <dgm:t>
        <a:bodyPr/>
        <a:lstStyle/>
        <a:p>
          <a:endParaRPr lang="en-GB"/>
        </a:p>
      </dgm:t>
    </dgm:pt>
    <dgm:pt modelId="{897B803A-6988-46F4-B8C0-AA9CC0BE5BA5}" type="sibTrans" cxnId="{4FE7AF8B-369F-4850-8ED2-6489D666A7BB}">
      <dgm:prSet/>
      <dgm:spPr/>
      <dgm:t>
        <a:bodyPr/>
        <a:lstStyle/>
        <a:p>
          <a:endParaRPr lang="en-GB"/>
        </a:p>
      </dgm:t>
    </dgm:pt>
    <dgm:pt modelId="{33A38CAB-81BA-4DF1-ABB3-7A4FDE4DC63B}">
      <dgm:prSet phldrT="[Text]"/>
      <dgm:spPr/>
      <dgm:t>
        <a:bodyPr/>
        <a:lstStyle/>
        <a:p>
          <a:pPr>
            <a:buNone/>
          </a:pPr>
          <a:r>
            <a:rPr lang="en-GB" b="0" i="0" dirty="0"/>
            <a:t>This mental effort activates the PFC, which uses its high-level cognitive functions to re-evaluate the situation.</a:t>
          </a:r>
          <a:endParaRPr lang="en-GB" dirty="0"/>
        </a:p>
      </dgm:t>
    </dgm:pt>
    <dgm:pt modelId="{0B75023E-8521-493D-9D74-67AAF91293E6}" type="parTrans" cxnId="{E9DA14DE-FCDB-4361-A6E4-97699689FB2C}">
      <dgm:prSet/>
      <dgm:spPr/>
      <dgm:t>
        <a:bodyPr/>
        <a:lstStyle/>
        <a:p>
          <a:endParaRPr lang="en-GB"/>
        </a:p>
      </dgm:t>
    </dgm:pt>
    <dgm:pt modelId="{DEDBAEC5-ADFB-4EC8-B6D8-2C13FC6BC238}" type="sibTrans" cxnId="{E9DA14DE-FCDB-4361-A6E4-97699689FB2C}">
      <dgm:prSet/>
      <dgm:spPr/>
      <dgm:t>
        <a:bodyPr/>
        <a:lstStyle/>
        <a:p>
          <a:endParaRPr lang="en-GB"/>
        </a:p>
      </dgm:t>
    </dgm:pt>
    <dgm:pt modelId="{9595BD02-78ED-450C-8D8C-263341E013EC}">
      <dgm:prSet phldrT="[Text]"/>
      <dgm:spPr>
        <a:solidFill>
          <a:schemeClr val="accent5">
            <a:lumMod val="75000"/>
          </a:schemeClr>
        </a:solidFill>
      </dgm:spPr>
      <dgm:t>
        <a:bodyPr/>
        <a:lstStyle/>
        <a:p>
          <a:pPr>
            <a:buNone/>
          </a:pPr>
          <a:r>
            <a:rPr lang="en-GB" b="0" i="0" dirty="0"/>
            <a:t>The PFC sends signals to the amygdala, telling it to "cool down"</a:t>
          </a:r>
          <a:endParaRPr lang="en-GB" dirty="0"/>
        </a:p>
      </dgm:t>
    </dgm:pt>
    <dgm:pt modelId="{4C9168C1-36F1-4FC0-A03D-706540D06AB7}" type="parTrans" cxnId="{4A2BB846-63C5-4FC7-9CF7-3C8FF1154F4B}">
      <dgm:prSet/>
      <dgm:spPr/>
      <dgm:t>
        <a:bodyPr/>
        <a:lstStyle/>
        <a:p>
          <a:endParaRPr lang="en-GB"/>
        </a:p>
      </dgm:t>
    </dgm:pt>
    <dgm:pt modelId="{0E7562B1-0405-4490-AB76-F9D3C1652876}" type="sibTrans" cxnId="{4A2BB846-63C5-4FC7-9CF7-3C8FF1154F4B}">
      <dgm:prSet/>
      <dgm:spPr/>
      <dgm:t>
        <a:bodyPr/>
        <a:lstStyle/>
        <a:p>
          <a:endParaRPr lang="en-GB"/>
        </a:p>
      </dgm:t>
    </dgm:pt>
    <dgm:pt modelId="{93F488E3-D370-4103-9D71-726C528A8D7C}">
      <dgm:prSet/>
      <dgm:spPr>
        <a:solidFill>
          <a:schemeClr val="accent1">
            <a:lumMod val="75000"/>
          </a:schemeClr>
        </a:solidFill>
      </dgm:spPr>
      <dgm:t>
        <a:bodyPr/>
        <a:lstStyle/>
        <a:p>
          <a:pPr>
            <a:buNone/>
          </a:pPr>
          <a:r>
            <a:rPr lang="en-GB" b="0" i="0" dirty="0"/>
            <a:t>This decreases the strength of the emotional response, even though the initial trigger is still present. </a:t>
          </a:r>
          <a:endParaRPr lang="en-GB" dirty="0"/>
        </a:p>
      </dgm:t>
    </dgm:pt>
    <dgm:pt modelId="{9C132428-B805-4830-8845-39DDBCA28C7F}" type="parTrans" cxnId="{ED762614-8089-4D8C-9270-83821F1E77E4}">
      <dgm:prSet/>
      <dgm:spPr/>
      <dgm:t>
        <a:bodyPr/>
        <a:lstStyle/>
        <a:p>
          <a:endParaRPr lang="en-GB"/>
        </a:p>
      </dgm:t>
    </dgm:pt>
    <dgm:pt modelId="{FEE55468-ACC7-4591-ADBA-43C532DCC8BF}" type="sibTrans" cxnId="{ED762614-8089-4D8C-9270-83821F1E77E4}">
      <dgm:prSet/>
      <dgm:spPr/>
      <dgm:t>
        <a:bodyPr/>
        <a:lstStyle/>
        <a:p>
          <a:endParaRPr lang="en-GB"/>
        </a:p>
      </dgm:t>
    </dgm:pt>
    <dgm:pt modelId="{653089D8-9B59-43AC-B151-0508F71A2452}" type="pres">
      <dgm:prSet presAssocID="{DDE87F35-F16F-402A-82CE-7397FFAA6884}" presName="CompostProcess" presStyleCnt="0">
        <dgm:presLayoutVars>
          <dgm:dir/>
          <dgm:resizeHandles val="exact"/>
        </dgm:presLayoutVars>
      </dgm:prSet>
      <dgm:spPr/>
    </dgm:pt>
    <dgm:pt modelId="{2385F7D4-A9D7-458B-852D-7B7D9F28D15B}" type="pres">
      <dgm:prSet presAssocID="{DDE87F35-F16F-402A-82CE-7397FFAA6884}" presName="arrow" presStyleLbl="bgShp" presStyleIdx="0" presStyleCnt="1"/>
      <dgm:spPr/>
    </dgm:pt>
    <dgm:pt modelId="{1BCED8AF-FC63-4DE5-B5E4-FFFEE12884DB}" type="pres">
      <dgm:prSet presAssocID="{DDE87F35-F16F-402A-82CE-7397FFAA6884}" presName="linearProcess" presStyleCnt="0"/>
      <dgm:spPr/>
    </dgm:pt>
    <dgm:pt modelId="{B4817B9A-51CB-421C-B90E-12CAE6110AA6}" type="pres">
      <dgm:prSet presAssocID="{4BAFBDE8-78E4-4AED-9760-6D71A36F3890}" presName="textNode" presStyleLbl="node1" presStyleIdx="0" presStyleCnt="4">
        <dgm:presLayoutVars>
          <dgm:bulletEnabled val="1"/>
        </dgm:presLayoutVars>
      </dgm:prSet>
      <dgm:spPr/>
    </dgm:pt>
    <dgm:pt modelId="{7D567B96-882B-428E-8F42-799ED1E2FD78}" type="pres">
      <dgm:prSet presAssocID="{897B803A-6988-46F4-B8C0-AA9CC0BE5BA5}" presName="sibTrans" presStyleCnt="0"/>
      <dgm:spPr/>
    </dgm:pt>
    <dgm:pt modelId="{7A4EE879-786A-4B26-B5E9-66F19FAB1735}" type="pres">
      <dgm:prSet presAssocID="{33A38CAB-81BA-4DF1-ABB3-7A4FDE4DC63B}" presName="textNode" presStyleLbl="node1" presStyleIdx="1" presStyleCnt="4">
        <dgm:presLayoutVars>
          <dgm:bulletEnabled val="1"/>
        </dgm:presLayoutVars>
      </dgm:prSet>
      <dgm:spPr/>
    </dgm:pt>
    <dgm:pt modelId="{503FA92C-6D3A-44E9-AEC2-18DB8CCBB626}" type="pres">
      <dgm:prSet presAssocID="{DEDBAEC5-ADFB-4EC8-B6D8-2C13FC6BC238}" presName="sibTrans" presStyleCnt="0"/>
      <dgm:spPr/>
    </dgm:pt>
    <dgm:pt modelId="{B516E6AC-A646-4F47-A7F8-0314820C8C91}" type="pres">
      <dgm:prSet presAssocID="{9595BD02-78ED-450C-8D8C-263341E013EC}" presName="textNode" presStyleLbl="node1" presStyleIdx="2" presStyleCnt="4">
        <dgm:presLayoutVars>
          <dgm:bulletEnabled val="1"/>
        </dgm:presLayoutVars>
      </dgm:prSet>
      <dgm:spPr/>
    </dgm:pt>
    <dgm:pt modelId="{E6EC73E7-804A-4EC2-99AC-EDC5D9757402}" type="pres">
      <dgm:prSet presAssocID="{0E7562B1-0405-4490-AB76-F9D3C1652876}" presName="sibTrans" presStyleCnt="0"/>
      <dgm:spPr/>
    </dgm:pt>
    <dgm:pt modelId="{10E2C092-2D7D-46C4-B702-62A96DCE4EA7}" type="pres">
      <dgm:prSet presAssocID="{93F488E3-D370-4103-9D71-726C528A8D7C}" presName="textNode" presStyleLbl="node1" presStyleIdx="3" presStyleCnt="4">
        <dgm:presLayoutVars>
          <dgm:bulletEnabled val="1"/>
        </dgm:presLayoutVars>
      </dgm:prSet>
      <dgm:spPr/>
    </dgm:pt>
  </dgm:ptLst>
  <dgm:cxnLst>
    <dgm:cxn modelId="{ED762614-8089-4D8C-9270-83821F1E77E4}" srcId="{DDE87F35-F16F-402A-82CE-7397FFAA6884}" destId="{93F488E3-D370-4103-9D71-726C528A8D7C}" srcOrd="3" destOrd="0" parTransId="{9C132428-B805-4830-8845-39DDBCA28C7F}" sibTransId="{FEE55468-ACC7-4591-ADBA-43C532DCC8BF}"/>
    <dgm:cxn modelId="{290DD937-9AA6-4965-A88E-C1AF671B6589}" type="presOf" srcId="{9595BD02-78ED-450C-8D8C-263341E013EC}" destId="{B516E6AC-A646-4F47-A7F8-0314820C8C91}" srcOrd="0" destOrd="0" presId="urn:microsoft.com/office/officeart/2005/8/layout/hProcess9"/>
    <dgm:cxn modelId="{00DE2C5E-A6FB-4632-BA45-9E31E283455E}" type="presOf" srcId="{DDE87F35-F16F-402A-82CE-7397FFAA6884}" destId="{653089D8-9B59-43AC-B151-0508F71A2452}" srcOrd="0" destOrd="0" presId="urn:microsoft.com/office/officeart/2005/8/layout/hProcess9"/>
    <dgm:cxn modelId="{4A2BB846-63C5-4FC7-9CF7-3C8FF1154F4B}" srcId="{DDE87F35-F16F-402A-82CE-7397FFAA6884}" destId="{9595BD02-78ED-450C-8D8C-263341E013EC}" srcOrd="2" destOrd="0" parTransId="{4C9168C1-36F1-4FC0-A03D-706540D06AB7}" sibTransId="{0E7562B1-0405-4490-AB76-F9D3C1652876}"/>
    <dgm:cxn modelId="{4FE7AF8B-369F-4850-8ED2-6489D666A7BB}" srcId="{DDE87F35-F16F-402A-82CE-7397FFAA6884}" destId="{4BAFBDE8-78E4-4AED-9760-6D71A36F3890}" srcOrd="0" destOrd="0" parTransId="{8E585911-A99D-4A6A-BEFD-6C5DDD06FD06}" sibTransId="{897B803A-6988-46F4-B8C0-AA9CC0BE5BA5}"/>
    <dgm:cxn modelId="{E1585B8C-7F23-41CC-8C2B-B3A74B80BC83}" type="presOf" srcId="{33A38CAB-81BA-4DF1-ABB3-7A4FDE4DC63B}" destId="{7A4EE879-786A-4B26-B5E9-66F19FAB1735}" srcOrd="0" destOrd="0" presId="urn:microsoft.com/office/officeart/2005/8/layout/hProcess9"/>
    <dgm:cxn modelId="{10F64FCF-2592-4E4F-8216-002DD65FFF97}" type="presOf" srcId="{93F488E3-D370-4103-9D71-726C528A8D7C}" destId="{10E2C092-2D7D-46C4-B702-62A96DCE4EA7}" srcOrd="0" destOrd="0" presId="urn:microsoft.com/office/officeart/2005/8/layout/hProcess9"/>
    <dgm:cxn modelId="{E9DA14DE-FCDB-4361-A6E4-97699689FB2C}" srcId="{DDE87F35-F16F-402A-82CE-7397FFAA6884}" destId="{33A38CAB-81BA-4DF1-ABB3-7A4FDE4DC63B}" srcOrd="1" destOrd="0" parTransId="{0B75023E-8521-493D-9D74-67AAF91293E6}" sibTransId="{DEDBAEC5-ADFB-4EC8-B6D8-2C13FC6BC238}"/>
    <dgm:cxn modelId="{98968FE4-ACA3-4FA5-A537-72AB5CE65421}" type="presOf" srcId="{4BAFBDE8-78E4-4AED-9760-6D71A36F3890}" destId="{B4817B9A-51CB-421C-B90E-12CAE6110AA6}" srcOrd="0" destOrd="0" presId="urn:microsoft.com/office/officeart/2005/8/layout/hProcess9"/>
    <dgm:cxn modelId="{094B74A6-0E39-46EA-A8D8-6BC2A91297F9}" type="presParOf" srcId="{653089D8-9B59-43AC-B151-0508F71A2452}" destId="{2385F7D4-A9D7-458B-852D-7B7D9F28D15B}" srcOrd="0" destOrd="0" presId="urn:microsoft.com/office/officeart/2005/8/layout/hProcess9"/>
    <dgm:cxn modelId="{0A511B41-C9DB-4805-80EE-B09A7E56BF31}" type="presParOf" srcId="{653089D8-9B59-43AC-B151-0508F71A2452}" destId="{1BCED8AF-FC63-4DE5-B5E4-FFFEE12884DB}" srcOrd="1" destOrd="0" presId="urn:microsoft.com/office/officeart/2005/8/layout/hProcess9"/>
    <dgm:cxn modelId="{2B7621DD-5250-43CE-B5DB-00E6EFD84297}" type="presParOf" srcId="{1BCED8AF-FC63-4DE5-B5E4-FFFEE12884DB}" destId="{B4817B9A-51CB-421C-B90E-12CAE6110AA6}" srcOrd="0" destOrd="0" presId="urn:microsoft.com/office/officeart/2005/8/layout/hProcess9"/>
    <dgm:cxn modelId="{A814526F-4B1F-4A65-AF22-2CBDD2362901}" type="presParOf" srcId="{1BCED8AF-FC63-4DE5-B5E4-FFFEE12884DB}" destId="{7D567B96-882B-428E-8F42-799ED1E2FD78}" srcOrd="1" destOrd="0" presId="urn:microsoft.com/office/officeart/2005/8/layout/hProcess9"/>
    <dgm:cxn modelId="{B1D76B13-0349-4D75-905E-9227BAE6468D}" type="presParOf" srcId="{1BCED8AF-FC63-4DE5-B5E4-FFFEE12884DB}" destId="{7A4EE879-786A-4B26-B5E9-66F19FAB1735}" srcOrd="2" destOrd="0" presId="urn:microsoft.com/office/officeart/2005/8/layout/hProcess9"/>
    <dgm:cxn modelId="{10BD5153-3FD6-4902-947A-9F885DBF454D}" type="presParOf" srcId="{1BCED8AF-FC63-4DE5-B5E4-FFFEE12884DB}" destId="{503FA92C-6D3A-44E9-AEC2-18DB8CCBB626}" srcOrd="3" destOrd="0" presId="urn:microsoft.com/office/officeart/2005/8/layout/hProcess9"/>
    <dgm:cxn modelId="{5E9C90D0-0DC9-407B-9046-26442805FBCD}" type="presParOf" srcId="{1BCED8AF-FC63-4DE5-B5E4-FFFEE12884DB}" destId="{B516E6AC-A646-4F47-A7F8-0314820C8C91}" srcOrd="4" destOrd="0" presId="urn:microsoft.com/office/officeart/2005/8/layout/hProcess9"/>
    <dgm:cxn modelId="{C4D7AA63-90DB-4F6A-845B-34707DBB555B}" type="presParOf" srcId="{1BCED8AF-FC63-4DE5-B5E4-FFFEE12884DB}" destId="{E6EC73E7-804A-4EC2-99AC-EDC5D9757402}" srcOrd="5" destOrd="0" presId="urn:microsoft.com/office/officeart/2005/8/layout/hProcess9"/>
    <dgm:cxn modelId="{7E2E0438-C705-4234-B163-E9F8A657DBFE}" type="presParOf" srcId="{1BCED8AF-FC63-4DE5-B5E4-FFFEE12884DB}" destId="{10E2C092-2D7D-46C4-B702-62A96DCE4EA7}" srcOrd="6"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2DE9B23-01AB-4F24-BF0E-2DB199B6D377}"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1574244D-C9C4-4C8D-8704-BC10FD68D910}">
      <dgm:prSet phldrT="[Text]" custT="1"/>
      <dgm:spPr/>
      <dgm:t>
        <a:bodyPr/>
        <a:lstStyle/>
        <a:p>
          <a:pPr>
            <a:buFont typeface="Arial" panose="020B0604020202020204" pitchFamily="34" charset="0"/>
            <a:buChar char="•"/>
          </a:pPr>
          <a:r>
            <a:rPr lang="en-GB" sz="1600" b="1" i="0" dirty="0"/>
            <a:t>Triggers the "fight-or-flight" response: </a:t>
          </a:r>
          <a:endParaRPr lang="en-GB" sz="1600" b="1" dirty="0"/>
        </a:p>
      </dgm:t>
    </dgm:pt>
    <dgm:pt modelId="{894811E3-0575-464A-8CA9-871A1FA7755C}" type="parTrans" cxnId="{F8598D62-FD62-4A9A-A9A4-A23B74DB7654}">
      <dgm:prSet/>
      <dgm:spPr/>
      <dgm:t>
        <a:bodyPr/>
        <a:lstStyle/>
        <a:p>
          <a:endParaRPr lang="en-GB"/>
        </a:p>
      </dgm:t>
    </dgm:pt>
    <dgm:pt modelId="{9984902E-5354-4935-B1C0-5D26A24D5552}" type="sibTrans" cxnId="{F8598D62-FD62-4A9A-A9A4-A23B74DB7654}">
      <dgm:prSet/>
      <dgm:spPr/>
      <dgm:t>
        <a:bodyPr/>
        <a:lstStyle/>
        <a:p>
          <a:endParaRPr lang="en-GB"/>
        </a:p>
      </dgm:t>
    </dgm:pt>
    <dgm:pt modelId="{88C431DC-36A5-4960-92C3-3C143E1EACC5}">
      <dgm:prSet phldrT="[Text]" custT="1"/>
      <dgm:spPr/>
      <dgm:t>
        <a:bodyPr/>
        <a:lstStyle/>
        <a:p>
          <a:pPr>
            <a:buNone/>
          </a:pPr>
          <a:r>
            <a:rPr lang="en-GB" sz="1600" b="1" i="0" dirty="0"/>
            <a:t>Increases energy availability: </a:t>
          </a:r>
          <a:endParaRPr lang="en-GB" sz="1600" b="1" dirty="0"/>
        </a:p>
      </dgm:t>
    </dgm:pt>
    <dgm:pt modelId="{D28DCD17-E016-4296-B80E-785033038ECE}" type="parTrans" cxnId="{1309F2D2-D608-4C10-A2CD-FE682957AFA2}">
      <dgm:prSet/>
      <dgm:spPr/>
      <dgm:t>
        <a:bodyPr/>
        <a:lstStyle/>
        <a:p>
          <a:endParaRPr lang="en-GB"/>
        </a:p>
      </dgm:t>
    </dgm:pt>
    <dgm:pt modelId="{EA9369B2-CBAB-48C6-AACE-4900794BE9C8}" type="sibTrans" cxnId="{1309F2D2-D608-4C10-A2CD-FE682957AFA2}">
      <dgm:prSet/>
      <dgm:spPr/>
      <dgm:t>
        <a:bodyPr/>
        <a:lstStyle/>
        <a:p>
          <a:endParaRPr lang="en-GB"/>
        </a:p>
      </dgm:t>
    </dgm:pt>
    <dgm:pt modelId="{DD2B308D-73FE-4ABE-935A-8018A8644CA5}">
      <dgm:prSet phldrT="[Text]" custT="1"/>
      <dgm:spPr/>
      <dgm:t>
        <a:bodyPr/>
        <a:lstStyle/>
        <a:p>
          <a:pPr>
            <a:buNone/>
          </a:pPr>
          <a:r>
            <a:rPr lang="en-GB" sz="1600" b="1" i="0" dirty="0"/>
            <a:t>Enhances brain function: </a:t>
          </a:r>
          <a:endParaRPr lang="en-GB" sz="1600" b="1" dirty="0"/>
        </a:p>
      </dgm:t>
    </dgm:pt>
    <dgm:pt modelId="{84B8592E-2B83-4735-9E52-B6433F5E8B18}" type="parTrans" cxnId="{4630B4B7-3496-47A7-9CDC-925502373157}">
      <dgm:prSet/>
      <dgm:spPr/>
      <dgm:t>
        <a:bodyPr/>
        <a:lstStyle/>
        <a:p>
          <a:endParaRPr lang="en-GB"/>
        </a:p>
      </dgm:t>
    </dgm:pt>
    <dgm:pt modelId="{3C00E0E0-8B37-4B86-8E4E-F2C9D6471DF2}" type="sibTrans" cxnId="{4630B4B7-3496-47A7-9CDC-925502373157}">
      <dgm:prSet/>
      <dgm:spPr/>
      <dgm:t>
        <a:bodyPr/>
        <a:lstStyle/>
        <a:p>
          <a:endParaRPr lang="en-GB"/>
        </a:p>
      </dgm:t>
    </dgm:pt>
    <dgm:pt modelId="{8AD1972F-6F9C-44D4-817B-2CE0B175891E}">
      <dgm:prSet custT="1"/>
      <dgm:spPr/>
      <dgm:t>
        <a:bodyPr/>
        <a:lstStyle/>
        <a:p>
          <a:pPr>
            <a:buFont typeface="Arial" panose="020B0604020202020204" pitchFamily="34" charset="0"/>
            <a:buChar char="•"/>
          </a:pPr>
          <a:r>
            <a:rPr lang="en-GB" sz="1600" b="0" i="0" dirty="0"/>
            <a:t>After the immediate adrenaline rush, cortisol helps maintain the body's high alert state. </a:t>
          </a:r>
        </a:p>
      </dgm:t>
    </dgm:pt>
    <dgm:pt modelId="{7A1B264E-03E6-4F47-851B-B4BDB609C277}" type="parTrans" cxnId="{CE510C34-55EF-4B60-AAE9-7E60A9544AAC}">
      <dgm:prSet/>
      <dgm:spPr/>
      <dgm:t>
        <a:bodyPr/>
        <a:lstStyle/>
        <a:p>
          <a:endParaRPr lang="en-GB"/>
        </a:p>
      </dgm:t>
    </dgm:pt>
    <dgm:pt modelId="{8E93DA4F-93B9-4655-969A-5016633AAF58}" type="sibTrans" cxnId="{CE510C34-55EF-4B60-AAE9-7E60A9544AAC}">
      <dgm:prSet/>
      <dgm:spPr/>
      <dgm:t>
        <a:bodyPr/>
        <a:lstStyle/>
        <a:p>
          <a:endParaRPr lang="en-GB"/>
        </a:p>
      </dgm:t>
    </dgm:pt>
    <dgm:pt modelId="{9EEFEC4F-6E12-40EC-A959-90CA9181191B}">
      <dgm:prSet custT="1"/>
      <dgm:spPr/>
      <dgm:t>
        <a:bodyPr/>
        <a:lstStyle/>
        <a:p>
          <a:pPr>
            <a:buNone/>
          </a:pPr>
          <a:r>
            <a:rPr lang="en-GB" sz="1600" b="0" i="0" dirty="0"/>
            <a:t>It causes the liver to release glucose into the bloodstream for a quick energy source </a:t>
          </a:r>
        </a:p>
      </dgm:t>
    </dgm:pt>
    <dgm:pt modelId="{06A8D399-60FD-43DB-8807-EB3A09C470EC}" type="parTrans" cxnId="{2EEB2C5D-94B2-4BB2-AE1C-B494B990ACC1}">
      <dgm:prSet/>
      <dgm:spPr/>
      <dgm:t>
        <a:bodyPr/>
        <a:lstStyle/>
        <a:p>
          <a:endParaRPr lang="en-GB"/>
        </a:p>
      </dgm:t>
    </dgm:pt>
    <dgm:pt modelId="{A74DACE7-2445-4563-BA52-A58A066EB9D6}" type="sibTrans" cxnId="{2EEB2C5D-94B2-4BB2-AE1C-B494B990ACC1}">
      <dgm:prSet/>
      <dgm:spPr/>
      <dgm:t>
        <a:bodyPr/>
        <a:lstStyle/>
        <a:p>
          <a:endParaRPr lang="en-GB"/>
        </a:p>
      </dgm:t>
    </dgm:pt>
    <dgm:pt modelId="{CF3B0B1A-435A-4715-A332-AD31A7CC5AD3}">
      <dgm:prSet custT="1"/>
      <dgm:spPr/>
      <dgm:t>
        <a:bodyPr/>
        <a:lstStyle/>
        <a:p>
          <a:pPr>
            <a:buNone/>
          </a:pPr>
          <a:r>
            <a:rPr lang="en-GB" sz="1600" b="0" i="0" dirty="0"/>
            <a:t>Cortisol boosts the brain's use of glucose, improving its function during a stressful event. </a:t>
          </a:r>
        </a:p>
      </dgm:t>
    </dgm:pt>
    <dgm:pt modelId="{FBDB37DA-1FC5-4EE5-930C-7640E6C79853}" type="parTrans" cxnId="{A775A4BE-123A-443F-911D-3D285DF55664}">
      <dgm:prSet/>
      <dgm:spPr/>
      <dgm:t>
        <a:bodyPr/>
        <a:lstStyle/>
        <a:p>
          <a:endParaRPr lang="en-GB"/>
        </a:p>
      </dgm:t>
    </dgm:pt>
    <dgm:pt modelId="{F39EB927-E67A-424E-98BF-CEB2E462BDB3}" type="sibTrans" cxnId="{A775A4BE-123A-443F-911D-3D285DF55664}">
      <dgm:prSet/>
      <dgm:spPr/>
      <dgm:t>
        <a:bodyPr/>
        <a:lstStyle/>
        <a:p>
          <a:endParaRPr lang="en-GB"/>
        </a:p>
      </dgm:t>
    </dgm:pt>
    <dgm:pt modelId="{6101B8A8-AF3C-4001-A21C-3D74AAE26613}">
      <dgm:prSet custT="1"/>
      <dgm:spPr/>
      <dgm:t>
        <a:bodyPr/>
        <a:lstStyle/>
        <a:p>
          <a:pPr>
            <a:buNone/>
          </a:pPr>
          <a:r>
            <a:rPr lang="en-GB" sz="1600" b="1" i="0" dirty="0"/>
            <a:t>Modulates the immune response: </a:t>
          </a:r>
        </a:p>
      </dgm:t>
    </dgm:pt>
    <dgm:pt modelId="{1A1ECD33-6637-4CA9-966E-544E45468213}" type="parTrans" cxnId="{6316E812-8B1B-40CF-81FC-C6682977768D}">
      <dgm:prSet/>
      <dgm:spPr/>
      <dgm:t>
        <a:bodyPr/>
        <a:lstStyle/>
        <a:p>
          <a:endParaRPr lang="en-GB"/>
        </a:p>
      </dgm:t>
    </dgm:pt>
    <dgm:pt modelId="{3B241A6B-EF1E-4035-8221-5AF98FFBCEEA}" type="sibTrans" cxnId="{6316E812-8B1B-40CF-81FC-C6682977768D}">
      <dgm:prSet/>
      <dgm:spPr/>
      <dgm:t>
        <a:bodyPr/>
        <a:lstStyle/>
        <a:p>
          <a:endParaRPr lang="en-GB"/>
        </a:p>
      </dgm:t>
    </dgm:pt>
    <dgm:pt modelId="{D66FF733-1940-42B1-BCBE-B53A91F8D80C}">
      <dgm:prSet custT="1"/>
      <dgm:spPr/>
      <dgm:t>
        <a:bodyPr/>
        <a:lstStyle/>
        <a:p>
          <a:pPr>
            <a:buNone/>
          </a:pPr>
          <a:r>
            <a:rPr lang="en-GB" sz="1400" b="0" i="0" dirty="0"/>
            <a:t>It inhibits the immune system and reduces inflammation-  beneficial in the ST but can cause problems if stress is chronic. </a:t>
          </a:r>
        </a:p>
      </dgm:t>
    </dgm:pt>
    <dgm:pt modelId="{27AE6D6A-7FDF-4116-9B09-37586E0B9B8E}" type="parTrans" cxnId="{DD5E239F-E59F-49F9-BFFB-E7EAB8A63ED7}">
      <dgm:prSet/>
      <dgm:spPr/>
      <dgm:t>
        <a:bodyPr/>
        <a:lstStyle/>
        <a:p>
          <a:endParaRPr lang="en-GB"/>
        </a:p>
      </dgm:t>
    </dgm:pt>
    <dgm:pt modelId="{CFB88108-FC60-4D66-B39A-DBD6581F7CD7}" type="sibTrans" cxnId="{DD5E239F-E59F-49F9-BFFB-E7EAB8A63ED7}">
      <dgm:prSet/>
      <dgm:spPr/>
      <dgm:t>
        <a:bodyPr/>
        <a:lstStyle/>
        <a:p>
          <a:endParaRPr lang="en-GB"/>
        </a:p>
      </dgm:t>
    </dgm:pt>
    <dgm:pt modelId="{B7D2D6D1-CA4E-43BB-8D16-A22BE11D9792}">
      <dgm:prSet custT="1"/>
      <dgm:spPr/>
      <dgm:t>
        <a:bodyPr/>
        <a:lstStyle/>
        <a:p>
          <a:pPr>
            <a:buNone/>
          </a:pPr>
          <a:r>
            <a:rPr lang="en-GB" sz="1600" b="1" i="0" dirty="0"/>
            <a:t>Supports cardiovascular function:</a:t>
          </a:r>
          <a:r>
            <a:rPr lang="en-GB" sz="1600" b="0" i="0" dirty="0"/>
            <a:t> </a:t>
          </a:r>
        </a:p>
      </dgm:t>
    </dgm:pt>
    <dgm:pt modelId="{4082F5ED-F7A4-4C6C-89A5-3196B7DEF258}" type="parTrans" cxnId="{1C2D3DB0-C60B-4D43-BB28-1C317DA4A0F3}">
      <dgm:prSet/>
      <dgm:spPr/>
      <dgm:t>
        <a:bodyPr/>
        <a:lstStyle/>
        <a:p>
          <a:endParaRPr lang="en-GB"/>
        </a:p>
      </dgm:t>
    </dgm:pt>
    <dgm:pt modelId="{C610499B-B2EB-4167-BB82-0DBF4BC05CFF}" type="sibTrans" cxnId="{1C2D3DB0-C60B-4D43-BB28-1C317DA4A0F3}">
      <dgm:prSet/>
      <dgm:spPr/>
      <dgm:t>
        <a:bodyPr/>
        <a:lstStyle/>
        <a:p>
          <a:endParaRPr lang="en-GB"/>
        </a:p>
      </dgm:t>
    </dgm:pt>
    <dgm:pt modelId="{FC3875EC-1482-466A-9D5E-AD3A0B3E51E9}">
      <dgm:prSet custT="1"/>
      <dgm:spPr/>
      <dgm:t>
        <a:bodyPr/>
        <a:lstStyle/>
        <a:p>
          <a:pPr>
            <a:buNone/>
          </a:pPr>
          <a:r>
            <a:rPr lang="en-GB" sz="1400" b="0" i="0" dirty="0"/>
            <a:t>It helps maintain  BP and supports cardiovascular function by increasing heart rate and cardiac output. </a:t>
          </a:r>
        </a:p>
      </dgm:t>
    </dgm:pt>
    <dgm:pt modelId="{CBE901E6-CCFF-40FD-B242-F6821CE9CEAD}" type="parTrans" cxnId="{A0035091-1E88-4D48-BDB9-D5B928776EE0}">
      <dgm:prSet/>
      <dgm:spPr/>
      <dgm:t>
        <a:bodyPr/>
        <a:lstStyle/>
        <a:p>
          <a:endParaRPr lang="en-GB"/>
        </a:p>
      </dgm:t>
    </dgm:pt>
    <dgm:pt modelId="{138B4A2E-C713-483B-9D80-8BE13C7249E3}" type="sibTrans" cxnId="{A0035091-1E88-4D48-BDB9-D5B928776EE0}">
      <dgm:prSet/>
      <dgm:spPr/>
      <dgm:t>
        <a:bodyPr/>
        <a:lstStyle/>
        <a:p>
          <a:endParaRPr lang="en-GB"/>
        </a:p>
      </dgm:t>
    </dgm:pt>
    <dgm:pt modelId="{DE5E3DB5-60C8-4A94-B8AF-EE6A76F53433}" type="pres">
      <dgm:prSet presAssocID="{92DE9B23-01AB-4F24-BF0E-2DB199B6D377}" presName="CompostProcess" presStyleCnt="0">
        <dgm:presLayoutVars>
          <dgm:dir/>
          <dgm:resizeHandles val="exact"/>
        </dgm:presLayoutVars>
      </dgm:prSet>
      <dgm:spPr/>
    </dgm:pt>
    <dgm:pt modelId="{9FCB9EC1-F551-4896-9AA0-99A7BF08C252}" type="pres">
      <dgm:prSet presAssocID="{92DE9B23-01AB-4F24-BF0E-2DB199B6D377}" presName="arrow" presStyleLbl="bgShp" presStyleIdx="0" presStyleCnt="1"/>
      <dgm:spPr/>
    </dgm:pt>
    <dgm:pt modelId="{48B8C725-911B-4F60-983F-527EA038A11B}" type="pres">
      <dgm:prSet presAssocID="{92DE9B23-01AB-4F24-BF0E-2DB199B6D377}" presName="linearProcess" presStyleCnt="0"/>
      <dgm:spPr/>
    </dgm:pt>
    <dgm:pt modelId="{5DF14363-DDFE-43F1-AB95-119AF43DAC49}" type="pres">
      <dgm:prSet presAssocID="{1574244D-C9C4-4C8D-8704-BC10FD68D910}" presName="textNode" presStyleLbl="node1" presStyleIdx="0" presStyleCnt="10">
        <dgm:presLayoutVars>
          <dgm:bulletEnabled val="1"/>
        </dgm:presLayoutVars>
      </dgm:prSet>
      <dgm:spPr/>
    </dgm:pt>
    <dgm:pt modelId="{D7B9A149-589F-44AC-B89C-ACB9A934B372}" type="pres">
      <dgm:prSet presAssocID="{9984902E-5354-4935-B1C0-5D26A24D5552}" presName="sibTrans" presStyleCnt="0"/>
      <dgm:spPr/>
    </dgm:pt>
    <dgm:pt modelId="{F00CAF70-C1DB-4397-AE5A-3130DFEE7492}" type="pres">
      <dgm:prSet presAssocID="{8AD1972F-6F9C-44D4-817B-2CE0B175891E}" presName="textNode" presStyleLbl="node1" presStyleIdx="1" presStyleCnt="10" custScaleY="113642">
        <dgm:presLayoutVars>
          <dgm:bulletEnabled val="1"/>
        </dgm:presLayoutVars>
      </dgm:prSet>
      <dgm:spPr/>
    </dgm:pt>
    <dgm:pt modelId="{0F44F2D7-B2F1-4503-BC1C-C0F57C19ECDD}" type="pres">
      <dgm:prSet presAssocID="{8E93DA4F-93B9-4655-969A-5016633AAF58}" presName="sibTrans" presStyleCnt="0"/>
      <dgm:spPr/>
    </dgm:pt>
    <dgm:pt modelId="{0F2C9596-48DB-4AEF-A1F5-3812F95361B2}" type="pres">
      <dgm:prSet presAssocID="{88C431DC-36A5-4960-92C3-3C143E1EACC5}" presName="textNode" presStyleLbl="node1" presStyleIdx="2" presStyleCnt="10">
        <dgm:presLayoutVars>
          <dgm:bulletEnabled val="1"/>
        </dgm:presLayoutVars>
      </dgm:prSet>
      <dgm:spPr/>
    </dgm:pt>
    <dgm:pt modelId="{EA734A34-EF03-4889-88BE-D6CEB04E01BD}" type="pres">
      <dgm:prSet presAssocID="{EA9369B2-CBAB-48C6-AACE-4900794BE9C8}" presName="sibTrans" presStyleCnt="0"/>
      <dgm:spPr/>
    </dgm:pt>
    <dgm:pt modelId="{B2D09E37-0BF1-49D0-AD38-D6632356E13D}" type="pres">
      <dgm:prSet presAssocID="{9EEFEC4F-6E12-40EC-A959-90CA9181191B}" presName="textNode" presStyleLbl="node1" presStyleIdx="3" presStyleCnt="10">
        <dgm:presLayoutVars>
          <dgm:bulletEnabled val="1"/>
        </dgm:presLayoutVars>
      </dgm:prSet>
      <dgm:spPr/>
    </dgm:pt>
    <dgm:pt modelId="{4034C49C-BCB1-4061-B935-163739CE4B1E}" type="pres">
      <dgm:prSet presAssocID="{A74DACE7-2445-4563-BA52-A58A066EB9D6}" presName="sibTrans" presStyleCnt="0"/>
      <dgm:spPr/>
    </dgm:pt>
    <dgm:pt modelId="{954A46A6-6A67-4A76-A3D2-02E625F1D2F7}" type="pres">
      <dgm:prSet presAssocID="{DD2B308D-73FE-4ABE-935A-8018A8644CA5}" presName="textNode" presStyleLbl="node1" presStyleIdx="4" presStyleCnt="10">
        <dgm:presLayoutVars>
          <dgm:bulletEnabled val="1"/>
        </dgm:presLayoutVars>
      </dgm:prSet>
      <dgm:spPr/>
    </dgm:pt>
    <dgm:pt modelId="{5347F928-1B69-4DC5-8099-7F0B2D05DB86}" type="pres">
      <dgm:prSet presAssocID="{3C00E0E0-8B37-4B86-8E4E-F2C9D6471DF2}" presName="sibTrans" presStyleCnt="0"/>
      <dgm:spPr/>
    </dgm:pt>
    <dgm:pt modelId="{87CBCF4A-3285-4704-9595-83660A6756B9}" type="pres">
      <dgm:prSet presAssocID="{CF3B0B1A-435A-4715-A332-AD31A7CC5AD3}" presName="textNode" presStyleLbl="node1" presStyleIdx="5" presStyleCnt="10" custScaleY="113642">
        <dgm:presLayoutVars>
          <dgm:bulletEnabled val="1"/>
        </dgm:presLayoutVars>
      </dgm:prSet>
      <dgm:spPr/>
    </dgm:pt>
    <dgm:pt modelId="{FAAF1121-7B15-477D-A057-5C3EAA083601}" type="pres">
      <dgm:prSet presAssocID="{F39EB927-E67A-424E-98BF-CEB2E462BDB3}" presName="sibTrans" presStyleCnt="0"/>
      <dgm:spPr/>
    </dgm:pt>
    <dgm:pt modelId="{DD6BD968-F6E4-4A1F-90E5-486C2A4437FD}" type="pres">
      <dgm:prSet presAssocID="{6101B8A8-AF3C-4001-A21C-3D74AAE26613}" presName="textNode" presStyleLbl="node1" presStyleIdx="6" presStyleCnt="10">
        <dgm:presLayoutVars>
          <dgm:bulletEnabled val="1"/>
        </dgm:presLayoutVars>
      </dgm:prSet>
      <dgm:spPr/>
    </dgm:pt>
    <dgm:pt modelId="{1FDDA75E-755B-4CDC-B85E-6FF87F525C67}" type="pres">
      <dgm:prSet presAssocID="{3B241A6B-EF1E-4035-8221-5AF98FFBCEEA}" presName="sibTrans" presStyleCnt="0"/>
      <dgm:spPr/>
    </dgm:pt>
    <dgm:pt modelId="{8F4551DE-3DCF-497F-83AD-851B8658CE77}" type="pres">
      <dgm:prSet presAssocID="{D66FF733-1940-42B1-BCBE-B53A91F8D80C}" presName="textNode" presStyleLbl="node1" presStyleIdx="7" presStyleCnt="10" custScaleY="111644">
        <dgm:presLayoutVars>
          <dgm:bulletEnabled val="1"/>
        </dgm:presLayoutVars>
      </dgm:prSet>
      <dgm:spPr/>
    </dgm:pt>
    <dgm:pt modelId="{3AB12DA4-BC10-455D-83FA-481982229802}" type="pres">
      <dgm:prSet presAssocID="{CFB88108-FC60-4D66-B39A-DBD6581F7CD7}" presName="sibTrans" presStyleCnt="0"/>
      <dgm:spPr/>
    </dgm:pt>
    <dgm:pt modelId="{640C0C71-E5B7-4983-8CAA-287001FFFA6B}" type="pres">
      <dgm:prSet presAssocID="{B7D2D6D1-CA4E-43BB-8D16-A22BE11D9792}" presName="textNode" presStyleLbl="node1" presStyleIdx="8" presStyleCnt="10">
        <dgm:presLayoutVars>
          <dgm:bulletEnabled val="1"/>
        </dgm:presLayoutVars>
      </dgm:prSet>
      <dgm:spPr/>
    </dgm:pt>
    <dgm:pt modelId="{C67624B1-1EB3-420C-8F7E-FF2BB25730C7}" type="pres">
      <dgm:prSet presAssocID="{C610499B-B2EB-4167-BB82-0DBF4BC05CFF}" presName="sibTrans" presStyleCnt="0"/>
      <dgm:spPr/>
    </dgm:pt>
    <dgm:pt modelId="{D21B298E-EB5B-47CF-84B3-A11A1AB3D496}" type="pres">
      <dgm:prSet presAssocID="{FC3875EC-1482-466A-9D5E-AD3A0B3E51E9}" presName="textNode" presStyleLbl="node1" presStyleIdx="9" presStyleCnt="10" custScaleX="88510">
        <dgm:presLayoutVars>
          <dgm:bulletEnabled val="1"/>
        </dgm:presLayoutVars>
      </dgm:prSet>
      <dgm:spPr/>
    </dgm:pt>
  </dgm:ptLst>
  <dgm:cxnLst>
    <dgm:cxn modelId="{B7460E04-08EF-4E5E-BB65-85BCFE063DEA}" type="presOf" srcId="{8AD1972F-6F9C-44D4-817B-2CE0B175891E}" destId="{F00CAF70-C1DB-4397-AE5A-3130DFEE7492}" srcOrd="0" destOrd="0" presId="urn:microsoft.com/office/officeart/2005/8/layout/hProcess9"/>
    <dgm:cxn modelId="{6316E812-8B1B-40CF-81FC-C6682977768D}" srcId="{92DE9B23-01AB-4F24-BF0E-2DB199B6D377}" destId="{6101B8A8-AF3C-4001-A21C-3D74AAE26613}" srcOrd="6" destOrd="0" parTransId="{1A1ECD33-6637-4CA9-966E-544E45468213}" sibTransId="{3B241A6B-EF1E-4035-8221-5AF98FFBCEEA}"/>
    <dgm:cxn modelId="{CE510C34-55EF-4B60-AAE9-7E60A9544AAC}" srcId="{92DE9B23-01AB-4F24-BF0E-2DB199B6D377}" destId="{8AD1972F-6F9C-44D4-817B-2CE0B175891E}" srcOrd="1" destOrd="0" parTransId="{7A1B264E-03E6-4F47-851B-B4BDB609C277}" sibTransId="{8E93DA4F-93B9-4655-969A-5016633AAF58}"/>
    <dgm:cxn modelId="{2EEB2C5D-94B2-4BB2-AE1C-B494B990ACC1}" srcId="{92DE9B23-01AB-4F24-BF0E-2DB199B6D377}" destId="{9EEFEC4F-6E12-40EC-A959-90CA9181191B}" srcOrd="3" destOrd="0" parTransId="{06A8D399-60FD-43DB-8807-EB3A09C470EC}" sibTransId="{A74DACE7-2445-4563-BA52-A58A066EB9D6}"/>
    <dgm:cxn modelId="{DC779C5E-8E91-4CAD-AB9D-AE91D38E0455}" type="presOf" srcId="{DD2B308D-73FE-4ABE-935A-8018A8644CA5}" destId="{954A46A6-6A67-4A76-A3D2-02E625F1D2F7}" srcOrd="0" destOrd="0" presId="urn:microsoft.com/office/officeart/2005/8/layout/hProcess9"/>
    <dgm:cxn modelId="{F8598D62-FD62-4A9A-A9A4-A23B74DB7654}" srcId="{92DE9B23-01AB-4F24-BF0E-2DB199B6D377}" destId="{1574244D-C9C4-4C8D-8704-BC10FD68D910}" srcOrd="0" destOrd="0" parTransId="{894811E3-0575-464A-8CA9-871A1FA7755C}" sibTransId="{9984902E-5354-4935-B1C0-5D26A24D5552}"/>
    <dgm:cxn modelId="{5D2AB069-C08D-457C-A371-F4EA6B37319C}" type="presOf" srcId="{FC3875EC-1482-466A-9D5E-AD3A0B3E51E9}" destId="{D21B298E-EB5B-47CF-84B3-A11A1AB3D496}" srcOrd="0" destOrd="0" presId="urn:microsoft.com/office/officeart/2005/8/layout/hProcess9"/>
    <dgm:cxn modelId="{5B483F54-95DA-4097-9027-CA60B57EB733}" type="presOf" srcId="{9EEFEC4F-6E12-40EC-A959-90CA9181191B}" destId="{B2D09E37-0BF1-49D0-AD38-D6632356E13D}" srcOrd="0" destOrd="0" presId="urn:microsoft.com/office/officeart/2005/8/layout/hProcess9"/>
    <dgm:cxn modelId="{458FCB7C-C6BA-4111-8211-56FC4B12DC33}" type="presOf" srcId="{88C431DC-36A5-4960-92C3-3C143E1EACC5}" destId="{0F2C9596-48DB-4AEF-A1F5-3812F95361B2}" srcOrd="0" destOrd="0" presId="urn:microsoft.com/office/officeart/2005/8/layout/hProcess9"/>
    <dgm:cxn modelId="{A0035091-1E88-4D48-BDB9-D5B928776EE0}" srcId="{92DE9B23-01AB-4F24-BF0E-2DB199B6D377}" destId="{FC3875EC-1482-466A-9D5E-AD3A0B3E51E9}" srcOrd="9" destOrd="0" parTransId="{CBE901E6-CCFF-40FD-B242-F6821CE9CEAD}" sibTransId="{138B4A2E-C713-483B-9D80-8BE13C7249E3}"/>
    <dgm:cxn modelId="{A4E8F293-40BE-4BD4-B3BA-B9EDB6A7C65E}" type="presOf" srcId="{CF3B0B1A-435A-4715-A332-AD31A7CC5AD3}" destId="{87CBCF4A-3285-4704-9595-83660A6756B9}" srcOrd="0" destOrd="0" presId="urn:microsoft.com/office/officeart/2005/8/layout/hProcess9"/>
    <dgm:cxn modelId="{DD5E239F-E59F-49F9-BFFB-E7EAB8A63ED7}" srcId="{92DE9B23-01AB-4F24-BF0E-2DB199B6D377}" destId="{D66FF733-1940-42B1-BCBE-B53A91F8D80C}" srcOrd="7" destOrd="0" parTransId="{27AE6D6A-7FDF-4116-9B09-37586E0B9B8E}" sibTransId="{CFB88108-FC60-4D66-B39A-DBD6581F7CD7}"/>
    <dgm:cxn modelId="{1C2D3DB0-C60B-4D43-BB28-1C317DA4A0F3}" srcId="{92DE9B23-01AB-4F24-BF0E-2DB199B6D377}" destId="{B7D2D6D1-CA4E-43BB-8D16-A22BE11D9792}" srcOrd="8" destOrd="0" parTransId="{4082F5ED-F7A4-4C6C-89A5-3196B7DEF258}" sibTransId="{C610499B-B2EB-4167-BB82-0DBF4BC05CFF}"/>
    <dgm:cxn modelId="{4630B4B7-3496-47A7-9CDC-925502373157}" srcId="{92DE9B23-01AB-4F24-BF0E-2DB199B6D377}" destId="{DD2B308D-73FE-4ABE-935A-8018A8644CA5}" srcOrd="4" destOrd="0" parTransId="{84B8592E-2B83-4735-9E52-B6433F5E8B18}" sibTransId="{3C00E0E0-8B37-4B86-8E4E-F2C9D6471DF2}"/>
    <dgm:cxn modelId="{BFB265BD-70A9-4279-AFF5-2DE36D8F3F30}" type="presOf" srcId="{D66FF733-1940-42B1-BCBE-B53A91F8D80C}" destId="{8F4551DE-3DCF-497F-83AD-851B8658CE77}" srcOrd="0" destOrd="0" presId="urn:microsoft.com/office/officeart/2005/8/layout/hProcess9"/>
    <dgm:cxn modelId="{A775A4BE-123A-443F-911D-3D285DF55664}" srcId="{92DE9B23-01AB-4F24-BF0E-2DB199B6D377}" destId="{CF3B0B1A-435A-4715-A332-AD31A7CC5AD3}" srcOrd="5" destOrd="0" parTransId="{FBDB37DA-1FC5-4EE5-930C-7640E6C79853}" sibTransId="{F39EB927-E67A-424E-98BF-CEB2E462BDB3}"/>
    <dgm:cxn modelId="{E1FA2FC0-6E1F-46EE-BE11-27E04E5A110F}" type="presOf" srcId="{1574244D-C9C4-4C8D-8704-BC10FD68D910}" destId="{5DF14363-DDFE-43F1-AB95-119AF43DAC49}" srcOrd="0" destOrd="0" presId="urn:microsoft.com/office/officeart/2005/8/layout/hProcess9"/>
    <dgm:cxn modelId="{308785D0-0523-4538-B98A-2BDF9C16A79F}" type="presOf" srcId="{92DE9B23-01AB-4F24-BF0E-2DB199B6D377}" destId="{DE5E3DB5-60C8-4A94-B8AF-EE6A76F53433}" srcOrd="0" destOrd="0" presId="urn:microsoft.com/office/officeart/2005/8/layout/hProcess9"/>
    <dgm:cxn modelId="{1309F2D2-D608-4C10-A2CD-FE682957AFA2}" srcId="{92DE9B23-01AB-4F24-BF0E-2DB199B6D377}" destId="{88C431DC-36A5-4960-92C3-3C143E1EACC5}" srcOrd="2" destOrd="0" parTransId="{D28DCD17-E016-4296-B80E-785033038ECE}" sibTransId="{EA9369B2-CBAB-48C6-AACE-4900794BE9C8}"/>
    <dgm:cxn modelId="{6317C6D8-9E29-4010-A291-6E563706866A}" type="presOf" srcId="{6101B8A8-AF3C-4001-A21C-3D74AAE26613}" destId="{DD6BD968-F6E4-4A1F-90E5-486C2A4437FD}" srcOrd="0" destOrd="0" presId="urn:microsoft.com/office/officeart/2005/8/layout/hProcess9"/>
    <dgm:cxn modelId="{50CBF8FE-AAD2-483A-8E4B-ADC91252DD0C}" type="presOf" srcId="{B7D2D6D1-CA4E-43BB-8D16-A22BE11D9792}" destId="{640C0C71-E5B7-4983-8CAA-287001FFFA6B}" srcOrd="0" destOrd="0" presId="urn:microsoft.com/office/officeart/2005/8/layout/hProcess9"/>
    <dgm:cxn modelId="{41E11732-D711-4A72-87F9-EECD5BD588CA}" type="presParOf" srcId="{DE5E3DB5-60C8-4A94-B8AF-EE6A76F53433}" destId="{9FCB9EC1-F551-4896-9AA0-99A7BF08C252}" srcOrd="0" destOrd="0" presId="urn:microsoft.com/office/officeart/2005/8/layout/hProcess9"/>
    <dgm:cxn modelId="{490D9A6A-5DD1-4BE1-99C3-B547B7E92FC5}" type="presParOf" srcId="{DE5E3DB5-60C8-4A94-B8AF-EE6A76F53433}" destId="{48B8C725-911B-4F60-983F-527EA038A11B}" srcOrd="1" destOrd="0" presId="urn:microsoft.com/office/officeart/2005/8/layout/hProcess9"/>
    <dgm:cxn modelId="{E2D40405-7F26-465A-95BE-FA6FD8BBF1CE}" type="presParOf" srcId="{48B8C725-911B-4F60-983F-527EA038A11B}" destId="{5DF14363-DDFE-43F1-AB95-119AF43DAC49}" srcOrd="0" destOrd="0" presId="urn:microsoft.com/office/officeart/2005/8/layout/hProcess9"/>
    <dgm:cxn modelId="{7D7A72FA-770E-4390-89EC-1A00FDED0C52}" type="presParOf" srcId="{48B8C725-911B-4F60-983F-527EA038A11B}" destId="{D7B9A149-589F-44AC-B89C-ACB9A934B372}" srcOrd="1" destOrd="0" presId="urn:microsoft.com/office/officeart/2005/8/layout/hProcess9"/>
    <dgm:cxn modelId="{FECFAC1B-B2A1-4D45-BC67-70664EDA439D}" type="presParOf" srcId="{48B8C725-911B-4F60-983F-527EA038A11B}" destId="{F00CAF70-C1DB-4397-AE5A-3130DFEE7492}" srcOrd="2" destOrd="0" presId="urn:microsoft.com/office/officeart/2005/8/layout/hProcess9"/>
    <dgm:cxn modelId="{D2B7B5F2-7279-4377-9C34-909978E98DB1}" type="presParOf" srcId="{48B8C725-911B-4F60-983F-527EA038A11B}" destId="{0F44F2D7-B2F1-4503-BC1C-C0F57C19ECDD}" srcOrd="3" destOrd="0" presId="urn:microsoft.com/office/officeart/2005/8/layout/hProcess9"/>
    <dgm:cxn modelId="{2B458B77-4741-4EB0-BE5D-81CC5EE12B31}" type="presParOf" srcId="{48B8C725-911B-4F60-983F-527EA038A11B}" destId="{0F2C9596-48DB-4AEF-A1F5-3812F95361B2}" srcOrd="4" destOrd="0" presId="urn:microsoft.com/office/officeart/2005/8/layout/hProcess9"/>
    <dgm:cxn modelId="{EDF23C86-762F-44CC-AAD8-62C82F33240F}" type="presParOf" srcId="{48B8C725-911B-4F60-983F-527EA038A11B}" destId="{EA734A34-EF03-4889-88BE-D6CEB04E01BD}" srcOrd="5" destOrd="0" presId="urn:microsoft.com/office/officeart/2005/8/layout/hProcess9"/>
    <dgm:cxn modelId="{D7653B76-5395-4FCF-95DE-391BE69DFB4F}" type="presParOf" srcId="{48B8C725-911B-4F60-983F-527EA038A11B}" destId="{B2D09E37-0BF1-49D0-AD38-D6632356E13D}" srcOrd="6" destOrd="0" presId="urn:microsoft.com/office/officeart/2005/8/layout/hProcess9"/>
    <dgm:cxn modelId="{14E5EDDE-E47F-4C81-A038-A1DB6D97551D}" type="presParOf" srcId="{48B8C725-911B-4F60-983F-527EA038A11B}" destId="{4034C49C-BCB1-4061-B935-163739CE4B1E}" srcOrd="7" destOrd="0" presId="urn:microsoft.com/office/officeart/2005/8/layout/hProcess9"/>
    <dgm:cxn modelId="{7697D554-99AD-4755-93DA-BB59C730A10D}" type="presParOf" srcId="{48B8C725-911B-4F60-983F-527EA038A11B}" destId="{954A46A6-6A67-4A76-A3D2-02E625F1D2F7}" srcOrd="8" destOrd="0" presId="urn:microsoft.com/office/officeart/2005/8/layout/hProcess9"/>
    <dgm:cxn modelId="{9B9D8AC1-A340-4398-BA3E-D2ACB6C4C253}" type="presParOf" srcId="{48B8C725-911B-4F60-983F-527EA038A11B}" destId="{5347F928-1B69-4DC5-8099-7F0B2D05DB86}" srcOrd="9" destOrd="0" presId="urn:microsoft.com/office/officeart/2005/8/layout/hProcess9"/>
    <dgm:cxn modelId="{2E51EAB4-5D7F-4208-9AD5-24BCB05E407B}" type="presParOf" srcId="{48B8C725-911B-4F60-983F-527EA038A11B}" destId="{87CBCF4A-3285-4704-9595-83660A6756B9}" srcOrd="10" destOrd="0" presId="urn:microsoft.com/office/officeart/2005/8/layout/hProcess9"/>
    <dgm:cxn modelId="{A43AFBC4-94CF-412C-83FF-877C36705C52}" type="presParOf" srcId="{48B8C725-911B-4F60-983F-527EA038A11B}" destId="{FAAF1121-7B15-477D-A057-5C3EAA083601}" srcOrd="11" destOrd="0" presId="urn:microsoft.com/office/officeart/2005/8/layout/hProcess9"/>
    <dgm:cxn modelId="{9F5D89C6-D434-4BD1-9BC5-52E719FBDA88}" type="presParOf" srcId="{48B8C725-911B-4F60-983F-527EA038A11B}" destId="{DD6BD968-F6E4-4A1F-90E5-486C2A4437FD}" srcOrd="12" destOrd="0" presId="urn:microsoft.com/office/officeart/2005/8/layout/hProcess9"/>
    <dgm:cxn modelId="{058E24B8-B4EC-42EC-889E-83E2F8016EF2}" type="presParOf" srcId="{48B8C725-911B-4F60-983F-527EA038A11B}" destId="{1FDDA75E-755B-4CDC-B85E-6FF87F525C67}" srcOrd="13" destOrd="0" presId="urn:microsoft.com/office/officeart/2005/8/layout/hProcess9"/>
    <dgm:cxn modelId="{B7A31273-E274-4958-8FB8-CFB513A1D8B9}" type="presParOf" srcId="{48B8C725-911B-4F60-983F-527EA038A11B}" destId="{8F4551DE-3DCF-497F-83AD-851B8658CE77}" srcOrd="14" destOrd="0" presId="urn:microsoft.com/office/officeart/2005/8/layout/hProcess9"/>
    <dgm:cxn modelId="{68BC6E43-D178-4AB8-8F3F-2F2DBE4CA2B2}" type="presParOf" srcId="{48B8C725-911B-4F60-983F-527EA038A11B}" destId="{3AB12DA4-BC10-455D-83FA-481982229802}" srcOrd="15" destOrd="0" presId="urn:microsoft.com/office/officeart/2005/8/layout/hProcess9"/>
    <dgm:cxn modelId="{ADBB7FA3-D536-4D3A-93D0-C9F161708632}" type="presParOf" srcId="{48B8C725-911B-4F60-983F-527EA038A11B}" destId="{640C0C71-E5B7-4983-8CAA-287001FFFA6B}" srcOrd="16" destOrd="0" presId="urn:microsoft.com/office/officeart/2005/8/layout/hProcess9"/>
    <dgm:cxn modelId="{5834C3B1-B130-48B3-B5C8-8086D70D42BA}" type="presParOf" srcId="{48B8C725-911B-4F60-983F-527EA038A11B}" destId="{C67624B1-1EB3-420C-8F7E-FF2BB25730C7}" srcOrd="17" destOrd="0" presId="urn:microsoft.com/office/officeart/2005/8/layout/hProcess9"/>
    <dgm:cxn modelId="{7B047F4F-9D30-4256-91F2-63D5158415BE}" type="presParOf" srcId="{48B8C725-911B-4F60-983F-527EA038A11B}" destId="{D21B298E-EB5B-47CF-84B3-A11A1AB3D496}" srcOrd="18"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B9B3340-ED69-4AC4-BFAC-39767AC63A2F}" type="doc">
      <dgm:prSet loTypeId="urn:microsoft.com/office/officeart/2005/8/layout/chart3" loCatId="cycle" qsTypeId="urn:microsoft.com/office/officeart/2005/8/quickstyle/simple1" qsCatId="simple" csTypeId="urn:microsoft.com/office/officeart/2005/8/colors/accent1_2" csCatId="accent1" phldr="1"/>
      <dgm:spPr/>
    </dgm:pt>
    <dgm:pt modelId="{D1DEE05D-6E82-46C6-9AF5-01AAE8691E7D}">
      <dgm:prSet phldrT="[Text]" custT="1"/>
      <dgm:spPr>
        <a:solidFill>
          <a:schemeClr val="accent5">
            <a:lumMod val="75000"/>
          </a:schemeClr>
        </a:solidFill>
      </dgm:spPr>
      <dgm:t>
        <a:bodyPr/>
        <a:lstStyle/>
        <a:p>
          <a:pPr>
            <a:buNone/>
          </a:pPr>
          <a:r>
            <a:rPr lang="en-GB" sz="1600" b="1" i="0" dirty="0"/>
            <a:t>Expectations about the self:</a:t>
          </a:r>
          <a:r>
            <a:rPr lang="en-GB" sz="1600" b="0" i="0" dirty="0"/>
            <a:t> This involves an individual's sense of self-worth and whether they are worthy of love and support</a:t>
          </a:r>
          <a:endParaRPr lang="en-GB" sz="1600" dirty="0"/>
        </a:p>
      </dgm:t>
    </dgm:pt>
    <dgm:pt modelId="{76491310-44C7-4551-A3F6-A0681338F8F3}" type="parTrans" cxnId="{B4E7BEDB-B3A3-4139-9EAC-72AA917E9546}">
      <dgm:prSet/>
      <dgm:spPr/>
      <dgm:t>
        <a:bodyPr/>
        <a:lstStyle/>
        <a:p>
          <a:endParaRPr lang="en-GB"/>
        </a:p>
      </dgm:t>
    </dgm:pt>
    <dgm:pt modelId="{FE7AD12C-0643-44F7-92D2-F49AA3807B59}" type="sibTrans" cxnId="{B4E7BEDB-B3A3-4139-9EAC-72AA917E9546}">
      <dgm:prSet/>
      <dgm:spPr/>
      <dgm:t>
        <a:bodyPr/>
        <a:lstStyle/>
        <a:p>
          <a:endParaRPr lang="en-GB"/>
        </a:p>
      </dgm:t>
    </dgm:pt>
    <dgm:pt modelId="{A1593417-C0C5-4701-9C43-A134CC5EC708}">
      <dgm:prSet phldrT="[Text]" custT="1"/>
      <dgm:spPr>
        <a:solidFill>
          <a:schemeClr val="accent5">
            <a:lumMod val="50000"/>
          </a:schemeClr>
        </a:solidFill>
      </dgm:spPr>
      <dgm:t>
        <a:bodyPr/>
        <a:lstStyle/>
        <a:p>
          <a:pPr>
            <a:buNone/>
          </a:pPr>
          <a:r>
            <a:rPr lang="en-GB" sz="1600" b="1" i="0" dirty="0"/>
            <a:t>Beliefs about others:</a:t>
          </a:r>
          <a:r>
            <a:rPr lang="en-GB" sz="1600" b="0" i="0" dirty="0"/>
            <a:t> This includes beliefs about whether others are trustworthy, responsive, and available when needed</a:t>
          </a:r>
          <a:endParaRPr lang="en-GB" sz="1600" dirty="0"/>
        </a:p>
      </dgm:t>
    </dgm:pt>
    <dgm:pt modelId="{182FAF4C-8C2F-4517-99AD-A71F22F64417}" type="parTrans" cxnId="{F074F05C-1B3E-4B4E-80CD-6DA6D9CCEF02}">
      <dgm:prSet/>
      <dgm:spPr/>
      <dgm:t>
        <a:bodyPr/>
        <a:lstStyle/>
        <a:p>
          <a:endParaRPr lang="en-GB"/>
        </a:p>
      </dgm:t>
    </dgm:pt>
    <dgm:pt modelId="{3438A70E-521D-4407-BD5A-0BC119363800}" type="sibTrans" cxnId="{F074F05C-1B3E-4B4E-80CD-6DA6D9CCEF02}">
      <dgm:prSet/>
      <dgm:spPr/>
      <dgm:t>
        <a:bodyPr/>
        <a:lstStyle/>
        <a:p>
          <a:endParaRPr lang="en-GB"/>
        </a:p>
      </dgm:t>
    </dgm:pt>
    <dgm:pt modelId="{3C5F8152-F593-43BA-9215-22B1BC707706}">
      <dgm:prSet phldrT="[Text]" custT="1"/>
      <dgm:spPr>
        <a:solidFill>
          <a:srgbClr val="00B0F0"/>
        </a:solidFill>
      </dgm:spPr>
      <dgm:t>
        <a:bodyPr/>
        <a:lstStyle/>
        <a:p>
          <a:pPr>
            <a:buNone/>
          </a:pPr>
          <a:r>
            <a:rPr lang="en-GB" sz="1400" b="1" i="0" dirty="0"/>
            <a:t>Relationship templates:</a:t>
          </a:r>
          <a:r>
            <a:rPr lang="en-GB" sz="1400" b="0" i="0" dirty="0"/>
            <a:t> These expectations and beliefs form the template for future relationships, influencing how individuals seek proximity, respond to separation, and manage emotional distress</a:t>
          </a:r>
          <a:endParaRPr lang="en-GB" sz="1400" dirty="0"/>
        </a:p>
      </dgm:t>
    </dgm:pt>
    <dgm:pt modelId="{83555379-2FB6-4D9C-AD09-CE8CCA5E2EAB}" type="parTrans" cxnId="{9D2BFBDE-26B8-4292-B455-69E566CF127D}">
      <dgm:prSet/>
      <dgm:spPr/>
      <dgm:t>
        <a:bodyPr/>
        <a:lstStyle/>
        <a:p>
          <a:endParaRPr lang="en-GB"/>
        </a:p>
      </dgm:t>
    </dgm:pt>
    <dgm:pt modelId="{5926361C-29E6-4EDF-A455-4DE70BA418E4}" type="sibTrans" cxnId="{9D2BFBDE-26B8-4292-B455-69E566CF127D}">
      <dgm:prSet/>
      <dgm:spPr/>
      <dgm:t>
        <a:bodyPr/>
        <a:lstStyle/>
        <a:p>
          <a:endParaRPr lang="en-GB"/>
        </a:p>
      </dgm:t>
    </dgm:pt>
    <dgm:pt modelId="{4A5B2E22-6B48-46EF-80AA-2D22BBC9D34A}" type="pres">
      <dgm:prSet presAssocID="{AB9B3340-ED69-4AC4-BFAC-39767AC63A2F}" presName="compositeShape" presStyleCnt="0">
        <dgm:presLayoutVars>
          <dgm:chMax val="7"/>
          <dgm:dir/>
          <dgm:resizeHandles val="exact"/>
        </dgm:presLayoutVars>
      </dgm:prSet>
      <dgm:spPr/>
    </dgm:pt>
    <dgm:pt modelId="{D15DB28C-4D74-41A1-BAAA-2C3D57A2415C}" type="pres">
      <dgm:prSet presAssocID="{AB9B3340-ED69-4AC4-BFAC-39767AC63A2F}" presName="wedge1" presStyleLbl="node1" presStyleIdx="0" presStyleCnt="3" custScaleX="103470" custScaleY="101138"/>
      <dgm:spPr/>
    </dgm:pt>
    <dgm:pt modelId="{E868983C-1CA5-4492-A5CB-8890C6644F35}" type="pres">
      <dgm:prSet presAssocID="{AB9B3340-ED69-4AC4-BFAC-39767AC63A2F}" presName="wedge1Tx" presStyleLbl="node1" presStyleIdx="0" presStyleCnt="3">
        <dgm:presLayoutVars>
          <dgm:chMax val="0"/>
          <dgm:chPref val="0"/>
          <dgm:bulletEnabled val="1"/>
        </dgm:presLayoutVars>
      </dgm:prSet>
      <dgm:spPr/>
    </dgm:pt>
    <dgm:pt modelId="{3438570C-D54A-4588-A960-11CF9AEE0E02}" type="pres">
      <dgm:prSet presAssocID="{AB9B3340-ED69-4AC4-BFAC-39767AC63A2F}" presName="wedge2" presStyleLbl="node1" presStyleIdx="1" presStyleCnt="3" custScaleX="107802" custScaleY="106876" custLinFactNeighborX="2577" custLinFactNeighborY="-1183"/>
      <dgm:spPr/>
    </dgm:pt>
    <dgm:pt modelId="{5557958C-1944-40E8-9A20-723C3352E5AA}" type="pres">
      <dgm:prSet presAssocID="{AB9B3340-ED69-4AC4-BFAC-39767AC63A2F}" presName="wedge2Tx" presStyleLbl="node1" presStyleIdx="1" presStyleCnt="3">
        <dgm:presLayoutVars>
          <dgm:chMax val="0"/>
          <dgm:chPref val="0"/>
          <dgm:bulletEnabled val="1"/>
        </dgm:presLayoutVars>
      </dgm:prSet>
      <dgm:spPr/>
    </dgm:pt>
    <dgm:pt modelId="{9BD9B7FB-E85A-4D93-9897-A5E1D32BFCB5}" type="pres">
      <dgm:prSet presAssocID="{AB9B3340-ED69-4AC4-BFAC-39767AC63A2F}" presName="wedge3" presStyleLbl="node1" presStyleIdx="2" presStyleCnt="3" custScaleX="107862" custScaleY="102546" custLinFactNeighborX="-789" custLinFactNeighborY="-2699"/>
      <dgm:spPr/>
    </dgm:pt>
    <dgm:pt modelId="{8D6258FB-BFFC-4153-9423-6B035B22891B}" type="pres">
      <dgm:prSet presAssocID="{AB9B3340-ED69-4AC4-BFAC-39767AC63A2F}" presName="wedge3Tx" presStyleLbl="node1" presStyleIdx="2" presStyleCnt="3">
        <dgm:presLayoutVars>
          <dgm:chMax val="0"/>
          <dgm:chPref val="0"/>
          <dgm:bulletEnabled val="1"/>
        </dgm:presLayoutVars>
      </dgm:prSet>
      <dgm:spPr/>
    </dgm:pt>
  </dgm:ptLst>
  <dgm:cxnLst>
    <dgm:cxn modelId="{259D011B-17F7-4769-B7A8-C15DE085512F}" type="presOf" srcId="{3C5F8152-F593-43BA-9215-22B1BC707706}" destId="{8D6258FB-BFFC-4153-9423-6B035B22891B}" srcOrd="1" destOrd="0" presId="urn:microsoft.com/office/officeart/2005/8/layout/chart3"/>
    <dgm:cxn modelId="{F074F05C-1B3E-4B4E-80CD-6DA6D9CCEF02}" srcId="{AB9B3340-ED69-4AC4-BFAC-39767AC63A2F}" destId="{A1593417-C0C5-4701-9C43-A134CC5EC708}" srcOrd="1" destOrd="0" parTransId="{182FAF4C-8C2F-4517-99AD-A71F22F64417}" sibTransId="{3438A70E-521D-4407-BD5A-0BC119363800}"/>
    <dgm:cxn modelId="{11FE275D-E8C0-4193-A481-60D80E872BBF}" type="presOf" srcId="{A1593417-C0C5-4701-9C43-A134CC5EC708}" destId="{3438570C-D54A-4588-A960-11CF9AEE0E02}" srcOrd="0" destOrd="0" presId="urn:microsoft.com/office/officeart/2005/8/layout/chart3"/>
    <dgm:cxn modelId="{C6956447-D9EF-4217-828A-E4E820F91DE6}" type="presOf" srcId="{3C5F8152-F593-43BA-9215-22B1BC707706}" destId="{9BD9B7FB-E85A-4D93-9897-A5E1D32BFCB5}" srcOrd="0" destOrd="0" presId="urn:microsoft.com/office/officeart/2005/8/layout/chart3"/>
    <dgm:cxn modelId="{48DE5276-01F3-466E-936B-4D48FF3D4DB6}" type="presOf" srcId="{A1593417-C0C5-4701-9C43-A134CC5EC708}" destId="{5557958C-1944-40E8-9A20-723C3352E5AA}" srcOrd="1" destOrd="0" presId="urn:microsoft.com/office/officeart/2005/8/layout/chart3"/>
    <dgm:cxn modelId="{569BAA92-07CE-44E9-8119-C6014F6A148D}" type="presOf" srcId="{AB9B3340-ED69-4AC4-BFAC-39767AC63A2F}" destId="{4A5B2E22-6B48-46EF-80AA-2D22BBC9D34A}" srcOrd="0" destOrd="0" presId="urn:microsoft.com/office/officeart/2005/8/layout/chart3"/>
    <dgm:cxn modelId="{33C557C7-C9D6-4266-8C58-EEADE1510D0C}" type="presOf" srcId="{D1DEE05D-6E82-46C6-9AF5-01AAE8691E7D}" destId="{D15DB28C-4D74-41A1-BAAA-2C3D57A2415C}" srcOrd="0" destOrd="0" presId="urn:microsoft.com/office/officeart/2005/8/layout/chart3"/>
    <dgm:cxn modelId="{B4E7BEDB-B3A3-4139-9EAC-72AA917E9546}" srcId="{AB9B3340-ED69-4AC4-BFAC-39767AC63A2F}" destId="{D1DEE05D-6E82-46C6-9AF5-01AAE8691E7D}" srcOrd="0" destOrd="0" parTransId="{76491310-44C7-4551-A3F6-A0681338F8F3}" sibTransId="{FE7AD12C-0643-44F7-92D2-F49AA3807B59}"/>
    <dgm:cxn modelId="{9D2BFBDE-26B8-4292-B455-69E566CF127D}" srcId="{AB9B3340-ED69-4AC4-BFAC-39767AC63A2F}" destId="{3C5F8152-F593-43BA-9215-22B1BC707706}" srcOrd="2" destOrd="0" parTransId="{83555379-2FB6-4D9C-AD09-CE8CCA5E2EAB}" sibTransId="{5926361C-29E6-4EDF-A455-4DE70BA418E4}"/>
    <dgm:cxn modelId="{C8E005E9-6FA8-4D9E-AEA4-75E9C88283F3}" type="presOf" srcId="{D1DEE05D-6E82-46C6-9AF5-01AAE8691E7D}" destId="{E868983C-1CA5-4492-A5CB-8890C6644F35}" srcOrd="1" destOrd="0" presId="urn:microsoft.com/office/officeart/2005/8/layout/chart3"/>
    <dgm:cxn modelId="{F649DCED-4C3F-4E34-A063-C92DB2508904}" type="presParOf" srcId="{4A5B2E22-6B48-46EF-80AA-2D22BBC9D34A}" destId="{D15DB28C-4D74-41A1-BAAA-2C3D57A2415C}" srcOrd="0" destOrd="0" presId="urn:microsoft.com/office/officeart/2005/8/layout/chart3"/>
    <dgm:cxn modelId="{960D73F8-D630-46C9-8535-9E08FE1E920C}" type="presParOf" srcId="{4A5B2E22-6B48-46EF-80AA-2D22BBC9D34A}" destId="{E868983C-1CA5-4492-A5CB-8890C6644F35}" srcOrd="1" destOrd="0" presId="urn:microsoft.com/office/officeart/2005/8/layout/chart3"/>
    <dgm:cxn modelId="{B60D42F7-3579-42A6-A602-FCD7F8A5EA4D}" type="presParOf" srcId="{4A5B2E22-6B48-46EF-80AA-2D22BBC9D34A}" destId="{3438570C-D54A-4588-A960-11CF9AEE0E02}" srcOrd="2" destOrd="0" presId="urn:microsoft.com/office/officeart/2005/8/layout/chart3"/>
    <dgm:cxn modelId="{ECBAFA6F-122B-4EDA-808E-6BC13D1746BA}" type="presParOf" srcId="{4A5B2E22-6B48-46EF-80AA-2D22BBC9D34A}" destId="{5557958C-1944-40E8-9A20-723C3352E5AA}" srcOrd="3" destOrd="0" presId="urn:microsoft.com/office/officeart/2005/8/layout/chart3"/>
    <dgm:cxn modelId="{5F950E56-2EA4-45B9-86D0-93E4668F3980}" type="presParOf" srcId="{4A5B2E22-6B48-46EF-80AA-2D22BBC9D34A}" destId="{9BD9B7FB-E85A-4D93-9897-A5E1D32BFCB5}" srcOrd="4" destOrd="0" presId="urn:microsoft.com/office/officeart/2005/8/layout/chart3"/>
    <dgm:cxn modelId="{80F83C29-D495-48E8-B3DD-B800499AB436}" type="presParOf" srcId="{4A5B2E22-6B48-46EF-80AA-2D22BBC9D34A}" destId="{8D6258FB-BFFC-4153-9423-6B035B22891B}" srcOrd="5"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4A9ED-1B1E-4350-A0CC-44BBE3508EBF}">
      <dsp:nvSpPr>
        <dsp:cNvPr id="0" name=""/>
        <dsp:cNvSpPr/>
      </dsp:nvSpPr>
      <dsp:spPr>
        <a:xfrm>
          <a:off x="0" y="412"/>
          <a:ext cx="53145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0BE7BB-BFBC-4E6D-AAB5-E77C6DA3CB83}">
      <dsp:nvSpPr>
        <dsp:cNvPr id="0" name=""/>
        <dsp:cNvSpPr/>
      </dsp:nvSpPr>
      <dsp:spPr>
        <a:xfrm>
          <a:off x="0" y="412"/>
          <a:ext cx="5314543" cy="6750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Psychodynamic Influences</a:t>
          </a:r>
          <a:endParaRPr lang="en-US" sz="3100" kern="1200"/>
        </a:p>
      </dsp:txBody>
      <dsp:txXfrm>
        <a:off x="0" y="412"/>
        <a:ext cx="5314543" cy="675019"/>
      </dsp:txXfrm>
    </dsp:sp>
    <dsp:sp modelId="{7989D9AB-7968-414A-8CA1-08C23CD427A1}">
      <dsp:nvSpPr>
        <dsp:cNvPr id="0" name=""/>
        <dsp:cNvSpPr/>
      </dsp:nvSpPr>
      <dsp:spPr>
        <a:xfrm>
          <a:off x="0" y="675431"/>
          <a:ext cx="53145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CDE40E-F058-49BF-9517-953D6559F3A2}">
      <dsp:nvSpPr>
        <dsp:cNvPr id="0" name=""/>
        <dsp:cNvSpPr/>
      </dsp:nvSpPr>
      <dsp:spPr>
        <a:xfrm>
          <a:off x="0" y="675431"/>
          <a:ext cx="5314543" cy="6750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Object-Relations theory</a:t>
          </a:r>
          <a:endParaRPr lang="en-US" sz="3100" kern="1200"/>
        </a:p>
      </dsp:txBody>
      <dsp:txXfrm>
        <a:off x="0" y="675431"/>
        <a:ext cx="5314543" cy="675019"/>
      </dsp:txXfrm>
    </dsp:sp>
    <dsp:sp modelId="{7693BAB3-FF38-415D-9475-1E7A71A46A1C}">
      <dsp:nvSpPr>
        <dsp:cNvPr id="0" name=""/>
        <dsp:cNvSpPr/>
      </dsp:nvSpPr>
      <dsp:spPr>
        <a:xfrm>
          <a:off x="0" y="1350450"/>
          <a:ext cx="53145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011019-65F8-46FC-BC47-13CE8B81CD22}">
      <dsp:nvSpPr>
        <dsp:cNvPr id="0" name=""/>
        <dsp:cNvSpPr/>
      </dsp:nvSpPr>
      <dsp:spPr>
        <a:xfrm>
          <a:off x="0" y="1350450"/>
          <a:ext cx="5314543" cy="6750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Tavistock Clinic</a:t>
          </a:r>
          <a:endParaRPr lang="en-US" sz="3100" kern="1200"/>
        </a:p>
      </dsp:txBody>
      <dsp:txXfrm>
        <a:off x="0" y="1350450"/>
        <a:ext cx="5314543" cy="675019"/>
      </dsp:txXfrm>
    </dsp:sp>
    <dsp:sp modelId="{A9C4B29C-ACFF-4507-A252-10D6FD232E72}">
      <dsp:nvSpPr>
        <dsp:cNvPr id="0" name=""/>
        <dsp:cNvSpPr/>
      </dsp:nvSpPr>
      <dsp:spPr>
        <a:xfrm>
          <a:off x="0" y="2025469"/>
          <a:ext cx="53145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24F39B-C1F3-44A1-A558-F4DC1CD24DA9}">
      <dsp:nvSpPr>
        <dsp:cNvPr id="0" name=""/>
        <dsp:cNvSpPr/>
      </dsp:nvSpPr>
      <dsp:spPr>
        <a:xfrm>
          <a:off x="0" y="2025469"/>
          <a:ext cx="5314543" cy="6750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Drew from different sciences</a:t>
          </a:r>
          <a:endParaRPr lang="en-US" sz="3100" kern="1200"/>
        </a:p>
      </dsp:txBody>
      <dsp:txXfrm>
        <a:off x="0" y="2025469"/>
        <a:ext cx="5314543" cy="675019"/>
      </dsp:txXfrm>
    </dsp:sp>
    <dsp:sp modelId="{0B4B997B-D8EF-4E3B-A7C8-D59C5C1BB3F1}">
      <dsp:nvSpPr>
        <dsp:cNvPr id="0" name=""/>
        <dsp:cNvSpPr/>
      </dsp:nvSpPr>
      <dsp:spPr>
        <a:xfrm>
          <a:off x="0" y="2700488"/>
          <a:ext cx="53145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2636BC-1E93-4096-9D85-EFED72042536}">
      <dsp:nvSpPr>
        <dsp:cNvPr id="0" name=""/>
        <dsp:cNvSpPr/>
      </dsp:nvSpPr>
      <dsp:spPr>
        <a:xfrm>
          <a:off x="0" y="2700488"/>
          <a:ext cx="5314543" cy="6750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dirty="0"/>
            <a:t>Ground-breaking trilogy - </a:t>
          </a:r>
          <a:endParaRPr lang="en-US" sz="3100" kern="1200" dirty="0"/>
        </a:p>
      </dsp:txBody>
      <dsp:txXfrm>
        <a:off x="0" y="2700488"/>
        <a:ext cx="5314543" cy="6750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5C21DD-6E94-425A-8E83-7417B68FE421}">
      <dsp:nvSpPr>
        <dsp:cNvPr id="0" name=""/>
        <dsp:cNvSpPr/>
      </dsp:nvSpPr>
      <dsp:spPr>
        <a:xfrm>
          <a:off x="0" y="1648"/>
          <a:ext cx="53145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3E3681-92B2-42AD-A3E4-55D20445D2B3}">
      <dsp:nvSpPr>
        <dsp:cNvPr id="0" name=""/>
        <dsp:cNvSpPr/>
      </dsp:nvSpPr>
      <dsp:spPr>
        <a:xfrm>
          <a:off x="0" y="1648"/>
          <a:ext cx="5314543" cy="1124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rtl="0">
            <a:lnSpc>
              <a:spcPct val="90000"/>
            </a:lnSpc>
            <a:spcBef>
              <a:spcPct val="0"/>
            </a:spcBef>
            <a:spcAft>
              <a:spcPct val="35000"/>
            </a:spcAft>
            <a:buNone/>
          </a:pPr>
          <a:r>
            <a:rPr lang="en-GB" sz="3100" kern="1200" dirty="0">
              <a:latin typeface="Calibri"/>
              <a:cs typeface="Calibri"/>
            </a:rPr>
            <a:t>Worked with John Bowlby for a number of Years</a:t>
          </a:r>
          <a:endParaRPr lang="en-US" sz="3100" kern="1200" dirty="0"/>
        </a:p>
      </dsp:txBody>
      <dsp:txXfrm>
        <a:off x="0" y="1648"/>
        <a:ext cx="5314543" cy="1124207"/>
      </dsp:txXfrm>
    </dsp:sp>
    <dsp:sp modelId="{D9B860B9-0BFD-4B47-9384-5B8B0530899D}">
      <dsp:nvSpPr>
        <dsp:cNvPr id="0" name=""/>
        <dsp:cNvSpPr/>
      </dsp:nvSpPr>
      <dsp:spPr>
        <a:xfrm>
          <a:off x="0" y="1125856"/>
          <a:ext cx="53145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76A163-E686-46E4-AD93-452C1DD3B9E9}">
      <dsp:nvSpPr>
        <dsp:cNvPr id="0" name=""/>
        <dsp:cNvSpPr/>
      </dsp:nvSpPr>
      <dsp:spPr>
        <a:xfrm>
          <a:off x="0" y="1125856"/>
          <a:ext cx="5314543" cy="1124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dirty="0">
              <a:latin typeface="Calibri"/>
              <a:cs typeface="Calibri"/>
            </a:rPr>
            <a:t>Developed the ideas further:</a:t>
          </a:r>
          <a:endParaRPr lang="en-GB" sz="3100" kern="1200" dirty="0"/>
        </a:p>
      </dsp:txBody>
      <dsp:txXfrm>
        <a:off x="0" y="1125856"/>
        <a:ext cx="5314543" cy="1124207"/>
      </dsp:txXfrm>
    </dsp:sp>
    <dsp:sp modelId="{0B4B997B-D8EF-4E3B-A7C8-D59C5C1BB3F1}">
      <dsp:nvSpPr>
        <dsp:cNvPr id="0" name=""/>
        <dsp:cNvSpPr/>
      </dsp:nvSpPr>
      <dsp:spPr>
        <a:xfrm>
          <a:off x="0" y="2250063"/>
          <a:ext cx="53145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2636BC-1E93-4096-9D85-EFED72042536}">
      <dsp:nvSpPr>
        <dsp:cNvPr id="0" name=""/>
        <dsp:cNvSpPr/>
      </dsp:nvSpPr>
      <dsp:spPr>
        <a:xfrm>
          <a:off x="0" y="2250063"/>
          <a:ext cx="5314543" cy="1124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dirty="0">
              <a:latin typeface="Calibri"/>
              <a:cs typeface="Calibri"/>
            </a:rPr>
            <a:t>The Strange Situation.</a:t>
          </a:r>
          <a:endParaRPr lang="en-GB" sz="3100" kern="1200" dirty="0"/>
        </a:p>
      </dsp:txBody>
      <dsp:txXfrm>
        <a:off x="0" y="2250063"/>
        <a:ext cx="5314543" cy="11242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08B770-A55C-4C00-AF2B-6D2AA5890185}">
      <dsp:nvSpPr>
        <dsp:cNvPr id="0" name=""/>
        <dsp:cNvSpPr/>
      </dsp:nvSpPr>
      <dsp:spPr>
        <a:xfrm>
          <a:off x="0" y="0"/>
          <a:ext cx="500407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644420-9926-44A0-978B-17ADF1B813DF}">
      <dsp:nvSpPr>
        <dsp:cNvPr id="0" name=""/>
        <dsp:cNvSpPr/>
      </dsp:nvSpPr>
      <dsp:spPr>
        <a:xfrm>
          <a:off x="0" y="0"/>
          <a:ext cx="5004073" cy="318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550" tIns="209550" rIns="209550" bIns="209550" numCol="1" spcCol="1270" anchor="t" anchorCtr="0">
          <a:noAutofit/>
        </a:bodyPr>
        <a:lstStyle/>
        <a:p>
          <a:pPr marL="0" lvl="0" indent="0" algn="l" defTabSz="2444750">
            <a:lnSpc>
              <a:spcPct val="90000"/>
            </a:lnSpc>
            <a:spcBef>
              <a:spcPct val="0"/>
            </a:spcBef>
            <a:spcAft>
              <a:spcPct val="35000"/>
            </a:spcAft>
            <a:buNone/>
          </a:pPr>
          <a:r>
            <a:rPr lang="en-GB" sz="5500" kern="1200" dirty="0">
              <a:hlinkClick xmlns:r="http://schemas.openxmlformats.org/officeDocument/2006/relationships" r:id="rId1"/>
            </a:rPr>
            <a:t>The Strange Situation - Mary Ainsworth</a:t>
          </a:r>
          <a:endParaRPr lang="en-US" sz="5500" kern="1200" dirty="0"/>
        </a:p>
      </dsp:txBody>
      <dsp:txXfrm>
        <a:off x="0" y="0"/>
        <a:ext cx="5004073" cy="31816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CEF38C-31A4-4FB7-AE56-814ADCE706D3}">
      <dsp:nvSpPr>
        <dsp:cNvPr id="0" name=""/>
        <dsp:cNvSpPr/>
      </dsp:nvSpPr>
      <dsp:spPr>
        <a:xfrm>
          <a:off x="1764001" y="354844"/>
          <a:ext cx="4585684" cy="4585684"/>
        </a:xfrm>
        <a:prstGeom prst="pie">
          <a:avLst>
            <a:gd name="adj1" fmla="val 16200000"/>
            <a:gd name="adj2" fmla="val 18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t>PFC</a:t>
          </a:r>
        </a:p>
      </dsp:txBody>
      <dsp:txXfrm>
        <a:off x="4180765" y="1326572"/>
        <a:ext cx="1637744" cy="1364787"/>
      </dsp:txXfrm>
    </dsp:sp>
    <dsp:sp modelId="{4F0320F7-E0A1-43CD-830F-8C5EABD59094}">
      <dsp:nvSpPr>
        <dsp:cNvPr id="0" name=""/>
        <dsp:cNvSpPr/>
      </dsp:nvSpPr>
      <dsp:spPr>
        <a:xfrm>
          <a:off x="1669557" y="518619"/>
          <a:ext cx="4585684" cy="4585684"/>
        </a:xfrm>
        <a:prstGeom prst="pie">
          <a:avLst>
            <a:gd name="adj1" fmla="val 1800000"/>
            <a:gd name="adj2" fmla="val 90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t>Amygdala</a:t>
          </a:r>
        </a:p>
      </dsp:txBody>
      <dsp:txXfrm>
        <a:off x="2761387" y="3493854"/>
        <a:ext cx="2456616" cy="1201012"/>
      </dsp:txXfrm>
    </dsp:sp>
    <dsp:sp modelId="{761229FC-032E-4ED5-B338-69BC76A8F0BA}">
      <dsp:nvSpPr>
        <dsp:cNvPr id="0" name=""/>
        <dsp:cNvSpPr/>
      </dsp:nvSpPr>
      <dsp:spPr>
        <a:xfrm>
          <a:off x="1575114" y="354844"/>
          <a:ext cx="4585684" cy="4585684"/>
        </a:xfrm>
        <a:prstGeom prst="pie">
          <a:avLst>
            <a:gd name="adj1" fmla="val 90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t>Hippocampus</a:t>
          </a:r>
        </a:p>
      </dsp:txBody>
      <dsp:txXfrm>
        <a:off x="2106289" y="1326572"/>
        <a:ext cx="1637744" cy="1364787"/>
      </dsp:txXfrm>
    </dsp:sp>
    <dsp:sp modelId="{7FF002B9-DDDD-4547-8EA5-E857118AB010}">
      <dsp:nvSpPr>
        <dsp:cNvPr id="0" name=""/>
        <dsp:cNvSpPr/>
      </dsp:nvSpPr>
      <dsp:spPr>
        <a:xfrm>
          <a:off x="1480503" y="70968"/>
          <a:ext cx="5153435" cy="5153435"/>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FCC7707-4A75-4518-821A-F38F797D3DC1}">
      <dsp:nvSpPr>
        <dsp:cNvPr id="0" name=""/>
        <dsp:cNvSpPr/>
      </dsp:nvSpPr>
      <dsp:spPr>
        <a:xfrm>
          <a:off x="1385682" y="234453"/>
          <a:ext cx="5153435" cy="5153435"/>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1B42FF1-BBA9-4253-BAEB-A2579CDFF672}">
      <dsp:nvSpPr>
        <dsp:cNvPr id="0" name=""/>
        <dsp:cNvSpPr/>
      </dsp:nvSpPr>
      <dsp:spPr>
        <a:xfrm>
          <a:off x="1414800" y="59373"/>
          <a:ext cx="5153435" cy="5153435"/>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85F7D4-A9D7-458B-852D-7B7D9F28D15B}">
      <dsp:nvSpPr>
        <dsp:cNvPr id="0" name=""/>
        <dsp:cNvSpPr/>
      </dsp:nvSpPr>
      <dsp:spPr>
        <a:xfrm>
          <a:off x="836361" y="0"/>
          <a:ext cx="9478763" cy="5731934"/>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817B9A-51CB-421C-B90E-12CAE6110AA6}">
      <dsp:nvSpPr>
        <dsp:cNvPr id="0" name=""/>
        <dsp:cNvSpPr/>
      </dsp:nvSpPr>
      <dsp:spPr>
        <a:xfrm>
          <a:off x="5581" y="1719580"/>
          <a:ext cx="2684415" cy="2292773"/>
        </a:xfrm>
        <a:prstGeom prst="round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dirty="0"/>
            <a:t>When faced with a negative situation, you can consciously think about it differently (cognitive reappraisal).</a:t>
          </a:r>
          <a:endParaRPr lang="en-GB" sz="2000" kern="1200" dirty="0"/>
        </a:p>
      </dsp:txBody>
      <dsp:txXfrm>
        <a:off x="117505" y="1831504"/>
        <a:ext cx="2460567" cy="2068925"/>
      </dsp:txXfrm>
    </dsp:sp>
    <dsp:sp modelId="{7A4EE879-786A-4B26-B5E9-66F19FAB1735}">
      <dsp:nvSpPr>
        <dsp:cNvPr id="0" name=""/>
        <dsp:cNvSpPr/>
      </dsp:nvSpPr>
      <dsp:spPr>
        <a:xfrm>
          <a:off x="2824217" y="1719580"/>
          <a:ext cx="2684415" cy="2292773"/>
        </a:xfrm>
        <a:prstGeom prst="roundRect">
          <a:avLst/>
        </a:prstGeom>
        <a:solidFill>
          <a:schemeClr val="accent1">
            <a:shade val="80000"/>
            <a:hueOff val="116428"/>
            <a:satOff val="-2085"/>
            <a:lumOff val="8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dirty="0"/>
            <a:t>This mental effort activates the PFC, which uses its high-level cognitive functions to re-evaluate the situation.</a:t>
          </a:r>
          <a:endParaRPr lang="en-GB" sz="2000" kern="1200" dirty="0"/>
        </a:p>
      </dsp:txBody>
      <dsp:txXfrm>
        <a:off x="2936141" y="1831504"/>
        <a:ext cx="2460567" cy="2068925"/>
      </dsp:txXfrm>
    </dsp:sp>
    <dsp:sp modelId="{B516E6AC-A646-4F47-A7F8-0314820C8C91}">
      <dsp:nvSpPr>
        <dsp:cNvPr id="0" name=""/>
        <dsp:cNvSpPr/>
      </dsp:nvSpPr>
      <dsp:spPr>
        <a:xfrm>
          <a:off x="5642853" y="1719580"/>
          <a:ext cx="2684415" cy="2292773"/>
        </a:xfrm>
        <a:prstGeom prst="roundRect">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dirty="0"/>
            <a:t>The PFC sends signals to the amygdala, telling it to "cool down"</a:t>
          </a:r>
          <a:endParaRPr lang="en-GB" sz="2000" kern="1200" dirty="0"/>
        </a:p>
      </dsp:txBody>
      <dsp:txXfrm>
        <a:off x="5754777" y="1831504"/>
        <a:ext cx="2460567" cy="2068925"/>
      </dsp:txXfrm>
    </dsp:sp>
    <dsp:sp modelId="{10E2C092-2D7D-46C4-B702-62A96DCE4EA7}">
      <dsp:nvSpPr>
        <dsp:cNvPr id="0" name=""/>
        <dsp:cNvSpPr/>
      </dsp:nvSpPr>
      <dsp:spPr>
        <a:xfrm>
          <a:off x="8461489" y="1719580"/>
          <a:ext cx="2684415" cy="2292773"/>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i="0" kern="1200" dirty="0"/>
            <a:t>This decreases the strength of the emotional response, even though the initial trigger is still present. </a:t>
          </a:r>
          <a:endParaRPr lang="en-GB" sz="2000" kern="1200" dirty="0"/>
        </a:p>
      </dsp:txBody>
      <dsp:txXfrm>
        <a:off x="8573413" y="1831504"/>
        <a:ext cx="2460567" cy="206892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CB9EC1-F551-4896-9AA0-99A7BF08C252}">
      <dsp:nvSpPr>
        <dsp:cNvPr id="0" name=""/>
        <dsp:cNvSpPr/>
      </dsp:nvSpPr>
      <dsp:spPr>
        <a:xfrm>
          <a:off x="896097" y="0"/>
          <a:ext cx="10155768" cy="6356255"/>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F14363-DDFE-43F1-AB95-119AF43DAC49}">
      <dsp:nvSpPr>
        <dsp:cNvPr id="0" name=""/>
        <dsp:cNvSpPr/>
      </dsp:nvSpPr>
      <dsp:spPr>
        <a:xfrm>
          <a:off x="6118" y="1906876"/>
          <a:ext cx="1048363" cy="25425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1" i="0" kern="1200" dirty="0"/>
            <a:t>Triggers the "fight-or-flight" response: </a:t>
          </a:r>
          <a:endParaRPr lang="en-GB" sz="1600" b="1" kern="1200" dirty="0"/>
        </a:p>
      </dsp:txBody>
      <dsp:txXfrm>
        <a:off x="57295" y="1958053"/>
        <a:ext cx="946009" cy="2440148"/>
      </dsp:txXfrm>
    </dsp:sp>
    <dsp:sp modelId="{F00CAF70-C1DB-4397-AE5A-3130DFEE7492}">
      <dsp:nvSpPr>
        <dsp:cNvPr id="0" name=""/>
        <dsp:cNvSpPr/>
      </dsp:nvSpPr>
      <dsp:spPr>
        <a:xfrm>
          <a:off x="1229209" y="1733452"/>
          <a:ext cx="1048363" cy="28893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0" i="0" kern="1200" dirty="0"/>
            <a:t>After the immediate adrenaline rush, cortisol helps maintain the body's high alert state. </a:t>
          </a:r>
        </a:p>
      </dsp:txBody>
      <dsp:txXfrm>
        <a:off x="1280386" y="1784629"/>
        <a:ext cx="946009" cy="2786996"/>
      </dsp:txXfrm>
    </dsp:sp>
    <dsp:sp modelId="{0F2C9596-48DB-4AEF-A1F5-3812F95361B2}">
      <dsp:nvSpPr>
        <dsp:cNvPr id="0" name=""/>
        <dsp:cNvSpPr/>
      </dsp:nvSpPr>
      <dsp:spPr>
        <a:xfrm>
          <a:off x="2452300" y="1906876"/>
          <a:ext cx="1048363" cy="25425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i="0" kern="1200" dirty="0"/>
            <a:t>Increases energy availability: </a:t>
          </a:r>
          <a:endParaRPr lang="en-GB" sz="1600" b="1" kern="1200" dirty="0"/>
        </a:p>
      </dsp:txBody>
      <dsp:txXfrm>
        <a:off x="2503477" y="1958053"/>
        <a:ext cx="946009" cy="2440148"/>
      </dsp:txXfrm>
    </dsp:sp>
    <dsp:sp modelId="{B2D09E37-0BF1-49D0-AD38-D6632356E13D}">
      <dsp:nvSpPr>
        <dsp:cNvPr id="0" name=""/>
        <dsp:cNvSpPr/>
      </dsp:nvSpPr>
      <dsp:spPr>
        <a:xfrm>
          <a:off x="3675391" y="1906876"/>
          <a:ext cx="1048363" cy="25425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i="0" kern="1200" dirty="0"/>
            <a:t>It causes the liver to release glucose into the bloodstream for a quick energy source </a:t>
          </a:r>
        </a:p>
      </dsp:txBody>
      <dsp:txXfrm>
        <a:off x="3726568" y="1958053"/>
        <a:ext cx="946009" cy="2440148"/>
      </dsp:txXfrm>
    </dsp:sp>
    <dsp:sp modelId="{954A46A6-6A67-4A76-A3D2-02E625F1D2F7}">
      <dsp:nvSpPr>
        <dsp:cNvPr id="0" name=""/>
        <dsp:cNvSpPr/>
      </dsp:nvSpPr>
      <dsp:spPr>
        <a:xfrm>
          <a:off x="4898482" y="1906876"/>
          <a:ext cx="1048363" cy="25425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i="0" kern="1200" dirty="0"/>
            <a:t>Enhances brain function: </a:t>
          </a:r>
          <a:endParaRPr lang="en-GB" sz="1600" b="1" kern="1200" dirty="0"/>
        </a:p>
      </dsp:txBody>
      <dsp:txXfrm>
        <a:off x="4949659" y="1958053"/>
        <a:ext cx="946009" cy="2440148"/>
      </dsp:txXfrm>
    </dsp:sp>
    <dsp:sp modelId="{87CBCF4A-3285-4704-9595-83660A6756B9}">
      <dsp:nvSpPr>
        <dsp:cNvPr id="0" name=""/>
        <dsp:cNvSpPr/>
      </dsp:nvSpPr>
      <dsp:spPr>
        <a:xfrm>
          <a:off x="6121573" y="1733452"/>
          <a:ext cx="1048363" cy="28893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i="0" kern="1200" dirty="0"/>
            <a:t>Cortisol boosts the brain's use of glucose, improving its function during a stressful event. </a:t>
          </a:r>
        </a:p>
      </dsp:txBody>
      <dsp:txXfrm>
        <a:off x="6172750" y="1784629"/>
        <a:ext cx="946009" cy="2786996"/>
      </dsp:txXfrm>
    </dsp:sp>
    <dsp:sp modelId="{DD6BD968-F6E4-4A1F-90E5-486C2A4437FD}">
      <dsp:nvSpPr>
        <dsp:cNvPr id="0" name=""/>
        <dsp:cNvSpPr/>
      </dsp:nvSpPr>
      <dsp:spPr>
        <a:xfrm>
          <a:off x="7344664" y="1906876"/>
          <a:ext cx="1048363" cy="25425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i="0" kern="1200" dirty="0"/>
            <a:t>Modulates the immune response: </a:t>
          </a:r>
        </a:p>
      </dsp:txBody>
      <dsp:txXfrm>
        <a:off x="7395841" y="1958053"/>
        <a:ext cx="946009" cy="2440148"/>
      </dsp:txXfrm>
    </dsp:sp>
    <dsp:sp modelId="{8F4551DE-3DCF-497F-83AD-851B8658CE77}">
      <dsp:nvSpPr>
        <dsp:cNvPr id="0" name=""/>
        <dsp:cNvSpPr/>
      </dsp:nvSpPr>
      <dsp:spPr>
        <a:xfrm>
          <a:off x="8567755" y="1758852"/>
          <a:ext cx="1048363" cy="28385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It inhibits the immune system and reduces inflammation-  beneficial in the ST but can cause problems if stress is chronic. </a:t>
          </a:r>
        </a:p>
      </dsp:txBody>
      <dsp:txXfrm>
        <a:off x="8618932" y="1810029"/>
        <a:ext cx="946009" cy="2736196"/>
      </dsp:txXfrm>
    </dsp:sp>
    <dsp:sp modelId="{640C0C71-E5B7-4983-8CAA-287001FFFA6B}">
      <dsp:nvSpPr>
        <dsp:cNvPr id="0" name=""/>
        <dsp:cNvSpPr/>
      </dsp:nvSpPr>
      <dsp:spPr>
        <a:xfrm>
          <a:off x="9790846" y="1906876"/>
          <a:ext cx="1048363" cy="25425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i="0" kern="1200" dirty="0"/>
            <a:t>Supports cardiovascular function:</a:t>
          </a:r>
          <a:r>
            <a:rPr lang="en-GB" sz="1600" b="0" i="0" kern="1200" dirty="0"/>
            <a:t> </a:t>
          </a:r>
        </a:p>
      </dsp:txBody>
      <dsp:txXfrm>
        <a:off x="9842023" y="1958053"/>
        <a:ext cx="946009" cy="2440148"/>
      </dsp:txXfrm>
    </dsp:sp>
    <dsp:sp modelId="{D21B298E-EB5B-47CF-84B3-A11A1AB3D496}">
      <dsp:nvSpPr>
        <dsp:cNvPr id="0" name=""/>
        <dsp:cNvSpPr/>
      </dsp:nvSpPr>
      <dsp:spPr>
        <a:xfrm>
          <a:off x="11013937" y="1906876"/>
          <a:ext cx="927906" cy="25425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It helps maintain  BP and supports cardiovascular function by increasing heart rate and cardiac output. </a:t>
          </a:r>
        </a:p>
      </dsp:txBody>
      <dsp:txXfrm>
        <a:off x="11059234" y="1952173"/>
        <a:ext cx="837312" cy="24519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DB28C-4D74-41A1-BAAA-2C3D57A2415C}">
      <dsp:nvSpPr>
        <dsp:cNvPr id="0" name=""/>
        <dsp:cNvSpPr/>
      </dsp:nvSpPr>
      <dsp:spPr>
        <a:xfrm>
          <a:off x="1876479" y="274567"/>
          <a:ext cx="4709623" cy="4603478"/>
        </a:xfrm>
        <a:prstGeom prst="pie">
          <a:avLst>
            <a:gd name="adj1" fmla="val 16200000"/>
            <a:gd name="adj2" fmla="val 1800000"/>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i="0" kern="1200" dirty="0"/>
            <a:t>Expectations about the self:</a:t>
          </a:r>
          <a:r>
            <a:rPr lang="en-GB" sz="1600" b="0" i="0" kern="1200" dirty="0"/>
            <a:t> This involves an individual's sense of self-worth and whether they are worthy of love and support</a:t>
          </a:r>
          <a:endParaRPr lang="en-GB" sz="1600" kern="1200" dirty="0"/>
        </a:p>
      </dsp:txBody>
      <dsp:txXfrm>
        <a:off x="4437057" y="1124018"/>
        <a:ext cx="1597908" cy="1534492"/>
      </dsp:txXfrm>
    </dsp:sp>
    <dsp:sp modelId="{3438570C-D54A-4588-A960-11CF9AEE0E02}">
      <dsp:nvSpPr>
        <dsp:cNvPr id="0" name=""/>
        <dsp:cNvSpPr/>
      </dsp:nvSpPr>
      <dsp:spPr>
        <a:xfrm>
          <a:off x="1660558" y="225599"/>
          <a:ext cx="4906802" cy="4864653"/>
        </a:xfrm>
        <a:prstGeom prst="pie">
          <a:avLst>
            <a:gd name="adj1" fmla="val 1800000"/>
            <a:gd name="adj2" fmla="val 9000000"/>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i="0" kern="1200" dirty="0"/>
            <a:t>Beliefs about others:</a:t>
          </a:r>
          <a:r>
            <a:rPr lang="en-GB" sz="1600" b="0" i="0" kern="1200" dirty="0"/>
            <a:t> This includes beliefs about whether others are trustworthy, responsive, and available when needed</a:t>
          </a:r>
          <a:endParaRPr lang="en-GB" sz="1600" kern="1200" dirty="0"/>
        </a:p>
      </dsp:txBody>
      <dsp:txXfrm>
        <a:off x="3004088" y="3294964"/>
        <a:ext cx="2219743" cy="1505726"/>
      </dsp:txXfrm>
    </dsp:sp>
    <dsp:sp modelId="{9BD9B7FB-E85A-4D93-9897-A5E1D32BFCB5}">
      <dsp:nvSpPr>
        <dsp:cNvPr id="0" name=""/>
        <dsp:cNvSpPr/>
      </dsp:nvSpPr>
      <dsp:spPr>
        <a:xfrm>
          <a:off x="1505983" y="255140"/>
          <a:ext cx="4909533" cy="4667566"/>
        </a:xfrm>
        <a:prstGeom prst="pie">
          <a:avLst>
            <a:gd name="adj1" fmla="val 9000000"/>
            <a:gd name="adj2" fmla="val 1620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i="0" kern="1200" dirty="0"/>
            <a:t>Relationship templates:</a:t>
          </a:r>
          <a:r>
            <a:rPr lang="en-GB" sz="1400" b="0" i="0" kern="1200" dirty="0"/>
            <a:t> These expectations and beliefs form the template for future relationships, influencing how individuals seek proximity, respond to separation, and manage emotional distress</a:t>
          </a:r>
          <a:endParaRPr lang="en-GB" sz="1400" kern="1200" dirty="0"/>
        </a:p>
      </dsp:txBody>
      <dsp:txXfrm>
        <a:off x="2032005" y="1171983"/>
        <a:ext cx="1665734" cy="155585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A8DB8E-F3B2-4267-8144-C914CF015FB6}" type="datetimeFigureOut">
              <a:t>11/16/2025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00B2CE-29CF-487E-A50E-702D79BB8EEF}" type="slidenum">
              <a:t>‹#›</a:t>
            </a:fld>
            <a:endParaRPr lang="en-GB"/>
          </a:p>
        </p:txBody>
      </p:sp>
    </p:spTree>
    <p:extLst>
      <p:ext uri="{BB962C8B-B14F-4D97-AF65-F5344CB8AC3E}">
        <p14:creationId xmlns:p14="http://schemas.microsoft.com/office/powerpoint/2010/main" val="260034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5</a:t>
            </a:fld>
            <a:endParaRPr lang="en-GB"/>
          </a:p>
        </p:txBody>
      </p:sp>
    </p:spTree>
    <p:extLst>
      <p:ext uri="{BB962C8B-B14F-4D97-AF65-F5344CB8AC3E}">
        <p14:creationId xmlns:p14="http://schemas.microsoft.com/office/powerpoint/2010/main" val="2226200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7</a:t>
            </a:fld>
            <a:endParaRPr lang="en-GB"/>
          </a:p>
        </p:txBody>
      </p:sp>
    </p:spTree>
    <p:extLst>
      <p:ext uri="{BB962C8B-B14F-4D97-AF65-F5344CB8AC3E}">
        <p14:creationId xmlns:p14="http://schemas.microsoft.com/office/powerpoint/2010/main" val="2353819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9</a:t>
            </a:fld>
            <a:endParaRPr lang="en-GB"/>
          </a:p>
        </p:txBody>
      </p:sp>
    </p:spTree>
    <p:extLst>
      <p:ext uri="{BB962C8B-B14F-4D97-AF65-F5344CB8AC3E}">
        <p14:creationId xmlns:p14="http://schemas.microsoft.com/office/powerpoint/2010/main" val="2839932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10</a:t>
            </a:fld>
            <a:endParaRPr lang="en-GB"/>
          </a:p>
        </p:txBody>
      </p:sp>
    </p:spTree>
    <p:extLst>
      <p:ext uri="{BB962C8B-B14F-4D97-AF65-F5344CB8AC3E}">
        <p14:creationId xmlns:p14="http://schemas.microsoft.com/office/powerpoint/2010/main" val="39289926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11</a:t>
            </a:fld>
            <a:endParaRPr lang="en-GB"/>
          </a:p>
        </p:txBody>
      </p:sp>
    </p:spTree>
    <p:extLst>
      <p:ext uri="{BB962C8B-B14F-4D97-AF65-F5344CB8AC3E}">
        <p14:creationId xmlns:p14="http://schemas.microsoft.com/office/powerpoint/2010/main" val="26722097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14</a:t>
            </a:fld>
            <a:endParaRPr lang="en-GB"/>
          </a:p>
        </p:txBody>
      </p:sp>
    </p:spTree>
    <p:extLst>
      <p:ext uri="{BB962C8B-B14F-4D97-AF65-F5344CB8AC3E}">
        <p14:creationId xmlns:p14="http://schemas.microsoft.com/office/powerpoint/2010/main" val="1578050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15</a:t>
            </a:fld>
            <a:endParaRPr lang="en-GB"/>
          </a:p>
        </p:txBody>
      </p:sp>
    </p:spTree>
    <p:extLst>
      <p:ext uri="{BB962C8B-B14F-4D97-AF65-F5344CB8AC3E}">
        <p14:creationId xmlns:p14="http://schemas.microsoft.com/office/powerpoint/2010/main" val="29125601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16</a:t>
            </a:fld>
            <a:endParaRPr lang="en-GB"/>
          </a:p>
        </p:txBody>
      </p:sp>
    </p:spTree>
    <p:extLst>
      <p:ext uri="{BB962C8B-B14F-4D97-AF65-F5344CB8AC3E}">
        <p14:creationId xmlns:p14="http://schemas.microsoft.com/office/powerpoint/2010/main" val="9791550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17</a:t>
            </a:fld>
            <a:endParaRPr lang="en-GB"/>
          </a:p>
        </p:txBody>
      </p:sp>
    </p:spTree>
    <p:extLst>
      <p:ext uri="{BB962C8B-B14F-4D97-AF65-F5344CB8AC3E}">
        <p14:creationId xmlns:p14="http://schemas.microsoft.com/office/powerpoint/2010/main" val="36515779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4B43A-6E75-4985-8B3E-BD569C305F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1B3093-76E3-A8A5-0F5D-9E0BC27026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8572A4-DD87-DC91-50BC-2DB3B61377DA}"/>
              </a:ext>
            </a:extLst>
          </p:cNvPr>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a:extLst>
              <a:ext uri="{FF2B5EF4-FFF2-40B4-BE49-F238E27FC236}">
                <a16:creationId xmlns:a16="http://schemas.microsoft.com/office/drawing/2014/main" id="{3A381979-76A3-7D72-C93C-CB3C3E9FCB32}"/>
              </a:ext>
            </a:extLst>
          </p:cNvPr>
          <p:cNvSpPr>
            <a:spLocks noGrp="1"/>
          </p:cNvSpPr>
          <p:nvPr>
            <p:ph type="sldNum" sz="quarter" idx="5"/>
          </p:nvPr>
        </p:nvSpPr>
        <p:spPr/>
        <p:txBody>
          <a:bodyPr/>
          <a:lstStyle/>
          <a:p>
            <a:fld id="{BF00B2CE-29CF-487E-A50E-702D79BB8EEF}" type="slidenum">
              <a:t>18</a:t>
            </a:fld>
            <a:endParaRPr lang="en-GB"/>
          </a:p>
        </p:txBody>
      </p:sp>
    </p:spTree>
    <p:extLst>
      <p:ext uri="{BB962C8B-B14F-4D97-AF65-F5344CB8AC3E}">
        <p14:creationId xmlns:p14="http://schemas.microsoft.com/office/powerpoint/2010/main" val="37712075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21</a:t>
            </a:fld>
            <a:endParaRPr lang="en-GB"/>
          </a:p>
        </p:txBody>
      </p:sp>
    </p:spTree>
    <p:extLst>
      <p:ext uri="{BB962C8B-B14F-4D97-AF65-F5344CB8AC3E}">
        <p14:creationId xmlns:p14="http://schemas.microsoft.com/office/powerpoint/2010/main" val="757214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22</a:t>
            </a:fld>
            <a:endParaRPr lang="en-GB"/>
          </a:p>
        </p:txBody>
      </p:sp>
    </p:spTree>
    <p:extLst>
      <p:ext uri="{BB962C8B-B14F-4D97-AF65-F5344CB8AC3E}">
        <p14:creationId xmlns:p14="http://schemas.microsoft.com/office/powerpoint/2010/main" val="2870228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24</a:t>
            </a:fld>
            <a:endParaRPr lang="en-GB"/>
          </a:p>
        </p:txBody>
      </p:sp>
    </p:spTree>
    <p:extLst>
      <p:ext uri="{BB962C8B-B14F-4D97-AF65-F5344CB8AC3E}">
        <p14:creationId xmlns:p14="http://schemas.microsoft.com/office/powerpoint/2010/main" val="20747379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26</a:t>
            </a:fld>
            <a:endParaRPr lang="en-GB"/>
          </a:p>
        </p:txBody>
      </p:sp>
    </p:spTree>
    <p:extLst>
      <p:ext uri="{BB962C8B-B14F-4D97-AF65-F5344CB8AC3E}">
        <p14:creationId xmlns:p14="http://schemas.microsoft.com/office/powerpoint/2010/main" val="19664561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5CF1B-D4EB-3F4A-90A3-2FFECD378A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EDADB5-F07D-6D11-F1BF-FD5EA49128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7FAAAC-69FE-5870-69BD-8007F35C28BA}"/>
              </a:ext>
            </a:extLst>
          </p:cNvPr>
          <p:cNvSpPr>
            <a:spLocks noGrp="1"/>
          </p:cNvSpPr>
          <p:nvPr>
            <p:ph type="body" idx="1"/>
          </p:nvPr>
        </p:nvSpPr>
        <p:spPr/>
        <p:txBody>
          <a:bodyPr/>
          <a:lstStyle/>
          <a:p>
            <a:r>
              <a:rPr lang="en-US" dirty="0"/>
              <a:t>.</a:t>
            </a:r>
            <a:endParaRPr lang="en-GB" dirty="0">
              <a:cs typeface="Calibri"/>
            </a:endParaRPr>
          </a:p>
          <a:p>
            <a:endParaRPr lang="en-US" dirty="0">
              <a:cs typeface="Calibri"/>
            </a:endParaRPr>
          </a:p>
        </p:txBody>
      </p:sp>
      <p:sp>
        <p:nvSpPr>
          <p:cNvPr id="4" name="Slide Number Placeholder 3">
            <a:extLst>
              <a:ext uri="{FF2B5EF4-FFF2-40B4-BE49-F238E27FC236}">
                <a16:creationId xmlns:a16="http://schemas.microsoft.com/office/drawing/2014/main" id="{06F93FEC-4712-334D-F670-688ADD144746}"/>
              </a:ext>
            </a:extLst>
          </p:cNvPr>
          <p:cNvSpPr>
            <a:spLocks noGrp="1"/>
          </p:cNvSpPr>
          <p:nvPr>
            <p:ph type="sldNum" sz="quarter" idx="5"/>
          </p:nvPr>
        </p:nvSpPr>
        <p:spPr/>
        <p:txBody>
          <a:bodyPr/>
          <a:lstStyle/>
          <a:p>
            <a:fld id="{BF00B2CE-29CF-487E-A50E-702D79BB8EEF}" type="slidenum">
              <a:t>27</a:t>
            </a:fld>
            <a:endParaRPr lang="en-GB"/>
          </a:p>
        </p:txBody>
      </p:sp>
    </p:spTree>
    <p:extLst>
      <p:ext uri="{BB962C8B-B14F-4D97-AF65-F5344CB8AC3E}">
        <p14:creationId xmlns:p14="http://schemas.microsoft.com/office/powerpoint/2010/main" val="41048772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B6881E-23DF-918C-2A2F-0B24A72938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206B5B-0E9F-26E6-21D6-E383B307B1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DC22F6-1FB4-A6A2-29D8-2711910C1594}"/>
              </a:ext>
            </a:extLst>
          </p:cNvPr>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a:extLst>
              <a:ext uri="{FF2B5EF4-FFF2-40B4-BE49-F238E27FC236}">
                <a16:creationId xmlns:a16="http://schemas.microsoft.com/office/drawing/2014/main" id="{A0A0AE70-0D3A-2E0E-9116-9F67A1A02682}"/>
              </a:ext>
            </a:extLst>
          </p:cNvPr>
          <p:cNvSpPr>
            <a:spLocks noGrp="1"/>
          </p:cNvSpPr>
          <p:nvPr>
            <p:ph type="sldNum" sz="quarter" idx="5"/>
          </p:nvPr>
        </p:nvSpPr>
        <p:spPr/>
        <p:txBody>
          <a:bodyPr/>
          <a:lstStyle/>
          <a:p>
            <a:fld id="{BF00B2CE-29CF-487E-A50E-702D79BB8EEF}" type="slidenum">
              <a:t>28</a:t>
            </a:fld>
            <a:endParaRPr lang="en-GB"/>
          </a:p>
        </p:txBody>
      </p:sp>
    </p:spTree>
    <p:extLst>
      <p:ext uri="{BB962C8B-B14F-4D97-AF65-F5344CB8AC3E}">
        <p14:creationId xmlns:p14="http://schemas.microsoft.com/office/powerpoint/2010/main" val="37557852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5AD39-74FD-B53E-E985-CF10167500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FF7BE5-3B50-2756-683C-6755B60072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51F09B-B90C-1AC5-39F9-A6E6E17CD587}"/>
              </a:ext>
            </a:extLst>
          </p:cNvPr>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a:extLst>
              <a:ext uri="{FF2B5EF4-FFF2-40B4-BE49-F238E27FC236}">
                <a16:creationId xmlns:a16="http://schemas.microsoft.com/office/drawing/2014/main" id="{1C9E5AD6-E342-37A5-5A7E-D1BEA022477B}"/>
              </a:ext>
            </a:extLst>
          </p:cNvPr>
          <p:cNvSpPr>
            <a:spLocks noGrp="1"/>
          </p:cNvSpPr>
          <p:nvPr>
            <p:ph type="sldNum" sz="quarter" idx="5"/>
          </p:nvPr>
        </p:nvSpPr>
        <p:spPr/>
        <p:txBody>
          <a:bodyPr/>
          <a:lstStyle/>
          <a:p>
            <a:fld id="{BF00B2CE-29CF-487E-A50E-702D79BB8EEF}" type="slidenum">
              <a:t>29</a:t>
            </a:fld>
            <a:endParaRPr lang="en-GB"/>
          </a:p>
        </p:txBody>
      </p:sp>
    </p:spTree>
    <p:extLst>
      <p:ext uri="{BB962C8B-B14F-4D97-AF65-F5344CB8AC3E}">
        <p14:creationId xmlns:p14="http://schemas.microsoft.com/office/powerpoint/2010/main" val="2139445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30</a:t>
            </a:fld>
            <a:endParaRPr lang="en-GB"/>
          </a:p>
        </p:txBody>
      </p:sp>
    </p:spTree>
    <p:extLst>
      <p:ext uri="{BB962C8B-B14F-4D97-AF65-F5344CB8AC3E}">
        <p14:creationId xmlns:p14="http://schemas.microsoft.com/office/powerpoint/2010/main" val="16631113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31</a:t>
            </a:fld>
            <a:endParaRPr lang="en-GB"/>
          </a:p>
        </p:txBody>
      </p:sp>
    </p:spTree>
    <p:extLst>
      <p:ext uri="{BB962C8B-B14F-4D97-AF65-F5344CB8AC3E}">
        <p14:creationId xmlns:p14="http://schemas.microsoft.com/office/powerpoint/2010/main" val="29486005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33</a:t>
            </a:fld>
            <a:endParaRPr lang="en-GB"/>
          </a:p>
        </p:txBody>
      </p:sp>
    </p:spTree>
    <p:extLst>
      <p:ext uri="{BB962C8B-B14F-4D97-AF65-F5344CB8AC3E}">
        <p14:creationId xmlns:p14="http://schemas.microsoft.com/office/powerpoint/2010/main" val="5539351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34</a:t>
            </a:fld>
            <a:endParaRPr lang="en-GB"/>
          </a:p>
        </p:txBody>
      </p:sp>
    </p:spTree>
    <p:extLst>
      <p:ext uri="{BB962C8B-B14F-4D97-AF65-F5344CB8AC3E}">
        <p14:creationId xmlns:p14="http://schemas.microsoft.com/office/powerpoint/2010/main" val="2104959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36</a:t>
            </a:fld>
            <a:endParaRPr lang="en-GB"/>
          </a:p>
        </p:txBody>
      </p:sp>
    </p:spTree>
    <p:extLst>
      <p:ext uri="{BB962C8B-B14F-4D97-AF65-F5344CB8AC3E}">
        <p14:creationId xmlns:p14="http://schemas.microsoft.com/office/powerpoint/2010/main" val="33977374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BF00B2CE-29CF-487E-A50E-702D79BB8EEF}" type="slidenum">
              <a:t>37</a:t>
            </a:fld>
            <a:endParaRPr lang="en-GB"/>
          </a:p>
        </p:txBody>
      </p:sp>
    </p:spTree>
    <p:extLst>
      <p:ext uri="{BB962C8B-B14F-4D97-AF65-F5344CB8AC3E}">
        <p14:creationId xmlns:p14="http://schemas.microsoft.com/office/powerpoint/2010/main" val="1646030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16/11/2025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16/11/2025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16/11/2025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16/11/2025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vimeo.com/88333079" TargetMode="External"/><Relationship Id="rId2" Type="http://schemas.openxmlformats.org/officeDocument/2006/relationships/slideLayout" Target="../slideLayouts/slideLayout2.xml"/><Relationship Id="rId1" Type="http://schemas.openxmlformats.org/officeDocument/2006/relationships/video" Target="https://player.vimeo.com/video/88333079?h=bf4c859f96&amp;app_id=122963" TargetMode="Externa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3.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3.jpe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4.jpeg"/><Relationship Id="rId7" Type="http://schemas.openxmlformats.org/officeDocument/2006/relationships/diagramColors" Target="../diagrams/colors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ogle.com/search?q=Secure+attachment&amp;sca_esv=2b4071618c37111c&amp;sxsrf=AE3TifMlpe02V8LA2ujm1WsbUbW1EyQCSw%3A1763296804839&amp;ei=JMYZaZ7-Mo3rhbIPm7ST8AY&amp;oq=what+are+the+four+types+of+attachment+ftyles&amp;gs_lp=Egxnd3Mtd2l6LXNlcnAiLHdoYXQgYXJlIHRoZSBmb3VyIHR5cGVzIG9mIGF0dGFjaG1lbnQgZnR5bGVzKgIIADIHEAAYgAQYDTIGEAAYFhgeMgYQABgWGB4yBhAAGBYYHjIGEAAYFhgeMgYQABgWGB4yCxAAGIAEGIYDGIoFMgsQABiABBiGAxiKBTILEAAYgAQYhgMYigUyCxAAGIAEGIYDGIoFSINsUPsHWI9ecAF4AZABAZgBjwGgAbElqgEFNDkuMTG4AQHIAQD4AQGYAi-gAsQewgIKEAAYsAMY1gQYR8ICBxAjGLACGCfCAggQABiABBiiBMICBRAhGKABwgIIEAAYFhgKGB7CAgQQIxgnwgILEAAYgAQYkQIYigXCAgQQABgDwgIREAAYgAQYsQMYgwEYigUYjQbCAgUQABiABMICBRAuGIAEwgIKEAAYgAQYFBiHAsICCxAuGIAEGLEDGNQCwgIOEAAYgAQYsQMYgwEYigXCAggQLhiABBixA8ICCxAAGIAEGLEDGIMBwgILEC4YgAQY0QMYxwHCAggQABiABBixA8ICCxAuGIAEGLEDGIMBwgIIEAAYgAQYxwPCAgUQABjvBcICCBAAGKIEGIkFmAMA4gMFEgExIECIBgGQBgiSBwUzNy4xMKAH_sQDsgcFMzYuMTC4B7oewgcGMC43LjQwyAeqAQ&amp;sclient=gws-wiz-serp&amp;mstk=AUtExfD8FWHGUFofnNwFFbTZDHPnytgCTSglQE5avTaB8LU_mpT5CmrNPQVgW9_4pqhpNbyp2O5HxsDyVilKoJflUQDRv1fVDwWmhvCSNfNbfrc-VUG89wg9RYtKnf2qLL7Jo3WSmRZA1Rcttq_3u3dSbtIf3IiWhvkmeXGiX1gcF17s3xhVzZW9-CJhIq0DJhNAe3QYd4i7dobVSwmkChjtrsPyK9kWgSG_6nLUIO4kmI-kkYcB9A4x0l_w6k0LEJvp0EtPzHC1Z0T_-RwxoHAvNosM&amp;csui=3&amp;ved=2ahUKEwj69aDz2PaQAxWLTEEAHdD1BNoQgK4QegQIAxAB" TargetMode="External"/><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hyperlink" Target="https://www.google.com/search?q=Disorganized+attachment&amp;sca_esv=2b4071618c37111c&amp;sxsrf=AE3TifMlpe02V8LA2ujm1WsbUbW1EyQCSw%3A1763296804839&amp;ei=JMYZaZ7-Mo3rhbIPm7ST8AY&amp;oq=what+are+the+four+types+of+attachment+ftyles&amp;gs_lp=Egxnd3Mtd2l6LXNlcnAiLHdoYXQgYXJlIHRoZSBmb3VyIHR5cGVzIG9mIGF0dGFjaG1lbnQgZnR5bGVzKgIIADIHEAAYgAQYDTIGEAAYFhgeMgYQABgWGB4yBhAAGBYYHjIGEAAYFhgeMgYQABgWGB4yCxAAGIAEGIYDGIoFMgsQABiABBiGAxiKBTILEAAYgAQYhgMYigUyCxAAGIAEGIYDGIoFSINsUPsHWI9ecAF4AZABAZgBjwGgAbElqgEFNDkuMTG4AQHIAQD4AQGYAi-gAsQewgIKEAAYsAMY1gQYR8ICBxAjGLACGCfCAggQABiABBiiBMICBRAhGKABwgIIEAAYFhgKGB7CAgQQIxgnwgILEAAYgAQYkQIYigXCAgQQABgDwgIREAAYgAQYsQMYgwEYigUYjQbCAgUQABiABMICBRAuGIAEwgIKEAAYgAQYFBiHAsICCxAuGIAEGLEDGNQCwgIOEAAYgAQYsQMYgwEYigXCAggQLhiABBixA8ICCxAAGIAEGLEDGIMBwgILEC4YgAQY0QMYxwHCAggQABiABBixA8ICCxAuGIAEGLEDGIMBwgIIEAAYgAQYxwPCAgUQABjvBcICCBAAGKIEGIkFmAMA4gMFEgExIECIBgGQBgiSBwUzNy4xMKAH_sQDsgcFMzYuMTC4B7oewgcGMC43LjQwyAeqAQ&amp;sclient=gws-wiz-serp&amp;mstk=AUtExfD8FWHGUFofnNwFFbTZDHPnytgCTSglQE5avTaB8LU_mpT5CmrNPQVgW9_4pqhpNbyp2O5HxsDyVilKoJflUQDRv1fVDwWmhvCSNfNbfrc-VUG89wg9RYtKnf2qLL7Jo3WSmRZA1Rcttq_3u3dSbtIf3IiWhvkmeXGiX1gcF17s3xhVzZW9-CJhIq0DJhNAe3QYd4i7dobVSwmkChjtrsPyK9kWgSG_6nLUIO4kmI-kkYcB9A4x0l_w6k0LEJvp0EtPzHC1Z0T_-RwxoHAvNosM&amp;csui=3&amp;ved=2ahUKEwj69aDz2PaQAxWLTEEAHdD1BNoQgK4QegQIAxAH" TargetMode="External"/><Relationship Id="rId5" Type="http://schemas.openxmlformats.org/officeDocument/2006/relationships/hyperlink" Target="https://www.google.com/search?q=Avoidant+attachment&amp;sca_esv=2b4071618c37111c&amp;sxsrf=AE3TifMlpe02V8LA2ujm1WsbUbW1EyQCSw%3A1763296804839&amp;ei=JMYZaZ7-Mo3rhbIPm7ST8AY&amp;oq=what+are+the+four+types+of+attachment+ftyles&amp;gs_lp=Egxnd3Mtd2l6LXNlcnAiLHdoYXQgYXJlIHRoZSBmb3VyIHR5cGVzIG9mIGF0dGFjaG1lbnQgZnR5bGVzKgIIADIHEAAYgAQYDTIGEAAYFhgeMgYQABgWGB4yBhAAGBYYHjIGEAAYFhgeMgYQABgWGB4yCxAAGIAEGIYDGIoFMgsQABiABBiGAxiKBTILEAAYgAQYhgMYigUyCxAAGIAEGIYDGIoFSINsUPsHWI9ecAF4AZABAZgBjwGgAbElqgEFNDkuMTG4AQHIAQD4AQGYAi-gAsQewgIKEAAYsAMY1gQYR8ICBxAjGLACGCfCAggQABiABBiiBMICBRAhGKABwgIIEAAYFhgKGB7CAgQQIxgnwgILEAAYgAQYkQIYigXCAgQQABgDwgIREAAYgAQYsQMYgwEYigUYjQbCAgUQABiABMICBRAuGIAEwgIKEAAYgAQYFBiHAsICCxAuGIAEGLEDGNQCwgIOEAAYgAQYsQMYgwEYigXCAggQLhiABBixA8ICCxAAGIAEGLEDGIMBwgILEC4YgAQY0QMYxwHCAggQABiABBixA8ICCxAuGIAEGLEDGIMBwgIIEAAYgAQYxwPCAgUQABjvBcICCBAAGKIEGIkFmAMA4gMFEgExIECIBgGQBgiSBwUzNy4xMKAH_sQDsgcFMzYuMTC4B7oewgcGMC43LjQwyAeqAQ&amp;sclient=gws-wiz-serp&amp;mstk=AUtExfD8FWHGUFofnNwFFbTZDHPnytgCTSglQE5avTaB8LU_mpT5CmrNPQVgW9_4pqhpNbyp2O5HxsDyVilKoJflUQDRv1fVDwWmhvCSNfNbfrc-VUG89wg9RYtKnf2qLL7Jo3WSmRZA1Rcttq_3u3dSbtIf3IiWhvkmeXGiX1gcF17s3xhVzZW9-CJhIq0DJhNAe3QYd4i7dobVSwmkChjtrsPyK9kWgSG_6nLUIO4kmI-kkYcB9A4x0l_w6k0LEJvp0EtPzHC1Z0T_-RwxoHAvNosM&amp;csui=3&amp;ved=2ahUKEwj69aDz2PaQAxWLTEEAHdD1BNoQgK4QegQIAxAF" TargetMode="External"/><Relationship Id="rId4" Type="http://schemas.openxmlformats.org/officeDocument/2006/relationships/hyperlink" Target="https://www.google.com/search?q=Anxious+attachment&amp;sca_esv=2b4071618c37111c&amp;sxsrf=AE3TifMlpe02V8LA2ujm1WsbUbW1EyQCSw%3A1763296804839&amp;ei=JMYZaZ7-Mo3rhbIPm7ST8AY&amp;oq=what+are+the+four+types+of+attachment+ftyles&amp;gs_lp=Egxnd3Mtd2l6LXNlcnAiLHdoYXQgYXJlIHRoZSBmb3VyIHR5cGVzIG9mIGF0dGFjaG1lbnQgZnR5bGVzKgIIADIHEAAYgAQYDTIGEAAYFhgeMgYQABgWGB4yBhAAGBYYHjIGEAAYFhgeMgYQABgWGB4yCxAAGIAEGIYDGIoFMgsQABiABBiGAxiKBTILEAAYgAQYhgMYigUyCxAAGIAEGIYDGIoFSINsUPsHWI9ecAF4AZABAZgBjwGgAbElqgEFNDkuMTG4AQHIAQD4AQGYAi-gAsQewgIKEAAYsAMY1gQYR8ICBxAjGLACGCfCAggQABiABBiiBMICBRAhGKABwgIIEAAYFhgKGB7CAgQQIxgnwgILEAAYgAQYkQIYigXCAgQQABgDwgIREAAYgAQYsQMYgwEYigUYjQbCAgUQABiABMICBRAuGIAEwgIKEAAYgAQYFBiHAsICCxAuGIAEGLEDGNQCwgIOEAAYgAQYsQMYgwEYigXCAggQLhiABBixA8ICCxAAGIAEGLEDGIMBwgILEC4YgAQY0QMYxwHCAggQABiABBixA8ICCxAuGIAEGLEDGIMBwgIIEAAYgAQYxwPCAgUQABjvBcICCBAAGKIEGIkFmAMA4gMFEgExIECIBgGQBgiSBwUzNy4xMKAH_sQDsgcFMzYuMTC4B7oewgcGMC43LjQwyAeqAQ&amp;sclient=gws-wiz-serp&amp;mstk=AUtExfD8FWHGUFofnNwFFbTZDHPnytgCTSglQE5avTaB8LU_mpT5CmrNPQVgW9_4pqhpNbyp2O5HxsDyVilKoJflUQDRv1fVDwWmhvCSNfNbfrc-VUG89wg9RYtKnf2qLL7Jo3WSmRZA1Rcttq_3u3dSbtIf3IiWhvkmeXGiX1gcF17s3xhVzZW9-CJhIq0DJhNAe3QYd4i7dobVSwmkChjtrsPyK9kWgSG_6nLUIO4kmI-kkYcB9A4x0l_w6k0LEJvp0EtPzHC1Z0T_-RwxoHAvNosM&amp;csui=3&amp;ved=2ahUKEwj69aDz2PaQAxWLTEEAHdD1BNoQgK4QegQIAxAD"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youtube.com/watch?v=QTsewNrHUHU&amp;list=PLqKzIH-LNGS-x83RPmKsIBx8mRI3Nqz4R"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www.attachmentproject.com/blog/fear-and-attachment-style/"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3.jpeg"/><Relationship Id="rId7" Type="http://schemas.openxmlformats.org/officeDocument/2006/relationships/diagramColors" Target="../diagrams/colors4.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3.jpeg"/><Relationship Id="rId7" Type="http://schemas.openxmlformats.org/officeDocument/2006/relationships/diagramColors" Target="../diagrams/colors5.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0.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13.jpeg"/><Relationship Id="rId7" Type="http://schemas.openxmlformats.org/officeDocument/2006/relationships/diagramQuickStyle" Target="../diagrams/quickStyle6.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hyperlink" Target="file:///C:\Users\K.EatonThomas\Downloads\1887_16225-Chapter%202%20(1).pdf" TargetMode="External"/><Relationship Id="rId9" Type="http://schemas.microsoft.com/office/2007/relationships/diagramDrawing" Target="../diagrams/drawing6.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4" descr="Metal paperclips art">
            <a:extLst>
              <a:ext uri="{FF2B5EF4-FFF2-40B4-BE49-F238E27FC236}">
                <a16:creationId xmlns:a16="http://schemas.microsoft.com/office/drawing/2014/main" id="{47D2A4B3-34AF-232A-6C18-1F6DFD869CF3}"/>
              </a:ext>
            </a:extLst>
          </p:cNvPr>
          <p:cNvPicPr>
            <a:picLocks noChangeAspect="1"/>
          </p:cNvPicPr>
          <p:nvPr/>
        </p:nvPicPr>
        <p:blipFill rotWithShape="1">
          <a:blip r:embed="rId2"/>
          <a:srcRect l="20869" t="9091" r="23965" b="3"/>
          <a:stretch/>
        </p:blipFill>
        <p:spPr>
          <a:xfrm>
            <a:off x="4818888" y="1"/>
            <a:ext cx="7373112" cy="6857999"/>
          </a:xfrm>
          <a:prstGeom prst="rect">
            <a:avLst/>
          </a:prstGeom>
        </p:spPr>
      </p:pic>
      <p:sp>
        <p:nvSpPr>
          <p:cNvPr id="14" name="Freeform 8">
            <a:extLst>
              <a:ext uri="{FF2B5EF4-FFF2-40B4-BE49-F238E27FC236}">
                <a16:creationId xmlns:a16="http://schemas.microsoft.com/office/drawing/2014/main" id="{9225B0D8-E56E-4ACC-A464-81F406276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1" y="-478"/>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1">
            <a:extLst>
              <a:ext uri="{FF2B5EF4-FFF2-40B4-BE49-F238E27FC236}">
                <a16:creationId xmlns:a16="http://schemas.microsoft.com/office/drawing/2014/main" id="{8F5D1B28-3976-4367-807C-CAD629CDD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 y="-478"/>
            <a:ext cx="8078052"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04672" y="2600324"/>
            <a:ext cx="5058370" cy="3320973"/>
          </a:xfrm>
        </p:spPr>
        <p:txBody>
          <a:bodyPr anchor="t">
            <a:normAutofit/>
          </a:bodyPr>
          <a:lstStyle/>
          <a:p>
            <a:pPr algn="l"/>
            <a:r>
              <a:rPr lang="en-GB" sz="5400">
                <a:cs typeface="Calibri Light"/>
              </a:rPr>
              <a:t>Attachment</a:t>
            </a:r>
            <a:endParaRPr lang="en-GB" sz="5400"/>
          </a:p>
        </p:txBody>
      </p:sp>
      <p:sp>
        <p:nvSpPr>
          <p:cNvPr id="3" name="Subtitle 2"/>
          <p:cNvSpPr>
            <a:spLocks noGrp="1"/>
          </p:cNvSpPr>
          <p:nvPr>
            <p:ph type="subTitle" idx="1"/>
          </p:nvPr>
        </p:nvSpPr>
        <p:spPr>
          <a:xfrm>
            <a:off x="804672" y="1300450"/>
            <a:ext cx="4167376" cy="1155525"/>
          </a:xfrm>
        </p:spPr>
        <p:txBody>
          <a:bodyPr anchor="b">
            <a:normAutofit/>
          </a:bodyPr>
          <a:lstStyle/>
          <a:p>
            <a:pPr algn="l"/>
            <a:endParaRPr lang="en-GB" sz="2000"/>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3F531-91BB-0762-0748-E0C136DAFBCA}"/>
              </a:ext>
            </a:extLst>
          </p:cNvPr>
          <p:cNvSpPr>
            <a:spLocks noGrp="1"/>
          </p:cNvSpPr>
          <p:nvPr>
            <p:ph type="title"/>
          </p:nvPr>
        </p:nvSpPr>
        <p:spPr>
          <a:xfrm>
            <a:off x="6634134" y="1396289"/>
            <a:ext cx="5006336" cy="1325563"/>
          </a:xfrm>
        </p:spPr>
        <p:txBody>
          <a:bodyPr>
            <a:normAutofit/>
          </a:bodyPr>
          <a:lstStyle/>
          <a:p>
            <a:r>
              <a:rPr lang="en-GB" dirty="0">
                <a:cs typeface="Calibri Light"/>
              </a:rPr>
              <a:t>Aims</a:t>
            </a:r>
            <a:endParaRPr lang="en-GB" dirty="0"/>
          </a:p>
        </p:txBody>
      </p:sp>
      <p:sp>
        <p:nvSpPr>
          <p:cNvPr id="13" name="Freeform: Shape 8">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person, outdoor, tree, ground&#10;&#10;Description automatically generated">
            <a:extLst>
              <a:ext uri="{FF2B5EF4-FFF2-40B4-BE49-F238E27FC236}">
                <a16:creationId xmlns:a16="http://schemas.microsoft.com/office/drawing/2014/main" id="{11A724BD-711A-DDE0-9F8F-F9194D88BA61}"/>
              </a:ext>
            </a:extLst>
          </p:cNvPr>
          <p:cNvPicPr>
            <a:picLocks noChangeAspect="1"/>
          </p:cNvPicPr>
          <p:nvPr/>
        </p:nvPicPr>
        <p:blipFill rotWithShape="1">
          <a:blip r:embed="rId2"/>
          <a:srcRect t="18647" r="-1" b="5363"/>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D7373CF0-18F5-9FB2-88C3-E0D2A9F57339}"/>
              </a:ext>
            </a:extLst>
          </p:cNvPr>
          <p:cNvSpPr>
            <a:spLocks noGrp="1"/>
          </p:cNvSpPr>
          <p:nvPr>
            <p:ph idx="1"/>
          </p:nvPr>
        </p:nvSpPr>
        <p:spPr>
          <a:xfrm>
            <a:off x="6638578" y="2871982"/>
            <a:ext cx="5004073" cy="3181684"/>
          </a:xfrm>
        </p:spPr>
        <p:txBody>
          <a:bodyPr vert="horz" lIns="91440" tIns="45720" rIns="91440" bIns="45720" rtlCol="0" anchor="t">
            <a:normAutofit/>
          </a:bodyPr>
          <a:lstStyle/>
          <a:p>
            <a:r>
              <a:rPr lang="en-GB" sz="1800">
                <a:cs typeface="Calibri"/>
              </a:rPr>
              <a:t>To understand attachment</a:t>
            </a:r>
          </a:p>
          <a:p>
            <a:r>
              <a:rPr lang="en-GB" sz="1800">
                <a:cs typeface="Calibri"/>
              </a:rPr>
              <a:t>Explore why it is important</a:t>
            </a:r>
          </a:p>
          <a:p>
            <a:r>
              <a:rPr lang="en-GB" sz="1800">
                <a:cs typeface="Calibri"/>
              </a:rPr>
              <a:t>To look at and understand attachment behaviours.</a:t>
            </a:r>
          </a:p>
        </p:txBody>
      </p:sp>
    </p:spTree>
    <p:extLst>
      <p:ext uri="{BB962C8B-B14F-4D97-AF65-F5344CB8AC3E}">
        <p14:creationId xmlns:p14="http://schemas.microsoft.com/office/powerpoint/2010/main" val="272502748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482BD70C-C4A0-46C4-9518-A731098B4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D0F473-9DEB-3DF4-9A8B-D0720A7E3B1E}"/>
              </a:ext>
            </a:extLst>
          </p:cNvPr>
          <p:cNvSpPr>
            <a:spLocks noGrp="1"/>
          </p:cNvSpPr>
          <p:nvPr>
            <p:ph type="title"/>
          </p:nvPr>
        </p:nvSpPr>
        <p:spPr>
          <a:xfrm>
            <a:off x="6072445" y="3640254"/>
            <a:ext cx="5319433" cy="2076333"/>
          </a:xfrm>
        </p:spPr>
        <p:txBody>
          <a:bodyPr vert="horz" lIns="91440" tIns="45720" rIns="91440" bIns="45720" rtlCol="0" anchor="t">
            <a:normAutofit/>
          </a:bodyPr>
          <a:lstStyle/>
          <a:p>
            <a:r>
              <a:rPr lang="en-US" sz="4800" kern="1200">
                <a:solidFill>
                  <a:schemeClr val="bg1"/>
                </a:solidFill>
                <a:latin typeface="+mj-lt"/>
                <a:ea typeface="+mj-ea"/>
                <a:cs typeface="+mj-cs"/>
              </a:rPr>
              <a:t>Why attachment matters</a:t>
            </a:r>
          </a:p>
        </p:txBody>
      </p:sp>
      <p:sp>
        <p:nvSpPr>
          <p:cNvPr id="17" name="Content Placeholder 16">
            <a:extLst>
              <a:ext uri="{FF2B5EF4-FFF2-40B4-BE49-F238E27FC236}">
                <a16:creationId xmlns:a16="http://schemas.microsoft.com/office/drawing/2014/main" id="{70E84ED9-BF27-05ED-D339-03D4ABDA54A4}"/>
              </a:ext>
            </a:extLst>
          </p:cNvPr>
          <p:cNvSpPr>
            <a:spLocks noGrp="1"/>
          </p:cNvSpPr>
          <p:nvPr>
            <p:ph idx="1"/>
          </p:nvPr>
        </p:nvSpPr>
        <p:spPr>
          <a:xfrm>
            <a:off x="6072446" y="2668075"/>
            <a:ext cx="5319431" cy="972180"/>
          </a:xfrm>
        </p:spPr>
        <p:txBody>
          <a:bodyPr vert="horz" lIns="91440" tIns="45720" rIns="91440" bIns="45720" rtlCol="0" anchor="b">
            <a:normAutofit/>
          </a:bodyPr>
          <a:lstStyle/>
          <a:p>
            <a:pPr marL="0" indent="0">
              <a:buNone/>
            </a:pPr>
            <a:r>
              <a:rPr lang="en-US" sz="2000" kern="1200">
                <a:solidFill>
                  <a:schemeClr val="bg1"/>
                </a:solidFill>
                <a:latin typeface="+mn-lt"/>
                <a:ea typeface="+mn-ea"/>
                <a:cs typeface="+mn-cs"/>
                <a:hlinkClick r:id="rId3"/>
              </a:rPr>
              <a:t>Introduction: why attachment matters on Vimeo</a:t>
            </a:r>
            <a:endParaRPr lang="en-US" sz="2000" kern="1200">
              <a:solidFill>
                <a:schemeClr val="bg1"/>
              </a:solidFill>
              <a:latin typeface="+mn-lt"/>
              <a:ea typeface="+mn-ea"/>
              <a:cs typeface="+mn-cs"/>
            </a:endParaRPr>
          </a:p>
        </p:txBody>
      </p:sp>
      <p:sp>
        <p:nvSpPr>
          <p:cNvPr id="35" name="Freeform: Shape 34">
            <a:extLst>
              <a:ext uri="{FF2B5EF4-FFF2-40B4-BE49-F238E27FC236}">
                <a16:creationId xmlns:a16="http://schemas.microsoft.com/office/drawing/2014/main" id="{39B74A45-BDDD-4892-B8C0-B290C0944F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5379352" cy="6374535"/>
          </a:xfrm>
          <a:custGeom>
            <a:avLst/>
            <a:gdLst>
              <a:gd name="connsiteX0" fmla="*/ 609861 w 5379352"/>
              <a:gd name="connsiteY0" fmla="*/ 6374535 h 6374535"/>
              <a:gd name="connsiteX1" fmla="*/ 3449004 w 5379352"/>
              <a:gd name="connsiteY1" fmla="*/ 6374535 h 6374535"/>
              <a:gd name="connsiteX2" fmla="*/ 3628245 w 5379352"/>
              <a:gd name="connsiteY2" fmla="*/ 6288190 h 6374535"/>
              <a:gd name="connsiteX3" fmla="*/ 5379352 w 5379352"/>
              <a:gd name="connsiteY3" fmla="*/ 3346018 h 6374535"/>
              <a:gd name="connsiteX4" fmla="*/ 2033334 w 5379352"/>
              <a:gd name="connsiteY4" fmla="*/ 0 h 6374535"/>
              <a:gd name="connsiteX5" fmla="*/ 129310 w 5379352"/>
              <a:gd name="connsiteY5" fmla="*/ 594192 h 6374535"/>
              <a:gd name="connsiteX6" fmla="*/ 0 w 5379352"/>
              <a:gd name="connsiteY6" fmla="*/ 692103 h 6374535"/>
              <a:gd name="connsiteX7" fmla="*/ 0 w 5379352"/>
              <a:gd name="connsiteY7" fmla="*/ 5999934 h 6374535"/>
              <a:gd name="connsiteX8" fmla="*/ 129311 w 5379352"/>
              <a:gd name="connsiteY8" fmla="*/ 6097845 h 6374535"/>
              <a:gd name="connsiteX9" fmla="*/ 367831 w 5379352"/>
              <a:gd name="connsiteY9" fmla="*/ 6248727 h 6374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79352" h="6374535">
                <a:moveTo>
                  <a:pt x="609861" y="6374535"/>
                </a:moveTo>
                <a:lnTo>
                  <a:pt x="3449004" y="6374535"/>
                </a:lnTo>
                <a:lnTo>
                  <a:pt x="3628245" y="6288190"/>
                </a:lnTo>
                <a:cubicBezTo>
                  <a:pt x="4671283" y="5721578"/>
                  <a:pt x="5379352" y="4616487"/>
                  <a:pt x="5379352" y="3346018"/>
                </a:cubicBezTo>
                <a:cubicBezTo>
                  <a:pt x="5379352" y="1498063"/>
                  <a:pt x="3881289" y="0"/>
                  <a:pt x="2033334" y="0"/>
                </a:cubicBezTo>
                <a:cubicBezTo>
                  <a:pt x="1325914" y="0"/>
                  <a:pt x="669769" y="219535"/>
                  <a:pt x="129310" y="594192"/>
                </a:cubicBezTo>
                <a:lnTo>
                  <a:pt x="0" y="692103"/>
                </a:lnTo>
                <a:lnTo>
                  <a:pt x="0" y="5999934"/>
                </a:lnTo>
                <a:lnTo>
                  <a:pt x="129311" y="6097845"/>
                </a:lnTo>
                <a:cubicBezTo>
                  <a:pt x="206519" y="6151367"/>
                  <a:pt x="286089" y="6201724"/>
                  <a:pt x="367831" y="6248727"/>
                </a:cubicBez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Freeform: Shape 36">
            <a:extLst>
              <a:ext uri="{FF2B5EF4-FFF2-40B4-BE49-F238E27FC236}">
                <a16:creationId xmlns:a16="http://schemas.microsoft.com/office/drawing/2014/main" id="{C516C73E-9465-4C9E-9B86-9E58FB326B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9" y="0"/>
            <a:ext cx="5210147" cy="6210629"/>
          </a:xfrm>
          <a:custGeom>
            <a:avLst/>
            <a:gdLst>
              <a:gd name="connsiteX0" fmla="*/ 1058223 w 5210147"/>
              <a:gd name="connsiteY0" fmla="*/ 0 h 6210629"/>
              <a:gd name="connsiteX1" fmla="*/ 3003078 w 5210147"/>
              <a:gd name="connsiteY1" fmla="*/ 0 h 6210629"/>
              <a:gd name="connsiteX2" fmla="*/ 3266657 w 5210147"/>
              <a:gd name="connsiteY2" fmla="*/ 96471 h 6210629"/>
              <a:gd name="connsiteX3" fmla="*/ 5210147 w 5210147"/>
              <a:gd name="connsiteY3" fmla="*/ 3028517 h 6210629"/>
              <a:gd name="connsiteX4" fmla="*/ 2028035 w 5210147"/>
              <a:gd name="connsiteY4" fmla="*/ 6210629 h 6210629"/>
              <a:gd name="connsiteX5" fmla="*/ 3916 w 5210147"/>
              <a:gd name="connsiteY5" fmla="*/ 5483989 h 6210629"/>
              <a:gd name="connsiteX6" fmla="*/ 0 w 5210147"/>
              <a:gd name="connsiteY6" fmla="*/ 5480430 h 6210629"/>
              <a:gd name="connsiteX7" fmla="*/ 0 w 5210147"/>
              <a:gd name="connsiteY7" fmla="*/ 576603 h 6210629"/>
              <a:gd name="connsiteX8" fmla="*/ 3916 w 5210147"/>
              <a:gd name="connsiteY8" fmla="*/ 573044 h 6210629"/>
              <a:gd name="connsiteX9" fmla="*/ 933918 w 5210147"/>
              <a:gd name="connsiteY9" fmla="*/ 39494 h 6210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10147" h="6210629">
                <a:moveTo>
                  <a:pt x="1058223" y="0"/>
                </a:moveTo>
                <a:lnTo>
                  <a:pt x="3003078" y="0"/>
                </a:lnTo>
                <a:lnTo>
                  <a:pt x="3266657" y="96471"/>
                </a:lnTo>
                <a:cubicBezTo>
                  <a:pt x="4408765" y="579542"/>
                  <a:pt x="5210147" y="1710443"/>
                  <a:pt x="5210147" y="3028517"/>
                </a:cubicBezTo>
                <a:cubicBezTo>
                  <a:pt x="5210147" y="4785949"/>
                  <a:pt x="3785467" y="6210629"/>
                  <a:pt x="2028035" y="6210629"/>
                </a:cubicBezTo>
                <a:cubicBezTo>
                  <a:pt x="1259159" y="6210629"/>
                  <a:pt x="553973" y="5937936"/>
                  <a:pt x="3916" y="5483989"/>
                </a:cubicBezTo>
                <a:lnTo>
                  <a:pt x="0" y="5480430"/>
                </a:lnTo>
                <a:lnTo>
                  <a:pt x="0" y="576603"/>
                </a:lnTo>
                <a:lnTo>
                  <a:pt x="3916" y="573044"/>
                </a:lnTo>
                <a:cubicBezTo>
                  <a:pt x="278945" y="346070"/>
                  <a:pt x="592755" y="164410"/>
                  <a:pt x="933918" y="3949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Online Media 3" descr="This video clip supports the presentation An introduction to attachment and the implications for learning and behaviour." title="Introduction: why attachment matters">
            <a:hlinkClick r:id="" action="ppaction://media"/>
            <a:extLst>
              <a:ext uri="{FF2B5EF4-FFF2-40B4-BE49-F238E27FC236}">
                <a16:creationId xmlns:a16="http://schemas.microsoft.com/office/drawing/2014/main" id="{99C9E244-7597-EDA5-87B6-939CA99F5785}"/>
              </a:ext>
            </a:extLst>
          </p:cNvPr>
          <p:cNvPicPr>
            <a:picLocks noRot="1" noChangeAspect="1"/>
          </p:cNvPicPr>
          <p:nvPr>
            <a:videoFile r:link="rId1"/>
          </p:nvPr>
        </p:nvPicPr>
        <p:blipFill>
          <a:blip r:embed="rId4"/>
          <a:stretch>
            <a:fillRect/>
          </a:stretch>
        </p:blipFill>
        <p:spPr>
          <a:xfrm>
            <a:off x="480941" y="2053820"/>
            <a:ext cx="3440610" cy="1936072"/>
          </a:xfrm>
          <a:prstGeom prst="rect">
            <a:avLst/>
          </a:prstGeom>
        </p:spPr>
      </p:pic>
    </p:spTree>
    <p:extLst>
      <p:ext uri="{BB962C8B-B14F-4D97-AF65-F5344CB8AC3E}">
        <p14:creationId xmlns:p14="http://schemas.microsoft.com/office/powerpoint/2010/main" val="3157497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D6F20-03B8-EA03-2C3C-C182D0A3F460}"/>
              </a:ext>
            </a:extLst>
          </p:cNvPr>
          <p:cNvSpPr>
            <a:spLocks noGrp="1"/>
          </p:cNvSpPr>
          <p:nvPr>
            <p:ph type="title"/>
          </p:nvPr>
        </p:nvSpPr>
        <p:spPr>
          <a:xfrm>
            <a:off x="4128368" y="4522156"/>
            <a:ext cx="4937937" cy="1363215"/>
          </a:xfrm>
        </p:spPr>
        <p:txBody>
          <a:bodyPr vert="horz" lIns="91440" tIns="45720" rIns="91440" bIns="45720" rtlCol="0" anchor="t">
            <a:normAutofit/>
          </a:bodyPr>
          <a:lstStyle/>
          <a:p>
            <a:r>
              <a:rPr lang="en-US" kern="1200" dirty="0">
                <a:solidFill>
                  <a:schemeClr val="tx1"/>
                </a:solidFill>
                <a:latin typeface="+mj-lt"/>
                <a:ea typeface="+mj-ea"/>
                <a:cs typeface="+mj-cs"/>
              </a:rPr>
              <a:t>Attachment in children</a:t>
            </a:r>
          </a:p>
        </p:txBody>
      </p:sp>
      <p:sp>
        <p:nvSpPr>
          <p:cNvPr id="13" name="Freeform: Shape 12">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8" descr="A picture containing person, child, young, little&#10;&#10;Description automatically generated">
            <a:extLst>
              <a:ext uri="{FF2B5EF4-FFF2-40B4-BE49-F238E27FC236}">
                <a16:creationId xmlns:a16="http://schemas.microsoft.com/office/drawing/2014/main" id="{CC4A4E55-EBCB-88DD-E447-C081977620FF}"/>
              </a:ext>
            </a:extLst>
          </p:cNvPr>
          <p:cNvPicPr>
            <a:picLocks noChangeAspect="1"/>
          </p:cNvPicPr>
          <p:nvPr/>
        </p:nvPicPr>
        <p:blipFill rotWithShape="1">
          <a:blip r:embed="rId2"/>
          <a:srcRect t="5512" r="-1" b="7009"/>
          <a:stretch/>
        </p:blipFill>
        <p:spPr>
          <a:xfrm>
            <a:off x="1246573" y="10"/>
            <a:ext cx="3913632" cy="2285224"/>
          </a:xfrm>
          <a:custGeom>
            <a:avLst/>
            <a:gdLst/>
            <a:ahLst/>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4" name="Picture 4">
            <a:extLst>
              <a:ext uri="{FF2B5EF4-FFF2-40B4-BE49-F238E27FC236}">
                <a16:creationId xmlns:a16="http://schemas.microsoft.com/office/drawing/2014/main" id="{7600945F-27CC-94D3-4135-A68197D1F837}"/>
              </a:ext>
            </a:extLst>
          </p:cNvPr>
          <p:cNvPicPr>
            <a:picLocks noGrp="1" noChangeAspect="1"/>
          </p:cNvPicPr>
          <p:nvPr>
            <p:ph idx="1"/>
          </p:nvPr>
        </p:nvPicPr>
        <p:blipFill rotWithShape="1">
          <a:blip r:embed="rId3"/>
          <a:srcRect r="1" b="14110"/>
          <a:stretch/>
        </p:blipFill>
        <p:spPr>
          <a:xfrm>
            <a:off x="20" y="2288331"/>
            <a:ext cx="3564618" cy="4569668"/>
          </a:xfrm>
          <a:custGeom>
            <a:avLst/>
            <a:gdLst/>
            <a:ahLst/>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17" name="Oval 16">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0967" y="561316"/>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a:extLst>
              <a:ext uri="{FF2B5EF4-FFF2-40B4-BE49-F238E27FC236}">
                <a16:creationId xmlns:a16="http://schemas.microsoft.com/office/drawing/2014/main" id="{F54AF040-D056-2689-5A97-E4C6D4A1F554}"/>
              </a:ext>
            </a:extLst>
          </p:cNvPr>
          <p:cNvPicPr>
            <a:picLocks noChangeAspect="1"/>
          </p:cNvPicPr>
          <p:nvPr/>
        </p:nvPicPr>
        <p:blipFill rotWithShape="1">
          <a:blip r:embed="rId4"/>
          <a:srcRect l="15125" r="18124" b="-1"/>
          <a:stretch/>
        </p:blipFill>
        <p:spPr>
          <a:xfrm>
            <a:off x="5525559" y="725908"/>
            <a:ext cx="2852928" cy="2852928"/>
          </a:xfrm>
          <a:custGeom>
            <a:avLst/>
            <a:gdLst/>
            <a:ahLst/>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19" name="Freeform: Shape 18">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7" descr="A picture containing indoor, person, black, white&#10;&#10;Description automatically generated">
            <a:extLst>
              <a:ext uri="{FF2B5EF4-FFF2-40B4-BE49-F238E27FC236}">
                <a16:creationId xmlns:a16="http://schemas.microsoft.com/office/drawing/2014/main" id="{CB16A705-0671-4B66-B8AA-3F5346B5166B}"/>
              </a:ext>
            </a:extLst>
          </p:cNvPr>
          <p:cNvPicPr>
            <a:picLocks noChangeAspect="1"/>
          </p:cNvPicPr>
          <p:nvPr/>
        </p:nvPicPr>
        <p:blipFill rotWithShape="1">
          <a:blip r:embed="rId5"/>
          <a:srcRect l="17192" r="20899" b="-2"/>
          <a:stretch/>
        </p:blipFill>
        <p:spPr>
          <a:xfrm>
            <a:off x="8918761" y="-4331"/>
            <a:ext cx="3273238" cy="3383891"/>
          </a:xfrm>
          <a:custGeom>
            <a:avLst/>
            <a:gdLst/>
            <a:ahLst/>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sp>
        <p:nvSpPr>
          <p:cNvPr id="21" name="Freeform: Shape 20">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6">
            <a:extLst>
              <a:ext uri="{FF2B5EF4-FFF2-40B4-BE49-F238E27FC236}">
                <a16:creationId xmlns:a16="http://schemas.microsoft.com/office/drawing/2014/main" id="{7B7D0708-CC52-040B-6BD9-A1B44E46BC83}"/>
              </a:ext>
            </a:extLst>
          </p:cNvPr>
          <p:cNvPicPr>
            <a:picLocks noChangeAspect="1"/>
          </p:cNvPicPr>
          <p:nvPr/>
        </p:nvPicPr>
        <p:blipFill rotWithShape="1">
          <a:blip r:embed="rId6"/>
          <a:srcRect l="2067" r="33220" b="-1"/>
          <a:stretch/>
        </p:blipFill>
        <p:spPr>
          <a:xfrm>
            <a:off x="9363236" y="4071322"/>
            <a:ext cx="2828765" cy="2786678"/>
          </a:xfrm>
          <a:custGeom>
            <a:avLst/>
            <a:gdLst/>
            <a:ahLst/>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26862200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3AE95142-2018-1348-9775-3AAE0F55829B}"/>
              </a:ext>
            </a:extLst>
          </p:cNvPr>
          <p:cNvPicPr>
            <a:picLocks noChangeAspect="1"/>
          </p:cNvPicPr>
          <p:nvPr/>
        </p:nvPicPr>
        <p:blipFill rotWithShape="1">
          <a:blip r:embed="rId3"/>
          <a:srcRect l="18204" r="13567" b="-1"/>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9" name="Freeform: Shape 8">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F779A57-93FE-1248-EA50-B87F210DF9E6}"/>
              </a:ext>
            </a:extLst>
          </p:cNvPr>
          <p:cNvSpPr>
            <a:spLocks noGrp="1"/>
          </p:cNvSpPr>
          <p:nvPr>
            <p:ph type="title"/>
          </p:nvPr>
        </p:nvSpPr>
        <p:spPr>
          <a:xfrm>
            <a:off x="6801436" y="1396289"/>
            <a:ext cx="4819952" cy="1325563"/>
          </a:xfrm>
        </p:spPr>
        <p:txBody>
          <a:bodyPr>
            <a:normAutofit/>
          </a:bodyPr>
          <a:lstStyle/>
          <a:p>
            <a:r>
              <a:rPr lang="en-GB" dirty="0">
                <a:cs typeface="Calibri Light"/>
              </a:rPr>
              <a:t>What is attachment?</a:t>
            </a:r>
            <a:endParaRPr lang="en-GB" dirty="0"/>
          </a:p>
        </p:txBody>
      </p:sp>
      <p:sp>
        <p:nvSpPr>
          <p:cNvPr id="3" name="Content Placeholder 2">
            <a:extLst>
              <a:ext uri="{FF2B5EF4-FFF2-40B4-BE49-F238E27FC236}">
                <a16:creationId xmlns:a16="http://schemas.microsoft.com/office/drawing/2014/main" id="{9C3409D8-780F-8564-9EDB-E34682B29844}"/>
              </a:ext>
            </a:extLst>
          </p:cNvPr>
          <p:cNvSpPr>
            <a:spLocks noGrp="1"/>
          </p:cNvSpPr>
          <p:nvPr>
            <p:ph idx="1"/>
          </p:nvPr>
        </p:nvSpPr>
        <p:spPr>
          <a:xfrm>
            <a:off x="6801435" y="2871982"/>
            <a:ext cx="4819951" cy="3181684"/>
          </a:xfrm>
        </p:spPr>
        <p:txBody>
          <a:bodyPr vert="horz" lIns="91440" tIns="45720" rIns="91440" bIns="45720" rtlCol="0" anchor="t">
            <a:normAutofit/>
          </a:bodyPr>
          <a:lstStyle/>
          <a:p>
            <a:pPr marL="0" indent="0">
              <a:buNone/>
            </a:pPr>
            <a:r>
              <a:rPr lang="en-GB" sz="1800" dirty="0">
                <a:cs typeface="Calibri"/>
              </a:rPr>
              <a:t>The ability to allow a child to feel safe through their relationship with their main caregiver.</a:t>
            </a:r>
          </a:p>
          <a:p>
            <a:pPr marL="0" indent="0">
              <a:buNone/>
            </a:pPr>
            <a:endParaRPr lang="en-GB" sz="1800" dirty="0">
              <a:cs typeface="Calibri"/>
            </a:endParaRPr>
          </a:p>
          <a:p>
            <a:pPr marL="0" indent="0">
              <a:buNone/>
            </a:pPr>
            <a:r>
              <a:rPr lang="en-GB" sz="1800" dirty="0">
                <a:cs typeface="Calibri"/>
              </a:rPr>
              <a:t>What does attachment mean to you? Can you produce a definition? </a:t>
            </a:r>
          </a:p>
        </p:txBody>
      </p:sp>
    </p:spTree>
    <p:extLst>
      <p:ext uri="{BB962C8B-B14F-4D97-AF65-F5344CB8AC3E}">
        <p14:creationId xmlns:p14="http://schemas.microsoft.com/office/powerpoint/2010/main" val="60563104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E22CA-1823-4CAF-DB03-72382167EF1F}"/>
              </a:ext>
            </a:extLst>
          </p:cNvPr>
          <p:cNvSpPr>
            <a:spLocks noGrp="1"/>
          </p:cNvSpPr>
          <p:nvPr>
            <p:ph type="title"/>
          </p:nvPr>
        </p:nvSpPr>
        <p:spPr>
          <a:xfrm>
            <a:off x="6540616" y="481889"/>
            <a:ext cx="5006336" cy="1325563"/>
          </a:xfrm>
        </p:spPr>
        <p:txBody>
          <a:bodyPr>
            <a:normAutofit/>
          </a:bodyPr>
          <a:lstStyle/>
          <a:p>
            <a:r>
              <a:rPr lang="en-GB" sz="4100" dirty="0">
                <a:cs typeface="Calibri Light"/>
              </a:rPr>
              <a:t>How does attachment begin or develop?</a:t>
            </a:r>
            <a:endParaRPr lang="en-GB" sz="4100" dirty="0"/>
          </a:p>
        </p:txBody>
      </p:sp>
      <p:sp>
        <p:nvSpPr>
          <p:cNvPr id="15" name="Freeform: Shape 14">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person, grass, outdoor, child&#10;&#10;Description automatically generated">
            <a:extLst>
              <a:ext uri="{FF2B5EF4-FFF2-40B4-BE49-F238E27FC236}">
                <a16:creationId xmlns:a16="http://schemas.microsoft.com/office/drawing/2014/main" id="{A97B514A-4291-72D2-DCD0-D0E393665544}"/>
              </a:ext>
            </a:extLst>
          </p:cNvPr>
          <p:cNvPicPr>
            <a:picLocks noChangeAspect="1"/>
          </p:cNvPicPr>
          <p:nvPr/>
        </p:nvPicPr>
        <p:blipFill rotWithShape="1">
          <a:blip r:embed="rId2"/>
          <a:srcRect t="1537" r="-1" b="22472"/>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1B29DF24-94F2-246E-CDF9-72C4493FC78C}"/>
              </a:ext>
            </a:extLst>
          </p:cNvPr>
          <p:cNvSpPr>
            <a:spLocks noGrp="1"/>
          </p:cNvSpPr>
          <p:nvPr>
            <p:ph idx="1"/>
          </p:nvPr>
        </p:nvSpPr>
        <p:spPr>
          <a:xfrm>
            <a:off x="6638578" y="1984664"/>
            <a:ext cx="5004073" cy="4069002"/>
          </a:xfrm>
        </p:spPr>
        <p:txBody>
          <a:bodyPr vert="horz" lIns="91440" tIns="45720" rIns="91440" bIns="45720" rtlCol="0" anchor="t">
            <a:normAutofit/>
          </a:bodyPr>
          <a:lstStyle/>
          <a:p>
            <a:r>
              <a:rPr lang="en-GB" sz="1800" dirty="0">
                <a:cs typeface="Calibri"/>
              </a:rPr>
              <a:t>Attachment begins even before the birth of the baby. The mother will respond to the baby's movement and interacts through gentle caresses and speaking gently to the baby as it is in the womb.</a:t>
            </a:r>
          </a:p>
          <a:p>
            <a:r>
              <a:rPr lang="en-GB" sz="1800" dirty="0">
                <a:cs typeface="Calibri"/>
              </a:rPr>
              <a:t>Sounds and touch are particularly important for nurturing and demonstrating love.</a:t>
            </a:r>
          </a:p>
          <a:p>
            <a:r>
              <a:rPr lang="en-GB" sz="1800" dirty="0">
                <a:cs typeface="Calibri"/>
              </a:rPr>
              <a:t>After the baby is born, attachment is the response that provides safety, security. It helps to regulate emotions, through the nurturing response towards the newborn. </a:t>
            </a:r>
          </a:p>
          <a:p>
            <a:r>
              <a:rPr lang="en-GB" sz="1800" dirty="0">
                <a:cs typeface="Calibri"/>
              </a:rPr>
              <a:t>As the child grows older it becomes the safe and secure base from which to discover the world around them. </a:t>
            </a:r>
          </a:p>
        </p:txBody>
      </p:sp>
    </p:spTree>
    <p:extLst>
      <p:ext uri="{BB962C8B-B14F-4D97-AF65-F5344CB8AC3E}">
        <p14:creationId xmlns:p14="http://schemas.microsoft.com/office/powerpoint/2010/main" val="364294038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B9F28-74F6-B2BE-15EA-DE6A80C5EDF8}"/>
              </a:ext>
            </a:extLst>
          </p:cNvPr>
          <p:cNvSpPr>
            <a:spLocks noGrp="1"/>
          </p:cNvSpPr>
          <p:nvPr>
            <p:ph type="title"/>
          </p:nvPr>
        </p:nvSpPr>
        <p:spPr>
          <a:xfrm>
            <a:off x="6634134" y="1396289"/>
            <a:ext cx="5006336" cy="1325563"/>
          </a:xfrm>
        </p:spPr>
        <p:txBody>
          <a:bodyPr>
            <a:normAutofit/>
          </a:bodyPr>
          <a:lstStyle/>
          <a:p>
            <a:r>
              <a:rPr lang="en-GB" dirty="0">
                <a:cs typeface="Calibri Light"/>
              </a:rPr>
              <a:t>Why is it important?</a:t>
            </a:r>
            <a:endParaRPr lang="en-US" dirty="0"/>
          </a:p>
        </p:txBody>
      </p:sp>
      <p:sp>
        <p:nvSpPr>
          <p:cNvPr id="11" name="Freeform: Shape 13">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AC148F8F-7572-73EE-877D-A05DF58B2344}"/>
              </a:ext>
            </a:extLst>
          </p:cNvPr>
          <p:cNvPicPr>
            <a:picLocks noChangeAspect="1"/>
          </p:cNvPicPr>
          <p:nvPr/>
        </p:nvPicPr>
        <p:blipFill rotWithShape="1">
          <a:blip r:embed="rId3"/>
          <a:srcRect t="24011" r="-1" b="-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DC82FC36-EC25-378B-752D-7B846F5270B1}"/>
              </a:ext>
            </a:extLst>
          </p:cNvPr>
          <p:cNvSpPr>
            <a:spLocks noGrp="1"/>
          </p:cNvSpPr>
          <p:nvPr>
            <p:ph idx="1"/>
          </p:nvPr>
        </p:nvSpPr>
        <p:spPr>
          <a:xfrm>
            <a:off x="6638578" y="2871982"/>
            <a:ext cx="5004073" cy="3181684"/>
          </a:xfrm>
        </p:spPr>
        <p:txBody>
          <a:bodyPr vert="horz" lIns="91440" tIns="45720" rIns="91440" bIns="45720" rtlCol="0" anchor="t">
            <a:normAutofit/>
          </a:bodyPr>
          <a:lstStyle/>
          <a:p>
            <a:r>
              <a:rPr lang="en-GB" sz="2000" dirty="0">
                <a:ea typeface="+mn-lt"/>
                <a:cs typeface="+mn-lt"/>
              </a:rPr>
              <a:t>Brain development</a:t>
            </a:r>
            <a:endParaRPr lang="en-GB" sz="2000" dirty="0">
              <a:cs typeface="Calibri" panose="020F0502020204030204"/>
            </a:endParaRPr>
          </a:p>
          <a:p>
            <a:r>
              <a:rPr lang="en-GB" sz="2000" dirty="0">
                <a:ea typeface="+mn-lt"/>
                <a:cs typeface="+mn-lt"/>
              </a:rPr>
              <a:t>Stress Hormones</a:t>
            </a:r>
            <a:endParaRPr lang="en-GB" sz="2000" dirty="0"/>
          </a:p>
          <a:p>
            <a:r>
              <a:rPr lang="en-GB" sz="2000" dirty="0">
                <a:ea typeface="+mn-lt"/>
                <a:cs typeface="+mn-lt"/>
              </a:rPr>
              <a:t>Emotional and Social Development </a:t>
            </a:r>
            <a:endParaRPr lang="en-GB" sz="2000" dirty="0"/>
          </a:p>
          <a:p>
            <a:endParaRPr lang="en-GB" sz="1800" dirty="0">
              <a:cs typeface="Calibri"/>
            </a:endParaRPr>
          </a:p>
        </p:txBody>
      </p:sp>
    </p:spTree>
    <p:extLst>
      <p:ext uri="{BB962C8B-B14F-4D97-AF65-F5344CB8AC3E}">
        <p14:creationId xmlns:p14="http://schemas.microsoft.com/office/powerpoint/2010/main" val="2281906762"/>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FAD2D-0330-77AB-AF7E-1EB1FC5AA484}"/>
              </a:ext>
            </a:extLst>
          </p:cNvPr>
          <p:cNvSpPr>
            <a:spLocks noGrp="1"/>
          </p:cNvSpPr>
          <p:nvPr>
            <p:ph type="title"/>
          </p:nvPr>
        </p:nvSpPr>
        <p:spPr>
          <a:xfrm>
            <a:off x="6551007" y="513061"/>
            <a:ext cx="5006336" cy="1325563"/>
          </a:xfrm>
        </p:spPr>
        <p:txBody>
          <a:bodyPr>
            <a:normAutofit/>
          </a:bodyPr>
          <a:lstStyle/>
          <a:p>
            <a:r>
              <a:rPr lang="en-GB" dirty="0">
                <a:cs typeface="Calibri Light"/>
              </a:rPr>
              <a:t>Where did it all start?</a:t>
            </a:r>
            <a:endParaRPr lang="en-GB" dirty="0"/>
          </a:p>
        </p:txBody>
      </p:sp>
      <p:sp>
        <p:nvSpPr>
          <p:cNvPr id="9" name="Freeform: Shape 8">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574EFD13-6BC0-B7E3-FA53-E75A71E4C3D5}"/>
              </a:ext>
            </a:extLst>
          </p:cNvPr>
          <p:cNvPicPr>
            <a:picLocks noChangeAspect="1"/>
          </p:cNvPicPr>
          <p:nvPr/>
        </p:nvPicPr>
        <p:blipFill rotWithShape="1">
          <a:blip r:embed="rId2"/>
          <a:srcRect t="13363" r="-1" b="10646"/>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627A1A80-57E8-708C-C36D-CE6ECB50FB2C}"/>
              </a:ext>
            </a:extLst>
          </p:cNvPr>
          <p:cNvSpPr>
            <a:spLocks noGrp="1"/>
          </p:cNvSpPr>
          <p:nvPr>
            <p:ph idx="1"/>
          </p:nvPr>
        </p:nvSpPr>
        <p:spPr>
          <a:xfrm>
            <a:off x="6638578" y="2871982"/>
            <a:ext cx="5004073" cy="3181684"/>
          </a:xfrm>
        </p:spPr>
        <p:txBody>
          <a:bodyPr vert="horz" lIns="91440" tIns="45720" rIns="91440" bIns="45720" rtlCol="0" anchor="t">
            <a:normAutofit/>
          </a:bodyPr>
          <a:lstStyle/>
          <a:p>
            <a:r>
              <a:rPr lang="en-GB" sz="2000" dirty="0">
                <a:cs typeface="Calibri"/>
              </a:rPr>
              <a:t>John Bowlby</a:t>
            </a:r>
          </a:p>
          <a:p>
            <a:r>
              <a:rPr lang="en-GB" sz="2000" dirty="0">
                <a:cs typeface="Calibri"/>
              </a:rPr>
              <a:t>Mary Ainsworth </a:t>
            </a:r>
          </a:p>
        </p:txBody>
      </p:sp>
    </p:spTree>
    <p:extLst>
      <p:ext uri="{BB962C8B-B14F-4D97-AF65-F5344CB8AC3E}">
        <p14:creationId xmlns:p14="http://schemas.microsoft.com/office/powerpoint/2010/main" val="267581542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85F60-EDEB-0599-836F-E036D31423E9}"/>
              </a:ext>
            </a:extLst>
          </p:cNvPr>
          <p:cNvSpPr>
            <a:spLocks noGrp="1"/>
          </p:cNvSpPr>
          <p:nvPr>
            <p:ph type="title"/>
          </p:nvPr>
        </p:nvSpPr>
        <p:spPr>
          <a:xfrm>
            <a:off x="6234330" y="803325"/>
            <a:ext cx="5314536" cy="1325563"/>
          </a:xfrm>
        </p:spPr>
        <p:txBody>
          <a:bodyPr>
            <a:normAutofit/>
          </a:bodyPr>
          <a:lstStyle/>
          <a:p>
            <a:r>
              <a:rPr lang="en-GB" dirty="0">
                <a:cs typeface="Calibri Light"/>
              </a:rPr>
              <a:t>John Bowlby</a:t>
            </a:r>
            <a:endParaRPr lang="en-GB" dirty="0"/>
          </a:p>
        </p:txBody>
      </p:sp>
      <p:sp>
        <p:nvSpPr>
          <p:cNvPr id="10" name="Freeform: Shape 9">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FD217C6-841D-EEA3-8B66-D73FFC14D588}"/>
              </a:ext>
            </a:extLst>
          </p:cNvPr>
          <p:cNvPicPr>
            <a:picLocks noChangeAspect="1"/>
          </p:cNvPicPr>
          <p:nvPr/>
        </p:nvPicPr>
        <p:blipFill rotWithShape="1">
          <a:blip r:embed="rId3"/>
          <a:srcRect l="27589" r="8275" b="5"/>
          <a:stretch/>
        </p:blipFill>
        <p:spPr>
          <a:xfrm>
            <a:off x="2"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graphicFrame>
        <p:nvGraphicFramePr>
          <p:cNvPr id="5" name="Content Placeholder 2">
            <a:extLst>
              <a:ext uri="{FF2B5EF4-FFF2-40B4-BE49-F238E27FC236}">
                <a16:creationId xmlns:a16="http://schemas.microsoft.com/office/drawing/2014/main" id="{4150F99B-72A0-7A26-DC77-A82B79687018}"/>
              </a:ext>
            </a:extLst>
          </p:cNvPr>
          <p:cNvGraphicFramePr>
            <a:graphicFrameLocks noGrp="1"/>
          </p:cNvGraphicFramePr>
          <p:nvPr>
            <p:ph idx="1"/>
            <p:extLst>
              <p:ext uri="{D42A27DB-BD31-4B8C-83A1-F6EECF244321}">
                <p14:modId xmlns:p14="http://schemas.microsoft.com/office/powerpoint/2010/main" val="1382679783"/>
              </p:ext>
            </p:extLst>
          </p:nvPr>
        </p:nvGraphicFramePr>
        <p:xfrm>
          <a:off x="6234329" y="2279018"/>
          <a:ext cx="5314543" cy="33759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55FE641A-5BE9-00A4-9029-247F810A257E}"/>
              </a:ext>
            </a:extLst>
          </p:cNvPr>
          <p:cNvSpPr txBox="1"/>
          <p:nvPr/>
        </p:nvSpPr>
        <p:spPr>
          <a:xfrm>
            <a:off x="4052454" y="5548745"/>
            <a:ext cx="8514721" cy="1200329"/>
          </a:xfrm>
          <a:prstGeom prst="rect">
            <a:avLst/>
          </a:prstGeom>
          <a:noFill/>
        </p:spPr>
        <p:txBody>
          <a:bodyPr wrap="square" rtlCol="0">
            <a:spAutoFit/>
          </a:bodyPr>
          <a:lstStyle/>
          <a:p>
            <a:r>
              <a:rPr lang="en-GB" b="1"/>
              <a:t>Volume 1: </a:t>
            </a:r>
            <a:r>
              <a:rPr lang="en-GB" b="1" i="1"/>
              <a:t>Attachment</a:t>
            </a:r>
            <a:r>
              <a:rPr lang="en-GB"/>
              <a:t> (1969), </a:t>
            </a:r>
            <a:r>
              <a:rPr lang="en-GB" b="1"/>
              <a:t>Volume 2: </a:t>
            </a:r>
            <a:r>
              <a:rPr lang="en-GB" b="1" i="1"/>
              <a:t>Separation: Anxiety and Anger</a:t>
            </a:r>
            <a:r>
              <a:rPr lang="en-GB"/>
              <a:t> (1972), and </a:t>
            </a:r>
            <a:r>
              <a:rPr lang="en-GB" b="1"/>
              <a:t>Volume 3: </a:t>
            </a:r>
            <a:r>
              <a:rPr lang="en-GB" b="1" i="1"/>
              <a:t>Loss: Sadness and Depression</a:t>
            </a:r>
            <a:r>
              <a:rPr lang="en-GB"/>
              <a:t> (1980). The series is considered revolutionary in psychology and psychoanalysis, establishing attachment as a fundamental, evolutionary drive for protection. </a:t>
            </a:r>
            <a:endParaRPr lang="en-GB" dirty="0"/>
          </a:p>
        </p:txBody>
      </p:sp>
    </p:spTree>
    <p:extLst>
      <p:ext uri="{BB962C8B-B14F-4D97-AF65-F5344CB8AC3E}">
        <p14:creationId xmlns:p14="http://schemas.microsoft.com/office/powerpoint/2010/main" val="2286321110"/>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85F60-EDEB-0599-836F-E036D31423E9}"/>
              </a:ext>
            </a:extLst>
          </p:cNvPr>
          <p:cNvSpPr>
            <a:spLocks noGrp="1"/>
          </p:cNvSpPr>
          <p:nvPr>
            <p:ph type="title"/>
          </p:nvPr>
        </p:nvSpPr>
        <p:spPr>
          <a:xfrm>
            <a:off x="6234330" y="803325"/>
            <a:ext cx="5314536" cy="1325563"/>
          </a:xfrm>
        </p:spPr>
        <p:txBody>
          <a:bodyPr>
            <a:normAutofit/>
          </a:bodyPr>
          <a:lstStyle/>
          <a:p>
            <a:r>
              <a:rPr lang="en-GB" dirty="0">
                <a:cs typeface="Calibri Light"/>
              </a:rPr>
              <a:t>Mary Ainsworth</a:t>
            </a:r>
            <a:endParaRPr lang="en-GB" dirty="0"/>
          </a:p>
        </p:txBody>
      </p:sp>
      <p:sp>
        <p:nvSpPr>
          <p:cNvPr id="10" name="Freeform: Shape 9">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FD217C6-841D-EEA3-8B66-D73FFC14D588}"/>
              </a:ext>
            </a:extLst>
          </p:cNvPr>
          <p:cNvPicPr>
            <a:picLocks noChangeAspect="1"/>
          </p:cNvPicPr>
          <p:nvPr/>
        </p:nvPicPr>
        <p:blipFill rotWithShape="1">
          <a:blip r:embed="rId3"/>
          <a:srcRect l="27589" r="8275" b="5"/>
          <a:stretch/>
        </p:blipFill>
        <p:spPr>
          <a:xfrm>
            <a:off x="2"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graphicFrame>
        <p:nvGraphicFramePr>
          <p:cNvPr id="5" name="Content Placeholder 2">
            <a:extLst>
              <a:ext uri="{FF2B5EF4-FFF2-40B4-BE49-F238E27FC236}">
                <a16:creationId xmlns:a16="http://schemas.microsoft.com/office/drawing/2014/main" id="{4150F99B-72A0-7A26-DC77-A82B79687018}"/>
              </a:ext>
            </a:extLst>
          </p:cNvPr>
          <p:cNvGraphicFramePr>
            <a:graphicFrameLocks noGrp="1"/>
          </p:cNvGraphicFramePr>
          <p:nvPr>
            <p:ph idx="1"/>
          </p:nvPr>
        </p:nvGraphicFramePr>
        <p:xfrm>
          <a:off x="6234329" y="2279018"/>
          <a:ext cx="5314543" cy="33759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D2BC7221-9E31-DFDA-47C4-5CBACB2D0617}"/>
              </a:ext>
            </a:extLst>
          </p:cNvPr>
          <p:cNvSpPr txBox="1"/>
          <p:nvPr/>
        </p:nvSpPr>
        <p:spPr>
          <a:xfrm>
            <a:off x="5361709" y="5099606"/>
            <a:ext cx="6411191" cy="1477328"/>
          </a:xfrm>
          <a:prstGeom prst="rect">
            <a:avLst/>
          </a:prstGeom>
          <a:noFill/>
        </p:spPr>
        <p:txBody>
          <a:bodyPr wrap="square" rtlCol="0">
            <a:spAutoFit/>
          </a:bodyPr>
          <a:lstStyle/>
          <a:p>
            <a:r>
              <a:rPr lang="en-GB"/>
              <a:t>The four types of attachment styles are secure, anxious, avoidant, and disorganized. Each style describes how individuals form and maintain relationships, with secure attachment being the most balanced, while the others are considered insecure, often stemming from inconsistent or unstable early caregiving. </a:t>
            </a:r>
            <a:endParaRPr lang="en-GB" dirty="0"/>
          </a:p>
        </p:txBody>
      </p:sp>
    </p:spTree>
    <p:extLst>
      <p:ext uri="{BB962C8B-B14F-4D97-AF65-F5344CB8AC3E}">
        <p14:creationId xmlns:p14="http://schemas.microsoft.com/office/powerpoint/2010/main" val="2994283200"/>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2EA49-3A35-C1AF-B6FE-A454C9D03FE9}"/>
              </a:ext>
            </a:extLst>
          </p:cNvPr>
          <p:cNvSpPr>
            <a:spLocks noGrp="1"/>
          </p:cNvSpPr>
          <p:nvPr>
            <p:ph type="title"/>
          </p:nvPr>
        </p:nvSpPr>
        <p:spPr>
          <a:xfrm>
            <a:off x="6634134" y="1396289"/>
            <a:ext cx="5006336" cy="1325563"/>
          </a:xfrm>
        </p:spPr>
        <p:txBody>
          <a:bodyPr>
            <a:normAutofit/>
          </a:bodyPr>
          <a:lstStyle/>
          <a:p>
            <a:r>
              <a:rPr lang="en-GB" dirty="0">
                <a:cs typeface="Calibri Light"/>
              </a:rPr>
              <a:t>The Strange Situation</a:t>
            </a:r>
            <a:endParaRPr lang="en-GB" dirty="0"/>
          </a:p>
        </p:txBody>
      </p:sp>
      <p:sp>
        <p:nvSpPr>
          <p:cNvPr id="15" name="Freeform: Shape 14">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13C143A-74E0-DAAC-AAE5-9B301EFCAA2B}"/>
              </a:ext>
            </a:extLst>
          </p:cNvPr>
          <p:cNvPicPr>
            <a:picLocks noChangeAspect="1"/>
          </p:cNvPicPr>
          <p:nvPr/>
        </p:nvPicPr>
        <p:blipFill rotWithShape="1">
          <a:blip r:embed="rId3"/>
          <a:srcRect l="10553" r="30812" b="-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graphicFrame>
        <p:nvGraphicFramePr>
          <p:cNvPr id="5" name="Content Placeholder 2">
            <a:extLst>
              <a:ext uri="{FF2B5EF4-FFF2-40B4-BE49-F238E27FC236}">
                <a16:creationId xmlns:a16="http://schemas.microsoft.com/office/drawing/2014/main" id="{F25D0787-7DF7-3BCF-AB60-F407D7FCC7C4}"/>
              </a:ext>
            </a:extLst>
          </p:cNvPr>
          <p:cNvGraphicFramePr>
            <a:graphicFrameLocks noGrp="1"/>
          </p:cNvGraphicFramePr>
          <p:nvPr>
            <p:ph idx="1"/>
            <p:extLst>
              <p:ext uri="{D42A27DB-BD31-4B8C-83A1-F6EECF244321}">
                <p14:modId xmlns:p14="http://schemas.microsoft.com/office/powerpoint/2010/main" val="2537962319"/>
              </p:ext>
            </p:extLst>
          </p:nvPr>
        </p:nvGraphicFramePr>
        <p:xfrm>
          <a:off x="6638578" y="2871982"/>
          <a:ext cx="5004073" cy="31816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89556961"/>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alpha val="79000"/>
          </a:schemeClr>
        </a:solidFill>
        <a:effectLst/>
      </p:bgPr>
    </p:bg>
    <p:spTree>
      <p:nvGrpSpPr>
        <p:cNvPr id="1" name="">
          <a:extLst>
            <a:ext uri="{FF2B5EF4-FFF2-40B4-BE49-F238E27FC236}">
              <a16:creationId xmlns:a16="http://schemas.microsoft.com/office/drawing/2014/main" id="{87BB1479-52E2-860D-0239-8733DA41A1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1F9157-89E0-7279-4D13-B8AB1AF623DE}"/>
              </a:ext>
            </a:extLst>
          </p:cNvPr>
          <p:cNvSpPr>
            <a:spLocks noGrp="1"/>
          </p:cNvSpPr>
          <p:nvPr>
            <p:ph type="title"/>
          </p:nvPr>
        </p:nvSpPr>
        <p:spPr>
          <a:xfrm>
            <a:off x="6402081" y="259061"/>
            <a:ext cx="5006336" cy="680739"/>
          </a:xfrm>
        </p:spPr>
        <p:txBody>
          <a:bodyPr>
            <a:normAutofit fontScale="90000"/>
          </a:bodyPr>
          <a:lstStyle/>
          <a:p>
            <a:r>
              <a:rPr lang="en-GB" dirty="0">
                <a:solidFill>
                  <a:schemeClr val="bg1"/>
                </a:solidFill>
              </a:rPr>
              <a:t>Attachment styles:</a:t>
            </a:r>
          </a:p>
        </p:txBody>
      </p:sp>
      <p:pic>
        <p:nvPicPr>
          <p:cNvPr id="4" name="Picture 4">
            <a:extLst>
              <a:ext uri="{FF2B5EF4-FFF2-40B4-BE49-F238E27FC236}">
                <a16:creationId xmlns:a16="http://schemas.microsoft.com/office/drawing/2014/main" id="{3476A4B8-4B8F-3F48-4C2C-50CF122D21CD}"/>
              </a:ext>
            </a:extLst>
          </p:cNvPr>
          <p:cNvPicPr>
            <a:picLocks noChangeAspect="1"/>
          </p:cNvPicPr>
          <p:nvPr/>
        </p:nvPicPr>
        <p:blipFill rotWithShape="1">
          <a:blip r:embed="rId2"/>
          <a:srcRect t="13363" r="-1" b="10646"/>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F8FE78E8-B5A4-B0A6-2309-EFD10932E0F1}"/>
              </a:ext>
            </a:extLst>
          </p:cNvPr>
          <p:cNvSpPr>
            <a:spLocks noGrp="1"/>
          </p:cNvSpPr>
          <p:nvPr>
            <p:ph idx="1"/>
          </p:nvPr>
        </p:nvSpPr>
        <p:spPr>
          <a:xfrm>
            <a:off x="6167848" y="1193800"/>
            <a:ext cx="5820952" cy="5842000"/>
          </a:xfrm>
        </p:spPr>
        <p:txBody>
          <a:bodyPr vert="horz" lIns="91440" tIns="45720" rIns="91440" bIns="45720" rtlCol="0" anchor="t">
            <a:normAutofit fontScale="77500" lnSpcReduction="20000"/>
          </a:bodyPr>
          <a:lstStyle/>
          <a:p>
            <a:r>
              <a:rPr lang="en-GB" sz="2900" b="1" dirty="0">
                <a:solidFill>
                  <a:schemeClr val="bg1"/>
                </a:solidFill>
                <a:hlinkClick r:id="rId3">
                  <a:extLst>
                    <a:ext uri="{A12FA001-AC4F-418D-AE19-62706E023703}">
                      <ahyp:hlinkClr xmlns:ahyp="http://schemas.microsoft.com/office/drawing/2018/hyperlinkcolor" val="tx"/>
                    </a:ext>
                  </a:extLst>
                </a:hlinkClick>
              </a:rPr>
              <a:t>Secure attachment</a:t>
            </a:r>
            <a:r>
              <a:rPr lang="en-GB" sz="2900" b="1" dirty="0">
                <a:solidFill>
                  <a:schemeClr val="bg1"/>
                </a:solidFill>
              </a:rPr>
              <a:t>:</a:t>
            </a:r>
            <a:r>
              <a:rPr lang="en-GB" sz="2900" dirty="0">
                <a:solidFill>
                  <a:schemeClr val="bg1"/>
                </a:solidFill>
              </a:rPr>
              <a:t> People with this style tend to have healthy, balanced relationships. They are comfortable with closeness and independence and can express their needs and feelings openly.</a:t>
            </a:r>
          </a:p>
          <a:p>
            <a:r>
              <a:rPr lang="en-GB" sz="2900" b="1" dirty="0">
                <a:solidFill>
                  <a:schemeClr val="bg1"/>
                </a:solidFill>
                <a:hlinkClick r:id="rId4">
                  <a:extLst>
                    <a:ext uri="{A12FA001-AC4F-418D-AE19-62706E023703}">
                      <ahyp:hlinkClr xmlns:ahyp="http://schemas.microsoft.com/office/drawing/2018/hyperlinkcolor" val="tx"/>
                    </a:ext>
                  </a:extLst>
                </a:hlinkClick>
              </a:rPr>
              <a:t>Anxious attachment</a:t>
            </a:r>
            <a:r>
              <a:rPr lang="en-GB" sz="2900" b="1" dirty="0">
                <a:solidFill>
                  <a:schemeClr val="bg1"/>
                </a:solidFill>
              </a:rPr>
              <a:t>:</a:t>
            </a:r>
            <a:r>
              <a:rPr lang="en-GB" sz="2900" dirty="0">
                <a:solidFill>
                  <a:schemeClr val="bg1"/>
                </a:solidFill>
              </a:rPr>
              <a:t> Those with an anxious style may worry about relationships and fear abandonment. They are often highly sensitive to their partner's actions and moods and may seek constant reassurance.</a:t>
            </a:r>
          </a:p>
          <a:p>
            <a:r>
              <a:rPr lang="en-GB" sz="2900" b="1" dirty="0">
                <a:solidFill>
                  <a:schemeClr val="bg1"/>
                </a:solidFill>
                <a:hlinkClick r:id="rId5">
                  <a:extLst>
                    <a:ext uri="{A12FA001-AC4F-418D-AE19-62706E023703}">
                      <ahyp:hlinkClr xmlns:ahyp="http://schemas.microsoft.com/office/drawing/2018/hyperlinkcolor" val="tx"/>
                    </a:ext>
                  </a:extLst>
                </a:hlinkClick>
              </a:rPr>
              <a:t>Avoidant attachment</a:t>
            </a:r>
            <a:r>
              <a:rPr lang="en-GB" sz="2900" b="1" dirty="0">
                <a:solidFill>
                  <a:schemeClr val="bg1"/>
                </a:solidFill>
              </a:rPr>
              <a:t>:</a:t>
            </a:r>
            <a:r>
              <a:rPr lang="en-GB" sz="2900" dirty="0">
                <a:solidFill>
                  <a:schemeClr val="bg1"/>
                </a:solidFill>
              </a:rPr>
              <a:t> This style is characterized by a preference for emotional distance and independence. Individuals may seem aloof and avoid discussing deep feelings.</a:t>
            </a:r>
          </a:p>
          <a:p>
            <a:r>
              <a:rPr lang="en-GB" sz="2900" b="1" dirty="0">
                <a:solidFill>
                  <a:schemeClr val="bg1"/>
                </a:solidFill>
                <a:hlinkClick r:id="rId6">
                  <a:extLst>
                    <a:ext uri="{A12FA001-AC4F-418D-AE19-62706E023703}">
                      <ahyp:hlinkClr xmlns:ahyp="http://schemas.microsoft.com/office/drawing/2018/hyperlinkcolor" val="tx"/>
                    </a:ext>
                  </a:extLst>
                </a:hlinkClick>
              </a:rPr>
              <a:t>Disorganized attachment</a:t>
            </a:r>
            <a:r>
              <a:rPr lang="en-GB" sz="2900" b="1" dirty="0">
                <a:solidFill>
                  <a:schemeClr val="bg1"/>
                </a:solidFill>
              </a:rPr>
              <a:t>:</a:t>
            </a:r>
            <a:r>
              <a:rPr lang="en-GB" sz="2900" dirty="0">
                <a:solidFill>
                  <a:schemeClr val="bg1"/>
                </a:solidFill>
              </a:rPr>
              <a:t> This style often develops in individuals who have experienced trauma or instability in childhood. It results in mixed and unpredictable behaviours in relationships, such as sometimes seeking closeness and other times pulling away. </a:t>
            </a:r>
          </a:p>
          <a:p>
            <a:endParaRPr lang="en-GB" sz="2000" dirty="0">
              <a:cs typeface="Calibri"/>
            </a:endParaRPr>
          </a:p>
        </p:txBody>
      </p:sp>
    </p:spTree>
    <p:extLst>
      <p:ext uri="{BB962C8B-B14F-4D97-AF65-F5344CB8AC3E}">
        <p14:creationId xmlns:p14="http://schemas.microsoft.com/office/powerpoint/2010/main" val="2760733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27D02-9FE9-CC47-B413-FFC4D07CBC64}"/>
              </a:ext>
            </a:extLst>
          </p:cNvPr>
          <p:cNvSpPr>
            <a:spLocks noGrp="1"/>
          </p:cNvSpPr>
          <p:nvPr>
            <p:ph type="title"/>
          </p:nvPr>
        </p:nvSpPr>
        <p:spPr>
          <a:xfrm>
            <a:off x="6634134" y="1396289"/>
            <a:ext cx="5006336" cy="1325563"/>
          </a:xfrm>
        </p:spPr>
        <p:txBody>
          <a:bodyPr>
            <a:normAutofit/>
          </a:bodyPr>
          <a:lstStyle/>
          <a:p>
            <a:r>
              <a:rPr lang="en-GB" sz="2800">
                <a:ea typeface="+mj-lt"/>
                <a:cs typeface="+mj-lt"/>
              </a:rPr>
              <a:t>Ethology – the scientific study of non-human animal behaviour</a:t>
            </a:r>
            <a:endParaRPr lang="en-US" sz="2800"/>
          </a:p>
        </p:txBody>
      </p:sp>
      <p:sp>
        <p:nvSpPr>
          <p:cNvPr id="9" name="Freeform: Shape 8">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1BB60CEC-CD95-C27E-30F9-6758663CEDB8}"/>
              </a:ext>
            </a:extLst>
          </p:cNvPr>
          <p:cNvPicPr>
            <a:picLocks noChangeAspect="1"/>
          </p:cNvPicPr>
          <p:nvPr/>
        </p:nvPicPr>
        <p:blipFill rotWithShape="1">
          <a:blip r:embed="rId2"/>
          <a:srcRect t="5227" r="-3" b="-3"/>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7B5DE16C-E98A-F83A-502B-B4D12C3FFD8E}"/>
              </a:ext>
            </a:extLst>
          </p:cNvPr>
          <p:cNvSpPr>
            <a:spLocks noGrp="1"/>
          </p:cNvSpPr>
          <p:nvPr>
            <p:ph idx="1"/>
          </p:nvPr>
        </p:nvSpPr>
        <p:spPr>
          <a:xfrm>
            <a:off x="6638578" y="2871982"/>
            <a:ext cx="5004073" cy="3181684"/>
          </a:xfrm>
        </p:spPr>
        <p:txBody>
          <a:bodyPr vert="horz" lIns="91440" tIns="45720" rIns="91440" bIns="45720" rtlCol="0" anchor="t">
            <a:normAutofit/>
          </a:bodyPr>
          <a:lstStyle/>
          <a:p>
            <a:r>
              <a:rPr lang="en-GB" sz="1800" dirty="0">
                <a:ea typeface="+mn-lt"/>
                <a:cs typeface="+mn-lt"/>
              </a:rPr>
              <a:t>Animals can learn from experience</a:t>
            </a:r>
            <a:endParaRPr lang="en-GB" sz="1800" dirty="0">
              <a:cs typeface="Calibri" panose="020F0502020204030204"/>
            </a:endParaRPr>
          </a:p>
          <a:p>
            <a:r>
              <a:rPr lang="en-GB" sz="1800" dirty="0">
                <a:ea typeface="+mn-lt"/>
                <a:cs typeface="+mn-lt"/>
              </a:rPr>
              <a:t>Develop a range of strategies to cope with situations</a:t>
            </a:r>
            <a:endParaRPr lang="en-GB" sz="1800" dirty="0"/>
          </a:p>
          <a:p>
            <a:r>
              <a:rPr lang="en-GB" sz="1800" dirty="0">
                <a:ea typeface="+mn-lt"/>
                <a:cs typeface="+mn-lt"/>
              </a:rPr>
              <a:t>Behaviours that do not achieve their goal are not as likely to be repeated.</a:t>
            </a:r>
            <a:endParaRPr lang="en-GB" sz="1800" dirty="0"/>
          </a:p>
          <a:p>
            <a:r>
              <a:rPr lang="en-GB" sz="1800" dirty="0">
                <a:ea typeface="+mn-lt"/>
                <a:cs typeface="+mn-lt"/>
              </a:rPr>
              <a:t>This is an important element of child attachment and how children react to their caregiving environment. </a:t>
            </a:r>
            <a:endParaRPr lang="en-GB" sz="1800" dirty="0"/>
          </a:p>
          <a:p>
            <a:r>
              <a:rPr lang="en-GB" sz="1800" dirty="0">
                <a:cs typeface="Calibri"/>
              </a:rPr>
              <a:t>Think Konrad Lorenz and imprinting.</a:t>
            </a:r>
          </a:p>
        </p:txBody>
      </p:sp>
    </p:spTree>
    <p:extLst>
      <p:ext uri="{BB962C8B-B14F-4D97-AF65-F5344CB8AC3E}">
        <p14:creationId xmlns:p14="http://schemas.microsoft.com/office/powerpoint/2010/main" val="3829105849"/>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EADED6EC-8576-0133-496D-F868AB98CE85}"/>
              </a:ext>
            </a:extLst>
          </p:cNvPr>
          <p:cNvPicPr>
            <a:picLocks noChangeAspect="1"/>
          </p:cNvPicPr>
          <p:nvPr/>
        </p:nvPicPr>
        <p:blipFill rotWithShape="1">
          <a:blip r:embed="rId3"/>
          <a:srcRect l="15365" r="11806" b="-1"/>
          <a:stretch/>
        </p:blipFill>
        <p:spPr>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p:spPr>
      </p:pic>
      <p:sp>
        <p:nvSpPr>
          <p:cNvPr id="9" name="Freeform: Shape 8">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A869C64-3C1B-E256-E5C8-D768B8B46E14}"/>
              </a:ext>
            </a:extLst>
          </p:cNvPr>
          <p:cNvSpPr>
            <a:spLocks noGrp="1"/>
          </p:cNvSpPr>
          <p:nvPr>
            <p:ph type="title"/>
          </p:nvPr>
        </p:nvSpPr>
        <p:spPr>
          <a:xfrm>
            <a:off x="804673" y="1396289"/>
            <a:ext cx="4782458" cy="1325563"/>
          </a:xfrm>
        </p:spPr>
        <p:txBody>
          <a:bodyPr>
            <a:normAutofit/>
          </a:bodyPr>
          <a:lstStyle/>
          <a:p>
            <a:r>
              <a:rPr lang="en-GB" dirty="0">
                <a:cs typeface="Calibri Light"/>
              </a:rPr>
              <a:t>Fear System</a:t>
            </a:r>
            <a:endParaRPr lang="en-GB" dirty="0"/>
          </a:p>
        </p:txBody>
      </p:sp>
      <p:sp>
        <p:nvSpPr>
          <p:cNvPr id="3" name="Content Placeholder 2">
            <a:extLst>
              <a:ext uri="{FF2B5EF4-FFF2-40B4-BE49-F238E27FC236}">
                <a16:creationId xmlns:a16="http://schemas.microsoft.com/office/drawing/2014/main" id="{49D5CC3B-FCD1-CDA6-E263-6CE674BBD0CF}"/>
              </a:ext>
            </a:extLst>
          </p:cNvPr>
          <p:cNvSpPr>
            <a:spLocks noGrp="1"/>
          </p:cNvSpPr>
          <p:nvPr>
            <p:ph idx="1"/>
          </p:nvPr>
        </p:nvSpPr>
        <p:spPr>
          <a:xfrm>
            <a:off x="804672" y="2871982"/>
            <a:ext cx="4782458" cy="3181684"/>
          </a:xfrm>
        </p:spPr>
        <p:txBody>
          <a:bodyPr vert="horz" lIns="91440" tIns="45720" rIns="91440" bIns="45720" rtlCol="0" anchor="t">
            <a:normAutofit/>
          </a:bodyPr>
          <a:lstStyle/>
          <a:p>
            <a:r>
              <a:rPr lang="en-GB" sz="1800" dirty="0">
                <a:ea typeface="+mn-lt"/>
                <a:cs typeface="+mn-lt"/>
              </a:rPr>
              <a:t>Fundamental System</a:t>
            </a:r>
            <a:endParaRPr lang="en-GB" sz="1800" dirty="0">
              <a:cs typeface="Calibri" panose="020F0502020204030204"/>
            </a:endParaRPr>
          </a:p>
          <a:p>
            <a:r>
              <a:rPr lang="en-GB" sz="1800" dirty="0">
                <a:ea typeface="+mn-lt"/>
                <a:cs typeface="+mn-lt"/>
              </a:rPr>
              <a:t>Alerts us to danger</a:t>
            </a:r>
            <a:endParaRPr lang="en-GB" sz="1800" dirty="0"/>
          </a:p>
          <a:p>
            <a:r>
              <a:rPr lang="en-GB" sz="1800" dirty="0">
                <a:ea typeface="+mn-lt"/>
                <a:cs typeface="+mn-lt"/>
              </a:rPr>
              <a:t>Fear and Attachment come hand-in-hand</a:t>
            </a:r>
          </a:p>
          <a:p>
            <a:r>
              <a:rPr lang="en-GB" sz="1800" dirty="0">
                <a:ea typeface="+mn-lt"/>
                <a:cs typeface="+mn-lt"/>
              </a:rPr>
              <a:t>Remember the flight/fight response and the underlying mechanisms ( Selye`s GAD: General Adaptation System). </a:t>
            </a:r>
          </a:p>
          <a:p>
            <a:r>
              <a:rPr lang="en-GB" sz="1800" dirty="0">
                <a:ea typeface="+mn-lt"/>
                <a:cs typeface="+mn-lt"/>
              </a:rPr>
              <a:t>Stress as an adaptive response, short term, but if long term may have serious consequences. </a:t>
            </a:r>
            <a:endParaRPr lang="en-GB" sz="1800" dirty="0"/>
          </a:p>
          <a:p>
            <a:endParaRPr lang="en-GB" sz="1800" dirty="0">
              <a:cs typeface="Calibri"/>
            </a:endParaRPr>
          </a:p>
        </p:txBody>
      </p:sp>
    </p:spTree>
    <p:extLst>
      <p:ext uri="{BB962C8B-B14F-4D97-AF65-F5344CB8AC3E}">
        <p14:creationId xmlns:p14="http://schemas.microsoft.com/office/powerpoint/2010/main" val="2099060997"/>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alpha val="94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DABD7-D2CF-FC2A-72A7-3A3627951C93}"/>
              </a:ext>
            </a:extLst>
          </p:cNvPr>
          <p:cNvSpPr>
            <a:spLocks noGrp="1"/>
          </p:cNvSpPr>
          <p:nvPr>
            <p:ph type="title"/>
          </p:nvPr>
        </p:nvSpPr>
        <p:spPr>
          <a:xfrm>
            <a:off x="6634134" y="1396289"/>
            <a:ext cx="5006336" cy="1325563"/>
          </a:xfrm>
        </p:spPr>
        <p:txBody>
          <a:bodyPr>
            <a:normAutofit/>
          </a:bodyPr>
          <a:lstStyle/>
          <a:p>
            <a:r>
              <a:rPr lang="en-GB" dirty="0">
                <a:ea typeface="+mj-lt"/>
                <a:cs typeface="+mj-lt"/>
              </a:rPr>
              <a:t>Attachment System and the Fear System</a:t>
            </a:r>
            <a:endParaRPr lang="en-US" dirty="0">
              <a:ea typeface="+mj-lt"/>
              <a:cs typeface="+mj-lt"/>
            </a:endParaRPr>
          </a:p>
        </p:txBody>
      </p:sp>
      <p:sp>
        <p:nvSpPr>
          <p:cNvPr id="15" name="Freeform: Shape 14">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Background pattern&#10;&#10;Description automatically generated">
            <a:extLst>
              <a:ext uri="{FF2B5EF4-FFF2-40B4-BE49-F238E27FC236}">
                <a16:creationId xmlns:a16="http://schemas.microsoft.com/office/drawing/2014/main" id="{1D47E8D0-40C2-64C8-DA14-F1DDA0CDC4DE}"/>
              </a:ext>
            </a:extLst>
          </p:cNvPr>
          <p:cNvPicPr>
            <a:picLocks noChangeAspect="1"/>
          </p:cNvPicPr>
          <p:nvPr/>
        </p:nvPicPr>
        <p:blipFill rotWithShape="1">
          <a:blip r:embed="rId3"/>
          <a:srcRect l="15534" r="29565"/>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9CBAE1D3-DDCE-6170-8C50-758D40FC08A4}"/>
              </a:ext>
            </a:extLst>
          </p:cNvPr>
          <p:cNvSpPr>
            <a:spLocks noGrp="1"/>
          </p:cNvSpPr>
          <p:nvPr>
            <p:ph idx="1"/>
          </p:nvPr>
        </p:nvSpPr>
        <p:spPr>
          <a:xfrm>
            <a:off x="6299200" y="2871982"/>
            <a:ext cx="5343451" cy="3617718"/>
          </a:xfrm>
        </p:spPr>
        <p:txBody>
          <a:bodyPr vert="horz" lIns="91440" tIns="45720" rIns="91440" bIns="45720" rtlCol="0" anchor="t">
            <a:normAutofit/>
          </a:bodyPr>
          <a:lstStyle/>
          <a:p>
            <a:r>
              <a:rPr lang="en-GB" sz="1800" dirty="0">
                <a:ea typeface="+mn-lt"/>
                <a:cs typeface="+mn-lt"/>
              </a:rPr>
              <a:t>Activation of the attachment system</a:t>
            </a:r>
            <a:endParaRPr lang="en-GB" sz="1800" dirty="0">
              <a:cs typeface="Calibri" panose="020F0502020204030204"/>
            </a:endParaRPr>
          </a:p>
          <a:p>
            <a:r>
              <a:rPr lang="en-GB" sz="1800" dirty="0">
                <a:ea typeface="+mn-lt"/>
                <a:cs typeface="+mn-lt"/>
              </a:rPr>
              <a:t>Attachment behaviours</a:t>
            </a:r>
            <a:endParaRPr lang="en-GB" sz="1800" dirty="0"/>
          </a:p>
          <a:p>
            <a:r>
              <a:rPr lang="en-GB" sz="1800" dirty="0">
                <a:ea typeface="+mn-lt"/>
                <a:cs typeface="+mn-lt"/>
              </a:rPr>
              <a:t>Proximity to someone safe</a:t>
            </a:r>
          </a:p>
          <a:p>
            <a:endParaRPr lang="en-GB" sz="1800" dirty="0">
              <a:ea typeface="+mn-lt"/>
              <a:cs typeface="+mn-lt"/>
            </a:endParaRPr>
          </a:p>
          <a:p>
            <a:r>
              <a:rPr lang="en-GB" sz="1800" dirty="0">
                <a:ea typeface="+mn-lt"/>
                <a:cs typeface="+mn-lt"/>
              </a:rPr>
              <a:t>What are the implications of this?</a:t>
            </a:r>
          </a:p>
          <a:p>
            <a:pPr marL="0" indent="0">
              <a:buNone/>
            </a:pPr>
            <a:endParaRPr lang="en-GB" sz="1400" dirty="0">
              <a:hlinkClick r:id="rId4"/>
            </a:endParaRPr>
          </a:p>
          <a:p>
            <a:pPr marL="0" indent="0">
              <a:buNone/>
            </a:pPr>
            <a:endParaRPr lang="en-GB" sz="1800" dirty="0">
              <a:cs typeface="Calibri"/>
            </a:endParaRPr>
          </a:p>
        </p:txBody>
      </p:sp>
    </p:spTree>
    <p:extLst>
      <p:ext uri="{BB962C8B-B14F-4D97-AF65-F5344CB8AC3E}">
        <p14:creationId xmlns:p14="http://schemas.microsoft.com/office/powerpoint/2010/main" val="2902925975"/>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BC9AA-564E-268F-A9B8-80747472B67F}"/>
              </a:ext>
            </a:extLst>
          </p:cNvPr>
          <p:cNvSpPr>
            <a:spLocks noGrp="1"/>
          </p:cNvSpPr>
          <p:nvPr>
            <p:ph type="title"/>
          </p:nvPr>
        </p:nvSpPr>
        <p:spPr>
          <a:xfrm>
            <a:off x="6634134" y="1396289"/>
            <a:ext cx="5006336" cy="1325563"/>
          </a:xfrm>
        </p:spPr>
        <p:txBody>
          <a:bodyPr>
            <a:normAutofit/>
          </a:bodyPr>
          <a:lstStyle/>
          <a:p>
            <a:r>
              <a:rPr lang="en-GB" sz="4100">
                <a:ea typeface="+mj-lt"/>
                <a:cs typeface="+mj-lt"/>
              </a:rPr>
              <a:t>Attachment Behaviour and Young Children</a:t>
            </a:r>
            <a:endParaRPr lang="en-US" sz="4100"/>
          </a:p>
        </p:txBody>
      </p:sp>
      <p:sp>
        <p:nvSpPr>
          <p:cNvPr id="9" name="Freeform: Shape 8">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outdoor, person, way, sidewalk&#10;&#10;Description automatically generated">
            <a:extLst>
              <a:ext uri="{FF2B5EF4-FFF2-40B4-BE49-F238E27FC236}">
                <a16:creationId xmlns:a16="http://schemas.microsoft.com/office/drawing/2014/main" id="{483F1D26-3312-6884-3762-DBC3B0E29357}"/>
              </a:ext>
            </a:extLst>
          </p:cNvPr>
          <p:cNvPicPr>
            <a:picLocks noChangeAspect="1"/>
          </p:cNvPicPr>
          <p:nvPr/>
        </p:nvPicPr>
        <p:blipFill rotWithShape="1">
          <a:blip r:embed="rId3"/>
          <a:srcRect l="23772" r="17593" b="-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50B93096-14AE-9CDA-5511-497A7042D5B1}"/>
              </a:ext>
            </a:extLst>
          </p:cNvPr>
          <p:cNvSpPr>
            <a:spLocks noGrp="1"/>
          </p:cNvSpPr>
          <p:nvPr>
            <p:ph idx="1"/>
          </p:nvPr>
        </p:nvSpPr>
        <p:spPr>
          <a:xfrm>
            <a:off x="6638578" y="2871982"/>
            <a:ext cx="5004073" cy="3181684"/>
          </a:xfrm>
        </p:spPr>
        <p:txBody>
          <a:bodyPr vert="horz" lIns="91440" tIns="45720" rIns="91440" bIns="45720" rtlCol="0" anchor="t">
            <a:normAutofit/>
          </a:bodyPr>
          <a:lstStyle/>
          <a:p>
            <a:r>
              <a:rPr lang="en-GB" sz="1800" dirty="0">
                <a:ea typeface="+mn-lt"/>
                <a:cs typeface="+mn-lt"/>
              </a:rPr>
              <a:t>Young children will regularly look for two phenomena:</a:t>
            </a:r>
          </a:p>
          <a:p>
            <a:pPr marL="0" indent="0">
              <a:buNone/>
            </a:pPr>
            <a:r>
              <a:rPr lang="en-GB" sz="1800" dirty="0">
                <a:ea typeface="+mn-lt"/>
                <a:cs typeface="+mn-lt"/>
              </a:rPr>
              <a:t>1. Is danger or stress present?</a:t>
            </a:r>
            <a:endParaRPr lang="en-GB" sz="1800" dirty="0">
              <a:cs typeface="Calibri"/>
            </a:endParaRPr>
          </a:p>
          <a:p>
            <a:pPr marL="0" indent="0">
              <a:buNone/>
            </a:pPr>
            <a:r>
              <a:rPr lang="en-GB" sz="1800" dirty="0">
                <a:ea typeface="+mn-lt"/>
                <a:cs typeface="+mn-lt"/>
              </a:rPr>
              <a:t>2. Where, or how easy will it be to reach my caregiver?</a:t>
            </a:r>
            <a:endParaRPr lang="en-GB" sz="1800" dirty="0">
              <a:cs typeface="Calibri"/>
            </a:endParaRPr>
          </a:p>
          <a:p>
            <a:endParaRPr lang="en-GB" sz="1800" dirty="0">
              <a:cs typeface="Calibri"/>
            </a:endParaRPr>
          </a:p>
        </p:txBody>
      </p:sp>
    </p:spTree>
    <p:extLst>
      <p:ext uri="{BB962C8B-B14F-4D97-AF65-F5344CB8AC3E}">
        <p14:creationId xmlns:p14="http://schemas.microsoft.com/office/powerpoint/2010/main" val="3942898998"/>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9A71E-87CE-A607-099A-4F2EDBA20FFF}"/>
              </a:ext>
            </a:extLst>
          </p:cNvPr>
          <p:cNvSpPr>
            <a:spLocks noGrp="1"/>
          </p:cNvSpPr>
          <p:nvPr>
            <p:ph type="title"/>
          </p:nvPr>
        </p:nvSpPr>
        <p:spPr>
          <a:xfrm>
            <a:off x="6634134" y="1396289"/>
            <a:ext cx="5006336" cy="1325563"/>
          </a:xfrm>
        </p:spPr>
        <p:txBody>
          <a:bodyPr>
            <a:normAutofit/>
          </a:bodyPr>
          <a:lstStyle/>
          <a:p>
            <a:r>
              <a:rPr lang="en-GB" dirty="0">
                <a:ea typeface="+mj-lt"/>
                <a:cs typeface="+mj-lt"/>
              </a:rPr>
              <a:t>Attachment and young children</a:t>
            </a:r>
            <a:endParaRPr lang="en-US" dirty="0"/>
          </a:p>
        </p:txBody>
      </p:sp>
      <p:sp>
        <p:nvSpPr>
          <p:cNvPr id="9" name="Freeform: Shape 8">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9060A595-612B-3B6D-995E-5BA447204DA2}"/>
              </a:ext>
            </a:extLst>
          </p:cNvPr>
          <p:cNvPicPr>
            <a:picLocks noChangeAspect="1"/>
          </p:cNvPicPr>
          <p:nvPr/>
        </p:nvPicPr>
        <p:blipFill rotWithShape="1">
          <a:blip r:embed="rId3"/>
          <a:srcRect l="18562" r="22803" b="-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3A9B3D00-DDEC-EE82-EA99-2F1E6EEEE22C}"/>
              </a:ext>
            </a:extLst>
          </p:cNvPr>
          <p:cNvSpPr>
            <a:spLocks noGrp="1"/>
          </p:cNvSpPr>
          <p:nvPr>
            <p:ph idx="1"/>
          </p:nvPr>
        </p:nvSpPr>
        <p:spPr>
          <a:xfrm>
            <a:off x="6638578" y="2871982"/>
            <a:ext cx="5004073" cy="3181684"/>
          </a:xfrm>
        </p:spPr>
        <p:txBody>
          <a:bodyPr vert="horz" lIns="91440" tIns="45720" rIns="91440" bIns="45720" rtlCol="0" anchor="t">
            <a:normAutofit/>
          </a:bodyPr>
          <a:lstStyle/>
          <a:p>
            <a:r>
              <a:rPr lang="en-GB" sz="1800" dirty="0">
                <a:ea typeface="+mn-lt"/>
                <a:cs typeface="+mn-lt"/>
              </a:rPr>
              <a:t>•Availability of the parent/primary caregiver</a:t>
            </a:r>
            <a:endParaRPr lang="en-GB" sz="1800" dirty="0">
              <a:cs typeface="Calibri" panose="020F0502020204030204"/>
            </a:endParaRPr>
          </a:p>
          <a:p>
            <a:r>
              <a:rPr lang="en-GB" sz="1800" dirty="0">
                <a:ea typeface="+mn-lt"/>
                <a:cs typeface="+mn-lt"/>
              </a:rPr>
              <a:t>•Fight responses and signalling behaviours – crying, grasping, clinging, babbling, looking, following.</a:t>
            </a:r>
            <a:endParaRPr lang="en-GB" sz="1800" dirty="0"/>
          </a:p>
          <a:p>
            <a:endParaRPr lang="en-GB" sz="1800" dirty="0">
              <a:cs typeface="Calibri"/>
            </a:endParaRPr>
          </a:p>
        </p:txBody>
      </p:sp>
    </p:spTree>
    <p:extLst>
      <p:ext uri="{BB962C8B-B14F-4D97-AF65-F5344CB8AC3E}">
        <p14:creationId xmlns:p14="http://schemas.microsoft.com/office/powerpoint/2010/main" val="3893785003"/>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a:extLst>
            <a:ext uri="{FF2B5EF4-FFF2-40B4-BE49-F238E27FC236}">
              <a16:creationId xmlns:a16="http://schemas.microsoft.com/office/drawing/2014/main" id="{6E7E6291-F4BA-1747-1F30-39FE27F1CA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230A09-07B3-3F2E-52D9-621A6541A7EB}"/>
              </a:ext>
            </a:extLst>
          </p:cNvPr>
          <p:cNvSpPr>
            <a:spLocks noGrp="1"/>
          </p:cNvSpPr>
          <p:nvPr>
            <p:ph type="title"/>
          </p:nvPr>
        </p:nvSpPr>
        <p:spPr>
          <a:xfrm>
            <a:off x="6402081" y="141552"/>
            <a:ext cx="5006336" cy="1325563"/>
          </a:xfrm>
        </p:spPr>
        <p:txBody>
          <a:bodyPr>
            <a:normAutofit/>
          </a:bodyPr>
          <a:lstStyle/>
          <a:p>
            <a:r>
              <a:rPr lang="en-GB" dirty="0">
                <a:solidFill>
                  <a:schemeClr val="bg1"/>
                </a:solidFill>
                <a:ea typeface="+mj-lt"/>
                <a:cs typeface="+mj-lt"/>
              </a:rPr>
              <a:t>Attachment: development</a:t>
            </a:r>
            <a:endParaRPr lang="en-US" dirty="0">
              <a:solidFill>
                <a:schemeClr val="bg1"/>
              </a:solidFill>
            </a:endParaRPr>
          </a:p>
        </p:txBody>
      </p:sp>
      <p:pic>
        <p:nvPicPr>
          <p:cNvPr id="4" name="Picture 4">
            <a:extLst>
              <a:ext uri="{FF2B5EF4-FFF2-40B4-BE49-F238E27FC236}">
                <a16:creationId xmlns:a16="http://schemas.microsoft.com/office/drawing/2014/main" id="{8032DBF8-E314-541E-87A3-201E99EC8730}"/>
              </a:ext>
            </a:extLst>
          </p:cNvPr>
          <p:cNvPicPr>
            <a:picLocks noChangeAspect="1"/>
          </p:cNvPicPr>
          <p:nvPr/>
        </p:nvPicPr>
        <p:blipFill rotWithShape="1">
          <a:blip r:embed="rId3"/>
          <a:srcRect l="18562" r="22803" b="-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83D53F50-42C6-8196-8F1B-8EDDAFEAB6AF}"/>
              </a:ext>
            </a:extLst>
          </p:cNvPr>
          <p:cNvSpPr>
            <a:spLocks noGrp="1"/>
          </p:cNvSpPr>
          <p:nvPr>
            <p:ph idx="1"/>
          </p:nvPr>
        </p:nvSpPr>
        <p:spPr>
          <a:xfrm>
            <a:off x="6167848" y="1467115"/>
            <a:ext cx="6024132" cy="5390885"/>
          </a:xfrm>
        </p:spPr>
        <p:txBody>
          <a:bodyPr vert="horz" lIns="91440" tIns="45720" rIns="91440" bIns="45720" rtlCol="0" anchor="t">
            <a:normAutofit fontScale="92500" lnSpcReduction="10000"/>
          </a:bodyPr>
          <a:lstStyle/>
          <a:p>
            <a:pPr marL="0" indent="0">
              <a:buNone/>
            </a:pPr>
            <a:r>
              <a:rPr lang="en-GB" sz="1800" b="1" dirty="0">
                <a:solidFill>
                  <a:schemeClr val="bg1"/>
                </a:solidFill>
                <a:cs typeface="Calibri"/>
              </a:rPr>
              <a:t>Pre-attachment (birth to 6 weeks):</a:t>
            </a:r>
          </a:p>
          <a:p>
            <a:pPr marL="0" indent="0">
              <a:buNone/>
            </a:pPr>
            <a:r>
              <a:rPr lang="en-GB" sz="1800" dirty="0">
                <a:solidFill>
                  <a:schemeClr val="bg1"/>
                </a:solidFill>
                <a:cs typeface="Calibri"/>
              </a:rPr>
              <a:t>Infants do not show a specific attachment to a particular caregiver. They use behaviours like crying, smiling, and eye contact to get a response from any adult.</a:t>
            </a:r>
          </a:p>
          <a:p>
            <a:pPr marL="0" indent="0">
              <a:buNone/>
            </a:pPr>
            <a:r>
              <a:rPr lang="en-GB" sz="1800" b="1" dirty="0">
                <a:solidFill>
                  <a:schemeClr val="bg1"/>
                </a:solidFill>
                <a:cs typeface="Calibri"/>
              </a:rPr>
              <a:t>Attachment-in-the-making (6 weeks to 6–8 months):</a:t>
            </a:r>
          </a:p>
          <a:p>
            <a:pPr marL="0" indent="0">
              <a:buNone/>
            </a:pPr>
            <a:r>
              <a:rPr lang="en-GB" sz="1800" dirty="0">
                <a:solidFill>
                  <a:schemeClr val="bg1"/>
                </a:solidFill>
                <a:cs typeface="Calibri"/>
              </a:rPr>
              <a:t>Infants begin to show a preference for their primary caregiver. They start to develop a sense of trust based on the caregiver's consistent availability and responsiveness. They are better at distinguishing between familiar and unfamiliar faces.</a:t>
            </a:r>
          </a:p>
          <a:p>
            <a:pPr marL="0" indent="0">
              <a:buNone/>
            </a:pPr>
            <a:r>
              <a:rPr lang="en-GB" sz="1800" b="1" dirty="0">
                <a:solidFill>
                  <a:schemeClr val="bg1"/>
                </a:solidFill>
                <a:cs typeface="Calibri"/>
              </a:rPr>
              <a:t>Clear-cut attachment (6–8 months to 18–24 months):</a:t>
            </a:r>
          </a:p>
          <a:p>
            <a:pPr marL="0" indent="0">
              <a:buNone/>
            </a:pPr>
            <a:r>
              <a:rPr lang="en-GB" sz="1800" dirty="0">
                <a:solidFill>
                  <a:schemeClr val="bg1"/>
                </a:solidFill>
                <a:cs typeface="Calibri"/>
              </a:rPr>
              <a:t>A strong attachment to one or two specific caregivers is established. The child may show "separation anxiety," when the caregiver leaves. They  use the caregiver as a "secure base" to explore the world.</a:t>
            </a:r>
          </a:p>
          <a:p>
            <a:pPr marL="0" indent="0">
              <a:buNone/>
            </a:pPr>
            <a:r>
              <a:rPr lang="en-GB" sz="1800" b="1" dirty="0">
                <a:solidFill>
                  <a:schemeClr val="bg1"/>
                </a:solidFill>
                <a:cs typeface="Calibri"/>
              </a:rPr>
              <a:t>Formation of a reciprocal relationship (18 months onwards):</a:t>
            </a:r>
          </a:p>
          <a:p>
            <a:pPr marL="0" indent="0">
              <a:buNone/>
            </a:pPr>
            <a:r>
              <a:rPr lang="en-GB" sz="1800" dirty="0">
                <a:solidFill>
                  <a:schemeClr val="bg1"/>
                </a:solidFill>
                <a:cs typeface="Calibri"/>
              </a:rPr>
              <a:t>The child begins to understand the caregiver's plans and can form more complex relationships. They can understand that a caregiver leaving is temporary. They can form strong bonds with multiple caregivers and begin to form reciprocal relationships. </a:t>
            </a:r>
          </a:p>
        </p:txBody>
      </p:sp>
    </p:spTree>
    <p:extLst>
      <p:ext uri="{BB962C8B-B14F-4D97-AF65-F5344CB8AC3E}">
        <p14:creationId xmlns:p14="http://schemas.microsoft.com/office/powerpoint/2010/main" val="417625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28F64C6-FE22-4FC1-A763-DFCC51481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261224" y="4577975"/>
            <a:ext cx="7539349" cy="1899827"/>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90F2D59-4BDD-7865-BD46-FE4AC9B5D009}"/>
              </a:ext>
            </a:extLst>
          </p:cNvPr>
          <p:cNvSpPr>
            <a:spLocks noGrp="1"/>
          </p:cNvSpPr>
          <p:nvPr>
            <p:ph type="title"/>
          </p:nvPr>
        </p:nvSpPr>
        <p:spPr>
          <a:xfrm>
            <a:off x="4603468" y="4741948"/>
            <a:ext cx="6829520" cy="862031"/>
          </a:xfrm>
        </p:spPr>
        <p:txBody>
          <a:bodyPr vert="horz" lIns="91440" tIns="45720" rIns="91440" bIns="45720" rtlCol="0" anchor="b">
            <a:normAutofit/>
          </a:bodyPr>
          <a:lstStyle/>
          <a:p>
            <a:r>
              <a:rPr lang="en-US" sz="4000" kern="1200">
                <a:solidFill>
                  <a:srgbClr val="FFFFFF"/>
                </a:solidFill>
                <a:latin typeface="+mj-lt"/>
                <a:ea typeface="+mj-ea"/>
                <a:cs typeface="+mj-cs"/>
              </a:rPr>
              <a:t>Attachment behaviours</a:t>
            </a:r>
          </a:p>
        </p:txBody>
      </p:sp>
      <p:pic>
        <p:nvPicPr>
          <p:cNvPr id="8" name="Picture 8">
            <a:extLst>
              <a:ext uri="{FF2B5EF4-FFF2-40B4-BE49-F238E27FC236}">
                <a16:creationId xmlns:a16="http://schemas.microsoft.com/office/drawing/2014/main" id="{3FEF3348-E256-4A3B-3614-B611ECEC3DD0}"/>
              </a:ext>
            </a:extLst>
          </p:cNvPr>
          <p:cNvPicPr>
            <a:picLocks noChangeAspect="1"/>
          </p:cNvPicPr>
          <p:nvPr/>
        </p:nvPicPr>
        <p:blipFill rotWithShape="1">
          <a:blip r:embed="rId2"/>
          <a:srcRect l="5559" r="2" b="2"/>
          <a:stretch/>
        </p:blipFill>
        <p:spPr>
          <a:xfrm>
            <a:off x="317636" y="321734"/>
            <a:ext cx="3797570" cy="2010551"/>
          </a:xfrm>
          <a:prstGeom prst="rect">
            <a:avLst/>
          </a:prstGeom>
        </p:spPr>
      </p:pic>
      <p:pic>
        <p:nvPicPr>
          <p:cNvPr id="7" name="Picture 7" descr="A picture containing text&#10;&#10;Description automatically generated">
            <a:extLst>
              <a:ext uri="{FF2B5EF4-FFF2-40B4-BE49-F238E27FC236}">
                <a16:creationId xmlns:a16="http://schemas.microsoft.com/office/drawing/2014/main" id="{F7AD66AC-364A-3AEE-8278-446964BA5E68}"/>
              </a:ext>
            </a:extLst>
          </p:cNvPr>
          <p:cNvPicPr>
            <a:picLocks noChangeAspect="1"/>
          </p:cNvPicPr>
          <p:nvPr/>
        </p:nvPicPr>
        <p:blipFill rotWithShape="1">
          <a:blip r:embed="rId3"/>
          <a:srcRect t="14961" r="-1" b="3212"/>
          <a:stretch/>
        </p:blipFill>
        <p:spPr>
          <a:xfrm>
            <a:off x="4202549" y="321732"/>
            <a:ext cx="3793472" cy="4111323"/>
          </a:xfrm>
          <a:prstGeom prst="rect">
            <a:avLst/>
          </a:prstGeom>
        </p:spPr>
      </p:pic>
      <p:pic>
        <p:nvPicPr>
          <p:cNvPr id="9" name="Picture 9" descr="A picture containing indoor, person&#10;&#10;Description automatically generated">
            <a:extLst>
              <a:ext uri="{FF2B5EF4-FFF2-40B4-BE49-F238E27FC236}">
                <a16:creationId xmlns:a16="http://schemas.microsoft.com/office/drawing/2014/main" id="{8F70FB33-02C2-BD41-B1AF-5377DA15692A}"/>
              </a:ext>
            </a:extLst>
          </p:cNvPr>
          <p:cNvPicPr>
            <a:picLocks noChangeAspect="1"/>
          </p:cNvPicPr>
          <p:nvPr/>
        </p:nvPicPr>
        <p:blipFill rotWithShape="1">
          <a:blip r:embed="rId4"/>
          <a:srcRect t="13402" b="16015"/>
          <a:stretch/>
        </p:blipFill>
        <p:spPr>
          <a:xfrm>
            <a:off x="8086176" y="321733"/>
            <a:ext cx="3797984" cy="2010552"/>
          </a:xfrm>
          <a:prstGeom prst="rect">
            <a:avLst/>
          </a:prstGeom>
        </p:spPr>
      </p:pic>
      <p:pic>
        <p:nvPicPr>
          <p:cNvPr id="5" name="Picture 5" descr="A picture containing person, grass, outdoor, baby&#10;&#10;Description automatically generated">
            <a:extLst>
              <a:ext uri="{FF2B5EF4-FFF2-40B4-BE49-F238E27FC236}">
                <a16:creationId xmlns:a16="http://schemas.microsoft.com/office/drawing/2014/main" id="{188082D5-8CC5-777C-B575-D5A45005E6F1}"/>
              </a:ext>
            </a:extLst>
          </p:cNvPr>
          <p:cNvPicPr>
            <a:picLocks noChangeAspect="1"/>
          </p:cNvPicPr>
          <p:nvPr/>
        </p:nvPicPr>
        <p:blipFill rotWithShape="1">
          <a:blip r:embed="rId5"/>
          <a:srcRect t="12712" r="1" b="34221"/>
          <a:stretch/>
        </p:blipFill>
        <p:spPr>
          <a:xfrm>
            <a:off x="317634" y="2422097"/>
            <a:ext cx="3794760" cy="2013804"/>
          </a:xfrm>
          <a:prstGeom prst="rect">
            <a:avLst/>
          </a:prstGeom>
        </p:spPr>
      </p:pic>
      <p:pic>
        <p:nvPicPr>
          <p:cNvPr id="4" name="Picture 4" descr="A picture containing person, baby&#10;&#10;Description automatically generated">
            <a:extLst>
              <a:ext uri="{FF2B5EF4-FFF2-40B4-BE49-F238E27FC236}">
                <a16:creationId xmlns:a16="http://schemas.microsoft.com/office/drawing/2014/main" id="{CCEE365E-5C52-15A7-8D73-BC0F773107DA}"/>
              </a:ext>
            </a:extLst>
          </p:cNvPr>
          <p:cNvPicPr>
            <a:picLocks noGrp="1" noChangeAspect="1"/>
          </p:cNvPicPr>
          <p:nvPr>
            <p:ph idx="1"/>
          </p:nvPr>
        </p:nvPicPr>
        <p:blipFill rotWithShape="1">
          <a:blip r:embed="rId6"/>
          <a:srcRect b="9165"/>
          <a:stretch/>
        </p:blipFill>
        <p:spPr>
          <a:xfrm>
            <a:off x="8082952" y="2431705"/>
            <a:ext cx="3797983" cy="2000947"/>
          </a:xfrm>
          <a:prstGeom prst="rect">
            <a:avLst/>
          </a:prstGeom>
        </p:spPr>
      </p:pic>
      <p:pic>
        <p:nvPicPr>
          <p:cNvPr id="6" name="Picture 6">
            <a:extLst>
              <a:ext uri="{FF2B5EF4-FFF2-40B4-BE49-F238E27FC236}">
                <a16:creationId xmlns:a16="http://schemas.microsoft.com/office/drawing/2014/main" id="{041B4899-A8D4-15E7-B01B-587F8C2B3FD2}"/>
              </a:ext>
            </a:extLst>
          </p:cNvPr>
          <p:cNvPicPr>
            <a:picLocks noChangeAspect="1"/>
          </p:cNvPicPr>
          <p:nvPr/>
        </p:nvPicPr>
        <p:blipFill rotWithShape="1">
          <a:blip r:embed="rId7"/>
          <a:srcRect t="1355" r="1" b="4035"/>
          <a:stretch/>
        </p:blipFill>
        <p:spPr>
          <a:xfrm>
            <a:off x="317634" y="4525716"/>
            <a:ext cx="3794760" cy="2010551"/>
          </a:xfrm>
          <a:prstGeom prst="rect">
            <a:avLst/>
          </a:prstGeom>
        </p:spPr>
      </p:pic>
      <p:cxnSp>
        <p:nvCxnSpPr>
          <p:cNvPr id="16" name="Straight Connector 15">
            <a:extLst>
              <a:ext uri="{FF2B5EF4-FFF2-40B4-BE49-F238E27FC236}">
                <a16:creationId xmlns:a16="http://schemas.microsoft.com/office/drawing/2014/main" id="{5C34627B-48E6-4F4D-B843-97717A86B4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19934" y="5694097"/>
            <a:ext cx="5486400" cy="0"/>
          </a:xfrm>
          <a:prstGeom prst="line">
            <a:avLst/>
          </a:prstGeom>
          <a:ln w="1587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92388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4E913B5-4F5D-E8B8-DBE9-1271E0FD0A72}"/>
              </a:ext>
            </a:extLst>
          </p:cNvPr>
          <p:cNvPicPr>
            <a:picLocks noChangeAspect="1"/>
          </p:cNvPicPr>
          <p:nvPr/>
        </p:nvPicPr>
        <p:blipFill rotWithShape="1">
          <a:blip r:embed="rId2"/>
          <a:srcRect l="25726" r="20371" b="6250"/>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9" name="Freeform: Shape 8">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139E34B-0463-8703-A198-320978B44991}"/>
              </a:ext>
            </a:extLst>
          </p:cNvPr>
          <p:cNvSpPr>
            <a:spLocks noGrp="1"/>
          </p:cNvSpPr>
          <p:nvPr>
            <p:ph type="title"/>
          </p:nvPr>
        </p:nvSpPr>
        <p:spPr>
          <a:xfrm>
            <a:off x="6801436" y="1396289"/>
            <a:ext cx="4819952" cy="1325563"/>
          </a:xfrm>
        </p:spPr>
        <p:txBody>
          <a:bodyPr>
            <a:normAutofit/>
          </a:bodyPr>
          <a:lstStyle/>
          <a:p>
            <a:r>
              <a:rPr lang="en-GB" dirty="0">
                <a:cs typeface="Calibri Light"/>
              </a:rPr>
              <a:t>The older infant</a:t>
            </a:r>
            <a:endParaRPr lang="en-GB" dirty="0"/>
          </a:p>
        </p:txBody>
      </p:sp>
      <p:sp>
        <p:nvSpPr>
          <p:cNvPr id="3" name="Content Placeholder 2">
            <a:extLst>
              <a:ext uri="{FF2B5EF4-FFF2-40B4-BE49-F238E27FC236}">
                <a16:creationId xmlns:a16="http://schemas.microsoft.com/office/drawing/2014/main" id="{8BC3934B-B7E6-767F-E775-93BC0BE2453B}"/>
              </a:ext>
            </a:extLst>
          </p:cNvPr>
          <p:cNvSpPr>
            <a:spLocks noGrp="1"/>
          </p:cNvSpPr>
          <p:nvPr>
            <p:ph idx="1"/>
          </p:nvPr>
        </p:nvSpPr>
        <p:spPr>
          <a:xfrm>
            <a:off x="6801435" y="2871982"/>
            <a:ext cx="4819951" cy="3181684"/>
          </a:xfrm>
        </p:spPr>
        <p:txBody>
          <a:bodyPr vert="horz" lIns="91440" tIns="45720" rIns="91440" bIns="45720" rtlCol="0" anchor="t">
            <a:normAutofit/>
          </a:bodyPr>
          <a:lstStyle/>
          <a:p>
            <a:r>
              <a:rPr lang="en-GB" sz="1800" dirty="0">
                <a:ea typeface="+mn-lt"/>
                <a:cs typeface="+mn-lt"/>
              </a:rPr>
              <a:t>As the young child develops, learns to walk etc, they will be able to run towards their primary caregiver. </a:t>
            </a:r>
            <a:endParaRPr lang="en-GB" sz="1800" dirty="0">
              <a:cs typeface="Calibri" panose="020F0502020204030204"/>
            </a:endParaRPr>
          </a:p>
          <a:p>
            <a:r>
              <a:rPr lang="en-GB" sz="1800" dirty="0">
                <a:ea typeface="+mn-lt"/>
                <a:cs typeface="+mn-lt"/>
              </a:rPr>
              <a:t>They can make sense of relationships and social situations</a:t>
            </a:r>
            <a:endParaRPr lang="en-GB" sz="1800" dirty="0"/>
          </a:p>
          <a:p>
            <a:r>
              <a:rPr lang="en-GB" sz="1800" dirty="0">
                <a:ea typeface="+mn-lt"/>
                <a:cs typeface="+mn-lt"/>
              </a:rPr>
              <a:t>All children (with only extreme exceptions) will attach to their carers.</a:t>
            </a:r>
            <a:endParaRPr lang="en-GB" sz="1800" dirty="0"/>
          </a:p>
          <a:p>
            <a:endParaRPr lang="en-GB" sz="1800" dirty="0">
              <a:cs typeface="Calibri"/>
            </a:endParaRPr>
          </a:p>
        </p:txBody>
      </p:sp>
    </p:spTree>
    <p:extLst>
      <p:ext uri="{BB962C8B-B14F-4D97-AF65-F5344CB8AC3E}">
        <p14:creationId xmlns:p14="http://schemas.microsoft.com/office/powerpoint/2010/main" val="2306742091"/>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1FE07568-E5AF-8D29-6996-383E722A8C9F}"/>
              </a:ext>
            </a:extLst>
          </p:cNvPr>
          <p:cNvPicPr>
            <a:picLocks noChangeAspect="1"/>
          </p:cNvPicPr>
          <p:nvPr/>
        </p:nvPicPr>
        <p:blipFill rotWithShape="1">
          <a:blip r:embed="rId3"/>
          <a:srcRect t="7911" r="-1" b="26784"/>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9" name="Freeform: Shape 8">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569AE35-F34B-D42F-7F29-B471AA75E2F8}"/>
              </a:ext>
            </a:extLst>
          </p:cNvPr>
          <p:cNvSpPr>
            <a:spLocks noGrp="1"/>
          </p:cNvSpPr>
          <p:nvPr>
            <p:ph type="title"/>
          </p:nvPr>
        </p:nvSpPr>
        <p:spPr>
          <a:xfrm>
            <a:off x="6801436" y="1396289"/>
            <a:ext cx="4819952" cy="1325563"/>
          </a:xfrm>
        </p:spPr>
        <p:txBody>
          <a:bodyPr>
            <a:normAutofit/>
          </a:bodyPr>
          <a:lstStyle/>
          <a:p>
            <a:r>
              <a:rPr lang="en-GB" dirty="0">
                <a:ea typeface="+mj-lt"/>
                <a:cs typeface="+mj-lt"/>
              </a:rPr>
              <a:t>Attachment Figures</a:t>
            </a:r>
            <a:endParaRPr lang="en-US" dirty="0"/>
          </a:p>
        </p:txBody>
      </p:sp>
      <p:sp>
        <p:nvSpPr>
          <p:cNvPr id="3" name="Content Placeholder 2">
            <a:extLst>
              <a:ext uri="{FF2B5EF4-FFF2-40B4-BE49-F238E27FC236}">
                <a16:creationId xmlns:a16="http://schemas.microsoft.com/office/drawing/2014/main" id="{E780B6C8-B3FA-F94A-36A2-21E93E33BA6A}"/>
              </a:ext>
            </a:extLst>
          </p:cNvPr>
          <p:cNvSpPr>
            <a:spLocks noGrp="1"/>
          </p:cNvSpPr>
          <p:nvPr>
            <p:ph idx="1"/>
          </p:nvPr>
        </p:nvSpPr>
        <p:spPr>
          <a:xfrm>
            <a:off x="6801435" y="2871982"/>
            <a:ext cx="4819951" cy="3516118"/>
          </a:xfrm>
        </p:spPr>
        <p:txBody>
          <a:bodyPr vert="horz" lIns="91440" tIns="45720" rIns="91440" bIns="45720" rtlCol="0" anchor="t">
            <a:normAutofit/>
          </a:bodyPr>
          <a:lstStyle/>
          <a:p>
            <a:r>
              <a:rPr lang="en-GB" sz="1800" dirty="0">
                <a:ea typeface="+mn-lt"/>
                <a:cs typeface="+mn-lt"/>
              </a:rPr>
              <a:t>Primary Caregivers and attachment figures</a:t>
            </a:r>
            <a:endParaRPr lang="en-GB" sz="1800" dirty="0">
              <a:cs typeface="Calibri" panose="020F0502020204030204"/>
            </a:endParaRPr>
          </a:p>
          <a:p>
            <a:r>
              <a:rPr lang="en-GB" sz="1800" dirty="0">
                <a:ea typeface="+mn-lt"/>
                <a:cs typeface="+mn-lt"/>
              </a:rPr>
              <a:t>Guarded and cautious around unfamiliar adults </a:t>
            </a:r>
          </a:p>
          <a:p>
            <a:r>
              <a:rPr lang="en-GB" sz="1800" dirty="0"/>
              <a:t>Stranger anxiety is the distress an infant shows when approached by an unfamiliar person, and it typically begins after they have formed a specific attachment to a primary caregiver</a:t>
            </a:r>
            <a:r>
              <a:rPr lang="en-GB" dirty="0"/>
              <a:t>. </a:t>
            </a:r>
          </a:p>
          <a:p>
            <a:r>
              <a:rPr lang="en-GB" sz="1800" dirty="0"/>
              <a:t>Multiple attachments are secondary attachments that form with other people, like family members, after the primary attachment is established</a:t>
            </a:r>
            <a:r>
              <a:rPr lang="en-GB" dirty="0"/>
              <a:t>. </a:t>
            </a:r>
            <a:endParaRPr lang="en-GB" sz="1800" dirty="0">
              <a:cs typeface="Calibri"/>
            </a:endParaRPr>
          </a:p>
        </p:txBody>
      </p:sp>
    </p:spTree>
    <p:extLst>
      <p:ext uri="{BB962C8B-B14F-4D97-AF65-F5344CB8AC3E}">
        <p14:creationId xmlns:p14="http://schemas.microsoft.com/office/powerpoint/2010/main" val="2593702810"/>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3A614-E293-1F57-1E5D-16D2DA6BD761}"/>
              </a:ext>
            </a:extLst>
          </p:cNvPr>
          <p:cNvSpPr>
            <a:spLocks noGrp="1"/>
          </p:cNvSpPr>
          <p:nvPr>
            <p:ph type="title"/>
          </p:nvPr>
        </p:nvSpPr>
        <p:spPr>
          <a:xfrm>
            <a:off x="6634134" y="1396289"/>
            <a:ext cx="5006336" cy="1325563"/>
          </a:xfrm>
        </p:spPr>
        <p:txBody>
          <a:bodyPr>
            <a:normAutofit/>
          </a:bodyPr>
          <a:lstStyle/>
          <a:p>
            <a:r>
              <a:rPr lang="en-GB" dirty="0">
                <a:ea typeface="+mj-lt"/>
                <a:cs typeface="+mj-lt"/>
              </a:rPr>
              <a:t>Maintenance of Attachment System</a:t>
            </a:r>
            <a:endParaRPr lang="en-US" dirty="0"/>
          </a:p>
        </p:txBody>
      </p:sp>
      <p:sp>
        <p:nvSpPr>
          <p:cNvPr id="9" name="Freeform: Shape 8">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Background pattern&#10;&#10;Description automatically generated">
            <a:extLst>
              <a:ext uri="{FF2B5EF4-FFF2-40B4-BE49-F238E27FC236}">
                <a16:creationId xmlns:a16="http://schemas.microsoft.com/office/drawing/2014/main" id="{5896C9BE-CD22-CC8A-CA6D-F4F278207CA1}"/>
              </a:ext>
            </a:extLst>
          </p:cNvPr>
          <p:cNvPicPr>
            <a:picLocks noChangeAspect="1"/>
          </p:cNvPicPr>
          <p:nvPr/>
        </p:nvPicPr>
        <p:blipFill rotWithShape="1">
          <a:blip r:embed="rId3"/>
          <a:srcRect l="27744" r="13842"/>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53697805-9933-2CA6-7F8E-C61D8B72B554}"/>
              </a:ext>
            </a:extLst>
          </p:cNvPr>
          <p:cNvSpPr>
            <a:spLocks noGrp="1"/>
          </p:cNvSpPr>
          <p:nvPr>
            <p:ph idx="1"/>
          </p:nvPr>
        </p:nvSpPr>
        <p:spPr>
          <a:xfrm>
            <a:off x="6638578" y="2871982"/>
            <a:ext cx="5004073" cy="3181684"/>
          </a:xfrm>
        </p:spPr>
        <p:txBody>
          <a:bodyPr vert="horz" lIns="91440" tIns="45720" rIns="91440" bIns="45720" rtlCol="0" anchor="t">
            <a:normAutofit/>
          </a:bodyPr>
          <a:lstStyle/>
          <a:p>
            <a:pPr>
              <a:spcBef>
                <a:spcPts val="0"/>
              </a:spcBef>
            </a:pPr>
            <a:r>
              <a:rPr lang="en-US" sz="1800" dirty="0">
                <a:ea typeface="+mn-lt"/>
                <a:cs typeface="+mn-lt"/>
              </a:rPr>
              <a:t>If attachment </a:t>
            </a:r>
            <a:r>
              <a:rPr lang="en-US" sz="1800" dirty="0" err="1">
                <a:ea typeface="+mn-lt"/>
                <a:cs typeface="+mn-lt"/>
              </a:rPr>
              <a:t>behaviours</a:t>
            </a:r>
            <a:r>
              <a:rPr lang="en-US" sz="1800" dirty="0">
                <a:ea typeface="+mn-lt"/>
                <a:cs typeface="+mn-lt"/>
              </a:rPr>
              <a:t> fail to achieve their goal, the system will remain activated – along with this will go the arousal and distress that accompanies the activated system.</a:t>
            </a:r>
          </a:p>
          <a:p>
            <a:pPr marL="0" indent="0">
              <a:spcBef>
                <a:spcPts val="0"/>
              </a:spcBef>
              <a:buNone/>
            </a:pPr>
            <a:endParaRPr lang="en-US" sz="1800" dirty="0">
              <a:ea typeface="+mn-lt"/>
              <a:cs typeface="+mn-lt"/>
            </a:endParaRPr>
          </a:p>
          <a:p>
            <a:pPr>
              <a:spcBef>
                <a:spcPts val="0"/>
              </a:spcBef>
            </a:pPr>
            <a:r>
              <a:rPr lang="en-US" sz="1800" i="1" dirty="0">
                <a:ea typeface="+mn-lt"/>
                <a:cs typeface="+mn-lt"/>
              </a:rPr>
              <a:t>Protest</a:t>
            </a:r>
            <a:endParaRPr lang="en-GB" sz="1800" dirty="0">
              <a:ea typeface="+mn-lt"/>
              <a:cs typeface="+mn-lt"/>
            </a:endParaRPr>
          </a:p>
          <a:p>
            <a:pPr>
              <a:spcBef>
                <a:spcPts val="0"/>
              </a:spcBef>
            </a:pPr>
            <a:r>
              <a:rPr lang="en-US" sz="1800" i="1" dirty="0">
                <a:ea typeface="+mn-lt"/>
                <a:cs typeface="+mn-lt"/>
              </a:rPr>
              <a:t>Despair – period of grief and mourning</a:t>
            </a:r>
            <a:endParaRPr lang="en-GB" sz="1800" dirty="0">
              <a:ea typeface="+mn-lt"/>
              <a:cs typeface="+mn-lt"/>
            </a:endParaRPr>
          </a:p>
          <a:p>
            <a:pPr>
              <a:spcBef>
                <a:spcPts val="0"/>
              </a:spcBef>
            </a:pPr>
            <a:r>
              <a:rPr lang="en-US" sz="1800" i="1" dirty="0">
                <a:ea typeface="+mn-lt"/>
                <a:cs typeface="+mn-lt"/>
              </a:rPr>
              <a:t>Detachment </a:t>
            </a:r>
            <a:endParaRPr lang="en-GB" sz="1800" dirty="0">
              <a:ea typeface="+mn-lt"/>
              <a:cs typeface="+mn-lt"/>
            </a:endParaRPr>
          </a:p>
          <a:p>
            <a:endParaRPr lang="en-GB" sz="1800" dirty="0">
              <a:cs typeface="Calibri"/>
            </a:endParaRPr>
          </a:p>
        </p:txBody>
      </p:sp>
    </p:spTree>
    <p:extLst>
      <p:ext uri="{BB962C8B-B14F-4D97-AF65-F5344CB8AC3E}">
        <p14:creationId xmlns:p14="http://schemas.microsoft.com/office/powerpoint/2010/main" val="1068982674"/>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B24C46-4644-FF74-1879-1DC17F6AE808}"/>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Circle of Security</a:t>
            </a:r>
          </a:p>
        </p:txBody>
      </p:sp>
      <p:pic>
        <p:nvPicPr>
          <p:cNvPr id="4" name="Picture 4" descr="Text&#10;&#10;Description automatically generated">
            <a:extLst>
              <a:ext uri="{FF2B5EF4-FFF2-40B4-BE49-F238E27FC236}">
                <a16:creationId xmlns:a16="http://schemas.microsoft.com/office/drawing/2014/main" id="{26C1D2E5-5E59-6012-F932-E551361A5D7C}"/>
              </a:ext>
            </a:extLst>
          </p:cNvPr>
          <p:cNvPicPr>
            <a:picLocks noGrp="1" noChangeAspect="1"/>
          </p:cNvPicPr>
          <p:nvPr>
            <p:ph idx="1"/>
          </p:nvPr>
        </p:nvPicPr>
        <p:blipFill>
          <a:blip r:embed="rId2"/>
          <a:stretch>
            <a:fillRect/>
          </a:stretch>
        </p:blipFill>
        <p:spPr>
          <a:xfrm>
            <a:off x="1007900" y="1675227"/>
            <a:ext cx="8925827" cy="5110037"/>
          </a:xfrm>
          <a:prstGeom prst="rect">
            <a:avLst/>
          </a:prstGeom>
        </p:spPr>
      </p:pic>
    </p:spTree>
    <p:extLst>
      <p:ext uri="{BB962C8B-B14F-4D97-AF65-F5344CB8AC3E}">
        <p14:creationId xmlns:p14="http://schemas.microsoft.com/office/powerpoint/2010/main" val="3649867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13EF0-4221-2EE1-B1FE-B4603F1829DB}"/>
              </a:ext>
            </a:extLst>
          </p:cNvPr>
          <p:cNvSpPr>
            <a:spLocks noGrp="1"/>
          </p:cNvSpPr>
          <p:nvPr>
            <p:ph type="title"/>
          </p:nvPr>
        </p:nvSpPr>
        <p:spPr>
          <a:xfrm>
            <a:off x="6634134" y="1396289"/>
            <a:ext cx="5006336" cy="1325563"/>
          </a:xfrm>
        </p:spPr>
        <p:txBody>
          <a:bodyPr>
            <a:normAutofit/>
          </a:bodyPr>
          <a:lstStyle/>
          <a:p>
            <a:r>
              <a:rPr lang="en-GB" dirty="0">
                <a:cs typeface="Calibri Light"/>
              </a:rPr>
              <a:t>Safe-haven and Secure base</a:t>
            </a:r>
            <a:endParaRPr lang="en-US" dirty="0"/>
          </a:p>
        </p:txBody>
      </p:sp>
      <p:sp>
        <p:nvSpPr>
          <p:cNvPr id="10" name="Freeform: Shape 9">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Background pattern&#10;&#10;Description automatically generated">
            <a:extLst>
              <a:ext uri="{FF2B5EF4-FFF2-40B4-BE49-F238E27FC236}">
                <a16:creationId xmlns:a16="http://schemas.microsoft.com/office/drawing/2014/main" id="{68EC5400-18A2-4E5E-90A8-6A0046C74EEF}"/>
              </a:ext>
            </a:extLst>
          </p:cNvPr>
          <p:cNvPicPr>
            <a:picLocks noChangeAspect="1"/>
          </p:cNvPicPr>
          <p:nvPr/>
        </p:nvPicPr>
        <p:blipFill rotWithShape="1">
          <a:blip r:embed="rId3"/>
          <a:srcRect l="15534" r="29565"/>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75643340-A55F-239A-C157-C3E7E6D81DB1}"/>
              </a:ext>
            </a:extLst>
          </p:cNvPr>
          <p:cNvSpPr>
            <a:spLocks noGrp="1"/>
          </p:cNvSpPr>
          <p:nvPr>
            <p:ph idx="1"/>
          </p:nvPr>
        </p:nvSpPr>
        <p:spPr>
          <a:xfrm>
            <a:off x="6638578" y="2871982"/>
            <a:ext cx="5004073" cy="3181684"/>
          </a:xfrm>
        </p:spPr>
        <p:txBody>
          <a:bodyPr vert="horz" lIns="91440" tIns="45720" rIns="91440" bIns="45720" rtlCol="0" anchor="t">
            <a:normAutofit/>
          </a:bodyPr>
          <a:lstStyle/>
          <a:p>
            <a:r>
              <a:rPr lang="en-GB" sz="1800" dirty="0">
                <a:ea typeface="+mn-lt"/>
                <a:cs typeface="+mn-lt"/>
              </a:rPr>
              <a:t>Attachment figures and the safe-haven</a:t>
            </a:r>
          </a:p>
          <a:p>
            <a:r>
              <a:rPr lang="en-GB" sz="1800" dirty="0">
                <a:ea typeface="+mn-lt"/>
                <a:cs typeface="+mn-lt"/>
              </a:rPr>
              <a:t>Lack of a secure base can have significant development consequences.</a:t>
            </a:r>
          </a:p>
          <a:p>
            <a:endParaRPr lang="en-GB" sz="1800" dirty="0">
              <a:cs typeface="Calibri"/>
            </a:endParaRPr>
          </a:p>
        </p:txBody>
      </p:sp>
    </p:spTree>
    <p:extLst>
      <p:ext uri="{BB962C8B-B14F-4D97-AF65-F5344CB8AC3E}">
        <p14:creationId xmlns:p14="http://schemas.microsoft.com/office/powerpoint/2010/main" val="963249273"/>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descr="A picture containing wearing, hat, person, purple&#10;&#10;Description automatically generated">
            <a:extLst>
              <a:ext uri="{FF2B5EF4-FFF2-40B4-BE49-F238E27FC236}">
                <a16:creationId xmlns:a16="http://schemas.microsoft.com/office/drawing/2014/main" id="{B061F689-C3DD-8D2B-4F44-224A3D37995C}"/>
              </a:ext>
            </a:extLst>
          </p:cNvPr>
          <p:cNvPicPr>
            <a:picLocks noChangeAspect="1"/>
          </p:cNvPicPr>
          <p:nvPr/>
        </p:nvPicPr>
        <p:blipFill rotWithShape="1">
          <a:blip r:embed="rId2"/>
          <a:srcRect l="9133" r="33882" b="-1"/>
          <a:stretch/>
        </p:blipFill>
        <p:spPr>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p:spPr>
      </p:pic>
      <p:sp>
        <p:nvSpPr>
          <p:cNvPr id="9" name="Freeform: Shape 8">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83EC274-17A7-88F0-C529-08B6EA4EC436}"/>
              </a:ext>
            </a:extLst>
          </p:cNvPr>
          <p:cNvSpPr>
            <a:spLocks noGrp="1"/>
          </p:cNvSpPr>
          <p:nvPr>
            <p:ph type="title"/>
          </p:nvPr>
        </p:nvSpPr>
        <p:spPr>
          <a:xfrm>
            <a:off x="804673" y="1396289"/>
            <a:ext cx="4782458" cy="1325563"/>
          </a:xfrm>
        </p:spPr>
        <p:txBody>
          <a:bodyPr>
            <a:normAutofit/>
          </a:bodyPr>
          <a:lstStyle/>
          <a:p>
            <a:r>
              <a:rPr lang="en-GB" dirty="0">
                <a:ea typeface="+mj-lt"/>
                <a:cs typeface="+mj-lt"/>
              </a:rPr>
              <a:t>Emotion Regulation</a:t>
            </a:r>
            <a:endParaRPr lang="en-US" dirty="0"/>
          </a:p>
        </p:txBody>
      </p:sp>
      <p:sp>
        <p:nvSpPr>
          <p:cNvPr id="3" name="Content Placeholder 2">
            <a:extLst>
              <a:ext uri="{FF2B5EF4-FFF2-40B4-BE49-F238E27FC236}">
                <a16:creationId xmlns:a16="http://schemas.microsoft.com/office/drawing/2014/main" id="{3B1C8CD6-3888-89DC-E7C8-D2EB729DBAC8}"/>
              </a:ext>
            </a:extLst>
          </p:cNvPr>
          <p:cNvSpPr>
            <a:spLocks noGrp="1"/>
          </p:cNvSpPr>
          <p:nvPr>
            <p:ph idx="1"/>
          </p:nvPr>
        </p:nvSpPr>
        <p:spPr>
          <a:xfrm>
            <a:off x="804672" y="2871982"/>
            <a:ext cx="4782458" cy="3181684"/>
          </a:xfrm>
        </p:spPr>
        <p:txBody>
          <a:bodyPr vert="horz" lIns="91440" tIns="45720" rIns="91440" bIns="45720" rtlCol="0" anchor="t">
            <a:normAutofit/>
          </a:bodyPr>
          <a:lstStyle/>
          <a:p>
            <a:r>
              <a:rPr lang="en-GB" sz="1800">
                <a:ea typeface="+mn-lt"/>
                <a:cs typeface="+mn-lt"/>
              </a:rPr>
              <a:t>Young babies cannot regulate their emotions, they do not know how. Therefore, they need adults around to help them to cope with the arousal.</a:t>
            </a:r>
            <a:endParaRPr lang="en-GB" sz="1800">
              <a:cs typeface="Calibri" panose="020F0502020204030204"/>
            </a:endParaRPr>
          </a:p>
          <a:p>
            <a:r>
              <a:rPr lang="en-GB" sz="1800">
                <a:ea typeface="+mn-lt"/>
                <a:cs typeface="+mn-lt"/>
              </a:rPr>
              <a:t>Interaction between caregivers and babies is a dual process. Parent and child respond to each other, each can respond and predict the other’s reactions and behaviours as well as their own during interactions with each other.</a:t>
            </a:r>
            <a:endParaRPr lang="en-GB" sz="1800"/>
          </a:p>
          <a:p>
            <a:endParaRPr lang="en-GB" sz="1800">
              <a:cs typeface="Calibri"/>
            </a:endParaRPr>
          </a:p>
        </p:txBody>
      </p:sp>
    </p:spTree>
    <p:extLst>
      <p:ext uri="{BB962C8B-B14F-4D97-AF65-F5344CB8AC3E}">
        <p14:creationId xmlns:p14="http://schemas.microsoft.com/office/powerpoint/2010/main" val="2686678063"/>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A946E-3562-6A87-86A8-A80938933BBC}"/>
              </a:ext>
            </a:extLst>
          </p:cNvPr>
          <p:cNvSpPr>
            <a:spLocks noGrp="1"/>
          </p:cNvSpPr>
          <p:nvPr>
            <p:ph type="title"/>
          </p:nvPr>
        </p:nvSpPr>
        <p:spPr>
          <a:xfrm>
            <a:off x="6634134" y="1396289"/>
            <a:ext cx="5006336" cy="1325563"/>
          </a:xfrm>
        </p:spPr>
        <p:txBody>
          <a:bodyPr>
            <a:normAutofit/>
          </a:bodyPr>
          <a:lstStyle/>
          <a:p>
            <a:r>
              <a:rPr lang="en-GB" dirty="0">
                <a:cs typeface="Calibri Light"/>
              </a:rPr>
              <a:t>Emotion Regulation</a:t>
            </a:r>
            <a:endParaRPr lang="en-GB" dirty="0"/>
          </a:p>
        </p:txBody>
      </p:sp>
      <p:sp>
        <p:nvSpPr>
          <p:cNvPr id="10" name="Freeform: Shape 9">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Background pattern&#10;&#10;Description automatically generated">
            <a:extLst>
              <a:ext uri="{FF2B5EF4-FFF2-40B4-BE49-F238E27FC236}">
                <a16:creationId xmlns:a16="http://schemas.microsoft.com/office/drawing/2014/main" id="{0702F7C8-078F-3E8E-A5DC-E7C78CFD3853}"/>
              </a:ext>
            </a:extLst>
          </p:cNvPr>
          <p:cNvPicPr>
            <a:picLocks noChangeAspect="1"/>
          </p:cNvPicPr>
          <p:nvPr/>
        </p:nvPicPr>
        <p:blipFill rotWithShape="1">
          <a:blip r:embed="rId3"/>
          <a:srcRect l="10553" r="30812" b="-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1F46A8E7-DF75-1F49-FC0E-4D75F2795775}"/>
              </a:ext>
            </a:extLst>
          </p:cNvPr>
          <p:cNvSpPr>
            <a:spLocks noGrp="1"/>
          </p:cNvSpPr>
          <p:nvPr>
            <p:ph idx="1"/>
          </p:nvPr>
        </p:nvSpPr>
        <p:spPr>
          <a:xfrm>
            <a:off x="6638578" y="2871982"/>
            <a:ext cx="5004073" cy="3181684"/>
          </a:xfrm>
        </p:spPr>
        <p:txBody>
          <a:bodyPr vert="horz" lIns="91440" tIns="45720" rIns="91440" bIns="45720" rtlCol="0" anchor="t">
            <a:normAutofit/>
          </a:bodyPr>
          <a:lstStyle/>
          <a:p>
            <a:pPr>
              <a:buNone/>
            </a:pPr>
            <a:r>
              <a:rPr lang="en-GB" sz="1800" dirty="0">
                <a:ea typeface="+mn-lt"/>
                <a:cs typeface="+mn-lt"/>
              </a:rPr>
              <a:t>•  Regulation and co-regulation</a:t>
            </a:r>
            <a:endParaRPr lang="en-US" sz="1800" dirty="0"/>
          </a:p>
          <a:p>
            <a:pPr>
              <a:buNone/>
            </a:pPr>
            <a:endParaRPr lang="en-GB" sz="1800" dirty="0">
              <a:cs typeface="Calibri"/>
            </a:endParaRPr>
          </a:p>
          <a:p>
            <a:pPr>
              <a:buNone/>
            </a:pPr>
            <a:r>
              <a:rPr lang="en-GB" sz="1800" dirty="0">
                <a:ea typeface="+mn-lt"/>
                <a:cs typeface="+mn-lt"/>
              </a:rPr>
              <a:t>•  Neuroscience</a:t>
            </a:r>
          </a:p>
          <a:p>
            <a:pPr>
              <a:buNone/>
            </a:pPr>
            <a:endParaRPr lang="en-GB" sz="1800" dirty="0">
              <a:ea typeface="+mn-lt"/>
              <a:cs typeface="+mn-lt"/>
            </a:endParaRPr>
          </a:p>
          <a:p>
            <a:r>
              <a:rPr lang="en-GB" sz="1800" dirty="0">
                <a:ea typeface="+mn-lt"/>
                <a:cs typeface="+mn-lt"/>
              </a:rPr>
              <a:t>Reading:</a:t>
            </a:r>
          </a:p>
          <a:p>
            <a:pPr>
              <a:buNone/>
            </a:pPr>
            <a:endParaRPr lang="en-GB" sz="1800" dirty="0">
              <a:ea typeface="+mn-lt"/>
              <a:cs typeface="+mn-lt"/>
            </a:endParaRPr>
          </a:p>
          <a:p>
            <a:pPr>
              <a:buNone/>
            </a:pPr>
            <a:endParaRPr lang="en-GB" sz="1800" dirty="0"/>
          </a:p>
          <a:p>
            <a:pPr marL="0" indent="0">
              <a:buNone/>
            </a:pPr>
            <a:endParaRPr lang="en-GB" sz="1800" dirty="0">
              <a:cs typeface="Calibri" panose="020F0502020204030204"/>
            </a:endParaRPr>
          </a:p>
          <a:p>
            <a:endParaRPr lang="en-GB" sz="1800" dirty="0">
              <a:cs typeface="Calibri" panose="020F0502020204030204"/>
            </a:endParaRPr>
          </a:p>
        </p:txBody>
      </p:sp>
      <p:sp>
        <p:nvSpPr>
          <p:cNvPr id="6" name="TextBox 5">
            <a:extLst>
              <a:ext uri="{FF2B5EF4-FFF2-40B4-BE49-F238E27FC236}">
                <a16:creationId xmlns:a16="http://schemas.microsoft.com/office/drawing/2014/main" id="{C023A99E-4C53-EA98-2B41-E5E5F8FE8881}"/>
              </a:ext>
            </a:extLst>
          </p:cNvPr>
          <p:cNvSpPr txBox="1"/>
          <p:nvPr/>
        </p:nvSpPr>
        <p:spPr>
          <a:xfrm>
            <a:off x="6022877" y="5092379"/>
            <a:ext cx="6130636" cy="369332"/>
          </a:xfrm>
          <a:prstGeom prst="rect">
            <a:avLst/>
          </a:prstGeom>
          <a:noFill/>
        </p:spPr>
        <p:txBody>
          <a:bodyPr wrap="square">
            <a:spAutoFit/>
          </a:bodyPr>
          <a:lstStyle/>
          <a:p>
            <a:r>
              <a:rPr lang="en-GB" dirty="0">
                <a:hlinkClick r:id="rId4"/>
              </a:rPr>
              <a:t>How Your Attachment Style Influences Your Fears | AP</a:t>
            </a:r>
            <a:endParaRPr lang="en-GB" dirty="0"/>
          </a:p>
        </p:txBody>
      </p:sp>
    </p:spTree>
    <p:extLst>
      <p:ext uri="{BB962C8B-B14F-4D97-AF65-F5344CB8AC3E}">
        <p14:creationId xmlns:p14="http://schemas.microsoft.com/office/powerpoint/2010/main" val="1263021181"/>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a:extLst>
            <a:ext uri="{FF2B5EF4-FFF2-40B4-BE49-F238E27FC236}">
              <a16:creationId xmlns:a16="http://schemas.microsoft.com/office/drawing/2014/main" id="{FCA97DBC-A33B-AA6A-2403-0134A28241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47A019-87EC-8A72-CC14-4B4E8C3CA47E}"/>
              </a:ext>
            </a:extLst>
          </p:cNvPr>
          <p:cNvSpPr>
            <a:spLocks noGrp="1"/>
          </p:cNvSpPr>
          <p:nvPr>
            <p:ph type="title"/>
          </p:nvPr>
        </p:nvSpPr>
        <p:spPr>
          <a:xfrm>
            <a:off x="6585027" y="70726"/>
            <a:ext cx="5006336" cy="1325563"/>
          </a:xfrm>
        </p:spPr>
        <p:txBody>
          <a:bodyPr>
            <a:normAutofit/>
          </a:bodyPr>
          <a:lstStyle/>
          <a:p>
            <a:r>
              <a:rPr lang="en-GB" dirty="0">
                <a:cs typeface="Calibri Light"/>
              </a:rPr>
              <a:t>Emotion Regulation</a:t>
            </a:r>
            <a:endParaRPr lang="en-GB" dirty="0"/>
          </a:p>
        </p:txBody>
      </p:sp>
      <p:sp>
        <p:nvSpPr>
          <p:cNvPr id="10" name="Freeform: Shape 9">
            <a:extLst>
              <a:ext uri="{FF2B5EF4-FFF2-40B4-BE49-F238E27FC236}">
                <a16:creationId xmlns:a16="http://schemas.microsoft.com/office/drawing/2014/main" id="{09219398-11BF-CE2B-EAFD-3972381EFA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Background pattern&#10;&#10;Description automatically generated">
            <a:extLst>
              <a:ext uri="{FF2B5EF4-FFF2-40B4-BE49-F238E27FC236}">
                <a16:creationId xmlns:a16="http://schemas.microsoft.com/office/drawing/2014/main" id="{A644DA70-CD42-2D43-A844-F76CFB7C9179}"/>
              </a:ext>
            </a:extLst>
          </p:cNvPr>
          <p:cNvPicPr>
            <a:picLocks noChangeAspect="1"/>
          </p:cNvPicPr>
          <p:nvPr/>
        </p:nvPicPr>
        <p:blipFill rotWithShape="1">
          <a:blip r:embed="rId3"/>
          <a:srcRect l="10553" r="30812" b="-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AB2CE72A-8A44-E7A5-0DFF-4464710F4A07}"/>
              </a:ext>
            </a:extLst>
          </p:cNvPr>
          <p:cNvSpPr>
            <a:spLocks noGrp="1"/>
          </p:cNvSpPr>
          <p:nvPr>
            <p:ph idx="1"/>
          </p:nvPr>
        </p:nvSpPr>
        <p:spPr>
          <a:xfrm>
            <a:off x="6638578" y="2871982"/>
            <a:ext cx="5004073" cy="3181684"/>
          </a:xfrm>
        </p:spPr>
        <p:txBody>
          <a:bodyPr vert="horz" lIns="91440" tIns="45720" rIns="91440" bIns="45720" rtlCol="0" anchor="t">
            <a:normAutofit/>
          </a:bodyPr>
          <a:lstStyle/>
          <a:p>
            <a:pPr>
              <a:buNone/>
            </a:pPr>
            <a:endParaRPr lang="en-GB" sz="1800" dirty="0">
              <a:ea typeface="+mn-lt"/>
              <a:cs typeface="+mn-lt"/>
            </a:endParaRPr>
          </a:p>
          <a:p>
            <a:pPr>
              <a:buNone/>
            </a:pPr>
            <a:endParaRPr lang="en-GB" sz="1800" dirty="0"/>
          </a:p>
          <a:p>
            <a:pPr marL="0" indent="0">
              <a:buNone/>
            </a:pPr>
            <a:endParaRPr lang="en-GB" sz="1800" dirty="0">
              <a:cs typeface="Calibri" panose="020F0502020204030204"/>
            </a:endParaRPr>
          </a:p>
          <a:p>
            <a:endParaRPr lang="en-GB" sz="1800" dirty="0">
              <a:cs typeface="Calibri" panose="020F0502020204030204"/>
            </a:endParaRPr>
          </a:p>
        </p:txBody>
      </p:sp>
      <p:sp>
        <p:nvSpPr>
          <p:cNvPr id="4" name="TextBox 3">
            <a:extLst>
              <a:ext uri="{FF2B5EF4-FFF2-40B4-BE49-F238E27FC236}">
                <a16:creationId xmlns:a16="http://schemas.microsoft.com/office/drawing/2014/main" id="{7580CA72-23CF-31F0-B946-0EC06B4270B2}"/>
              </a:ext>
            </a:extLst>
          </p:cNvPr>
          <p:cNvSpPr txBox="1"/>
          <p:nvPr/>
        </p:nvSpPr>
        <p:spPr>
          <a:xfrm>
            <a:off x="6585027" y="1396289"/>
            <a:ext cx="5004073" cy="5016758"/>
          </a:xfrm>
          <a:prstGeom prst="rect">
            <a:avLst/>
          </a:prstGeom>
          <a:noFill/>
        </p:spPr>
        <p:txBody>
          <a:bodyPr wrap="square" rtlCol="0">
            <a:spAutoFit/>
          </a:bodyPr>
          <a:lstStyle/>
          <a:p>
            <a:r>
              <a:rPr lang="en-GB" sz="2000" dirty="0"/>
              <a:t>The neuroscience of emotional regulation involves a network of brain regions, primarily the </a:t>
            </a:r>
            <a:r>
              <a:rPr lang="en-GB" sz="2000" b="1" dirty="0"/>
              <a:t>prefrontal cortex</a:t>
            </a:r>
            <a:r>
              <a:rPr lang="en-GB" sz="2000" dirty="0"/>
              <a:t> (PFC) and the </a:t>
            </a:r>
            <a:r>
              <a:rPr lang="en-GB" sz="2000" b="1" dirty="0"/>
              <a:t>amygdala</a:t>
            </a:r>
            <a:r>
              <a:rPr lang="en-GB" sz="2000" dirty="0"/>
              <a:t>. The PFC evaluates situations and sends signals to the amygdala to modulate the intensity of emotional responses, a process that improves with age as the PFC develops. </a:t>
            </a:r>
          </a:p>
          <a:p>
            <a:r>
              <a:rPr lang="en-GB" sz="2000" dirty="0"/>
              <a:t>Common strategies like cognitive reappraisal involve using the PFC to reframe the meaning of a situation, which in turn can decrease the amygdala's activity and the resulting emotional experience. </a:t>
            </a:r>
          </a:p>
          <a:p>
            <a:endParaRPr lang="en-GB" sz="2000" dirty="0"/>
          </a:p>
          <a:p>
            <a:r>
              <a:rPr lang="en-GB" sz="2000" dirty="0"/>
              <a:t>Key brain regions are: PFC, Amygdala and Hippocampus.</a:t>
            </a:r>
          </a:p>
        </p:txBody>
      </p:sp>
    </p:spTree>
    <p:extLst>
      <p:ext uri="{BB962C8B-B14F-4D97-AF65-F5344CB8AC3E}">
        <p14:creationId xmlns:p14="http://schemas.microsoft.com/office/powerpoint/2010/main" val="789792203"/>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a:extLst>
            <a:ext uri="{FF2B5EF4-FFF2-40B4-BE49-F238E27FC236}">
              <a16:creationId xmlns:a16="http://schemas.microsoft.com/office/drawing/2014/main" id="{E8B33EC1-E134-21A3-738C-0E9870ADF34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E8E1DE7-DCDC-2A72-BD0E-E83E6489FF86}"/>
              </a:ext>
            </a:extLst>
          </p:cNvPr>
          <p:cNvPicPr>
            <a:picLocks noChangeAspect="1"/>
          </p:cNvPicPr>
          <p:nvPr/>
        </p:nvPicPr>
        <p:blipFill rotWithShape="1">
          <a:blip r:embed="rId3"/>
          <a:srcRect l="25014" r="6756" b="-1"/>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2" name="Title 1">
            <a:extLst>
              <a:ext uri="{FF2B5EF4-FFF2-40B4-BE49-F238E27FC236}">
                <a16:creationId xmlns:a16="http://schemas.microsoft.com/office/drawing/2014/main" id="{2336F586-6103-D571-FBF8-C3B82E1BE0CC}"/>
              </a:ext>
            </a:extLst>
          </p:cNvPr>
          <p:cNvSpPr>
            <a:spLocks noGrp="1"/>
          </p:cNvSpPr>
          <p:nvPr>
            <p:ph type="title"/>
          </p:nvPr>
        </p:nvSpPr>
        <p:spPr>
          <a:xfrm>
            <a:off x="565736" y="141552"/>
            <a:ext cx="4819952" cy="1325563"/>
          </a:xfrm>
        </p:spPr>
        <p:txBody>
          <a:bodyPr>
            <a:normAutofit fontScale="90000"/>
          </a:bodyPr>
          <a:lstStyle/>
          <a:p>
            <a:r>
              <a:rPr lang="en-GB" dirty="0">
                <a:solidFill>
                  <a:schemeClr val="bg1"/>
                </a:solidFill>
              </a:rPr>
              <a:t>Neuroscience of emotional regulation</a:t>
            </a:r>
          </a:p>
        </p:txBody>
      </p:sp>
      <p:sp>
        <p:nvSpPr>
          <p:cNvPr id="3" name="Content Placeholder 2">
            <a:extLst>
              <a:ext uri="{FF2B5EF4-FFF2-40B4-BE49-F238E27FC236}">
                <a16:creationId xmlns:a16="http://schemas.microsoft.com/office/drawing/2014/main" id="{0ADCB8C0-3465-67C1-BA94-4479F39B6C42}"/>
              </a:ext>
            </a:extLst>
          </p:cNvPr>
          <p:cNvSpPr>
            <a:spLocks noGrp="1"/>
          </p:cNvSpPr>
          <p:nvPr>
            <p:ph idx="1"/>
          </p:nvPr>
        </p:nvSpPr>
        <p:spPr>
          <a:xfrm>
            <a:off x="6801435" y="2871982"/>
            <a:ext cx="4819951" cy="3181684"/>
          </a:xfrm>
        </p:spPr>
        <p:txBody>
          <a:bodyPr vert="horz" lIns="91440" tIns="45720" rIns="91440" bIns="45720" rtlCol="0" anchor="t">
            <a:normAutofit/>
          </a:bodyPr>
          <a:lstStyle/>
          <a:p>
            <a:pPr marL="0" indent="0">
              <a:buNone/>
            </a:pPr>
            <a:endParaRPr lang="en-GB" sz="1800" dirty="0">
              <a:cs typeface="Calibri"/>
            </a:endParaRPr>
          </a:p>
          <a:p>
            <a:endParaRPr lang="en-GB" sz="1800" dirty="0">
              <a:cs typeface="Calibri"/>
            </a:endParaRPr>
          </a:p>
        </p:txBody>
      </p:sp>
      <p:graphicFrame>
        <p:nvGraphicFramePr>
          <p:cNvPr id="4" name="Diagram 3">
            <a:extLst>
              <a:ext uri="{FF2B5EF4-FFF2-40B4-BE49-F238E27FC236}">
                <a16:creationId xmlns:a16="http://schemas.microsoft.com/office/drawing/2014/main" id="{9C49C4B6-9C9B-0835-461A-BF52DF0AEA14}"/>
              </a:ext>
            </a:extLst>
          </p:cNvPr>
          <p:cNvGraphicFramePr/>
          <p:nvPr>
            <p:extLst>
              <p:ext uri="{D42A27DB-BD31-4B8C-83A1-F6EECF244321}">
                <p14:modId xmlns:p14="http://schemas.microsoft.com/office/powerpoint/2010/main" val="280671057"/>
              </p:ext>
            </p:extLst>
          </p:nvPr>
        </p:nvGraphicFramePr>
        <p:xfrm>
          <a:off x="4876800" y="1257300"/>
          <a:ext cx="7924800" cy="54591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Speech Bubble: Rectangle 5">
            <a:extLst>
              <a:ext uri="{FF2B5EF4-FFF2-40B4-BE49-F238E27FC236}">
                <a16:creationId xmlns:a16="http://schemas.microsoft.com/office/drawing/2014/main" id="{605F8630-D2A7-540D-2DA4-77F1FF9D6A82}"/>
              </a:ext>
            </a:extLst>
          </p:cNvPr>
          <p:cNvSpPr/>
          <p:nvPr/>
        </p:nvSpPr>
        <p:spPr>
          <a:xfrm>
            <a:off x="9696752" y="370682"/>
            <a:ext cx="2330148" cy="2192866"/>
          </a:xfrm>
          <a:prstGeom prst="wedgeRectCallout">
            <a:avLst>
              <a:gd name="adj1" fmla="val -42432"/>
              <a:gd name="adj2" fmla="val 70985"/>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evaluates emotional significance, considers outcomes, and initiates regulation. It is crucial for conscious, effortful strategies</a:t>
            </a:r>
          </a:p>
        </p:txBody>
      </p:sp>
      <p:sp>
        <p:nvSpPr>
          <p:cNvPr id="7" name="Speech Bubble: Rectangle 6">
            <a:extLst>
              <a:ext uri="{FF2B5EF4-FFF2-40B4-BE49-F238E27FC236}">
                <a16:creationId xmlns:a16="http://schemas.microsoft.com/office/drawing/2014/main" id="{D9F3F860-FFE0-33A8-1D07-EC18B3F7FF5D}"/>
              </a:ext>
            </a:extLst>
          </p:cNvPr>
          <p:cNvSpPr/>
          <p:nvPr/>
        </p:nvSpPr>
        <p:spPr>
          <a:xfrm>
            <a:off x="4140200" y="4559300"/>
            <a:ext cx="3365500" cy="2021681"/>
          </a:xfrm>
          <a:prstGeom prst="wedgeRectCallout">
            <a:avLst>
              <a:gd name="adj1" fmla="val 72892"/>
              <a:gd name="adj2" fmla="val -19720"/>
            </a:avLst>
          </a:prstGeom>
          <a:solidFill>
            <a:srgbClr val="00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the brain's threat detection and emotional response center. It responds to aversive experiences, and the PFC's role is to send signals back to the amygdala to moderate its response</a:t>
            </a:r>
          </a:p>
        </p:txBody>
      </p:sp>
      <p:sp>
        <p:nvSpPr>
          <p:cNvPr id="8" name="Speech Bubble: Rectangle 7">
            <a:extLst>
              <a:ext uri="{FF2B5EF4-FFF2-40B4-BE49-F238E27FC236}">
                <a16:creationId xmlns:a16="http://schemas.microsoft.com/office/drawing/2014/main" id="{F06D24EA-F0E2-61A2-5C5E-336E931AE354}"/>
              </a:ext>
            </a:extLst>
          </p:cNvPr>
          <p:cNvSpPr/>
          <p:nvPr/>
        </p:nvSpPr>
        <p:spPr>
          <a:xfrm>
            <a:off x="4191000" y="1358900"/>
            <a:ext cx="3657600" cy="1513082"/>
          </a:xfrm>
          <a:prstGeom prst="wedgeRectCallout">
            <a:avLst>
              <a:gd name="adj1" fmla="val 41319"/>
              <a:gd name="adj2" fmla="val 62646"/>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helps provide context and reasoning to the amygdala. It plays a role in memory, and its function can be impaired by chronic stress, leading to a more reactive emotional state. </a:t>
            </a:r>
          </a:p>
        </p:txBody>
      </p:sp>
    </p:spTree>
    <p:extLst>
      <p:ext uri="{BB962C8B-B14F-4D97-AF65-F5344CB8AC3E}">
        <p14:creationId xmlns:p14="http://schemas.microsoft.com/office/powerpoint/2010/main" val="8654786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a:extLst>
            <a:ext uri="{FF2B5EF4-FFF2-40B4-BE49-F238E27FC236}">
              <a16:creationId xmlns:a16="http://schemas.microsoft.com/office/drawing/2014/main" id="{4942ACE9-F2AC-EEBD-AFFD-221323268E7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0CE39B6-A232-31AF-04BA-26C0DB13A5F3}"/>
              </a:ext>
            </a:extLst>
          </p:cNvPr>
          <p:cNvPicPr>
            <a:picLocks noChangeAspect="1"/>
          </p:cNvPicPr>
          <p:nvPr/>
        </p:nvPicPr>
        <p:blipFill rotWithShape="1">
          <a:blip r:embed="rId3"/>
          <a:srcRect l="25014" r="6756" b="-1"/>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2" name="Title 1">
            <a:extLst>
              <a:ext uri="{FF2B5EF4-FFF2-40B4-BE49-F238E27FC236}">
                <a16:creationId xmlns:a16="http://schemas.microsoft.com/office/drawing/2014/main" id="{81BFEAAB-F02D-14BB-5A83-B05972BCA3AC}"/>
              </a:ext>
            </a:extLst>
          </p:cNvPr>
          <p:cNvSpPr>
            <a:spLocks noGrp="1"/>
          </p:cNvSpPr>
          <p:nvPr>
            <p:ph type="title"/>
          </p:nvPr>
        </p:nvSpPr>
        <p:spPr>
          <a:xfrm>
            <a:off x="9041876" y="141552"/>
            <a:ext cx="4819952" cy="1325563"/>
          </a:xfrm>
        </p:spPr>
        <p:txBody>
          <a:bodyPr>
            <a:normAutofit/>
          </a:bodyPr>
          <a:lstStyle/>
          <a:p>
            <a:r>
              <a:rPr lang="en-GB" dirty="0">
                <a:solidFill>
                  <a:schemeClr val="bg1"/>
                </a:solidFill>
              </a:rPr>
              <a:t>Cognitive reappraisal </a:t>
            </a:r>
          </a:p>
        </p:txBody>
      </p:sp>
      <p:sp>
        <p:nvSpPr>
          <p:cNvPr id="3" name="Content Placeholder 2">
            <a:extLst>
              <a:ext uri="{FF2B5EF4-FFF2-40B4-BE49-F238E27FC236}">
                <a16:creationId xmlns:a16="http://schemas.microsoft.com/office/drawing/2014/main" id="{7D0F920F-B08A-2AFB-3D02-67E43C47F82C}"/>
              </a:ext>
            </a:extLst>
          </p:cNvPr>
          <p:cNvSpPr>
            <a:spLocks noGrp="1"/>
          </p:cNvSpPr>
          <p:nvPr>
            <p:ph idx="1"/>
          </p:nvPr>
        </p:nvSpPr>
        <p:spPr>
          <a:xfrm>
            <a:off x="6801435" y="2871982"/>
            <a:ext cx="4819951" cy="3181684"/>
          </a:xfrm>
        </p:spPr>
        <p:txBody>
          <a:bodyPr vert="horz" lIns="91440" tIns="45720" rIns="91440" bIns="45720" rtlCol="0" anchor="t">
            <a:normAutofit/>
          </a:bodyPr>
          <a:lstStyle/>
          <a:p>
            <a:pPr marL="0" indent="0">
              <a:buNone/>
            </a:pPr>
            <a:endParaRPr lang="en-GB" sz="1800" dirty="0">
              <a:cs typeface="Calibri"/>
            </a:endParaRPr>
          </a:p>
          <a:p>
            <a:endParaRPr lang="en-GB" sz="1800" dirty="0">
              <a:cs typeface="Calibri"/>
            </a:endParaRPr>
          </a:p>
        </p:txBody>
      </p:sp>
      <p:graphicFrame>
        <p:nvGraphicFramePr>
          <p:cNvPr id="4" name="Diagram 3">
            <a:extLst>
              <a:ext uri="{FF2B5EF4-FFF2-40B4-BE49-F238E27FC236}">
                <a16:creationId xmlns:a16="http://schemas.microsoft.com/office/drawing/2014/main" id="{9C4AF1D5-3D33-088E-985F-572755B58A08}"/>
              </a:ext>
            </a:extLst>
          </p:cNvPr>
          <p:cNvGraphicFramePr/>
          <p:nvPr>
            <p:extLst>
              <p:ext uri="{D42A27DB-BD31-4B8C-83A1-F6EECF244321}">
                <p14:modId xmlns:p14="http://schemas.microsoft.com/office/powerpoint/2010/main" val="704146203"/>
              </p:ext>
            </p:extLst>
          </p:nvPr>
        </p:nvGraphicFramePr>
        <p:xfrm>
          <a:off x="570614" y="719666"/>
          <a:ext cx="11151486" cy="57319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18605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FE64ECA-1749-64FA-632A-1B3F2C118550}"/>
              </a:ext>
            </a:extLst>
          </p:cNvPr>
          <p:cNvPicPr>
            <a:picLocks noChangeAspect="1"/>
          </p:cNvPicPr>
          <p:nvPr/>
        </p:nvPicPr>
        <p:blipFill rotWithShape="1">
          <a:blip r:embed="rId3"/>
          <a:srcRect l="25014" r="6756" b="-1"/>
          <a:stretch/>
        </p:blipFill>
        <p:spPr>
          <a:xfrm>
            <a:off x="-153197" y="-2"/>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10" name="Freeform: Shape 9">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2" name="Freeform: Shape 11">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F9220E5-8C4D-AB7E-B02F-4680C81D3CE7}"/>
              </a:ext>
            </a:extLst>
          </p:cNvPr>
          <p:cNvSpPr>
            <a:spLocks noGrp="1"/>
          </p:cNvSpPr>
          <p:nvPr>
            <p:ph type="title"/>
          </p:nvPr>
        </p:nvSpPr>
        <p:spPr>
          <a:xfrm>
            <a:off x="8630468" y="138989"/>
            <a:ext cx="4819952" cy="1325563"/>
          </a:xfrm>
        </p:spPr>
        <p:txBody>
          <a:bodyPr>
            <a:normAutofit/>
          </a:bodyPr>
          <a:lstStyle/>
          <a:p>
            <a:r>
              <a:rPr lang="en-GB" dirty="0">
                <a:cs typeface="Calibri Light"/>
              </a:rPr>
              <a:t>Biological </a:t>
            </a:r>
            <a:br>
              <a:rPr lang="en-GB" dirty="0">
                <a:cs typeface="Calibri Light"/>
              </a:rPr>
            </a:br>
            <a:r>
              <a:rPr lang="en-GB" dirty="0">
                <a:cs typeface="Calibri Light"/>
              </a:rPr>
              <a:t>Stress Systems</a:t>
            </a:r>
            <a:endParaRPr lang="en-GB" dirty="0"/>
          </a:p>
        </p:txBody>
      </p:sp>
      <p:sp>
        <p:nvSpPr>
          <p:cNvPr id="3" name="Content Placeholder 2">
            <a:extLst>
              <a:ext uri="{FF2B5EF4-FFF2-40B4-BE49-F238E27FC236}">
                <a16:creationId xmlns:a16="http://schemas.microsoft.com/office/drawing/2014/main" id="{D29D63C5-6399-B07B-61A3-9C624B39A283}"/>
              </a:ext>
            </a:extLst>
          </p:cNvPr>
          <p:cNvSpPr>
            <a:spLocks noGrp="1"/>
          </p:cNvSpPr>
          <p:nvPr>
            <p:ph idx="1"/>
          </p:nvPr>
        </p:nvSpPr>
        <p:spPr>
          <a:xfrm>
            <a:off x="355369" y="441151"/>
            <a:ext cx="4819951" cy="3181684"/>
          </a:xfrm>
        </p:spPr>
        <p:txBody>
          <a:bodyPr vert="horz" lIns="91440" tIns="45720" rIns="91440" bIns="45720" rtlCol="0" anchor="t">
            <a:normAutofit/>
          </a:bodyPr>
          <a:lstStyle/>
          <a:p>
            <a:r>
              <a:rPr lang="en-GB" sz="1800" dirty="0">
                <a:ea typeface="+mn-lt"/>
                <a:cs typeface="+mn-lt"/>
              </a:rPr>
              <a:t>Stress hormone – Cortisol</a:t>
            </a:r>
          </a:p>
          <a:p>
            <a:r>
              <a:rPr lang="en-GB" sz="1800" dirty="0">
                <a:ea typeface="+mn-lt"/>
                <a:cs typeface="+mn-lt"/>
              </a:rPr>
              <a:t>What are the effects of the stress hormone cortisol?</a:t>
            </a:r>
          </a:p>
          <a:p>
            <a:pPr marL="0" indent="0">
              <a:buNone/>
            </a:pPr>
            <a:r>
              <a:rPr lang="en-GB" sz="1600" dirty="0">
                <a:hlinkClick r:id="rId4"/>
              </a:rPr>
              <a:t>1887_16225-Chapter 2 (1).pdf</a:t>
            </a:r>
            <a:endParaRPr lang="en-GB" sz="1600" dirty="0">
              <a:cs typeface="Calibri"/>
            </a:endParaRPr>
          </a:p>
          <a:p>
            <a:pPr marL="0" indent="0">
              <a:buNone/>
            </a:pPr>
            <a:endParaRPr lang="en-GB" sz="1800" dirty="0">
              <a:cs typeface="Calibri"/>
            </a:endParaRPr>
          </a:p>
          <a:p>
            <a:endParaRPr lang="en-GB" sz="1800" dirty="0">
              <a:cs typeface="Calibri"/>
            </a:endParaRPr>
          </a:p>
        </p:txBody>
      </p:sp>
      <p:graphicFrame>
        <p:nvGraphicFramePr>
          <p:cNvPr id="4" name="Diagram 3">
            <a:extLst>
              <a:ext uri="{FF2B5EF4-FFF2-40B4-BE49-F238E27FC236}">
                <a16:creationId xmlns:a16="http://schemas.microsoft.com/office/drawing/2014/main" id="{64B0D3D8-6C39-1C18-DEA7-8E469670D3B3}"/>
              </a:ext>
            </a:extLst>
          </p:cNvPr>
          <p:cNvGraphicFramePr/>
          <p:nvPr>
            <p:extLst>
              <p:ext uri="{D42A27DB-BD31-4B8C-83A1-F6EECF244321}">
                <p14:modId xmlns:p14="http://schemas.microsoft.com/office/powerpoint/2010/main" val="3805963378"/>
              </p:ext>
            </p:extLst>
          </p:nvPr>
        </p:nvGraphicFramePr>
        <p:xfrm>
          <a:off x="0" y="622300"/>
          <a:ext cx="11947963" cy="635625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545983993"/>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2C845-9EBB-C596-D3FB-BC3A04611CF1}"/>
              </a:ext>
            </a:extLst>
          </p:cNvPr>
          <p:cNvSpPr>
            <a:spLocks noGrp="1"/>
          </p:cNvSpPr>
          <p:nvPr>
            <p:ph type="title"/>
          </p:nvPr>
        </p:nvSpPr>
        <p:spPr>
          <a:xfrm>
            <a:off x="6634134" y="1396289"/>
            <a:ext cx="5006336" cy="1325563"/>
          </a:xfrm>
        </p:spPr>
        <p:txBody>
          <a:bodyPr>
            <a:normAutofit/>
          </a:bodyPr>
          <a:lstStyle/>
          <a:p>
            <a:r>
              <a:rPr lang="en-GB" dirty="0">
                <a:ea typeface="+mj-lt"/>
                <a:cs typeface="+mj-lt"/>
              </a:rPr>
              <a:t>The Internal Working Model</a:t>
            </a:r>
            <a:endParaRPr lang="en-US" dirty="0"/>
          </a:p>
        </p:txBody>
      </p:sp>
      <p:sp>
        <p:nvSpPr>
          <p:cNvPr id="9" name="Freeform: Shape 8">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Diagram, engineering drawing&#10;&#10;Description automatically generated">
            <a:extLst>
              <a:ext uri="{FF2B5EF4-FFF2-40B4-BE49-F238E27FC236}">
                <a16:creationId xmlns:a16="http://schemas.microsoft.com/office/drawing/2014/main" id="{9D50E5B8-513D-4FC5-C806-D6D97578274F}"/>
              </a:ext>
            </a:extLst>
          </p:cNvPr>
          <p:cNvPicPr>
            <a:picLocks noChangeAspect="1"/>
          </p:cNvPicPr>
          <p:nvPr/>
        </p:nvPicPr>
        <p:blipFill rotWithShape="1">
          <a:blip r:embed="rId3"/>
          <a:srcRect t="9298" r="1" b="8167"/>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3" name="Content Placeholder 2">
            <a:extLst>
              <a:ext uri="{FF2B5EF4-FFF2-40B4-BE49-F238E27FC236}">
                <a16:creationId xmlns:a16="http://schemas.microsoft.com/office/drawing/2014/main" id="{5A490BD9-DCAC-A216-C347-19B39393EE7B}"/>
              </a:ext>
            </a:extLst>
          </p:cNvPr>
          <p:cNvSpPr>
            <a:spLocks noGrp="1"/>
          </p:cNvSpPr>
          <p:nvPr>
            <p:ph idx="1"/>
          </p:nvPr>
        </p:nvSpPr>
        <p:spPr>
          <a:xfrm>
            <a:off x="6167848" y="2871981"/>
            <a:ext cx="5474803" cy="3809373"/>
          </a:xfrm>
        </p:spPr>
        <p:txBody>
          <a:bodyPr vert="horz" lIns="91440" tIns="45720" rIns="91440" bIns="45720" rtlCol="0" anchor="t">
            <a:normAutofit/>
          </a:bodyPr>
          <a:lstStyle/>
          <a:p>
            <a:r>
              <a:rPr lang="en-GB" sz="1800" dirty="0">
                <a:ea typeface="+mn-lt"/>
                <a:cs typeface="+mn-lt"/>
              </a:rPr>
              <a:t>Mental Representation (internal working model) </a:t>
            </a:r>
            <a:endParaRPr lang="en-GB" sz="1800" dirty="0">
              <a:cs typeface="Calibri" panose="020F0502020204030204"/>
            </a:endParaRPr>
          </a:p>
          <a:p>
            <a:r>
              <a:rPr lang="en-GB" sz="1800" dirty="0">
                <a:ea typeface="+mn-lt"/>
                <a:cs typeface="+mn-lt"/>
              </a:rPr>
              <a:t>of their own worthiness</a:t>
            </a:r>
            <a:endParaRPr lang="en-GB" sz="1800" dirty="0"/>
          </a:p>
          <a:p>
            <a:endParaRPr lang="en-GB" sz="1800" dirty="0"/>
          </a:p>
          <a:p>
            <a:r>
              <a:rPr lang="en-GB" sz="1800" dirty="0">
                <a:ea typeface="+mn-lt"/>
                <a:cs typeface="+mn-lt"/>
              </a:rPr>
              <a:t>The Self</a:t>
            </a:r>
            <a:endParaRPr lang="en-GB" sz="1800" dirty="0"/>
          </a:p>
          <a:p>
            <a:r>
              <a:rPr lang="en-GB" sz="1800" dirty="0">
                <a:ea typeface="+mn-lt"/>
                <a:cs typeface="+mn-lt"/>
              </a:rPr>
              <a:t>Other People</a:t>
            </a:r>
            <a:endParaRPr lang="en-GB" sz="1800" dirty="0"/>
          </a:p>
          <a:p>
            <a:r>
              <a:rPr lang="en-GB" sz="1800" dirty="0">
                <a:ea typeface="+mn-lt"/>
                <a:cs typeface="+mn-lt"/>
              </a:rPr>
              <a:t>The Relationship between self and others.</a:t>
            </a:r>
            <a:endParaRPr lang="en-GB" sz="1800" dirty="0"/>
          </a:p>
          <a:p>
            <a:r>
              <a:rPr lang="en-GB" sz="1800" dirty="0">
                <a:ea typeface="+mn-lt"/>
                <a:cs typeface="+mn-lt"/>
              </a:rPr>
              <a:t>The quality of the close relationships developed as a young child, has a significant impact on how the self, others and social relationships are viewed, not just in childhood, but also into adulthood. </a:t>
            </a:r>
            <a:endParaRPr lang="en-GB" sz="1800" dirty="0"/>
          </a:p>
          <a:p>
            <a:endParaRPr lang="en-GB" sz="1500" dirty="0">
              <a:cs typeface="Calibri"/>
            </a:endParaRPr>
          </a:p>
        </p:txBody>
      </p:sp>
    </p:spTree>
    <p:extLst>
      <p:ext uri="{BB962C8B-B14F-4D97-AF65-F5344CB8AC3E}">
        <p14:creationId xmlns:p14="http://schemas.microsoft.com/office/powerpoint/2010/main" val="3275225769"/>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E6D442F1-7A7F-08B6-ED50-030F42AD3537}"/>
              </a:ext>
            </a:extLst>
          </p:cNvPr>
          <p:cNvPicPr>
            <a:picLocks noChangeAspect="1"/>
          </p:cNvPicPr>
          <p:nvPr/>
        </p:nvPicPr>
        <p:blipFill rotWithShape="1">
          <a:blip r:embed="rId2"/>
          <a:srcRect l="22965" r="9062"/>
          <a:stretch/>
        </p:blipFill>
        <p:spPr>
          <a:xfrm>
            <a:off x="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15" name="Freeform: Shape 14">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7" name="Freeform: Shape 16">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93C051D-BEB2-0179-587C-99E4FD8E1B9F}"/>
              </a:ext>
            </a:extLst>
          </p:cNvPr>
          <p:cNvSpPr>
            <a:spLocks noGrp="1"/>
          </p:cNvSpPr>
          <p:nvPr>
            <p:ph type="title"/>
          </p:nvPr>
        </p:nvSpPr>
        <p:spPr>
          <a:xfrm>
            <a:off x="6541987" y="141552"/>
            <a:ext cx="4819952" cy="1325563"/>
          </a:xfrm>
        </p:spPr>
        <p:txBody>
          <a:bodyPr>
            <a:normAutofit/>
          </a:bodyPr>
          <a:lstStyle/>
          <a:p>
            <a:r>
              <a:rPr lang="en-GB" dirty="0">
                <a:cs typeface="Calibri Light"/>
              </a:rPr>
              <a:t>Cont'd...</a:t>
            </a:r>
            <a:endParaRPr lang="en-GB" dirty="0"/>
          </a:p>
        </p:txBody>
      </p:sp>
      <p:sp>
        <p:nvSpPr>
          <p:cNvPr id="3" name="Content Placeholder 2">
            <a:extLst>
              <a:ext uri="{FF2B5EF4-FFF2-40B4-BE49-F238E27FC236}">
                <a16:creationId xmlns:a16="http://schemas.microsoft.com/office/drawing/2014/main" id="{D37BF5EA-A4E4-D388-5971-039DA1131F1C}"/>
              </a:ext>
            </a:extLst>
          </p:cNvPr>
          <p:cNvSpPr>
            <a:spLocks noGrp="1"/>
          </p:cNvSpPr>
          <p:nvPr>
            <p:ph idx="1"/>
          </p:nvPr>
        </p:nvSpPr>
        <p:spPr>
          <a:xfrm>
            <a:off x="6541987" y="1208282"/>
            <a:ext cx="4819951" cy="3181684"/>
          </a:xfrm>
        </p:spPr>
        <p:txBody>
          <a:bodyPr vert="horz" lIns="91440" tIns="45720" rIns="91440" bIns="45720" rtlCol="0" anchor="t">
            <a:normAutofit/>
          </a:bodyPr>
          <a:lstStyle/>
          <a:p>
            <a:r>
              <a:rPr lang="en-GB" sz="1800" dirty="0">
                <a:ea typeface="+mn-lt"/>
                <a:cs typeface="+mn-lt"/>
              </a:rPr>
              <a:t>Internal Working Models contain </a:t>
            </a:r>
            <a:r>
              <a:rPr lang="en-GB" sz="1800" i="1" dirty="0">
                <a:ea typeface="+mn-lt"/>
                <a:cs typeface="+mn-lt"/>
              </a:rPr>
              <a:t>expectations</a:t>
            </a:r>
            <a:r>
              <a:rPr lang="en-GB" sz="1800" dirty="0">
                <a:ea typeface="+mn-lt"/>
                <a:cs typeface="+mn-lt"/>
              </a:rPr>
              <a:t> and </a:t>
            </a:r>
            <a:r>
              <a:rPr lang="en-GB" sz="1800" i="1" dirty="0">
                <a:ea typeface="+mn-lt"/>
                <a:cs typeface="+mn-lt"/>
              </a:rPr>
              <a:t>beliefs</a:t>
            </a:r>
            <a:endParaRPr lang="en-GB" sz="1800" dirty="0">
              <a:cs typeface="Calibri"/>
            </a:endParaRPr>
          </a:p>
          <a:p>
            <a:endParaRPr lang="en-GB" sz="1800" dirty="0">
              <a:cs typeface="Calibri"/>
            </a:endParaRPr>
          </a:p>
        </p:txBody>
      </p:sp>
      <p:graphicFrame>
        <p:nvGraphicFramePr>
          <p:cNvPr id="4" name="Diagram 3">
            <a:extLst>
              <a:ext uri="{FF2B5EF4-FFF2-40B4-BE49-F238E27FC236}">
                <a16:creationId xmlns:a16="http://schemas.microsoft.com/office/drawing/2014/main" id="{8C233868-FB13-2E42-9C07-99374258A0E2}"/>
              </a:ext>
            </a:extLst>
          </p:cNvPr>
          <p:cNvGraphicFramePr/>
          <p:nvPr>
            <p:extLst>
              <p:ext uri="{D42A27DB-BD31-4B8C-83A1-F6EECF244321}">
                <p14:modId xmlns:p14="http://schemas.microsoft.com/office/powerpoint/2010/main" val="718614296"/>
              </p:ext>
            </p:extLst>
          </p:nvPr>
        </p:nvGraphicFramePr>
        <p:xfrm>
          <a:off x="5121907" y="143933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4352984"/>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3A962-DFCD-A5F4-9293-FCB23600B69C}"/>
              </a:ext>
            </a:extLst>
          </p:cNvPr>
          <p:cNvSpPr>
            <a:spLocks noGrp="1"/>
          </p:cNvSpPr>
          <p:nvPr>
            <p:ph type="title"/>
          </p:nvPr>
        </p:nvSpPr>
        <p:spPr>
          <a:xfrm>
            <a:off x="6289158" y="803325"/>
            <a:ext cx="5259707" cy="1325563"/>
          </a:xfrm>
        </p:spPr>
        <p:txBody>
          <a:bodyPr>
            <a:normAutofit/>
          </a:bodyPr>
          <a:lstStyle/>
          <a:p>
            <a:r>
              <a:rPr lang="en-GB" dirty="0">
                <a:ea typeface="+mj-lt"/>
                <a:cs typeface="+mj-lt"/>
              </a:rPr>
              <a:t>Patterns of attachment</a:t>
            </a:r>
            <a:endParaRPr lang="en-US" dirty="0"/>
          </a:p>
        </p:txBody>
      </p:sp>
      <p:sp>
        <p:nvSpPr>
          <p:cNvPr id="9" name="Freeform: Shape 8">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4" descr="A picture containing ground, outdoor, person, little&#10;&#10;Description automatically generated">
            <a:extLst>
              <a:ext uri="{FF2B5EF4-FFF2-40B4-BE49-F238E27FC236}">
                <a16:creationId xmlns:a16="http://schemas.microsoft.com/office/drawing/2014/main" id="{40CC06AA-FDBA-CBEC-8E0C-A885538D2264}"/>
              </a:ext>
            </a:extLst>
          </p:cNvPr>
          <p:cNvPicPr>
            <a:picLocks noChangeAspect="1"/>
          </p:cNvPicPr>
          <p:nvPr/>
        </p:nvPicPr>
        <p:blipFill rotWithShape="1">
          <a:blip r:embed="rId3"/>
          <a:srcRect l="3187" r="18295" b="-1"/>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B24E1108-DB9B-B8C3-6DAA-C34746C6B56C}"/>
              </a:ext>
            </a:extLst>
          </p:cNvPr>
          <p:cNvSpPr>
            <a:spLocks noGrp="1"/>
          </p:cNvSpPr>
          <p:nvPr>
            <p:ph idx="1"/>
          </p:nvPr>
        </p:nvSpPr>
        <p:spPr>
          <a:xfrm>
            <a:off x="6289158" y="2279018"/>
            <a:ext cx="5259714" cy="3375920"/>
          </a:xfrm>
        </p:spPr>
        <p:txBody>
          <a:bodyPr vert="horz" lIns="91440" tIns="45720" rIns="91440" bIns="45720" rtlCol="0" anchor="t">
            <a:normAutofit/>
          </a:bodyPr>
          <a:lstStyle/>
          <a:p>
            <a:r>
              <a:rPr lang="en-GB" sz="1800">
                <a:ea typeface="+mn-lt"/>
                <a:cs typeface="+mn-lt"/>
              </a:rPr>
              <a:t>Whatever the quality of the parent-child relationship, the goal of any attachment behaviour is to bring the child to a place of safety. To find the attachment figure where safety and protection can be found.</a:t>
            </a:r>
            <a:endParaRPr lang="en-GB" sz="1800">
              <a:cs typeface="Calibri" panose="020F0502020204030204"/>
            </a:endParaRPr>
          </a:p>
          <a:p>
            <a:r>
              <a:rPr lang="en-GB" sz="1800">
                <a:ea typeface="+mn-lt"/>
                <a:cs typeface="+mn-lt"/>
              </a:rPr>
              <a:t>If the child cannot get to that protection or security, the child will develop psychological strategies that will help them to cope, to defend against the anxieties. </a:t>
            </a:r>
            <a:endParaRPr lang="en-GB" sz="1800"/>
          </a:p>
          <a:p>
            <a:endParaRPr lang="en-GB" sz="1800">
              <a:cs typeface="Calibri"/>
            </a:endParaRPr>
          </a:p>
        </p:txBody>
      </p:sp>
    </p:spTree>
    <p:extLst>
      <p:ext uri="{BB962C8B-B14F-4D97-AF65-F5344CB8AC3E}">
        <p14:creationId xmlns:p14="http://schemas.microsoft.com/office/powerpoint/2010/main" val="2598342391"/>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F2B1A-4A6D-7CA1-32C2-270E82E47DC3}"/>
              </a:ext>
            </a:extLst>
          </p:cNvPr>
          <p:cNvSpPr>
            <a:spLocks noGrp="1"/>
          </p:cNvSpPr>
          <p:nvPr>
            <p:ph type="title"/>
          </p:nvPr>
        </p:nvSpPr>
        <p:spPr>
          <a:xfrm>
            <a:off x="762001" y="803325"/>
            <a:ext cx="5314536" cy="1325563"/>
          </a:xfrm>
        </p:spPr>
        <p:txBody>
          <a:bodyPr>
            <a:normAutofit/>
          </a:bodyPr>
          <a:lstStyle/>
          <a:p>
            <a:r>
              <a:rPr lang="en-GB" dirty="0">
                <a:cs typeface="Calibri Light"/>
              </a:rPr>
              <a:t>Patterns of attachment</a:t>
            </a:r>
            <a:endParaRPr lang="en-GB" dirty="0"/>
          </a:p>
        </p:txBody>
      </p:sp>
      <p:sp>
        <p:nvSpPr>
          <p:cNvPr id="3" name="Content Placeholder 2">
            <a:extLst>
              <a:ext uri="{FF2B5EF4-FFF2-40B4-BE49-F238E27FC236}">
                <a16:creationId xmlns:a16="http://schemas.microsoft.com/office/drawing/2014/main" id="{5BA1A151-A6CB-EEFF-31F4-72619C9951C6}"/>
              </a:ext>
            </a:extLst>
          </p:cNvPr>
          <p:cNvSpPr>
            <a:spLocks noGrp="1"/>
          </p:cNvSpPr>
          <p:nvPr>
            <p:ph idx="1"/>
          </p:nvPr>
        </p:nvSpPr>
        <p:spPr>
          <a:xfrm>
            <a:off x="762000" y="2279018"/>
            <a:ext cx="5314543" cy="3375920"/>
          </a:xfrm>
        </p:spPr>
        <p:txBody>
          <a:bodyPr vert="horz" lIns="91440" tIns="45720" rIns="91440" bIns="45720" rtlCol="0" anchor="t">
            <a:normAutofit/>
          </a:bodyPr>
          <a:lstStyle/>
          <a:p>
            <a:r>
              <a:rPr lang="en-GB" sz="1800" dirty="0">
                <a:ea typeface="+mn-lt"/>
                <a:cs typeface="+mn-lt"/>
              </a:rPr>
              <a:t>Each pattern of attachment represents a strategy to produce and receive care and protection.</a:t>
            </a:r>
            <a:endParaRPr lang="en-GB" sz="1800" dirty="0">
              <a:cs typeface="Calibri" panose="020F0502020204030204"/>
            </a:endParaRPr>
          </a:p>
          <a:p>
            <a:r>
              <a:rPr lang="en-GB" sz="1800" dirty="0">
                <a:ea typeface="+mn-lt"/>
                <a:cs typeface="+mn-lt"/>
              </a:rPr>
              <a:t>Four combinations of the way the self and others are experienced and mentally modelled within the parent-child relationship:</a:t>
            </a:r>
            <a:endParaRPr lang="en-GB" sz="1800" dirty="0"/>
          </a:p>
          <a:p>
            <a:r>
              <a:rPr lang="en-GB" sz="1800" dirty="0">
                <a:ea typeface="+mn-lt"/>
                <a:cs typeface="+mn-lt"/>
              </a:rPr>
              <a:t>Secure </a:t>
            </a:r>
          </a:p>
          <a:p>
            <a:r>
              <a:rPr lang="en-GB" sz="1800" dirty="0">
                <a:ea typeface="+mn-lt"/>
                <a:cs typeface="+mn-lt"/>
              </a:rPr>
              <a:t>Avoidant </a:t>
            </a:r>
            <a:endParaRPr lang="en-GB" sz="1800" dirty="0"/>
          </a:p>
          <a:p>
            <a:r>
              <a:rPr lang="en-GB" sz="1800" dirty="0">
                <a:ea typeface="+mn-lt"/>
                <a:cs typeface="+mn-lt"/>
              </a:rPr>
              <a:t>Ambivalent </a:t>
            </a:r>
            <a:endParaRPr lang="en-GB" sz="1800" dirty="0"/>
          </a:p>
          <a:p>
            <a:r>
              <a:rPr lang="en-GB" sz="1800" dirty="0">
                <a:ea typeface="+mn-lt"/>
                <a:cs typeface="+mn-lt"/>
              </a:rPr>
              <a:t>Disorganised </a:t>
            </a:r>
            <a:endParaRPr lang="en-GB" sz="1800" dirty="0"/>
          </a:p>
          <a:p>
            <a:endParaRPr lang="en-GB" sz="1800">
              <a:cs typeface="Calibri"/>
            </a:endParaRPr>
          </a:p>
        </p:txBody>
      </p:sp>
      <p:sp>
        <p:nvSpPr>
          <p:cNvPr id="10" name="Freeform: Shape 9">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Background pattern&#10;&#10;Description automatically generated">
            <a:extLst>
              <a:ext uri="{FF2B5EF4-FFF2-40B4-BE49-F238E27FC236}">
                <a16:creationId xmlns:a16="http://schemas.microsoft.com/office/drawing/2014/main" id="{3C57785D-507C-D87B-EDCF-59A3752F9BC5}"/>
              </a:ext>
            </a:extLst>
          </p:cNvPr>
          <p:cNvPicPr>
            <a:picLocks noChangeAspect="1"/>
          </p:cNvPicPr>
          <p:nvPr/>
        </p:nvPicPr>
        <p:blipFill rotWithShape="1">
          <a:blip r:embed="rId3"/>
          <a:srcRect l="27010" r="8756" b="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254628510"/>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6" name="Picture 6" descr="A picture containing grass, outdoor&#10;&#10;Description automatically generated">
            <a:extLst>
              <a:ext uri="{FF2B5EF4-FFF2-40B4-BE49-F238E27FC236}">
                <a16:creationId xmlns:a16="http://schemas.microsoft.com/office/drawing/2014/main" id="{CF2EADA1-C46E-D2E9-E846-9FF7B5E86814}"/>
              </a:ext>
            </a:extLst>
          </p:cNvPr>
          <p:cNvPicPr>
            <a:picLocks noChangeAspect="1"/>
          </p:cNvPicPr>
          <p:nvPr/>
        </p:nvPicPr>
        <p:blipFill rotWithShape="1">
          <a:blip r:embed="rId2"/>
          <a:srcRect l="31772" r="-1" b="-1"/>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11" name="Freeform: Shape 10">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Freeform: Shape 12">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603D79-2A9C-FA39-9A9A-B25B87AC2BFA}"/>
              </a:ext>
            </a:extLst>
          </p:cNvPr>
          <p:cNvSpPr>
            <a:spLocks noGrp="1"/>
          </p:cNvSpPr>
          <p:nvPr>
            <p:ph type="title"/>
          </p:nvPr>
        </p:nvSpPr>
        <p:spPr>
          <a:xfrm>
            <a:off x="6801436" y="1396289"/>
            <a:ext cx="4819952" cy="1325563"/>
          </a:xfrm>
        </p:spPr>
        <p:txBody>
          <a:bodyPr>
            <a:normAutofit/>
          </a:bodyPr>
          <a:lstStyle/>
          <a:p>
            <a:r>
              <a:rPr lang="en-GB" dirty="0">
                <a:cs typeface="Calibri Light"/>
              </a:rPr>
              <a:t>Secure Attachment</a:t>
            </a:r>
            <a:endParaRPr lang="en-GB" dirty="0"/>
          </a:p>
        </p:txBody>
      </p:sp>
      <p:sp>
        <p:nvSpPr>
          <p:cNvPr id="3" name="Content Placeholder 2">
            <a:extLst>
              <a:ext uri="{FF2B5EF4-FFF2-40B4-BE49-F238E27FC236}">
                <a16:creationId xmlns:a16="http://schemas.microsoft.com/office/drawing/2014/main" id="{0E745515-157F-D11D-7D5A-9DBF3C1DA00B}"/>
              </a:ext>
            </a:extLst>
          </p:cNvPr>
          <p:cNvSpPr>
            <a:spLocks noGrp="1"/>
          </p:cNvSpPr>
          <p:nvPr>
            <p:ph idx="1"/>
          </p:nvPr>
        </p:nvSpPr>
        <p:spPr>
          <a:xfrm>
            <a:off x="6801435" y="2871982"/>
            <a:ext cx="4819951" cy="3181684"/>
          </a:xfrm>
        </p:spPr>
        <p:txBody>
          <a:bodyPr vert="horz" lIns="91440" tIns="45720" rIns="91440" bIns="45720" rtlCol="0" anchor="t">
            <a:normAutofit/>
          </a:bodyPr>
          <a:lstStyle/>
          <a:p>
            <a:r>
              <a:rPr lang="en-GB" sz="1800">
                <a:ea typeface="+mn-lt"/>
                <a:cs typeface="+mn-lt"/>
              </a:rPr>
              <a:t>They will approach their caregiver directly and positively</a:t>
            </a:r>
          </a:p>
          <a:p>
            <a:r>
              <a:rPr lang="en-GB" sz="1800">
                <a:ea typeface="+mn-lt"/>
                <a:cs typeface="+mn-lt"/>
              </a:rPr>
              <a:t>A sense of trust in others </a:t>
            </a:r>
          </a:p>
          <a:p>
            <a:r>
              <a:rPr lang="en-GB" sz="1800">
                <a:ea typeface="+mn-lt"/>
                <a:cs typeface="+mn-lt"/>
              </a:rPr>
              <a:t>They have an internal working model of the self that feels loved, lovable and loving </a:t>
            </a:r>
          </a:p>
          <a:p>
            <a:endParaRPr lang="en-GB" sz="1800">
              <a:cs typeface="Calibri"/>
            </a:endParaRPr>
          </a:p>
        </p:txBody>
      </p:sp>
    </p:spTree>
    <p:extLst>
      <p:ext uri="{BB962C8B-B14F-4D97-AF65-F5344CB8AC3E}">
        <p14:creationId xmlns:p14="http://schemas.microsoft.com/office/powerpoint/2010/main" val="2167554132"/>
      </p:ext>
    </p:extLst>
  </p:cSld>
  <p:clrMapOvr>
    <a:overrideClrMapping bg1="dk1" tx1="lt1" bg2="dk2" tx2="lt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093EEDFC-36CC-1898-B714-74F497A2F816}"/>
              </a:ext>
            </a:extLst>
          </p:cNvPr>
          <p:cNvPicPr>
            <a:picLocks noChangeAspect="1"/>
          </p:cNvPicPr>
          <p:nvPr/>
        </p:nvPicPr>
        <p:blipFill rotWithShape="1">
          <a:blip r:embed="rId3"/>
          <a:srcRect l="9516" r="22766" b="-1"/>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9" name="Freeform: Shape 8">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65819F9-BEA0-EA69-6CD7-1C73813252C1}"/>
              </a:ext>
            </a:extLst>
          </p:cNvPr>
          <p:cNvSpPr>
            <a:spLocks noGrp="1"/>
          </p:cNvSpPr>
          <p:nvPr>
            <p:ph type="title"/>
          </p:nvPr>
        </p:nvSpPr>
        <p:spPr>
          <a:xfrm>
            <a:off x="6801436" y="1396289"/>
            <a:ext cx="4819952" cy="1325563"/>
          </a:xfrm>
        </p:spPr>
        <p:txBody>
          <a:bodyPr>
            <a:normAutofit/>
          </a:bodyPr>
          <a:lstStyle/>
          <a:p>
            <a:r>
              <a:rPr lang="en-GB" dirty="0">
                <a:cs typeface="Calibri Light"/>
              </a:rPr>
              <a:t>Insecure-Avoidant</a:t>
            </a:r>
            <a:endParaRPr lang="en-GB" dirty="0"/>
          </a:p>
        </p:txBody>
      </p:sp>
      <p:sp>
        <p:nvSpPr>
          <p:cNvPr id="3" name="Content Placeholder 2">
            <a:extLst>
              <a:ext uri="{FF2B5EF4-FFF2-40B4-BE49-F238E27FC236}">
                <a16:creationId xmlns:a16="http://schemas.microsoft.com/office/drawing/2014/main" id="{A4B3CA45-7303-D668-28AF-7D2C00D5A13C}"/>
              </a:ext>
            </a:extLst>
          </p:cNvPr>
          <p:cNvSpPr>
            <a:spLocks noGrp="1"/>
          </p:cNvSpPr>
          <p:nvPr>
            <p:ph idx="1"/>
          </p:nvPr>
        </p:nvSpPr>
        <p:spPr>
          <a:xfrm>
            <a:off x="6801435" y="2871982"/>
            <a:ext cx="4819951" cy="3181684"/>
          </a:xfrm>
        </p:spPr>
        <p:txBody>
          <a:bodyPr vert="horz" lIns="91440" tIns="45720" rIns="91440" bIns="45720" rtlCol="0" anchor="t">
            <a:normAutofit/>
          </a:bodyPr>
          <a:lstStyle/>
          <a:p>
            <a:r>
              <a:rPr lang="en-GB" sz="1800">
                <a:ea typeface="+mn-lt"/>
                <a:cs typeface="+mn-lt"/>
              </a:rPr>
              <a:t>When caregivers reject expressions of need and support children are likely to develop avoidant attachment strategies.</a:t>
            </a:r>
            <a:endParaRPr lang="en-GB" sz="1800">
              <a:cs typeface="Calibri" panose="020F0502020204030204"/>
            </a:endParaRPr>
          </a:p>
          <a:p>
            <a:r>
              <a:rPr lang="en-GB" sz="1800">
                <a:ea typeface="+mn-lt"/>
                <a:cs typeface="+mn-lt"/>
              </a:rPr>
              <a:t>The child begins to learn that to get close to the caregiver, they stop showing signs of need and attachment.</a:t>
            </a:r>
            <a:endParaRPr lang="en-GB" sz="1800"/>
          </a:p>
          <a:p>
            <a:r>
              <a:rPr lang="en-GB" sz="1800">
                <a:ea typeface="+mn-lt"/>
                <a:cs typeface="+mn-lt"/>
              </a:rPr>
              <a:t>Children learn to control their feelings, their affect is over-regulated.</a:t>
            </a:r>
            <a:endParaRPr lang="en-GB" sz="1800"/>
          </a:p>
          <a:p>
            <a:endParaRPr lang="en-GB" sz="1800">
              <a:cs typeface="Calibri"/>
            </a:endParaRPr>
          </a:p>
        </p:txBody>
      </p:sp>
    </p:spTree>
    <p:extLst>
      <p:ext uri="{BB962C8B-B14F-4D97-AF65-F5344CB8AC3E}">
        <p14:creationId xmlns:p14="http://schemas.microsoft.com/office/powerpoint/2010/main" val="966810500"/>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DD403-25FE-AFFE-B1D9-9EFCE5DBB4F5}"/>
              </a:ext>
            </a:extLst>
          </p:cNvPr>
          <p:cNvSpPr>
            <a:spLocks noGrp="1"/>
          </p:cNvSpPr>
          <p:nvPr>
            <p:ph type="title"/>
          </p:nvPr>
        </p:nvSpPr>
        <p:spPr>
          <a:xfrm>
            <a:off x="762001" y="803325"/>
            <a:ext cx="5314536" cy="1325563"/>
          </a:xfrm>
        </p:spPr>
        <p:txBody>
          <a:bodyPr>
            <a:normAutofit/>
          </a:bodyPr>
          <a:lstStyle/>
          <a:p>
            <a:r>
              <a:rPr lang="en-GB" dirty="0">
                <a:cs typeface="Calibri Light"/>
              </a:rPr>
              <a:t>Insecure- ambivalent </a:t>
            </a:r>
            <a:endParaRPr lang="en-GB" dirty="0"/>
          </a:p>
        </p:txBody>
      </p:sp>
      <p:sp>
        <p:nvSpPr>
          <p:cNvPr id="3" name="Content Placeholder 2">
            <a:extLst>
              <a:ext uri="{FF2B5EF4-FFF2-40B4-BE49-F238E27FC236}">
                <a16:creationId xmlns:a16="http://schemas.microsoft.com/office/drawing/2014/main" id="{492FD843-2E93-99F4-0232-5E6551CBEED4}"/>
              </a:ext>
            </a:extLst>
          </p:cNvPr>
          <p:cNvSpPr>
            <a:spLocks noGrp="1"/>
          </p:cNvSpPr>
          <p:nvPr>
            <p:ph idx="1"/>
          </p:nvPr>
        </p:nvSpPr>
        <p:spPr>
          <a:xfrm>
            <a:off x="762000" y="2279018"/>
            <a:ext cx="5314543" cy="3375920"/>
          </a:xfrm>
        </p:spPr>
        <p:txBody>
          <a:bodyPr vert="horz" lIns="91440" tIns="45720" rIns="91440" bIns="45720" rtlCol="0" anchor="t">
            <a:normAutofit/>
          </a:bodyPr>
          <a:lstStyle/>
          <a:p>
            <a:r>
              <a:rPr lang="en-GB" sz="1800" dirty="0">
                <a:cs typeface="Calibri"/>
              </a:rPr>
              <a:t>Usually display clingy behaviour and can be difficult to settle. </a:t>
            </a:r>
          </a:p>
          <a:p>
            <a:r>
              <a:rPr lang="en-GB" sz="1800" dirty="0">
                <a:ea typeface="+mn-lt"/>
                <a:cs typeface="+mn-lt"/>
              </a:rPr>
              <a:t>Carers who are insensitive,  or where love and affection are inconsistently given, will have children who develop ambivalent strategies:</a:t>
            </a:r>
            <a:endParaRPr lang="en-GB" sz="1800" dirty="0">
              <a:cs typeface="Calibri"/>
            </a:endParaRPr>
          </a:p>
          <a:p>
            <a:r>
              <a:rPr lang="en-GB" sz="1800" dirty="0">
                <a:ea typeface="+mn-lt"/>
                <a:cs typeface="+mn-lt"/>
              </a:rPr>
              <a:t>In ambivalent relationships, there is no safety.  Love and acceptance one day do not guarantee love and acceptance the next day, even under identical circumstances. </a:t>
            </a:r>
            <a:endParaRPr lang="en-GB" sz="1800" dirty="0"/>
          </a:p>
          <a:p>
            <a:endParaRPr lang="en-GB" sz="1800">
              <a:cs typeface="Calibri"/>
            </a:endParaRPr>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person, indoor&#10;&#10;Description automatically generated">
            <a:extLst>
              <a:ext uri="{FF2B5EF4-FFF2-40B4-BE49-F238E27FC236}">
                <a16:creationId xmlns:a16="http://schemas.microsoft.com/office/drawing/2014/main" id="{D7BF917A-A5AD-DBA7-5AD7-79B2FF75D412}"/>
              </a:ext>
            </a:extLst>
          </p:cNvPr>
          <p:cNvPicPr>
            <a:picLocks noChangeAspect="1"/>
          </p:cNvPicPr>
          <p:nvPr/>
        </p:nvPicPr>
        <p:blipFill rotWithShape="1">
          <a:blip r:embed="rId3"/>
          <a:srcRect l="22032" r="13721"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150123625"/>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257A3D-D1E8-DCD6-CC7E-6EB0D0D1CA28}"/>
              </a:ext>
            </a:extLst>
          </p:cNvPr>
          <p:cNvSpPr>
            <a:spLocks noGrp="1"/>
          </p:cNvSpPr>
          <p:nvPr>
            <p:ph type="title"/>
          </p:nvPr>
        </p:nvSpPr>
        <p:spPr>
          <a:xfrm>
            <a:off x="2311147" y="365760"/>
            <a:ext cx="7569706" cy="1288238"/>
          </a:xfrm>
        </p:spPr>
        <p:txBody>
          <a:bodyPr anchor="ctr">
            <a:normAutofit/>
          </a:bodyPr>
          <a:lstStyle/>
          <a:p>
            <a:pPr algn="ctr"/>
            <a:r>
              <a:rPr lang="en-GB" sz="4100">
                <a:latin typeface="Calibri"/>
                <a:cs typeface="Calibri"/>
              </a:rPr>
              <a:t>Disorganised attachment behaviour</a:t>
            </a:r>
            <a:endParaRPr lang="en-US" sz="4100"/>
          </a:p>
        </p:txBody>
      </p:sp>
      <p:sp>
        <p:nvSpPr>
          <p:cNvPr id="3" name="Content Placeholder 2">
            <a:extLst>
              <a:ext uri="{FF2B5EF4-FFF2-40B4-BE49-F238E27FC236}">
                <a16:creationId xmlns:a16="http://schemas.microsoft.com/office/drawing/2014/main" id="{B5EC661B-1BF4-1C13-5121-7D7C20A459FA}"/>
              </a:ext>
            </a:extLst>
          </p:cNvPr>
          <p:cNvSpPr>
            <a:spLocks noGrp="1"/>
          </p:cNvSpPr>
          <p:nvPr>
            <p:ph idx="1"/>
          </p:nvPr>
        </p:nvSpPr>
        <p:spPr>
          <a:xfrm>
            <a:off x="2165569" y="1956816"/>
            <a:ext cx="7860863" cy="4024884"/>
          </a:xfrm>
        </p:spPr>
        <p:txBody>
          <a:bodyPr vert="horz" lIns="91440" tIns="45720" rIns="91440" bIns="45720" rtlCol="0" anchor="t">
            <a:normAutofit/>
          </a:bodyPr>
          <a:lstStyle/>
          <a:p>
            <a:r>
              <a:rPr lang="en-GB" sz="2200">
                <a:cs typeface="Calibri"/>
              </a:rPr>
              <a:t>Perhaps the most complex and has caused a lot of discussion in the field.</a:t>
            </a:r>
          </a:p>
          <a:p>
            <a:r>
              <a:rPr lang="en-GB" sz="2200">
                <a:cs typeface="Calibri"/>
              </a:rPr>
              <a:t>It arose as a result of watching children who behaved in an unsual manner, when traditionally they should have been running to their caregiver. It’s a complex attachment style and can arise if the child is frightened of or frightened for their caregiver.</a:t>
            </a:r>
          </a:p>
          <a:p>
            <a:r>
              <a:rPr lang="en-GB" sz="2200">
                <a:ea typeface="+mn-lt"/>
                <a:cs typeface="+mn-lt"/>
              </a:rPr>
              <a:t>Relationship with caregivers is stressful. The attachment figures is often the cause of the stress, fear.</a:t>
            </a:r>
            <a:endParaRPr lang="en-GB" sz="2200">
              <a:cs typeface="Calibri"/>
            </a:endParaRPr>
          </a:p>
          <a:p>
            <a:r>
              <a:rPr lang="en-GB" sz="2200">
                <a:ea typeface="+mn-lt"/>
                <a:cs typeface="+mn-lt"/>
              </a:rPr>
              <a:t>Parents who are abusive, psychotic, depressed, emotionally unavailable, who neglect to offer protection, who frighten the children.</a:t>
            </a:r>
            <a:endParaRPr lang="en-GB" sz="2200"/>
          </a:p>
          <a:p>
            <a:endParaRPr lang="en-GB" sz="2200">
              <a:cs typeface="Calibri"/>
            </a:endParaRPr>
          </a:p>
        </p:txBody>
      </p:sp>
    </p:spTree>
    <p:extLst>
      <p:ext uri="{BB962C8B-B14F-4D97-AF65-F5344CB8AC3E}">
        <p14:creationId xmlns:p14="http://schemas.microsoft.com/office/powerpoint/2010/main" val="2546479234"/>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50D76-3892-7D42-CF1E-34FB755216AC}"/>
              </a:ext>
            </a:extLst>
          </p:cNvPr>
          <p:cNvSpPr>
            <a:spLocks noGrp="1"/>
          </p:cNvSpPr>
          <p:nvPr>
            <p:ph type="title"/>
          </p:nvPr>
        </p:nvSpPr>
        <p:spPr>
          <a:xfrm>
            <a:off x="762001" y="803325"/>
            <a:ext cx="5314536" cy="1325563"/>
          </a:xfrm>
        </p:spPr>
        <p:txBody>
          <a:bodyPr>
            <a:normAutofit/>
          </a:bodyPr>
          <a:lstStyle/>
          <a:p>
            <a:r>
              <a:rPr lang="en-GB" dirty="0">
                <a:cs typeface="Calibri Light"/>
              </a:rPr>
              <a:t>Positive outlook</a:t>
            </a:r>
            <a:endParaRPr lang="en-GB" dirty="0"/>
          </a:p>
        </p:txBody>
      </p:sp>
      <p:sp>
        <p:nvSpPr>
          <p:cNvPr id="3" name="Content Placeholder 2">
            <a:extLst>
              <a:ext uri="{FF2B5EF4-FFF2-40B4-BE49-F238E27FC236}">
                <a16:creationId xmlns:a16="http://schemas.microsoft.com/office/drawing/2014/main" id="{A43CF215-1ADF-4E4E-9C5E-4FD83C0CEF46}"/>
              </a:ext>
            </a:extLst>
          </p:cNvPr>
          <p:cNvSpPr>
            <a:spLocks noGrp="1"/>
          </p:cNvSpPr>
          <p:nvPr>
            <p:ph idx="1"/>
          </p:nvPr>
        </p:nvSpPr>
        <p:spPr>
          <a:xfrm>
            <a:off x="762000" y="2279018"/>
            <a:ext cx="5314543" cy="3375920"/>
          </a:xfrm>
        </p:spPr>
        <p:txBody>
          <a:bodyPr vert="horz" lIns="91440" tIns="45720" rIns="91440" bIns="45720" rtlCol="0" anchor="t">
            <a:normAutofit/>
          </a:bodyPr>
          <a:lstStyle/>
          <a:p>
            <a:r>
              <a:rPr lang="en-GB" sz="1800">
                <a:cs typeface="Calibri"/>
              </a:rPr>
              <a:t>All of these attachment behaviours can be reversed if there is a consistent positive, nurturing relationship, or through therapy that can change the neural pathways. Having a different understanding of relationships can change behaviour.</a:t>
            </a:r>
            <a:endParaRPr lang="en-GB" sz="1800"/>
          </a:p>
        </p:txBody>
      </p:sp>
      <p:sp>
        <p:nvSpPr>
          <p:cNvPr id="15"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14A86A9C-0DF9-F8F8-26A1-D2B9CBE7CBC8}"/>
              </a:ext>
            </a:extLst>
          </p:cNvPr>
          <p:cNvPicPr>
            <a:picLocks noChangeAspect="1"/>
          </p:cNvPicPr>
          <p:nvPr/>
        </p:nvPicPr>
        <p:blipFill rotWithShape="1">
          <a:blip r:embed="rId2"/>
          <a:srcRect l="6426" r="2957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04464088"/>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C835719-F02F-65C7-CB0D-F5620264A587}"/>
              </a:ext>
            </a:extLst>
          </p:cNvPr>
          <p:cNvPicPr>
            <a:picLocks noChangeAspect="1"/>
          </p:cNvPicPr>
          <p:nvPr/>
        </p:nvPicPr>
        <p:blipFill rotWithShape="1">
          <a:blip r:embed="rId2"/>
          <a:srcRect l="13667" r="20105"/>
          <a:stretch/>
        </p:blipFill>
        <p:spPr>
          <a:xfrm>
            <a:off x="4117521" y="10"/>
            <a:ext cx="8074479" cy="6857990"/>
          </a:xfrm>
          <a:prstGeom prst="rect">
            <a:avLst/>
          </a:prstGeom>
        </p:spPr>
      </p:pic>
      <p:sp>
        <p:nvSpPr>
          <p:cNvPr id="49" name="Freeform: Shape 48">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 name="Freeform: Shape 50">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5548604-FAC1-A629-27F4-E77A224DDA83}"/>
              </a:ext>
            </a:extLst>
          </p:cNvPr>
          <p:cNvSpPr>
            <a:spLocks noGrp="1"/>
          </p:cNvSpPr>
          <p:nvPr>
            <p:ph type="title"/>
          </p:nvPr>
        </p:nvSpPr>
        <p:spPr>
          <a:xfrm>
            <a:off x="804672" y="365125"/>
            <a:ext cx="5266155" cy="1325563"/>
          </a:xfrm>
        </p:spPr>
        <p:txBody>
          <a:bodyPr>
            <a:normAutofit/>
          </a:bodyPr>
          <a:lstStyle/>
          <a:p>
            <a:r>
              <a:rPr lang="en-GB">
                <a:cs typeface="Calibri Light"/>
              </a:rPr>
              <a:t>Homework</a:t>
            </a:r>
            <a:endParaRPr lang="en-GB"/>
          </a:p>
        </p:txBody>
      </p:sp>
      <p:sp>
        <p:nvSpPr>
          <p:cNvPr id="3" name="Content Placeholder 2">
            <a:extLst>
              <a:ext uri="{FF2B5EF4-FFF2-40B4-BE49-F238E27FC236}">
                <a16:creationId xmlns:a16="http://schemas.microsoft.com/office/drawing/2014/main" id="{096C5E91-8770-0818-0B90-42B923015DC4}"/>
              </a:ext>
            </a:extLst>
          </p:cNvPr>
          <p:cNvSpPr>
            <a:spLocks noGrp="1"/>
          </p:cNvSpPr>
          <p:nvPr>
            <p:ph idx="1"/>
          </p:nvPr>
        </p:nvSpPr>
        <p:spPr>
          <a:xfrm>
            <a:off x="804672" y="2022601"/>
            <a:ext cx="3941499" cy="4154361"/>
          </a:xfrm>
        </p:spPr>
        <p:txBody>
          <a:bodyPr vert="horz" lIns="91440" tIns="45720" rIns="91440" bIns="45720" rtlCol="0">
            <a:normAutofit/>
          </a:bodyPr>
          <a:lstStyle/>
          <a:p>
            <a:r>
              <a:rPr lang="en-GB" sz="2000">
                <a:cs typeface="Calibri"/>
              </a:rPr>
              <a:t>Look for literature that engages in critical discussion of attachment styles, particularly disordered attachment.</a:t>
            </a:r>
          </a:p>
        </p:txBody>
      </p:sp>
    </p:spTree>
    <p:extLst>
      <p:ext uri="{BB962C8B-B14F-4D97-AF65-F5344CB8AC3E}">
        <p14:creationId xmlns:p14="http://schemas.microsoft.com/office/powerpoint/2010/main" val="3856110916"/>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2110</Words>
  <Application>Microsoft Office PowerPoint</Application>
  <PresentationFormat>Widescreen</PresentationFormat>
  <Paragraphs>211</Paragraphs>
  <Slides>40</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Calibri</vt:lpstr>
      <vt:lpstr>Calibri Light</vt:lpstr>
      <vt:lpstr>office theme</vt:lpstr>
      <vt:lpstr>Attachment</vt:lpstr>
      <vt:lpstr>Aims</vt:lpstr>
      <vt:lpstr>Why attachment matters</vt:lpstr>
      <vt:lpstr>Attachment in children</vt:lpstr>
      <vt:lpstr>What is attachment?</vt:lpstr>
      <vt:lpstr>How does attachment begin or develop?</vt:lpstr>
      <vt:lpstr>Why is it important?</vt:lpstr>
      <vt:lpstr>Where did it all start?</vt:lpstr>
      <vt:lpstr>John Bowlby</vt:lpstr>
      <vt:lpstr>Mary Ainsworth</vt:lpstr>
      <vt:lpstr>The Strange Situation</vt:lpstr>
      <vt:lpstr>Attachment styles:</vt:lpstr>
      <vt:lpstr>Ethology – the scientific study of non-human animal behaviour</vt:lpstr>
      <vt:lpstr>Fear System</vt:lpstr>
      <vt:lpstr>Attachment System and the Fear System</vt:lpstr>
      <vt:lpstr>Attachment Behaviour and Young Children</vt:lpstr>
      <vt:lpstr>Attachment and young children</vt:lpstr>
      <vt:lpstr>Attachment: development</vt:lpstr>
      <vt:lpstr>Attachment behaviours</vt:lpstr>
      <vt:lpstr>The older infant</vt:lpstr>
      <vt:lpstr>Attachment Figures</vt:lpstr>
      <vt:lpstr>Maintenance of Attachment System</vt:lpstr>
      <vt:lpstr>Circle of Security</vt:lpstr>
      <vt:lpstr>Safe-haven and Secure base</vt:lpstr>
      <vt:lpstr>Emotion Regulation</vt:lpstr>
      <vt:lpstr>Emotion Regulation</vt:lpstr>
      <vt:lpstr>Emotion Regulation</vt:lpstr>
      <vt:lpstr>Neuroscience of emotional regulation</vt:lpstr>
      <vt:lpstr>Cognitive reappraisal </vt:lpstr>
      <vt:lpstr>Biological  Stress Systems</vt:lpstr>
      <vt:lpstr>The Internal Working Model</vt:lpstr>
      <vt:lpstr>Cont'd...</vt:lpstr>
      <vt:lpstr>Patterns of attachment</vt:lpstr>
      <vt:lpstr>Patterns of attachment</vt:lpstr>
      <vt:lpstr>Secure Attachment</vt:lpstr>
      <vt:lpstr>Insecure-Avoidant</vt:lpstr>
      <vt:lpstr>Insecure- ambivalent </vt:lpstr>
      <vt:lpstr>Disorganised attachment behaviour</vt:lpstr>
      <vt:lpstr>Positive outlook</vt:lpstr>
      <vt:lpstr>Homework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Slade</dc:creator>
  <cp:lastModifiedBy>Karen EatonThomas</cp:lastModifiedBy>
  <cp:revision>388</cp:revision>
  <dcterms:created xsi:type="dcterms:W3CDTF">2022-10-12T16:54:57Z</dcterms:created>
  <dcterms:modified xsi:type="dcterms:W3CDTF">2025-11-16T13:42:51Z</dcterms:modified>
</cp:coreProperties>
</file>