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1" r:id="rId3"/>
    <p:sldId id="260" r:id="rId4"/>
    <p:sldId id="257" r:id="rId5"/>
    <p:sldId id="258" r:id="rId6"/>
    <p:sldId id="262" r:id="rId7"/>
    <p:sldId id="259"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23" d="100"/>
          <a:sy n="123" d="100"/>
        </p:scale>
        <p:origin x="11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0896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1051409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7554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ADB488-DEF2-4D80-828E-E5D3AC89F42D}"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1519894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ADB488-DEF2-4D80-828E-E5D3AC89F42D}" type="datetimeFigureOut">
              <a:rPr lang="en-GB" smtClean="0"/>
              <a:t>22/10/2026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1775227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ADB488-DEF2-4D80-828E-E5D3AC89F42D}" type="datetimeFigureOut">
              <a:rPr lang="en-GB" smtClean="0"/>
              <a:t>22/10/2026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2786256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ADB488-DEF2-4D80-828E-E5D3AC89F42D}" type="datetimeFigureOut">
              <a:rPr lang="en-GB" smtClean="0"/>
              <a:t>22/10/2026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132464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5ADB488-DEF2-4D80-828E-E5D3AC89F42D}"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2943741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5ADB488-DEF2-4D80-828E-E5D3AC89F42D}"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C48A56-080D-4C43-B2C7-E65C2EF765E0}"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2484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spTree>
    <p:extLst>
      <p:ext uri="{BB962C8B-B14F-4D97-AF65-F5344CB8AC3E}">
        <p14:creationId xmlns:p14="http://schemas.microsoft.com/office/powerpoint/2010/main" val="2202467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ADB488-DEF2-4D80-828E-E5D3AC89F42D}"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48A56-080D-4C43-B2C7-E65C2EF765E0}"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2785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E5ADB488-DEF2-4D80-828E-E5D3AC89F42D}" type="datetimeFigureOut">
              <a:rPr lang="en-GB" smtClean="0"/>
              <a:t>22/10/2026</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GB"/>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3DC48A56-080D-4C43-B2C7-E65C2EF765E0}"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347204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Labour Costs</a:t>
            </a:r>
          </a:p>
        </p:txBody>
      </p:sp>
      <p:sp>
        <p:nvSpPr>
          <p:cNvPr id="3" name="Subtitle 2"/>
          <p:cNvSpPr>
            <a:spLocks noGrp="1"/>
          </p:cNvSpPr>
          <p:nvPr>
            <p:ph type="subTitle" idx="1"/>
          </p:nvPr>
        </p:nvSpPr>
        <p:spPr/>
        <p:txBody>
          <a:bodyPr/>
          <a:lstStyle/>
          <a:p>
            <a:r>
              <a:rPr lang="en-GB" dirty="0"/>
              <a:t>Financial Performance Management</a:t>
            </a:r>
          </a:p>
        </p:txBody>
      </p:sp>
    </p:spTree>
    <p:extLst>
      <p:ext uri="{BB962C8B-B14F-4D97-AF65-F5344CB8AC3E}">
        <p14:creationId xmlns:p14="http://schemas.microsoft.com/office/powerpoint/2010/main" val="3939342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p:txBody>
          <a:bodyPr/>
          <a:lstStyle/>
          <a:p>
            <a:r>
              <a:rPr lang="en-GB" dirty="0"/>
              <a:t>Before </a:t>
            </a:r>
            <a:r>
              <a:rPr lang="en-GB"/>
              <a:t>the break we </a:t>
            </a:r>
            <a:r>
              <a:rPr lang="en-GB" dirty="0"/>
              <a:t>looked at labour costs and considered direct and indirect labour cost.  The session also focused on relevant and irrelevant labour costs.  </a:t>
            </a:r>
          </a:p>
        </p:txBody>
      </p:sp>
    </p:spTree>
    <p:extLst>
      <p:ext uri="{BB962C8B-B14F-4D97-AF65-F5344CB8AC3E}">
        <p14:creationId xmlns:p14="http://schemas.microsoft.com/office/powerpoint/2010/main" val="1888070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Relevant and irrelevant costs</a:t>
            </a:r>
          </a:p>
        </p:txBody>
      </p:sp>
      <p:sp>
        <p:nvSpPr>
          <p:cNvPr id="3" name="Content Placeholder 2"/>
          <p:cNvSpPr>
            <a:spLocks noGrp="1"/>
          </p:cNvSpPr>
          <p:nvPr>
            <p:ph idx="1"/>
          </p:nvPr>
        </p:nvSpPr>
        <p:spPr/>
        <p:txBody>
          <a:bodyPr/>
          <a:lstStyle/>
          <a:p>
            <a:r>
              <a:rPr lang="en-GB" b="1" dirty="0"/>
              <a:t>Relevant costs</a:t>
            </a:r>
            <a:r>
              <a:rPr lang="en-GB" dirty="0"/>
              <a:t> are </a:t>
            </a:r>
            <a:r>
              <a:rPr lang="en-GB" b="1" dirty="0"/>
              <a:t>costs</a:t>
            </a:r>
            <a:r>
              <a:rPr lang="en-GB" dirty="0"/>
              <a:t> that will be affected by a managerial decision. </a:t>
            </a:r>
          </a:p>
          <a:p>
            <a:r>
              <a:rPr lang="en-GB" b="1" dirty="0"/>
              <a:t>Irrelevant costs</a:t>
            </a:r>
            <a:r>
              <a:rPr lang="en-GB" dirty="0"/>
              <a:t> are those that will not change in the future when you make one decision versus another. Examples of </a:t>
            </a:r>
            <a:r>
              <a:rPr lang="en-GB" b="1" dirty="0"/>
              <a:t>irrelevant costs</a:t>
            </a:r>
            <a:r>
              <a:rPr lang="en-GB" dirty="0"/>
              <a:t> are sunk </a:t>
            </a:r>
            <a:r>
              <a:rPr lang="en-GB" b="1" dirty="0"/>
              <a:t>costs</a:t>
            </a:r>
            <a:r>
              <a:rPr lang="en-GB" dirty="0"/>
              <a:t>, committed </a:t>
            </a:r>
            <a:r>
              <a:rPr lang="en-GB" b="1" dirty="0"/>
              <a:t>costs</a:t>
            </a:r>
            <a:r>
              <a:rPr lang="en-GB" dirty="0"/>
              <a:t>, or overheads as these cannot be avoided</a:t>
            </a:r>
          </a:p>
        </p:txBody>
      </p:sp>
    </p:spTree>
    <p:extLst>
      <p:ext uri="{BB962C8B-B14F-4D97-AF65-F5344CB8AC3E}">
        <p14:creationId xmlns:p14="http://schemas.microsoft.com/office/powerpoint/2010/main" val="289602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Avoidable Cost</a:t>
            </a:r>
          </a:p>
        </p:txBody>
      </p:sp>
      <p:sp>
        <p:nvSpPr>
          <p:cNvPr id="3" name="Content Placeholder 2"/>
          <p:cNvSpPr>
            <a:spLocks noGrp="1"/>
          </p:cNvSpPr>
          <p:nvPr>
            <p:ph idx="1"/>
          </p:nvPr>
        </p:nvSpPr>
        <p:spPr/>
        <p:txBody>
          <a:bodyPr/>
          <a:lstStyle/>
          <a:p>
            <a:r>
              <a:rPr lang="en-GB" dirty="0"/>
              <a:t>An </a:t>
            </a:r>
            <a:r>
              <a:rPr lang="en-GB" b="1" dirty="0"/>
              <a:t>avoidable cost</a:t>
            </a:r>
            <a:r>
              <a:rPr lang="en-GB" dirty="0"/>
              <a:t> is an expense that will not be incurred if a particular activity is not performed. </a:t>
            </a:r>
          </a:p>
          <a:p>
            <a:r>
              <a:rPr lang="en-GB" b="1" dirty="0"/>
              <a:t>Avoidable costs</a:t>
            </a:r>
            <a:r>
              <a:rPr lang="en-GB" dirty="0"/>
              <a:t> refer primarily to variable </a:t>
            </a:r>
            <a:r>
              <a:rPr lang="en-GB" b="1" dirty="0"/>
              <a:t>costs</a:t>
            </a:r>
            <a:r>
              <a:rPr lang="en-GB" dirty="0"/>
              <a:t> that can be removed from a business operation, unlike most fixed </a:t>
            </a:r>
            <a:r>
              <a:rPr lang="en-GB" b="1" dirty="0"/>
              <a:t>costs</a:t>
            </a:r>
            <a:r>
              <a:rPr lang="en-GB" dirty="0"/>
              <a:t>, which must be paid regardless of the activity level of a company</a:t>
            </a:r>
          </a:p>
          <a:p>
            <a:r>
              <a:rPr lang="en-GB" dirty="0"/>
              <a:t>Labour can be considered an avoidable cost</a:t>
            </a:r>
          </a:p>
        </p:txBody>
      </p:sp>
    </p:spTree>
    <p:extLst>
      <p:ext uri="{BB962C8B-B14F-4D97-AF65-F5344CB8AC3E}">
        <p14:creationId xmlns:p14="http://schemas.microsoft.com/office/powerpoint/2010/main" val="2746390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12.1 </a:t>
            </a:r>
            <a:br>
              <a:rPr lang="en-GB" dirty="0"/>
            </a:br>
            <a:endParaRPr lang="en-GB" dirty="0"/>
          </a:p>
        </p:txBody>
      </p:sp>
      <p:sp>
        <p:nvSpPr>
          <p:cNvPr id="3" name="Content Placeholder 2"/>
          <p:cNvSpPr>
            <a:spLocks noGrp="1"/>
          </p:cNvSpPr>
          <p:nvPr>
            <p:ph idx="1"/>
          </p:nvPr>
        </p:nvSpPr>
        <p:spPr>
          <a:xfrm>
            <a:off x="1024128" y="1490597"/>
            <a:ext cx="9720071" cy="4818763"/>
          </a:xfrm>
        </p:spPr>
        <p:txBody>
          <a:bodyPr/>
          <a:lstStyle/>
          <a:p>
            <a:r>
              <a:rPr lang="en-GB" dirty="0"/>
              <a:t>Grant and McKenzie is a firm of financial advisers that needs to calculate an </a:t>
            </a:r>
            <a:r>
              <a:rPr lang="en-GB" dirty="0" err="1"/>
              <a:t>hoursly</a:t>
            </a:r>
            <a:r>
              <a:rPr lang="en-GB" dirty="0"/>
              <a:t> rate to charge customers for its services.</a:t>
            </a:r>
          </a:p>
          <a:p>
            <a:r>
              <a:rPr lang="en-GB" dirty="0"/>
              <a:t> </a:t>
            </a:r>
          </a:p>
          <a:p>
            <a:r>
              <a:rPr lang="en-GB" dirty="0"/>
              <a:t>The average salary cost for its advisers is £40,000.  National Insurance is 11% and the firm pays a pension contribution of 6%.  Each adviser has four weeks’ annual holiday and there are 10 days per annum where the firm closes for bank holidays and Christmas.  Each adviser is expected to do chargeable work for clients of 25 hours per week, the remainder of the time being administrative work.  </a:t>
            </a:r>
          </a:p>
          <a:p>
            <a:endParaRPr lang="en-GB" dirty="0"/>
          </a:p>
          <a:p>
            <a:r>
              <a:rPr lang="en-GB" dirty="0"/>
              <a:t>Calculate an hourly rate (to the nearest whole £) to cover the cost of each financial adviser.</a:t>
            </a:r>
          </a:p>
          <a:p>
            <a:endParaRPr lang="en-GB" dirty="0"/>
          </a:p>
        </p:txBody>
      </p:sp>
    </p:spTree>
    <p:extLst>
      <p:ext uri="{BB962C8B-B14F-4D97-AF65-F5344CB8AC3E}">
        <p14:creationId xmlns:p14="http://schemas.microsoft.com/office/powerpoint/2010/main" val="2398433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551145"/>
            <a:ext cx="9720071" cy="5758215"/>
          </a:xfrm>
        </p:spPr>
        <p:txBody>
          <a:bodyPr>
            <a:normAutofit/>
          </a:bodyPr>
          <a:lstStyle/>
          <a:p>
            <a:r>
              <a:rPr lang="en-GB" dirty="0"/>
              <a:t>Salary		       		40,000</a:t>
            </a:r>
          </a:p>
          <a:p>
            <a:r>
              <a:rPr lang="en-GB" dirty="0"/>
              <a:t>National Insurance		  4,400 (calculate: 40,000 (salary) x 11%</a:t>
            </a:r>
          </a:p>
          <a:p>
            <a:r>
              <a:rPr lang="en-GB" dirty="0"/>
              <a:t>Pension 6%			  </a:t>
            </a:r>
            <a:r>
              <a:rPr lang="en-GB" u="sng" dirty="0"/>
              <a:t>2,400</a:t>
            </a:r>
            <a:r>
              <a:rPr lang="en-GB" dirty="0"/>
              <a:t> (calculate: 40,000 (salary) x 6%</a:t>
            </a:r>
          </a:p>
          <a:p>
            <a:r>
              <a:rPr lang="en-GB" dirty="0"/>
              <a:t>Total Employment Cost		</a:t>
            </a:r>
            <a:r>
              <a:rPr lang="en-GB" u="sng" dirty="0"/>
              <a:t>46,800</a:t>
            </a:r>
            <a:endParaRPr lang="en-GB" dirty="0"/>
          </a:p>
          <a:p>
            <a:r>
              <a:rPr lang="en-GB" dirty="0"/>
              <a:t>52 – 4 – 2 = 46 (number of weeks in the year – annual leave – 2 (the 10 days per annum where the company is closed).  </a:t>
            </a:r>
          </a:p>
          <a:p>
            <a:endParaRPr lang="en-GB" dirty="0"/>
          </a:p>
          <a:p>
            <a:r>
              <a:rPr lang="en-GB" dirty="0"/>
              <a:t>Cost per week 46,800/46	1,017</a:t>
            </a:r>
          </a:p>
          <a:p>
            <a:endParaRPr lang="en-GB" dirty="0"/>
          </a:p>
          <a:p>
            <a:r>
              <a:rPr lang="en-GB" dirty="0"/>
              <a:t>Chargeable hours per week	      25</a:t>
            </a:r>
          </a:p>
          <a:p>
            <a:endParaRPr lang="en-GB" dirty="0"/>
          </a:p>
          <a:p>
            <a:r>
              <a:rPr lang="en-GB" dirty="0"/>
              <a:t>Hourly rate (1,017/25)		£40.68 or £41 to the nearest hour</a:t>
            </a:r>
          </a:p>
          <a:p>
            <a:endParaRPr lang="en-GB" dirty="0"/>
          </a:p>
        </p:txBody>
      </p:sp>
    </p:spTree>
    <p:extLst>
      <p:ext uri="{BB962C8B-B14F-4D97-AF65-F5344CB8AC3E}">
        <p14:creationId xmlns:p14="http://schemas.microsoft.com/office/powerpoint/2010/main" val="1382815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12.2</a:t>
            </a:r>
            <a:br>
              <a:rPr lang="en-GB" dirty="0"/>
            </a:br>
            <a:endParaRPr lang="en-GB" dirty="0"/>
          </a:p>
        </p:txBody>
      </p:sp>
      <p:sp>
        <p:nvSpPr>
          <p:cNvPr id="3" name="Content Placeholder 2"/>
          <p:cNvSpPr>
            <a:spLocks noGrp="1"/>
          </p:cNvSpPr>
          <p:nvPr>
            <p:ph idx="1"/>
          </p:nvPr>
        </p:nvSpPr>
        <p:spPr>
          <a:xfrm>
            <a:off x="1024128" y="1453019"/>
            <a:ext cx="9720071" cy="4856341"/>
          </a:xfrm>
        </p:spPr>
        <p:txBody>
          <a:bodyPr/>
          <a:lstStyle/>
          <a:p>
            <a:r>
              <a:rPr lang="en-GB" dirty="0"/>
              <a:t>Local Bank does not know how much of its cheque-processing costs are fixed and how much are variable.  However, total costs have been estimated at £750,000 for processing of 1,000,000 transactions and £850,000 for processing of 1,200,000 transactions.</a:t>
            </a:r>
          </a:p>
          <a:p>
            <a:r>
              <a:rPr lang="en-GB" dirty="0"/>
              <a:t>What are the variable costs per transaction?</a:t>
            </a:r>
          </a:p>
          <a:p>
            <a:r>
              <a:rPr lang="en-GB" dirty="0"/>
              <a:t>What are the fixed costs.</a:t>
            </a:r>
          </a:p>
          <a:p>
            <a:endParaRPr lang="en-GB" dirty="0"/>
          </a:p>
        </p:txBody>
      </p:sp>
    </p:spTree>
    <p:extLst>
      <p:ext uri="{BB962C8B-B14F-4D97-AF65-F5344CB8AC3E}">
        <p14:creationId xmlns:p14="http://schemas.microsoft.com/office/powerpoint/2010/main" val="2069177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425885"/>
            <a:ext cx="9720071" cy="5883475"/>
          </a:xfrm>
        </p:spPr>
        <p:txBody>
          <a:bodyPr/>
          <a:lstStyle/>
          <a:p>
            <a:pPr marL="0" indent="0">
              <a:buNone/>
            </a:pPr>
            <a:r>
              <a:rPr lang="en-GB" dirty="0"/>
              <a:t>			Volume		Cost</a:t>
            </a:r>
          </a:p>
          <a:p>
            <a:r>
              <a:rPr lang="en-GB" dirty="0"/>
              <a:t>			1,200,000	£850,000 (total costs for processing 1,200,000 transactions)</a:t>
            </a:r>
          </a:p>
          <a:p>
            <a:r>
              <a:rPr lang="en-GB" dirty="0"/>
              <a:t>			1,000,000	£750,000 (total costs for processing 1,000,000 transactions)</a:t>
            </a:r>
          </a:p>
          <a:p>
            <a:r>
              <a:rPr lang="en-GB" dirty="0"/>
              <a:t>Increase		   200,000	£100,000 (Difference</a:t>
            </a:r>
          </a:p>
          <a:p>
            <a:r>
              <a:rPr lang="en-GB" dirty="0"/>
              <a:t>Variable Costs = 100,000 (total cost) / 200,000 increase = 0.50</a:t>
            </a:r>
          </a:p>
          <a:p>
            <a:endParaRPr lang="en-GB" dirty="0"/>
          </a:p>
          <a:p>
            <a:r>
              <a:rPr lang="en-GB" dirty="0"/>
              <a:t>1,200,000 @ .50 = 600,000.  Therefore fixed costs are £250,000 (850,000 – 600,000)</a:t>
            </a:r>
          </a:p>
          <a:p>
            <a:endParaRPr lang="en-GB" dirty="0"/>
          </a:p>
        </p:txBody>
      </p:sp>
    </p:spTree>
    <p:extLst>
      <p:ext uri="{BB962C8B-B14F-4D97-AF65-F5344CB8AC3E}">
        <p14:creationId xmlns:p14="http://schemas.microsoft.com/office/powerpoint/2010/main" val="1404451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679913"/>
          </a:xfrm>
        </p:spPr>
        <p:txBody>
          <a:bodyPr>
            <a:normAutofit fontScale="90000"/>
          </a:bodyPr>
          <a:lstStyle/>
          <a:p>
            <a:r>
              <a:rPr lang="en-GB" dirty="0"/>
              <a:t>12.3</a:t>
            </a:r>
            <a:br>
              <a:rPr lang="en-GB" dirty="0"/>
            </a:br>
            <a:endParaRPr lang="en-GB" dirty="0"/>
          </a:p>
        </p:txBody>
      </p:sp>
      <p:sp>
        <p:nvSpPr>
          <p:cNvPr id="3" name="Content Placeholder 2"/>
          <p:cNvSpPr>
            <a:spLocks noGrp="1"/>
          </p:cNvSpPr>
          <p:nvPr>
            <p:ph idx="1"/>
          </p:nvPr>
        </p:nvSpPr>
        <p:spPr>
          <a:xfrm>
            <a:off x="1024128" y="1052186"/>
            <a:ext cx="9720071" cy="5282226"/>
          </a:xfrm>
        </p:spPr>
        <p:txBody>
          <a:bodyPr>
            <a:normAutofit lnSpcReduction="10000"/>
          </a:bodyPr>
          <a:lstStyle/>
          <a:p>
            <a:r>
              <a:rPr lang="en-GB" dirty="0"/>
              <a:t>Cardinal Co. needs 20,000 units of a certain part to use in one of its products.  The following information is available in relation to the cost to Cardinal to make each part:</a:t>
            </a:r>
          </a:p>
          <a:p>
            <a:r>
              <a:rPr lang="en-GB" dirty="0"/>
              <a:t>		Raw materials				4</a:t>
            </a:r>
          </a:p>
          <a:p>
            <a:r>
              <a:rPr lang="en-GB" dirty="0"/>
              <a:t>		Production Labour			16</a:t>
            </a:r>
          </a:p>
          <a:p>
            <a:r>
              <a:rPr lang="en-GB" dirty="0"/>
              <a:t>		Variable Manufacturing Overhead	8</a:t>
            </a:r>
          </a:p>
          <a:p>
            <a:r>
              <a:rPr lang="en-GB" dirty="0"/>
              <a:t>		Fixed manufacturing overhead		</a:t>
            </a:r>
            <a:r>
              <a:rPr lang="en-GB" u="sng" dirty="0"/>
              <a:t>10</a:t>
            </a:r>
            <a:endParaRPr lang="en-GB" dirty="0"/>
          </a:p>
          <a:p>
            <a:r>
              <a:rPr lang="en-GB" dirty="0"/>
              <a:t>		Total					38</a:t>
            </a:r>
          </a:p>
          <a:p>
            <a:r>
              <a:rPr lang="en-GB" dirty="0"/>
              <a:t>The cost to buy the part from the Oriole Co is £36.  If Cardinal buys the part from Oriole instead of making it, Cardinal would have no use for the capacity.  Additionally, 60% of the fixed manufacturing overheads wold continue regardless of what decision is made.  Cardinal decides that direct labour is an avoidable cost for the purposes of this decision.  </a:t>
            </a:r>
          </a:p>
          <a:p>
            <a:r>
              <a:rPr lang="en-GB" dirty="0"/>
              <a:t>Decide whether to make or buy the 20,000 parts, by comparing the relevant costs.</a:t>
            </a:r>
          </a:p>
          <a:p>
            <a:endParaRPr lang="en-GB" dirty="0"/>
          </a:p>
        </p:txBody>
      </p:sp>
    </p:spTree>
    <p:extLst>
      <p:ext uri="{BB962C8B-B14F-4D97-AF65-F5344CB8AC3E}">
        <p14:creationId xmlns:p14="http://schemas.microsoft.com/office/powerpoint/2010/main" val="2620998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375781"/>
            <a:ext cx="9720071" cy="5933579"/>
          </a:xfrm>
        </p:spPr>
        <p:txBody>
          <a:bodyPr>
            <a:normAutofit fontScale="92500"/>
          </a:bodyPr>
          <a:lstStyle/>
          <a:p>
            <a:r>
              <a:rPr lang="en-GB" dirty="0"/>
              <a:t>Raw materials and variable costs are relevant costs as they are only incurred if manufacturing takes place.  Production labour avoidable i.e. it will only be incurred if Cardinal makes the part.  As 60% of the fixed costs will continue regardless of the decision, only 40% of the fixed cost is relevant for the decision.  Therefore, relevant costs of in-house manufacture:</a:t>
            </a:r>
          </a:p>
          <a:p>
            <a:r>
              <a:rPr lang="en-GB" dirty="0"/>
              <a:t>                         Raw materials			4</a:t>
            </a:r>
          </a:p>
          <a:p>
            <a:r>
              <a:rPr lang="en-GB" dirty="0"/>
              <a:t>		Production Labour			16</a:t>
            </a:r>
          </a:p>
          <a:p>
            <a:r>
              <a:rPr lang="en-GB" dirty="0"/>
              <a:t>		Variable Manufacturing Overhead	8</a:t>
            </a:r>
          </a:p>
          <a:p>
            <a:r>
              <a:rPr lang="en-GB" dirty="0"/>
              <a:t>		Fixed manufacturing overhead	</a:t>
            </a:r>
            <a:r>
              <a:rPr lang="en-GB" u="sng" dirty="0"/>
              <a:t>4 </a:t>
            </a:r>
            <a:r>
              <a:rPr lang="en-GB" dirty="0"/>
              <a:t>(40% of the fixed cost figure)</a:t>
            </a:r>
          </a:p>
          <a:p>
            <a:r>
              <a:rPr lang="en-GB" dirty="0"/>
              <a:t>		Total				38</a:t>
            </a:r>
          </a:p>
          <a:p>
            <a:r>
              <a:rPr lang="en-GB" dirty="0"/>
              <a:t>	(32 x 20,000 units = £640,000)</a:t>
            </a:r>
          </a:p>
          <a:p>
            <a:r>
              <a:rPr lang="en-GB" b="1" dirty="0"/>
              <a:t>Relevant costs of outsourcing to Oriole are:</a:t>
            </a:r>
          </a:p>
          <a:p>
            <a:r>
              <a:rPr lang="en-GB" dirty="0"/>
              <a:t>	Purchase cost £36 x 20,000 units = £720,000</a:t>
            </a:r>
          </a:p>
          <a:p>
            <a:r>
              <a:rPr lang="en-GB" dirty="0"/>
              <a:t>	Consequently, based on relevant costs, it is cheaper to manufacture the part in house</a:t>
            </a:r>
          </a:p>
          <a:p>
            <a:r>
              <a:rPr lang="en-GB" dirty="0"/>
              <a:t> </a:t>
            </a:r>
          </a:p>
          <a:p>
            <a:endParaRPr lang="en-GB" dirty="0"/>
          </a:p>
        </p:txBody>
      </p:sp>
    </p:spTree>
    <p:extLst>
      <p:ext uri="{BB962C8B-B14F-4D97-AF65-F5344CB8AC3E}">
        <p14:creationId xmlns:p14="http://schemas.microsoft.com/office/powerpoint/2010/main" val="2046981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Tutorial Questions</a:t>
            </a:r>
          </a:p>
        </p:txBody>
      </p:sp>
      <p:sp>
        <p:nvSpPr>
          <p:cNvPr id="3" name="Content Placeholder 2"/>
          <p:cNvSpPr>
            <a:spLocks noGrp="1"/>
          </p:cNvSpPr>
          <p:nvPr>
            <p:ph idx="1"/>
          </p:nvPr>
        </p:nvSpPr>
        <p:spPr/>
        <p:txBody>
          <a:bodyPr>
            <a:normAutofit fontScale="92500"/>
          </a:bodyPr>
          <a:lstStyle/>
          <a:p>
            <a:r>
              <a:rPr lang="en-GB" dirty="0"/>
              <a:t>12.1 </a:t>
            </a:r>
          </a:p>
          <a:p>
            <a:r>
              <a:rPr lang="en-GB" dirty="0"/>
              <a:t>Lavern and Shirley is an Accounting that needs to calculate an hourly rate to charge customers for its services.</a:t>
            </a:r>
          </a:p>
          <a:p>
            <a:r>
              <a:rPr lang="en-GB" dirty="0"/>
              <a:t> </a:t>
            </a:r>
          </a:p>
          <a:p>
            <a:r>
              <a:rPr lang="en-GB" dirty="0"/>
              <a:t>The average salary cost for its account technicians is £30,000.  National Insurance is 11% and the firm pays a pension contribution of 5.8%.  Each adviser has five weeks’ annual holiday and there are 10 days per annum where the firm closes for bank holidays and Christmas.  Each account technician is expected to do chargeable work for clients of 30 hours per week, the remainder of the time being administrative work.  </a:t>
            </a:r>
          </a:p>
          <a:p>
            <a:r>
              <a:rPr lang="en-GB" dirty="0"/>
              <a:t>Calculate an hourly rate (to the nearest whole £) to cover the cost of each financial adviser.</a:t>
            </a:r>
          </a:p>
          <a:p>
            <a:r>
              <a:rPr lang="en-GB" dirty="0"/>
              <a:t> </a:t>
            </a:r>
          </a:p>
          <a:p>
            <a:endParaRPr lang="en-GB" dirty="0"/>
          </a:p>
        </p:txBody>
      </p:sp>
    </p:spTree>
    <p:extLst>
      <p:ext uri="{BB962C8B-B14F-4D97-AF65-F5344CB8AC3E}">
        <p14:creationId xmlns:p14="http://schemas.microsoft.com/office/powerpoint/2010/main" val="2235892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033859"/>
          </a:xfrm>
        </p:spPr>
        <p:txBody>
          <a:bodyPr>
            <a:normAutofit fontScale="90000"/>
          </a:bodyPr>
          <a:lstStyle/>
          <a:p>
            <a:r>
              <a:rPr lang="en-GB" dirty="0"/>
              <a:t>12.2</a:t>
            </a:r>
            <a:br>
              <a:rPr lang="en-GB" dirty="0"/>
            </a:br>
            <a:endParaRPr lang="en-GB" dirty="0"/>
          </a:p>
        </p:txBody>
      </p:sp>
      <p:sp>
        <p:nvSpPr>
          <p:cNvPr id="3" name="Content Placeholder 2"/>
          <p:cNvSpPr>
            <a:spLocks noGrp="1"/>
          </p:cNvSpPr>
          <p:nvPr>
            <p:ph idx="1"/>
          </p:nvPr>
        </p:nvSpPr>
        <p:spPr>
          <a:xfrm>
            <a:off x="1024128" y="1493240"/>
            <a:ext cx="9720071" cy="4816120"/>
          </a:xfrm>
        </p:spPr>
        <p:txBody>
          <a:bodyPr/>
          <a:lstStyle/>
          <a:p>
            <a:r>
              <a:rPr lang="en-GB" dirty="0"/>
              <a:t>Lloyds Bank does not know how much of its BAC-processing costs are fixed and how much are variable.  However, total costs have been estimated at £850,000 for processing of 1,500,000 transactions and £980,000 for processing of 1,850,000 transactions.</a:t>
            </a:r>
          </a:p>
          <a:p>
            <a:r>
              <a:rPr lang="en-GB" dirty="0"/>
              <a:t>What are the variable costs per transaction?</a:t>
            </a:r>
          </a:p>
          <a:p>
            <a:r>
              <a:rPr lang="en-GB" dirty="0"/>
              <a:t>What are the fixed costs?</a:t>
            </a:r>
          </a:p>
        </p:txBody>
      </p:sp>
    </p:spTree>
    <p:extLst>
      <p:ext uri="{BB962C8B-B14F-4D97-AF65-F5344CB8AC3E}">
        <p14:creationId xmlns:p14="http://schemas.microsoft.com/office/powerpoint/2010/main" val="1054238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24128" y="563671"/>
            <a:ext cx="9720071" cy="5745689"/>
          </a:xfrm>
        </p:spPr>
        <p:txBody>
          <a:bodyPr>
            <a:normAutofit fontScale="85000" lnSpcReduction="20000"/>
          </a:bodyPr>
          <a:lstStyle/>
          <a:p>
            <a:r>
              <a:rPr lang="en-GB" dirty="0"/>
              <a:t>12.3</a:t>
            </a:r>
          </a:p>
          <a:p>
            <a:r>
              <a:rPr lang="en-GB" dirty="0" err="1"/>
              <a:t>Yeolink</a:t>
            </a:r>
            <a:r>
              <a:rPr lang="en-GB" dirty="0"/>
              <a:t> Co. needs 30,000 units of a certain part to use in one of its products.  The following information is available in relation to the cost to </a:t>
            </a:r>
            <a:r>
              <a:rPr lang="en-GB" dirty="0" err="1"/>
              <a:t>Yeolink</a:t>
            </a:r>
            <a:r>
              <a:rPr lang="en-GB" dirty="0"/>
              <a:t> to make each part:</a:t>
            </a:r>
          </a:p>
          <a:p>
            <a:r>
              <a:rPr lang="en-GB" dirty="0"/>
              <a:t>		Raw materials				5</a:t>
            </a:r>
          </a:p>
          <a:p>
            <a:r>
              <a:rPr lang="en-GB" dirty="0"/>
              <a:t>		Production Labour				14</a:t>
            </a:r>
          </a:p>
          <a:p>
            <a:r>
              <a:rPr lang="en-GB" dirty="0"/>
              <a:t>		Variable Manufacturing Overhead		8</a:t>
            </a:r>
          </a:p>
          <a:p>
            <a:r>
              <a:rPr lang="en-GB" dirty="0"/>
              <a:t>		Fixed manufacturing overhead		</a:t>
            </a:r>
            <a:r>
              <a:rPr lang="en-GB" u="sng" dirty="0"/>
              <a:t>8</a:t>
            </a:r>
            <a:endParaRPr lang="en-GB" dirty="0"/>
          </a:p>
          <a:p>
            <a:r>
              <a:rPr lang="en-GB" dirty="0"/>
              <a:t>		Total					35</a:t>
            </a:r>
          </a:p>
          <a:p>
            <a:endParaRPr lang="en-GB" dirty="0"/>
          </a:p>
          <a:p>
            <a:r>
              <a:rPr lang="en-GB" dirty="0"/>
              <a:t>The cost to buy the part from the </a:t>
            </a:r>
            <a:r>
              <a:rPr lang="en-GB" dirty="0" err="1"/>
              <a:t>Viglen</a:t>
            </a:r>
            <a:r>
              <a:rPr lang="en-GB" dirty="0"/>
              <a:t> is £28.  If </a:t>
            </a:r>
            <a:r>
              <a:rPr lang="en-GB" dirty="0" err="1"/>
              <a:t>Yeolink</a:t>
            </a:r>
            <a:r>
              <a:rPr lang="en-GB" dirty="0"/>
              <a:t> buys the part from </a:t>
            </a:r>
            <a:r>
              <a:rPr lang="en-GB" dirty="0" err="1"/>
              <a:t>Viglen</a:t>
            </a:r>
            <a:r>
              <a:rPr lang="en-GB" dirty="0"/>
              <a:t> instead of making it, </a:t>
            </a:r>
            <a:r>
              <a:rPr lang="en-GB" dirty="0" err="1"/>
              <a:t>Yeolink</a:t>
            </a:r>
            <a:r>
              <a:rPr lang="en-GB" dirty="0"/>
              <a:t> would have no use for the capacity.  Additionally, 50% of the fixed manufacturing overheads would continue regardless of what decision is made.  </a:t>
            </a:r>
            <a:r>
              <a:rPr lang="en-GB" dirty="0" err="1"/>
              <a:t>Yeolink</a:t>
            </a:r>
            <a:r>
              <a:rPr lang="en-GB" dirty="0"/>
              <a:t> decides that direct labour is an avoidable cost for the purposes of this decision.  </a:t>
            </a:r>
          </a:p>
          <a:p>
            <a:r>
              <a:rPr lang="en-GB" dirty="0"/>
              <a:t>Decide whether to make or buy the 30,000 parts, by comparing the relevant costs.</a:t>
            </a:r>
          </a:p>
          <a:p>
            <a:r>
              <a:rPr lang="en-GB" dirty="0"/>
              <a:t>	</a:t>
            </a:r>
          </a:p>
          <a:p>
            <a:r>
              <a:rPr lang="en-GB" dirty="0"/>
              <a:t>	</a:t>
            </a:r>
          </a:p>
          <a:p>
            <a:r>
              <a:rPr lang="en-GB" dirty="0"/>
              <a:t> </a:t>
            </a:r>
          </a:p>
          <a:p>
            <a:endParaRPr lang="en-GB" dirty="0"/>
          </a:p>
        </p:txBody>
      </p:sp>
    </p:spTree>
    <p:extLst>
      <p:ext uri="{BB962C8B-B14F-4D97-AF65-F5344CB8AC3E}">
        <p14:creationId xmlns:p14="http://schemas.microsoft.com/office/powerpoint/2010/main" val="167850344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docProps/app.xml><?xml version="1.0" encoding="utf-8"?>
<Properties xmlns="http://schemas.openxmlformats.org/officeDocument/2006/extended-properties" xmlns:vt="http://schemas.openxmlformats.org/officeDocument/2006/docPropsVTypes">
  <Template>Integral</Template>
  <TotalTime>0</TotalTime>
  <Words>1187</Words>
  <Application>Microsoft Office PowerPoint</Application>
  <PresentationFormat>Widescreen</PresentationFormat>
  <Paragraphs>83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Tw Cen MT</vt:lpstr>
      <vt:lpstr>Tw Cen MT Condensed</vt:lpstr>
      <vt:lpstr>Wingdings 3</vt:lpstr>
      <vt:lpstr>Integral</vt:lpstr>
      <vt:lpstr>Labour Costs</vt:lpstr>
      <vt:lpstr>Recap</vt:lpstr>
      <vt:lpstr>Relevant and irrelevant costs</vt:lpstr>
      <vt:lpstr>Avoidable Cost</vt:lpstr>
      <vt:lpstr>12.1  </vt:lpstr>
      <vt:lpstr>PowerPoint Presentation</vt:lpstr>
      <vt:lpstr>12.2 </vt:lpstr>
      <vt:lpstr>PowerPoint Presentation</vt:lpstr>
      <vt:lpstr>12.3 </vt:lpstr>
      <vt:lpstr>PowerPoint Presentation</vt:lpstr>
      <vt:lpstr>Tutorial Questions</vt:lpstr>
      <vt:lpstr>12.2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Labour Costs</dc:title>
  <dc:creator>Marie Pitson</dc:creator>
  <cp:lastModifiedBy>Marie Pitson</cp:lastModifiedBy>
  <cp:revision>5</cp:revision>
  <dcterms:created xsi:type="dcterms:W3CDTF">2020-11-12T10:38:24Z</dcterms:created>
  <dcterms:modified xsi:type="dcterms:W3CDTF">2026-10-22T07:34:14Z</dcterms:modified>
</cp:coreProperties>
</file>