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3737"/>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p:scale>
          <a:sx n="66" d="100"/>
          <a:sy n="66" d="100"/>
        </p:scale>
        <p:origin x="858"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9A4DA-C68B-405D-A407-7FAC02FE5D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BF1C49-B1C8-4F40-856B-A8A288F489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A54FB5C-1921-4E82-8141-61768FF8EE42}"/>
              </a:ext>
            </a:extLst>
          </p:cNvPr>
          <p:cNvSpPr>
            <a:spLocks noGrp="1"/>
          </p:cNvSpPr>
          <p:nvPr>
            <p:ph type="dt" sz="half" idx="10"/>
          </p:nvPr>
        </p:nvSpPr>
        <p:spPr/>
        <p:txBody>
          <a:bodyPr/>
          <a:lstStyle/>
          <a:p>
            <a:fld id="{4CD08D34-8743-4A64-B98E-F04563C775BB}" type="datetimeFigureOut">
              <a:rPr lang="en-GB" smtClean="0"/>
              <a:t>27/02/2018</a:t>
            </a:fld>
            <a:endParaRPr lang="en-GB" dirty="0"/>
          </a:p>
        </p:txBody>
      </p:sp>
      <p:sp>
        <p:nvSpPr>
          <p:cNvPr id="5" name="Footer Placeholder 4">
            <a:extLst>
              <a:ext uri="{FF2B5EF4-FFF2-40B4-BE49-F238E27FC236}">
                <a16:creationId xmlns:a16="http://schemas.microsoft.com/office/drawing/2014/main" id="{A5DFFB9A-E61E-4B91-87AD-80F674BB46A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259B493-A237-4C01-8C1D-BD2389218FD0}"/>
              </a:ext>
            </a:extLst>
          </p:cNvPr>
          <p:cNvSpPr>
            <a:spLocks noGrp="1"/>
          </p:cNvSpPr>
          <p:nvPr>
            <p:ph type="sldNum" sz="quarter" idx="12"/>
          </p:nvPr>
        </p:nvSpPr>
        <p:spPr/>
        <p:txBody>
          <a:bodyPr/>
          <a:lstStyle/>
          <a:p>
            <a:fld id="{98BD1C0F-47D0-44E1-8E66-DEC2F3C21F1B}" type="slidenum">
              <a:rPr lang="en-GB" smtClean="0"/>
              <a:t>‹#›</a:t>
            </a:fld>
            <a:endParaRPr lang="en-GB" dirty="0"/>
          </a:p>
        </p:txBody>
      </p:sp>
    </p:spTree>
    <p:extLst>
      <p:ext uri="{BB962C8B-B14F-4D97-AF65-F5344CB8AC3E}">
        <p14:creationId xmlns:p14="http://schemas.microsoft.com/office/powerpoint/2010/main" val="2466442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19523-C611-4E46-BE3D-3AD9ADFABD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D9A93D-A446-435E-AD89-F9A7988947E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7FCD2C-E524-444B-8306-8C6DC71F9C4B}"/>
              </a:ext>
            </a:extLst>
          </p:cNvPr>
          <p:cNvSpPr>
            <a:spLocks noGrp="1"/>
          </p:cNvSpPr>
          <p:nvPr>
            <p:ph type="dt" sz="half" idx="10"/>
          </p:nvPr>
        </p:nvSpPr>
        <p:spPr/>
        <p:txBody>
          <a:bodyPr/>
          <a:lstStyle/>
          <a:p>
            <a:fld id="{4CD08D34-8743-4A64-B98E-F04563C775BB}" type="datetimeFigureOut">
              <a:rPr lang="en-GB" smtClean="0"/>
              <a:t>27/02/2018</a:t>
            </a:fld>
            <a:endParaRPr lang="en-GB" dirty="0"/>
          </a:p>
        </p:txBody>
      </p:sp>
      <p:sp>
        <p:nvSpPr>
          <p:cNvPr id="5" name="Footer Placeholder 4">
            <a:extLst>
              <a:ext uri="{FF2B5EF4-FFF2-40B4-BE49-F238E27FC236}">
                <a16:creationId xmlns:a16="http://schemas.microsoft.com/office/drawing/2014/main" id="{9AB0C631-3336-413D-B3A7-C309C9D766E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1E8FE3-DD96-41C7-BA23-BDF75C729CA8}"/>
              </a:ext>
            </a:extLst>
          </p:cNvPr>
          <p:cNvSpPr>
            <a:spLocks noGrp="1"/>
          </p:cNvSpPr>
          <p:nvPr>
            <p:ph type="sldNum" sz="quarter" idx="12"/>
          </p:nvPr>
        </p:nvSpPr>
        <p:spPr/>
        <p:txBody>
          <a:bodyPr/>
          <a:lstStyle/>
          <a:p>
            <a:fld id="{98BD1C0F-47D0-44E1-8E66-DEC2F3C21F1B}" type="slidenum">
              <a:rPr lang="en-GB" smtClean="0"/>
              <a:t>‹#›</a:t>
            </a:fld>
            <a:endParaRPr lang="en-GB" dirty="0"/>
          </a:p>
        </p:txBody>
      </p:sp>
    </p:spTree>
    <p:extLst>
      <p:ext uri="{BB962C8B-B14F-4D97-AF65-F5344CB8AC3E}">
        <p14:creationId xmlns:p14="http://schemas.microsoft.com/office/powerpoint/2010/main" val="36263368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8BC36-C5A4-463B-8CA5-2982BC8FAA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BDA267B-125A-4EA5-8D96-07192384100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D4AD668-C765-4941-9BEF-732ADC17442F}"/>
              </a:ext>
            </a:extLst>
          </p:cNvPr>
          <p:cNvSpPr>
            <a:spLocks noGrp="1"/>
          </p:cNvSpPr>
          <p:nvPr>
            <p:ph type="dt" sz="half" idx="10"/>
          </p:nvPr>
        </p:nvSpPr>
        <p:spPr/>
        <p:txBody>
          <a:bodyPr/>
          <a:lstStyle/>
          <a:p>
            <a:fld id="{4CD08D34-8743-4A64-B98E-F04563C775BB}" type="datetimeFigureOut">
              <a:rPr lang="en-GB" smtClean="0"/>
              <a:t>27/02/2018</a:t>
            </a:fld>
            <a:endParaRPr lang="en-GB" dirty="0"/>
          </a:p>
        </p:txBody>
      </p:sp>
      <p:sp>
        <p:nvSpPr>
          <p:cNvPr id="5" name="Footer Placeholder 4">
            <a:extLst>
              <a:ext uri="{FF2B5EF4-FFF2-40B4-BE49-F238E27FC236}">
                <a16:creationId xmlns:a16="http://schemas.microsoft.com/office/drawing/2014/main" id="{6FFAB088-845B-489C-8574-FCC95663A3A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629707A-A64D-47B7-9109-61648C63CFFE}"/>
              </a:ext>
            </a:extLst>
          </p:cNvPr>
          <p:cNvSpPr>
            <a:spLocks noGrp="1"/>
          </p:cNvSpPr>
          <p:nvPr>
            <p:ph type="sldNum" sz="quarter" idx="12"/>
          </p:nvPr>
        </p:nvSpPr>
        <p:spPr/>
        <p:txBody>
          <a:bodyPr/>
          <a:lstStyle/>
          <a:p>
            <a:fld id="{98BD1C0F-47D0-44E1-8E66-DEC2F3C21F1B}" type="slidenum">
              <a:rPr lang="en-GB" smtClean="0"/>
              <a:t>‹#›</a:t>
            </a:fld>
            <a:endParaRPr lang="en-GB" dirty="0"/>
          </a:p>
        </p:txBody>
      </p:sp>
    </p:spTree>
    <p:extLst>
      <p:ext uri="{BB962C8B-B14F-4D97-AF65-F5344CB8AC3E}">
        <p14:creationId xmlns:p14="http://schemas.microsoft.com/office/powerpoint/2010/main" val="971317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398DD-CCAF-4DAB-99A5-BDAED3266C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747293-F972-4DC3-A006-D01D2B44CF16}"/>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318E242-62E4-41A2-A771-806F88920D1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9694BB-ED34-488B-B799-10AE4CC473E2}"/>
              </a:ext>
            </a:extLst>
          </p:cNvPr>
          <p:cNvSpPr>
            <a:spLocks noGrp="1"/>
          </p:cNvSpPr>
          <p:nvPr>
            <p:ph type="dt" sz="half" idx="10"/>
          </p:nvPr>
        </p:nvSpPr>
        <p:spPr/>
        <p:txBody>
          <a:bodyPr/>
          <a:lstStyle/>
          <a:p>
            <a:fld id="{4CD08D34-8743-4A64-B98E-F04563C775BB}" type="datetimeFigureOut">
              <a:rPr lang="en-GB" smtClean="0"/>
              <a:t>27/02/2018</a:t>
            </a:fld>
            <a:endParaRPr lang="en-GB" dirty="0"/>
          </a:p>
        </p:txBody>
      </p:sp>
      <p:sp>
        <p:nvSpPr>
          <p:cNvPr id="6" name="Footer Placeholder 5">
            <a:extLst>
              <a:ext uri="{FF2B5EF4-FFF2-40B4-BE49-F238E27FC236}">
                <a16:creationId xmlns:a16="http://schemas.microsoft.com/office/drawing/2014/main" id="{53A8FA6C-5007-4215-99B3-D413DC5E402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A9F16F3-2DA0-4C79-AFF2-36C0D06C8377}"/>
              </a:ext>
            </a:extLst>
          </p:cNvPr>
          <p:cNvSpPr>
            <a:spLocks noGrp="1"/>
          </p:cNvSpPr>
          <p:nvPr>
            <p:ph type="sldNum" sz="quarter" idx="12"/>
          </p:nvPr>
        </p:nvSpPr>
        <p:spPr/>
        <p:txBody>
          <a:bodyPr/>
          <a:lstStyle/>
          <a:p>
            <a:fld id="{98BD1C0F-47D0-44E1-8E66-DEC2F3C21F1B}" type="slidenum">
              <a:rPr lang="en-GB" smtClean="0"/>
              <a:t>‹#›</a:t>
            </a:fld>
            <a:endParaRPr lang="en-GB" dirty="0"/>
          </a:p>
        </p:txBody>
      </p:sp>
    </p:spTree>
    <p:extLst>
      <p:ext uri="{BB962C8B-B14F-4D97-AF65-F5344CB8AC3E}">
        <p14:creationId xmlns:p14="http://schemas.microsoft.com/office/powerpoint/2010/main" val="2512047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8A21A-94DF-42EE-93C3-03A65B4224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199D71-76DA-4FB0-BB7E-F37204176B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1DC633A-61C8-4811-A674-BD1271D50B8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B0322D-C45B-4C32-A448-52003861FC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2039374-954F-40BE-9D42-6B7ABD0D364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983B8C4-76CA-457D-9E2C-C392BED6CB08}"/>
              </a:ext>
            </a:extLst>
          </p:cNvPr>
          <p:cNvSpPr>
            <a:spLocks noGrp="1"/>
          </p:cNvSpPr>
          <p:nvPr>
            <p:ph type="dt" sz="half" idx="10"/>
          </p:nvPr>
        </p:nvSpPr>
        <p:spPr/>
        <p:txBody>
          <a:bodyPr/>
          <a:lstStyle/>
          <a:p>
            <a:fld id="{4CD08D34-8743-4A64-B98E-F04563C775BB}" type="datetimeFigureOut">
              <a:rPr lang="en-GB" smtClean="0"/>
              <a:t>27/02/2018</a:t>
            </a:fld>
            <a:endParaRPr lang="en-GB" dirty="0"/>
          </a:p>
        </p:txBody>
      </p:sp>
      <p:sp>
        <p:nvSpPr>
          <p:cNvPr id="8" name="Footer Placeholder 7">
            <a:extLst>
              <a:ext uri="{FF2B5EF4-FFF2-40B4-BE49-F238E27FC236}">
                <a16:creationId xmlns:a16="http://schemas.microsoft.com/office/drawing/2014/main" id="{DD98106F-37D9-4215-BCCB-235A0477332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E36E3DB7-6B6E-475F-93C4-78CDCD0D01F7}"/>
              </a:ext>
            </a:extLst>
          </p:cNvPr>
          <p:cNvSpPr>
            <a:spLocks noGrp="1"/>
          </p:cNvSpPr>
          <p:nvPr>
            <p:ph type="sldNum" sz="quarter" idx="12"/>
          </p:nvPr>
        </p:nvSpPr>
        <p:spPr/>
        <p:txBody>
          <a:bodyPr/>
          <a:lstStyle/>
          <a:p>
            <a:fld id="{98BD1C0F-47D0-44E1-8E66-DEC2F3C21F1B}" type="slidenum">
              <a:rPr lang="en-GB" smtClean="0"/>
              <a:t>‹#›</a:t>
            </a:fld>
            <a:endParaRPr lang="en-GB" dirty="0"/>
          </a:p>
        </p:txBody>
      </p:sp>
    </p:spTree>
    <p:extLst>
      <p:ext uri="{BB962C8B-B14F-4D97-AF65-F5344CB8AC3E}">
        <p14:creationId xmlns:p14="http://schemas.microsoft.com/office/powerpoint/2010/main" val="1784181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2BEF0-B25C-485A-A45E-8C05E02ADFA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14556D3-156B-45C0-BBDF-F3C20BDBDE7B}"/>
              </a:ext>
            </a:extLst>
          </p:cNvPr>
          <p:cNvSpPr>
            <a:spLocks noGrp="1"/>
          </p:cNvSpPr>
          <p:nvPr>
            <p:ph type="dt" sz="half" idx="10"/>
          </p:nvPr>
        </p:nvSpPr>
        <p:spPr/>
        <p:txBody>
          <a:bodyPr/>
          <a:lstStyle/>
          <a:p>
            <a:fld id="{4CD08D34-8743-4A64-B98E-F04563C775BB}" type="datetimeFigureOut">
              <a:rPr lang="en-GB" smtClean="0"/>
              <a:t>27/02/2018</a:t>
            </a:fld>
            <a:endParaRPr lang="en-GB" dirty="0"/>
          </a:p>
        </p:txBody>
      </p:sp>
      <p:sp>
        <p:nvSpPr>
          <p:cNvPr id="4" name="Footer Placeholder 3">
            <a:extLst>
              <a:ext uri="{FF2B5EF4-FFF2-40B4-BE49-F238E27FC236}">
                <a16:creationId xmlns:a16="http://schemas.microsoft.com/office/drawing/2014/main" id="{33E5EEF4-4383-4250-B18D-D17AA984716F}"/>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6BF36CF-98C1-4D3F-83EB-A73367A54148}"/>
              </a:ext>
            </a:extLst>
          </p:cNvPr>
          <p:cNvSpPr>
            <a:spLocks noGrp="1"/>
          </p:cNvSpPr>
          <p:nvPr>
            <p:ph type="sldNum" sz="quarter" idx="12"/>
          </p:nvPr>
        </p:nvSpPr>
        <p:spPr/>
        <p:txBody>
          <a:bodyPr/>
          <a:lstStyle/>
          <a:p>
            <a:fld id="{98BD1C0F-47D0-44E1-8E66-DEC2F3C21F1B}" type="slidenum">
              <a:rPr lang="en-GB" smtClean="0"/>
              <a:t>‹#›</a:t>
            </a:fld>
            <a:endParaRPr lang="en-GB" dirty="0"/>
          </a:p>
        </p:txBody>
      </p:sp>
    </p:spTree>
    <p:extLst>
      <p:ext uri="{BB962C8B-B14F-4D97-AF65-F5344CB8AC3E}">
        <p14:creationId xmlns:p14="http://schemas.microsoft.com/office/powerpoint/2010/main" val="4031395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28B14F-4B0B-4BBE-AE38-2E9B8C3D03B4}"/>
              </a:ext>
            </a:extLst>
          </p:cNvPr>
          <p:cNvSpPr>
            <a:spLocks noGrp="1"/>
          </p:cNvSpPr>
          <p:nvPr>
            <p:ph type="dt" sz="half" idx="10"/>
          </p:nvPr>
        </p:nvSpPr>
        <p:spPr/>
        <p:txBody>
          <a:bodyPr/>
          <a:lstStyle/>
          <a:p>
            <a:fld id="{4CD08D34-8743-4A64-B98E-F04563C775BB}" type="datetimeFigureOut">
              <a:rPr lang="en-GB" smtClean="0"/>
              <a:t>27/02/2018</a:t>
            </a:fld>
            <a:endParaRPr lang="en-GB" dirty="0"/>
          </a:p>
        </p:txBody>
      </p:sp>
      <p:sp>
        <p:nvSpPr>
          <p:cNvPr id="3" name="Footer Placeholder 2">
            <a:extLst>
              <a:ext uri="{FF2B5EF4-FFF2-40B4-BE49-F238E27FC236}">
                <a16:creationId xmlns:a16="http://schemas.microsoft.com/office/drawing/2014/main" id="{40192E16-E29B-47FE-B770-19C5D596EA0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665DC3FD-819B-4D1F-8F2B-707F88C7B7A8}"/>
              </a:ext>
            </a:extLst>
          </p:cNvPr>
          <p:cNvSpPr>
            <a:spLocks noGrp="1"/>
          </p:cNvSpPr>
          <p:nvPr>
            <p:ph type="sldNum" sz="quarter" idx="12"/>
          </p:nvPr>
        </p:nvSpPr>
        <p:spPr/>
        <p:txBody>
          <a:bodyPr/>
          <a:lstStyle/>
          <a:p>
            <a:fld id="{98BD1C0F-47D0-44E1-8E66-DEC2F3C21F1B}" type="slidenum">
              <a:rPr lang="en-GB" smtClean="0"/>
              <a:t>‹#›</a:t>
            </a:fld>
            <a:endParaRPr lang="en-GB" dirty="0"/>
          </a:p>
        </p:txBody>
      </p:sp>
    </p:spTree>
    <p:extLst>
      <p:ext uri="{BB962C8B-B14F-4D97-AF65-F5344CB8AC3E}">
        <p14:creationId xmlns:p14="http://schemas.microsoft.com/office/powerpoint/2010/main" val="2139451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86098-F4EB-4C7F-B959-295B6750F1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1C80017-2351-49C4-A9B9-B90A701D020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8C0E904-F38B-4C5D-916F-973D69A6F7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790361C-EBE0-4166-B8D8-6AFDAAC0EF5E}"/>
              </a:ext>
            </a:extLst>
          </p:cNvPr>
          <p:cNvSpPr>
            <a:spLocks noGrp="1"/>
          </p:cNvSpPr>
          <p:nvPr>
            <p:ph type="dt" sz="half" idx="10"/>
          </p:nvPr>
        </p:nvSpPr>
        <p:spPr/>
        <p:txBody>
          <a:bodyPr/>
          <a:lstStyle/>
          <a:p>
            <a:fld id="{4CD08D34-8743-4A64-B98E-F04563C775BB}" type="datetimeFigureOut">
              <a:rPr lang="en-GB" smtClean="0"/>
              <a:t>27/02/2018</a:t>
            </a:fld>
            <a:endParaRPr lang="en-GB" dirty="0"/>
          </a:p>
        </p:txBody>
      </p:sp>
      <p:sp>
        <p:nvSpPr>
          <p:cNvPr id="6" name="Footer Placeholder 5">
            <a:extLst>
              <a:ext uri="{FF2B5EF4-FFF2-40B4-BE49-F238E27FC236}">
                <a16:creationId xmlns:a16="http://schemas.microsoft.com/office/drawing/2014/main" id="{83A092CF-1EE0-4DBA-8003-62CFB48CADD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3E26E16-D406-490C-BFE8-E18A84DB3974}"/>
              </a:ext>
            </a:extLst>
          </p:cNvPr>
          <p:cNvSpPr>
            <a:spLocks noGrp="1"/>
          </p:cNvSpPr>
          <p:nvPr>
            <p:ph type="sldNum" sz="quarter" idx="12"/>
          </p:nvPr>
        </p:nvSpPr>
        <p:spPr/>
        <p:txBody>
          <a:bodyPr/>
          <a:lstStyle/>
          <a:p>
            <a:fld id="{98BD1C0F-47D0-44E1-8E66-DEC2F3C21F1B}" type="slidenum">
              <a:rPr lang="en-GB" smtClean="0"/>
              <a:t>‹#›</a:t>
            </a:fld>
            <a:endParaRPr lang="en-GB" dirty="0"/>
          </a:p>
        </p:txBody>
      </p:sp>
    </p:spTree>
    <p:extLst>
      <p:ext uri="{BB962C8B-B14F-4D97-AF65-F5344CB8AC3E}">
        <p14:creationId xmlns:p14="http://schemas.microsoft.com/office/powerpoint/2010/main" val="3963112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D5B88-8DAB-4102-925A-736468F75A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3D9C221-CB31-45E1-9ED3-53FE9C6BAC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61D8A83D-7F4B-4C2C-A842-97D0205B6C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21F72E2-6564-448B-BF80-21FF6B8B5C1B}"/>
              </a:ext>
            </a:extLst>
          </p:cNvPr>
          <p:cNvSpPr>
            <a:spLocks noGrp="1"/>
          </p:cNvSpPr>
          <p:nvPr>
            <p:ph type="dt" sz="half" idx="10"/>
          </p:nvPr>
        </p:nvSpPr>
        <p:spPr/>
        <p:txBody>
          <a:bodyPr/>
          <a:lstStyle/>
          <a:p>
            <a:fld id="{4CD08D34-8743-4A64-B98E-F04563C775BB}" type="datetimeFigureOut">
              <a:rPr lang="en-GB" smtClean="0"/>
              <a:t>27/02/2018</a:t>
            </a:fld>
            <a:endParaRPr lang="en-GB" dirty="0"/>
          </a:p>
        </p:txBody>
      </p:sp>
      <p:sp>
        <p:nvSpPr>
          <p:cNvPr id="6" name="Footer Placeholder 5">
            <a:extLst>
              <a:ext uri="{FF2B5EF4-FFF2-40B4-BE49-F238E27FC236}">
                <a16:creationId xmlns:a16="http://schemas.microsoft.com/office/drawing/2014/main" id="{75048D09-45D9-47BA-9F81-F9C8AF728B3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20E6A07-04A2-462F-AAD2-1E11921F7E29}"/>
              </a:ext>
            </a:extLst>
          </p:cNvPr>
          <p:cNvSpPr>
            <a:spLocks noGrp="1"/>
          </p:cNvSpPr>
          <p:nvPr>
            <p:ph type="sldNum" sz="quarter" idx="12"/>
          </p:nvPr>
        </p:nvSpPr>
        <p:spPr/>
        <p:txBody>
          <a:bodyPr/>
          <a:lstStyle/>
          <a:p>
            <a:fld id="{98BD1C0F-47D0-44E1-8E66-DEC2F3C21F1B}" type="slidenum">
              <a:rPr lang="en-GB" smtClean="0"/>
              <a:t>‹#›</a:t>
            </a:fld>
            <a:endParaRPr lang="en-GB" dirty="0"/>
          </a:p>
        </p:txBody>
      </p:sp>
    </p:spTree>
    <p:extLst>
      <p:ext uri="{BB962C8B-B14F-4D97-AF65-F5344CB8AC3E}">
        <p14:creationId xmlns:p14="http://schemas.microsoft.com/office/powerpoint/2010/main" val="2453021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B7EEC-ED4D-49D4-8D23-81FBBE1EC1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776BB56-2C4E-4273-B5C2-67EAB8EFA5D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104A59-13A1-4C71-99E3-7391F601BC38}"/>
              </a:ext>
            </a:extLst>
          </p:cNvPr>
          <p:cNvSpPr>
            <a:spLocks noGrp="1"/>
          </p:cNvSpPr>
          <p:nvPr>
            <p:ph type="dt" sz="half" idx="10"/>
          </p:nvPr>
        </p:nvSpPr>
        <p:spPr/>
        <p:txBody>
          <a:bodyPr/>
          <a:lstStyle/>
          <a:p>
            <a:fld id="{4CD08D34-8743-4A64-B98E-F04563C775BB}" type="datetimeFigureOut">
              <a:rPr lang="en-GB" smtClean="0"/>
              <a:t>27/02/2018</a:t>
            </a:fld>
            <a:endParaRPr lang="en-GB" dirty="0"/>
          </a:p>
        </p:txBody>
      </p:sp>
      <p:sp>
        <p:nvSpPr>
          <p:cNvPr id="5" name="Footer Placeholder 4">
            <a:extLst>
              <a:ext uri="{FF2B5EF4-FFF2-40B4-BE49-F238E27FC236}">
                <a16:creationId xmlns:a16="http://schemas.microsoft.com/office/drawing/2014/main" id="{2E2D1029-00D2-4C6E-BF4A-AA4BDEE9E72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C14AD56-19EF-432B-B887-AA16CEFC9166}"/>
              </a:ext>
            </a:extLst>
          </p:cNvPr>
          <p:cNvSpPr>
            <a:spLocks noGrp="1"/>
          </p:cNvSpPr>
          <p:nvPr>
            <p:ph type="sldNum" sz="quarter" idx="12"/>
          </p:nvPr>
        </p:nvSpPr>
        <p:spPr/>
        <p:txBody>
          <a:bodyPr/>
          <a:lstStyle/>
          <a:p>
            <a:fld id="{98BD1C0F-47D0-44E1-8E66-DEC2F3C21F1B}" type="slidenum">
              <a:rPr lang="en-GB" smtClean="0"/>
              <a:t>‹#›</a:t>
            </a:fld>
            <a:endParaRPr lang="en-GB" dirty="0"/>
          </a:p>
        </p:txBody>
      </p:sp>
    </p:spTree>
    <p:extLst>
      <p:ext uri="{BB962C8B-B14F-4D97-AF65-F5344CB8AC3E}">
        <p14:creationId xmlns:p14="http://schemas.microsoft.com/office/powerpoint/2010/main" val="1919972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56304D-763E-4A63-98C8-84E6883B8F0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25547D-B7BD-4CA5-AB84-7D9AFD53775C}"/>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EF25DB-6993-49E4-946A-D264D19C9EF6}"/>
              </a:ext>
            </a:extLst>
          </p:cNvPr>
          <p:cNvSpPr>
            <a:spLocks noGrp="1"/>
          </p:cNvSpPr>
          <p:nvPr>
            <p:ph type="dt" sz="half" idx="10"/>
          </p:nvPr>
        </p:nvSpPr>
        <p:spPr/>
        <p:txBody>
          <a:bodyPr/>
          <a:lstStyle/>
          <a:p>
            <a:fld id="{4CD08D34-8743-4A64-B98E-F04563C775BB}" type="datetimeFigureOut">
              <a:rPr lang="en-GB" smtClean="0"/>
              <a:t>27/02/2018</a:t>
            </a:fld>
            <a:endParaRPr lang="en-GB" dirty="0"/>
          </a:p>
        </p:txBody>
      </p:sp>
      <p:sp>
        <p:nvSpPr>
          <p:cNvPr id="5" name="Footer Placeholder 4">
            <a:extLst>
              <a:ext uri="{FF2B5EF4-FFF2-40B4-BE49-F238E27FC236}">
                <a16:creationId xmlns:a16="http://schemas.microsoft.com/office/drawing/2014/main" id="{717886B9-BF90-404E-B1C0-2E610CD3080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290350D-FB15-4693-892A-2163E1FAF15D}"/>
              </a:ext>
            </a:extLst>
          </p:cNvPr>
          <p:cNvSpPr>
            <a:spLocks noGrp="1"/>
          </p:cNvSpPr>
          <p:nvPr>
            <p:ph type="sldNum" sz="quarter" idx="12"/>
          </p:nvPr>
        </p:nvSpPr>
        <p:spPr/>
        <p:txBody>
          <a:bodyPr/>
          <a:lstStyle/>
          <a:p>
            <a:fld id="{98BD1C0F-47D0-44E1-8E66-DEC2F3C21F1B}" type="slidenum">
              <a:rPr lang="en-GB" smtClean="0"/>
              <a:t>‹#›</a:t>
            </a:fld>
            <a:endParaRPr lang="en-GB" dirty="0"/>
          </a:p>
        </p:txBody>
      </p:sp>
    </p:spTree>
    <p:extLst>
      <p:ext uri="{BB962C8B-B14F-4D97-AF65-F5344CB8AC3E}">
        <p14:creationId xmlns:p14="http://schemas.microsoft.com/office/powerpoint/2010/main" val="2020841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C8FCF1-2F0B-4B10-BF4F-4C48402F949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BB02B3-08E9-4B19-BA21-94B42F160C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DA92B9-19B6-4F2C-904F-EE166049CE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D08D34-8743-4A64-B98E-F04563C775BB}" type="datetimeFigureOut">
              <a:rPr lang="en-GB" smtClean="0"/>
              <a:t>27/02/2018</a:t>
            </a:fld>
            <a:endParaRPr lang="en-GB" dirty="0"/>
          </a:p>
        </p:txBody>
      </p:sp>
      <p:sp>
        <p:nvSpPr>
          <p:cNvPr id="5" name="Footer Placeholder 4">
            <a:extLst>
              <a:ext uri="{FF2B5EF4-FFF2-40B4-BE49-F238E27FC236}">
                <a16:creationId xmlns:a16="http://schemas.microsoft.com/office/drawing/2014/main" id="{E35939BD-CC37-48D8-9F63-3E1C46F522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413E48CB-16B6-4A7D-9A12-45BF7D478A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BD1C0F-47D0-44E1-8E66-DEC2F3C21F1B}" type="slidenum">
              <a:rPr lang="en-GB" smtClean="0"/>
              <a:t>‹#›</a:t>
            </a:fld>
            <a:endParaRPr lang="en-GB" dirty="0"/>
          </a:p>
        </p:txBody>
      </p:sp>
    </p:spTree>
    <p:extLst>
      <p:ext uri="{BB962C8B-B14F-4D97-AF65-F5344CB8AC3E}">
        <p14:creationId xmlns:p14="http://schemas.microsoft.com/office/powerpoint/2010/main" val="358307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88BD7DA-90B4-4A81-814D-6C3EF1D554F1}"/>
              </a:ext>
            </a:extLst>
          </p:cNvPr>
          <p:cNvSpPr/>
          <p:nvPr/>
        </p:nvSpPr>
        <p:spPr>
          <a:xfrm>
            <a:off x="3319895" y="130805"/>
            <a:ext cx="4797632" cy="523220"/>
          </a:xfrm>
          <a:prstGeom prst="rect">
            <a:avLst/>
          </a:prstGeom>
          <a:noFill/>
        </p:spPr>
        <p:txBody>
          <a:bodyPr wrap="square" lIns="91440" tIns="45720" rIns="91440" bIns="45720">
            <a:spAutoFit/>
          </a:bodyPr>
          <a:lstStyle/>
          <a:p>
            <a:pPr algn="ctr"/>
            <a:r>
              <a:rPr lang="en-GB" sz="1400" i="1" dirty="0">
                <a:ln w="9525">
                  <a:noFill/>
                  <a:prstDash val="solid"/>
                </a:ln>
                <a:solidFill>
                  <a:srgbClr val="F73737"/>
                </a:solidFill>
                <a:effectLst>
                  <a:outerShdw blurRad="12700" dist="38100" dir="2700000" algn="tl" rotWithShape="0">
                    <a:schemeClr val="bg1">
                      <a:lumMod val="50000"/>
                    </a:schemeClr>
                  </a:outerShdw>
                </a:effectLst>
              </a:rPr>
              <a:t>S</a:t>
            </a:r>
            <a:r>
              <a:rPr lang="en-GB" sz="1400" i="1" cap="none" spc="0" dirty="0">
                <a:ln w="9525">
                  <a:noFill/>
                  <a:prstDash val="solid"/>
                </a:ln>
                <a:solidFill>
                  <a:srgbClr val="F73737"/>
                </a:solidFill>
                <a:effectLst>
                  <a:outerShdw blurRad="12700" dist="38100" dir="2700000" algn="tl" rotWithShape="0">
                    <a:schemeClr val="bg1">
                      <a:lumMod val="50000"/>
                    </a:schemeClr>
                  </a:outerShdw>
                </a:effectLst>
              </a:rPr>
              <a:t>kills and Personal qualities that influence the development of critical thinking in Psychology. </a:t>
            </a:r>
            <a:endParaRPr lang="en-US" sz="1400" i="1" cap="none" spc="0" dirty="0">
              <a:ln w="9525">
                <a:noFill/>
                <a:prstDash val="solid"/>
              </a:ln>
              <a:solidFill>
                <a:srgbClr val="F73737"/>
              </a:solidFill>
              <a:effectLst>
                <a:outerShdw blurRad="12700" dist="38100" dir="2700000" algn="tl" rotWithShape="0">
                  <a:schemeClr val="bg1">
                    <a:lumMod val="50000"/>
                  </a:schemeClr>
                </a:outerShdw>
              </a:effectLst>
            </a:endParaRPr>
          </a:p>
        </p:txBody>
      </p:sp>
      <p:sp>
        <p:nvSpPr>
          <p:cNvPr id="8" name="TextBox 7">
            <a:extLst>
              <a:ext uri="{FF2B5EF4-FFF2-40B4-BE49-F238E27FC236}">
                <a16:creationId xmlns:a16="http://schemas.microsoft.com/office/drawing/2014/main" id="{98C10256-2457-43C6-A8E4-A8D50A907630}"/>
              </a:ext>
            </a:extLst>
          </p:cNvPr>
          <p:cNvSpPr txBox="1"/>
          <p:nvPr/>
        </p:nvSpPr>
        <p:spPr>
          <a:xfrm>
            <a:off x="290734" y="623847"/>
            <a:ext cx="3140237" cy="5940088"/>
          </a:xfrm>
          <a:prstGeom prst="rect">
            <a:avLst/>
          </a:prstGeom>
          <a:noFill/>
        </p:spPr>
        <p:txBody>
          <a:bodyPr wrap="square" rtlCol="0">
            <a:spAutoFit/>
          </a:bodyPr>
          <a:lstStyle/>
          <a:p>
            <a:pPr marL="171450" indent="-171450">
              <a:buFont typeface="Arial" panose="020B0604020202020204" pitchFamily="34" charset="0"/>
              <a:buChar char="•"/>
            </a:pPr>
            <a:endParaRPr lang="en-GB" sz="1000" dirty="0"/>
          </a:p>
          <a:p>
            <a:pPr marL="171450" indent="-171450">
              <a:buFont typeface="Arial" panose="020B0604020202020204" pitchFamily="34" charset="0"/>
              <a:buChar char="•"/>
            </a:pPr>
            <a:endParaRPr lang="en-GB" sz="9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solidFill>
                  <a:schemeClr val="accent1">
                    <a:lumMod val="50000"/>
                  </a:schemeClr>
                </a:solidFill>
                <a:latin typeface="Arial" panose="020B0604020202020204" pitchFamily="34" charset="0"/>
                <a:cs typeface="Arial" panose="020B0604020202020204" pitchFamily="34" charset="0"/>
              </a:rPr>
              <a:t>Critical thinking while studying psychology is </a:t>
            </a:r>
            <a:r>
              <a:rPr lang="en-GB" sz="1100" dirty="0">
                <a:solidFill>
                  <a:schemeClr val="accent1">
                    <a:lumMod val="50000"/>
                  </a:schemeClr>
                </a:solidFill>
                <a:latin typeface="Arial" panose="020B0604020202020204" pitchFamily="34" charset="0"/>
                <a:cs typeface="Arial" panose="020B0604020202020204" pitchFamily="34" charset="0"/>
              </a:rPr>
              <a:t>important</a:t>
            </a:r>
            <a:r>
              <a:rPr lang="en-GB" sz="1100" b="1" dirty="0">
                <a:solidFill>
                  <a:schemeClr val="accent1">
                    <a:lumMod val="50000"/>
                  </a:schemeClr>
                </a:solidFill>
                <a:latin typeface="Arial" panose="020B0604020202020204" pitchFamily="34" charset="0"/>
                <a:cs typeface="Arial" panose="020B0604020202020204" pitchFamily="34" charset="0"/>
              </a:rPr>
              <a:t> </a:t>
            </a:r>
            <a:r>
              <a:rPr lang="en-GB" sz="1100" dirty="0">
                <a:solidFill>
                  <a:schemeClr val="accent1">
                    <a:lumMod val="50000"/>
                  </a:schemeClr>
                </a:solidFill>
                <a:latin typeface="Arial" panose="020B0604020202020204" pitchFamily="34" charset="0"/>
                <a:cs typeface="Arial" panose="020B0604020202020204" pitchFamily="34" charset="0"/>
              </a:rPr>
              <a:t>this is making logical judgment that considers every aspect. It needs to see then see all the evidence that means showing support to a specific argument and conclusion.</a:t>
            </a:r>
          </a:p>
          <a:p>
            <a:pPr marL="171450" indent="-171450">
              <a:buFont typeface="Arial" panose="020B0604020202020204" pitchFamily="34" charset="0"/>
              <a:buChar char="•"/>
            </a:pPr>
            <a:r>
              <a:rPr lang="en-GB" sz="1100" dirty="0">
                <a:solidFill>
                  <a:schemeClr val="accent1">
                    <a:lumMod val="50000"/>
                  </a:schemeClr>
                </a:solidFill>
                <a:latin typeface="Arial" panose="020B0604020202020204" pitchFamily="34" charset="0"/>
                <a:cs typeface="Arial" panose="020B0604020202020204" pitchFamily="34" charset="0"/>
              </a:rPr>
              <a:t> Critical thinking is when we are using our cognitive skills and strategies that have a higher probability of the wanted results. Critical thinking is focused, rational, and goal-directed. This way of thinking is apart of solving problems and then develop the inferences, considering the likelihoods, then making decisions and showing all facts found.</a:t>
            </a:r>
          </a:p>
          <a:p>
            <a:pPr marL="171450" indent="-171450">
              <a:buFont typeface="Arial" panose="020B0604020202020204" pitchFamily="34" charset="0"/>
              <a:buChar char="•"/>
            </a:pPr>
            <a:r>
              <a:rPr lang="en-GB" sz="1100" dirty="0">
                <a:solidFill>
                  <a:schemeClr val="accent1">
                    <a:lumMod val="50000"/>
                  </a:schemeClr>
                </a:solidFill>
                <a:latin typeface="Arial" panose="020B0604020202020204" pitchFamily="34" charset="0"/>
                <a:cs typeface="Arial" panose="020B0604020202020204" pitchFamily="34" charset="0"/>
              </a:rPr>
              <a:t>Everyone has a different learning style and a different way of studying and critical thinking in psychology can come in many forms.</a:t>
            </a:r>
          </a:p>
          <a:p>
            <a:pPr marL="171450" indent="-171450">
              <a:buFont typeface="Arial" panose="020B0604020202020204" pitchFamily="34" charset="0"/>
              <a:buChar char="•"/>
            </a:pPr>
            <a:r>
              <a:rPr lang="en-GB" sz="1100" dirty="0">
                <a:solidFill>
                  <a:schemeClr val="accent1">
                    <a:lumMod val="50000"/>
                  </a:schemeClr>
                </a:solidFill>
                <a:latin typeface="Arial" panose="020B0604020202020204" pitchFamily="34" charset="0"/>
                <a:cs typeface="Arial" panose="020B0604020202020204" pitchFamily="34" charset="0"/>
              </a:rPr>
              <a:t>(Whittington, (2000) reported that when working on our own to working in group discussion's, written reports, presentations and lab tests showed better cognitive levels that then led to more useful critical thinking skills within the students.</a:t>
            </a:r>
          </a:p>
          <a:p>
            <a:pPr marL="171450" indent="-171450">
              <a:buFont typeface="Arial" panose="020B0604020202020204" pitchFamily="34" charset="0"/>
              <a:buChar char="•"/>
            </a:pPr>
            <a:r>
              <a:rPr lang="en-GB" sz="1100" dirty="0">
                <a:solidFill>
                  <a:schemeClr val="accent1">
                    <a:lumMod val="50000"/>
                  </a:schemeClr>
                </a:solidFill>
                <a:latin typeface="Arial" panose="020B0604020202020204" pitchFamily="34" charset="0"/>
                <a:cs typeface="Arial" panose="020B0604020202020204" pitchFamily="34" charset="0"/>
              </a:rPr>
              <a:t>( Bransford, Sherwood, and Sturdevant, (1987) said that the main key towards  developing critical thinking skills within students is developing their ability to working out problems precisely, and before diverting problems into easier sections.</a:t>
            </a:r>
          </a:p>
          <a:p>
            <a:pPr marL="171450" indent="-171450">
              <a:buFont typeface="Arial" panose="020B0604020202020204" pitchFamily="34" charset="0"/>
              <a:buChar char="•"/>
            </a:pPr>
            <a:endParaRPr lang="en-GB" sz="1050" dirty="0">
              <a:solidFill>
                <a:schemeClr val="accent1">
                  <a:lumMod val="50000"/>
                </a:schemeClr>
              </a:solidFill>
            </a:endParaRPr>
          </a:p>
          <a:p>
            <a:pPr marL="171450" indent="-171450">
              <a:buFont typeface="Arial" panose="020B0604020202020204" pitchFamily="34" charset="0"/>
              <a:buChar char="•"/>
            </a:pPr>
            <a:endParaRPr lang="en-GB" sz="1000" dirty="0">
              <a:solidFill>
                <a:schemeClr val="accent1">
                  <a:lumMod val="50000"/>
                </a:schemeClr>
              </a:solidFill>
            </a:endParaRPr>
          </a:p>
          <a:p>
            <a:pPr marL="171450" indent="-171450">
              <a:buFont typeface="Arial" panose="020B0604020202020204" pitchFamily="34" charset="0"/>
              <a:buChar char="•"/>
            </a:pPr>
            <a:endParaRPr lang="en-GB" sz="1000" dirty="0"/>
          </a:p>
        </p:txBody>
      </p:sp>
      <p:sp>
        <p:nvSpPr>
          <p:cNvPr id="11" name="TextBox 10">
            <a:extLst>
              <a:ext uri="{FF2B5EF4-FFF2-40B4-BE49-F238E27FC236}">
                <a16:creationId xmlns:a16="http://schemas.microsoft.com/office/drawing/2014/main" id="{6A5D7B61-1ACF-4A35-9DAE-EE651A07CF91}"/>
              </a:ext>
            </a:extLst>
          </p:cNvPr>
          <p:cNvSpPr txBox="1"/>
          <p:nvPr/>
        </p:nvSpPr>
        <p:spPr>
          <a:xfrm>
            <a:off x="3952447" y="670013"/>
            <a:ext cx="3677194" cy="6278642"/>
          </a:xfrm>
          <a:prstGeom prst="rect">
            <a:avLst/>
          </a:prstGeom>
          <a:noFill/>
        </p:spPr>
        <p:txBody>
          <a:bodyPr wrap="square" rtlCol="0">
            <a:spAutoFit/>
          </a:bodyPr>
          <a:lstStyle/>
          <a:p>
            <a:pPr marL="285750" indent="-285750">
              <a:buFont typeface="Arial" panose="020B0604020202020204" pitchFamily="34" charset="0"/>
              <a:buChar char="•"/>
            </a:pPr>
            <a:r>
              <a:rPr lang="en-GB" sz="1200" dirty="0">
                <a:solidFill>
                  <a:schemeClr val="accent1">
                    <a:lumMod val="50000"/>
                  </a:schemeClr>
                </a:solidFill>
                <a:latin typeface="Arial" panose="020B0604020202020204" pitchFamily="34" charset="0"/>
                <a:cs typeface="Arial" panose="020B0604020202020204" pitchFamily="34" charset="0"/>
              </a:rPr>
              <a:t>Research, reading, writing and personal skills help when it comes to critical thinking you are looking at all the pieces of information and putting them together to come up with a conclusion.</a:t>
            </a:r>
          </a:p>
          <a:p>
            <a:pPr marL="285750" indent="-285750">
              <a:buFont typeface="Arial" panose="020B0604020202020204" pitchFamily="34" charset="0"/>
              <a:buChar char="•"/>
            </a:pPr>
            <a:r>
              <a:rPr lang="en-GB" sz="1200" dirty="0">
                <a:solidFill>
                  <a:schemeClr val="accent1">
                    <a:lumMod val="50000"/>
                  </a:schemeClr>
                </a:solidFill>
                <a:latin typeface="Arial" panose="020B0604020202020204" pitchFamily="34" charset="0"/>
                <a:cs typeface="Arial" panose="020B0604020202020204" pitchFamily="34" charset="0"/>
              </a:rPr>
              <a:t>Reading books, articles and journal's expand your knowledge in the subject and also gives evidence that backs up your findings.</a:t>
            </a:r>
          </a:p>
          <a:p>
            <a:pPr marL="285750" indent="-285750">
              <a:buFont typeface="Arial" panose="020B0604020202020204" pitchFamily="34" charset="0"/>
              <a:buChar char="•"/>
            </a:pPr>
            <a:r>
              <a:rPr lang="en-GB" sz="1200" dirty="0">
                <a:solidFill>
                  <a:schemeClr val="accent1">
                    <a:lumMod val="50000"/>
                  </a:schemeClr>
                </a:solidFill>
                <a:latin typeface="Arial" panose="020B0604020202020204" pitchFamily="34" charset="0"/>
                <a:cs typeface="Arial" panose="020B0604020202020204" pitchFamily="34" charset="0"/>
              </a:rPr>
              <a:t>There are also personal skills that can help with your work and assessment's one of these is time management.</a:t>
            </a:r>
          </a:p>
          <a:p>
            <a:pPr marL="285750" indent="-285750">
              <a:buFont typeface="Arial" panose="020B0604020202020204" pitchFamily="34" charset="0"/>
              <a:buChar char="•"/>
            </a:pPr>
            <a:r>
              <a:rPr lang="en-GB" sz="1200" dirty="0">
                <a:solidFill>
                  <a:schemeClr val="accent1">
                    <a:lumMod val="50000"/>
                  </a:schemeClr>
                </a:solidFill>
                <a:latin typeface="Arial" panose="020B0604020202020204" pitchFamily="34" charset="0"/>
                <a:cs typeface="Arial" panose="020B0604020202020204" pitchFamily="34" charset="0"/>
              </a:rPr>
              <a:t>Being organized helps when looking through your research and putting your findings together making sure everything has its place and you have a place to work.</a:t>
            </a:r>
          </a:p>
          <a:p>
            <a:pPr marL="285750" indent="-285750">
              <a:buFont typeface="Arial" panose="020B0604020202020204" pitchFamily="34" charset="0"/>
              <a:buChar char="•"/>
            </a:pPr>
            <a:r>
              <a:rPr lang="en-GB" sz="1200" dirty="0">
                <a:solidFill>
                  <a:schemeClr val="accent1">
                    <a:lumMod val="50000"/>
                  </a:schemeClr>
                </a:solidFill>
                <a:latin typeface="Arial" panose="020B0604020202020204" pitchFamily="34" charset="0"/>
                <a:cs typeface="Arial" panose="020B0604020202020204" pitchFamily="34" charset="0"/>
              </a:rPr>
              <a:t>Making sure that you do your research on the subject through reading journal's, books and articles this can strengthen your argument allowing you or verify your finding and show the reader that you have verified your findings too. </a:t>
            </a:r>
          </a:p>
          <a:p>
            <a:pPr marL="285750" indent="-285750">
              <a:buFont typeface="Arial" panose="020B0604020202020204" pitchFamily="34" charset="0"/>
              <a:buChar char="•"/>
            </a:pPr>
            <a:r>
              <a:rPr lang="en-GB" sz="1200" dirty="0">
                <a:solidFill>
                  <a:schemeClr val="accent1">
                    <a:lumMod val="50000"/>
                  </a:schemeClr>
                </a:solidFill>
                <a:latin typeface="Arial" panose="020B0604020202020204" pitchFamily="34" charset="0"/>
                <a:cs typeface="Arial" panose="020B0604020202020204" pitchFamily="34" charset="0"/>
              </a:rPr>
              <a:t>Students who take part in combined learning showed higher when it came to the critical thinking tests compared to the students who studied alone. (Gokhale, 1995).</a:t>
            </a:r>
          </a:p>
          <a:p>
            <a:pPr marL="285750" indent="-285750">
              <a:buFont typeface="Arial" panose="020B0604020202020204" pitchFamily="34" charset="0"/>
              <a:buChar char="•"/>
            </a:pPr>
            <a:r>
              <a:rPr lang="en-GB" sz="1200" dirty="0">
                <a:solidFill>
                  <a:schemeClr val="accent1">
                    <a:lumMod val="50000"/>
                  </a:schemeClr>
                </a:solidFill>
                <a:latin typeface="Arial" panose="020B0604020202020204" pitchFamily="34" charset="0"/>
                <a:cs typeface="Arial" panose="020B0604020202020204" pitchFamily="34" charset="0"/>
              </a:rPr>
              <a:t> Vygotsky (1978) suggested students are able to perform better in intellectual levels while they are put to work in a group setting than when they have worked alone. </a:t>
            </a:r>
          </a:p>
          <a:p>
            <a:pPr marL="285750" indent="-285750">
              <a:buFont typeface="Arial" panose="020B0604020202020204" pitchFamily="34" charset="0"/>
              <a:buChar char="•"/>
            </a:pPr>
            <a:r>
              <a:rPr lang="en-GB" sz="1200" dirty="0">
                <a:solidFill>
                  <a:schemeClr val="accent1">
                    <a:lumMod val="50000"/>
                  </a:schemeClr>
                </a:solidFill>
                <a:latin typeface="Arial" panose="020B0604020202020204" pitchFamily="34" charset="0"/>
                <a:cs typeface="Arial" panose="020B0604020202020204" pitchFamily="34" charset="0"/>
              </a:rPr>
              <a:t>When working apart of group you can learn a diversity of knowledge and experiences from others (Gokhale, (1995).</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dirty="0"/>
          </a:p>
        </p:txBody>
      </p:sp>
      <p:sp>
        <p:nvSpPr>
          <p:cNvPr id="12" name="TextBox 11">
            <a:extLst>
              <a:ext uri="{FF2B5EF4-FFF2-40B4-BE49-F238E27FC236}">
                <a16:creationId xmlns:a16="http://schemas.microsoft.com/office/drawing/2014/main" id="{448E4CE0-9212-47D8-B66C-F0F0F9ACDAB6}"/>
              </a:ext>
            </a:extLst>
          </p:cNvPr>
          <p:cNvSpPr txBox="1"/>
          <p:nvPr/>
        </p:nvSpPr>
        <p:spPr>
          <a:xfrm>
            <a:off x="8178620" y="124788"/>
            <a:ext cx="3140237" cy="5186035"/>
          </a:xfrm>
          <a:prstGeom prst="rect">
            <a:avLst/>
          </a:prstGeom>
          <a:noFill/>
        </p:spPr>
        <p:txBody>
          <a:bodyPr wrap="square" rtlCol="0">
            <a:spAutoFit/>
          </a:bodyPr>
          <a:lstStyle/>
          <a:p>
            <a:pPr marL="285750" indent="-285750">
              <a:buFont typeface="Arial" panose="020B0604020202020204" pitchFamily="34" charset="0"/>
              <a:buChar char="•"/>
            </a:pPr>
            <a:r>
              <a:rPr lang="en-GB" sz="1100" dirty="0">
                <a:solidFill>
                  <a:schemeClr val="accent1">
                    <a:lumMod val="50000"/>
                  </a:schemeClr>
                </a:solidFill>
                <a:latin typeface="Arial" panose="020B0604020202020204" pitchFamily="34" charset="0"/>
                <a:cs typeface="Arial" panose="020B0604020202020204" pitchFamily="34" charset="0"/>
              </a:rPr>
              <a:t>There is a connection with a students interest in the subject and their critical thinking skills. There is evidence of the connection the higher level of interest a student has in a subject has shown to have a positive affect on the learning result's and outcome in critical thinking.(Carini et al., 2006).</a:t>
            </a:r>
          </a:p>
          <a:p>
            <a:pPr marL="285750" indent="-285750">
              <a:buFont typeface="Arial" panose="020B0604020202020204" pitchFamily="34" charset="0"/>
              <a:buChar char="•"/>
            </a:pPr>
            <a:r>
              <a:rPr lang="en-GB" sz="1100" dirty="0">
                <a:solidFill>
                  <a:schemeClr val="accent1">
                    <a:lumMod val="50000"/>
                  </a:schemeClr>
                </a:solidFill>
                <a:latin typeface="Arial" panose="020B0604020202020204" pitchFamily="34" charset="0"/>
                <a:cs typeface="Arial" panose="020B0604020202020204" pitchFamily="34" charset="0"/>
              </a:rPr>
              <a:t>Referencing shows that your work has a truthful base.</a:t>
            </a:r>
          </a:p>
          <a:p>
            <a:pPr marL="285750" indent="-285750">
              <a:buFont typeface="Arial" panose="020B0604020202020204" pitchFamily="34" charset="0"/>
              <a:buChar char="•"/>
            </a:pPr>
            <a:r>
              <a:rPr lang="en-GB" sz="1100" dirty="0">
                <a:solidFill>
                  <a:schemeClr val="accent1">
                    <a:lumMod val="50000"/>
                  </a:schemeClr>
                </a:solidFill>
                <a:latin typeface="Arial" panose="020B0604020202020204" pitchFamily="34" charset="0"/>
                <a:cs typeface="Arial" panose="020B0604020202020204" pitchFamily="34" charset="0"/>
              </a:rPr>
              <a:t>It allows the reader to find and get the sources for their own use.</a:t>
            </a:r>
          </a:p>
          <a:p>
            <a:pPr marL="285750" indent="-285750">
              <a:buFont typeface="Arial" panose="020B0604020202020204" pitchFamily="34" charset="0"/>
              <a:buChar char="•"/>
            </a:pPr>
            <a:r>
              <a:rPr lang="en-GB" sz="1100" dirty="0">
                <a:solidFill>
                  <a:schemeClr val="accent1">
                    <a:lumMod val="50000"/>
                  </a:schemeClr>
                </a:solidFill>
                <a:latin typeface="Arial" panose="020B0604020202020204" pitchFamily="34" charset="0"/>
                <a:cs typeface="Arial" panose="020B0604020202020204" pitchFamily="34" charset="0"/>
              </a:rPr>
              <a:t>Referencing shows the research you have carried out to reach your conclusions.</a:t>
            </a:r>
          </a:p>
          <a:p>
            <a:pPr marL="285750" indent="-285750">
              <a:buFont typeface="Arial" panose="020B0604020202020204" pitchFamily="34" charset="0"/>
              <a:buChar char="•"/>
            </a:pPr>
            <a:r>
              <a:rPr lang="en-GB" sz="1100" dirty="0">
                <a:solidFill>
                  <a:schemeClr val="accent1">
                    <a:lumMod val="50000"/>
                  </a:schemeClr>
                </a:solidFill>
                <a:latin typeface="Arial" panose="020B0604020202020204" pitchFamily="34" charset="0"/>
                <a:cs typeface="Arial" panose="020B0604020202020204" pitchFamily="34" charset="0"/>
              </a:rPr>
              <a:t>It shows that you’ve done your research and analysed the evidence and finding </a:t>
            </a:r>
          </a:p>
          <a:p>
            <a:pPr marL="285750" indent="-285750">
              <a:buFont typeface="Arial" panose="020B0604020202020204" pitchFamily="34" charset="0"/>
              <a:buChar char="•"/>
            </a:pPr>
            <a:r>
              <a:rPr lang="en-GB" sz="1100" dirty="0">
                <a:solidFill>
                  <a:schemeClr val="accent1">
                    <a:lumMod val="50000"/>
                  </a:schemeClr>
                </a:solidFill>
                <a:latin typeface="Arial" panose="020B0604020202020204" pitchFamily="34" charset="0"/>
                <a:cs typeface="Arial" panose="020B0604020202020204" pitchFamily="34" charset="0"/>
              </a:rPr>
              <a:t> have shown where you have got this information from.</a:t>
            </a:r>
          </a:p>
          <a:p>
            <a:pPr marL="285750" indent="-285750">
              <a:buFont typeface="Arial" panose="020B0604020202020204" pitchFamily="34" charset="0"/>
              <a:buChar char="•"/>
            </a:pPr>
            <a:r>
              <a:rPr lang="en-GB" sz="1100" dirty="0">
                <a:solidFill>
                  <a:schemeClr val="accent1">
                    <a:lumMod val="50000"/>
                  </a:schemeClr>
                </a:solidFill>
                <a:latin typeface="Arial" panose="020B0604020202020204" pitchFamily="34" charset="0"/>
                <a:cs typeface="Arial" panose="020B0604020202020204" pitchFamily="34" charset="0"/>
              </a:rPr>
              <a:t>Actively making students have a interest in a lesson by encouraging education situations where the learners have to think and consider all information that they are shown and really getting all the facts rather than just dismissing it.</a:t>
            </a:r>
          </a:p>
          <a:p>
            <a:pPr marL="285750" indent="-285750">
              <a:buFont typeface="Arial" panose="020B0604020202020204" pitchFamily="34" charset="0"/>
              <a:buChar char="•"/>
            </a:pPr>
            <a:r>
              <a:rPr lang="en-GB" sz="1100" dirty="0">
                <a:solidFill>
                  <a:schemeClr val="accent1">
                    <a:lumMod val="50000"/>
                  </a:schemeClr>
                </a:solidFill>
                <a:latin typeface="Arial" panose="020B0604020202020204" pitchFamily="34" charset="0"/>
                <a:cs typeface="Arial" panose="020B0604020202020204" pitchFamily="34" charset="0"/>
              </a:rPr>
              <a:t>You need to read it and analyse what you are reading and understand it.</a:t>
            </a:r>
          </a:p>
          <a:p>
            <a:pPr marL="285750" indent="-285750">
              <a:buFont typeface="Arial" panose="020B0604020202020204" pitchFamily="34" charset="0"/>
              <a:buChar char="•"/>
            </a:pPr>
            <a:r>
              <a:rPr lang="en-GB" sz="1100" dirty="0">
                <a:solidFill>
                  <a:schemeClr val="accent1">
                    <a:lumMod val="50000"/>
                  </a:schemeClr>
                </a:solidFill>
                <a:latin typeface="Arial" panose="020B0604020202020204" pitchFamily="34" charset="0"/>
                <a:cs typeface="Arial" panose="020B0604020202020204" pitchFamily="34" charset="0"/>
              </a:rPr>
              <a:t>Making sure that you take notes in class and ask questions if you are not understanding a subject.</a:t>
            </a:r>
          </a:p>
          <a:p>
            <a:pPr marL="285750" indent="-285750">
              <a:buFont typeface="Arial" panose="020B0604020202020204" pitchFamily="34" charset="0"/>
              <a:buChar char="•"/>
            </a:pPr>
            <a:endParaRPr lang="en-GB" sz="1200" dirty="0"/>
          </a:p>
        </p:txBody>
      </p:sp>
      <p:pic>
        <p:nvPicPr>
          <p:cNvPr id="13" name="Picture 12">
            <a:extLst>
              <a:ext uri="{FF2B5EF4-FFF2-40B4-BE49-F238E27FC236}">
                <a16:creationId xmlns:a16="http://schemas.microsoft.com/office/drawing/2014/main" id="{24DD45C7-7ABC-4926-B3CC-36A895511E22}"/>
              </a:ext>
            </a:extLst>
          </p:cNvPr>
          <p:cNvPicPr>
            <a:picLocks noChangeAspect="1"/>
          </p:cNvPicPr>
          <p:nvPr/>
        </p:nvPicPr>
        <p:blipFill>
          <a:blip r:embed="rId2"/>
          <a:stretch>
            <a:fillRect/>
          </a:stretch>
        </p:blipFill>
        <p:spPr>
          <a:xfrm>
            <a:off x="8178620" y="5145775"/>
            <a:ext cx="3474718" cy="1379924"/>
          </a:xfrm>
          <a:prstGeom prst="rect">
            <a:avLst/>
          </a:prstGeom>
        </p:spPr>
      </p:pic>
      <p:sp>
        <p:nvSpPr>
          <p:cNvPr id="16" name="TextBox 15">
            <a:extLst>
              <a:ext uri="{FF2B5EF4-FFF2-40B4-BE49-F238E27FC236}">
                <a16:creationId xmlns:a16="http://schemas.microsoft.com/office/drawing/2014/main" id="{05B13135-F81A-4739-8D22-303494472679}"/>
              </a:ext>
            </a:extLst>
          </p:cNvPr>
          <p:cNvSpPr txBox="1"/>
          <p:nvPr/>
        </p:nvSpPr>
        <p:spPr>
          <a:xfrm>
            <a:off x="319225" y="139035"/>
            <a:ext cx="2855438" cy="738664"/>
          </a:xfrm>
          <a:prstGeom prst="rect">
            <a:avLst/>
          </a:prstGeom>
          <a:noFill/>
        </p:spPr>
        <p:txBody>
          <a:bodyPr wrap="square" rtlCol="0">
            <a:spAutoFit/>
          </a:bodyPr>
          <a:lstStyle/>
          <a:p>
            <a:pPr algn="ctr"/>
            <a:r>
              <a:rPr lang="en-GB" sz="1400" b="1" i="1" dirty="0">
                <a:solidFill>
                  <a:srgbClr val="F73737"/>
                </a:solidFill>
              </a:rPr>
              <a:t>Gregorc (1985) suggested that 95% of individuals have specific learning style preferences</a:t>
            </a:r>
            <a:r>
              <a:rPr lang="en-GB" sz="1400" dirty="0">
                <a:solidFill>
                  <a:schemeClr val="accent1">
                    <a:lumMod val="50000"/>
                  </a:schemeClr>
                </a:solidFill>
              </a:rPr>
              <a:t>. </a:t>
            </a:r>
          </a:p>
        </p:txBody>
      </p:sp>
    </p:spTree>
    <p:extLst>
      <p:ext uri="{BB962C8B-B14F-4D97-AF65-F5344CB8AC3E}">
        <p14:creationId xmlns:p14="http://schemas.microsoft.com/office/powerpoint/2010/main" val="4074583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3186E86-F926-4678-9D7B-1E22AA41BFCB}"/>
              </a:ext>
            </a:extLst>
          </p:cNvPr>
          <p:cNvSpPr/>
          <p:nvPr/>
        </p:nvSpPr>
        <p:spPr>
          <a:xfrm>
            <a:off x="703545" y="4897057"/>
            <a:ext cx="6096000" cy="646331"/>
          </a:xfrm>
          <a:prstGeom prst="rect">
            <a:avLst/>
          </a:prstGeom>
        </p:spPr>
        <p:txBody>
          <a:bodyPr>
            <a:spAutoFit/>
          </a:bodyPr>
          <a:lstStyle/>
          <a:p>
            <a:r>
              <a:rPr lang="en-GB" dirty="0"/>
              <a:t>https://upload.wikimedia.org/wikipedia/commons/d/d8/Critical_Thinking_Skills_Diagram.jpg</a:t>
            </a:r>
          </a:p>
        </p:txBody>
      </p:sp>
      <p:sp>
        <p:nvSpPr>
          <p:cNvPr id="2" name="TextBox 1">
            <a:extLst>
              <a:ext uri="{FF2B5EF4-FFF2-40B4-BE49-F238E27FC236}">
                <a16:creationId xmlns:a16="http://schemas.microsoft.com/office/drawing/2014/main" id="{4C43846F-FCF1-40BF-8E3A-C8CC3E24AFE2}"/>
              </a:ext>
            </a:extLst>
          </p:cNvPr>
          <p:cNvSpPr txBox="1"/>
          <p:nvPr/>
        </p:nvSpPr>
        <p:spPr>
          <a:xfrm>
            <a:off x="630476" y="385950"/>
            <a:ext cx="10384077" cy="5355312"/>
          </a:xfrm>
          <a:prstGeom prst="rect">
            <a:avLst/>
          </a:prstGeom>
          <a:noFill/>
        </p:spPr>
        <p:txBody>
          <a:bodyPr wrap="square" rtlCol="0">
            <a:spAutoFit/>
          </a:bodyPr>
          <a:lstStyle/>
          <a:p>
            <a:r>
              <a:rPr lang="en-GB" dirty="0"/>
              <a:t>1. Facione, P.A , Facione, N.C and Giancarlo, C.A.F., (1997)., </a:t>
            </a:r>
            <a:r>
              <a:rPr lang="en-GB" i="1" dirty="0"/>
              <a:t>Professional judgment and the disposition toward critical thinking.</a:t>
            </a:r>
          </a:p>
          <a:p>
            <a:endParaRPr lang="en-GB" i="1" dirty="0"/>
          </a:p>
          <a:p>
            <a:r>
              <a:rPr lang="en-GB" i="1" dirty="0"/>
              <a:t>2. Holmes, N. G, Wieman, C. E and Bonn, D. A., (2015)., PSY710: teaching critical thinking.</a:t>
            </a:r>
          </a:p>
          <a:p>
            <a:endParaRPr lang="en-GB" i="1" dirty="0"/>
          </a:p>
          <a:p>
            <a:r>
              <a:rPr lang="en-GB" i="1" dirty="0"/>
              <a:t>3.</a:t>
            </a:r>
            <a:r>
              <a:rPr lang="en-GB" dirty="0"/>
              <a:t>Myers, B.E, Dyer, J. E., (2006).</a:t>
            </a:r>
            <a:r>
              <a:rPr lang="en-GB" i="1" dirty="0"/>
              <a:t>, The influence of student learning style on critical thinking skill., </a:t>
            </a:r>
            <a:r>
              <a:rPr lang="en-GB" dirty="0"/>
              <a:t>university of florida.</a:t>
            </a:r>
          </a:p>
          <a:p>
            <a:endParaRPr lang="en-GB" i="1" dirty="0"/>
          </a:p>
          <a:p>
            <a:r>
              <a:rPr lang="en-GB" i="1" dirty="0"/>
              <a:t>4</a:t>
            </a:r>
            <a:r>
              <a:rPr lang="en-GB" dirty="0"/>
              <a:t>. Stanovich, K.E., (1986)., </a:t>
            </a:r>
            <a:r>
              <a:rPr lang="en-GB" i="1" dirty="0"/>
              <a:t>Matthew effects in reading: some consequences of individual differences in the acquisition of literacy., </a:t>
            </a:r>
            <a:r>
              <a:rPr lang="en-GB" dirty="0"/>
              <a:t>Oakland university</a:t>
            </a:r>
            <a:r>
              <a:rPr lang="en-GB" i="1" dirty="0"/>
              <a:t>.</a:t>
            </a:r>
          </a:p>
          <a:p>
            <a:endParaRPr lang="en-GB" i="1" dirty="0"/>
          </a:p>
          <a:p>
            <a:r>
              <a:rPr lang="en-GB" i="1" dirty="0"/>
              <a:t>5. </a:t>
            </a:r>
            <a:r>
              <a:rPr lang="en-GB" dirty="0"/>
              <a:t>Yanchar, S.C, Slife, B.D and Warne. R., (2008)</a:t>
            </a:r>
            <a:r>
              <a:rPr lang="en-GB" i="1" dirty="0"/>
              <a:t>., Critical thinking as disciplinary practice</a:t>
            </a:r>
            <a:r>
              <a:rPr lang="en-GB" dirty="0"/>
              <a:t>., Review of general psychology</a:t>
            </a:r>
          </a:p>
          <a:p>
            <a:endParaRPr lang="en-GB" i="1" dirty="0"/>
          </a:p>
          <a:p>
            <a:r>
              <a:rPr lang="en-GB" i="1" dirty="0"/>
              <a:t>Picture.</a:t>
            </a:r>
          </a:p>
          <a:p>
            <a:endParaRPr lang="en-GB" i="1" dirty="0"/>
          </a:p>
          <a:p>
            <a:endParaRPr lang="en-GB" i="1" dirty="0"/>
          </a:p>
          <a:p>
            <a:endParaRPr lang="en-GB" i="1" dirty="0"/>
          </a:p>
          <a:p>
            <a:r>
              <a:rPr lang="en-GB" i="1" dirty="0"/>
              <a:t> </a:t>
            </a:r>
          </a:p>
        </p:txBody>
      </p:sp>
    </p:spTree>
    <p:extLst>
      <p:ext uri="{BB962C8B-B14F-4D97-AF65-F5344CB8AC3E}">
        <p14:creationId xmlns:p14="http://schemas.microsoft.com/office/powerpoint/2010/main" val="16492988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422</TotalTime>
  <Words>839</Words>
  <Application>Microsoft Office PowerPoint</Application>
  <PresentationFormat>Widescreen</PresentationFormat>
  <Paragraphs>43</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jemma collins</dc:creator>
  <cp:lastModifiedBy>jemma collins</cp:lastModifiedBy>
  <cp:revision>33</cp:revision>
  <dcterms:created xsi:type="dcterms:W3CDTF">2018-01-22T21:53:09Z</dcterms:created>
  <dcterms:modified xsi:type="dcterms:W3CDTF">2018-02-27T21:51:46Z</dcterms:modified>
</cp:coreProperties>
</file>