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28"/>
  </p:notesMasterIdLst>
  <p:handoutMasterIdLst>
    <p:handoutMasterId r:id="rId29"/>
  </p:handoutMasterIdLst>
  <p:sldIdLst>
    <p:sldId id="256" r:id="rId5"/>
    <p:sldId id="258" r:id="rId6"/>
    <p:sldId id="302" r:id="rId7"/>
    <p:sldId id="314" r:id="rId8"/>
    <p:sldId id="319" r:id="rId9"/>
    <p:sldId id="265" r:id="rId10"/>
    <p:sldId id="316" r:id="rId11"/>
    <p:sldId id="310" r:id="rId12"/>
    <p:sldId id="257" r:id="rId13"/>
    <p:sldId id="304" r:id="rId14"/>
    <p:sldId id="317" r:id="rId15"/>
    <p:sldId id="303" r:id="rId16"/>
    <p:sldId id="266" r:id="rId17"/>
    <p:sldId id="318" r:id="rId18"/>
    <p:sldId id="308" r:id="rId19"/>
    <p:sldId id="321" r:id="rId20"/>
    <p:sldId id="311" r:id="rId21"/>
    <p:sldId id="320" r:id="rId22"/>
    <p:sldId id="312" r:id="rId23"/>
    <p:sldId id="309" r:id="rId24"/>
    <p:sldId id="307" r:id="rId25"/>
    <p:sldId id="315" r:id="rId26"/>
    <p:sldId id="322" r:id="rId27"/>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934"/>
  </p:normalViewPr>
  <p:slideViewPr>
    <p:cSldViewPr snapToGrid="0">
      <p:cViewPr varScale="1">
        <p:scale>
          <a:sx n="97" d="100"/>
          <a:sy n="97" d="100"/>
        </p:scale>
        <p:origin x="68" y="100"/>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04/12/2024</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04/12/2024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2</a:t>
            </a:fld>
            <a:endParaRPr lang="en-GB"/>
          </a:p>
        </p:txBody>
      </p:sp>
    </p:spTree>
    <p:extLst>
      <p:ext uri="{BB962C8B-B14F-4D97-AF65-F5344CB8AC3E}">
        <p14:creationId xmlns:p14="http://schemas.microsoft.com/office/powerpoint/2010/main" val="3889010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75DFD-92FE-38B2-E6F4-2BD29538B2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4410E6-F4E5-AFCE-5598-80F0B8CC94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4926A0-AF8B-CEC3-3AD5-BCEBDCCEDA8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187E218-60B2-4269-1193-BF1C71D0872D}"/>
              </a:ext>
            </a:extLst>
          </p:cNvPr>
          <p:cNvSpPr>
            <a:spLocks noGrp="1"/>
          </p:cNvSpPr>
          <p:nvPr>
            <p:ph type="sldNum" sz="quarter" idx="5"/>
          </p:nvPr>
        </p:nvSpPr>
        <p:spPr/>
        <p:txBody>
          <a:bodyPr/>
          <a:lstStyle/>
          <a:p>
            <a:pPr rtl="0"/>
            <a:fld id="{5B8B270D-091D-4ED2-8C85-0898DD7D9F21}" type="slidenum">
              <a:rPr lang="en-GB" smtClean="0"/>
              <a:t>4</a:t>
            </a:fld>
            <a:endParaRPr lang="en-GB"/>
          </a:p>
        </p:txBody>
      </p:sp>
    </p:spTree>
    <p:extLst>
      <p:ext uri="{BB962C8B-B14F-4D97-AF65-F5344CB8AC3E}">
        <p14:creationId xmlns:p14="http://schemas.microsoft.com/office/powerpoint/2010/main" val="3889418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2FDEAD-8B79-208D-DD47-2597DF06D9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7D0E64-2558-572C-0A94-214B14F346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B45180-2F72-15C1-C4E6-0E426AC80ED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69FB2C0-6AB5-7D6A-3BDC-BCB5AB4E84F1}"/>
              </a:ext>
            </a:extLst>
          </p:cNvPr>
          <p:cNvSpPr>
            <a:spLocks noGrp="1"/>
          </p:cNvSpPr>
          <p:nvPr>
            <p:ph type="sldNum" sz="quarter" idx="5"/>
          </p:nvPr>
        </p:nvSpPr>
        <p:spPr/>
        <p:txBody>
          <a:bodyPr/>
          <a:lstStyle/>
          <a:p>
            <a:pPr rtl="0"/>
            <a:fld id="{5B8B270D-091D-4ED2-8C85-0898DD7D9F21}" type="slidenum">
              <a:rPr lang="en-GB" smtClean="0"/>
              <a:t>5</a:t>
            </a:fld>
            <a:endParaRPr lang="en-GB"/>
          </a:p>
        </p:txBody>
      </p:sp>
    </p:spTree>
    <p:extLst>
      <p:ext uri="{BB962C8B-B14F-4D97-AF65-F5344CB8AC3E}">
        <p14:creationId xmlns:p14="http://schemas.microsoft.com/office/powerpoint/2010/main" val="4244607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6</a:t>
            </a:fld>
            <a:endParaRPr lang="en-GB"/>
          </a:p>
        </p:txBody>
      </p:sp>
    </p:spTree>
    <p:extLst>
      <p:ext uri="{BB962C8B-B14F-4D97-AF65-F5344CB8AC3E}">
        <p14:creationId xmlns:p14="http://schemas.microsoft.com/office/powerpoint/2010/main" val="2368517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ACC2C-F48C-ACD5-58AC-7264564433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A76632-515A-7F6B-0F5B-5CEB000D9B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09CC8C-1A74-E86F-FC96-C960C8234A5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0CE4401-D45C-23BD-9501-3832020DAAE8}"/>
              </a:ext>
            </a:extLst>
          </p:cNvPr>
          <p:cNvSpPr>
            <a:spLocks noGrp="1"/>
          </p:cNvSpPr>
          <p:nvPr>
            <p:ph type="sldNum" sz="quarter" idx="5"/>
          </p:nvPr>
        </p:nvSpPr>
        <p:spPr/>
        <p:txBody>
          <a:bodyPr/>
          <a:lstStyle/>
          <a:p>
            <a:pPr rtl="0"/>
            <a:fld id="{5B8B270D-091D-4ED2-8C85-0898DD7D9F21}" type="slidenum">
              <a:rPr lang="en-GB" smtClean="0"/>
              <a:t>7</a:t>
            </a:fld>
            <a:endParaRPr lang="en-GB"/>
          </a:p>
        </p:txBody>
      </p:sp>
    </p:spTree>
    <p:extLst>
      <p:ext uri="{BB962C8B-B14F-4D97-AF65-F5344CB8AC3E}">
        <p14:creationId xmlns:p14="http://schemas.microsoft.com/office/powerpoint/2010/main" val="4001634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7690E-5545-FDFE-C264-63EA67CE0E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A2AEE0-1BDA-537C-4F94-73FAA16316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50CC68-6308-6085-C493-87E4549E0A3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3378978-207D-55F0-61D9-B8B9083E717C}"/>
              </a:ext>
            </a:extLst>
          </p:cNvPr>
          <p:cNvSpPr>
            <a:spLocks noGrp="1"/>
          </p:cNvSpPr>
          <p:nvPr>
            <p:ph type="sldNum" sz="quarter" idx="5"/>
          </p:nvPr>
        </p:nvSpPr>
        <p:spPr/>
        <p:txBody>
          <a:bodyPr/>
          <a:lstStyle/>
          <a:p>
            <a:pPr rtl="0"/>
            <a:fld id="{5B8B270D-091D-4ED2-8C85-0898DD7D9F21}" type="slidenum">
              <a:rPr lang="en-GB" smtClean="0"/>
              <a:t>8</a:t>
            </a:fld>
            <a:endParaRPr lang="en-GB"/>
          </a:p>
        </p:txBody>
      </p:sp>
    </p:spTree>
    <p:extLst>
      <p:ext uri="{BB962C8B-B14F-4D97-AF65-F5344CB8AC3E}">
        <p14:creationId xmlns:p14="http://schemas.microsoft.com/office/powerpoint/2010/main" val="2801575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9</a:t>
            </a:fld>
            <a:endParaRPr lang="en-GB"/>
          </a:p>
        </p:txBody>
      </p:sp>
    </p:spTree>
    <p:extLst>
      <p:ext uri="{BB962C8B-B14F-4D97-AF65-F5344CB8AC3E}">
        <p14:creationId xmlns:p14="http://schemas.microsoft.com/office/powerpoint/2010/main" val="2817275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C17E4-70BB-B310-8E0F-5CF131FB61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ACCDA6-5CE4-6989-C871-93E19049E5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CF6268-A9AC-EEBA-744F-087BAB45A4C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2DF1902-FD26-DC9C-4F8C-F46C46A9A7E7}"/>
              </a:ext>
            </a:extLst>
          </p:cNvPr>
          <p:cNvSpPr>
            <a:spLocks noGrp="1"/>
          </p:cNvSpPr>
          <p:nvPr>
            <p:ph type="sldNum" sz="quarter" idx="5"/>
          </p:nvPr>
        </p:nvSpPr>
        <p:spPr/>
        <p:txBody>
          <a:bodyPr/>
          <a:lstStyle/>
          <a:p>
            <a:pPr rtl="0"/>
            <a:fld id="{5B8B270D-091D-4ED2-8C85-0898DD7D9F21}" type="slidenum">
              <a:rPr lang="en-GB" smtClean="0"/>
              <a:t>12</a:t>
            </a:fld>
            <a:endParaRPr lang="en-GB"/>
          </a:p>
        </p:txBody>
      </p:sp>
    </p:spTree>
    <p:extLst>
      <p:ext uri="{BB962C8B-B14F-4D97-AF65-F5344CB8AC3E}">
        <p14:creationId xmlns:p14="http://schemas.microsoft.com/office/powerpoint/2010/main" val="8291463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13</a:t>
            </a:fld>
            <a:endParaRPr lang="en-GB"/>
          </a:p>
        </p:txBody>
      </p:sp>
    </p:spTree>
    <p:extLst>
      <p:ext uri="{BB962C8B-B14F-4D97-AF65-F5344CB8AC3E}">
        <p14:creationId xmlns:p14="http://schemas.microsoft.com/office/powerpoint/2010/main" val="2219819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hyperlink" Target="https://www.estyn.gov.wales/annual-report/2022-2023/effective-practice" TargetMode="Externa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curriculum-for-wales/introduction-to-curriculum-for-wales-guidance/" TargetMode="External"/><Relationship Id="rId2" Type="http://schemas.openxmlformats.org/officeDocument/2006/relationships/hyperlink" Target="https://hwb.gov.wales/curriculum-for-wales/understanding-curriculum-in-practice-camau-ir-dyfodol" TargetMode="Externa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1083198" y="710203"/>
            <a:ext cx="10558919" cy="2631683"/>
          </a:xfrm>
        </p:spPr>
        <p:txBody>
          <a:bodyPr rtlCol="0">
            <a:normAutofit fontScale="90000"/>
          </a:bodyPr>
          <a:lstStyle/>
          <a:p>
            <a:pPr rtl="0"/>
            <a:r>
              <a:rPr lang="en-GB" sz="4000" dirty="0">
                <a:latin typeface="+mn-lt"/>
              </a:rPr>
              <a:t>Writing a Critical Literature Review in Education </a:t>
            </a:r>
            <a:br>
              <a:rPr lang="en-GB" dirty="0">
                <a:latin typeface="+mn-lt"/>
              </a:rPr>
            </a:br>
            <a:br>
              <a:rPr lang="en-GB" dirty="0">
                <a:latin typeface="+mn-lt"/>
              </a:rPr>
            </a:br>
            <a:r>
              <a:rPr lang="en-GB" sz="2200" b="1" dirty="0">
                <a:latin typeface="+mn-lt"/>
              </a:rPr>
              <a:t>ECDE7016</a:t>
            </a:r>
            <a:br>
              <a:rPr lang="en-GB" sz="2200" b="1" dirty="0">
                <a:latin typeface="+mn-lt"/>
              </a:rPr>
            </a:br>
            <a:r>
              <a:rPr lang="en-GB" sz="2200" b="1" dirty="0">
                <a:latin typeface="+mn-lt"/>
              </a:rPr>
              <a:t>Assessment component 1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917636" y="3738243"/>
            <a:ext cx="10553441" cy="1655762"/>
          </a:xfrm>
        </p:spPr>
        <p:txBody>
          <a:bodyPr rtlCol="0">
            <a:normAutofit/>
          </a:bodyPr>
          <a:lstStyle/>
          <a:p>
            <a:pPr rtl="0"/>
            <a:r>
              <a:rPr lang="en-GB" dirty="0">
                <a:cs typeface="Calibri"/>
              </a:rPr>
              <a:t>Stephen Hadley</a:t>
            </a:r>
            <a:endParaRPr lang="en-GB"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4056600" y="536573"/>
            <a:ext cx="4078800" cy="1453003"/>
          </a:xfrm>
        </p:spPr>
        <p:txBody>
          <a:bodyPr wrap="square" rtlCol="0" anchor="b">
            <a:normAutofit/>
          </a:bodyPr>
          <a:lstStyle/>
          <a:p>
            <a:pPr rtl="0"/>
            <a:r>
              <a:rPr lang="en-GB" dirty="0">
                <a:latin typeface="+mn-lt"/>
              </a:rPr>
              <a:t>Research Focus</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756270" y="2876550"/>
            <a:ext cx="10986679" cy="2875321"/>
          </a:xfrm>
        </p:spPr>
        <p:txBody>
          <a:bodyPr rtlCol="0">
            <a:noAutofit/>
          </a:bodyPr>
          <a:lstStyle/>
          <a:p>
            <a:pPr rtl="0"/>
            <a:r>
              <a:rPr lang="en-GB" sz="3200" b="1" dirty="0"/>
              <a:t>To explore teachers’ attitudes and experiences with curriculum design in Wales</a:t>
            </a:r>
          </a:p>
        </p:txBody>
      </p:sp>
      <p:sp>
        <p:nvSpPr>
          <p:cNvPr id="102" name="Date Placeholder 47">
            <a:extLst>
              <a:ext uri="{FF2B5EF4-FFF2-40B4-BE49-F238E27FC236}">
                <a16:creationId xmlns:a16="http://schemas.microsoft.com/office/drawing/2014/main" id="{F956151C-A474-42C6-9D67-B6779EF6B765}"/>
              </a:ext>
            </a:extLst>
          </p:cNvPr>
          <p:cNvSpPr>
            <a:spLocks noGrp="1"/>
          </p:cNvSpPr>
          <p:nvPr>
            <p:ph type="dt" sz="half" idx="10"/>
          </p:nvPr>
        </p:nvSpPr>
        <p:spPr>
          <a:xfrm>
            <a:off x="450000" y="6357168"/>
            <a:ext cx="1760150" cy="461665"/>
          </a:xfrm>
        </p:spPr>
        <p:txBody>
          <a:bodyPr rtlCol="0"/>
          <a:lstStyle/>
          <a:p>
            <a:pPr rtl="0"/>
            <a:endParaRPr lang="en-GB" dirty="0"/>
          </a:p>
        </p:txBody>
      </p:sp>
      <p:sp>
        <p:nvSpPr>
          <p:cNvPr id="103" name="Footer Placeholder 48">
            <a:extLst>
              <a:ext uri="{FF2B5EF4-FFF2-40B4-BE49-F238E27FC236}">
                <a16:creationId xmlns:a16="http://schemas.microsoft.com/office/drawing/2014/main" id="{EE131F31-1D34-4CC9-8C56-BACFA6C86A48}"/>
              </a:ext>
            </a:extLst>
          </p:cNvPr>
          <p:cNvSpPr>
            <a:spLocks noGrp="1"/>
          </p:cNvSpPr>
          <p:nvPr>
            <p:ph type="ftr" sz="quarter" idx="11"/>
          </p:nvPr>
        </p:nvSpPr>
        <p:spPr>
          <a:xfrm>
            <a:off x="2754312" y="6357600"/>
            <a:ext cx="6683376" cy="460800"/>
          </a:xfrm>
        </p:spPr>
        <p:txBody>
          <a:bodyPr rtlCol="0"/>
          <a:lstStyle/>
          <a:p>
            <a:pPr rtl="0"/>
            <a:endParaRPr lang="en-GB" dirty="0"/>
          </a:p>
        </p:txBody>
      </p:sp>
      <p:sp>
        <p:nvSpPr>
          <p:cNvPr id="104" name="Slide Number Placeholder 49">
            <a:extLst>
              <a:ext uri="{FF2B5EF4-FFF2-40B4-BE49-F238E27FC236}">
                <a16:creationId xmlns:a16="http://schemas.microsoft.com/office/drawing/2014/main" id="{BC4462F5-98AF-457A-94DC-C44EA835679D}"/>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2</a:t>
            </a:fld>
            <a:endParaRPr lang="en-GB"/>
          </a:p>
        </p:txBody>
      </p:sp>
    </p:spTree>
    <p:extLst>
      <p:ext uri="{BB962C8B-B14F-4D97-AF65-F5344CB8AC3E}">
        <p14:creationId xmlns:p14="http://schemas.microsoft.com/office/powerpoint/2010/main" val="163979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8BA19-9C0E-78F4-92B9-68C7533134D8}"/>
              </a:ext>
            </a:extLst>
          </p:cNvPr>
          <p:cNvSpPr>
            <a:spLocks noGrp="1"/>
          </p:cNvSpPr>
          <p:nvPr>
            <p:ph type="title"/>
          </p:nvPr>
        </p:nvSpPr>
        <p:spPr/>
        <p:txBody>
          <a:bodyPr/>
          <a:lstStyle/>
          <a:p>
            <a:r>
              <a:rPr lang="en-GB" dirty="0">
                <a:latin typeface="+mn-lt"/>
              </a:rPr>
              <a:t>Research questions</a:t>
            </a:r>
            <a:br>
              <a:rPr lang="en-GB" dirty="0">
                <a:latin typeface="+mn-lt"/>
              </a:rPr>
            </a:br>
            <a:endParaRPr lang="en-GB" dirty="0">
              <a:latin typeface="+mn-lt"/>
            </a:endParaRPr>
          </a:p>
        </p:txBody>
      </p:sp>
      <p:sp>
        <p:nvSpPr>
          <p:cNvPr id="3" name="Content Placeholder 2">
            <a:extLst>
              <a:ext uri="{FF2B5EF4-FFF2-40B4-BE49-F238E27FC236}">
                <a16:creationId xmlns:a16="http://schemas.microsoft.com/office/drawing/2014/main" id="{19AC93D7-5BBB-4C8E-2360-1B6B01A43D40}"/>
              </a:ext>
            </a:extLst>
          </p:cNvPr>
          <p:cNvSpPr>
            <a:spLocks noGrp="1"/>
          </p:cNvSpPr>
          <p:nvPr>
            <p:ph idx="1"/>
          </p:nvPr>
        </p:nvSpPr>
        <p:spPr/>
        <p:txBody>
          <a:bodyPr>
            <a:normAutofit/>
          </a:bodyPr>
          <a:lstStyle/>
          <a:p>
            <a:pPr marL="0" indent="0">
              <a:buNone/>
            </a:pPr>
            <a:r>
              <a:rPr lang="en-GB" b="1" dirty="0"/>
              <a:t>RQ 1. What are teachers’ perceptions of the Curriculum for Wales in relation to the 3 main curriculum models?   (Content /Product/ Process)</a:t>
            </a:r>
          </a:p>
          <a:p>
            <a:pPr marL="0" indent="0">
              <a:buNone/>
            </a:pPr>
            <a:endParaRPr lang="en-GB" b="1" dirty="0"/>
          </a:p>
          <a:p>
            <a:pPr marL="0" indent="0">
              <a:buNone/>
            </a:pPr>
            <a:r>
              <a:rPr lang="en-GB" b="1" dirty="0"/>
              <a:t>RQ 2. How do teachers ‘make sense’ of curriculum policy in Wales?</a:t>
            </a:r>
          </a:p>
          <a:p>
            <a:pPr marL="0" indent="0">
              <a:buNone/>
            </a:pPr>
            <a:endParaRPr lang="en-GB" b="1" dirty="0"/>
          </a:p>
          <a:p>
            <a:pPr marL="0" indent="0">
              <a:buNone/>
            </a:pPr>
            <a:r>
              <a:rPr lang="en-GB" b="1" dirty="0"/>
              <a:t>RQ3. What are teacher experiences with curriculum design in Wales?</a:t>
            </a:r>
          </a:p>
          <a:p>
            <a:endParaRPr lang="en-GB" dirty="0"/>
          </a:p>
          <a:p>
            <a:endParaRPr lang="en-GB" dirty="0"/>
          </a:p>
        </p:txBody>
      </p:sp>
    </p:spTree>
    <p:extLst>
      <p:ext uri="{BB962C8B-B14F-4D97-AF65-F5344CB8AC3E}">
        <p14:creationId xmlns:p14="http://schemas.microsoft.com/office/powerpoint/2010/main" val="158998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A9BDAA-8230-CAD2-3BC2-7DA38B8EB7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C6542E-9FC2-47C5-E259-CCE248FC853C}"/>
              </a:ext>
            </a:extLst>
          </p:cNvPr>
          <p:cNvSpPr>
            <a:spLocks noGrp="1"/>
          </p:cNvSpPr>
          <p:nvPr>
            <p:ph type="title"/>
          </p:nvPr>
        </p:nvSpPr>
        <p:spPr>
          <a:xfrm>
            <a:off x="989400" y="334346"/>
            <a:ext cx="10213200" cy="1112836"/>
          </a:xfrm>
        </p:spPr>
        <p:txBody>
          <a:bodyPr rtlCol="0"/>
          <a:lstStyle/>
          <a:p>
            <a:pPr rtl="0"/>
            <a:r>
              <a:rPr lang="en-GB" dirty="0">
                <a:latin typeface="+mn-lt"/>
              </a:rPr>
              <a:t>Terminology</a:t>
            </a:r>
          </a:p>
        </p:txBody>
      </p:sp>
      <p:sp>
        <p:nvSpPr>
          <p:cNvPr id="3" name="Text Placeholder 2">
            <a:extLst>
              <a:ext uri="{FF2B5EF4-FFF2-40B4-BE49-F238E27FC236}">
                <a16:creationId xmlns:a16="http://schemas.microsoft.com/office/drawing/2014/main" id="{885B5746-C143-D0E7-B177-927DA59A3FCB}"/>
              </a:ext>
            </a:extLst>
          </p:cNvPr>
          <p:cNvSpPr>
            <a:spLocks noGrp="1"/>
          </p:cNvSpPr>
          <p:nvPr>
            <p:ph type="body" idx="1"/>
          </p:nvPr>
        </p:nvSpPr>
        <p:spPr>
          <a:xfrm>
            <a:off x="989399" y="1736732"/>
            <a:ext cx="4928400" cy="661912"/>
          </a:xfrm>
        </p:spPr>
        <p:txBody>
          <a:bodyPr rtlCol="0"/>
          <a:lstStyle/>
          <a:p>
            <a:pPr rtl="0"/>
            <a:r>
              <a:rPr lang="en-GB" b="1" dirty="0"/>
              <a:t>Key words / phrases</a:t>
            </a:r>
          </a:p>
        </p:txBody>
      </p:sp>
      <p:sp>
        <p:nvSpPr>
          <p:cNvPr id="4" name="Content Placeholder 3">
            <a:extLst>
              <a:ext uri="{FF2B5EF4-FFF2-40B4-BE49-F238E27FC236}">
                <a16:creationId xmlns:a16="http://schemas.microsoft.com/office/drawing/2014/main" id="{E2C901F5-F2C0-09DE-1761-4189F9774E31}"/>
              </a:ext>
            </a:extLst>
          </p:cNvPr>
          <p:cNvSpPr>
            <a:spLocks noGrp="1"/>
          </p:cNvSpPr>
          <p:nvPr>
            <p:ph sz="half" idx="2"/>
          </p:nvPr>
        </p:nvSpPr>
        <p:spPr>
          <a:xfrm>
            <a:off x="989400" y="2431256"/>
            <a:ext cx="4928400" cy="3347244"/>
          </a:xfrm>
        </p:spPr>
        <p:txBody>
          <a:bodyPr vert="horz" lIns="91440" tIns="45720" rIns="91440" bIns="45720" rtlCol="0" anchor="t">
            <a:normAutofit/>
          </a:bodyPr>
          <a:lstStyle/>
          <a:p>
            <a:pPr marL="0" indent="0" rtl="0">
              <a:buNone/>
            </a:pPr>
            <a:r>
              <a:rPr lang="en-GB" dirty="0"/>
              <a:t>Curriculum for Wales</a:t>
            </a:r>
          </a:p>
        </p:txBody>
      </p:sp>
      <p:sp>
        <p:nvSpPr>
          <p:cNvPr id="6" name="Text Placeholder 5">
            <a:extLst>
              <a:ext uri="{FF2B5EF4-FFF2-40B4-BE49-F238E27FC236}">
                <a16:creationId xmlns:a16="http://schemas.microsoft.com/office/drawing/2014/main" id="{8E9AD022-EFAB-4B38-E7DF-F260BCE2026F}"/>
              </a:ext>
            </a:extLst>
          </p:cNvPr>
          <p:cNvSpPr>
            <a:spLocks noGrp="1"/>
          </p:cNvSpPr>
          <p:nvPr>
            <p:ph type="body" sz="quarter" idx="3"/>
          </p:nvPr>
        </p:nvSpPr>
        <p:spPr>
          <a:xfrm>
            <a:off x="6274200" y="1736732"/>
            <a:ext cx="4928400" cy="662400"/>
          </a:xfrm>
        </p:spPr>
        <p:txBody>
          <a:bodyPr rtlCol="0"/>
          <a:lstStyle/>
          <a:p>
            <a:pPr rtl="0"/>
            <a:r>
              <a:rPr lang="en-GB" b="1" dirty="0"/>
              <a:t>Explanation</a:t>
            </a:r>
          </a:p>
        </p:txBody>
      </p:sp>
      <p:sp>
        <p:nvSpPr>
          <p:cNvPr id="5" name="Content Placeholder 4">
            <a:extLst>
              <a:ext uri="{FF2B5EF4-FFF2-40B4-BE49-F238E27FC236}">
                <a16:creationId xmlns:a16="http://schemas.microsoft.com/office/drawing/2014/main" id="{E8F78A6C-CC14-11B5-0B4C-C56DBA825210}"/>
              </a:ext>
            </a:extLst>
          </p:cNvPr>
          <p:cNvSpPr>
            <a:spLocks noGrp="1"/>
          </p:cNvSpPr>
          <p:nvPr>
            <p:ph sz="quarter" idx="4"/>
          </p:nvPr>
        </p:nvSpPr>
        <p:spPr>
          <a:xfrm>
            <a:off x="6274200" y="2431257"/>
            <a:ext cx="4928400" cy="3699828"/>
          </a:xfrm>
        </p:spPr>
        <p:txBody>
          <a:bodyPr rtlCol="0">
            <a:noAutofit/>
          </a:bodyPr>
          <a:lstStyle/>
          <a:p>
            <a:pPr marL="0" indent="0" rtl="0">
              <a:buNone/>
            </a:pPr>
            <a:r>
              <a:rPr lang="en-GB" dirty="0"/>
              <a:t>Following the National Curriculum, The Curriculum for Wales emphasises flexible, student-centred learning, focusing on skills and knowledge through six interdisciplinary areas. Guided by four purposes, it aspires to prepare pupils the challenges of the modern world.</a:t>
            </a:r>
          </a:p>
        </p:txBody>
      </p:sp>
      <p:sp>
        <p:nvSpPr>
          <p:cNvPr id="12" name="Date Placeholder 47">
            <a:extLst>
              <a:ext uri="{FF2B5EF4-FFF2-40B4-BE49-F238E27FC236}">
                <a16:creationId xmlns:a16="http://schemas.microsoft.com/office/drawing/2014/main" id="{D4AD10D6-9410-3E2B-6B84-66504843587C}"/>
              </a:ext>
            </a:extLst>
          </p:cNvPr>
          <p:cNvSpPr>
            <a:spLocks noGrp="1"/>
          </p:cNvSpPr>
          <p:nvPr>
            <p:ph type="dt" sz="half" idx="10"/>
          </p:nvPr>
        </p:nvSpPr>
        <p:spPr>
          <a:xfrm>
            <a:off x="450000" y="6357168"/>
            <a:ext cx="1760150" cy="461665"/>
          </a:xfrm>
        </p:spPr>
        <p:txBody>
          <a:bodyPr rtlCol="0"/>
          <a:lstStyle/>
          <a:p>
            <a:pPr rtl="0"/>
            <a:r>
              <a:rPr lang="en-GB"/>
              <a:t>20XX</a:t>
            </a:r>
          </a:p>
        </p:txBody>
      </p:sp>
      <p:sp>
        <p:nvSpPr>
          <p:cNvPr id="13" name="Footer Placeholder 48">
            <a:extLst>
              <a:ext uri="{FF2B5EF4-FFF2-40B4-BE49-F238E27FC236}">
                <a16:creationId xmlns:a16="http://schemas.microsoft.com/office/drawing/2014/main" id="{A8A327B5-8BE5-28C9-2640-C34973206C1E}"/>
              </a:ext>
            </a:extLst>
          </p:cNvPr>
          <p:cNvSpPr>
            <a:spLocks noGrp="1"/>
          </p:cNvSpPr>
          <p:nvPr>
            <p:ph type="ftr" sz="quarter" idx="11"/>
          </p:nvPr>
        </p:nvSpPr>
        <p:spPr>
          <a:xfrm>
            <a:off x="2754312" y="6357600"/>
            <a:ext cx="6683376" cy="460800"/>
          </a:xfrm>
        </p:spPr>
        <p:txBody>
          <a:bodyPr rtlCol="0"/>
          <a:lstStyle/>
          <a:p>
            <a:pPr rtl="0"/>
            <a:r>
              <a:rPr lang="en-GB"/>
              <a:t>Sample Footer Text</a:t>
            </a:r>
          </a:p>
        </p:txBody>
      </p:sp>
      <p:sp>
        <p:nvSpPr>
          <p:cNvPr id="14" name="Slide Number Placeholder 49">
            <a:extLst>
              <a:ext uri="{FF2B5EF4-FFF2-40B4-BE49-F238E27FC236}">
                <a16:creationId xmlns:a16="http://schemas.microsoft.com/office/drawing/2014/main" id="{6AA55BFD-6D63-4B43-94AD-A4AF9B44EB9D}"/>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4</a:t>
            </a:fld>
            <a:endParaRPr lang="en-GB"/>
          </a:p>
        </p:txBody>
      </p:sp>
    </p:spTree>
    <p:extLst>
      <p:ext uri="{BB962C8B-B14F-4D97-AF65-F5344CB8AC3E}">
        <p14:creationId xmlns:p14="http://schemas.microsoft.com/office/powerpoint/2010/main" val="1835375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7752E-C3EE-49FF-B0F0-57F3CBF06C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F6AF58-FFAF-D77C-1E3C-14F49BC145D4}"/>
              </a:ext>
            </a:extLst>
          </p:cNvPr>
          <p:cNvSpPr>
            <a:spLocks noGrp="1"/>
          </p:cNvSpPr>
          <p:nvPr>
            <p:ph type="title"/>
          </p:nvPr>
        </p:nvSpPr>
        <p:spPr>
          <a:xfrm>
            <a:off x="989400" y="334346"/>
            <a:ext cx="10213200" cy="1112836"/>
          </a:xfrm>
        </p:spPr>
        <p:txBody>
          <a:bodyPr rtlCol="0"/>
          <a:lstStyle/>
          <a:p>
            <a:pPr rtl="0"/>
            <a:r>
              <a:rPr lang="en-GB" dirty="0">
                <a:latin typeface="+mn-lt"/>
              </a:rPr>
              <a:t>Terminology</a:t>
            </a:r>
          </a:p>
        </p:txBody>
      </p:sp>
      <p:sp>
        <p:nvSpPr>
          <p:cNvPr id="3" name="Text Placeholder 2">
            <a:extLst>
              <a:ext uri="{FF2B5EF4-FFF2-40B4-BE49-F238E27FC236}">
                <a16:creationId xmlns:a16="http://schemas.microsoft.com/office/drawing/2014/main" id="{98208AF8-F684-CC2E-795B-EB2B89D2FDAD}"/>
              </a:ext>
            </a:extLst>
          </p:cNvPr>
          <p:cNvSpPr>
            <a:spLocks noGrp="1"/>
          </p:cNvSpPr>
          <p:nvPr>
            <p:ph type="body" idx="1"/>
          </p:nvPr>
        </p:nvSpPr>
        <p:spPr>
          <a:xfrm>
            <a:off x="989399" y="1736732"/>
            <a:ext cx="4928400" cy="661912"/>
          </a:xfrm>
        </p:spPr>
        <p:txBody>
          <a:bodyPr rtlCol="0"/>
          <a:lstStyle/>
          <a:p>
            <a:pPr rtl="0"/>
            <a:r>
              <a:rPr lang="en-GB" b="1" dirty="0"/>
              <a:t>Key words / phrases</a:t>
            </a:r>
          </a:p>
        </p:txBody>
      </p:sp>
      <p:sp>
        <p:nvSpPr>
          <p:cNvPr id="4" name="Content Placeholder 3">
            <a:extLst>
              <a:ext uri="{FF2B5EF4-FFF2-40B4-BE49-F238E27FC236}">
                <a16:creationId xmlns:a16="http://schemas.microsoft.com/office/drawing/2014/main" id="{1F11B255-FA56-A715-E03D-49903CC2D1BF}"/>
              </a:ext>
            </a:extLst>
          </p:cNvPr>
          <p:cNvSpPr>
            <a:spLocks noGrp="1"/>
          </p:cNvSpPr>
          <p:nvPr>
            <p:ph sz="half" idx="2"/>
          </p:nvPr>
        </p:nvSpPr>
        <p:spPr>
          <a:xfrm>
            <a:off x="989400" y="2431256"/>
            <a:ext cx="4928400" cy="3347244"/>
          </a:xfrm>
        </p:spPr>
        <p:txBody>
          <a:bodyPr vert="horz" lIns="91440" tIns="45720" rIns="91440" bIns="45720" rtlCol="0" anchor="t">
            <a:normAutofit/>
          </a:bodyPr>
          <a:lstStyle/>
          <a:p>
            <a:pPr marL="0" indent="0" rtl="0">
              <a:buNone/>
            </a:pPr>
            <a:r>
              <a:rPr lang="en-GB" dirty="0"/>
              <a:t>The National Curriculum</a:t>
            </a:r>
          </a:p>
        </p:txBody>
      </p:sp>
      <p:sp>
        <p:nvSpPr>
          <p:cNvPr id="6" name="Text Placeholder 5">
            <a:extLst>
              <a:ext uri="{FF2B5EF4-FFF2-40B4-BE49-F238E27FC236}">
                <a16:creationId xmlns:a16="http://schemas.microsoft.com/office/drawing/2014/main" id="{87F8D056-1E6F-0405-D99A-6235DEC7AA56}"/>
              </a:ext>
            </a:extLst>
          </p:cNvPr>
          <p:cNvSpPr>
            <a:spLocks noGrp="1"/>
          </p:cNvSpPr>
          <p:nvPr>
            <p:ph type="body" sz="quarter" idx="3"/>
          </p:nvPr>
        </p:nvSpPr>
        <p:spPr>
          <a:xfrm>
            <a:off x="6274200" y="1736732"/>
            <a:ext cx="4928400" cy="662400"/>
          </a:xfrm>
        </p:spPr>
        <p:txBody>
          <a:bodyPr rtlCol="0"/>
          <a:lstStyle/>
          <a:p>
            <a:pPr rtl="0"/>
            <a:r>
              <a:rPr lang="en-GB" b="1" dirty="0"/>
              <a:t>Explanation</a:t>
            </a:r>
          </a:p>
        </p:txBody>
      </p:sp>
      <p:sp>
        <p:nvSpPr>
          <p:cNvPr id="5" name="Content Placeholder 4">
            <a:extLst>
              <a:ext uri="{FF2B5EF4-FFF2-40B4-BE49-F238E27FC236}">
                <a16:creationId xmlns:a16="http://schemas.microsoft.com/office/drawing/2014/main" id="{F6E5682B-26AF-BFAE-F25A-A84D0E3F7503}"/>
              </a:ext>
            </a:extLst>
          </p:cNvPr>
          <p:cNvSpPr>
            <a:spLocks noGrp="1"/>
          </p:cNvSpPr>
          <p:nvPr>
            <p:ph sz="quarter" idx="4"/>
          </p:nvPr>
        </p:nvSpPr>
        <p:spPr>
          <a:xfrm>
            <a:off x="6274200" y="2431257"/>
            <a:ext cx="4928400" cy="3347244"/>
          </a:xfrm>
        </p:spPr>
        <p:txBody>
          <a:bodyPr rtlCol="0">
            <a:normAutofit/>
          </a:bodyPr>
          <a:lstStyle/>
          <a:p>
            <a:pPr marL="0" indent="0" rtl="0">
              <a:buNone/>
            </a:pPr>
            <a:r>
              <a:rPr lang="en-GB" dirty="0"/>
              <a:t>The National Curriculum in England &amp; Wales, established in 1988, set out required subjects and content for state schools. Curriculum content was prescribed from the Dept of Education.</a:t>
            </a:r>
          </a:p>
        </p:txBody>
      </p:sp>
      <p:sp>
        <p:nvSpPr>
          <p:cNvPr id="12" name="Date Placeholder 47">
            <a:extLst>
              <a:ext uri="{FF2B5EF4-FFF2-40B4-BE49-F238E27FC236}">
                <a16:creationId xmlns:a16="http://schemas.microsoft.com/office/drawing/2014/main" id="{10D1A1C3-C3F8-5D2A-311B-8AEA911E64BC}"/>
              </a:ext>
            </a:extLst>
          </p:cNvPr>
          <p:cNvSpPr>
            <a:spLocks noGrp="1"/>
          </p:cNvSpPr>
          <p:nvPr>
            <p:ph type="dt" sz="half" idx="10"/>
          </p:nvPr>
        </p:nvSpPr>
        <p:spPr>
          <a:xfrm>
            <a:off x="450000" y="6357168"/>
            <a:ext cx="1760150" cy="461665"/>
          </a:xfrm>
        </p:spPr>
        <p:txBody>
          <a:bodyPr rtlCol="0"/>
          <a:lstStyle/>
          <a:p>
            <a:pPr rtl="0"/>
            <a:r>
              <a:rPr lang="en-GB"/>
              <a:t>20XX</a:t>
            </a:r>
          </a:p>
        </p:txBody>
      </p:sp>
      <p:sp>
        <p:nvSpPr>
          <p:cNvPr id="13" name="Footer Placeholder 48">
            <a:extLst>
              <a:ext uri="{FF2B5EF4-FFF2-40B4-BE49-F238E27FC236}">
                <a16:creationId xmlns:a16="http://schemas.microsoft.com/office/drawing/2014/main" id="{A6EE8502-9AAE-F64E-0588-0894F5A8E175}"/>
              </a:ext>
            </a:extLst>
          </p:cNvPr>
          <p:cNvSpPr>
            <a:spLocks noGrp="1"/>
          </p:cNvSpPr>
          <p:nvPr>
            <p:ph type="ftr" sz="quarter" idx="11"/>
          </p:nvPr>
        </p:nvSpPr>
        <p:spPr>
          <a:xfrm>
            <a:off x="2754312" y="6357600"/>
            <a:ext cx="6683376" cy="460800"/>
          </a:xfrm>
        </p:spPr>
        <p:txBody>
          <a:bodyPr rtlCol="0"/>
          <a:lstStyle/>
          <a:p>
            <a:pPr rtl="0"/>
            <a:r>
              <a:rPr lang="en-GB"/>
              <a:t>Sample Footer Text</a:t>
            </a:r>
          </a:p>
        </p:txBody>
      </p:sp>
      <p:sp>
        <p:nvSpPr>
          <p:cNvPr id="14" name="Slide Number Placeholder 49">
            <a:extLst>
              <a:ext uri="{FF2B5EF4-FFF2-40B4-BE49-F238E27FC236}">
                <a16:creationId xmlns:a16="http://schemas.microsoft.com/office/drawing/2014/main" id="{3238FC3A-8DCE-48D3-2E5B-733FBC7C90BD}"/>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5</a:t>
            </a:fld>
            <a:endParaRPr lang="en-GB"/>
          </a:p>
        </p:txBody>
      </p:sp>
    </p:spTree>
    <p:extLst>
      <p:ext uri="{BB962C8B-B14F-4D97-AF65-F5344CB8AC3E}">
        <p14:creationId xmlns:p14="http://schemas.microsoft.com/office/powerpoint/2010/main" val="3773659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989400" y="395289"/>
            <a:ext cx="10213200" cy="1112836"/>
          </a:xfrm>
        </p:spPr>
        <p:txBody>
          <a:bodyPr rtlCol="0"/>
          <a:lstStyle/>
          <a:p>
            <a:pPr rtl="0"/>
            <a:r>
              <a:rPr lang="en-GB" dirty="0"/>
              <a:t>Terminology</a:t>
            </a:r>
          </a:p>
        </p:txBody>
      </p:sp>
      <p:sp>
        <p:nvSpPr>
          <p:cNvPr id="3" name="Text Placeholder 2">
            <a:extLst>
              <a:ext uri="{FF2B5EF4-FFF2-40B4-BE49-F238E27FC236}">
                <a16:creationId xmlns:a16="http://schemas.microsoft.com/office/drawing/2014/main" id="{EFB90AB4-D228-4548-B072-726498212362}"/>
              </a:ext>
            </a:extLst>
          </p:cNvPr>
          <p:cNvSpPr>
            <a:spLocks noGrp="1"/>
          </p:cNvSpPr>
          <p:nvPr>
            <p:ph type="body" idx="1"/>
          </p:nvPr>
        </p:nvSpPr>
        <p:spPr>
          <a:xfrm>
            <a:off x="989399" y="1736732"/>
            <a:ext cx="4928400" cy="661912"/>
          </a:xfrm>
        </p:spPr>
        <p:txBody>
          <a:bodyPr rtlCol="0"/>
          <a:lstStyle/>
          <a:p>
            <a:pPr rtl="0"/>
            <a:r>
              <a:rPr lang="en-GB" b="1" dirty="0"/>
              <a:t>Key words / phrases</a:t>
            </a:r>
          </a:p>
        </p:txBody>
      </p:sp>
      <p:sp>
        <p:nvSpPr>
          <p:cNvPr id="4" name="Content Placeholder 3">
            <a:extLst>
              <a:ext uri="{FF2B5EF4-FFF2-40B4-BE49-F238E27FC236}">
                <a16:creationId xmlns:a16="http://schemas.microsoft.com/office/drawing/2014/main" id="{950677C9-3E42-427F-93B8-526692906471}"/>
              </a:ext>
            </a:extLst>
          </p:cNvPr>
          <p:cNvSpPr>
            <a:spLocks noGrp="1"/>
          </p:cNvSpPr>
          <p:nvPr>
            <p:ph sz="half" idx="2"/>
          </p:nvPr>
        </p:nvSpPr>
        <p:spPr>
          <a:xfrm>
            <a:off x="989400" y="2431256"/>
            <a:ext cx="4928400" cy="3347244"/>
          </a:xfrm>
        </p:spPr>
        <p:txBody>
          <a:bodyPr vert="horz" lIns="91440" tIns="45720" rIns="91440" bIns="45720" rtlCol="0" anchor="t">
            <a:normAutofit/>
          </a:bodyPr>
          <a:lstStyle/>
          <a:p>
            <a:pPr rtl="0"/>
            <a:r>
              <a:rPr lang="en-GB" dirty="0"/>
              <a:t>Content model</a:t>
            </a:r>
          </a:p>
          <a:p>
            <a:pPr rtl="0"/>
            <a:r>
              <a:rPr lang="en-GB" dirty="0"/>
              <a:t>Product model</a:t>
            </a:r>
          </a:p>
          <a:p>
            <a:pPr rtl="0"/>
            <a:r>
              <a:rPr lang="en-GB" dirty="0"/>
              <a:t>Process model</a:t>
            </a:r>
          </a:p>
          <a:p>
            <a:pPr rtl="0"/>
            <a:endParaRPr lang="en-GB" dirty="0"/>
          </a:p>
        </p:txBody>
      </p:sp>
      <p:sp>
        <p:nvSpPr>
          <p:cNvPr id="6" name="Text Placeholder 5">
            <a:extLst>
              <a:ext uri="{FF2B5EF4-FFF2-40B4-BE49-F238E27FC236}">
                <a16:creationId xmlns:a16="http://schemas.microsoft.com/office/drawing/2014/main" id="{F5018B6D-E395-49AD-92AD-AD69E3AB40C3}"/>
              </a:ext>
            </a:extLst>
          </p:cNvPr>
          <p:cNvSpPr>
            <a:spLocks noGrp="1"/>
          </p:cNvSpPr>
          <p:nvPr>
            <p:ph type="body" sz="quarter" idx="3"/>
          </p:nvPr>
        </p:nvSpPr>
        <p:spPr>
          <a:xfrm>
            <a:off x="6274200" y="1736732"/>
            <a:ext cx="4928400" cy="662400"/>
          </a:xfrm>
        </p:spPr>
        <p:txBody>
          <a:bodyPr rtlCol="0"/>
          <a:lstStyle/>
          <a:p>
            <a:pPr rtl="0"/>
            <a:r>
              <a:rPr lang="en-GB" b="1" dirty="0"/>
              <a:t>Explanation</a:t>
            </a:r>
          </a:p>
        </p:txBody>
      </p:sp>
      <p:sp>
        <p:nvSpPr>
          <p:cNvPr id="5" name="Content Placeholder 4">
            <a:extLst>
              <a:ext uri="{FF2B5EF4-FFF2-40B4-BE49-F238E27FC236}">
                <a16:creationId xmlns:a16="http://schemas.microsoft.com/office/drawing/2014/main" id="{BDB9D020-1E25-453D-83DF-1420ACD3968D}"/>
              </a:ext>
            </a:extLst>
          </p:cNvPr>
          <p:cNvSpPr>
            <a:spLocks noGrp="1"/>
          </p:cNvSpPr>
          <p:nvPr>
            <p:ph sz="quarter" idx="4"/>
          </p:nvPr>
        </p:nvSpPr>
        <p:spPr>
          <a:xfrm>
            <a:off x="6274200" y="2431256"/>
            <a:ext cx="4928400" cy="3925911"/>
          </a:xfrm>
        </p:spPr>
        <p:txBody>
          <a:bodyPr rtlCol="0">
            <a:noAutofit/>
          </a:bodyPr>
          <a:lstStyle/>
          <a:p>
            <a:pPr marL="0" indent="0" rtl="0">
              <a:buNone/>
            </a:pPr>
            <a:r>
              <a:rPr lang="en-GB" sz="1800" b="1" dirty="0"/>
              <a:t>Kelly (2009) </a:t>
            </a:r>
            <a:r>
              <a:rPr lang="en-GB" sz="1800" dirty="0"/>
              <a:t>identifies three approaches to curriculum planning and design: curriculum focused on content (emphasising the transfer of culture and knowledge), curriculum as a product (viewing education as a means to achieve specific goals), and curriculum as a process (centring on the growth and development of learners).</a:t>
            </a:r>
          </a:p>
        </p:txBody>
      </p:sp>
      <p:sp>
        <p:nvSpPr>
          <p:cNvPr id="12" name="Date Placeholder 47">
            <a:extLst>
              <a:ext uri="{FF2B5EF4-FFF2-40B4-BE49-F238E27FC236}">
                <a16:creationId xmlns:a16="http://schemas.microsoft.com/office/drawing/2014/main" id="{63B316E4-E4B4-4725-A3FF-5E868212B554}"/>
              </a:ext>
            </a:extLst>
          </p:cNvPr>
          <p:cNvSpPr>
            <a:spLocks noGrp="1"/>
          </p:cNvSpPr>
          <p:nvPr>
            <p:ph type="dt" sz="half" idx="10"/>
          </p:nvPr>
        </p:nvSpPr>
        <p:spPr>
          <a:xfrm>
            <a:off x="450000" y="6357168"/>
            <a:ext cx="1760150" cy="461665"/>
          </a:xfrm>
        </p:spPr>
        <p:txBody>
          <a:bodyPr rtlCol="0"/>
          <a:lstStyle/>
          <a:p>
            <a:pPr rtl="0"/>
            <a:r>
              <a:rPr lang="en-GB"/>
              <a:t>20XX</a:t>
            </a:r>
          </a:p>
        </p:txBody>
      </p:sp>
      <p:sp>
        <p:nvSpPr>
          <p:cNvPr id="13" name="Footer Placeholder 48">
            <a:extLst>
              <a:ext uri="{FF2B5EF4-FFF2-40B4-BE49-F238E27FC236}">
                <a16:creationId xmlns:a16="http://schemas.microsoft.com/office/drawing/2014/main" id="{7C4C89A2-8FA3-40EA-BA3A-8D9260F3A525}"/>
              </a:ext>
            </a:extLst>
          </p:cNvPr>
          <p:cNvSpPr>
            <a:spLocks noGrp="1"/>
          </p:cNvSpPr>
          <p:nvPr>
            <p:ph type="ftr" sz="quarter" idx="11"/>
          </p:nvPr>
        </p:nvSpPr>
        <p:spPr>
          <a:xfrm>
            <a:off x="2754312" y="6357600"/>
            <a:ext cx="6683376" cy="460800"/>
          </a:xfrm>
        </p:spPr>
        <p:txBody>
          <a:bodyPr rtlCol="0"/>
          <a:lstStyle/>
          <a:p>
            <a:pPr rtl="0"/>
            <a:r>
              <a:rPr lang="en-GB"/>
              <a:t>Sample Footer Text</a:t>
            </a:r>
          </a:p>
        </p:txBody>
      </p:sp>
      <p:sp>
        <p:nvSpPr>
          <p:cNvPr id="14" name="Slide Number Placeholder 49">
            <a:extLst>
              <a:ext uri="{FF2B5EF4-FFF2-40B4-BE49-F238E27FC236}">
                <a16:creationId xmlns:a16="http://schemas.microsoft.com/office/drawing/2014/main" id="{FE0E29C1-3AC9-4C3D-A129-4AE522CD0F15}"/>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6</a:t>
            </a:fld>
            <a:endParaRPr lang="en-GB"/>
          </a:p>
        </p:txBody>
      </p:sp>
    </p:spTree>
    <p:extLst>
      <p:ext uri="{BB962C8B-B14F-4D97-AF65-F5344CB8AC3E}">
        <p14:creationId xmlns:p14="http://schemas.microsoft.com/office/powerpoint/2010/main" val="2563119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84D8ED-9940-0ED6-94F1-CE6D9A9B20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83F578-EF2F-8BF2-3B3A-ADDCDFA85453}"/>
              </a:ext>
            </a:extLst>
          </p:cNvPr>
          <p:cNvSpPr>
            <a:spLocks noGrp="1"/>
          </p:cNvSpPr>
          <p:nvPr>
            <p:ph type="title"/>
          </p:nvPr>
        </p:nvSpPr>
        <p:spPr>
          <a:xfrm>
            <a:off x="989400" y="395289"/>
            <a:ext cx="10213200" cy="1112836"/>
          </a:xfrm>
        </p:spPr>
        <p:txBody>
          <a:bodyPr rtlCol="0"/>
          <a:lstStyle/>
          <a:p>
            <a:pPr rtl="0"/>
            <a:r>
              <a:rPr lang="en-GB" dirty="0"/>
              <a:t>Terminology</a:t>
            </a:r>
          </a:p>
        </p:txBody>
      </p:sp>
      <p:sp>
        <p:nvSpPr>
          <p:cNvPr id="3" name="Text Placeholder 2">
            <a:extLst>
              <a:ext uri="{FF2B5EF4-FFF2-40B4-BE49-F238E27FC236}">
                <a16:creationId xmlns:a16="http://schemas.microsoft.com/office/drawing/2014/main" id="{A50F688E-590B-591E-1AD4-AC48915AB867}"/>
              </a:ext>
            </a:extLst>
          </p:cNvPr>
          <p:cNvSpPr>
            <a:spLocks noGrp="1"/>
          </p:cNvSpPr>
          <p:nvPr>
            <p:ph type="body" idx="1"/>
          </p:nvPr>
        </p:nvSpPr>
        <p:spPr>
          <a:xfrm>
            <a:off x="989399" y="1736732"/>
            <a:ext cx="4928400" cy="661912"/>
          </a:xfrm>
        </p:spPr>
        <p:txBody>
          <a:bodyPr rtlCol="0"/>
          <a:lstStyle/>
          <a:p>
            <a:pPr rtl="0"/>
            <a:r>
              <a:rPr lang="en-GB" b="1" dirty="0"/>
              <a:t>Key words / phrases</a:t>
            </a:r>
          </a:p>
        </p:txBody>
      </p:sp>
      <p:sp>
        <p:nvSpPr>
          <p:cNvPr id="4" name="Content Placeholder 3">
            <a:extLst>
              <a:ext uri="{FF2B5EF4-FFF2-40B4-BE49-F238E27FC236}">
                <a16:creationId xmlns:a16="http://schemas.microsoft.com/office/drawing/2014/main" id="{E3AB0E6C-9F31-4582-92FE-9D0AFB8E13F2}"/>
              </a:ext>
            </a:extLst>
          </p:cNvPr>
          <p:cNvSpPr>
            <a:spLocks noGrp="1"/>
          </p:cNvSpPr>
          <p:nvPr>
            <p:ph sz="half" idx="2"/>
          </p:nvPr>
        </p:nvSpPr>
        <p:spPr>
          <a:xfrm>
            <a:off x="989400" y="2431256"/>
            <a:ext cx="4928400" cy="3347244"/>
          </a:xfrm>
        </p:spPr>
        <p:txBody>
          <a:bodyPr vert="horz" lIns="91440" tIns="45720" rIns="91440" bIns="45720" rtlCol="0" anchor="t">
            <a:normAutofit/>
          </a:bodyPr>
          <a:lstStyle/>
          <a:p>
            <a:pPr marL="0" indent="0" rtl="0">
              <a:buNone/>
            </a:pPr>
            <a:r>
              <a:rPr lang="en-GB" dirty="0"/>
              <a:t>Curriculum orientation</a:t>
            </a:r>
          </a:p>
        </p:txBody>
      </p:sp>
      <p:sp>
        <p:nvSpPr>
          <p:cNvPr id="6" name="Text Placeholder 5">
            <a:extLst>
              <a:ext uri="{FF2B5EF4-FFF2-40B4-BE49-F238E27FC236}">
                <a16:creationId xmlns:a16="http://schemas.microsoft.com/office/drawing/2014/main" id="{EB38A466-CEE3-6117-9FBB-025CEEEC863F}"/>
              </a:ext>
            </a:extLst>
          </p:cNvPr>
          <p:cNvSpPr>
            <a:spLocks noGrp="1"/>
          </p:cNvSpPr>
          <p:nvPr>
            <p:ph type="body" sz="quarter" idx="3"/>
          </p:nvPr>
        </p:nvSpPr>
        <p:spPr>
          <a:xfrm>
            <a:off x="6274200" y="1736732"/>
            <a:ext cx="4928400" cy="662400"/>
          </a:xfrm>
        </p:spPr>
        <p:txBody>
          <a:bodyPr rtlCol="0"/>
          <a:lstStyle/>
          <a:p>
            <a:pPr rtl="0"/>
            <a:r>
              <a:rPr lang="en-GB" b="1" dirty="0"/>
              <a:t>Explanation</a:t>
            </a:r>
          </a:p>
        </p:txBody>
      </p:sp>
      <p:sp>
        <p:nvSpPr>
          <p:cNvPr id="5" name="Content Placeholder 4">
            <a:extLst>
              <a:ext uri="{FF2B5EF4-FFF2-40B4-BE49-F238E27FC236}">
                <a16:creationId xmlns:a16="http://schemas.microsoft.com/office/drawing/2014/main" id="{2BB8A7CC-806D-7AA6-8CB7-D83CC6E7534D}"/>
              </a:ext>
            </a:extLst>
          </p:cNvPr>
          <p:cNvSpPr>
            <a:spLocks noGrp="1"/>
          </p:cNvSpPr>
          <p:nvPr>
            <p:ph sz="quarter" idx="4"/>
          </p:nvPr>
        </p:nvSpPr>
        <p:spPr>
          <a:xfrm>
            <a:off x="6274200" y="2431257"/>
            <a:ext cx="4928400" cy="3726142"/>
          </a:xfrm>
        </p:spPr>
        <p:txBody>
          <a:bodyPr rtlCol="0">
            <a:noAutofit/>
          </a:bodyPr>
          <a:lstStyle/>
          <a:p>
            <a:pPr marL="0" indent="0" rtl="0">
              <a:buNone/>
            </a:pPr>
            <a:r>
              <a:rPr lang="en-GB" dirty="0"/>
              <a:t>Curriculum orientation represents the values and beliefs shaping curriculum design, implementation, and purpose. It guides content, teaching methods, and outcomes, aligning education with specific goals and philosophies </a:t>
            </a:r>
            <a:r>
              <a:rPr lang="en-GB" b="1" dirty="0"/>
              <a:t>(Priestley &amp; Biesta, 2013).</a:t>
            </a:r>
          </a:p>
        </p:txBody>
      </p:sp>
      <p:sp>
        <p:nvSpPr>
          <p:cNvPr id="12" name="Date Placeholder 47">
            <a:extLst>
              <a:ext uri="{FF2B5EF4-FFF2-40B4-BE49-F238E27FC236}">
                <a16:creationId xmlns:a16="http://schemas.microsoft.com/office/drawing/2014/main" id="{82928104-C502-3795-5DFF-9DAE82C17E83}"/>
              </a:ext>
            </a:extLst>
          </p:cNvPr>
          <p:cNvSpPr>
            <a:spLocks noGrp="1"/>
          </p:cNvSpPr>
          <p:nvPr>
            <p:ph type="dt" sz="half" idx="10"/>
          </p:nvPr>
        </p:nvSpPr>
        <p:spPr>
          <a:xfrm>
            <a:off x="450000" y="6357168"/>
            <a:ext cx="1760150" cy="461665"/>
          </a:xfrm>
        </p:spPr>
        <p:txBody>
          <a:bodyPr rtlCol="0"/>
          <a:lstStyle/>
          <a:p>
            <a:pPr rtl="0"/>
            <a:r>
              <a:rPr lang="en-GB"/>
              <a:t>20XX</a:t>
            </a:r>
          </a:p>
        </p:txBody>
      </p:sp>
      <p:sp>
        <p:nvSpPr>
          <p:cNvPr id="13" name="Footer Placeholder 48">
            <a:extLst>
              <a:ext uri="{FF2B5EF4-FFF2-40B4-BE49-F238E27FC236}">
                <a16:creationId xmlns:a16="http://schemas.microsoft.com/office/drawing/2014/main" id="{62E32A3F-40EF-23AD-C3A7-CEA6087CA8D8}"/>
              </a:ext>
            </a:extLst>
          </p:cNvPr>
          <p:cNvSpPr>
            <a:spLocks noGrp="1"/>
          </p:cNvSpPr>
          <p:nvPr>
            <p:ph type="ftr" sz="quarter" idx="11"/>
          </p:nvPr>
        </p:nvSpPr>
        <p:spPr>
          <a:xfrm>
            <a:off x="2754312" y="6357600"/>
            <a:ext cx="6683376" cy="460800"/>
          </a:xfrm>
        </p:spPr>
        <p:txBody>
          <a:bodyPr rtlCol="0"/>
          <a:lstStyle/>
          <a:p>
            <a:pPr rtl="0"/>
            <a:r>
              <a:rPr lang="en-GB"/>
              <a:t>Sample Footer Text</a:t>
            </a:r>
          </a:p>
        </p:txBody>
      </p:sp>
      <p:sp>
        <p:nvSpPr>
          <p:cNvPr id="14" name="Slide Number Placeholder 49">
            <a:extLst>
              <a:ext uri="{FF2B5EF4-FFF2-40B4-BE49-F238E27FC236}">
                <a16:creationId xmlns:a16="http://schemas.microsoft.com/office/drawing/2014/main" id="{549E7EAF-4883-B96F-61AE-51978973B7F1}"/>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7</a:t>
            </a:fld>
            <a:endParaRPr lang="en-GB"/>
          </a:p>
        </p:txBody>
      </p:sp>
    </p:spTree>
    <p:extLst>
      <p:ext uri="{BB962C8B-B14F-4D97-AF65-F5344CB8AC3E}">
        <p14:creationId xmlns:p14="http://schemas.microsoft.com/office/powerpoint/2010/main" val="4126878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8C4C5-648E-9EC3-D51D-F4C8E2BE36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E8EA33-7518-96D8-A37B-CBD40101A743}"/>
              </a:ext>
            </a:extLst>
          </p:cNvPr>
          <p:cNvSpPr>
            <a:spLocks noGrp="1"/>
          </p:cNvSpPr>
          <p:nvPr>
            <p:ph type="title"/>
          </p:nvPr>
        </p:nvSpPr>
        <p:spPr>
          <a:xfrm>
            <a:off x="989400" y="395289"/>
            <a:ext cx="10213200" cy="1112836"/>
          </a:xfrm>
        </p:spPr>
        <p:txBody>
          <a:bodyPr rtlCol="0"/>
          <a:lstStyle/>
          <a:p>
            <a:pPr rtl="0"/>
            <a:r>
              <a:rPr lang="en-GB" dirty="0"/>
              <a:t>Terminology</a:t>
            </a:r>
          </a:p>
        </p:txBody>
      </p:sp>
      <p:sp>
        <p:nvSpPr>
          <p:cNvPr id="3" name="Text Placeholder 2">
            <a:extLst>
              <a:ext uri="{FF2B5EF4-FFF2-40B4-BE49-F238E27FC236}">
                <a16:creationId xmlns:a16="http://schemas.microsoft.com/office/drawing/2014/main" id="{B4557F32-33D5-8D2B-D344-2BAFCB8C1A48}"/>
              </a:ext>
            </a:extLst>
          </p:cNvPr>
          <p:cNvSpPr>
            <a:spLocks noGrp="1"/>
          </p:cNvSpPr>
          <p:nvPr>
            <p:ph type="body" idx="1"/>
          </p:nvPr>
        </p:nvSpPr>
        <p:spPr>
          <a:xfrm>
            <a:off x="989399" y="1736732"/>
            <a:ext cx="4928400" cy="661912"/>
          </a:xfrm>
        </p:spPr>
        <p:txBody>
          <a:bodyPr rtlCol="0"/>
          <a:lstStyle/>
          <a:p>
            <a:pPr rtl="0"/>
            <a:r>
              <a:rPr lang="en-GB" b="1" dirty="0"/>
              <a:t>Key words / phrases</a:t>
            </a:r>
          </a:p>
        </p:txBody>
      </p:sp>
      <p:sp>
        <p:nvSpPr>
          <p:cNvPr id="4" name="Content Placeholder 3">
            <a:extLst>
              <a:ext uri="{FF2B5EF4-FFF2-40B4-BE49-F238E27FC236}">
                <a16:creationId xmlns:a16="http://schemas.microsoft.com/office/drawing/2014/main" id="{4CF133FE-E4A0-AC3B-1640-0E3CA5615239}"/>
              </a:ext>
            </a:extLst>
          </p:cNvPr>
          <p:cNvSpPr>
            <a:spLocks noGrp="1"/>
          </p:cNvSpPr>
          <p:nvPr>
            <p:ph sz="half" idx="2"/>
          </p:nvPr>
        </p:nvSpPr>
        <p:spPr>
          <a:xfrm>
            <a:off x="989400" y="2431256"/>
            <a:ext cx="4928400" cy="3347244"/>
          </a:xfrm>
        </p:spPr>
        <p:txBody>
          <a:bodyPr vert="horz" lIns="91440" tIns="45720" rIns="91440" bIns="45720" rtlCol="0" anchor="t">
            <a:normAutofit/>
          </a:bodyPr>
          <a:lstStyle/>
          <a:p>
            <a:pPr marL="0" indent="0" rtl="0">
              <a:buNone/>
            </a:pPr>
            <a:r>
              <a:rPr lang="en-GB" dirty="0"/>
              <a:t>21</a:t>
            </a:r>
            <a:r>
              <a:rPr lang="en-GB" baseline="30000" dirty="0"/>
              <a:t>st</a:t>
            </a:r>
            <a:r>
              <a:rPr lang="en-GB" dirty="0"/>
              <a:t> century curriculum</a:t>
            </a:r>
          </a:p>
        </p:txBody>
      </p:sp>
      <p:sp>
        <p:nvSpPr>
          <p:cNvPr id="6" name="Text Placeholder 5">
            <a:extLst>
              <a:ext uri="{FF2B5EF4-FFF2-40B4-BE49-F238E27FC236}">
                <a16:creationId xmlns:a16="http://schemas.microsoft.com/office/drawing/2014/main" id="{23C8DB6D-41C3-82FF-4134-3A6C0CBC5B4F}"/>
              </a:ext>
            </a:extLst>
          </p:cNvPr>
          <p:cNvSpPr>
            <a:spLocks noGrp="1"/>
          </p:cNvSpPr>
          <p:nvPr>
            <p:ph type="body" sz="quarter" idx="3"/>
          </p:nvPr>
        </p:nvSpPr>
        <p:spPr>
          <a:xfrm>
            <a:off x="6274200" y="1736732"/>
            <a:ext cx="4928400" cy="662400"/>
          </a:xfrm>
        </p:spPr>
        <p:txBody>
          <a:bodyPr rtlCol="0"/>
          <a:lstStyle/>
          <a:p>
            <a:pPr rtl="0"/>
            <a:r>
              <a:rPr lang="en-GB" b="1" dirty="0"/>
              <a:t>Explanation</a:t>
            </a:r>
          </a:p>
        </p:txBody>
      </p:sp>
      <p:sp>
        <p:nvSpPr>
          <p:cNvPr id="5" name="Content Placeholder 4">
            <a:extLst>
              <a:ext uri="{FF2B5EF4-FFF2-40B4-BE49-F238E27FC236}">
                <a16:creationId xmlns:a16="http://schemas.microsoft.com/office/drawing/2014/main" id="{CE7BFC84-24F9-A358-BE01-37F653EF3635}"/>
              </a:ext>
            </a:extLst>
          </p:cNvPr>
          <p:cNvSpPr>
            <a:spLocks noGrp="1"/>
          </p:cNvSpPr>
          <p:nvPr>
            <p:ph sz="quarter" idx="4"/>
          </p:nvPr>
        </p:nvSpPr>
        <p:spPr>
          <a:xfrm>
            <a:off x="6274200" y="2431256"/>
            <a:ext cx="4928400" cy="3925911"/>
          </a:xfrm>
        </p:spPr>
        <p:txBody>
          <a:bodyPr rtlCol="0">
            <a:noAutofit/>
          </a:bodyPr>
          <a:lstStyle/>
          <a:p>
            <a:pPr marL="0" indent="0" rtl="0">
              <a:buNone/>
            </a:pPr>
            <a:r>
              <a:rPr lang="en-GB" sz="1800" dirty="0"/>
              <a:t>The traits of a 21st-century curriculum closely correspond to the process-oriented approach to curriculum design. This approach emphasises learning methods and processes over mere content acquisition, incorporating elements such as skill development, inquiry-driven learning, and metacognitive strategies </a:t>
            </a:r>
            <a:r>
              <a:rPr lang="en-GB" sz="1800" b="1" dirty="0"/>
              <a:t>(Fadel, 2009).</a:t>
            </a:r>
          </a:p>
        </p:txBody>
      </p:sp>
      <p:sp>
        <p:nvSpPr>
          <p:cNvPr id="12" name="Date Placeholder 47">
            <a:extLst>
              <a:ext uri="{FF2B5EF4-FFF2-40B4-BE49-F238E27FC236}">
                <a16:creationId xmlns:a16="http://schemas.microsoft.com/office/drawing/2014/main" id="{03DBAF79-A438-016C-54A9-D98D91BD80DB}"/>
              </a:ext>
            </a:extLst>
          </p:cNvPr>
          <p:cNvSpPr>
            <a:spLocks noGrp="1"/>
          </p:cNvSpPr>
          <p:nvPr>
            <p:ph type="dt" sz="half" idx="10"/>
          </p:nvPr>
        </p:nvSpPr>
        <p:spPr>
          <a:xfrm>
            <a:off x="450000" y="6357168"/>
            <a:ext cx="1760150" cy="461665"/>
          </a:xfrm>
        </p:spPr>
        <p:txBody>
          <a:bodyPr rtlCol="0"/>
          <a:lstStyle/>
          <a:p>
            <a:pPr rtl="0"/>
            <a:r>
              <a:rPr lang="en-GB"/>
              <a:t>20XX</a:t>
            </a:r>
          </a:p>
        </p:txBody>
      </p:sp>
      <p:sp>
        <p:nvSpPr>
          <p:cNvPr id="13" name="Footer Placeholder 48">
            <a:extLst>
              <a:ext uri="{FF2B5EF4-FFF2-40B4-BE49-F238E27FC236}">
                <a16:creationId xmlns:a16="http://schemas.microsoft.com/office/drawing/2014/main" id="{E8720094-923C-E2E3-A231-723BA5A6D36A}"/>
              </a:ext>
            </a:extLst>
          </p:cNvPr>
          <p:cNvSpPr>
            <a:spLocks noGrp="1"/>
          </p:cNvSpPr>
          <p:nvPr>
            <p:ph type="ftr" sz="quarter" idx="11"/>
          </p:nvPr>
        </p:nvSpPr>
        <p:spPr>
          <a:xfrm>
            <a:off x="2754312" y="6357600"/>
            <a:ext cx="6683376" cy="460800"/>
          </a:xfrm>
        </p:spPr>
        <p:txBody>
          <a:bodyPr rtlCol="0"/>
          <a:lstStyle/>
          <a:p>
            <a:pPr rtl="0"/>
            <a:r>
              <a:rPr lang="en-GB" dirty="0"/>
              <a:t>Sample Footer Text</a:t>
            </a:r>
          </a:p>
        </p:txBody>
      </p:sp>
      <p:sp>
        <p:nvSpPr>
          <p:cNvPr id="14" name="Slide Number Placeholder 49">
            <a:extLst>
              <a:ext uri="{FF2B5EF4-FFF2-40B4-BE49-F238E27FC236}">
                <a16:creationId xmlns:a16="http://schemas.microsoft.com/office/drawing/2014/main" id="{FAFE10F3-BBA4-DAE4-00D3-891F6CB0D2AE}"/>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8</a:t>
            </a:fld>
            <a:endParaRPr lang="en-GB"/>
          </a:p>
        </p:txBody>
      </p:sp>
    </p:spTree>
    <p:extLst>
      <p:ext uri="{BB962C8B-B14F-4D97-AF65-F5344CB8AC3E}">
        <p14:creationId xmlns:p14="http://schemas.microsoft.com/office/powerpoint/2010/main" val="357349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989400" y="395289"/>
            <a:ext cx="10213200" cy="1112836"/>
          </a:xfrm>
        </p:spPr>
        <p:txBody>
          <a:bodyPr rtlCol="0" anchor="b">
            <a:normAutofit fontScale="90000"/>
          </a:bodyPr>
          <a:lstStyle/>
          <a:p>
            <a:pPr>
              <a:lnSpc>
                <a:spcPct val="90000"/>
              </a:lnSpc>
            </a:pPr>
            <a:br>
              <a:rPr lang="en-GB" sz="1300" dirty="0"/>
            </a:br>
            <a:br>
              <a:rPr lang="en-GB" sz="2800" dirty="0"/>
            </a:br>
            <a:br>
              <a:rPr lang="en-GB" sz="2800" dirty="0"/>
            </a:br>
            <a:br>
              <a:rPr lang="en-GB" sz="1300" dirty="0">
                <a:latin typeface="+mn-lt"/>
              </a:rPr>
            </a:br>
            <a:r>
              <a:rPr lang="en-GB" sz="2700" b="1" dirty="0">
                <a:latin typeface="+mn-lt"/>
              </a:rPr>
              <a:t>Effective curriculum design requires an understanding of - </a:t>
            </a:r>
            <a:endParaRPr lang="en-GB" sz="2700" dirty="0">
              <a:latin typeface="+mn-lt"/>
            </a:endParaRP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sz="half" idx="1"/>
          </p:nvPr>
        </p:nvSpPr>
        <p:spPr>
          <a:xfrm>
            <a:off x="989400" y="1685925"/>
            <a:ext cx="4928400" cy="4092575"/>
          </a:xfrm>
        </p:spPr>
        <p:txBody>
          <a:bodyPr rtlCol="0">
            <a:normAutofit/>
          </a:bodyPr>
          <a:lstStyle/>
          <a:p>
            <a:r>
              <a:rPr lang="en-GB" dirty="0"/>
              <a:t>Curriculum models</a:t>
            </a:r>
          </a:p>
          <a:p>
            <a:r>
              <a:rPr lang="en-GB" dirty="0"/>
              <a:t>Curriculum orientation</a:t>
            </a:r>
          </a:p>
          <a:p>
            <a:r>
              <a:rPr lang="en-GB" dirty="0"/>
              <a:t>Curriculum policy </a:t>
            </a:r>
          </a:p>
          <a:p>
            <a:pPr rtl="0"/>
            <a:r>
              <a:rPr lang="en-GB" dirty="0"/>
              <a:t>Sense making </a:t>
            </a:r>
          </a:p>
          <a:p>
            <a:pPr rtl="0"/>
            <a:r>
              <a:rPr lang="en-GB" dirty="0"/>
              <a:t>Attitudes to </a:t>
            </a:r>
            <a:r>
              <a:rPr lang="en-GB" dirty="0" err="1"/>
              <a:t>CfW</a:t>
            </a:r>
            <a:endParaRPr lang="en-GB" dirty="0"/>
          </a:p>
          <a:p>
            <a:pPr rtl="0"/>
            <a:r>
              <a:rPr lang="en-GB" dirty="0"/>
              <a:t>Personal educational philosophy </a:t>
            </a:r>
          </a:p>
          <a:p>
            <a:pPr rtl="0"/>
            <a:endParaRPr lang="en-GB" dirty="0"/>
          </a:p>
          <a:p>
            <a:pPr rtl="0"/>
            <a:endParaRPr lang="en-GB" dirty="0"/>
          </a:p>
        </p:txBody>
      </p:sp>
      <p:pic>
        <p:nvPicPr>
          <p:cNvPr id="10" name="Picture Placeholder 9" descr="Closeup of adult hands writing">
            <a:extLst>
              <a:ext uri="{FF2B5EF4-FFF2-40B4-BE49-F238E27FC236}">
                <a16:creationId xmlns:a16="http://schemas.microsoft.com/office/drawing/2014/main" id="{BE113317-F75C-4F41-AA60-AB7B65AD93D7}"/>
              </a:ext>
            </a:extLst>
          </p:cNvPr>
          <p:cNvPicPr>
            <a:picLocks noGrp="1" noChangeAspect="1"/>
          </p:cNvPicPr>
          <p:nvPr>
            <p:ph sz="half" idx="2"/>
          </p:nvPr>
        </p:nvPicPr>
        <p:blipFill>
          <a:blip r:embed="rId3"/>
          <a:stretch/>
        </p:blipFill>
        <p:spPr>
          <a:xfrm>
            <a:off x="6274202" y="2087359"/>
            <a:ext cx="4928400" cy="3289707"/>
          </a:xfrm>
          <a:noFill/>
        </p:spPr>
      </p:pic>
      <p:sp>
        <p:nvSpPr>
          <p:cNvPr id="24" name="Slide Number Placeholder 5" hidden="1">
            <a:extLst>
              <a:ext uri="{FF2B5EF4-FFF2-40B4-BE49-F238E27FC236}">
                <a16:creationId xmlns:a16="http://schemas.microsoft.com/office/drawing/2014/main" id="{09567CC5-9835-41E1-8AE6-6875430887AD}"/>
              </a:ext>
            </a:extLst>
          </p:cNvPr>
          <p:cNvSpPr>
            <a:spLocks noGrp="1"/>
          </p:cNvSpPr>
          <p:nvPr>
            <p:ph type="sldNum" sz="quarter" idx="12"/>
          </p:nvPr>
        </p:nvSpPr>
        <p:spPr>
          <a:xfrm>
            <a:off x="9982800" y="6357600"/>
            <a:ext cx="1760150" cy="460800"/>
          </a:xfrm>
        </p:spPr>
        <p:txBody>
          <a:bodyPr rtlCol="0">
            <a:normAutofit/>
          </a:bodyPr>
          <a:lstStyle/>
          <a:p>
            <a:pPr rtl="0">
              <a:spcAft>
                <a:spcPts val="600"/>
              </a:spcAft>
            </a:pPr>
            <a:fld id="{D39607A7-8386-47DB-8578-DDEDD194E5D4}" type="slidenum">
              <a:rPr lang="en-GB" smtClean="0"/>
              <a:pPr rtl="0">
                <a:spcAft>
                  <a:spcPts val="600"/>
                </a:spcAft>
              </a:pPr>
              <a:t>9</a:t>
            </a:fld>
            <a:endParaRPr lang="en-GB"/>
          </a:p>
        </p:txBody>
      </p:sp>
    </p:spTree>
    <p:extLst>
      <p:ext uri="{BB962C8B-B14F-4D97-AF65-F5344CB8AC3E}">
        <p14:creationId xmlns:p14="http://schemas.microsoft.com/office/powerpoint/2010/main" val="1325608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675F4-4DBC-1D45-19CA-D0AA3F62A6CE}"/>
              </a:ext>
            </a:extLst>
          </p:cNvPr>
          <p:cNvSpPr>
            <a:spLocks noGrp="1"/>
          </p:cNvSpPr>
          <p:nvPr>
            <p:ph type="title"/>
          </p:nvPr>
        </p:nvSpPr>
        <p:spPr>
          <a:xfrm>
            <a:off x="838200" y="429665"/>
            <a:ext cx="10213200" cy="1112836"/>
          </a:xfrm>
        </p:spPr>
        <p:txBody>
          <a:bodyPr/>
          <a:lstStyle/>
          <a:p>
            <a:r>
              <a:rPr lang="en-GB" dirty="0">
                <a:latin typeface="+mn-lt"/>
              </a:rPr>
              <a:t>Possible structure -</a:t>
            </a:r>
          </a:p>
        </p:txBody>
      </p:sp>
      <p:sp>
        <p:nvSpPr>
          <p:cNvPr id="3" name="Content Placeholder 2">
            <a:extLst>
              <a:ext uri="{FF2B5EF4-FFF2-40B4-BE49-F238E27FC236}">
                <a16:creationId xmlns:a16="http://schemas.microsoft.com/office/drawing/2014/main" id="{CDEBD8C8-0D5D-721C-97E7-417E5C8CD7E4}"/>
              </a:ext>
            </a:extLst>
          </p:cNvPr>
          <p:cNvSpPr>
            <a:spLocks noGrp="1"/>
          </p:cNvSpPr>
          <p:nvPr>
            <p:ph idx="1"/>
          </p:nvPr>
        </p:nvSpPr>
        <p:spPr/>
        <p:txBody>
          <a:bodyPr>
            <a:normAutofit/>
          </a:bodyPr>
          <a:lstStyle/>
          <a:p>
            <a:pPr marL="0" indent="0">
              <a:buNone/>
            </a:pPr>
            <a:r>
              <a:rPr lang="en-GB" b="1" dirty="0"/>
              <a:t>To explore teachers’ attitudes and experiences with curriculum design in Wales</a:t>
            </a:r>
          </a:p>
          <a:p>
            <a:pPr marL="0" indent="0">
              <a:buNone/>
            </a:pPr>
            <a:r>
              <a:rPr lang="en-GB" dirty="0"/>
              <a:t>1. Curriculum policy since 2015.</a:t>
            </a:r>
          </a:p>
          <a:p>
            <a:pPr marL="0" indent="0">
              <a:buNone/>
            </a:pPr>
            <a:r>
              <a:rPr lang="en-GB" dirty="0"/>
              <a:t>2. Attitudes to </a:t>
            </a:r>
            <a:r>
              <a:rPr lang="en-GB" dirty="0" err="1"/>
              <a:t>CfW</a:t>
            </a:r>
            <a:r>
              <a:rPr lang="en-GB" dirty="0"/>
              <a:t> &amp; Sense making. </a:t>
            </a:r>
          </a:p>
          <a:p>
            <a:pPr marL="0" indent="0">
              <a:buNone/>
            </a:pPr>
            <a:r>
              <a:rPr lang="en-GB" dirty="0"/>
              <a:t>3. The influence and impact of curriculum models &amp; curriculum orientation on design</a:t>
            </a:r>
          </a:p>
          <a:p>
            <a:pPr marL="0" indent="0">
              <a:buNone/>
            </a:pPr>
            <a:r>
              <a:rPr lang="en-GB" dirty="0"/>
              <a:t>4. Personal educational philosophy </a:t>
            </a:r>
            <a:r>
              <a:rPr lang="en-GB" dirty="0" err="1"/>
              <a:t>vrs</a:t>
            </a:r>
            <a:r>
              <a:rPr lang="en-GB" dirty="0"/>
              <a:t>  policy/guidance in curriculum design.</a:t>
            </a:r>
          </a:p>
          <a:p>
            <a:pPr marL="0" indent="0">
              <a:buNone/>
            </a:pPr>
            <a:endParaRPr lang="en-GB" dirty="0"/>
          </a:p>
          <a:p>
            <a:pPr marL="0" indent="0">
              <a:buNone/>
            </a:pPr>
            <a:r>
              <a:rPr lang="en-GB" dirty="0"/>
              <a:t>In both Primary and Secondary sectors</a:t>
            </a:r>
          </a:p>
          <a:p>
            <a:pPr marL="0" indent="0">
              <a:buNone/>
            </a:pPr>
            <a:endParaRPr lang="en-GB" dirty="0"/>
          </a:p>
          <a:p>
            <a:endParaRPr lang="en-GB" dirty="0"/>
          </a:p>
        </p:txBody>
      </p:sp>
    </p:spTree>
    <p:extLst>
      <p:ext uri="{BB962C8B-B14F-4D97-AF65-F5344CB8AC3E}">
        <p14:creationId xmlns:p14="http://schemas.microsoft.com/office/powerpoint/2010/main" val="401029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54459-2CF7-7791-4DE9-9F8888D16BE0}"/>
              </a:ext>
            </a:extLst>
          </p:cNvPr>
          <p:cNvSpPr>
            <a:spLocks noGrp="1"/>
          </p:cNvSpPr>
          <p:nvPr>
            <p:ph type="title"/>
          </p:nvPr>
        </p:nvSpPr>
        <p:spPr>
          <a:xfrm>
            <a:off x="901243" y="395289"/>
            <a:ext cx="10301357" cy="1112836"/>
          </a:xfrm>
        </p:spPr>
        <p:txBody>
          <a:bodyPr/>
          <a:lstStyle/>
          <a:p>
            <a:r>
              <a:rPr lang="en-GB" dirty="0">
                <a:latin typeface="+mn-lt"/>
              </a:rPr>
              <a:t>Finding the literature</a:t>
            </a:r>
          </a:p>
        </p:txBody>
      </p:sp>
      <p:sp>
        <p:nvSpPr>
          <p:cNvPr id="3" name="Content Placeholder 2">
            <a:extLst>
              <a:ext uri="{FF2B5EF4-FFF2-40B4-BE49-F238E27FC236}">
                <a16:creationId xmlns:a16="http://schemas.microsoft.com/office/drawing/2014/main" id="{9652CC26-7C5A-CC81-FD20-CC80FC492F88}"/>
              </a:ext>
            </a:extLst>
          </p:cNvPr>
          <p:cNvSpPr>
            <a:spLocks noGrp="1"/>
          </p:cNvSpPr>
          <p:nvPr>
            <p:ph idx="1"/>
          </p:nvPr>
        </p:nvSpPr>
        <p:spPr/>
        <p:txBody>
          <a:bodyPr/>
          <a:lstStyle/>
          <a:p>
            <a:r>
              <a:rPr lang="en-GB" dirty="0"/>
              <a:t>In terms of key words for searching – key phrases already covered in the presentation.</a:t>
            </a:r>
          </a:p>
          <a:p>
            <a:r>
              <a:rPr lang="en-GB" dirty="0"/>
              <a:t>CAMAU reports have a literature review, they have been useful in suggesting literature appropriate t my research questions.</a:t>
            </a:r>
          </a:p>
          <a:p>
            <a:r>
              <a:rPr lang="en-GB" dirty="0"/>
              <a:t>Initial work on Year 1 of the Ed D.</a:t>
            </a:r>
          </a:p>
          <a:p>
            <a:pPr marL="0" indent="0">
              <a:buNone/>
            </a:pPr>
            <a:endParaRPr lang="en-GB" dirty="0"/>
          </a:p>
        </p:txBody>
      </p:sp>
    </p:spTree>
    <p:extLst>
      <p:ext uri="{BB962C8B-B14F-4D97-AF65-F5344CB8AC3E}">
        <p14:creationId xmlns:p14="http://schemas.microsoft.com/office/powerpoint/2010/main" val="3704358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2F78C84-C389-ACEB-32AB-4019515D9F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B3A370-E7D4-3888-0EBE-DA2935432A1B}"/>
              </a:ext>
            </a:extLst>
          </p:cNvPr>
          <p:cNvSpPr>
            <a:spLocks noGrp="1"/>
          </p:cNvSpPr>
          <p:nvPr>
            <p:ph type="title"/>
          </p:nvPr>
        </p:nvSpPr>
        <p:spPr>
          <a:xfrm>
            <a:off x="348656" y="536574"/>
            <a:ext cx="6865027" cy="1285518"/>
          </a:xfrm>
        </p:spPr>
        <p:txBody>
          <a:bodyPr wrap="square" rtlCol="0" anchor="b">
            <a:normAutofit fontScale="90000"/>
          </a:bodyPr>
          <a:lstStyle/>
          <a:p>
            <a:pPr algn="l" rtl="0"/>
            <a:br>
              <a:rPr lang="en-GB" dirty="0"/>
            </a:br>
            <a:br>
              <a:rPr lang="en-GB" dirty="0"/>
            </a:br>
            <a:br>
              <a:rPr lang="en-GB" sz="2700" dirty="0"/>
            </a:br>
            <a:r>
              <a:rPr lang="en-GB" sz="2700" b="1" dirty="0"/>
              <a:t>International Perspectives</a:t>
            </a:r>
            <a:br>
              <a:rPr lang="en-GB" sz="2200" b="1" dirty="0"/>
            </a:br>
            <a:endParaRPr lang="en-GB" sz="2200" b="1" dirty="0"/>
          </a:p>
        </p:txBody>
      </p:sp>
      <p:sp>
        <p:nvSpPr>
          <p:cNvPr id="3" name="Content Placeholder 2">
            <a:extLst>
              <a:ext uri="{FF2B5EF4-FFF2-40B4-BE49-F238E27FC236}">
                <a16:creationId xmlns:a16="http://schemas.microsoft.com/office/drawing/2014/main" id="{2A29CA58-BA94-57EB-FCEB-37AA2B2A97C0}"/>
              </a:ext>
            </a:extLst>
          </p:cNvPr>
          <p:cNvSpPr>
            <a:spLocks noGrp="1"/>
          </p:cNvSpPr>
          <p:nvPr>
            <p:ph idx="13"/>
          </p:nvPr>
        </p:nvSpPr>
        <p:spPr>
          <a:xfrm>
            <a:off x="1" y="1861692"/>
            <a:ext cx="7213682" cy="4495476"/>
          </a:xfrm>
        </p:spPr>
        <p:txBody>
          <a:bodyPr rtlCol="0">
            <a:normAutofit/>
          </a:bodyPr>
          <a:lstStyle/>
          <a:p>
            <a:pPr rtl="0"/>
            <a:endParaRPr lang="en-GB" dirty="0"/>
          </a:p>
          <a:p>
            <a:pPr rtl="0"/>
            <a:endParaRPr lang="en-GB" dirty="0"/>
          </a:p>
        </p:txBody>
      </p:sp>
      <p:sp>
        <p:nvSpPr>
          <p:cNvPr id="22" name="Date Placeholder 3">
            <a:extLst>
              <a:ext uri="{FF2B5EF4-FFF2-40B4-BE49-F238E27FC236}">
                <a16:creationId xmlns:a16="http://schemas.microsoft.com/office/drawing/2014/main" id="{C9FFDFCE-B1DD-A805-5866-C461CE151208}"/>
              </a:ext>
            </a:extLst>
          </p:cNvPr>
          <p:cNvSpPr>
            <a:spLocks noGrp="1"/>
          </p:cNvSpPr>
          <p:nvPr>
            <p:ph type="dt" sz="half" idx="10"/>
          </p:nvPr>
        </p:nvSpPr>
        <p:spPr>
          <a:xfrm>
            <a:off x="450000" y="6357168"/>
            <a:ext cx="1480400" cy="461665"/>
          </a:xfrm>
        </p:spPr>
        <p:txBody>
          <a:bodyPr rtlCol="0">
            <a:normAutofit/>
          </a:bodyPr>
          <a:lstStyle/>
          <a:p>
            <a:pPr rtl="0"/>
            <a:endParaRPr lang="en-GB" dirty="0"/>
          </a:p>
        </p:txBody>
      </p:sp>
      <p:sp>
        <p:nvSpPr>
          <p:cNvPr id="23" name="Footer Placeholder 4">
            <a:extLst>
              <a:ext uri="{FF2B5EF4-FFF2-40B4-BE49-F238E27FC236}">
                <a16:creationId xmlns:a16="http://schemas.microsoft.com/office/drawing/2014/main" id="{72B7A7D9-1AF6-23FB-F0D4-9B062C5DBCD4}"/>
              </a:ext>
            </a:extLst>
          </p:cNvPr>
          <p:cNvSpPr>
            <a:spLocks noGrp="1"/>
          </p:cNvSpPr>
          <p:nvPr>
            <p:ph type="ftr" sz="quarter" idx="11"/>
          </p:nvPr>
        </p:nvSpPr>
        <p:spPr>
          <a:xfrm>
            <a:off x="1996947" y="6357600"/>
            <a:ext cx="6683376" cy="460800"/>
          </a:xfrm>
        </p:spPr>
        <p:txBody>
          <a:bodyPr rtlCol="0">
            <a:normAutofit/>
          </a:bodyPr>
          <a:lstStyle/>
          <a:p>
            <a:pPr rtl="0"/>
            <a:endParaRPr lang="en-GB" dirty="0"/>
          </a:p>
        </p:txBody>
      </p:sp>
      <p:pic>
        <p:nvPicPr>
          <p:cNvPr id="10" name="Picture Placeholder 9" descr="Child hands on a globe">
            <a:extLst>
              <a:ext uri="{FF2B5EF4-FFF2-40B4-BE49-F238E27FC236}">
                <a16:creationId xmlns:a16="http://schemas.microsoft.com/office/drawing/2014/main" id="{C1F2D4ED-9D2B-EF2B-F5E1-59A2EB819D80}"/>
              </a:ext>
            </a:extLst>
          </p:cNvPr>
          <p:cNvPicPr>
            <a:picLocks noGrp="1" noChangeAspect="1"/>
          </p:cNvPicPr>
          <p:nvPr>
            <p:ph type="pic" sz="quarter" idx="14"/>
          </p:nvPr>
        </p:nvPicPr>
        <p:blipFill>
          <a:blip r:embed="rId3"/>
          <a:srcRect/>
          <a:stretch/>
        </p:blipFill>
        <p:spPr>
          <a:xfrm>
            <a:off x="7342701" y="0"/>
            <a:ext cx="4849299" cy="6858000"/>
          </a:xfrm>
        </p:spPr>
      </p:pic>
      <p:sp>
        <p:nvSpPr>
          <p:cNvPr id="24" name="Slide Number Placeholder 5">
            <a:extLst>
              <a:ext uri="{FF2B5EF4-FFF2-40B4-BE49-F238E27FC236}">
                <a16:creationId xmlns:a16="http://schemas.microsoft.com/office/drawing/2014/main" id="{36C59EA0-41AA-3349-AD1E-F14862F4BCC9}"/>
              </a:ext>
            </a:extLst>
          </p:cNvPr>
          <p:cNvSpPr>
            <a:spLocks noGrp="1"/>
          </p:cNvSpPr>
          <p:nvPr>
            <p:ph type="sldNum" sz="quarter" idx="12"/>
          </p:nvPr>
        </p:nvSpPr>
        <p:spPr>
          <a:xfrm>
            <a:off x="9982800" y="6357600"/>
            <a:ext cx="1760150" cy="460800"/>
          </a:xfrm>
        </p:spPr>
        <p:txBody>
          <a:bodyPr rtlCol="0">
            <a:normAutofit/>
          </a:bodyPr>
          <a:lstStyle/>
          <a:p>
            <a:pPr rtl="0"/>
            <a:fld id="{D39607A7-8386-47DB-8578-DDEDD194E5D4}" type="slidenum">
              <a:rPr lang="en-GB" smtClean="0"/>
              <a:pPr rtl="0"/>
              <a:t>12</a:t>
            </a:fld>
            <a:endParaRPr lang="en-GB"/>
          </a:p>
        </p:txBody>
      </p:sp>
      <p:sp>
        <p:nvSpPr>
          <p:cNvPr id="5" name="TextBox 4">
            <a:extLst>
              <a:ext uri="{FF2B5EF4-FFF2-40B4-BE49-F238E27FC236}">
                <a16:creationId xmlns:a16="http://schemas.microsoft.com/office/drawing/2014/main" id="{35140DF1-D9C4-65F6-6011-76B29EC71199}"/>
              </a:ext>
            </a:extLst>
          </p:cNvPr>
          <p:cNvSpPr txBox="1"/>
          <p:nvPr/>
        </p:nvSpPr>
        <p:spPr>
          <a:xfrm>
            <a:off x="271360" y="1822092"/>
            <a:ext cx="6094902" cy="4247317"/>
          </a:xfrm>
          <a:prstGeom prst="rect">
            <a:avLst/>
          </a:prstGeom>
          <a:noFill/>
        </p:spPr>
        <p:txBody>
          <a:bodyPr wrap="square">
            <a:spAutoFit/>
          </a:bodyPr>
          <a:lstStyle/>
          <a:p>
            <a:r>
              <a:rPr lang="en-GB" dirty="0"/>
              <a:t>The process of curriculum reform is a widespread phenomenon seen across various educational systems globally, akin to the ongoing reforms in Wales. This reflects a global shift from traditional content-heavy educational models toward frameworks that emphasise the development of skills and competencies necessary to navigate contemporary challenges </a:t>
            </a:r>
            <a:r>
              <a:rPr lang="en-GB" b="1" dirty="0"/>
              <a:t>(Priestley &amp; Biesta, 2013). </a:t>
            </a:r>
          </a:p>
          <a:p>
            <a:endParaRPr lang="en-GB" b="1" dirty="0">
              <a:latin typeface="Amasis MT Pro Light" panose="020F0502020204030204" pitchFamily="18" charset="0"/>
            </a:endParaRPr>
          </a:p>
          <a:p>
            <a:r>
              <a:rPr lang="en-GB" dirty="0"/>
              <a:t>Similar initiatives have been undertaken in nations such as </a:t>
            </a:r>
            <a:r>
              <a:rPr lang="en-GB" b="1" dirty="0"/>
              <a:t>Scotland, Australia, Finland, and the Netherlands. </a:t>
            </a:r>
            <a:r>
              <a:rPr lang="en-GB" dirty="0"/>
              <a:t>These reforms have fostered a wealth of research aimed at understanding and evaluating the implementation and outcomes of such curriculum changes across different educational contexts.</a:t>
            </a:r>
          </a:p>
        </p:txBody>
      </p:sp>
    </p:spTree>
    <p:extLst>
      <p:ext uri="{BB962C8B-B14F-4D97-AF65-F5344CB8AC3E}">
        <p14:creationId xmlns:p14="http://schemas.microsoft.com/office/powerpoint/2010/main" val="1188192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989400" y="395289"/>
            <a:ext cx="10213200" cy="1112836"/>
          </a:xfrm>
        </p:spPr>
        <p:txBody>
          <a:bodyPr rtlCol="0"/>
          <a:lstStyle/>
          <a:p>
            <a:pPr rtl="0"/>
            <a:r>
              <a:rPr lang="en-GB" dirty="0">
                <a:latin typeface="+mn-lt"/>
              </a:rPr>
              <a:t>Literature Review – plugging a gap?</a:t>
            </a:r>
          </a:p>
        </p:txBody>
      </p:sp>
      <p:sp>
        <p:nvSpPr>
          <p:cNvPr id="3" name="Text Placeholder 2">
            <a:extLst>
              <a:ext uri="{FF2B5EF4-FFF2-40B4-BE49-F238E27FC236}">
                <a16:creationId xmlns:a16="http://schemas.microsoft.com/office/drawing/2014/main" id="{8DC8BCA7-27B2-4252-9991-74F7AAB1BA37}"/>
              </a:ext>
            </a:extLst>
          </p:cNvPr>
          <p:cNvSpPr>
            <a:spLocks noGrp="1"/>
          </p:cNvSpPr>
          <p:nvPr>
            <p:ph type="body" idx="1"/>
          </p:nvPr>
        </p:nvSpPr>
        <p:spPr>
          <a:xfrm>
            <a:off x="989399" y="1736732"/>
            <a:ext cx="2971400" cy="661912"/>
          </a:xfrm>
        </p:spPr>
        <p:txBody>
          <a:bodyPr rtlCol="0">
            <a:normAutofit fontScale="92500" lnSpcReduction="20000"/>
          </a:bodyPr>
          <a:lstStyle/>
          <a:p>
            <a:pPr rtl="0"/>
            <a:r>
              <a:rPr lang="en-GB" b="1" dirty="0"/>
              <a:t>Established area of study…</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sz="half" idx="2"/>
          </p:nvPr>
        </p:nvSpPr>
        <p:spPr>
          <a:xfrm>
            <a:off x="989400" y="2431256"/>
            <a:ext cx="2971400" cy="3632750"/>
          </a:xfrm>
        </p:spPr>
        <p:txBody>
          <a:bodyPr rtlCol="0">
            <a:normAutofit lnSpcReduction="10000"/>
          </a:bodyPr>
          <a:lstStyle/>
          <a:p>
            <a:pPr marL="0" lvl="0" indent="0" rtl="0">
              <a:buNone/>
            </a:pPr>
            <a:r>
              <a:rPr lang="en-GB" sz="1800" dirty="0"/>
              <a:t>Curriculum design, in many respects, nothing new. The key components as discussed in the structure have been research in many different contexts  over many years. </a:t>
            </a:r>
          </a:p>
          <a:p>
            <a:pPr rtl="0"/>
            <a:endParaRPr lang="en-GB" dirty="0"/>
          </a:p>
          <a:p>
            <a:pPr rtl="0"/>
            <a:endParaRPr lang="en-GB" dirty="0"/>
          </a:p>
        </p:txBody>
      </p:sp>
      <p:sp>
        <p:nvSpPr>
          <p:cNvPr id="7" name="Text Placeholder 6">
            <a:extLst>
              <a:ext uri="{FF2B5EF4-FFF2-40B4-BE49-F238E27FC236}">
                <a16:creationId xmlns:a16="http://schemas.microsoft.com/office/drawing/2014/main" id="{DCB30BBA-9B6A-456E-B97C-838A470246BE}"/>
              </a:ext>
            </a:extLst>
          </p:cNvPr>
          <p:cNvSpPr>
            <a:spLocks noGrp="1"/>
          </p:cNvSpPr>
          <p:nvPr>
            <p:ph type="body" sz="quarter" idx="3"/>
          </p:nvPr>
        </p:nvSpPr>
        <p:spPr>
          <a:xfrm>
            <a:off x="4610300" y="1756025"/>
            <a:ext cx="2971400" cy="662400"/>
          </a:xfrm>
        </p:spPr>
        <p:txBody>
          <a:bodyPr rtlCol="0">
            <a:normAutofit fontScale="92500" lnSpcReduction="20000"/>
          </a:bodyPr>
          <a:lstStyle/>
          <a:p>
            <a:pPr rtl="0"/>
            <a:r>
              <a:rPr lang="en-GB" b="1" dirty="0"/>
              <a:t>However, an evolving study… </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sz="quarter" idx="4"/>
          </p:nvPr>
        </p:nvSpPr>
        <p:spPr>
          <a:xfrm>
            <a:off x="4642022" y="2450550"/>
            <a:ext cx="2971400" cy="3632750"/>
          </a:xfrm>
        </p:spPr>
        <p:txBody>
          <a:bodyPr rtlCol="0">
            <a:normAutofit lnSpcReduction="10000"/>
          </a:bodyPr>
          <a:lstStyle/>
          <a:p>
            <a:pPr marL="0" indent="0" rtl="0">
              <a:buNone/>
            </a:pPr>
            <a:r>
              <a:rPr lang="en-GB" sz="1800" dirty="0"/>
              <a:t>But the Welsh context is ripe for investigation. With the release of WG guidance at various points since 2016 and now it could be argued that sufficient time has passed to research the response of teachers.</a:t>
            </a:r>
          </a:p>
        </p:txBody>
      </p:sp>
      <p:sp>
        <p:nvSpPr>
          <p:cNvPr id="9" name="Text Placeholder 8">
            <a:extLst>
              <a:ext uri="{FF2B5EF4-FFF2-40B4-BE49-F238E27FC236}">
                <a16:creationId xmlns:a16="http://schemas.microsoft.com/office/drawing/2014/main" id="{0E8484A3-7910-4118-9E59-781C39A7F378}"/>
              </a:ext>
            </a:extLst>
          </p:cNvPr>
          <p:cNvSpPr>
            <a:spLocks noGrp="1"/>
          </p:cNvSpPr>
          <p:nvPr>
            <p:ph type="body" sz="quarter" idx="13"/>
          </p:nvPr>
        </p:nvSpPr>
        <p:spPr>
          <a:xfrm>
            <a:off x="8231200" y="1756025"/>
            <a:ext cx="2971400" cy="662400"/>
          </a:xfrm>
        </p:spPr>
        <p:txBody>
          <a:bodyPr rtlCol="0">
            <a:normAutofit fontScale="85000" lnSpcReduction="10000"/>
          </a:bodyPr>
          <a:lstStyle/>
          <a:p>
            <a:pPr rtl="0"/>
            <a:r>
              <a:rPr lang="en-GB" b="1" dirty="0"/>
              <a:t>Potential for a Comparable STUDY…</a:t>
            </a:r>
          </a:p>
        </p:txBody>
      </p:sp>
      <p:sp>
        <p:nvSpPr>
          <p:cNvPr id="10" name="Content Placeholder 9">
            <a:extLst>
              <a:ext uri="{FF2B5EF4-FFF2-40B4-BE49-F238E27FC236}">
                <a16:creationId xmlns:a16="http://schemas.microsoft.com/office/drawing/2014/main" id="{C566FE0B-23CE-42CB-ADFD-5D0D46A237F4}"/>
              </a:ext>
            </a:extLst>
          </p:cNvPr>
          <p:cNvSpPr>
            <a:spLocks noGrp="1"/>
          </p:cNvSpPr>
          <p:nvPr>
            <p:ph sz="quarter" idx="14"/>
          </p:nvPr>
        </p:nvSpPr>
        <p:spPr>
          <a:xfrm>
            <a:off x="8231200" y="2450549"/>
            <a:ext cx="2971400" cy="3713427"/>
          </a:xfrm>
        </p:spPr>
        <p:txBody>
          <a:bodyPr rtlCol="0">
            <a:noAutofit/>
          </a:bodyPr>
          <a:lstStyle/>
          <a:p>
            <a:pPr marL="0" indent="0" rtl="0">
              <a:buNone/>
            </a:pPr>
            <a:r>
              <a:rPr lang="en-GB" sz="1800" dirty="0"/>
              <a:t>Additional context -The relationship between different countries in the UK. Pre Welsh curriculum Scotland, post curriculum reform England. Also, possible comparison with international context</a:t>
            </a:r>
          </a:p>
        </p:txBody>
      </p:sp>
      <p:sp>
        <p:nvSpPr>
          <p:cNvPr id="38" name="Date Placeholder 47">
            <a:extLst>
              <a:ext uri="{FF2B5EF4-FFF2-40B4-BE49-F238E27FC236}">
                <a16:creationId xmlns:a16="http://schemas.microsoft.com/office/drawing/2014/main" id="{61661636-052E-4019-A784-3A65FB52016C}"/>
              </a:ext>
            </a:extLst>
          </p:cNvPr>
          <p:cNvSpPr>
            <a:spLocks noGrp="1"/>
          </p:cNvSpPr>
          <p:nvPr>
            <p:ph type="dt" sz="half" idx="10"/>
          </p:nvPr>
        </p:nvSpPr>
        <p:spPr>
          <a:xfrm>
            <a:off x="450000" y="6357168"/>
            <a:ext cx="1760150" cy="461665"/>
          </a:xfrm>
        </p:spPr>
        <p:txBody>
          <a:bodyPr rtlCol="0"/>
          <a:lstStyle/>
          <a:p>
            <a:pPr rtl="0"/>
            <a:endParaRPr lang="en-GB" dirty="0"/>
          </a:p>
        </p:txBody>
      </p:sp>
      <p:sp>
        <p:nvSpPr>
          <p:cNvPr id="39" name="Footer Placeholder 48">
            <a:extLst>
              <a:ext uri="{FF2B5EF4-FFF2-40B4-BE49-F238E27FC236}">
                <a16:creationId xmlns:a16="http://schemas.microsoft.com/office/drawing/2014/main" id="{CA4F353C-3A14-4A37-8C65-E5EAF165B50E}"/>
              </a:ext>
            </a:extLst>
          </p:cNvPr>
          <p:cNvSpPr>
            <a:spLocks noGrp="1"/>
          </p:cNvSpPr>
          <p:nvPr>
            <p:ph type="ftr" sz="quarter" idx="11"/>
          </p:nvPr>
        </p:nvSpPr>
        <p:spPr>
          <a:xfrm>
            <a:off x="2754312" y="6357600"/>
            <a:ext cx="6683376" cy="460800"/>
          </a:xfrm>
        </p:spPr>
        <p:txBody>
          <a:bodyPr rtlCol="0"/>
          <a:lstStyle/>
          <a:p>
            <a:pPr rtl="0"/>
            <a:endParaRPr lang="en-GB" dirty="0"/>
          </a:p>
        </p:txBody>
      </p:sp>
      <p:sp>
        <p:nvSpPr>
          <p:cNvPr id="40" name="Slide Number Placeholder 49">
            <a:extLst>
              <a:ext uri="{FF2B5EF4-FFF2-40B4-BE49-F238E27FC236}">
                <a16:creationId xmlns:a16="http://schemas.microsoft.com/office/drawing/2014/main" id="{10BF64B1-224D-4CB5-B4AF-D944A4C4745A}"/>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13</a:t>
            </a:fld>
            <a:endParaRPr lang="en-GB"/>
          </a:p>
        </p:txBody>
      </p:sp>
    </p:spTree>
    <p:extLst>
      <p:ext uri="{BB962C8B-B14F-4D97-AF65-F5344CB8AC3E}">
        <p14:creationId xmlns:p14="http://schemas.microsoft.com/office/powerpoint/2010/main" val="2721508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A3503-9132-7B57-1414-6A3D6BEAB4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4FE7EF-7AC6-A16E-7330-B01FB48CD5CB}"/>
              </a:ext>
            </a:extLst>
          </p:cNvPr>
          <p:cNvSpPr>
            <a:spLocks noGrp="1"/>
          </p:cNvSpPr>
          <p:nvPr>
            <p:ph type="title"/>
          </p:nvPr>
        </p:nvSpPr>
        <p:spPr/>
        <p:txBody>
          <a:bodyPr/>
          <a:lstStyle/>
          <a:p>
            <a:r>
              <a:rPr lang="en-GB" dirty="0">
                <a:latin typeface="+mn-lt"/>
              </a:rPr>
              <a:t>Positionality – derived from a range of experiences.</a:t>
            </a:r>
          </a:p>
        </p:txBody>
      </p:sp>
      <p:sp>
        <p:nvSpPr>
          <p:cNvPr id="3" name="Content Placeholder 2">
            <a:extLst>
              <a:ext uri="{FF2B5EF4-FFF2-40B4-BE49-F238E27FC236}">
                <a16:creationId xmlns:a16="http://schemas.microsoft.com/office/drawing/2014/main" id="{C93A1FCC-2D86-87D6-40D3-614281A75FA7}"/>
              </a:ext>
            </a:extLst>
          </p:cNvPr>
          <p:cNvSpPr>
            <a:spLocks noGrp="1"/>
          </p:cNvSpPr>
          <p:nvPr>
            <p:ph idx="1"/>
          </p:nvPr>
        </p:nvSpPr>
        <p:spPr/>
        <p:txBody>
          <a:bodyPr>
            <a:normAutofit/>
          </a:bodyPr>
          <a:lstStyle/>
          <a:p>
            <a:pPr marL="0" indent="0">
              <a:buNone/>
            </a:pPr>
            <a:r>
              <a:rPr lang="en-GB" dirty="0"/>
              <a:t>Awareness of my own positionality resulting from –</a:t>
            </a:r>
          </a:p>
          <a:p>
            <a:r>
              <a:rPr lang="en-GB" dirty="0"/>
              <a:t>Over 29 years as an educator, predominantly based in schools.</a:t>
            </a:r>
          </a:p>
          <a:p>
            <a:r>
              <a:rPr lang="en-GB" dirty="0"/>
              <a:t>As a product of the national curriculum, both as a student and as a teacher.</a:t>
            </a:r>
          </a:p>
          <a:p>
            <a:r>
              <a:rPr lang="en-GB" dirty="0"/>
              <a:t>A curriculum designer – in National Curriculum/Curriculum for Wales contexts.</a:t>
            </a:r>
          </a:p>
          <a:p>
            <a:r>
              <a:rPr lang="en-GB" dirty="0"/>
              <a:t>A teacher educator in Wales since 2017.</a:t>
            </a:r>
          </a:p>
          <a:p>
            <a:r>
              <a:rPr lang="en-GB" dirty="0"/>
              <a:t>A researcher with the CAMAU project with a focus on Curriculum for Wales.</a:t>
            </a:r>
          </a:p>
        </p:txBody>
      </p:sp>
    </p:spTree>
    <p:extLst>
      <p:ext uri="{BB962C8B-B14F-4D97-AF65-F5344CB8AC3E}">
        <p14:creationId xmlns:p14="http://schemas.microsoft.com/office/powerpoint/2010/main" val="1625765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39C16-0BA9-D631-8435-05F094AE9E9D}"/>
              </a:ext>
            </a:extLst>
          </p:cNvPr>
          <p:cNvSpPr>
            <a:spLocks noGrp="1"/>
          </p:cNvSpPr>
          <p:nvPr>
            <p:ph type="title"/>
          </p:nvPr>
        </p:nvSpPr>
        <p:spPr/>
        <p:txBody>
          <a:bodyPr/>
          <a:lstStyle/>
          <a:p>
            <a:r>
              <a:rPr lang="en-GB" dirty="0">
                <a:latin typeface="+mn-lt"/>
              </a:rPr>
              <a:t>Positionality - link to literature</a:t>
            </a:r>
          </a:p>
        </p:txBody>
      </p:sp>
      <p:sp>
        <p:nvSpPr>
          <p:cNvPr id="3" name="Content Placeholder 2">
            <a:extLst>
              <a:ext uri="{FF2B5EF4-FFF2-40B4-BE49-F238E27FC236}">
                <a16:creationId xmlns:a16="http://schemas.microsoft.com/office/drawing/2014/main" id="{669F0F82-E872-2B78-457F-7E61E86CF29A}"/>
              </a:ext>
            </a:extLst>
          </p:cNvPr>
          <p:cNvSpPr>
            <a:spLocks noGrp="1"/>
          </p:cNvSpPr>
          <p:nvPr>
            <p:ph idx="1"/>
          </p:nvPr>
        </p:nvSpPr>
        <p:spPr/>
        <p:txBody>
          <a:bodyPr>
            <a:normAutofit fontScale="92500" lnSpcReduction="10000"/>
          </a:bodyPr>
          <a:lstStyle/>
          <a:p>
            <a:pPr marL="0" indent="0">
              <a:buNone/>
            </a:pPr>
            <a:r>
              <a:rPr lang="en-GB" dirty="0"/>
              <a:t>The Welsh experience with curriculum reform parallels Scotland's implementation of the Curriculum for Excellence in 2011. While initially grounded in clear principles, challenges arose during the subsequent phase, marked by limited engagement and understanding of its core concepts </a:t>
            </a:r>
            <a:r>
              <a:rPr lang="en-GB" b="1" dirty="0"/>
              <a:t>(Priestley &amp; Minty, 2013).</a:t>
            </a:r>
          </a:p>
          <a:p>
            <a:endParaRPr lang="en-GB" dirty="0"/>
          </a:p>
          <a:p>
            <a:pPr marL="0" indent="0">
              <a:buNone/>
            </a:pPr>
            <a:r>
              <a:rPr lang="en-GB" dirty="0"/>
              <a:t>National education policy developers often presume that schools naturally possess the capacity to design their own curricula. However, this assumption overlooks the reality, which shows significant variation in curriculum design practices and, in some cases, a complete lack of such capacity </a:t>
            </a:r>
            <a:r>
              <a:rPr lang="en-GB" b="1" dirty="0"/>
              <a:t>(Huizinga, 2014)</a:t>
            </a:r>
          </a:p>
        </p:txBody>
      </p:sp>
    </p:spTree>
    <p:extLst>
      <p:ext uri="{BB962C8B-B14F-4D97-AF65-F5344CB8AC3E}">
        <p14:creationId xmlns:p14="http://schemas.microsoft.com/office/powerpoint/2010/main" val="2196678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347A4-0244-1C08-985F-B91D20C46A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E87A2F-2734-FDB2-E792-820BB17ED2E6}"/>
              </a:ext>
            </a:extLst>
          </p:cNvPr>
          <p:cNvSpPr>
            <a:spLocks noGrp="1"/>
          </p:cNvSpPr>
          <p:nvPr>
            <p:ph type="title"/>
          </p:nvPr>
        </p:nvSpPr>
        <p:spPr>
          <a:xfrm>
            <a:off x="838200" y="429665"/>
            <a:ext cx="10213200" cy="1112836"/>
          </a:xfrm>
        </p:spPr>
        <p:txBody>
          <a:bodyPr/>
          <a:lstStyle/>
          <a:p>
            <a:r>
              <a:rPr lang="en-GB" dirty="0">
                <a:latin typeface="+mn-lt"/>
              </a:rPr>
              <a:t>Focus for literature review.</a:t>
            </a:r>
          </a:p>
        </p:txBody>
      </p:sp>
      <p:sp>
        <p:nvSpPr>
          <p:cNvPr id="3" name="Content Placeholder 2">
            <a:extLst>
              <a:ext uri="{FF2B5EF4-FFF2-40B4-BE49-F238E27FC236}">
                <a16:creationId xmlns:a16="http://schemas.microsoft.com/office/drawing/2014/main" id="{173E7E79-5885-78C4-1BD6-C794E7081E85}"/>
              </a:ext>
            </a:extLst>
          </p:cNvPr>
          <p:cNvSpPr>
            <a:spLocks noGrp="1"/>
          </p:cNvSpPr>
          <p:nvPr>
            <p:ph idx="1"/>
          </p:nvPr>
        </p:nvSpPr>
        <p:spPr/>
        <p:txBody>
          <a:bodyPr>
            <a:normAutofit/>
          </a:bodyPr>
          <a:lstStyle/>
          <a:p>
            <a:pPr marL="0" indent="0">
              <a:buNone/>
            </a:pPr>
            <a:r>
              <a:rPr lang="en-GB" sz="1800" u="sng" dirty="0"/>
              <a:t>To explore teachers’ attitudes and experiences with curriculum design in Wales</a:t>
            </a:r>
          </a:p>
          <a:p>
            <a:pPr marL="0" indent="0">
              <a:buNone/>
            </a:pPr>
            <a:r>
              <a:rPr lang="en-GB" sz="1800" dirty="0"/>
              <a:t>1. Curriculum policy since 2015.</a:t>
            </a:r>
          </a:p>
          <a:p>
            <a:pPr marL="0" indent="0">
              <a:buNone/>
            </a:pPr>
            <a:r>
              <a:rPr lang="en-GB" sz="1800" dirty="0"/>
              <a:t>2. Attitudes to </a:t>
            </a:r>
            <a:r>
              <a:rPr lang="en-GB" sz="1800" dirty="0" err="1"/>
              <a:t>CfW</a:t>
            </a:r>
            <a:r>
              <a:rPr lang="en-GB" sz="1800" dirty="0"/>
              <a:t> &amp; Sense making. </a:t>
            </a:r>
          </a:p>
          <a:p>
            <a:pPr marL="0" indent="0">
              <a:buNone/>
            </a:pPr>
            <a:r>
              <a:rPr lang="en-GB" sz="1800" dirty="0"/>
              <a:t>3. </a:t>
            </a:r>
            <a:r>
              <a:rPr lang="en-GB" sz="1800" dirty="0">
                <a:highlight>
                  <a:srgbClr val="FFFF00"/>
                </a:highlight>
              </a:rPr>
              <a:t>The influence and impact of curriculum models </a:t>
            </a:r>
            <a:r>
              <a:rPr lang="en-GB" sz="1800" dirty="0"/>
              <a:t>&amp; curriculum orientation on design.</a:t>
            </a:r>
          </a:p>
          <a:p>
            <a:pPr marL="0" indent="0">
              <a:buNone/>
            </a:pPr>
            <a:r>
              <a:rPr lang="en-GB" sz="1800" b="1" dirty="0"/>
              <a:t>McKernan, J., 2007. Curriculum and imagination: Process theory, pedagogy and action</a:t>
            </a:r>
          </a:p>
          <a:p>
            <a:pPr marL="0" indent="0">
              <a:buNone/>
            </a:pPr>
            <a:r>
              <a:rPr lang="en-GB" sz="1800" b="1" dirty="0"/>
              <a:t>Welsh Government, (2023) Understanding curriculum in practice: </a:t>
            </a:r>
            <a:r>
              <a:rPr lang="en-GB" sz="1800" b="1" dirty="0" err="1"/>
              <a:t>Camau</a:t>
            </a:r>
            <a:r>
              <a:rPr lang="en-GB" sz="1800" b="1" dirty="0"/>
              <a:t> </a:t>
            </a:r>
            <a:r>
              <a:rPr lang="en-GB" sz="1800" b="1" dirty="0" err="1"/>
              <a:t>i'r</a:t>
            </a:r>
            <a:r>
              <a:rPr lang="en-GB" sz="1800" b="1" dirty="0"/>
              <a:t> </a:t>
            </a:r>
            <a:r>
              <a:rPr lang="en-GB" sz="1800" b="1" dirty="0" err="1"/>
              <a:t>Dyfodol</a:t>
            </a:r>
            <a:r>
              <a:rPr lang="en-GB" sz="1800" b="1" dirty="0"/>
              <a:t>.</a:t>
            </a:r>
          </a:p>
          <a:p>
            <a:pPr marL="0" indent="0">
              <a:buNone/>
            </a:pPr>
            <a:r>
              <a:rPr lang="en-GB" sz="1800" dirty="0"/>
              <a:t>4. Personal educational philosophy </a:t>
            </a:r>
            <a:r>
              <a:rPr lang="en-GB" sz="1800" dirty="0" err="1"/>
              <a:t>vrs</a:t>
            </a:r>
            <a:r>
              <a:rPr lang="en-GB" sz="1800" dirty="0"/>
              <a:t>  policy/guidance in curriculum design.</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644844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146A6-E571-17C3-C952-582C5CD658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1AED29-8213-0B6E-388F-A4A7B12C02E4}"/>
              </a:ext>
            </a:extLst>
          </p:cNvPr>
          <p:cNvSpPr>
            <a:spLocks noGrp="1"/>
          </p:cNvSpPr>
          <p:nvPr>
            <p:ph type="title"/>
          </p:nvPr>
        </p:nvSpPr>
        <p:spPr>
          <a:xfrm>
            <a:off x="930194" y="395289"/>
            <a:ext cx="10213200" cy="1112836"/>
          </a:xfrm>
        </p:spPr>
        <p:txBody>
          <a:bodyPr>
            <a:normAutofit fontScale="90000"/>
          </a:bodyPr>
          <a:lstStyle/>
          <a:p>
            <a:br>
              <a:rPr lang="en-GB" sz="2400" b="1" dirty="0">
                <a:latin typeface="+mn-lt"/>
              </a:rPr>
            </a:br>
            <a:br>
              <a:rPr lang="en-GB" sz="2400" b="1" dirty="0">
                <a:latin typeface="+mn-lt"/>
              </a:rPr>
            </a:br>
            <a:br>
              <a:rPr lang="en-GB" sz="2400" dirty="0"/>
            </a:br>
            <a:br>
              <a:rPr lang="en-GB" sz="2200" b="1" dirty="0">
                <a:latin typeface="+mn-lt"/>
              </a:rPr>
            </a:br>
            <a:r>
              <a:rPr lang="en-GB" sz="2200" b="1" dirty="0">
                <a:latin typeface="+mn-lt"/>
              </a:rPr>
              <a:t>McKernan's Curriculum and Imagination: Process Theory, Pedagogy, and Action (2007) </a:t>
            </a:r>
            <a:endParaRPr lang="en-GB" sz="2700" b="1" dirty="0"/>
          </a:p>
        </p:txBody>
      </p:sp>
      <p:sp>
        <p:nvSpPr>
          <p:cNvPr id="3" name="Content Placeholder 2">
            <a:extLst>
              <a:ext uri="{FF2B5EF4-FFF2-40B4-BE49-F238E27FC236}">
                <a16:creationId xmlns:a16="http://schemas.microsoft.com/office/drawing/2014/main" id="{F612F42D-297F-56C9-60D9-E5E04D47109A}"/>
              </a:ext>
            </a:extLst>
          </p:cNvPr>
          <p:cNvSpPr>
            <a:spLocks noGrp="1"/>
          </p:cNvSpPr>
          <p:nvPr>
            <p:ph idx="1"/>
          </p:nvPr>
        </p:nvSpPr>
        <p:spPr>
          <a:xfrm>
            <a:off x="989400" y="1685925"/>
            <a:ext cx="10213200" cy="4576728"/>
          </a:xfrm>
        </p:spPr>
        <p:txBody>
          <a:bodyPr>
            <a:normAutofit fontScale="85000" lnSpcReduction="20000"/>
          </a:bodyPr>
          <a:lstStyle/>
          <a:p>
            <a:pPr marL="0" indent="0">
              <a:buNone/>
            </a:pPr>
            <a:r>
              <a:rPr lang="en-GB" dirty="0"/>
              <a:t>McKernan (2007) emphasises the importance of a </a:t>
            </a:r>
            <a:r>
              <a:rPr lang="en-GB" u="sng" dirty="0"/>
              <a:t>process-oriented</a:t>
            </a:r>
            <a:r>
              <a:rPr lang="en-GB" dirty="0"/>
              <a:t> approach to curriculum development, focusing on pedagogy as an active, reflective process. He critiques traditional, content-driven curricula, advocating for creativity and critical thinking in education.</a:t>
            </a:r>
          </a:p>
          <a:p>
            <a:pPr marL="0" indent="0">
              <a:buNone/>
            </a:pPr>
            <a:r>
              <a:rPr lang="en-GB" dirty="0"/>
              <a:t>This aligns with Kelly (1999), who promotes a curriculum approach based in child development rather than the dissemination of knowledge evident in the content model.</a:t>
            </a:r>
          </a:p>
          <a:p>
            <a:pPr marL="0" indent="0">
              <a:buNone/>
            </a:pPr>
            <a:r>
              <a:rPr lang="en-GB" dirty="0"/>
              <a:t>Key themes - </a:t>
            </a:r>
          </a:p>
          <a:p>
            <a:r>
              <a:rPr lang="en-GB" dirty="0"/>
              <a:t>The benefits of a process curriculum.</a:t>
            </a:r>
          </a:p>
          <a:p>
            <a:r>
              <a:rPr lang="en-GB" dirty="0"/>
              <a:t>The role of teachers as facilitators of learning, </a:t>
            </a:r>
          </a:p>
          <a:p>
            <a:r>
              <a:rPr lang="en-GB" dirty="0"/>
              <a:t>Emphasising an adaptive and student-centred framework.</a:t>
            </a:r>
          </a:p>
          <a:p>
            <a:r>
              <a:rPr lang="en-GB" dirty="0"/>
              <a:t>A shift toward more holistic and flexible approaches to learning, and the increasing demand for curricula that foster creativity and critical thinking. </a:t>
            </a:r>
          </a:p>
          <a:p>
            <a:endParaRPr lang="en-GB" dirty="0"/>
          </a:p>
          <a:p>
            <a:endParaRPr lang="en-GB" dirty="0"/>
          </a:p>
        </p:txBody>
      </p:sp>
    </p:spTree>
    <p:extLst>
      <p:ext uri="{BB962C8B-B14F-4D97-AF65-F5344CB8AC3E}">
        <p14:creationId xmlns:p14="http://schemas.microsoft.com/office/powerpoint/2010/main" val="693668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048E7-9411-3681-1B38-324FCF296CBA}"/>
              </a:ext>
            </a:extLst>
          </p:cNvPr>
          <p:cNvSpPr>
            <a:spLocks noGrp="1"/>
          </p:cNvSpPr>
          <p:nvPr>
            <p:ph type="title"/>
          </p:nvPr>
        </p:nvSpPr>
        <p:spPr/>
        <p:txBody>
          <a:bodyPr>
            <a:normAutofit/>
          </a:bodyPr>
          <a:lstStyle/>
          <a:p>
            <a:r>
              <a:rPr lang="en-GB" sz="2800" dirty="0">
                <a:latin typeface="+mn-lt"/>
              </a:rPr>
              <a:t>Issues, tensions and what does it mean for my work?</a:t>
            </a:r>
          </a:p>
        </p:txBody>
      </p:sp>
      <p:sp>
        <p:nvSpPr>
          <p:cNvPr id="3" name="Content Placeholder 2">
            <a:extLst>
              <a:ext uri="{FF2B5EF4-FFF2-40B4-BE49-F238E27FC236}">
                <a16:creationId xmlns:a16="http://schemas.microsoft.com/office/drawing/2014/main" id="{75A79165-1963-07FC-61D5-BB18A76A329C}"/>
              </a:ext>
            </a:extLst>
          </p:cNvPr>
          <p:cNvSpPr>
            <a:spLocks noGrp="1"/>
          </p:cNvSpPr>
          <p:nvPr>
            <p:ph idx="1"/>
          </p:nvPr>
        </p:nvSpPr>
        <p:spPr>
          <a:xfrm>
            <a:off x="989400" y="1685925"/>
            <a:ext cx="10213200" cy="5024061"/>
          </a:xfrm>
        </p:spPr>
        <p:txBody>
          <a:bodyPr>
            <a:normAutofit fontScale="92500" lnSpcReduction="10000"/>
          </a:bodyPr>
          <a:lstStyle/>
          <a:p>
            <a:r>
              <a:rPr lang="en-GB" dirty="0"/>
              <a:t>McKernan’s critique of standardisation and rigid curricula may be seen as too idealistic, particularly in light of accountability pressures in education systems. Also, much has changed since 2007; this needs to be accounted for in using this research considering other factors that have impacted on curriculum reform – fiscal pressures, Estyn, recruitment and retention of teachers, impact of COVID etc </a:t>
            </a:r>
          </a:p>
          <a:p>
            <a:r>
              <a:rPr lang="en-GB" dirty="0"/>
              <a:t>Teachers as facilitators – too simplistic, particular in the context of curriculum design. Teachers are multi-dimensional.</a:t>
            </a:r>
          </a:p>
          <a:p>
            <a:r>
              <a:rPr lang="en-GB" dirty="0"/>
              <a:t>It is useful in its alignment with emerging trends in education, such as the shift toward more holistic and flexible approaches to learning – 21</a:t>
            </a:r>
            <a:r>
              <a:rPr lang="en-GB" baseline="30000" dirty="0"/>
              <a:t>st</a:t>
            </a:r>
            <a:r>
              <a:rPr lang="en-GB" dirty="0"/>
              <a:t> century curriculum, and the increasing demand for curricula that fosters creativity and critical thinking.</a:t>
            </a:r>
          </a:p>
          <a:p>
            <a:r>
              <a:rPr lang="en-GB" dirty="0"/>
              <a:t>It offers theoretical support to curriculum design within this model – it is a key text.</a:t>
            </a:r>
          </a:p>
          <a:p>
            <a:endParaRPr lang="en-GB" dirty="0"/>
          </a:p>
          <a:p>
            <a:endParaRPr lang="en-GB" dirty="0"/>
          </a:p>
        </p:txBody>
      </p:sp>
    </p:spTree>
    <p:extLst>
      <p:ext uri="{BB962C8B-B14F-4D97-AF65-F5344CB8AC3E}">
        <p14:creationId xmlns:p14="http://schemas.microsoft.com/office/powerpoint/2010/main" val="3754097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6314A-7DCD-79B2-2232-37F5FEF588CF}"/>
              </a:ext>
            </a:extLst>
          </p:cNvPr>
          <p:cNvSpPr>
            <a:spLocks noGrp="1"/>
          </p:cNvSpPr>
          <p:nvPr>
            <p:ph type="title"/>
          </p:nvPr>
        </p:nvSpPr>
        <p:spPr/>
        <p:txBody>
          <a:bodyPr>
            <a:normAutofit fontScale="90000"/>
          </a:bodyPr>
          <a:lstStyle/>
          <a:p>
            <a:br>
              <a:rPr lang="en-GB" sz="2700" dirty="0">
                <a:latin typeface="+mn-lt"/>
              </a:rPr>
            </a:br>
            <a:br>
              <a:rPr lang="en-GB" sz="2700" dirty="0">
                <a:latin typeface="+mn-lt"/>
              </a:rPr>
            </a:br>
            <a:r>
              <a:rPr lang="en-GB" sz="2700" b="1" dirty="0">
                <a:latin typeface="+mn-lt"/>
              </a:rPr>
              <a:t>Understanding curriculum in practice: </a:t>
            </a:r>
            <a:r>
              <a:rPr lang="en-GB" sz="2700" b="1" dirty="0" err="1">
                <a:latin typeface="+mn-lt"/>
              </a:rPr>
              <a:t>Camau</a:t>
            </a:r>
            <a:r>
              <a:rPr lang="en-GB" sz="2700" b="1" dirty="0">
                <a:latin typeface="+mn-lt"/>
              </a:rPr>
              <a:t> </a:t>
            </a:r>
            <a:r>
              <a:rPr lang="en-GB" sz="2700" b="1" dirty="0" err="1">
                <a:latin typeface="+mn-lt"/>
              </a:rPr>
              <a:t>i'r</a:t>
            </a:r>
            <a:r>
              <a:rPr lang="en-GB" sz="2700" b="1" dirty="0">
                <a:latin typeface="+mn-lt"/>
              </a:rPr>
              <a:t> </a:t>
            </a:r>
            <a:r>
              <a:rPr lang="en-GB" sz="2700" b="1" dirty="0" err="1">
                <a:latin typeface="+mn-lt"/>
              </a:rPr>
              <a:t>Dyfodol</a:t>
            </a:r>
            <a:r>
              <a:rPr lang="en-GB" sz="2700" b="1" dirty="0">
                <a:latin typeface="+mn-lt"/>
              </a:rPr>
              <a:t>, Welsh Government, (2023)</a:t>
            </a:r>
            <a:br>
              <a:rPr lang="en-GB" sz="2700" dirty="0">
                <a:latin typeface="+mn-lt"/>
              </a:rPr>
            </a:br>
            <a:r>
              <a:rPr lang="en-GB" sz="2700" dirty="0">
                <a:latin typeface="+mn-lt"/>
              </a:rPr>
              <a:t> </a:t>
            </a:r>
            <a:endParaRPr lang="en-GB" dirty="0">
              <a:latin typeface="+mn-lt"/>
            </a:endParaRPr>
          </a:p>
        </p:txBody>
      </p:sp>
      <p:sp>
        <p:nvSpPr>
          <p:cNvPr id="3" name="Content Placeholder 2">
            <a:extLst>
              <a:ext uri="{FF2B5EF4-FFF2-40B4-BE49-F238E27FC236}">
                <a16:creationId xmlns:a16="http://schemas.microsoft.com/office/drawing/2014/main" id="{37259B4A-87F0-7BC1-5FE2-6AFC8CF36665}"/>
              </a:ext>
            </a:extLst>
          </p:cNvPr>
          <p:cNvSpPr>
            <a:spLocks noGrp="1"/>
          </p:cNvSpPr>
          <p:nvPr>
            <p:ph idx="1"/>
          </p:nvPr>
        </p:nvSpPr>
        <p:spPr/>
        <p:txBody>
          <a:bodyPr>
            <a:normAutofit fontScale="77500" lnSpcReduction="20000"/>
          </a:bodyPr>
          <a:lstStyle/>
          <a:p>
            <a:pPr marL="0" indent="0">
              <a:buNone/>
            </a:pPr>
            <a:r>
              <a:rPr lang="en-GB" dirty="0"/>
              <a:t>This offers an insight into the CAMAU research project, an initiative by the Welsh Government aimed at supporting the implementation of the Curriculum for Wales. </a:t>
            </a:r>
          </a:p>
          <a:p>
            <a:pPr marL="0" indent="0">
              <a:buNone/>
            </a:pPr>
            <a:r>
              <a:rPr lang="en-GB" dirty="0"/>
              <a:t>In this document, the Curriculum for Wales (</a:t>
            </a:r>
            <a:r>
              <a:rPr lang="en-GB" dirty="0" err="1"/>
              <a:t>CfW</a:t>
            </a:r>
            <a:r>
              <a:rPr lang="en-GB" dirty="0"/>
              <a:t>) is as </a:t>
            </a:r>
            <a:r>
              <a:rPr lang="en-GB" u="sng" dirty="0"/>
              <a:t>‘a purpose-led, process-orientated curriculum’</a:t>
            </a:r>
          </a:p>
          <a:p>
            <a:pPr marL="0" indent="0">
              <a:buNone/>
            </a:pPr>
            <a:r>
              <a:rPr lang="en-GB" dirty="0"/>
              <a:t>It is interesting to note that Donaldson (2015) did not specify any theoretical model in his initial report.  All three models currently exist in Wales.</a:t>
            </a:r>
          </a:p>
          <a:p>
            <a:pPr marL="0" indent="0">
              <a:buNone/>
            </a:pPr>
            <a:r>
              <a:rPr lang="en-GB" dirty="0"/>
              <a:t>This is important in a number of ways. Firstly, it emphasises the intrinsic links that exists between the process orientation and Curriculum for Wales. </a:t>
            </a:r>
          </a:p>
          <a:p>
            <a:pPr marL="0" indent="0">
              <a:buNone/>
            </a:pPr>
            <a:r>
              <a:rPr lang="en-GB" dirty="0"/>
              <a:t>This will be useful. The guidance is heavily research based; it is a response to the issues faced in curriculum design. Potentially viewed as a point of reference in sense making and a resource to those involved in curriculum design.</a:t>
            </a:r>
          </a:p>
          <a:p>
            <a:pPr marL="0" indent="0">
              <a:buNone/>
            </a:pPr>
            <a:endParaRPr lang="en-GB" dirty="0"/>
          </a:p>
        </p:txBody>
      </p:sp>
    </p:spTree>
    <p:extLst>
      <p:ext uri="{BB962C8B-B14F-4D97-AF65-F5344CB8AC3E}">
        <p14:creationId xmlns:p14="http://schemas.microsoft.com/office/powerpoint/2010/main" val="2958865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2E551-4C50-BCAC-0C5A-F34FD74797C0}"/>
              </a:ext>
            </a:extLst>
          </p:cNvPr>
          <p:cNvSpPr>
            <a:spLocks noGrp="1"/>
          </p:cNvSpPr>
          <p:nvPr>
            <p:ph type="title"/>
          </p:nvPr>
        </p:nvSpPr>
        <p:spPr/>
        <p:txBody>
          <a:bodyPr/>
          <a:lstStyle/>
          <a:p>
            <a:r>
              <a:rPr lang="en-GB" dirty="0">
                <a:latin typeface="+mn-lt"/>
              </a:rPr>
              <a:t>Issues, tensions and what does it mean for my work?</a:t>
            </a:r>
          </a:p>
        </p:txBody>
      </p:sp>
      <p:sp>
        <p:nvSpPr>
          <p:cNvPr id="3" name="Content Placeholder 2">
            <a:extLst>
              <a:ext uri="{FF2B5EF4-FFF2-40B4-BE49-F238E27FC236}">
                <a16:creationId xmlns:a16="http://schemas.microsoft.com/office/drawing/2014/main" id="{00B5AF78-558D-65E4-A643-32324ED5983A}"/>
              </a:ext>
            </a:extLst>
          </p:cNvPr>
          <p:cNvSpPr>
            <a:spLocks noGrp="1"/>
          </p:cNvSpPr>
          <p:nvPr>
            <p:ph idx="1"/>
          </p:nvPr>
        </p:nvSpPr>
        <p:spPr>
          <a:xfrm>
            <a:off x="989400" y="1685925"/>
            <a:ext cx="10213200" cy="4603042"/>
          </a:xfrm>
        </p:spPr>
        <p:txBody>
          <a:bodyPr>
            <a:normAutofit fontScale="25000" lnSpcReduction="20000"/>
          </a:bodyPr>
          <a:lstStyle/>
          <a:p>
            <a:pPr marL="0" indent="0">
              <a:buNone/>
            </a:pPr>
            <a:r>
              <a:rPr lang="en-GB" sz="7200" dirty="0"/>
              <a:t>However, it is the first time a theoretical framework has been asserted, 8 years after the publication of Donaldson’s Successful Futures (2015). </a:t>
            </a:r>
          </a:p>
          <a:p>
            <a:pPr marL="0" indent="0">
              <a:buNone/>
            </a:pPr>
            <a:r>
              <a:rPr lang="en-GB" sz="7200" dirty="0"/>
              <a:t>Some of Estyn’s case studies (2023) contradict this guidance. Does this undermine curriculum design?</a:t>
            </a:r>
          </a:p>
          <a:p>
            <a:pPr marL="0" indent="0">
              <a:buNone/>
            </a:pPr>
            <a:r>
              <a:rPr lang="en-GB" sz="7200" dirty="0"/>
              <a:t>Issues around societal understanding and acceptance of a process model when product and content has dominated education systems</a:t>
            </a:r>
          </a:p>
          <a:p>
            <a:pPr marL="0" indent="0">
              <a:buNone/>
            </a:pPr>
            <a:r>
              <a:rPr lang="en-GB" sz="7200" dirty="0"/>
              <a:t>Secondary schools work towards public examinations, therefore have a strong focus on content and product. How does curriculum design in secondary school work with three models at once? Is that theoretically sound, or even practically possible?</a:t>
            </a:r>
          </a:p>
          <a:p>
            <a:pPr marL="0" indent="0">
              <a:buNone/>
            </a:pPr>
            <a:r>
              <a:rPr lang="en-GB" sz="7200" b="1" dirty="0"/>
              <a:t>These points suggest that this literature needs to be used with caution in my work, and used in conjunction with a range other literature.</a:t>
            </a:r>
          </a:p>
          <a:p>
            <a:pPr marL="0" indent="0">
              <a:buNone/>
            </a:pPr>
            <a:endParaRPr lang="en-GB" sz="5500" dirty="0"/>
          </a:p>
          <a:p>
            <a:pPr marL="0" indent="0">
              <a:buNone/>
            </a:pPr>
            <a:r>
              <a:rPr lang="en-GB" dirty="0"/>
              <a:t> </a:t>
            </a:r>
          </a:p>
        </p:txBody>
      </p:sp>
    </p:spTree>
    <p:extLst>
      <p:ext uri="{BB962C8B-B14F-4D97-AF65-F5344CB8AC3E}">
        <p14:creationId xmlns:p14="http://schemas.microsoft.com/office/powerpoint/2010/main" val="2705844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94C9F-0A48-9B8B-851D-8F778093AA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55C240-305D-0249-9E9D-96E1D673B15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F9AA650-8620-8A77-5ACC-E6D22BFDB0C7}"/>
              </a:ext>
            </a:extLst>
          </p:cNvPr>
          <p:cNvSpPr>
            <a:spLocks noGrp="1"/>
          </p:cNvSpPr>
          <p:nvPr>
            <p:ph idx="1"/>
          </p:nvPr>
        </p:nvSpPr>
        <p:spPr>
          <a:xfrm>
            <a:off x="989400" y="1685925"/>
            <a:ext cx="10213200" cy="4776786"/>
          </a:xfrm>
        </p:spPr>
        <p:txBody>
          <a:bodyPr>
            <a:normAutofit fontScale="92500" lnSpcReduction="10000"/>
          </a:bodyPr>
          <a:lstStyle/>
          <a:p>
            <a:r>
              <a:rPr lang="en-GB" sz="1800" dirty="0"/>
              <a:t>Biesta, G. (2010). Pragmatism and the philosophical foundations of mixed methods research in education. International Journal of Research &amp; Method in Education, 33(2), 141-159.</a:t>
            </a:r>
          </a:p>
          <a:p>
            <a:r>
              <a:rPr lang="en-GB" sz="1800" dirty="0"/>
              <a:t>Biesta, G. (2013). The Beautiful Risk of Education. Boulder, CO: Paradigm Publishers</a:t>
            </a:r>
          </a:p>
          <a:p>
            <a:r>
              <a:rPr lang="en-GB" sz="1800" dirty="0"/>
              <a:t>Donaldson, G. (2015) Successful futures: Independent review of curriculum and assessment arrangements in Wales.  Available online at: https://gov.wales/successful-futures-review-curriculum and assessment-arrangements.</a:t>
            </a:r>
          </a:p>
          <a:p>
            <a:r>
              <a:rPr lang="en-GB" sz="1800" dirty="0"/>
              <a:t>Estyn - Examples of effective practice identified during our inspections in 2022-2023 </a:t>
            </a:r>
            <a:r>
              <a:rPr lang="en-GB" sz="1800" dirty="0">
                <a:hlinkClick r:id="rId2"/>
              </a:rPr>
              <a:t>https://www.estyn.gov.wales/annual-report/2022-2023/effective-practice</a:t>
            </a:r>
            <a:endParaRPr lang="en-GB" sz="1800" dirty="0"/>
          </a:p>
          <a:p>
            <a:r>
              <a:rPr lang="en-GB" sz="1800" dirty="0"/>
              <a:t>Huizinga, T., </a:t>
            </a:r>
            <a:r>
              <a:rPr lang="en-GB" sz="1800" dirty="0" err="1"/>
              <a:t>Handelzalts</a:t>
            </a:r>
            <a:r>
              <a:rPr lang="en-GB" sz="1800" dirty="0"/>
              <a:t>, A., </a:t>
            </a:r>
            <a:r>
              <a:rPr lang="en-GB" sz="1800" dirty="0" err="1"/>
              <a:t>Nieveen</a:t>
            </a:r>
            <a:r>
              <a:rPr lang="en-GB" sz="1800" dirty="0"/>
              <a:t>, N. &amp; </a:t>
            </a:r>
            <a:r>
              <a:rPr lang="en-GB" sz="1800" dirty="0" err="1"/>
              <a:t>Voogt</a:t>
            </a:r>
            <a:r>
              <a:rPr lang="en-GB" sz="1800" dirty="0"/>
              <a:t>, J. M. (2014) Teacher involvement in curriculum design: Need for support to enhance teachers' design expertise, Journal of Curriculum</a:t>
            </a:r>
          </a:p>
          <a:p>
            <a:endParaRPr lang="en-GB" sz="1800" dirty="0"/>
          </a:p>
          <a:p>
            <a:endParaRPr lang="en-GB" sz="1800" dirty="0"/>
          </a:p>
          <a:p>
            <a:endParaRPr lang="en-GB" sz="1400" dirty="0"/>
          </a:p>
        </p:txBody>
      </p:sp>
    </p:spTree>
    <p:extLst>
      <p:ext uri="{BB962C8B-B14F-4D97-AF65-F5344CB8AC3E}">
        <p14:creationId xmlns:p14="http://schemas.microsoft.com/office/powerpoint/2010/main" val="40635364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B786F-FE58-7ADC-365E-4C966E1F43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85E5BF-89B1-74BF-9A9C-1DB7BA16F096}"/>
              </a:ext>
            </a:extLst>
          </p:cNvPr>
          <p:cNvSpPr>
            <a:spLocks noGrp="1"/>
          </p:cNvSpPr>
          <p:nvPr>
            <p:ph type="title"/>
          </p:nvPr>
        </p:nvSpPr>
        <p:spPr/>
        <p:txBody>
          <a:bodyPr/>
          <a:lstStyle/>
          <a:p>
            <a:r>
              <a:rPr lang="en-GB" dirty="0">
                <a:latin typeface="+mn-lt"/>
              </a:rPr>
              <a:t>References</a:t>
            </a:r>
          </a:p>
        </p:txBody>
      </p:sp>
      <p:sp>
        <p:nvSpPr>
          <p:cNvPr id="3" name="Content Placeholder 2">
            <a:extLst>
              <a:ext uri="{FF2B5EF4-FFF2-40B4-BE49-F238E27FC236}">
                <a16:creationId xmlns:a16="http://schemas.microsoft.com/office/drawing/2014/main" id="{525D8614-2A2C-F15F-D1F4-454EA05B2CF7}"/>
              </a:ext>
            </a:extLst>
          </p:cNvPr>
          <p:cNvSpPr>
            <a:spLocks noGrp="1"/>
          </p:cNvSpPr>
          <p:nvPr>
            <p:ph idx="1"/>
          </p:nvPr>
        </p:nvSpPr>
        <p:spPr>
          <a:xfrm>
            <a:off x="989400" y="1685925"/>
            <a:ext cx="10213200" cy="4622777"/>
          </a:xfrm>
        </p:spPr>
        <p:txBody>
          <a:bodyPr>
            <a:normAutofit fontScale="77500" lnSpcReduction="20000"/>
          </a:bodyPr>
          <a:lstStyle/>
          <a:p>
            <a:r>
              <a:rPr lang="en-GB" sz="1900" dirty="0"/>
              <a:t>Fadel, C., Trilling, B. and Binkley, M., 2009. 21st Century Skills: Learning for Life in Our Times. San Francisco: Jossey-Bass.</a:t>
            </a:r>
          </a:p>
          <a:p>
            <a:r>
              <a:rPr lang="en-GB" sz="1900" dirty="0"/>
              <a:t>Kelly, P. A. V. (2009). The Curriculum: Theory and Practice. United Kingdom: SAGE Publications.</a:t>
            </a:r>
          </a:p>
          <a:p>
            <a:r>
              <a:rPr lang="en-GB" sz="1900" dirty="0"/>
              <a:t>McKernan, J., 2007. Curriculum and imagination: Process theory, pedagogy and action</a:t>
            </a:r>
          </a:p>
          <a:p>
            <a:r>
              <a:rPr lang="en-GB" sz="1900" dirty="0"/>
              <a:t>Priestley, M. &amp; G. J. J. Biesta (Eds) (2013) Reinventing the curriculum: New trends in curriculum policy and practice (London, Bloomsbury Academic).</a:t>
            </a:r>
          </a:p>
          <a:p>
            <a:r>
              <a:rPr lang="en-GB" sz="1900" dirty="0"/>
              <a:t>Welsh Government. (2023)Understanding curriculum in practice: </a:t>
            </a:r>
            <a:r>
              <a:rPr lang="en-GB" sz="1900" dirty="0" err="1"/>
              <a:t>Camau</a:t>
            </a:r>
            <a:r>
              <a:rPr lang="en-GB" sz="1900" dirty="0"/>
              <a:t> </a:t>
            </a:r>
            <a:r>
              <a:rPr lang="en-GB" sz="1900" dirty="0" err="1"/>
              <a:t>i'r</a:t>
            </a:r>
            <a:r>
              <a:rPr lang="en-GB" sz="1900" dirty="0"/>
              <a:t> </a:t>
            </a:r>
            <a:r>
              <a:rPr lang="en-GB" sz="1900" dirty="0" err="1"/>
              <a:t>Dyfodol</a:t>
            </a:r>
            <a:r>
              <a:rPr lang="en-GB" sz="1900" dirty="0"/>
              <a:t>.</a:t>
            </a:r>
          </a:p>
          <a:p>
            <a:r>
              <a:rPr lang="en-GB" sz="1900" dirty="0">
                <a:hlinkClick r:id="rId2"/>
              </a:rPr>
              <a:t>https://hwb.gov.wales/curriculum-for-wales/understanding-curriculum-in-practice-camau-ir-dyfodol</a:t>
            </a:r>
            <a:endParaRPr lang="en-GB" sz="1900" dirty="0"/>
          </a:p>
          <a:p>
            <a:r>
              <a:rPr lang="en-GB" sz="1900" dirty="0"/>
              <a:t> Welsh Government. (2019) Draft curriculum for Wales 2022: A guide to curriculum for Wales 2022.</a:t>
            </a:r>
          </a:p>
          <a:p>
            <a:r>
              <a:rPr lang="en-GB" sz="1900" dirty="0"/>
              <a:t> </a:t>
            </a:r>
            <a:r>
              <a:rPr lang="en-GB" sz="1900" dirty="0">
                <a:hlinkClick r:id="rId3"/>
              </a:rPr>
              <a:t>https://hwb.gov.wales/curriculum-for-wales/introduction-to-curriculum-for-wales-guidance/</a:t>
            </a:r>
            <a:endParaRPr lang="en-GB" sz="1900" dirty="0"/>
          </a:p>
          <a:p>
            <a:endParaRPr lang="en-GB" sz="1900" dirty="0"/>
          </a:p>
          <a:p>
            <a:endParaRPr lang="en-GB" sz="1400" dirty="0"/>
          </a:p>
        </p:txBody>
      </p:sp>
    </p:spTree>
    <p:extLst>
      <p:ext uri="{BB962C8B-B14F-4D97-AF65-F5344CB8AC3E}">
        <p14:creationId xmlns:p14="http://schemas.microsoft.com/office/powerpoint/2010/main" val="13888077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A4CEB-28DF-7279-B798-76E0D19D7A3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14259B-1B42-38BB-064A-B335B839D914}"/>
              </a:ext>
            </a:extLst>
          </p:cNvPr>
          <p:cNvSpPr>
            <a:spLocks noGrp="1"/>
          </p:cNvSpPr>
          <p:nvPr>
            <p:ph idx="1"/>
          </p:nvPr>
        </p:nvSpPr>
        <p:spPr/>
        <p:txBody>
          <a:bodyPr/>
          <a:lstStyle/>
          <a:p>
            <a:r>
              <a:rPr lang="en-GB" dirty="0"/>
              <a:t>I acknowledge the use of Chat GPT on 6</a:t>
            </a:r>
            <a:r>
              <a:rPr lang="en-GB" baseline="30000" dirty="0"/>
              <a:t>th</a:t>
            </a:r>
            <a:r>
              <a:rPr lang="en-GB" dirty="0"/>
              <a:t> December 2024 to check my work using the prompt(s): </a:t>
            </a:r>
          </a:p>
          <a:p>
            <a:r>
              <a:rPr lang="en-GB" dirty="0"/>
              <a:t>Please proofread the following text for readability, grammar and syntax. </a:t>
            </a:r>
          </a:p>
          <a:p>
            <a:r>
              <a:rPr lang="en-GB" dirty="0"/>
              <a:t>I confirm that I have not presented any AI generated text as my own work. I confirm that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2481694814"/>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2.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{23C44E5D-99D4-49BB-A4B2-98CDEEBF72D6}tf11158769_win32</Template>
  <TotalTime>9875</TotalTime>
  <Words>2044</Words>
  <Application>Microsoft Office PowerPoint</Application>
  <PresentationFormat>Widescreen</PresentationFormat>
  <Paragraphs>162</Paragraphs>
  <Slides>23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Amasis MT Pro Light</vt:lpstr>
      <vt:lpstr>Arial</vt:lpstr>
      <vt:lpstr>Avenir Next LT Pro</vt:lpstr>
      <vt:lpstr>Calibri</vt:lpstr>
      <vt:lpstr>Goudy Old Style</vt:lpstr>
      <vt:lpstr>Wingdings</vt:lpstr>
      <vt:lpstr>FrostyVTI</vt:lpstr>
      <vt:lpstr>Writing a Critical Literature Review in Education   ECDE7016 Assessment component 1 </vt:lpstr>
      <vt:lpstr>Research Focus</vt:lpstr>
      <vt:lpstr>Research questions </vt:lpstr>
      <vt:lpstr>Terminology</vt:lpstr>
      <vt:lpstr>Terminology</vt:lpstr>
      <vt:lpstr>Terminology</vt:lpstr>
      <vt:lpstr>Terminology</vt:lpstr>
      <vt:lpstr>Terminology</vt:lpstr>
      <vt:lpstr>    Effective curriculum design requires an understanding of - </vt:lpstr>
      <vt:lpstr>Possible structure -</vt:lpstr>
      <vt:lpstr>Finding the literature</vt:lpstr>
      <vt:lpstr>   International Perspectives </vt:lpstr>
      <vt:lpstr>Literature Review – plugging a gap?</vt:lpstr>
      <vt:lpstr>Positionality – derived from a range of experiences.</vt:lpstr>
      <vt:lpstr>Positionality - link to literature</vt:lpstr>
      <vt:lpstr>Focus for literature review.</vt:lpstr>
      <vt:lpstr>    McKernan's Curriculum and Imagination: Process Theory, Pedagogy, and Action (2007) </vt:lpstr>
      <vt:lpstr>Issues, tensions and what does it mean for my work?</vt:lpstr>
      <vt:lpstr>  Understanding curriculum in practice: Camau i'r Dyfodol, Welsh Government, (2023)  </vt:lpstr>
      <vt:lpstr>Issues, tensions and what does it mean for my work?</vt:lpstr>
      <vt:lpstr>References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Hadley</dc:creator>
  <cp:lastModifiedBy>Stephen Hadley</cp:lastModifiedBy>
  <cp:revision>7</cp:revision>
  <dcterms:created xsi:type="dcterms:W3CDTF">2024-11-29T13:23:36Z</dcterms:created>
  <dcterms:modified xsi:type="dcterms:W3CDTF">2024-12-07T08:57:08Z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