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8" r:id="rId2"/>
    <p:sldId id="277" r:id="rId3"/>
    <p:sldId id="278" r:id="rId4"/>
    <p:sldId id="279" r:id="rId5"/>
    <p:sldId id="282" r:id="rId6"/>
    <p:sldId id="321" r:id="rId7"/>
    <p:sldId id="322" r:id="rId8"/>
    <p:sldId id="333" r:id="rId9"/>
    <p:sldId id="323" r:id="rId10"/>
    <p:sldId id="612" r:id="rId11"/>
    <p:sldId id="334" r:id="rId12"/>
    <p:sldId id="287" r:id="rId13"/>
    <p:sldId id="275" r:id="rId14"/>
    <p:sldId id="285" r:id="rId15"/>
    <p:sldId id="608" r:id="rId16"/>
    <p:sldId id="609" r:id="rId17"/>
    <p:sldId id="610" r:id="rId18"/>
    <p:sldId id="613" r:id="rId19"/>
    <p:sldId id="611" r:id="rId20"/>
    <p:sldId id="506" r:id="rId21"/>
    <p:sldId id="616" r:id="rId22"/>
    <p:sldId id="617" r:id="rId23"/>
    <p:sldId id="325" r:id="rId24"/>
    <p:sldId id="619" r:id="rId25"/>
    <p:sldId id="620" r:id="rId26"/>
    <p:sldId id="621" r:id="rId27"/>
    <p:sldId id="615" r:id="rId28"/>
    <p:sldId id="1450" r:id="rId29"/>
    <p:sldId id="1451" r:id="rId30"/>
    <p:sldId id="1463" r:id="rId31"/>
    <p:sldId id="146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40" autoAdjust="0"/>
    <p:restoredTop sz="96126" autoAdjust="0"/>
  </p:normalViewPr>
  <p:slideViewPr>
    <p:cSldViewPr snapToGrid="0">
      <p:cViewPr varScale="1">
        <p:scale>
          <a:sx n="106" d="100"/>
          <a:sy n="106" d="100"/>
        </p:scale>
        <p:origin x="7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DA5FAA-C220-4ECA-9B72-55A7E3D3F714}" type="datetimeFigureOut">
              <a:rPr lang="en-GB" smtClean="0"/>
              <a:t>29/12/2025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7DE9B0-DE21-45FC-B9D0-0491C65194C4}" type="slidenum">
              <a:rPr lang="en-GB" smtClean="0"/>
              <a:t>‹#›</a:t>
            </a:fld>
            <a:endParaRPr lang="en-GB"/>
          </a:p>
        </p:txBody>
      </p:sp>
    </p:spTree>
    <p:extLst>
      <p:ext uri="{BB962C8B-B14F-4D97-AF65-F5344CB8AC3E}">
        <p14:creationId xmlns:p14="http://schemas.microsoft.com/office/powerpoint/2010/main" val="1269320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byjus.com/biology/infectious-diseases/"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youtube.com/watch?v=2JWku3Kjpq0"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9axOFtPqS0c" TargetMode="External"/><Relationship Id="rId2" Type="http://schemas.openxmlformats.org/officeDocument/2006/relationships/slide" Target="../slides/slide13.xml"/><Relationship Id="rId1" Type="http://schemas.openxmlformats.org/officeDocument/2006/relationships/notesMaster" Target="../notesMasters/notesMaster1.xml"/><Relationship Id="rId5" Type="http://schemas.openxmlformats.org/officeDocument/2006/relationships/hyperlink" Target="https://www.youtube.com/watch?v=Wmrlpa1XyMI" TargetMode="External"/><Relationship Id="rId4" Type="http://schemas.openxmlformats.org/officeDocument/2006/relationships/hyperlink" Target="https://www.youtube.com/watch?v=2JWku3Kjpq0"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Infectious Diseases: Types, Causes, Symptoms And Preventions (byjus.com)</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EA8173-6EA7-483C-A1E0-CFB4950086E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4481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Agent</a:t>
            </a:r>
            <a:r>
              <a:rPr lang="en-GB" sz="1200" b="0" i="0" kern="1200" dirty="0">
                <a:solidFill>
                  <a:schemeClr val="tx1"/>
                </a:solidFill>
                <a:effectLst/>
                <a:latin typeface="+mn-lt"/>
                <a:ea typeface="+mn-ea"/>
                <a:cs typeface="+mn-cs"/>
              </a:rPr>
              <a:t> originally referred to an infectious microorganism or pathogen: a virus, bacterium, parasite, or other microbe. Generally, the agent must be present for disease to occur; however, presence of that agent alone is not always sufficient to cause disease. A variety of factors influence whether exposure to an organism will result in disease, including the organism’s pathogenicity (ability to cause disease) and dose.</a:t>
            </a:r>
            <a:endParaRPr lang="en-GB" sz="1200" b="1" i="0" kern="1200" dirty="0">
              <a:solidFill>
                <a:schemeClr val="tx1"/>
              </a:solidFill>
              <a:effectLst/>
              <a:latin typeface="+mn-lt"/>
              <a:ea typeface="+mn-ea"/>
              <a:cs typeface="+mn-cs"/>
            </a:endParaRP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Host</a:t>
            </a:r>
            <a:r>
              <a:rPr lang="en-GB" sz="1200" b="0" i="0" kern="1200" dirty="0">
                <a:solidFill>
                  <a:schemeClr val="tx1"/>
                </a:solidFill>
                <a:effectLst/>
                <a:latin typeface="+mn-lt"/>
                <a:ea typeface="+mn-ea"/>
                <a:cs typeface="+mn-cs"/>
              </a:rPr>
              <a:t> refers to the human who can get the disease. A variety of factors intrinsic to the host, sometimes called risk factors, can influence an individual’s exposure, susceptibility, or response to a causative agent.</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Environment</a:t>
            </a:r>
            <a:r>
              <a:rPr lang="en-GB" sz="1200" b="0" i="0" kern="1200" dirty="0">
                <a:solidFill>
                  <a:schemeClr val="tx1"/>
                </a:solidFill>
                <a:effectLst/>
                <a:latin typeface="+mn-lt"/>
                <a:ea typeface="+mn-ea"/>
                <a:cs typeface="+mn-cs"/>
              </a:rPr>
              <a:t> refers to extrinsic factors that affect the agent and the opportunity for exposure. Environmental factors include physical factors such as geology and climate, biologic factors such as insects that transmit the agent, and socioeconomic factors such as crowding, sanitation, and the availability of health services.</a:t>
            </a:r>
            <a:endParaRPr lang="en-GB"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EA8173-6EA7-483C-A1E0-CFB4950086E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4597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EA8173-6EA7-483C-A1E0-CFB4950086E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25353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hlinkClick r:id="rId3"/>
              </a:rPr>
              <a:t>Infectious Diseases - How do we control them? – YouTube</a:t>
            </a:r>
            <a:endParaRPr lang="en-GB" sz="1200"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EA8173-6EA7-483C-A1E0-CFB4950086E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8572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3"/>
              </a:rPr>
              <a:t>Infectious Diseases - An Introduction </a:t>
            </a:r>
            <a:r>
              <a:rPr lang="en-GB" dirty="0">
                <a:hlinkClick r:id="rId4"/>
              </a:rPr>
              <a:t>–</a:t>
            </a:r>
            <a:r>
              <a:rPr lang="en-GB" dirty="0">
                <a:hlinkClick r:id="rId3"/>
              </a:rPr>
              <a:t> YouTube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hlinkClick r:id="rId5"/>
              </a:rPr>
              <a:t>Infectious Diseases Overview, Animation - YouTube</a:t>
            </a:r>
            <a:endParaRPr lang="en-GB" sz="1200" dirty="0">
              <a:hlinkClick r:id="rId4"/>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EA8173-6EA7-483C-A1E0-CFB4950086E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12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360570-2B09-DB43-BBE0-DA076DA911F1}"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933670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29/12/2025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484561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16768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46062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13978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29/12/2025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02776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29/12/2025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642812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29/12/2025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29680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3826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29/12/2025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9115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405788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29/12/2025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520094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ain headings, text and bullet points">
    <p:spTree>
      <p:nvGrpSpPr>
        <p:cNvPr id="1" name=""/>
        <p:cNvGrpSpPr/>
        <p:nvPr/>
      </p:nvGrpSpPr>
      <p:grpSpPr>
        <a:xfrm>
          <a:off x="0" y="0"/>
          <a:ext cx="0" cy="0"/>
          <a:chOff x="0" y="0"/>
          <a:chExt cx="0" cy="0"/>
        </a:xfrm>
      </p:grpSpPr>
      <p:sp>
        <p:nvSpPr>
          <p:cNvPr id="4" name="Title 3"/>
          <p:cNvSpPr>
            <a:spLocks noGrp="1"/>
          </p:cNvSpPr>
          <p:nvPr>
            <p:ph type="title"/>
          </p:nvPr>
        </p:nvSpPr>
        <p:spPr>
          <a:xfrm>
            <a:off x="1199455" y="689701"/>
            <a:ext cx="10515600" cy="1011108"/>
          </a:xfrm>
          <a:prstGeom prst="rect">
            <a:avLst/>
          </a:prstGeom>
        </p:spPr>
        <p:txBody>
          <a:bodyPr/>
          <a:lstStyle>
            <a:lvl1pPr>
              <a:defRPr>
                <a:solidFill>
                  <a:srgbClr val="7A7392"/>
                </a:solidFill>
              </a:defRPr>
            </a:lvl1pPr>
          </a:lstStyle>
          <a:p>
            <a:pPr lvl="0"/>
            <a:r>
              <a:rPr lang="en-US"/>
              <a:t>Click to edit Master title style</a:t>
            </a:r>
            <a:endParaRPr lang="en-GB" dirty="0"/>
          </a:p>
        </p:txBody>
      </p:sp>
      <p:sp>
        <p:nvSpPr>
          <p:cNvPr id="6" name="Text Placeholder 5"/>
          <p:cNvSpPr>
            <a:spLocks noGrp="1"/>
          </p:cNvSpPr>
          <p:nvPr>
            <p:ph type="body" sz="quarter" idx="11"/>
          </p:nvPr>
        </p:nvSpPr>
        <p:spPr>
          <a:xfrm>
            <a:off x="1199455" y="1700808"/>
            <a:ext cx="8735483" cy="4608512"/>
          </a:xfrm>
          <a:prstGeom prst="rect">
            <a:avLst/>
          </a:prstGeom>
        </p:spPr>
        <p:txBody>
          <a:bodyPr lIns="0" tIns="0" rIns="0" bIns="0"/>
          <a:lstStyle>
            <a:lvl1pPr marL="266700" indent="-257175">
              <a:buClr>
                <a:srgbClr val="7A7392"/>
              </a:buClr>
              <a:tabLst/>
              <a:defRPr sz="1800">
                <a:latin typeface="+mn-lt"/>
                <a:ea typeface="Tahoma" panose="020B0604030504040204" pitchFamily="34" charset="0"/>
                <a:cs typeface="Tahoma" panose="020B0604030504040204" pitchFamily="34" charset="0"/>
              </a:defRPr>
            </a:lvl1pPr>
            <a:lvl2pPr marL="541338" indent="-274638">
              <a:buClr>
                <a:srgbClr val="7A7392"/>
              </a:buClr>
              <a:buFont typeface="Courier New" panose="02070309020205020404" pitchFamily="49" charset="0"/>
              <a:buChar char="o"/>
              <a:defRPr sz="1800">
                <a:latin typeface="+mn-lt"/>
                <a:ea typeface="Tahoma" panose="020B0604030504040204" pitchFamily="34" charset="0"/>
                <a:cs typeface="Tahoma" panose="020B0604030504040204" pitchFamily="34" charset="0"/>
              </a:defRPr>
            </a:lvl2pPr>
            <a:lvl3pPr marL="808038" indent="-266700">
              <a:buClr>
                <a:srgbClr val="7A7392"/>
              </a:buClr>
              <a:buFont typeface="Arial" panose="020B0604020202020204" pitchFamily="34" charset="0"/>
              <a:buChar char="̶"/>
              <a:defRPr sz="1800">
                <a:latin typeface="+mn-lt"/>
                <a:ea typeface="Tahoma" panose="020B0604030504040204" pitchFamily="34" charset="0"/>
                <a:cs typeface="Tahoma" panose="020B0604030504040204" pitchFamily="34" charset="0"/>
              </a:defRPr>
            </a:lvl3pPr>
            <a:lvl4pPr>
              <a:defRPr sz="1600">
                <a:latin typeface="Tahoma" panose="020B0604030504040204" pitchFamily="34" charset="0"/>
                <a:ea typeface="Tahoma" panose="020B0604030504040204" pitchFamily="34" charset="0"/>
                <a:cs typeface="Tahoma" panose="020B0604030504040204" pitchFamily="34" charset="0"/>
              </a:defRPr>
            </a:lvl4pPr>
            <a:lvl5pPr>
              <a:defRPr sz="1600">
                <a:latin typeface="Tahoma" panose="020B0604030504040204" pitchFamily="34" charset="0"/>
                <a:ea typeface="Tahoma" panose="020B0604030504040204" pitchFamily="34" charset="0"/>
                <a:cs typeface="Tahoma" panose="020B0604030504040204" pitchFamily="34" charset="0"/>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428119750"/>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29/12/2025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8727973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2JWku3Kjpq0"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9axOFtPqS0c"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youtube.com/watch?v=Wmrlpa1XyMI"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my.clevelandclinic.org/health/diseases/17753-dengue-fever" TargetMode="External"/><Relationship Id="rId2" Type="http://schemas.openxmlformats.org/officeDocument/2006/relationships/hyperlink" Target="https://my.clevelandclinic.org/health/diseases/15014-malaria" TargetMode="External"/><Relationship Id="rId1" Type="http://schemas.openxmlformats.org/officeDocument/2006/relationships/slideLayout" Target="../slideLayouts/slideLayout2.xml"/><Relationship Id="rId4" Type="http://schemas.openxmlformats.org/officeDocument/2006/relationships/hyperlink" Target="https://my.clevelandclinic.org/health/diseases/16077-zika-viru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4DD2-4A84-4A38-9C18-84E3FDFA6794}"/>
              </a:ext>
            </a:extLst>
          </p:cNvPr>
          <p:cNvSpPr>
            <a:spLocks noGrp="1"/>
          </p:cNvSpPr>
          <p:nvPr>
            <p:ph type="ctrTitle"/>
          </p:nvPr>
        </p:nvSpPr>
        <p:spPr>
          <a:xfrm>
            <a:off x="2209800" y="764705"/>
            <a:ext cx="7772400" cy="1470025"/>
          </a:xfrm>
        </p:spPr>
        <p:txBody>
          <a:bodyPr>
            <a:normAutofit/>
          </a:bodyPr>
          <a:lstStyle/>
          <a:p>
            <a:r>
              <a:rPr lang="en-GB" sz="3200" b="1" i="1" dirty="0">
                <a:solidFill>
                  <a:schemeClr val="bg1"/>
                </a:solidFill>
                <a:cs typeface="Arial" panose="020B0604020202020204" pitchFamily="34" charset="0"/>
              </a:rPr>
              <a:t>INTRODUCTION TO PUBLIC HEALTH</a:t>
            </a:r>
            <a:endParaRPr lang="en-GB" sz="3200" i="1" dirty="0">
              <a:solidFill>
                <a:schemeClr val="bg1"/>
              </a:solidFill>
              <a:cs typeface="Arial" panose="020B0604020202020204" pitchFamily="34" charset="0"/>
            </a:endParaRPr>
          </a:p>
        </p:txBody>
      </p:sp>
      <p:sp>
        <p:nvSpPr>
          <p:cNvPr id="3" name="Subtitle 2">
            <a:extLst>
              <a:ext uri="{FF2B5EF4-FFF2-40B4-BE49-F238E27FC236}">
                <a16:creationId xmlns:a16="http://schemas.microsoft.com/office/drawing/2014/main" id="{F0BC8BCD-C032-47DB-8881-416DA81CAE0F}"/>
              </a:ext>
            </a:extLst>
          </p:cNvPr>
          <p:cNvSpPr>
            <a:spLocks noGrp="1"/>
          </p:cNvSpPr>
          <p:nvPr>
            <p:ph type="subTitle" idx="1"/>
          </p:nvPr>
        </p:nvSpPr>
        <p:spPr>
          <a:xfrm>
            <a:off x="2895600" y="3158458"/>
            <a:ext cx="6400800" cy="1752600"/>
          </a:xfrm>
        </p:spPr>
        <p:txBody>
          <a:bodyPr/>
          <a:lstStyle/>
          <a:p>
            <a:r>
              <a:rPr lang="en-GB" b="1" dirty="0">
                <a:solidFill>
                  <a:schemeClr val="bg1"/>
                </a:solidFill>
                <a:cs typeface="Arial" panose="020B0604020202020204" pitchFamily="34" charset="0"/>
              </a:rPr>
              <a:t>Week 5</a:t>
            </a:r>
          </a:p>
        </p:txBody>
      </p:sp>
      <p:sp>
        <p:nvSpPr>
          <p:cNvPr id="5" name="TextBox 4">
            <a:extLst>
              <a:ext uri="{FF2B5EF4-FFF2-40B4-BE49-F238E27FC236}">
                <a16:creationId xmlns:a16="http://schemas.microsoft.com/office/drawing/2014/main" id="{A241E7F5-8D1F-4694-5F7B-54DC6A67B496}"/>
              </a:ext>
            </a:extLst>
          </p:cNvPr>
          <p:cNvSpPr txBox="1"/>
          <p:nvPr/>
        </p:nvSpPr>
        <p:spPr>
          <a:xfrm>
            <a:off x="2704799" y="1895502"/>
            <a:ext cx="6984776" cy="584775"/>
          </a:xfrm>
          <a:prstGeom prst="rect">
            <a:avLst/>
          </a:prstGeom>
          <a:noFill/>
        </p:spPr>
        <p:txBody>
          <a:bodyPr wrap="square">
            <a:spAutoFit/>
          </a:bodyPr>
          <a:lstStyle/>
          <a:p>
            <a:pPr algn="ctr"/>
            <a:r>
              <a:rPr lang="en-GB" sz="3200" b="1" i="1" dirty="0">
                <a:solidFill>
                  <a:prstClr val="white"/>
                </a:solidFill>
                <a:latin typeface="Myriad Pro"/>
                <a:cs typeface="Arial" panose="020B0604020202020204" pitchFamily="34" charset="0"/>
              </a:rPr>
              <a:t>Infectious disease prevention</a:t>
            </a:r>
          </a:p>
        </p:txBody>
      </p:sp>
      <p:sp>
        <p:nvSpPr>
          <p:cNvPr id="7" name="TextBox 6">
            <a:extLst>
              <a:ext uri="{FF2B5EF4-FFF2-40B4-BE49-F238E27FC236}">
                <a16:creationId xmlns:a16="http://schemas.microsoft.com/office/drawing/2014/main" id="{4EE2E764-804F-3FDA-3D7D-02B1626EBE85}"/>
              </a:ext>
            </a:extLst>
          </p:cNvPr>
          <p:cNvSpPr txBox="1"/>
          <p:nvPr/>
        </p:nvSpPr>
        <p:spPr>
          <a:xfrm>
            <a:off x="2999656" y="2580696"/>
            <a:ext cx="5958408" cy="584775"/>
          </a:xfrm>
          <a:prstGeom prst="rect">
            <a:avLst/>
          </a:prstGeom>
          <a:noFill/>
        </p:spPr>
        <p:txBody>
          <a:bodyPr wrap="square">
            <a:spAutoFit/>
          </a:bodyPr>
          <a:lstStyle/>
          <a:p>
            <a:pPr algn="ctr"/>
            <a:r>
              <a:rPr lang="en-GB" sz="3200" b="1" i="1" dirty="0">
                <a:solidFill>
                  <a:prstClr val="white"/>
                </a:solidFill>
                <a:latin typeface="Myriad Pro"/>
                <a:cs typeface="Arial" panose="020B0604020202020204" pitchFamily="34" charset="0"/>
              </a:rPr>
              <a:t>LCHS 4008</a:t>
            </a:r>
            <a:endParaRPr lang="en-GB" sz="3200" b="1" dirty="0">
              <a:solidFill>
                <a:prstClr val="white"/>
              </a:solidFill>
              <a:latin typeface="Myriad Pro"/>
              <a:cs typeface="Arial" panose="020B0604020202020204" pitchFamily="34" charset="0"/>
            </a:endParaRPr>
          </a:p>
        </p:txBody>
      </p:sp>
    </p:spTree>
    <p:extLst>
      <p:ext uri="{BB962C8B-B14F-4D97-AF65-F5344CB8AC3E}">
        <p14:creationId xmlns:p14="http://schemas.microsoft.com/office/powerpoint/2010/main" val="2318802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DB3C4-3F59-4C7C-ACE6-9A37673DE43C}"/>
              </a:ext>
            </a:extLst>
          </p:cNvPr>
          <p:cNvSpPr>
            <a:spLocks noGrp="1"/>
          </p:cNvSpPr>
          <p:nvPr>
            <p:ph type="title"/>
          </p:nvPr>
        </p:nvSpPr>
        <p:spPr/>
        <p:txBody>
          <a:bodyPr/>
          <a:lstStyle/>
          <a:p>
            <a:r>
              <a:rPr lang="en-GB" b="1" dirty="0">
                <a:cs typeface="Arial" panose="020B0604020202020204" pitchFamily="34" charset="0"/>
              </a:rPr>
              <a:t>Learning outcomes</a:t>
            </a:r>
            <a:endParaRPr lang="en-GB" dirty="0"/>
          </a:p>
        </p:txBody>
      </p:sp>
      <p:sp>
        <p:nvSpPr>
          <p:cNvPr id="3" name="Content Placeholder 2">
            <a:extLst>
              <a:ext uri="{FF2B5EF4-FFF2-40B4-BE49-F238E27FC236}">
                <a16:creationId xmlns:a16="http://schemas.microsoft.com/office/drawing/2014/main" id="{0F491C84-3ECE-4AF6-A866-3E1A9091A515}"/>
              </a:ext>
            </a:extLst>
          </p:cNvPr>
          <p:cNvSpPr>
            <a:spLocks noGrp="1"/>
          </p:cNvSpPr>
          <p:nvPr>
            <p:ph idx="1"/>
          </p:nvPr>
        </p:nvSpPr>
        <p:spPr/>
        <p:txBody>
          <a:bodyPr>
            <a:normAutofit fontScale="85000" lnSpcReduction="10000"/>
          </a:bodyPr>
          <a:lstStyle/>
          <a:p>
            <a:pPr marL="0" indent="0">
              <a:buNone/>
            </a:pPr>
            <a:r>
              <a:rPr lang="en-GB" dirty="0"/>
              <a:t>Upon successful completion of this module, you should be able to: </a:t>
            </a:r>
          </a:p>
          <a:p>
            <a:endParaRPr lang="en-GB" dirty="0"/>
          </a:p>
          <a:p>
            <a:pPr>
              <a:buFont typeface="Wingdings" panose="05000000000000000000" pitchFamily="2" charset="2"/>
              <a:buChar char="§"/>
            </a:pPr>
            <a:r>
              <a:rPr lang="en-GB" dirty="0"/>
              <a:t>Understand different approaches and strategies used to measure, monitor and control the incidence of disease in communities</a:t>
            </a:r>
          </a:p>
          <a:p>
            <a:pPr>
              <a:buFont typeface="Wingdings" panose="05000000000000000000" pitchFamily="2" charset="2"/>
              <a:buChar char="§"/>
            </a:pPr>
            <a:r>
              <a:rPr lang="en-GB" dirty="0"/>
              <a:t>Investigate the implications of illness and disease in communities for the provision of health and social care services</a:t>
            </a:r>
          </a:p>
          <a:p>
            <a:pPr>
              <a:buFont typeface="Wingdings" panose="05000000000000000000" pitchFamily="2" charset="2"/>
              <a:buChar char="§"/>
            </a:pPr>
            <a:r>
              <a:rPr lang="en-GB" dirty="0"/>
              <a:t>Understand the factors influencing the health and wellbeing of individuals in health or social care settings.</a:t>
            </a:r>
          </a:p>
          <a:p>
            <a:endParaRPr lang="en-GB" dirty="0"/>
          </a:p>
        </p:txBody>
      </p:sp>
    </p:spTree>
    <p:extLst>
      <p:ext uri="{BB962C8B-B14F-4D97-AF65-F5344CB8AC3E}">
        <p14:creationId xmlns:p14="http://schemas.microsoft.com/office/powerpoint/2010/main" val="3633727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0C4B9-C6D1-456A-A90B-867E578477C0}"/>
              </a:ext>
            </a:extLst>
          </p:cNvPr>
          <p:cNvSpPr>
            <a:spLocks noGrp="1"/>
          </p:cNvSpPr>
          <p:nvPr>
            <p:ph type="title"/>
          </p:nvPr>
        </p:nvSpPr>
        <p:spPr/>
        <p:txBody>
          <a:bodyPr/>
          <a:lstStyle/>
          <a:p>
            <a:r>
              <a:rPr lang="en-GB" b="1" dirty="0">
                <a:cs typeface="Arial" panose="020B0604020202020204" pitchFamily="34" charset="0"/>
              </a:rPr>
              <a:t>Module Summary</a:t>
            </a:r>
            <a:endParaRPr lang="en-GB" dirty="0"/>
          </a:p>
        </p:txBody>
      </p:sp>
      <p:sp>
        <p:nvSpPr>
          <p:cNvPr id="3" name="Content Placeholder 2">
            <a:extLst>
              <a:ext uri="{FF2B5EF4-FFF2-40B4-BE49-F238E27FC236}">
                <a16:creationId xmlns:a16="http://schemas.microsoft.com/office/drawing/2014/main" id="{F1C60BC7-75D0-42EA-8498-8899E49FCDAE}"/>
              </a:ext>
            </a:extLst>
          </p:cNvPr>
          <p:cNvSpPr>
            <a:spLocks noGrp="1"/>
          </p:cNvSpPr>
          <p:nvPr>
            <p:ph idx="1"/>
          </p:nvPr>
        </p:nvSpPr>
        <p:spPr/>
        <p:txBody>
          <a:bodyPr/>
          <a:lstStyle/>
          <a:p>
            <a:pPr>
              <a:buFont typeface="Wingdings" panose="05000000000000000000" pitchFamily="2" charset="2"/>
              <a:buChar char="§"/>
            </a:pPr>
            <a:r>
              <a:rPr lang="en-GB" sz="2800" dirty="0">
                <a:cs typeface="Arial" panose="020B0604020202020204" pitchFamily="34" charset="0"/>
              </a:rPr>
              <a:t>The module aims overall to </a:t>
            </a:r>
            <a:r>
              <a:rPr lang="en-GB" sz="2800" dirty="0"/>
              <a:t>raise learners’ awareness and critical evaluation of factors influencing public health and the different approaches taken to reduce incidence of disease and illness in communities.</a:t>
            </a:r>
          </a:p>
          <a:p>
            <a:endParaRPr lang="en-GB" dirty="0"/>
          </a:p>
        </p:txBody>
      </p:sp>
    </p:spTree>
    <p:extLst>
      <p:ext uri="{BB962C8B-B14F-4D97-AF65-F5344CB8AC3E}">
        <p14:creationId xmlns:p14="http://schemas.microsoft.com/office/powerpoint/2010/main" val="189325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84A5A-6402-4413-8C27-82FC065C0D28}"/>
              </a:ext>
            </a:extLst>
          </p:cNvPr>
          <p:cNvSpPr>
            <a:spLocks noGrp="1"/>
          </p:cNvSpPr>
          <p:nvPr>
            <p:ph type="title"/>
          </p:nvPr>
        </p:nvSpPr>
        <p:spPr/>
        <p:txBody>
          <a:bodyPr/>
          <a:lstStyle/>
          <a:p>
            <a:r>
              <a:rPr lang="en-GB" b="1" dirty="0"/>
              <a:t>Lesson objectives</a:t>
            </a:r>
            <a:endParaRPr lang="en-GB" dirty="0"/>
          </a:p>
        </p:txBody>
      </p:sp>
      <p:sp>
        <p:nvSpPr>
          <p:cNvPr id="3" name="Content Placeholder 2">
            <a:extLst>
              <a:ext uri="{FF2B5EF4-FFF2-40B4-BE49-F238E27FC236}">
                <a16:creationId xmlns:a16="http://schemas.microsoft.com/office/drawing/2014/main" id="{502CD6B0-3EF8-476D-ACBE-7AA61A998A65}"/>
              </a:ext>
            </a:extLst>
          </p:cNvPr>
          <p:cNvSpPr>
            <a:spLocks noGrp="1"/>
          </p:cNvSpPr>
          <p:nvPr>
            <p:ph idx="1"/>
          </p:nvPr>
        </p:nvSpPr>
        <p:spPr>
          <a:xfrm>
            <a:off x="609600" y="1600200"/>
            <a:ext cx="10972800" cy="4597399"/>
          </a:xfrm>
        </p:spPr>
        <p:txBody>
          <a:bodyPr>
            <a:normAutofit/>
          </a:bodyPr>
          <a:lstStyle/>
          <a:p>
            <a:pPr marL="0" indent="0">
              <a:buNone/>
            </a:pPr>
            <a:r>
              <a:rPr lang="en-GB" sz="2400" dirty="0">
                <a:latin typeface="Arial" panose="020B0604020202020204" pitchFamily="34" charset="0"/>
                <a:cs typeface="Arial" panose="020B0604020202020204" pitchFamily="34" charset="0"/>
              </a:rPr>
              <a:t>Today we will go on to consider and understand</a:t>
            </a:r>
          </a:p>
          <a:p>
            <a:pPr marL="0" indent="0">
              <a:buNone/>
            </a:pPr>
            <a:endParaRPr lang="en-GB" sz="2400" dirty="0">
              <a:latin typeface="Arial" panose="020B0604020202020204" pitchFamily="34" charset="0"/>
              <a:cs typeface="Arial" panose="020B0604020202020204" pitchFamily="34" charset="0"/>
            </a:endParaRPr>
          </a:p>
          <a:p>
            <a:pPr>
              <a:buFont typeface="Wingdings" panose="05000000000000000000" pitchFamily="2" charset="2"/>
              <a:buChar char="§"/>
            </a:pPr>
            <a:r>
              <a:rPr lang="en-GB" sz="2400" dirty="0">
                <a:latin typeface="Arial" panose="020B0604020202020204" pitchFamily="34" charset="0"/>
                <a:cs typeface="Arial" panose="020B0604020202020204" pitchFamily="34" charset="0"/>
              </a:rPr>
              <a:t>How infectious diseases spread</a:t>
            </a:r>
          </a:p>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
              <a:tabLst/>
              <a:defRPr/>
            </a:pP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The chain of infection</a:t>
            </a:r>
          </a:p>
          <a:p>
            <a:pPr marL="342900" marR="0" lvl="0" indent="-342900" algn="l" defTabSz="914400" rtl="0" eaLnBrk="1" fontAlgn="auto" latinLnBrk="0" hangingPunct="1">
              <a:lnSpc>
                <a:spcPct val="100000"/>
              </a:lnSpc>
              <a:spcBef>
                <a:spcPct val="20000"/>
              </a:spcBef>
              <a:spcAft>
                <a:spcPts val="0"/>
              </a:spcAft>
              <a:buClrTx/>
              <a:buSzTx/>
              <a:buFont typeface="Wingdings" panose="05000000000000000000" pitchFamily="2" charset="2"/>
              <a:buChar char="§"/>
              <a:tabLst/>
              <a:defRPr/>
            </a:pPr>
            <a:endPar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a:buFont typeface="Wingdings" panose="05000000000000000000" pitchFamily="2" charset="2"/>
              <a:buChar char="§"/>
            </a:pPr>
            <a:r>
              <a:rPr lang="en-GB" sz="2400" dirty="0">
                <a:latin typeface="Arial" panose="020B0604020202020204" pitchFamily="34" charset="0"/>
                <a:cs typeface="Arial" panose="020B0604020202020204" pitchFamily="34" charset="0"/>
              </a:rPr>
              <a:t>How infectious diseases can be prevented?</a:t>
            </a:r>
          </a:p>
          <a:p>
            <a:endParaRPr lang="en-GB" dirty="0"/>
          </a:p>
          <a:p>
            <a:endParaRPr lang="en-GB" dirty="0"/>
          </a:p>
        </p:txBody>
      </p:sp>
    </p:spTree>
    <p:extLst>
      <p:ext uri="{BB962C8B-B14F-4D97-AF65-F5344CB8AC3E}">
        <p14:creationId xmlns:p14="http://schemas.microsoft.com/office/powerpoint/2010/main" val="382210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2209800" y="2276873"/>
            <a:ext cx="7772400" cy="1362075"/>
          </a:xfrm>
        </p:spPr>
        <p:txBody>
          <a:bodyPr>
            <a:normAutofit/>
          </a:bodyPr>
          <a:lstStyle/>
          <a:p>
            <a:pPr algn="ctr"/>
            <a:r>
              <a:rPr lang="en-GB" sz="3200" i="1" dirty="0"/>
              <a:t>How do infectious diseases spread?</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656732" y="3638947"/>
            <a:ext cx="1979712" cy="2002074"/>
          </a:xfrm>
          <a:prstGeom prst="rect">
            <a:avLst/>
          </a:prstGeom>
        </p:spPr>
      </p:pic>
    </p:spTree>
    <p:extLst>
      <p:ext uri="{BB962C8B-B14F-4D97-AF65-F5344CB8AC3E}">
        <p14:creationId xmlns:p14="http://schemas.microsoft.com/office/powerpoint/2010/main" val="1206279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7C866-3919-4697-AAD2-15CA15F782C9}"/>
              </a:ext>
            </a:extLst>
          </p:cNvPr>
          <p:cNvSpPr>
            <a:spLocks noGrp="1"/>
          </p:cNvSpPr>
          <p:nvPr>
            <p:ph type="title"/>
          </p:nvPr>
        </p:nvSpPr>
        <p:spPr/>
        <p:txBody>
          <a:bodyPr/>
          <a:lstStyle/>
          <a:p>
            <a:r>
              <a:rPr lang="en-GB" b="1" dirty="0"/>
              <a:t>Spread of</a:t>
            </a:r>
            <a:r>
              <a:rPr lang="en-GB" b="1" i="1" dirty="0"/>
              <a:t> </a:t>
            </a:r>
            <a:r>
              <a:rPr lang="en-GB" b="1" dirty="0"/>
              <a:t>infectious diseases </a:t>
            </a:r>
          </a:p>
        </p:txBody>
      </p:sp>
      <p:sp>
        <p:nvSpPr>
          <p:cNvPr id="3" name="Content Placeholder 2">
            <a:extLst>
              <a:ext uri="{FF2B5EF4-FFF2-40B4-BE49-F238E27FC236}">
                <a16:creationId xmlns:a16="http://schemas.microsoft.com/office/drawing/2014/main" id="{96C26FC1-21C0-444B-BA15-62BFBFFC5EEE}"/>
              </a:ext>
            </a:extLst>
          </p:cNvPr>
          <p:cNvSpPr>
            <a:spLocks noGrp="1"/>
          </p:cNvSpPr>
          <p:nvPr>
            <p:ph idx="1"/>
          </p:nvPr>
        </p:nvSpPr>
        <p:spPr/>
        <p:txBody>
          <a:bodyPr/>
          <a:lstStyle/>
          <a:p>
            <a:pPr>
              <a:buFont typeface="Wingdings" panose="05000000000000000000" pitchFamily="2" charset="2"/>
              <a:buChar char="§"/>
            </a:pPr>
            <a:r>
              <a:rPr lang="en-GB" dirty="0"/>
              <a:t>Infectious diseases can spread through so many ways depending on the type.</a:t>
            </a:r>
          </a:p>
          <a:p>
            <a:pPr marL="0" indent="0">
              <a:buNone/>
            </a:pPr>
            <a:endParaRPr lang="en-GB" dirty="0"/>
          </a:p>
          <a:p>
            <a:pPr>
              <a:buFont typeface="Wingdings" panose="05000000000000000000" pitchFamily="2" charset="2"/>
              <a:buChar char="§"/>
            </a:pPr>
            <a:r>
              <a:rPr lang="en-GB" dirty="0"/>
              <a:t>Pathogens can enter the body through the common places like the </a:t>
            </a:r>
            <a:r>
              <a:rPr lang="en-GB" b="1" i="1" dirty="0"/>
              <a:t>mouth, nose </a:t>
            </a:r>
            <a:r>
              <a:rPr lang="en-GB" dirty="0"/>
              <a:t>and </a:t>
            </a:r>
            <a:r>
              <a:rPr lang="en-GB" b="1" i="1" dirty="0"/>
              <a:t>cuts on the skin</a:t>
            </a:r>
            <a:r>
              <a:rPr lang="en-GB" dirty="0"/>
              <a:t>.</a:t>
            </a:r>
          </a:p>
        </p:txBody>
      </p:sp>
    </p:spTree>
    <p:extLst>
      <p:ext uri="{BB962C8B-B14F-4D97-AF65-F5344CB8AC3E}">
        <p14:creationId xmlns:p14="http://schemas.microsoft.com/office/powerpoint/2010/main" val="1299413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4990CF-CB2E-4E7B-A86F-76AEE497D929}"/>
              </a:ext>
            </a:extLst>
          </p:cNvPr>
          <p:cNvSpPr>
            <a:spLocks noGrp="1"/>
          </p:cNvSpPr>
          <p:nvPr>
            <p:ph type="title"/>
          </p:nvPr>
        </p:nvSpPr>
        <p:spPr/>
        <p:txBody>
          <a:bodyPr/>
          <a:lstStyle/>
          <a:p>
            <a:r>
              <a:rPr lang="en-GB" b="1" dirty="0"/>
              <a:t>Spread of</a:t>
            </a:r>
            <a:r>
              <a:rPr lang="en-GB" b="1" i="1" dirty="0"/>
              <a:t> </a:t>
            </a:r>
            <a:r>
              <a:rPr lang="en-GB" b="1" dirty="0"/>
              <a:t>infectious diseases </a:t>
            </a:r>
            <a:endParaRPr lang="en-GB" dirty="0"/>
          </a:p>
        </p:txBody>
      </p:sp>
      <p:sp>
        <p:nvSpPr>
          <p:cNvPr id="3" name="Content Placeholder 2">
            <a:extLst>
              <a:ext uri="{FF2B5EF4-FFF2-40B4-BE49-F238E27FC236}">
                <a16:creationId xmlns:a16="http://schemas.microsoft.com/office/drawing/2014/main" id="{8B083BA9-7D45-46FE-84E7-A1990A09CA11}"/>
              </a:ext>
            </a:extLst>
          </p:cNvPr>
          <p:cNvSpPr>
            <a:spLocks noGrp="1"/>
          </p:cNvSpPr>
          <p:nvPr>
            <p:ph idx="1"/>
          </p:nvPr>
        </p:nvSpPr>
        <p:spPr/>
        <p:txBody>
          <a:bodyPr>
            <a:normAutofit fontScale="92500"/>
          </a:bodyPr>
          <a:lstStyle/>
          <a:p>
            <a:pPr marL="0" indent="0">
              <a:buNone/>
            </a:pPr>
            <a:r>
              <a:rPr lang="en-GB" dirty="0"/>
              <a:t>Diseases can spread through several means which include</a:t>
            </a:r>
          </a:p>
          <a:p>
            <a:pPr>
              <a:buFont typeface="Wingdings" panose="05000000000000000000" pitchFamily="2" charset="2"/>
              <a:buChar char="§"/>
            </a:pPr>
            <a:r>
              <a:rPr lang="en-GB" dirty="0"/>
              <a:t>From person to person when you cough or sneeze. In some cases, droplets from coughing or sneezing can stay in the air.</a:t>
            </a:r>
          </a:p>
          <a:p>
            <a:pPr>
              <a:buFont typeface="Wingdings" panose="05000000000000000000" pitchFamily="2" charset="2"/>
              <a:buChar char="§"/>
            </a:pPr>
            <a:r>
              <a:rPr lang="en-GB" dirty="0"/>
              <a:t>From close contact with another person, like kissing or oral, anal or vaginal sex.</a:t>
            </a:r>
          </a:p>
          <a:p>
            <a:pPr>
              <a:buFont typeface="Wingdings" panose="05000000000000000000" pitchFamily="2" charset="2"/>
              <a:buChar char="§"/>
            </a:pPr>
            <a:r>
              <a:rPr lang="en-GB" dirty="0"/>
              <a:t>By sharing utensils or cups with other people.</a:t>
            </a:r>
          </a:p>
          <a:p>
            <a:pPr>
              <a:buFont typeface="Wingdings" panose="05000000000000000000" pitchFamily="2" charset="2"/>
              <a:buChar char="§"/>
            </a:pPr>
            <a:r>
              <a:rPr lang="en-GB" dirty="0"/>
              <a:t>On surfaces like doorknobs, phones and countertops.</a:t>
            </a:r>
          </a:p>
          <a:p>
            <a:endParaRPr lang="en-GB" dirty="0"/>
          </a:p>
        </p:txBody>
      </p:sp>
    </p:spTree>
    <p:extLst>
      <p:ext uri="{BB962C8B-B14F-4D97-AF65-F5344CB8AC3E}">
        <p14:creationId xmlns:p14="http://schemas.microsoft.com/office/powerpoint/2010/main" val="3599427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7C866-3919-4697-AAD2-15CA15F782C9}"/>
              </a:ext>
            </a:extLst>
          </p:cNvPr>
          <p:cNvSpPr>
            <a:spLocks noGrp="1"/>
          </p:cNvSpPr>
          <p:nvPr>
            <p:ph type="title"/>
          </p:nvPr>
        </p:nvSpPr>
        <p:spPr/>
        <p:txBody>
          <a:bodyPr/>
          <a:lstStyle/>
          <a:p>
            <a:r>
              <a:rPr lang="en-GB" b="1" dirty="0"/>
              <a:t>Spread of</a:t>
            </a:r>
            <a:r>
              <a:rPr lang="en-GB" b="1" i="1" dirty="0"/>
              <a:t> </a:t>
            </a:r>
            <a:r>
              <a:rPr lang="en-GB" b="1" dirty="0"/>
              <a:t>infectious diseases </a:t>
            </a:r>
          </a:p>
        </p:txBody>
      </p:sp>
      <p:sp>
        <p:nvSpPr>
          <p:cNvPr id="3" name="Content Placeholder 2">
            <a:extLst>
              <a:ext uri="{FF2B5EF4-FFF2-40B4-BE49-F238E27FC236}">
                <a16:creationId xmlns:a16="http://schemas.microsoft.com/office/drawing/2014/main" id="{96C26FC1-21C0-444B-BA15-62BFBFFC5EEE}"/>
              </a:ext>
            </a:extLst>
          </p:cNvPr>
          <p:cNvSpPr>
            <a:spLocks noGrp="1"/>
          </p:cNvSpPr>
          <p:nvPr>
            <p:ph idx="1"/>
          </p:nvPr>
        </p:nvSpPr>
        <p:spPr/>
        <p:txBody>
          <a:bodyPr/>
          <a:lstStyle/>
          <a:p>
            <a:pPr>
              <a:buFont typeface="Wingdings" panose="05000000000000000000" pitchFamily="2" charset="2"/>
              <a:buChar char="§"/>
            </a:pPr>
            <a:r>
              <a:rPr lang="en-GB" dirty="0"/>
              <a:t>Infectious diseases can spread through so many ways depending on the type.</a:t>
            </a:r>
          </a:p>
          <a:p>
            <a:pPr marL="0" indent="0">
              <a:buNone/>
            </a:pPr>
            <a:endParaRPr lang="en-GB" dirty="0"/>
          </a:p>
          <a:p>
            <a:pPr>
              <a:buFont typeface="Wingdings" panose="05000000000000000000" pitchFamily="2" charset="2"/>
              <a:buChar char="§"/>
            </a:pPr>
            <a:r>
              <a:rPr lang="en-GB" dirty="0"/>
              <a:t>Pathogens can enter the body through the common places like the </a:t>
            </a:r>
            <a:r>
              <a:rPr lang="en-GB" b="1" i="1" dirty="0"/>
              <a:t>mouth, nose </a:t>
            </a:r>
            <a:r>
              <a:rPr lang="en-GB" dirty="0"/>
              <a:t>and </a:t>
            </a:r>
            <a:r>
              <a:rPr lang="en-GB" b="1" i="1" dirty="0"/>
              <a:t>cuts on the skin</a:t>
            </a:r>
            <a:r>
              <a:rPr lang="en-GB" dirty="0"/>
              <a:t>.</a:t>
            </a:r>
          </a:p>
        </p:txBody>
      </p:sp>
    </p:spTree>
    <p:extLst>
      <p:ext uri="{BB962C8B-B14F-4D97-AF65-F5344CB8AC3E}">
        <p14:creationId xmlns:p14="http://schemas.microsoft.com/office/powerpoint/2010/main" val="2093891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D4556-E499-418F-A8D1-4AC05DB9DFF5}"/>
              </a:ext>
            </a:extLst>
          </p:cNvPr>
          <p:cNvSpPr>
            <a:spLocks noGrp="1"/>
          </p:cNvSpPr>
          <p:nvPr>
            <p:ph type="title"/>
          </p:nvPr>
        </p:nvSpPr>
        <p:spPr/>
        <p:txBody>
          <a:bodyPr/>
          <a:lstStyle/>
          <a:p>
            <a:r>
              <a:rPr lang="en-GB" b="1" dirty="0"/>
              <a:t>Spread of</a:t>
            </a:r>
            <a:r>
              <a:rPr lang="en-GB" b="1" i="1" dirty="0"/>
              <a:t> </a:t>
            </a:r>
            <a:r>
              <a:rPr lang="en-GB" b="1" dirty="0"/>
              <a:t>infectious diseases </a:t>
            </a:r>
            <a:endParaRPr lang="en-GB" dirty="0"/>
          </a:p>
        </p:txBody>
      </p:sp>
      <p:sp>
        <p:nvSpPr>
          <p:cNvPr id="3" name="Content Placeholder 2">
            <a:extLst>
              <a:ext uri="{FF2B5EF4-FFF2-40B4-BE49-F238E27FC236}">
                <a16:creationId xmlns:a16="http://schemas.microsoft.com/office/drawing/2014/main" id="{0E91A78A-958F-49F4-B2F1-02B68A8DDA2B}"/>
              </a:ext>
            </a:extLst>
          </p:cNvPr>
          <p:cNvSpPr>
            <a:spLocks noGrp="1"/>
          </p:cNvSpPr>
          <p:nvPr>
            <p:ph idx="1"/>
          </p:nvPr>
        </p:nvSpPr>
        <p:spPr/>
        <p:txBody>
          <a:bodyPr>
            <a:normAutofit fontScale="92500" lnSpcReduction="10000"/>
          </a:bodyPr>
          <a:lstStyle/>
          <a:p>
            <a:r>
              <a:rPr lang="en-GB" dirty="0"/>
              <a:t>Through contact with faeces from a person or animal with an infectious disease.</a:t>
            </a:r>
          </a:p>
          <a:p>
            <a:r>
              <a:rPr lang="en-GB" dirty="0"/>
              <a:t>Through bug (mosquito or tick) or animal bites.</a:t>
            </a:r>
          </a:p>
          <a:p>
            <a:r>
              <a:rPr lang="en-GB" dirty="0"/>
              <a:t>From contaminated or improperly prepared food or water.</a:t>
            </a:r>
          </a:p>
          <a:p>
            <a:r>
              <a:rPr lang="en-GB" dirty="0"/>
              <a:t>From working with contaminated soil or sand (like gardening).</a:t>
            </a:r>
          </a:p>
          <a:p>
            <a:r>
              <a:rPr lang="en-GB" dirty="0"/>
              <a:t>From a pregnant person to their unborn baby.</a:t>
            </a:r>
          </a:p>
          <a:p>
            <a:r>
              <a:rPr lang="en-GB" dirty="0"/>
              <a:t>From blood transfusions, organ/tissue transplants or other medical procedures.</a:t>
            </a:r>
          </a:p>
          <a:p>
            <a:endParaRPr lang="en-GB" dirty="0"/>
          </a:p>
        </p:txBody>
      </p:sp>
    </p:spTree>
    <p:extLst>
      <p:ext uri="{BB962C8B-B14F-4D97-AF65-F5344CB8AC3E}">
        <p14:creationId xmlns:p14="http://schemas.microsoft.com/office/powerpoint/2010/main" val="3880543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CFBA9-1FE6-1BE4-C533-7F08A8DB37B2}"/>
              </a:ext>
            </a:extLst>
          </p:cNvPr>
          <p:cNvSpPr>
            <a:spLocks noGrp="1"/>
          </p:cNvSpPr>
          <p:nvPr>
            <p:ph type="title"/>
          </p:nvPr>
        </p:nvSpPr>
        <p:spPr/>
        <p:txBody>
          <a:bodyPr/>
          <a:lstStyle/>
          <a:p>
            <a:r>
              <a:rPr lang="en-GB" b="1" dirty="0"/>
              <a:t>Activity</a:t>
            </a:r>
            <a:endParaRPr lang="en-GB" dirty="0"/>
          </a:p>
        </p:txBody>
      </p:sp>
      <p:sp>
        <p:nvSpPr>
          <p:cNvPr id="3" name="Content Placeholder 2">
            <a:extLst>
              <a:ext uri="{FF2B5EF4-FFF2-40B4-BE49-F238E27FC236}">
                <a16:creationId xmlns:a16="http://schemas.microsoft.com/office/drawing/2014/main" id="{AC001F33-0E50-734E-582F-CE55DEDA411C}"/>
              </a:ext>
            </a:extLst>
          </p:cNvPr>
          <p:cNvSpPr>
            <a:spLocks noGrp="1"/>
          </p:cNvSpPr>
          <p:nvPr>
            <p:ph idx="1"/>
          </p:nvPr>
        </p:nvSpPr>
        <p:spPr/>
        <p:txBody>
          <a:bodyPr>
            <a:normAutofit fontScale="70000" lnSpcReduction="20000"/>
          </a:bodyPr>
          <a:lstStyle/>
          <a:p>
            <a:pPr marL="0" indent="0">
              <a:buNone/>
            </a:pPr>
            <a:r>
              <a:rPr lang="en-GB" dirty="0"/>
              <a:t>Working in a groups, research the following terms associated with disease causation</a:t>
            </a:r>
          </a:p>
          <a:p>
            <a:endParaRPr lang="en-GB" dirty="0"/>
          </a:p>
          <a:p>
            <a:pPr>
              <a:buFont typeface="Wingdings" panose="05000000000000000000" pitchFamily="2" charset="2"/>
              <a:buChar char="§"/>
            </a:pPr>
            <a:r>
              <a:rPr lang="en-GB" dirty="0"/>
              <a:t>Host</a:t>
            </a:r>
          </a:p>
          <a:p>
            <a:pPr>
              <a:buFont typeface="Wingdings" panose="05000000000000000000" pitchFamily="2" charset="2"/>
              <a:buChar char="§"/>
            </a:pPr>
            <a:r>
              <a:rPr lang="en-GB" dirty="0"/>
              <a:t>Agent</a:t>
            </a:r>
          </a:p>
          <a:p>
            <a:pPr>
              <a:buFont typeface="Wingdings" panose="05000000000000000000" pitchFamily="2" charset="2"/>
              <a:buChar char="§"/>
            </a:pPr>
            <a:r>
              <a:rPr lang="en-GB" dirty="0"/>
              <a:t>Environment</a:t>
            </a:r>
          </a:p>
          <a:p>
            <a:pPr>
              <a:buFont typeface="Wingdings" panose="05000000000000000000" pitchFamily="2" charset="2"/>
              <a:buChar char="§"/>
            </a:pPr>
            <a:r>
              <a:rPr lang="en-GB" dirty="0"/>
              <a:t>Vector </a:t>
            </a:r>
          </a:p>
          <a:p>
            <a:pPr>
              <a:buFont typeface="Wingdings" panose="05000000000000000000" pitchFamily="2" charset="2"/>
              <a:buChar char="§"/>
            </a:pPr>
            <a:r>
              <a:rPr lang="en-GB" dirty="0"/>
              <a:t>Carrier – active</a:t>
            </a:r>
          </a:p>
          <a:p>
            <a:pPr>
              <a:buFont typeface="Wingdings" panose="05000000000000000000" pitchFamily="2" charset="2"/>
              <a:buChar char="§"/>
            </a:pPr>
            <a:r>
              <a:rPr lang="en-GB" dirty="0"/>
              <a:t>Incubatory</a:t>
            </a:r>
          </a:p>
          <a:p>
            <a:endParaRPr lang="en-GB" dirty="0"/>
          </a:p>
          <a:p>
            <a:pPr algn="ctr"/>
            <a:r>
              <a:rPr lang="en-GB" b="1" dirty="0"/>
              <a:t>Feedback your findings to the whole class</a:t>
            </a:r>
          </a:p>
          <a:p>
            <a:endParaRPr lang="en-GB" dirty="0"/>
          </a:p>
        </p:txBody>
      </p:sp>
    </p:spTree>
    <p:extLst>
      <p:ext uri="{BB962C8B-B14F-4D97-AF65-F5344CB8AC3E}">
        <p14:creationId xmlns:p14="http://schemas.microsoft.com/office/powerpoint/2010/main" val="2480243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460F9-778D-9B1D-DAD4-4817177029D5}"/>
              </a:ext>
            </a:extLst>
          </p:cNvPr>
          <p:cNvSpPr>
            <a:spLocks noGrp="1"/>
          </p:cNvSpPr>
          <p:nvPr>
            <p:ph type="title"/>
          </p:nvPr>
        </p:nvSpPr>
        <p:spPr>
          <a:xfrm>
            <a:off x="1981200" y="252264"/>
            <a:ext cx="8229600" cy="1143000"/>
          </a:xfrm>
        </p:spPr>
        <p:txBody>
          <a:bodyPr/>
          <a:lstStyle/>
          <a:p>
            <a:r>
              <a:rPr lang="en-GB" b="1" dirty="0"/>
              <a:t>Class Activity</a:t>
            </a:r>
          </a:p>
        </p:txBody>
      </p:sp>
      <p:sp>
        <p:nvSpPr>
          <p:cNvPr id="3" name="Content Placeholder 2">
            <a:extLst>
              <a:ext uri="{FF2B5EF4-FFF2-40B4-BE49-F238E27FC236}">
                <a16:creationId xmlns:a16="http://schemas.microsoft.com/office/drawing/2014/main" id="{3479578E-75B3-2438-DA46-A59E30443B7D}"/>
              </a:ext>
            </a:extLst>
          </p:cNvPr>
          <p:cNvSpPr>
            <a:spLocks noGrp="1"/>
          </p:cNvSpPr>
          <p:nvPr>
            <p:ph idx="1"/>
          </p:nvPr>
        </p:nvSpPr>
        <p:spPr>
          <a:xfrm>
            <a:off x="1981200" y="1470484"/>
            <a:ext cx="8229600" cy="3917032"/>
          </a:xfrm>
        </p:spPr>
        <p:txBody>
          <a:bodyPr/>
          <a:lstStyle/>
          <a:p>
            <a:pPr>
              <a:buFont typeface="Wingdings" panose="05000000000000000000" pitchFamily="2" charset="2"/>
              <a:buChar char="§"/>
            </a:pPr>
            <a:r>
              <a:rPr lang="en-US" altLang="en-US" sz="2000" dirty="0"/>
              <a:t>Epidemiologists use a model for studying infectious disease and its spread that involves the microbe that causes the disease, the organism that harbors the disease, and the external factors that cause or allow disease transmission. This is also known as</a:t>
            </a:r>
          </a:p>
          <a:p>
            <a:endParaRPr lang="en-GB" dirty="0"/>
          </a:p>
        </p:txBody>
      </p:sp>
      <p:sp>
        <p:nvSpPr>
          <p:cNvPr id="4" name="Rectangle 4">
            <a:extLst>
              <a:ext uri="{FF2B5EF4-FFF2-40B4-BE49-F238E27FC236}">
                <a16:creationId xmlns:a16="http://schemas.microsoft.com/office/drawing/2014/main" id="{1BF7C6A3-BE5A-1CD3-4D07-55447D7836CF}"/>
              </a:ext>
            </a:extLst>
          </p:cNvPr>
          <p:cNvSpPr>
            <a:spLocks noChangeArrowheads="1"/>
          </p:cNvSpPr>
          <p:nvPr/>
        </p:nvSpPr>
        <p:spPr bwMode="auto">
          <a:xfrm>
            <a:off x="2667000" y="3178176"/>
            <a:ext cx="7010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nSpc>
                <a:spcPct val="150000"/>
              </a:lnSpc>
              <a:spcBef>
                <a:spcPct val="0"/>
              </a:spcBef>
              <a:buFont typeface="Calibri" pitchFamily="34" charset="0"/>
              <a:buAutoNum type="alphaUcPeriod"/>
            </a:pPr>
            <a:r>
              <a:rPr lang="en-US" altLang="en-US" sz="2400" dirty="0">
                <a:solidFill>
                  <a:prstClr val="black"/>
                </a:solidFill>
                <a:latin typeface="Myriad Pro"/>
              </a:rPr>
              <a:t>host, vector, and transmission.</a:t>
            </a:r>
          </a:p>
          <a:p>
            <a:pPr>
              <a:lnSpc>
                <a:spcPct val="150000"/>
              </a:lnSpc>
              <a:spcBef>
                <a:spcPct val="0"/>
              </a:spcBef>
              <a:buFont typeface="Calibri" pitchFamily="34" charset="0"/>
              <a:buAutoNum type="alphaUcPeriod"/>
            </a:pPr>
            <a:r>
              <a:rPr lang="en-US" altLang="en-US" sz="2400" dirty="0">
                <a:solidFill>
                  <a:prstClr val="black"/>
                </a:solidFill>
                <a:latin typeface="Myriad Pro"/>
              </a:rPr>
              <a:t>transmission, host, and environment.</a:t>
            </a:r>
          </a:p>
          <a:p>
            <a:pPr>
              <a:lnSpc>
                <a:spcPct val="150000"/>
              </a:lnSpc>
              <a:spcBef>
                <a:spcPct val="0"/>
              </a:spcBef>
              <a:buFont typeface="Calibri" pitchFamily="34" charset="0"/>
              <a:buAutoNum type="alphaUcPeriod"/>
            </a:pPr>
            <a:r>
              <a:rPr lang="en-US" altLang="en-US" sz="2400" dirty="0">
                <a:solidFill>
                  <a:prstClr val="black"/>
                </a:solidFill>
                <a:latin typeface="Myriad Pro"/>
              </a:rPr>
              <a:t>host, agent, and environment.</a:t>
            </a:r>
          </a:p>
          <a:p>
            <a:pPr>
              <a:lnSpc>
                <a:spcPct val="150000"/>
              </a:lnSpc>
              <a:spcBef>
                <a:spcPct val="0"/>
              </a:spcBef>
              <a:buFont typeface="Calibri" pitchFamily="34" charset="0"/>
              <a:buAutoNum type="alphaUcPeriod"/>
            </a:pPr>
            <a:r>
              <a:rPr lang="en-US" altLang="en-US" sz="2400" dirty="0">
                <a:solidFill>
                  <a:prstClr val="black"/>
                </a:solidFill>
                <a:latin typeface="Myriad Pro"/>
              </a:rPr>
              <a:t>organism, transmission, and environment.</a:t>
            </a:r>
          </a:p>
        </p:txBody>
      </p:sp>
    </p:spTree>
    <p:extLst>
      <p:ext uri="{BB962C8B-B14F-4D97-AF65-F5344CB8AC3E}">
        <p14:creationId xmlns:p14="http://schemas.microsoft.com/office/powerpoint/2010/main" val="86195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838E9-0583-4688-83FE-50536B4947B4}"/>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28BDBAD8-25AE-4C4C-9717-6655232EEF2A}"/>
              </a:ext>
            </a:extLst>
          </p:cNvPr>
          <p:cNvSpPr>
            <a:spLocks noGrp="1"/>
          </p:cNvSpPr>
          <p:nvPr>
            <p:ph idx="1"/>
          </p:nvPr>
        </p:nvSpPr>
        <p:spPr>
          <a:xfrm>
            <a:off x="2711624" y="1916833"/>
            <a:ext cx="7202456" cy="2709443"/>
          </a:xfrm>
        </p:spPr>
        <p:txBody>
          <a:bodyPr>
            <a:noAutofit/>
          </a:bodyPr>
          <a:lstStyle/>
          <a:p>
            <a:pPr marL="0" indent="0">
              <a:buNone/>
            </a:pPr>
            <a:r>
              <a:rPr lang="en-GB" sz="2100" dirty="0"/>
              <a:t>Watch the video below then discuss and</a:t>
            </a:r>
          </a:p>
          <a:p>
            <a:endParaRPr lang="en-GB" sz="2100" dirty="0"/>
          </a:p>
          <a:p>
            <a:pPr marL="0" indent="0">
              <a:buNone/>
            </a:pPr>
            <a:r>
              <a:rPr lang="en-GB" sz="2400" dirty="0">
                <a:hlinkClick r:id="rId3"/>
              </a:rPr>
              <a:t>https://www.youtube.com/watch?v=2JWku3Kjpq0</a:t>
            </a:r>
            <a:endParaRPr lang="en-GB" sz="2400" dirty="0"/>
          </a:p>
          <a:p>
            <a:endParaRPr lang="en-GB" sz="2100" dirty="0"/>
          </a:p>
          <a:p>
            <a:endParaRPr lang="en-GB" sz="2100" dirty="0"/>
          </a:p>
          <a:p>
            <a:pPr marL="0" indent="0" algn="ctr">
              <a:buNone/>
            </a:pPr>
            <a:r>
              <a:rPr lang="en-GB" sz="2100" b="1" dirty="0"/>
              <a:t>Feedback your findings to the whole class</a:t>
            </a:r>
          </a:p>
        </p:txBody>
      </p:sp>
    </p:spTree>
    <p:extLst>
      <p:ext uri="{BB962C8B-B14F-4D97-AF65-F5344CB8AC3E}">
        <p14:creationId xmlns:p14="http://schemas.microsoft.com/office/powerpoint/2010/main" val="3808760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838E9-0583-4688-83FE-50536B4947B4}"/>
              </a:ext>
            </a:extLst>
          </p:cNvPr>
          <p:cNvSpPr>
            <a:spLocks noGrp="1"/>
          </p:cNvSpPr>
          <p:nvPr>
            <p:ph type="title"/>
          </p:nvPr>
        </p:nvSpPr>
        <p:spPr/>
        <p:txBody>
          <a:bodyPr/>
          <a:lstStyle/>
          <a:p>
            <a:r>
              <a:rPr lang="en-GB" b="1" dirty="0"/>
              <a:t>In summary: Activity</a:t>
            </a:r>
          </a:p>
        </p:txBody>
      </p:sp>
      <p:sp>
        <p:nvSpPr>
          <p:cNvPr id="3" name="Content Placeholder 2">
            <a:extLst>
              <a:ext uri="{FF2B5EF4-FFF2-40B4-BE49-F238E27FC236}">
                <a16:creationId xmlns:a16="http://schemas.microsoft.com/office/drawing/2014/main" id="{28BDBAD8-25AE-4C4C-9717-6655232EEF2A}"/>
              </a:ext>
            </a:extLst>
          </p:cNvPr>
          <p:cNvSpPr>
            <a:spLocks noGrp="1"/>
          </p:cNvSpPr>
          <p:nvPr>
            <p:ph idx="1"/>
          </p:nvPr>
        </p:nvSpPr>
        <p:spPr>
          <a:xfrm>
            <a:off x="2711624" y="1916833"/>
            <a:ext cx="7202456" cy="2709443"/>
          </a:xfrm>
        </p:spPr>
        <p:txBody>
          <a:bodyPr>
            <a:noAutofit/>
          </a:bodyPr>
          <a:lstStyle/>
          <a:p>
            <a:pPr marL="0" indent="0">
              <a:buNone/>
            </a:pPr>
            <a:r>
              <a:rPr lang="en-GB" sz="2100" dirty="0"/>
              <a:t>Watch the video below then discuss and</a:t>
            </a:r>
          </a:p>
          <a:p>
            <a:endParaRPr lang="en-GB" sz="2100" dirty="0"/>
          </a:p>
          <a:p>
            <a:pPr marL="0" indent="0">
              <a:buNone/>
            </a:pPr>
            <a:r>
              <a:rPr lang="en-GB" sz="2100" dirty="0">
                <a:hlinkClick r:id="rId3"/>
              </a:rPr>
              <a:t>https://www.youtube.com/watch?v=9axOFtPqS0c</a:t>
            </a:r>
            <a:endParaRPr lang="en-GB" sz="2100" dirty="0"/>
          </a:p>
          <a:p>
            <a:pPr marL="0" indent="0">
              <a:buNone/>
            </a:pPr>
            <a:r>
              <a:rPr lang="en-GB" sz="2100" dirty="0">
                <a:hlinkClick r:id="rId4"/>
              </a:rPr>
              <a:t>https://www.youtube.com/watch?v=Wmrlpa1XyMI</a:t>
            </a:r>
            <a:endParaRPr lang="en-GB" sz="2100" dirty="0"/>
          </a:p>
          <a:p>
            <a:pPr marL="0" indent="0">
              <a:buNone/>
            </a:pPr>
            <a:endParaRPr lang="en-GB" sz="2100" dirty="0"/>
          </a:p>
          <a:p>
            <a:endParaRPr lang="en-GB" sz="2100" dirty="0"/>
          </a:p>
          <a:p>
            <a:endParaRPr lang="en-GB" sz="2100" dirty="0"/>
          </a:p>
          <a:p>
            <a:pPr marL="0" indent="0" algn="ctr">
              <a:buNone/>
            </a:pPr>
            <a:r>
              <a:rPr lang="en-GB" sz="2100" b="1" dirty="0"/>
              <a:t>Feedback your findings to the whole class</a:t>
            </a:r>
          </a:p>
        </p:txBody>
      </p:sp>
    </p:spTree>
    <p:extLst>
      <p:ext uri="{BB962C8B-B14F-4D97-AF65-F5344CB8AC3E}">
        <p14:creationId xmlns:p14="http://schemas.microsoft.com/office/powerpoint/2010/main" val="2226307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182B1-2659-4633-A0BD-E59B78384FC1}"/>
              </a:ext>
            </a:extLst>
          </p:cNvPr>
          <p:cNvSpPr>
            <a:spLocks noGrp="1"/>
          </p:cNvSpPr>
          <p:nvPr>
            <p:ph type="title"/>
          </p:nvPr>
        </p:nvSpPr>
        <p:spPr>
          <a:xfrm>
            <a:off x="1981200" y="274638"/>
            <a:ext cx="8507288" cy="1143000"/>
          </a:xfrm>
        </p:spPr>
        <p:txBody>
          <a:bodyPr>
            <a:normAutofit fontScale="90000"/>
          </a:bodyPr>
          <a:lstStyle/>
          <a:p>
            <a:r>
              <a:rPr lang="en-GB" b="1" dirty="0"/>
              <a:t>Transmission of infectious diseases</a:t>
            </a:r>
          </a:p>
        </p:txBody>
      </p:sp>
      <p:sp>
        <p:nvSpPr>
          <p:cNvPr id="3" name="Content Placeholder 2">
            <a:extLst>
              <a:ext uri="{FF2B5EF4-FFF2-40B4-BE49-F238E27FC236}">
                <a16:creationId xmlns:a16="http://schemas.microsoft.com/office/drawing/2014/main" id="{C5B8A30F-1BA8-47D8-A786-53C088E68DDB}"/>
              </a:ext>
            </a:extLst>
          </p:cNvPr>
          <p:cNvSpPr>
            <a:spLocks noGrp="1"/>
          </p:cNvSpPr>
          <p:nvPr>
            <p:ph idx="1"/>
          </p:nvPr>
        </p:nvSpPr>
        <p:spPr/>
        <p:txBody>
          <a:bodyPr>
            <a:normAutofit fontScale="85000" lnSpcReduction="20000"/>
          </a:bodyPr>
          <a:lstStyle/>
          <a:p>
            <a:pPr>
              <a:buFont typeface="Wingdings" panose="05000000000000000000" pitchFamily="2" charset="2"/>
              <a:buChar char="§"/>
            </a:pPr>
            <a:r>
              <a:rPr lang="en-GB" sz="3000" dirty="0"/>
              <a:t>Environmental factors determine if a host will become exposed to one of these agents, and subsequent interactions between the agent and host will determine the </a:t>
            </a:r>
            <a:r>
              <a:rPr lang="en-GB" sz="3000" i="1" dirty="0"/>
              <a:t>exposure</a:t>
            </a:r>
            <a:r>
              <a:rPr lang="en-GB" sz="3000" dirty="0"/>
              <a:t> outcome. </a:t>
            </a:r>
          </a:p>
          <a:p>
            <a:pPr>
              <a:buFont typeface="Wingdings" panose="05000000000000000000" pitchFamily="2" charset="2"/>
              <a:buChar char="§"/>
            </a:pPr>
            <a:r>
              <a:rPr lang="en-GB" sz="3000" dirty="0"/>
              <a:t>Agent and host interactions occur in a cascade of stages that include infection, disease, and recovery or death.</a:t>
            </a:r>
          </a:p>
          <a:p>
            <a:pPr marL="0" indent="0">
              <a:buNone/>
            </a:pPr>
            <a:endParaRPr lang="en-GB" sz="3000" dirty="0"/>
          </a:p>
          <a:p>
            <a:pPr>
              <a:buFont typeface="Wingdings" panose="05000000000000000000" pitchFamily="2" charset="2"/>
              <a:buChar char="§"/>
            </a:pPr>
            <a:r>
              <a:rPr lang="en-GB" sz="3000" dirty="0"/>
              <a:t>In this model, disease results from the interaction between the agent and the susceptible host in an environment that supports transmission of the agent from a source to that host.</a:t>
            </a:r>
          </a:p>
          <a:p>
            <a:pPr marL="0" indent="0">
              <a:buNone/>
            </a:pPr>
            <a:r>
              <a:rPr lang="en-GB" sz="2800" dirty="0">
                <a:solidFill>
                  <a:prstClr val="black"/>
                </a:solidFill>
              </a:rPr>
              <a:t>                                                       (</a:t>
            </a:r>
            <a:r>
              <a:rPr lang="en-GB" sz="2400" dirty="0">
                <a:solidFill>
                  <a:prstClr val="black"/>
                </a:solidFill>
              </a:rPr>
              <a:t>van </a:t>
            </a:r>
            <a:r>
              <a:rPr lang="en-GB" sz="2400" dirty="0" err="1">
                <a:solidFill>
                  <a:prstClr val="black"/>
                </a:solidFill>
              </a:rPr>
              <a:t>Seventer</a:t>
            </a:r>
            <a:r>
              <a:rPr lang="en-GB" sz="2400" dirty="0">
                <a:solidFill>
                  <a:prstClr val="black"/>
                </a:solidFill>
              </a:rPr>
              <a:t> and Hochberg, 2017)</a:t>
            </a:r>
            <a:endParaRPr lang="en-GB" dirty="0"/>
          </a:p>
        </p:txBody>
      </p:sp>
    </p:spTree>
    <p:extLst>
      <p:ext uri="{BB962C8B-B14F-4D97-AF65-F5344CB8AC3E}">
        <p14:creationId xmlns:p14="http://schemas.microsoft.com/office/powerpoint/2010/main" val="1014411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36830D-FF36-74F2-2E5A-751652BE0CB7}"/>
              </a:ext>
            </a:extLst>
          </p:cNvPr>
          <p:cNvSpPr>
            <a:spLocks noGrp="1"/>
          </p:cNvSpPr>
          <p:nvPr>
            <p:ph type="title"/>
          </p:nvPr>
        </p:nvSpPr>
        <p:spPr/>
        <p:txBody>
          <a:bodyPr/>
          <a:lstStyle/>
          <a:p>
            <a:r>
              <a:rPr lang="en-GB" b="1" i="0" dirty="0">
                <a:solidFill>
                  <a:srgbClr val="202124"/>
                </a:solidFill>
                <a:effectLst/>
                <a:latin typeface="arial" panose="020B0604020202020204" pitchFamily="34" charset="0"/>
              </a:rPr>
              <a:t>Reservoir of infection </a:t>
            </a:r>
            <a:endParaRPr lang="en-GB" b="1" dirty="0"/>
          </a:p>
        </p:txBody>
      </p:sp>
      <p:sp>
        <p:nvSpPr>
          <p:cNvPr id="3" name="Content Placeholder 2">
            <a:extLst>
              <a:ext uri="{FF2B5EF4-FFF2-40B4-BE49-F238E27FC236}">
                <a16:creationId xmlns:a16="http://schemas.microsoft.com/office/drawing/2014/main" id="{A99EA1EF-918C-7C95-D3D4-016DA0D3512E}"/>
              </a:ext>
            </a:extLst>
          </p:cNvPr>
          <p:cNvSpPr>
            <a:spLocks noGrp="1"/>
          </p:cNvSpPr>
          <p:nvPr>
            <p:ph idx="1"/>
          </p:nvPr>
        </p:nvSpPr>
        <p:spPr/>
        <p:txBody>
          <a:bodyPr>
            <a:normAutofit/>
          </a:bodyPr>
          <a:lstStyle/>
          <a:p>
            <a:r>
              <a:rPr lang="en-GB" b="0" i="0" dirty="0">
                <a:solidFill>
                  <a:srgbClr val="202124"/>
                </a:solidFill>
                <a:effectLst/>
                <a:latin typeface="arial" panose="020B0604020202020204" pitchFamily="34" charset="0"/>
              </a:rPr>
              <a:t>Reservoir of infection: </a:t>
            </a:r>
            <a:r>
              <a:rPr lang="en-GB" b="1" i="0" dirty="0">
                <a:solidFill>
                  <a:srgbClr val="202124"/>
                </a:solidFill>
                <a:effectLst/>
                <a:latin typeface="arial" panose="020B0604020202020204" pitchFamily="34" charset="0"/>
              </a:rPr>
              <a:t>Any person, animal, plant, soil or substance in which an infectious agent normally lives and multiplies</a:t>
            </a:r>
            <a:r>
              <a:rPr lang="en-GB" b="0" i="0" dirty="0">
                <a:solidFill>
                  <a:srgbClr val="202124"/>
                </a:solidFill>
                <a:effectLst/>
                <a:latin typeface="arial" panose="020B0604020202020204" pitchFamily="34" charset="0"/>
              </a:rPr>
              <a:t>. </a:t>
            </a:r>
          </a:p>
          <a:p>
            <a:r>
              <a:rPr lang="en-GB" b="0" i="0" dirty="0">
                <a:solidFill>
                  <a:srgbClr val="202124"/>
                </a:solidFill>
                <a:effectLst/>
                <a:latin typeface="arial" panose="020B0604020202020204" pitchFamily="34" charset="0"/>
              </a:rPr>
              <a:t>The reservoir typically harbours the infectious agent without injury to itself and serves as a source from which other individuals can be infected.</a:t>
            </a:r>
            <a:endParaRPr lang="en-GB" dirty="0"/>
          </a:p>
        </p:txBody>
      </p:sp>
    </p:spTree>
    <p:extLst>
      <p:ext uri="{BB962C8B-B14F-4D97-AF65-F5344CB8AC3E}">
        <p14:creationId xmlns:p14="http://schemas.microsoft.com/office/powerpoint/2010/main" val="1035074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17393-2798-F65E-6357-1E51B1A51471}"/>
              </a:ext>
            </a:extLst>
          </p:cNvPr>
          <p:cNvSpPr>
            <a:spLocks noGrp="1"/>
          </p:cNvSpPr>
          <p:nvPr>
            <p:ph type="title"/>
          </p:nvPr>
        </p:nvSpPr>
        <p:spPr/>
        <p:txBody>
          <a:bodyPr/>
          <a:lstStyle/>
          <a:p>
            <a:r>
              <a:rPr lang="en-GB" b="1" dirty="0">
                <a:solidFill>
                  <a:srgbClr val="202124"/>
                </a:solidFill>
                <a:latin typeface="arial" panose="020B0604020202020204" pitchFamily="34" charset="0"/>
              </a:rPr>
              <a:t>P</a:t>
            </a:r>
            <a:r>
              <a:rPr lang="en-GB" b="1" i="0" dirty="0">
                <a:solidFill>
                  <a:srgbClr val="202124"/>
                </a:solidFill>
                <a:effectLst/>
                <a:latin typeface="arial" panose="020B0604020202020204" pitchFamily="34" charset="0"/>
              </a:rPr>
              <a:t>ortal of entry</a:t>
            </a:r>
            <a:endParaRPr lang="en-GB" b="1" dirty="0"/>
          </a:p>
        </p:txBody>
      </p:sp>
      <p:sp>
        <p:nvSpPr>
          <p:cNvPr id="3" name="Content Placeholder 2">
            <a:extLst>
              <a:ext uri="{FF2B5EF4-FFF2-40B4-BE49-F238E27FC236}">
                <a16:creationId xmlns:a16="http://schemas.microsoft.com/office/drawing/2014/main" id="{B70423B3-F2B6-4935-96B5-9AEAF0EDF5FE}"/>
              </a:ext>
            </a:extLst>
          </p:cNvPr>
          <p:cNvSpPr>
            <a:spLocks noGrp="1"/>
          </p:cNvSpPr>
          <p:nvPr>
            <p:ph idx="1"/>
          </p:nvPr>
        </p:nvSpPr>
        <p:spPr/>
        <p:txBody>
          <a:bodyPr/>
          <a:lstStyle/>
          <a:p>
            <a:r>
              <a:rPr lang="en-GB" b="0" i="0" dirty="0">
                <a:solidFill>
                  <a:srgbClr val="202124"/>
                </a:solidFill>
                <a:effectLst/>
                <a:latin typeface="arial" panose="020B0604020202020204" pitchFamily="34" charset="0"/>
              </a:rPr>
              <a:t>A portal of entry is the site through which micro-organisms enter the susceptible host and cause disease/infection. Infectious agents enter the body through various portals, including </a:t>
            </a:r>
            <a:r>
              <a:rPr lang="en-GB" b="1" i="0" dirty="0">
                <a:solidFill>
                  <a:srgbClr val="202124"/>
                </a:solidFill>
                <a:effectLst/>
                <a:latin typeface="arial" panose="020B0604020202020204" pitchFamily="34" charset="0"/>
              </a:rPr>
              <a:t>the mucous membranes, the skin, the respiratory and the gastrointestinal tracts</a:t>
            </a:r>
            <a:r>
              <a:rPr lang="en-GB" b="0" i="0" dirty="0">
                <a:solidFill>
                  <a:srgbClr val="202124"/>
                </a:solidFill>
                <a:effectLst/>
                <a:latin typeface="arial" panose="020B0604020202020204" pitchFamily="34" charset="0"/>
              </a:rPr>
              <a:t>.</a:t>
            </a:r>
            <a:endParaRPr lang="en-GB" dirty="0"/>
          </a:p>
        </p:txBody>
      </p:sp>
    </p:spTree>
    <p:extLst>
      <p:ext uri="{BB962C8B-B14F-4D97-AF65-F5344CB8AC3E}">
        <p14:creationId xmlns:p14="http://schemas.microsoft.com/office/powerpoint/2010/main" val="13461648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74ACB-8056-4C26-77CD-008A2DFA2133}"/>
              </a:ext>
            </a:extLst>
          </p:cNvPr>
          <p:cNvSpPr>
            <a:spLocks noGrp="1"/>
          </p:cNvSpPr>
          <p:nvPr>
            <p:ph type="title"/>
          </p:nvPr>
        </p:nvSpPr>
        <p:spPr/>
        <p:txBody>
          <a:bodyPr/>
          <a:lstStyle/>
          <a:p>
            <a:r>
              <a:rPr lang="en-GB" b="1" i="0" dirty="0">
                <a:solidFill>
                  <a:srgbClr val="202124"/>
                </a:solidFill>
                <a:effectLst/>
                <a:latin typeface="arial" panose="020B0604020202020204" pitchFamily="34" charset="0"/>
              </a:rPr>
              <a:t>Portal of exit</a:t>
            </a:r>
            <a:endParaRPr lang="en-GB" b="1" dirty="0"/>
          </a:p>
        </p:txBody>
      </p:sp>
      <p:sp>
        <p:nvSpPr>
          <p:cNvPr id="3" name="Content Placeholder 2">
            <a:extLst>
              <a:ext uri="{FF2B5EF4-FFF2-40B4-BE49-F238E27FC236}">
                <a16:creationId xmlns:a16="http://schemas.microsoft.com/office/drawing/2014/main" id="{1F395A2D-3720-806E-BB58-A982D6B393D2}"/>
              </a:ext>
            </a:extLst>
          </p:cNvPr>
          <p:cNvSpPr>
            <a:spLocks noGrp="1"/>
          </p:cNvSpPr>
          <p:nvPr>
            <p:ph idx="1"/>
          </p:nvPr>
        </p:nvSpPr>
        <p:spPr/>
        <p:txBody>
          <a:bodyPr>
            <a:normAutofit/>
          </a:bodyPr>
          <a:lstStyle/>
          <a:p>
            <a:r>
              <a:rPr lang="en-GB" b="0" i="0" dirty="0">
                <a:solidFill>
                  <a:srgbClr val="202124"/>
                </a:solidFill>
                <a:effectLst/>
                <a:latin typeface="arial" panose="020B0604020202020204" pitchFamily="34" charset="0"/>
              </a:rPr>
              <a:t>Portal of exit is </a:t>
            </a:r>
            <a:r>
              <a:rPr lang="en-GB" b="1" i="0" dirty="0">
                <a:solidFill>
                  <a:srgbClr val="202124"/>
                </a:solidFill>
                <a:effectLst/>
                <a:latin typeface="arial" panose="020B0604020202020204" pitchFamily="34" charset="0"/>
              </a:rPr>
              <a:t>the way the infectious agent leaves the reservoir</a:t>
            </a:r>
            <a:r>
              <a:rPr lang="en-GB" b="0" i="0" dirty="0">
                <a:solidFill>
                  <a:srgbClr val="202124"/>
                </a:solidFill>
                <a:effectLst/>
                <a:latin typeface="arial" panose="020B0604020202020204" pitchFamily="34" charset="0"/>
              </a:rPr>
              <a:t> (through open wounds, aerosols, and splatter of body fluids including coughing, sneezing, and saliva)</a:t>
            </a:r>
          </a:p>
          <a:p>
            <a:r>
              <a:rPr lang="en-GB" b="0" i="0" dirty="0">
                <a:solidFill>
                  <a:srgbClr val="202124"/>
                </a:solidFill>
                <a:effectLst/>
                <a:latin typeface="arial" panose="020B0604020202020204" pitchFamily="34" charset="0"/>
              </a:rPr>
              <a:t>Mode of transmission is the way the infectious agent can be passed on (through direct or indirect contact, ingestion, or inhalation)</a:t>
            </a:r>
            <a:endParaRPr lang="en-GB" dirty="0"/>
          </a:p>
        </p:txBody>
      </p:sp>
    </p:spTree>
    <p:extLst>
      <p:ext uri="{BB962C8B-B14F-4D97-AF65-F5344CB8AC3E}">
        <p14:creationId xmlns:p14="http://schemas.microsoft.com/office/powerpoint/2010/main" val="8707928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C0C73-5E6E-A8C7-DD77-DEC3E2E1C8EF}"/>
              </a:ext>
            </a:extLst>
          </p:cNvPr>
          <p:cNvSpPr>
            <a:spLocks noGrp="1"/>
          </p:cNvSpPr>
          <p:nvPr>
            <p:ph type="title"/>
          </p:nvPr>
        </p:nvSpPr>
        <p:spPr/>
        <p:txBody>
          <a:bodyPr/>
          <a:lstStyle/>
          <a:p>
            <a:r>
              <a:rPr lang="en-GB" b="1" dirty="0">
                <a:solidFill>
                  <a:srgbClr val="202124"/>
                </a:solidFill>
                <a:latin typeface="arial" panose="020B0604020202020204" pitchFamily="34" charset="0"/>
              </a:rPr>
              <a:t>S</a:t>
            </a:r>
            <a:r>
              <a:rPr lang="en-GB" b="1" i="0" dirty="0">
                <a:solidFill>
                  <a:srgbClr val="202124"/>
                </a:solidFill>
                <a:effectLst/>
                <a:latin typeface="arial" panose="020B0604020202020204" pitchFamily="34" charset="0"/>
              </a:rPr>
              <a:t>usceptible host</a:t>
            </a:r>
            <a:endParaRPr lang="en-GB" b="1" dirty="0"/>
          </a:p>
        </p:txBody>
      </p:sp>
      <p:sp>
        <p:nvSpPr>
          <p:cNvPr id="3" name="Content Placeholder 2">
            <a:extLst>
              <a:ext uri="{FF2B5EF4-FFF2-40B4-BE49-F238E27FC236}">
                <a16:creationId xmlns:a16="http://schemas.microsoft.com/office/drawing/2014/main" id="{2FC73792-40C5-7B99-C6A5-F6CF5D9241EA}"/>
              </a:ext>
            </a:extLst>
          </p:cNvPr>
          <p:cNvSpPr>
            <a:spLocks noGrp="1"/>
          </p:cNvSpPr>
          <p:nvPr>
            <p:ph idx="1"/>
          </p:nvPr>
        </p:nvSpPr>
        <p:spPr/>
        <p:txBody>
          <a:bodyPr/>
          <a:lstStyle/>
          <a:p>
            <a:r>
              <a:rPr lang="en-GB" dirty="0"/>
              <a:t>This is the organism (e.g., You or your resident) that will feel the effects of the infectious disease that has travelled through the chain of infection.</a:t>
            </a:r>
          </a:p>
        </p:txBody>
      </p:sp>
    </p:spTree>
    <p:extLst>
      <p:ext uri="{BB962C8B-B14F-4D97-AF65-F5344CB8AC3E}">
        <p14:creationId xmlns:p14="http://schemas.microsoft.com/office/powerpoint/2010/main" val="361681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7FE46-8B4A-92CD-2EC2-7D3E575C36A0}"/>
              </a:ext>
            </a:extLst>
          </p:cNvPr>
          <p:cNvSpPr>
            <a:spLocks noGrp="1"/>
          </p:cNvSpPr>
          <p:nvPr>
            <p:ph type="title"/>
          </p:nvPr>
        </p:nvSpPr>
        <p:spPr/>
        <p:txBody>
          <a:bodyPr/>
          <a:lstStyle/>
          <a:p>
            <a:endParaRPr lang="en-GB"/>
          </a:p>
        </p:txBody>
      </p:sp>
      <p:pic>
        <p:nvPicPr>
          <p:cNvPr id="1026" name="Picture 2" descr="Pages from Break the Chain of Infection">
            <a:extLst>
              <a:ext uri="{FF2B5EF4-FFF2-40B4-BE49-F238E27FC236}">
                <a16:creationId xmlns:a16="http://schemas.microsoft.com/office/drawing/2014/main" id="{9CDE3D79-AA4A-E872-D538-E9696A3B058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81200" y="274638"/>
            <a:ext cx="8291264" cy="5530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8708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864A0B9C-6245-DDD2-B787-4A960C574200}"/>
              </a:ext>
            </a:extLst>
          </p:cNvPr>
          <p:cNvSpPr>
            <a:spLocks noGrp="1" noChangeArrowheads="1"/>
          </p:cNvSpPr>
          <p:nvPr>
            <p:ph type="title"/>
          </p:nvPr>
        </p:nvSpPr>
        <p:spPr>
          <a:xfrm>
            <a:off x="1991544" y="163463"/>
            <a:ext cx="7886700" cy="990600"/>
          </a:xfrm>
        </p:spPr>
        <p:txBody>
          <a:bodyPr>
            <a:normAutofit/>
          </a:bodyPr>
          <a:lstStyle/>
          <a:p>
            <a:pPr eaLnBrk="1" hangingPunct="1"/>
            <a:r>
              <a:rPr lang="en-GB" altLang="en-US" b="1" dirty="0"/>
              <a:t>The chain of infection</a:t>
            </a:r>
          </a:p>
        </p:txBody>
      </p:sp>
      <p:pic>
        <p:nvPicPr>
          <p:cNvPr id="5" name="Picture 4">
            <a:extLst>
              <a:ext uri="{FF2B5EF4-FFF2-40B4-BE49-F238E27FC236}">
                <a16:creationId xmlns:a16="http://schemas.microsoft.com/office/drawing/2014/main" id="{1594D6C9-D634-4F45-8139-ACF4C6A3987B}"/>
              </a:ext>
            </a:extLst>
          </p:cNvPr>
          <p:cNvPicPr>
            <a:picLocks noChangeAspect="1"/>
          </p:cNvPicPr>
          <p:nvPr/>
        </p:nvPicPr>
        <p:blipFill rotWithShape="1">
          <a:blip r:embed="rId3"/>
          <a:srcRect l="48425" t="43769" r="24013" b="14232"/>
          <a:stretch/>
        </p:blipFill>
        <p:spPr>
          <a:xfrm>
            <a:off x="2855640" y="1044725"/>
            <a:ext cx="6480720" cy="4239319"/>
          </a:xfrm>
          <a:prstGeom prst="rect">
            <a:avLst/>
          </a:prstGeom>
        </p:spPr>
      </p:pic>
      <p:sp>
        <p:nvSpPr>
          <p:cNvPr id="9" name="TextBox 8">
            <a:extLst>
              <a:ext uri="{FF2B5EF4-FFF2-40B4-BE49-F238E27FC236}">
                <a16:creationId xmlns:a16="http://schemas.microsoft.com/office/drawing/2014/main" id="{319AEC05-D4E4-4D82-87E3-3B65BF1BA2E2}"/>
              </a:ext>
            </a:extLst>
          </p:cNvPr>
          <p:cNvSpPr txBox="1"/>
          <p:nvPr/>
        </p:nvSpPr>
        <p:spPr>
          <a:xfrm>
            <a:off x="2207569" y="5174704"/>
            <a:ext cx="8154393" cy="523220"/>
          </a:xfrm>
          <a:prstGeom prst="rect">
            <a:avLst/>
          </a:prstGeom>
          <a:noFill/>
        </p:spPr>
        <p:txBody>
          <a:bodyPr wrap="square">
            <a:spAutoFit/>
          </a:bodyPr>
          <a:lstStyle/>
          <a:p>
            <a:r>
              <a:rPr lang="en-GB" sz="1400" dirty="0">
                <a:solidFill>
                  <a:prstClr val="black"/>
                </a:solidFill>
                <a:latin typeface="Myriad Pro"/>
              </a:rPr>
              <a:t>Page RM, Cole GE, and </a:t>
            </a:r>
            <a:r>
              <a:rPr lang="en-GB" sz="1400" dirty="0" err="1">
                <a:solidFill>
                  <a:prstClr val="black"/>
                </a:solidFill>
                <a:latin typeface="Myriad Pro"/>
              </a:rPr>
              <a:t>Timmreck</a:t>
            </a:r>
            <a:r>
              <a:rPr lang="en-GB" sz="1400" dirty="0">
                <a:solidFill>
                  <a:prstClr val="black"/>
                </a:solidFill>
                <a:latin typeface="Myriad Pro"/>
              </a:rPr>
              <a:t> TC (1995) Basic Epidemiological Methods and Biostatistics. A Practical Guidebook. Boston London Singapore: Jones and Bartlett Publishers</a:t>
            </a:r>
          </a:p>
        </p:txBody>
      </p:sp>
    </p:spTree>
    <p:extLst>
      <p:ext uri="{BB962C8B-B14F-4D97-AF65-F5344CB8AC3E}">
        <p14:creationId xmlns:p14="http://schemas.microsoft.com/office/powerpoint/2010/main" val="7607178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2209800" y="1856979"/>
            <a:ext cx="7772400" cy="1362075"/>
          </a:xfrm>
        </p:spPr>
        <p:txBody>
          <a:bodyPr>
            <a:normAutofit/>
          </a:bodyPr>
          <a:lstStyle/>
          <a:p>
            <a:pPr algn="ctr"/>
            <a:r>
              <a:rPr lang="en-GB" i="1" dirty="0"/>
              <a:t>How can infectious diseases be prevented?</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656732" y="3638947"/>
            <a:ext cx="1979712" cy="2002074"/>
          </a:xfrm>
          <a:prstGeom prst="rect">
            <a:avLst/>
          </a:prstGeom>
        </p:spPr>
      </p:pic>
    </p:spTree>
    <p:extLst>
      <p:ext uri="{BB962C8B-B14F-4D97-AF65-F5344CB8AC3E}">
        <p14:creationId xmlns:p14="http://schemas.microsoft.com/office/powerpoint/2010/main" val="22276267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AB2A9-AAA6-401F-A818-F3C5DD11D46F}"/>
              </a:ext>
            </a:extLst>
          </p:cNvPr>
          <p:cNvSpPr>
            <a:spLocks noGrp="1"/>
          </p:cNvSpPr>
          <p:nvPr>
            <p:ph type="title"/>
          </p:nvPr>
        </p:nvSpPr>
        <p:spPr/>
        <p:txBody>
          <a:bodyPr>
            <a:normAutofit/>
          </a:bodyPr>
          <a:lstStyle/>
          <a:p>
            <a:r>
              <a:rPr lang="en-GB" b="1" dirty="0"/>
              <a:t>Prevention of infectious diseases</a:t>
            </a:r>
          </a:p>
        </p:txBody>
      </p:sp>
      <p:sp>
        <p:nvSpPr>
          <p:cNvPr id="3" name="Content Placeholder 2">
            <a:extLst>
              <a:ext uri="{FF2B5EF4-FFF2-40B4-BE49-F238E27FC236}">
                <a16:creationId xmlns:a16="http://schemas.microsoft.com/office/drawing/2014/main" id="{C9F3A1D0-AF9E-4EB4-AB18-FB7F6BC6E06E}"/>
              </a:ext>
            </a:extLst>
          </p:cNvPr>
          <p:cNvSpPr>
            <a:spLocks noGrp="1"/>
          </p:cNvSpPr>
          <p:nvPr>
            <p:ph idx="1"/>
          </p:nvPr>
        </p:nvSpPr>
        <p:spPr/>
        <p:txBody>
          <a:bodyPr>
            <a:normAutofit fontScale="85000" lnSpcReduction="20000"/>
          </a:bodyPr>
          <a:lstStyle/>
          <a:p>
            <a:pPr>
              <a:buFont typeface="Wingdings" panose="05000000000000000000" pitchFamily="2" charset="2"/>
              <a:buChar char="§"/>
            </a:pPr>
            <a:r>
              <a:rPr lang="en-GB" dirty="0"/>
              <a:t>Vaccination</a:t>
            </a:r>
          </a:p>
          <a:p>
            <a:pPr>
              <a:buFont typeface="Wingdings" panose="05000000000000000000" pitchFamily="2" charset="2"/>
              <a:buChar char="§"/>
            </a:pPr>
            <a:r>
              <a:rPr lang="en-GB" dirty="0"/>
              <a:t>Use of antibiotics.</a:t>
            </a:r>
          </a:p>
          <a:p>
            <a:pPr>
              <a:buFont typeface="Wingdings" panose="05000000000000000000" pitchFamily="2" charset="2"/>
              <a:buChar char="§"/>
            </a:pPr>
            <a:r>
              <a:rPr lang="en-GB" dirty="0"/>
              <a:t>Maintaining proper hygiene.</a:t>
            </a:r>
          </a:p>
          <a:p>
            <a:pPr>
              <a:buFont typeface="Wingdings" panose="05000000000000000000" pitchFamily="2" charset="2"/>
              <a:buChar char="§"/>
            </a:pPr>
            <a:r>
              <a:rPr lang="en-GB" dirty="0"/>
              <a:t>Avoid travelling or going to work when you fall ill.</a:t>
            </a:r>
          </a:p>
          <a:p>
            <a:pPr>
              <a:buFont typeface="Wingdings" panose="05000000000000000000" pitchFamily="2" charset="2"/>
              <a:buChar char="§"/>
            </a:pPr>
            <a:r>
              <a:rPr lang="en-GB" dirty="0"/>
              <a:t>Avoid sharing used personal belongings such as a razor, glass, toothbrush, comb, etc.</a:t>
            </a:r>
          </a:p>
          <a:p>
            <a:pPr>
              <a:buFont typeface="Wingdings" panose="05000000000000000000" pitchFamily="2" charset="2"/>
              <a:buChar char="§"/>
            </a:pPr>
            <a:r>
              <a:rPr lang="en-GB" dirty="0"/>
              <a:t>Keeping your kitchen clean by washing all the used utensils, cooking area before and after preparing each food.</a:t>
            </a:r>
          </a:p>
          <a:p>
            <a:pPr>
              <a:buFont typeface="Wingdings" panose="05000000000000000000" pitchFamily="2" charset="2"/>
              <a:buChar char="§"/>
            </a:pPr>
            <a:r>
              <a:rPr lang="en-GB" dirty="0"/>
              <a:t>Extra care needs to be taken while going to hospitals such as wearing a mask, using sanitizer, etc.</a:t>
            </a:r>
          </a:p>
          <a:p>
            <a:endParaRPr lang="en-GB" dirty="0"/>
          </a:p>
        </p:txBody>
      </p:sp>
    </p:spTree>
    <p:extLst>
      <p:ext uri="{BB962C8B-B14F-4D97-AF65-F5344CB8AC3E}">
        <p14:creationId xmlns:p14="http://schemas.microsoft.com/office/powerpoint/2010/main" val="14950918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53A3A-E433-4850-81A1-07378AB6106B}"/>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46AA71A5-B013-4F47-8B6B-61F66AA6E590}"/>
              </a:ext>
            </a:extLst>
          </p:cNvPr>
          <p:cNvSpPr>
            <a:spLocks noGrp="1"/>
          </p:cNvSpPr>
          <p:nvPr>
            <p:ph idx="1"/>
          </p:nvPr>
        </p:nvSpPr>
        <p:spPr>
          <a:xfrm>
            <a:off x="2639616" y="1470484"/>
            <a:ext cx="7416824" cy="3917032"/>
          </a:xfrm>
        </p:spPr>
        <p:txBody>
          <a:bodyPr>
            <a:normAutofit/>
          </a:bodyPr>
          <a:lstStyle/>
          <a:p>
            <a:pPr marL="0" indent="0">
              <a:buNone/>
            </a:pPr>
            <a:r>
              <a:rPr lang="en-GB" sz="2800" dirty="0"/>
              <a:t>Working in groups research the ways by which infectious diseases can be prevented</a:t>
            </a:r>
          </a:p>
          <a:p>
            <a:endParaRPr lang="en-GB" sz="2800" dirty="0"/>
          </a:p>
          <a:p>
            <a:endParaRPr lang="en-GB" sz="2800" dirty="0"/>
          </a:p>
          <a:p>
            <a:endParaRPr lang="en-GB" sz="2800" dirty="0"/>
          </a:p>
          <a:p>
            <a:pPr marL="0" indent="0" algn="ctr">
              <a:buNone/>
            </a:pPr>
            <a:r>
              <a:rPr lang="en-GB" sz="2800" b="1" dirty="0"/>
              <a:t>Feedback your findings to the whole class</a:t>
            </a:r>
          </a:p>
          <a:p>
            <a:pPr algn="ctr"/>
            <a:endParaRPr lang="en-GB" sz="1800" dirty="0"/>
          </a:p>
        </p:txBody>
      </p:sp>
    </p:spTree>
    <p:extLst>
      <p:ext uri="{BB962C8B-B14F-4D97-AF65-F5344CB8AC3E}">
        <p14:creationId xmlns:p14="http://schemas.microsoft.com/office/powerpoint/2010/main" val="17410499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2209800" y="2066926"/>
            <a:ext cx="7772400" cy="1362075"/>
          </a:xfrm>
        </p:spPr>
        <p:txBody>
          <a:bodyPr>
            <a:normAutofit fontScale="90000"/>
          </a:bodyPr>
          <a:lstStyle/>
          <a:p>
            <a:pPr algn="ctr"/>
            <a:r>
              <a:rPr lang="en-GB" i="1" dirty="0"/>
              <a:t>Who is most at risk for getting infectious diseases?</a:t>
            </a:r>
            <a:br>
              <a:rPr lang="en-GB" i="1" dirty="0"/>
            </a:br>
            <a:endParaRPr lang="en-GB" i="1" dirty="0"/>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8656732" y="3638947"/>
            <a:ext cx="1979712" cy="2002074"/>
          </a:xfrm>
          <a:prstGeom prst="rect">
            <a:avLst/>
          </a:prstGeom>
        </p:spPr>
      </p:pic>
    </p:spTree>
    <p:extLst>
      <p:ext uri="{BB962C8B-B14F-4D97-AF65-F5344CB8AC3E}">
        <p14:creationId xmlns:p14="http://schemas.microsoft.com/office/powerpoint/2010/main" val="8420587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4761E-B81C-43CA-AEF5-261B27E1A0F4}"/>
              </a:ext>
            </a:extLst>
          </p:cNvPr>
          <p:cNvSpPr>
            <a:spLocks noGrp="1"/>
          </p:cNvSpPr>
          <p:nvPr>
            <p:ph type="title"/>
          </p:nvPr>
        </p:nvSpPr>
        <p:spPr/>
        <p:txBody>
          <a:bodyPr>
            <a:normAutofit/>
          </a:bodyPr>
          <a:lstStyle/>
          <a:p>
            <a:r>
              <a:rPr lang="en-GB" b="1" dirty="0"/>
              <a:t>People Most at Higher Risk of ID</a:t>
            </a:r>
          </a:p>
        </p:txBody>
      </p:sp>
      <p:sp>
        <p:nvSpPr>
          <p:cNvPr id="3" name="Content Placeholder 2">
            <a:extLst>
              <a:ext uri="{FF2B5EF4-FFF2-40B4-BE49-F238E27FC236}">
                <a16:creationId xmlns:a16="http://schemas.microsoft.com/office/drawing/2014/main" id="{59795E67-D24C-45C0-B049-A93B65F2EB64}"/>
              </a:ext>
            </a:extLst>
          </p:cNvPr>
          <p:cNvSpPr>
            <a:spLocks noGrp="1"/>
          </p:cNvSpPr>
          <p:nvPr>
            <p:ph idx="1"/>
          </p:nvPr>
        </p:nvSpPr>
        <p:spPr/>
        <p:txBody>
          <a:bodyPr/>
          <a:lstStyle/>
          <a:p>
            <a:pPr>
              <a:buFont typeface="Wingdings" panose="05000000000000000000" pitchFamily="2" charset="2"/>
              <a:buChar char="§"/>
            </a:pPr>
            <a:r>
              <a:rPr lang="en-GB" dirty="0"/>
              <a:t>Anybody can get an infectious disease,</a:t>
            </a:r>
          </a:p>
          <a:p>
            <a:pPr>
              <a:buFont typeface="Wingdings" panose="05000000000000000000" pitchFamily="2" charset="2"/>
              <a:buChar char="§"/>
            </a:pPr>
            <a:r>
              <a:rPr lang="en-GB" dirty="0"/>
              <a:t>But one may be at a higher risk if the </a:t>
            </a:r>
            <a:r>
              <a:rPr lang="en-GB" i="1" dirty="0"/>
              <a:t>immune system </a:t>
            </a:r>
            <a:r>
              <a:rPr lang="en-GB" dirty="0"/>
              <a:t>is weakened or</a:t>
            </a:r>
          </a:p>
          <a:p>
            <a:pPr>
              <a:buFont typeface="Wingdings" panose="05000000000000000000" pitchFamily="2" charset="2"/>
              <a:buChar char="§"/>
            </a:pPr>
            <a:r>
              <a:rPr lang="en-GB" dirty="0"/>
              <a:t> If the person travel to areas with certain highly transmissible diseases.</a:t>
            </a:r>
          </a:p>
        </p:txBody>
      </p:sp>
    </p:spTree>
    <p:extLst>
      <p:ext uri="{BB962C8B-B14F-4D97-AF65-F5344CB8AC3E}">
        <p14:creationId xmlns:p14="http://schemas.microsoft.com/office/powerpoint/2010/main" val="24681686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73E81-9C5A-4F07-8115-17A0290F6EAD}"/>
              </a:ext>
            </a:extLst>
          </p:cNvPr>
          <p:cNvSpPr>
            <a:spLocks noGrp="1"/>
          </p:cNvSpPr>
          <p:nvPr>
            <p:ph type="title"/>
          </p:nvPr>
        </p:nvSpPr>
        <p:spPr/>
        <p:txBody>
          <a:bodyPr>
            <a:normAutofit/>
          </a:bodyPr>
          <a:lstStyle/>
          <a:p>
            <a:r>
              <a:rPr lang="en-GB" b="1" dirty="0"/>
              <a:t>People Most at Higher Risk of ID</a:t>
            </a:r>
            <a:endParaRPr lang="en-GB" dirty="0"/>
          </a:p>
        </p:txBody>
      </p:sp>
      <p:sp>
        <p:nvSpPr>
          <p:cNvPr id="3" name="Content Placeholder 2">
            <a:extLst>
              <a:ext uri="{FF2B5EF4-FFF2-40B4-BE49-F238E27FC236}">
                <a16:creationId xmlns:a16="http://schemas.microsoft.com/office/drawing/2014/main" id="{AB9E506B-9FB3-4238-A7C0-FDD114BBFC92}"/>
              </a:ext>
            </a:extLst>
          </p:cNvPr>
          <p:cNvSpPr>
            <a:spLocks noGrp="1"/>
          </p:cNvSpPr>
          <p:nvPr>
            <p:ph idx="1"/>
          </p:nvPr>
        </p:nvSpPr>
        <p:spPr/>
        <p:txBody>
          <a:bodyPr>
            <a:normAutofit fontScale="85000" lnSpcReduction="20000"/>
          </a:bodyPr>
          <a:lstStyle/>
          <a:p>
            <a:pPr marL="0" indent="0">
              <a:buNone/>
            </a:pPr>
            <a:r>
              <a:rPr lang="en-GB" dirty="0"/>
              <a:t>People at higher risk of getting infectious disease include:</a:t>
            </a:r>
          </a:p>
          <a:p>
            <a:pPr marL="0" indent="0">
              <a:buNone/>
            </a:pPr>
            <a:endParaRPr lang="en-GB" dirty="0"/>
          </a:p>
          <a:p>
            <a:pPr>
              <a:buFont typeface="Wingdings" panose="05000000000000000000" pitchFamily="2" charset="2"/>
              <a:buChar char="§"/>
            </a:pPr>
            <a:r>
              <a:rPr lang="en-GB" dirty="0"/>
              <a:t>Those with suppressed or compromised immune systems, such as those receiving cancer treatments, living with HIV or on certain medicines.</a:t>
            </a:r>
          </a:p>
          <a:p>
            <a:pPr>
              <a:buFont typeface="Wingdings" panose="05000000000000000000" pitchFamily="2" charset="2"/>
              <a:buChar char="§"/>
            </a:pPr>
            <a:r>
              <a:rPr lang="en-GB" dirty="0"/>
              <a:t>Young children, pregnant people and adults over 60.</a:t>
            </a:r>
          </a:p>
          <a:p>
            <a:pPr>
              <a:buFont typeface="Wingdings" panose="05000000000000000000" pitchFamily="2" charset="2"/>
              <a:buChar char="§"/>
            </a:pPr>
            <a:r>
              <a:rPr lang="en-GB" dirty="0"/>
              <a:t>Those who are unvaccinated against common infectious diseases.</a:t>
            </a:r>
          </a:p>
          <a:p>
            <a:pPr>
              <a:buFont typeface="Wingdings" panose="05000000000000000000" pitchFamily="2" charset="2"/>
              <a:buChar char="§"/>
            </a:pPr>
            <a:r>
              <a:rPr lang="en-GB" dirty="0"/>
              <a:t>Healthcare workers.</a:t>
            </a:r>
          </a:p>
          <a:p>
            <a:pPr>
              <a:buFont typeface="Wingdings" panose="05000000000000000000" pitchFamily="2" charset="2"/>
              <a:buChar char="§"/>
            </a:pPr>
            <a:r>
              <a:rPr lang="en-GB" dirty="0"/>
              <a:t>People traveling to areas where they may be exposed to mosquitoes that carry pathogens such as </a:t>
            </a:r>
            <a:r>
              <a:rPr lang="en-GB" dirty="0">
                <a:hlinkClick r:id="rId2"/>
              </a:rPr>
              <a:t>malaria</a:t>
            </a:r>
            <a:r>
              <a:rPr lang="en-GB" dirty="0"/>
              <a:t>, </a:t>
            </a:r>
            <a:r>
              <a:rPr lang="en-GB" dirty="0">
                <a:hlinkClick r:id="rId3"/>
              </a:rPr>
              <a:t>dengue virus</a:t>
            </a:r>
            <a:r>
              <a:rPr lang="en-GB" dirty="0"/>
              <a:t> and </a:t>
            </a:r>
            <a:r>
              <a:rPr lang="en-GB" dirty="0">
                <a:hlinkClick r:id="rId4"/>
              </a:rPr>
              <a:t>Zika viruses</a:t>
            </a:r>
            <a:r>
              <a:rPr lang="en-GB" dirty="0"/>
              <a:t>.</a:t>
            </a:r>
          </a:p>
          <a:p>
            <a:endParaRPr lang="en-GB" dirty="0"/>
          </a:p>
        </p:txBody>
      </p:sp>
    </p:spTree>
    <p:extLst>
      <p:ext uri="{BB962C8B-B14F-4D97-AF65-F5344CB8AC3E}">
        <p14:creationId xmlns:p14="http://schemas.microsoft.com/office/powerpoint/2010/main" val="3796140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77D4B-FBE5-E93A-55AB-15E03BC7579B}"/>
              </a:ext>
            </a:extLst>
          </p:cNvPr>
          <p:cNvSpPr>
            <a:spLocks noGrp="1"/>
          </p:cNvSpPr>
          <p:nvPr>
            <p:ph type="title"/>
          </p:nvPr>
        </p:nvSpPr>
        <p:spPr/>
        <p:txBody>
          <a:bodyPr/>
          <a:lstStyle/>
          <a:p>
            <a:r>
              <a:rPr lang="en-GB" b="1" dirty="0"/>
              <a:t>BREAK </a:t>
            </a:r>
          </a:p>
        </p:txBody>
      </p:sp>
      <p:pic>
        <p:nvPicPr>
          <p:cNvPr id="5" name="Content Placeholder 4" descr="Tea with solid fill">
            <a:extLst>
              <a:ext uri="{FF2B5EF4-FFF2-40B4-BE49-F238E27FC236}">
                <a16:creationId xmlns:a16="http://schemas.microsoft.com/office/drawing/2014/main" id="{6E507EAD-F7D9-6DB0-A749-49466375D5B9}"/>
              </a:ext>
            </a:extLst>
          </p:cNvPr>
          <p:cNvPicPr>
            <a:picLocks noGrp="1" noChangeAspect="1"/>
          </p:cNvPicPr>
          <p:nvPr>
            <p:ph idx="1"/>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265680" y="2346960"/>
            <a:ext cx="2468880" cy="2286000"/>
          </a:xfrm>
        </p:spPr>
      </p:pic>
      <p:pic>
        <p:nvPicPr>
          <p:cNvPr id="7" name="Graphic 6" descr="Coffee with solid fill">
            <a:extLst>
              <a:ext uri="{FF2B5EF4-FFF2-40B4-BE49-F238E27FC236}">
                <a16:creationId xmlns:a16="http://schemas.microsoft.com/office/drawing/2014/main" id="{29A9720A-6C0D-D734-D387-C49415DA913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25920" y="2468880"/>
            <a:ext cx="2143760" cy="2164080"/>
          </a:xfrm>
          <a:prstGeom prst="rect">
            <a:avLst/>
          </a:prstGeom>
        </p:spPr>
      </p:pic>
    </p:spTree>
    <p:extLst>
      <p:ext uri="{BB962C8B-B14F-4D97-AF65-F5344CB8AC3E}">
        <p14:creationId xmlns:p14="http://schemas.microsoft.com/office/powerpoint/2010/main" val="38271177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BCEA3-F99C-91AC-3607-5CE958D3619C}"/>
              </a:ext>
            </a:extLst>
          </p:cNvPr>
          <p:cNvSpPr>
            <a:spLocks noGrp="1"/>
          </p:cNvSpPr>
          <p:nvPr>
            <p:ph type="title"/>
          </p:nvPr>
        </p:nvSpPr>
        <p:spPr/>
        <p:txBody>
          <a:bodyPr/>
          <a:lstStyle/>
          <a:p>
            <a:r>
              <a:rPr lang="en-GB" dirty="0"/>
              <a:t>Assignment 1</a:t>
            </a:r>
          </a:p>
        </p:txBody>
      </p:sp>
      <p:sp>
        <p:nvSpPr>
          <p:cNvPr id="3" name="Content Placeholder 2">
            <a:extLst>
              <a:ext uri="{FF2B5EF4-FFF2-40B4-BE49-F238E27FC236}">
                <a16:creationId xmlns:a16="http://schemas.microsoft.com/office/drawing/2014/main" id="{6F35889F-4497-DA1C-D65E-C014609E8FCE}"/>
              </a:ext>
            </a:extLst>
          </p:cNvPr>
          <p:cNvSpPr>
            <a:spLocks noGrp="1"/>
          </p:cNvSpPr>
          <p:nvPr>
            <p:ph idx="1"/>
          </p:nvPr>
        </p:nvSpPr>
        <p:spPr/>
        <p:txBody>
          <a:bodyPr>
            <a:normAutofit/>
          </a:bodyPr>
          <a:lstStyle/>
          <a:p>
            <a:r>
              <a:rPr lang="en-GB" dirty="0"/>
              <a:t>This Assignment is a group work activity and will take place in  Week 6. </a:t>
            </a:r>
          </a:p>
          <a:p>
            <a:pPr marL="0" indent="0">
              <a:buNone/>
            </a:pPr>
            <a:r>
              <a:rPr lang="en-GB" dirty="0"/>
              <a:t>   </a:t>
            </a:r>
            <a:endParaRPr lang="en-GB" baseline="30000" dirty="0"/>
          </a:p>
          <a:p>
            <a:pPr marL="0" indent="0">
              <a:buNone/>
            </a:pPr>
            <a:endParaRPr lang="en-GB" baseline="30000" dirty="0"/>
          </a:p>
          <a:p>
            <a:r>
              <a:rPr lang="en-GB" sz="4400" baseline="30000" dirty="0"/>
              <a:t>A member of the course delivery team will complete your assessment. </a:t>
            </a:r>
            <a:endParaRPr lang="en-GB" sz="4400" dirty="0"/>
          </a:p>
        </p:txBody>
      </p:sp>
    </p:spTree>
    <p:extLst>
      <p:ext uri="{BB962C8B-B14F-4D97-AF65-F5344CB8AC3E}">
        <p14:creationId xmlns:p14="http://schemas.microsoft.com/office/powerpoint/2010/main" val="204315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12CDE-9EBF-664F-E130-7C10DADC27BB}"/>
              </a:ext>
            </a:extLst>
          </p:cNvPr>
          <p:cNvSpPr>
            <a:spLocks noGrp="1"/>
          </p:cNvSpPr>
          <p:nvPr>
            <p:ph type="title"/>
          </p:nvPr>
        </p:nvSpPr>
        <p:spPr/>
        <p:txBody>
          <a:bodyPr/>
          <a:lstStyle/>
          <a:p>
            <a:r>
              <a:rPr lang="en-GB" dirty="0"/>
              <a:t>Assignment 1 </a:t>
            </a:r>
          </a:p>
        </p:txBody>
      </p:sp>
      <p:graphicFrame>
        <p:nvGraphicFramePr>
          <p:cNvPr id="7" name="Content Placeholder 6">
            <a:extLst>
              <a:ext uri="{FF2B5EF4-FFF2-40B4-BE49-F238E27FC236}">
                <a16:creationId xmlns:a16="http://schemas.microsoft.com/office/drawing/2014/main" id="{8553E999-34B2-F1CA-9B41-1DFEBFCEAA9F}"/>
              </a:ext>
            </a:extLst>
          </p:cNvPr>
          <p:cNvGraphicFramePr>
            <a:graphicFrameLocks noGrp="1"/>
          </p:cNvGraphicFramePr>
          <p:nvPr>
            <p:ph idx="1"/>
          </p:nvPr>
        </p:nvGraphicFramePr>
        <p:xfrm>
          <a:off x="2945765" y="3482181"/>
          <a:ext cx="6300470" cy="152400"/>
        </p:xfrm>
        <a:graphic>
          <a:graphicData uri="http://schemas.openxmlformats.org/drawingml/2006/table">
            <a:tbl>
              <a:tblPr firstRow="1" firstCol="1" lastRow="1" lastCol="1" bandRow="1" bandCol="1"/>
              <a:tblGrid>
                <a:gridCol w="6300470">
                  <a:extLst>
                    <a:ext uri="{9D8B030D-6E8A-4147-A177-3AD203B41FA5}">
                      <a16:colId xmlns:a16="http://schemas.microsoft.com/office/drawing/2014/main" val="2685637556"/>
                    </a:ext>
                  </a:extLst>
                </a:gridCol>
              </a:tblGrid>
              <a:tr h="0">
                <a:tc>
                  <a:txBody>
                    <a:bodyPr/>
                    <a:lstStyle/>
                    <a:p>
                      <a:pPr algn="ctr">
                        <a:spcBef>
                          <a:spcPts val="600"/>
                        </a:spcBef>
                        <a:spcAft>
                          <a:spcPts val="600"/>
                        </a:spcAft>
                      </a:pPr>
                      <a:r>
                        <a:rPr lang="en-GB" sz="1000" b="1">
                          <a:solidFill>
                            <a:srgbClr val="000000"/>
                          </a:solidFill>
                          <a:effectLst/>
                          <a:latin typeface="Arial" panose="020B0604020202020204" pitchFamily="34" charset="0"/>
                        </a:rPr>
                        <a:t>LEVEL 4 ASSESSMENT SPECIFICATION </a:t>
                      </a:r>
                      <a:endParaRPr lang="en-GB" sz="1000" b="1">
                        <a:effectLst/>
                        <a:latin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3214248982"/>
                  </a:ext>
                </a:extLst>
              </a:tr>
            </a:tbl>
          </a:graphicData>
        </a:graphic>
      </p:graphicFrame>
      <p:graphicFrame>
        <p:nvGraphicFramePr>
          <p:cNvPr id="8" name="Table 7">
            <a:extLst>
              <a:ext uri="{FF2B5EF4-FFF2-40B4-BE49-F238E27FC236}">
                <a16:creationId xmlns:a16="http://schemas.microsoft.com/office/drawing/2014/main" id="{4CD57DA2-1778-32A3-64B6-E86CAC0A7B6D}"/>
              </a:ext>
            </a:extLst>
          </p:cNvPr>
          <p:cNvGraphicFramePr>
            <a:graphicFrameLocks noGrp="1"/>
          </p:cNvGraphicFramePr>
          <p:nvPr/>
        </p:nvGraphicFramePr>
        <p:xfrm>
          <a:off x="2947988" y="1556791"/>
          <a:ext cx="6296025" cy="3672408"/>
        </p:xfrm>
        <a:graphic>
          <a:graphicData uri="http://schemas.openxmlformats.org/drawingml/2006/table">
            <a:tbl>
              <a:tblPr/>
              <a:tblGrid>
                <a:gridCol w="1328921">
                  <a:extLst>
                    <a:ext uri="{9D8B030D-6E8A-4147-A177-3AD203B41FA5}">
                      <a16:colId xmlns:a16="http://schemas.microsoft.com/office/drawing/2014/main" val="932907406"/>
                    </a:ext>
                  </a:extLst>
                </a:gridCol>
                <a:gridCol w="2090844">
                  <a:extLst>
                    <a:ext uri="{9D8B030D-6E8A-4147-A177-3AD203B41FA5}">
                      <a16:colId xmlns:a16="http://schemas.microsoft.com/office/drawing/2014/main" val="1545872807"/>
                    </a:ext>
                  </a:extLst>
                </a:gridCol>
                <a:gridCol w="1438130">
                  <a:extLst>
                    <a:ext uri="{9D8B030D-6E8A-4147-A177-3AD203B41FA5}">
                      <a16:colId xmlns:a16="http://schemas.microsoft.com/office/drawing/2014/main" val="1939919471"/>
                    </a:ext>
                  </a:extLst>
                </a:gridCol>
                <a:gridCol w="1438130">
                  <a:extLst>
                    <a:ext uri="{9D8B030D-6E8A-4147-A177-3AD203B41FA5}">
                      <a16:colId xmlns:a16="http://schemas.microsoft.com/office/drawing/2014/main" val="3623285126"/>
                    </a:ext>
                  </a:extLst>
                </a:gridCol>
              </a:tblGrid>
              <a:tr h="286500">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Student name:</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Student ID number:</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0591947"/>
                  </a:ext>
                </a:extLst>
              </a:tr>
              <a:tr h="573000">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Programme:</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Certificate of Higher Education Skills for the Workplace (Health and Social Care)</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659899614"/>
                  </a:ext>
                </a:extLst>
              </a:tr>
              <a:tr h="833454">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Module:</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gridSpan="3">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Introduction to Public Health  </a:t>
                      </a:r>
                      <a:endParaRPr lang="en-GB" sz="1000">
                        <a:effectLst/>
                        <a:latin typeface="Times New Roman" panose="02020603050405020304" pitchFamily="18" charset="0"/>
                        <a:ea typeface="Times New Roman" panose="02020603050405020304" pitchFamily="18" charset="0"/>
                      </a:endParaRPr>
                    </a:p>
                    <a:p>
                      <a:pPr algn="just">
                        <a:spcBef>
                          <a:spcPts val="600"/>
                        </a:spcBef>
                        <a:spcAft>
                          <a:spcPts val="600"/>
                        </a:spcAft>
                      </a:pPr>
                      <a:r>
                        <a:rPr lang="en-GB" sz="1100" b="1">
                          <a:effectLst/>
                          <a:latin typeface="Arial" panose="020B0604020202020204" pitchFamily="34" charset="0"/>
                          <a:ea typeface="Times New Roman" panose="02020603050405020304" pitchFamily="18" charset="0"/>
                        </a:rPr>
                        <a:t> </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911614009"/>
                  </a:ext>
                </a:extLst>
              </a:tr>
              <a:tr h="859500">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Module code:</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LCHS4008</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r>
                        <a:rPr lang="en-GB" sz="1100" b="1">
                          <a:solidFill>
                            <a:srgbClr val="000000"/>
                          </a:solidFill>
                          <a:effectLst/>
                          <a:latin typeface="Arial" panose="020B0604020202020204" pitchFamily="34" charset="0"/>
                        </a:rPr>
                        <a:t>Contribution to Overall Module Assessment (%):</a:t>
                      </a:r>
                      <a:endParaRPr lang="en-GB" sz="1000" b="1">
                        <a:effectLst/>
                        <a:latin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           50%</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02270316"/>
                  </a:ext>
                </a:extLst>
              </a:tr>
              <a:tr h="286500">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Lecturer:</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Gillian Weaver</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Internal Verifier:</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Dr Besty Jose</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9173980"/>
                  </a:ext>
                </a:extLst>
              </a:tr>
              <a:tr h="833454">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Assignment Title:</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100" b="1">
                          <a:effectLst/>
                          <a:latin typeface="Arial" panose="020B0604020202020204" pitchFamily="34" charset="0"/>
                          <a:ea typeface="Times New Roman" panose="02020603050405020304" pitchFamily="18" charset="0"/>
                        </a:rPr>
                        <a:t>Component 1</a:t>
                      </a:r>
                      <a:endParaRPr lang="en-GB" sz="1000">
                        <a:effectLst/>
                        <a:latin typeface="Times New Roman" panose="02020603050405020304" pitchFamily="18" charset="0"/>
                        <a:ea typeface="Times New Roman" panose="02020603050405020304" pitchFamily="18" charset="0"/>
                      </a:endParaRPr>
                    </a:p>
                    <a:p>
                      <a:pPr algn="just">
                        <a:spcBef>
                          <a:spcPts val="600"/>
                        </a:spcBef>
                        <a:spcAft>
                          <a:spcPts val="600"/>
                        </a:spcAft>
                      </a:pPr>
                      <a:r>
                        <a:rPr lang="en-GB" sz="1100" b="1">
                          <a:effectLst/>
                          <a:latin typeface="Arial" panose="020B0604020202020204" pitchFamily="34" charset="0"/>
                          <a:ea typeface="Times New Roman" panose="02020603050405020304" pitchFamily="18" charset="0"/>
                        </a:rPr>
                        <a:t>Event discussion (Group) </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Bef>
                          <a:spcPts val="600"/>
                        </a:spcBef>
                        <a:spcAft>
                          <a:spcPts val="600"/>
                        </a:spcAft>
                      </a:pPr>
                      <a:r>
                        <a:rPr lang="en-GB" sz="1100" b="1">
                          <a:solidFill>
                            <a:srgbClr val="000000"/>
                          </a:solidFill>
                          <a:effectLst/>
                          <a:latin typeface="Arial" panose="020B0604020202020204" pitchFamily="34" charset="0"/>
                          <a:ea typeface="Times New Roman" panose="02020603050405020304" pitchFamily="18" charset="0"/>
                        </a:rPr>
                        <a:t>Word count (or equivalent):</a:t>
                      </a:r>
                      <a:endParaRPr lang="en-GB" sz="100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pattFill prst="pct20">
                      <a:fgClr>
                        <a:srgbClr val="FFFFFF"/>
                      </a:fgClr>
                      <a:bgClr>
                        <a:srgbClr val="D9D9D9"/>
                      </a:bgClr>
                    </a:pattFill>
                  </a:tcPr>
                </a:tc>
                <a:tc>
                  <a:txBody>
                    <a:bodyPr/>
                    <a:lstStyle/>
                    <a:p>
                      <a:pPr algn="just">
                        <a:spcBef>
                          <a:spcPts val="600"/>
                        </a:spcBef>
                        <a:spcAft>
                          <a:spcPts val="600"/>
                        </a:spcAft>
                      </a:pPr>
                      <a:r>
                        <a:rPr lang="en-GB" sz="1100" b="1" dirty="0">
                          <a:effectLst/>
                          <a:latin typeface="Arial" panose="020B0604020202020204" pitchFamily="34" charset="0"/>
                          <a:ea typeface="Times New Roman" panose="02020603050405020304" pitchFamily="18" charset="0"/>
                        </a:rPr>
                        <a:t>5 minutes per student</a:t>
                      </a:r>
                      <a:endParaRPr lang="en-GB" sz="1000" dirty="0">
                        <a:effectLs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04309201"/>
                  </a:ext>
                </a:extLst>
              </a:tr>
            </a:tbl>
          </a:graphicData>
        </a:graphic>
      </p:graphicFrame>
      <p:sp>
        <p:nvSpPr>
          <p:cNvPr id="9" name="Rectangle 2">
            <a:extLst>
              <a:ext uri="{FF2B5EF4-FFF2-40B4-BE49-F238E27FC236}">
                <a16:creationId xmlns:a16="http://schemas.microsoft.com/office/drawing/2014/main" id="{DE3DA00C-21BB-F0D4-28F4-6E6B80E2E8E0}"/>
              </a:ext>
            </a:extLst>
          </p:cNvPr>
          <p:cNvSpPr>
            <a:spLocks noChangeArrowheads="1"/>
          </p:cNvSpPr>
          <p:nvPr/>
        </p:nvSpPr>
        <p:spPr bwMode="auto">
          <a:xfrm>
            <a:off x="1524001"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9115758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8AD53-B7C0-5185-E398-17229BCC21AD}"/>
              </a:ext>
            </a:extLst>
          </p:cNvPr>
          <p:cNvSpPr>
            <a:spLocks noGrp="1"/>
          </p:cNvSpPr>
          <p:nvPr>
            <p:ph type="title"/>
          </p:nvPr>
        </p:nvSpPr>
        <p:spPr/>
        <p:txBody>
          <a:bodyPr/>
          <a:lstStyle/>
          <a:p>
            <a:r>
              <a:rPr lang="en-GB" dirty="0"/>
              <a:t>Notes: </a:t>
            </a:r>
          </a:p>
        </p:txBody>
      </p:sp>
      <p:sp>
        <p:nvSpPr>
          <p:cNvPr id="3" name="Content Placeholder 2">
            <a:extLst>
              <a:ext uri="{FF2B5EF4-FFF2-40B4-BE49-F238E27FC236}">
                <a16:creationId xmlns:a16="http://schemas.microsoft.com/office/drawing/2014/main" id="{9DCC8311-F9CC-4D9B-4CC9-6D57E3641028}"/>
              </a:ext>
            </a:extLst>
          </p:cNvPr>
          <p:cNvSpPr>
            <a:spLocks noGrp="1"/>
          </p:cNvSpPr>
          <p:nvPr>
            <p:ph idx="1"/>
          </p:nvPr>
        </p:nvSpPr>
        <p:spPr/>
        <p:txBody>
          <a:bodyPr/>
          <a:lstStyle/>
          <a:p>
            <a:pPr marL="457200" algn="just"/>
            <a:r>
              <a:rPr lang="en-GB" sz="2400" dirty="0">
                <a:latin typeface="Arial" panose="020B0604020202020204" pitchFamily="34" charset="0"/>
                <a:ea typeface="Times New Roman" panose="02020603050405020304" pitchFamily="18" charset="0"/>
              </a:rPr>
              <a:t>As this is a discussion, you will be awarded a mark based on the knowledge, understanding, and skills that you demonstrate during your talk and discussion. </a:t>
            </a:r>
          </a:p>
          <a:p>
            <a:pPr marL="457200" algn="just"/>
            <a:r>
              <a:rPr lang="en-GB" sz="2400" dirty="0">
                <a:latin typeface="Arial" panose="020B0604020202020204" pitchFamily="34" charset="0"/>
                <a:ea typeface="Times New Roman" panose="02020603050405020304" pitchFamily="18" charset="0"/>
              </a:rPr>
              <a:t>You may be asked questions to clarify any points you make as part of this. </a:t>
            </a:r>
          </a:p>
          <a:p>
            <a:pPr marL="457200" algn="just"/>
            <a:r>
              <a:rPr lang="en-GB" sz="2400" dirty="0">
                <a:latin typeface="Arial" panose="020B0604020202020204" pitchFamily="34" charset="0"/>
                <a:ea typeface="Times New Roman" panose="02020603050405020304" pitchFamily="18" charset="0"/>
              </a:rPr>
              <a:t>Your work must be underpinned by researched facts and data that show your research skills and understanding of the key points that you have included</a:t>
            </a:r>
            <a:r>
              <a:rPr lang="en-GB" sz="1800" dirty="0">
                <a:latin typeface="Arial" panose="020B0604020202020204" pitchFamily="34" charset="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pPr marL="114300" indent="0" algn="just">
              <a:lnSpc>
                <a:spcPct val="115000"/>
              </a:lnSpc>
              <a:buNone/>
            </a:pPr>
            <a:r>
              <a:rPr lang="en-GB" sz="1800" dirty="0">
                <a:latin typeface="Arial" panose="020B0604020202020204" pitchFamily="34" charset="0"/>
                <a:ea typeface="Times New Roman" panose="02020603050405020304" pitchFamily="18" charset="0"/>
              </a:rPr>
              <a:t> </a:t>
            </a:r>
            <a:endParaRPr lang="en-GB" sz="1800" dirty="0">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11282543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3D170-470E-F023-23FB-2AF9FE10A687}"/>
              </a:ext>
            </a:extLst>
          </p:cNvPr>
          <p:cNvSpPr>
            <a:spLocks noGrp="1"/>
          </p:cNvSpPr>
          <p:nvPr>
            <p:ph type="title"/>
          </p:nvPr>
        </p:nvSpPr>
        <p:spPr/>
        <p:txBody>
          <a:bodyPr/>
          <a:lstStyle/>
          <a:p>
            <a:r>
              <a:rPr lang="en-GB" b="1" dirty="0"/>
              <a:t>Workshop</a:t>
            </a:r>
          </a:p>
        </p:txBody>
      </p:sp>
      <p:sp>
        <p:nvSpPr>
          <p:cNvPr id="3" name="Content Placeholder 2">
            <a:extLst>
              <a:ext uri="{FF2B5EF4-FFF2-40B4-BE49-F238E27FC236}">
                <a16:creationId xmlns:a16="http://schemas.microsoft.com/office/drawing/2014/main" id="{4C7B62AB-70F2-8158-E197-9C10CB3D9D52}"/>
              </a:ext>
            </a:extLst>
          </p:cNvPr>
          <p:cNvSpPr>
            <a:spLocks noGrp="1"/>
          </p:cNvSpPr>
          <p:nvPr>
            <p:ph idx="1"/>
          </p:nvPr>
        </p:nvSpPr>
        <p:spPr/>
        <p:txBody>
          <a:bodyPr/>
          <a:lstStyle/>
          <a:p>
            <a:r>
              <a:rPr lang="en-GB" dirty="0"/>
              <a:t>Use the resources provided, and your own research, practice your group discussion skills in preparation for next week.</a:t>
            </a:r>
          </a:p>
          <a:p>
            <a:endParaRPr lang="en-GB" dirty="0"/>
          </a:p>
          <a:p>
            <a:r>
              <a:rPr lang="en-GB" dirty="0"/>
              <a:t>Your lecturer will observe and give you feedback. </a:t>
            </a:r>
          </a:p>
        </p:txBody>
      </p:sp>
    </p:spTree>
    <p:extLst>
      <p:ext uri="{BB962C8B-B14F-4D97-AF65-F5344CB8AC3E}">
        <p14:creationId xmlns:p14="http://schemas.microsoft.com/office/powerpoint/2010/main" val="18321807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1577</TotalTime>
  <Words>1540</Words>
  <Application>Microsoft Office PowerPoint</Application>
  <PresentationFormat>Widescreen</PresentationFormat>
  <Paragraphs>176</Paragraphs>
  <Slides>31</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Arial</vt:lpstr>
      <vt:lpstr>Calibri</vt:lpstr>
      <vt:lpstr>Courier New</vt:lpstr>
      <vt:lpstr>Myriad Pro</vt:lpstr>
      <vt:lpstr>Tahoma</vt:lpstr>
      <vt:lpstr>Times New Roman</vt:lpstr>
      <vt:lpstr>Wingdings</vt:lpstr>
      <vt:lpstr>20140311PresentationUWTSDTemplate</vt:lpstr>
      <vt:lpstr>INTRODUCTION TO PUBLIC HEALTH</vt:lpstr>
      <vt:lpstr>Learning outcomes</vt:lpstr>
      <vt:lpstr>Module Summary</vt:lpstr>
      <vt:lpstr>Lesson objectives</vt:lpstr>
      <vt:lpstr>How do infectious diseases spread?</vt:lpstr>
      <vt:lpstr>Spread of infectious diseases </vt:lpstr>
      <vt:lpstr>Spread of infectious diseases </vt:lpstr>
      <vt:lpstr>Spread of infectious diseases </vt:lpstr>
      <vt:lpstr>Spread of infectious diseases </vt:lpstr>
      <vt:lpstr>Activity</vt:lpstr>
      <vt:lpstr>Class Activity</vt:lpstr>
      <vt:lpstr>Activity</vt:lpstr>
      <vt:lpstr>In summary: Activity</vt:lpstr>
      <vt:lpstr>Transmission of infectious diseases</vt:lpstr>
      <vt:lpstr>Reservoir of infection </vt:lpstr>
      <vt:lpstr>Portal of entry</vt:lpstr>
      <vt:lpstr>Portal of exit</vt:lpstr>
      <vt:lpstr>Susceptible host</vt:lpstr>
      <vt:lpstr>PowerPoint Presentation</vt:lpstr>
      <vt:lpstr>The chain of infection</vt:lpstr>
      <vt:lpstr>How can infectious diseases be prevented?</vt:lpstr>
      <vt:lpstr>Prevention of infectious diseases</vt:lpstr>
      <vt:lpstr>Activity</vt:lpstr>
      <vt:lpstr>Who is most at risk for getting infectious diseases? </vt:lpstr>
      <vt:lpstr>People Most at Higher Risk of ID</vt:lpstr>
      <vt:lpstr>People Most at Higher Risk of ID</vt:lpstr>
      <vt:lpstr>BREAK </vt:lpstr>
      <vt:lpstr>Assignment 1</vt:lpstr>
      <vt:lpstr>Assignment 1 </vt:lpstr>
      <vt:lpstr>Notes: </vt:lpstr>
      <vt:lpstr>Workshop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9 slides</dc:title>
  <dc:creator>Gillian Weaver</dc:creator>
  <cp:lastModifiedBy>Gillian Weaver</cp:lastModifiedBy>
  <cp:revision>15</cp:revision>
  <dcterms:created xsi:type="dcterms:W3CDTF">2024-01-05T12:24:17Z</dcterms:created>
  <dcterms:modified xsi:type="dcterms:W3CDTF">2025-12-29T14:38:40Z</dcterms:modified>
</cp:coreProperties>
</file>