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xlsx" ContentType="application/vnd.openxmlformats-officedocument.spreadsheetml.sheet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3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2" r:id="rId6"/>
    <p:sldId id="263" r:id="rId7"/>
    <p:sldId id="284" r:id="rId8"/>
    <p:sldId id="264" r:id="rId9"/>
    <p:sldId id="265" r:id="rId10"/>
    <p:sldId id="261" r:id="rId11"/>
    <p:sldId id="272" r:id="rId12"/>
    <p:sldId id="267" r:id="rId13"/>
    <p:sldId id="268" r:id="rId14"/>
    <p:sldId id="269" r:id="rId15"/>
    <p:sldId id="270" r:id="rId16"/>
    <p:sldId id="271" r:id="rId17"/>
    <p:sldId id="266" r:id="rId18"/>
    <p:sldId id="276" r:id="rId19"/>
    <p:sldId id="275" r:id="rId20"/>
    <p:sldId id="277" r:id="rId21"/>
    <p:sldId id="273" r:id="rId22"/>
    <p:sldId id="260" r:id="rId23"/>
    <p:sldId id="281" r:id="rId24"/>
    <p:sldId id="278" r:id="rId25"/>
    <p:sldId id="280" r:id="rId26"/>
    <p:sldId id="274" r:id="rId27"/>
    <p:sldId id="279" r:id="rId28"/>
    <p:sldId id="282" r:id="rId29"/>
    <p:sldId id="283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ABD258CE-D1A4-114A-82DB-F6C78C17351F}">
          <p14:sldIdLst>
            <p14:sldId id="256"/>
            <p14:sldId id="257"/>
            <p14:sldId id="258"/>
          </p14:sldIdLst>
        </p14:section>
        <p14:section name="Assessing a Business Idea" id="{61E44281-14D0-9C4C-B57B-99B71C763C8B}">
          <p14:sldIdLst>
            <p14:sldId id="259"/>
            <p14:sldId id="262"/>
            <p14:sldId id="263"/>
            <p14:sldId id="284"/>
            <p14:sldId id="264"/>
            <p14:sldId id="265"/>
            <p14:sldId id="261"/>
            <p14:sldId id="272"/>
          </p14:sldIdLst>
        </p14:section>
        <p14:section name="Business Structure" id="{567BB7AB-8988-F946-A89A-AA4D6F990503}">
          <p14:sldIdLst>
            <p14:sldId id="267"/>
            <p14:sldId id="268"/>
            <p14:sldId id="269"/>
            <p14:sldId id="270"/>
            <p14:sldId id="271"/>
          </p14:sldIdLst>
        </p14:section>
        <p14:section name="Business Planning" id="{2B70DF52-8459-D44C-9BA2-BEB864BBED04}">
          <p14:sldIdLst>
            <p14:sldId id="266"/>
            <p14:sldId id="276"/>
            <p14:sldId id="275"/>
            <p14:sldId id="277"/>
          </p14:sldIdLst>
        </p14:section>
        <p14:section name="Conclusion" id="{5DEBBC50-74D3-9947-80DA-34E2060AC575}">
          <p14:sldIdLst>
            <p14:sldId id="273"/>
            <p14:sldId id="260"/>
          </p14:sldIdLst>
        </p14:section>
        <p14:section name="Seminar Tasks" id="{E6F9E58E-EF8D-7A4C-AF58-D8EB0DE239C7}">
          <p14:sldIdLst>
            <p14:sldId id="281"/>
            <p14:sldId id="278"/>
          </p14:sldIdLst>
        </p14:section>
        <p14:section name="Self Study" id="{9E308827-61B8-8940-9F46-2C9EFA311665}">
          <p14:sldIdLst>
            <p14:sldId id="280"/>
            <p14:sldId id="274"/>
            <p14:sldId id="279"/>
            <p14:sldId id="282"/>
            <p14:sldId id="283"/>
            <p14:sldId id="28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22" autoAdjust="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-14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6493014361335"/>
          <c:y val="0.101730251638187"/>
          <c:w val="0.498979822870402"/>
          <c:h val="0.89826974836181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Sheet1!$A$2:$A$4</c:f>
              <c:strCache>
                <c:ptCount val="3"/>
                <c:pt idx="0">
                  <c:v>Thinkers</c:v>
                </c:pt>
                <c:pt idx="1">
                  <c:v>Doers</c:v>
                </c:pt>
                <c:pt idx="2">
                  <c:v>Avoiders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0.11</c:v>
                </c:pt>
                <c:pt idx="1">
                  <c:v>0.13</c:v>
                </c:pt>
                <c:pt idx="2">
                  <c:v>0.76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53544246861635"/>
          <c:y val="0.27358254070429"/>
          <c:w val="0.233058222424592"/>
          <c:h val="0.35626759698255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15DAE1-6286-694F-883F-5CB4DDAA0FA0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D33A7E-EA49-F34A-9941-57C25E6A7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948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Thinker – thinking about own businesses; Doer</a:t>
            </a:r>
            <a:r>
              <a:rPr lang="en-US" baseline="0" dirty="0" smtClean="0"/>
              <a:t> – already running their own business; Avoiders – not engaging with entrepreneurial activity or thinking about it.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D33A7E-EA49-F34A-9941-57C25E6A7B1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382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Deliberate delay. </a:t>
            </a:r>
          </a:p>
          <a:p>
            <a:r>
              <a:rPr lang="en-US" dirty="0" smtClean="0"/>
              <a:t>For</a:t>
            </a:r>
            <a:r>
              <a:rPr lang="en-US" baseline="0" dirty="0" smtClean="0"/>
              <a:t> more on this see </a:t>
            </a:r>
            <a:r>
              <a:rPr lang="en-US" baseline="0" dirty="0" err="1" smtClean="0"/>
              <a:t>Reuvid</a:t>
            </a:r>
            <a:r>
              <a:rPr lang="en-US" baseline="0" dirty="0" smtClean="0"/>
              <a:t> (2011, p.14)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D33A7E-EA49-F34A-9941-57C25E6A7B1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763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2F0292D-1797-49A5-8D2D-8D50C72EF3CC}" type="datetimeFigureOut">
              <a:rPr lang="en-US" smtClean="0"/>
              <a:t>22/01/2013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6CC888B-D9F9-4E54-B722-F151A9F45E9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2" r:id="rId9"/>
    <p:sldLayoutId id="2147483953" r:id="rId10"/>
    <p:sldLayoutId id="2147483954" r:id="rId11"/>
    <p:sldLayoutId id="2147483955" r:id="rId12"/>
    <p:sldLayoutId id="2147483956" r:id="rId13"/>
    <p:sldLayoutId id="2147483957" r:id="rId14"/>
    <p:sldLayoutId id="2147483958" r:id="rId15"/>
    <p:sldLayoutId id="2147483959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t.wond@tsd.ac.uk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.xml"/><Relationship Id="rId3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hyperlink" Target="http://youtu.be/E0qDrRJT4zE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gov.uk/business-legal-structures/sole-trader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gov.uk/business-legal-structures/ordinary-business-partnership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companieshouse.gov.uk/about/gbhtml/gpllp1.shtml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gov.uk/business-legal-structures/limited-company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prendismo.com/collection/viewPodcast.cfm?id=41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prendismo.com/collection/viewPodcast.cfm?id=35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ogetherworks.org.uk/index.php?q=node/61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tsd-c.worldcat.org/title/good-small-business-guide-2012-how-to-start-and-grow-your-own-business/oclc/768082880&amp;referer=brief_results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startquest.net/businesswales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business.wales.gov.uk/starting-business/naming-business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nw-businesssense.com/topics-and-briefings/Mumtrepreneurs.html" TargetMode="External"/><Relationship Id="rId3" Type="http://schemas.openxmlformats.org/officeDocument/2006/relationships/hyperlink" Target="http://www.ft.com/cms/s/0/42773e2e-debe-11e0-a228-00144feabdc0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609600" cy="365125"/>
          </a:xfrm>
        </p:spPr>
        <p:txBody>
          <a:bodyPr>
            <a:normAutofit/>
          </a:bodyPr>
          <a:lstStyle/>
          <a:p>
            <a:fld id="{D6CC888B-D9F9-4E54-B722-F151A9F45E95}" type="slidenum">
              <a:rPr lang="en-US" smtClean="0"/>
              <a:t>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SBUS5004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Enterprise and Entrepreneurship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Semester 2: Lecture 1 </a:t>
            </a:r>
          </a:p>
          <a:p>
            <a:r>
              <a:rPr lang="en-US" sz="2000" dirty="0" smtClean="0"/>
              <a:t>Starting a Business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15598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Semester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Lecturer: </a:t>
            </a:r>
            <a:r>
              <a:rPr lang="en-US" dirty="0" err="1" smtClean="0"/>
              <a:t>Dr</a:t>
            </a:r>
            <a:r>
              <a:rPr lang="en-US" dirty="0" smtClean="0"/>
              <a:t> Tracey Wond, </a:t>
            </a:r>
            <a:r>
              <a:rPr lang="en-US" dirty="0" smtClean="0">
                <a:hlinkClick r:id="rId2"/>
              </a:rPr>
              <a:t>t.wond@tsd.ac.uk</a:t>
            </a:r>
            <a:endParaRPr lang="en-US" dirty="0"/>
          </a:p>
          <a:p>
            <a:r>
              <a:rPr lang="en-US" dirty="0" smtClean="0"/>
              <a:t>Assignment submission: Electronic using Moodle (send via email if problems with Moodle).</a:t>
            </a:r>
          </a:p>
          <a:p>
            <a:r>
              <a:rPr lang="en-US" dirty="0" smtClean="0"/>
              <a:t>Focus on more practical elements of business startup in comparison to semester 1. </a:t>
            </a:r>
            <a:endParaRPr lang="en-US" dirty="0"/>
          </a:p>
          <a:p>
            <a:r>
              <a:rPr lang="en-US" dirty="0" smtClean="0"/>
              <a:t>Lecture slides available to view at least 2 days before the lecture. </a:t>
            </a:r>
          </a:p>
        </p:txBody>
      </p:sp>
    </p:spTree>
    <p:extLst>
      <p:ext uri="{BB962C8B-B14F-4D97-AF65-F5344CB8AC3E}">
        <p14:creationId xmlns:p14="http://schemas.microsoft.com/office/powerpoint/2010/main" val="2262982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Lecture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By the end of this lecture you should be able to: </a:t>
            </a:r>
          </a:p>
          <a:p>
            <a:r>
              <a:rPr lang="en-US" dirty="0"/>
              <a:t>Consider </a:t>
            </a:r>
            <a:r>
              <a:rPr lang="en-US" dirty="0" smtClean="0"/>
              <a:t>the viability of </a:t>
            </a:r>
            <a:r>
              <a:rPr lang="en-US" dirty="0"/>
              <a:t>business opportunities and venture ideas. </a:t>
            </a:r>
          </a:p>
          <a:p>
            <a:r>
              <a:rPr lang="en-US" dirty="0" smtClean="0"/>
              <a:t>Appreciate the possible structures for new business starts. </a:t>
            </a:r>
          </a:p>
          <a:p>
            <a:r>
              <a:rPr lang="en-US" dirty="0" smtClean="0"/>
              <a:t>Understand </a:t>
            </a:r>
            <a:r>
              <a:rPr lang="en-US" dirty="0"/>
              <a:t>what is meant by mission statements, vision statements, business plans and feasibility studies. 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32654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 for Starting a Business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/>
              <a:t>Various circumstances for considering starting a business: 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Early retirement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Inadequate pension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Redundancy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Dissatisfied in current role 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Struggling to find a job</a:t>
            </a:r>
          </a:p>
          <a:p>
            <a:pPr marL="0" indent="0" algn="r">
              <a:buNone/>
            </a:pPr>
            <a:r>
              <a:rPr lang="en-US" dirty="0" smtClean="0"/>
              <a:t>(</a:t>
            </a:r>
            <a:r>
              <a:rPr lang="en-US" dirty="0" err="1" smtClean="0"/>
              <a:t>Reuvid</a:t>
            </a:r>
            <a:r>
              <a:rPr lang="en-US" dirty="0" smtClean="0"/>
              <a:t>, 2011, p.9)</a:t>
            </a:r>
          </a:p>
          <a:p>
            <a:r>
              <a:rPr lang="en-US" dirty="0" smtClean="0"/>
              <a:t>Also – easy to start internet businesses alongside normal job role.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901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8110537" cy="1044388"/>
          </a:xfrm>
        </p:spPr>
        <p:txBody>
          <a:bodyPr/>
          <a:lstStyle/>
          <a:p>
            <a:r>
              <a:rPr lang="en-US" sz="3600" dirty="0"/>
              <a:t>Motivation for Starting a </a:t>
            </a:r>
            <a:r>
              <a:rPr lang="en-US" sz="3600" dirty="0" smtClean="0"/>
              <a:t>Business: Demographics and Entrepreneurialism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Age</a:t>
            </a:r>
          </a:p>
          <a:p>
            <a:r>
              <a:rPr lang="en-US" dirty="0" smtClean="0"/>
              <a:t>Over 50’s are more likely to be self employed</a:t>
            </a:r>
          </a:p>
          <a:p>
            <a:r>
              <a:rPr lang="en-US" dirty="0" smtClean="0"/>
              <a:t>Motivations for being self-employed are the same as under 50’s – Freedom, Challenge, Urge to Make More Money. </a:t>
            </a:r>
          </a:p>
          <a:p>
            <a:pPr marL="0" indent="0">
              <a:buNone/>
            </a:pPr>
            <a:r>
              <a:rPr lang="en-US" dirty="0" smtClean="0"/>
              <a:t>Gender</a:t>
            </a:r>
          </a:p>
          <a:p>
            <a:r>
              <a:rPr lang="en-US" dirty="0" smtClean="0"/>
              <a:t>Men twice as likely as women to be involved in entrepreneurial activity (Household Survey of Entrepreneurship, 2003)</a:t>
            </a:r>
          </a:p>
          <a:p>
            <a:pPr>
              <a:buFont typeface="Wingdings" charset="2"/>
              <a:buChar char="ü"/>
            </a:pPr>
            <a:r>
              <a:rPr lang="en-US" dirty="0" smtClean="0"/>
              <a:t>You may wish to conduct your own research as there are many studies which discuss risk, gender, age etc. in relation to business startup</a:t>
            </a:r>
          </a:p>
        </p:txBody>
      </p:sp>
    </p:spTree>
    <p:extLst>
      <p:ext uri="{BB962C8B-B14F-4D97-AF65-F5344CB8AC3E}">
        <p14:creationId xmlns:p14="http://schemas.microsoft.com/office/powerpoint/2010/main" val="2547680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0999"/>
            <a:ext cx="8403167" cy="1629833"/>
          </a:xfrm>
        </p:spPr>
        <p:txBody>
          <a:bodyPr/>
          <a:lstStyle/>
          <a:p>
            <a:r>
              <a:rPr lang="en-US" sz="3600" dirty="0"/>
              <a:t>Motivation for Starting a </a:t>
            </a:r>
            <a:r>
              <a:rPr lang="en-US" sz="3600" dirty="0" smtClean="0"/>
              <a:t>Business: Household </a:t>
            </a:r>
            <a:r>
              <a:rPr lang="en-US" sz="3600" dirty="0"/>
              <a:t>Survey </a:t>
            </a:r>
            <a:r>
              <a:rPr lang="en-US" sz="3600" dirty="0" smtClean="0"/>
              <a:t>of Entrepreneurship (2003)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58983898"/>
              </p:ext>
            </p:extLst>
          </p:nvPr>
        </p:nvGraphicFramePr>
        <p:xfrm>
          <a:off x="740833" y="1828800"/>
          <a:ext cx="7583488" cy="4208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34960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Google Chrome Advert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57529" y="1616482"/>
            <a:ext cx="80560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http://youtu.be/</a:t>
            </a:r>
            <a:r>
              <a:rPr lang="en-US" dirty="0" smtClean="0">
                <a:hlinkClick r:id="rId2"/>
              </a:rPr>
              <a:t>E0qDrRJT4zE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972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the Viability of an Idea: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Necessary to identify the market: </a:t>
            </a:r>
          </a:p>
          <a:p>
            <a:pPr lvl="1"/>
            <a:r>
              <a:rPr lang="en-US" sz="2200" dirty="0" smtClean="0"/>
              <a:t>Others in the market</a:t>
            </a:r>
          </a:p>
          <a:p>
            <a:pPr lvl="1"/>
            <a:r>
              <a:rPr lang="en-US" sz="2200" dirty="0" smtClean="0"/>
              <a:t>Success of others/potential competitors</a:t>
            </a:r>
          </a:p>
          <a:p>
            <a:pPr lvl="1"/>
            <a:r>
              <a:rPr lang="en-US" sz="2200" dirty="0" smtClean="0"/>
              <a:t>Ensure there is no saturation (room for another business)</a:t>
            </a:r>
          </a:p>
          <a:p>
            <a:pPr lvl="1"/>
            <a:r>
              <a:rPr lang="en-US" sz="2200" dirty="0" smtClean="0"/>
              <a:t>Whether there are any factors distinguishing your product/service from others</a:t>
            </a:r>
          </a:p>
          <a:p>
            <a:r>
              <a:rPr lang="en-US" dirty="0" smtClean="0"/>
              <a:t>And so it is necessary to know the market through research or prior experience: </a:t>
            </a:r>
          </a:p>
          <a:p>
            <a:pPr lvl="1"/>
            <a:r>
              <a:rPr lang="en-US" sz="2200" dirty="0" smtClean="0"/>
              <a:t>Trade associations, Business Link, Chamber of Commerce, Web search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512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the Viability of an Idea: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n-US" dirty="0" smtClean="0"/>
              <a:t>Barriers to entering a market should also be considered: </a:t>
            </a:r>
          </a:p>
          <a:p>
            <a:pPr lvl="1"/>
            <a:r>
              <a:rPr lang="en-US" dirty="0" smtClean="0"/>
              <a:t>Cost of equipment and lack of financial resource</a:t>
            </a:r>
          </a:p>
          <a:p>
            <a:pPr lvl="1"/>
            <a:r>
              <a:rPr lang="en-US" dirty="0" smtClean="0"/>
              <a:t>Lack of qualifications for the trade/profession (especially those that require long courses)</a:t>
            </a:r>
          </a:p>
          <a:p>
            <a:r>
              <a:rPr lang="en-US" dirty="0" smtClean="0"/>
              <a:t>These will be discussed in more detail in:</a:t>
            </a:r>
          </a:p>
          <a:p>
            <a:pPr lvl="1"/>
            <a:r>
              <a:rPr lang="en-US" dirty="0" smtClean="0"/>
              <a:t> Lecture 2 (Resourcing a Small Business)</a:t>
            </a:r>
          </a:p>
          <a:p>
            <a:pPr lvl="1"/>
            <a:r>
              <a:rPr lang="en-US" dirty="0" smtClean="0"/>
              <a:t> Lecture 3 (Financing a Small Business). </a:t>
            </a:r>
          </a:p>
          <a:p>
            <a:pPr marL="444500" indent="-457200">
              <a:buFont typeface="+mj-lt"/>
              <a:buAutoNum type="arabicPeriod" startAt="3"/>
            </a:pPr>
            <a:r>
              <a:rPr lang="en-US" dirty="0" smtClean="0"/>
              <a:t>Pricing: </a:t>
            </a:r>
          </a:p>
          <a:p>
            <a:pPr marL="739775" lvl="1" indent="-457200"/>
            <a:r>
              <a:rPr lang="en-US" dirty="0" smtClean="0"/>
              <a:t>Influenced by competition</a:t>
            </a:r>
          </a:p>
          <a:p>
            <a:pPr marL="739775" lvl="1" indent="-457200"/>
            <a:r>
              <a:rPr lang="en-US" dirty="0" smtClean="0"/>
              <a:t>Research should identify market prices</a:t>
            </a:r>
          </a:p>
          <a:p>
            <a:pPr lvl="2"/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054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Assessing the Viability of an </a:t>
            </a:r>
            <a:r>
              <a:rPr lang="en-US" dirty="0" smtClean="0"/>
              <a:t>Idea: Timing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Importance of Timing: </a:t>
            </a:r>
          </a:p>
          <a:p>
            <a:pPr lvl="1"/>
            <a:r>
              <a:rPr lang="en-US" sz="2200" dirty="0" smtClean="0"/>
              <a:t>Own circumstances</a:t>
            </a:r>
          </a:p>
          <a:p>
            <a:pPr lvl="1"/>
            <a:r>
              <a:rPr lang="en-US" sz="2200" dirty="0" smtClean="0"/>
              <a:t>Funding requirements</a:t>
            </a:r>
          </a:p>
          <a:p>
            <a:pPr lvl="1"/>
            <a:r>
              <a:rPr lang="en-US" sz="2200" dirty="0" smtClean="0"/>
              <a:t>Activity in the market you intend to approach. </a:t>
            </a:r>
          </a:p>
          <a:p>
            <a:r>
              <a:rPr lang="en-US" dirty="0" smtClean="0"/>
              <a:t>A deliberate delay may be worthwhile, but waiting too long could result in inactivity or indecision</a:t>
            </a:r>
          </a:p>
        </p:txBody>
      </p:sp>
    </p:spTree>
    <p:extLst>
      <p:ext uri="{BB962C8B-B14F-4D97-AF65-F5344CB8AC3E}">
        <p14:creationId xmlns:p14="http://schemas.microsoft.com/office/powerpoint/2010/main" val="2459470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the Viability of an Idea: Objectivity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If someone is convinced with their idea it can be difficult to see past and </a:t>
            </a:r>
            <a:r>
              <a:rPr lang="en-US" dirty="0" err="1" smtClean="0"/>
              <a:t>recognise</a:t>
            </a:r>
            <a:r>
              <a:rPr lang="en-US" dirty="0" smtClean="0"/>
              <a:t> the flaws.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837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There are several business entities to consider. They differ in ownership, taxation and liability. 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spcBef>
                <a:spcPts val="600"/>
              </a:spcBef>
            </a:pPr>
            <a:r>
              <a:rPr lang="en-US" dirty="0" smtClean="0"/>
              <a:t>Sole trader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Partnership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Limited liability partnership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Limited liability company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777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Sole Trader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677" y="5839701"/>
            <a:ext cx="7583487" cy="606807"/>
          </a:xfrm>
        </p:spPr>
        <p:txBody>
          <a:bodyPr>
            <a:normAutofit fontScale="92500"/>
          </a:bodyPr>
          <a:lstStyle/>
          <a:p>
            <a:r>
              <a:rPr lang="en-US" dirty="0">
                <a:hlinkClick r:id="rId2"/>
              </a:rPr>
              <a:t>https://www.gov.uk/business-legal-structures/sole-</a:t>
            </a:r>
            <a:r>
              <a:rPr lang="en-US" dirty="0" smtClean="0">
                <a:hlinkClick r:id="rId2"/>
              </a:rPr>
              <a:t>trader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2677" y="1949845"/>
            <a:ext cx="8172797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US" sz="2200" dirty="0" smtClean="0">
                <a:solidFill>
                  <a:schemeClr val="bg1"/>
                </a:solidFill>
              </a:rPr>
              <a:t>Running business as an individual. 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US" sz="2200" dirty="0" smtClean="0">
                <a:solidFill>
                  <a:schemeClr val="bg1"/>
                </a:solidFill>
              </a:rPr>
              <a:t>Can be all profits after tax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US" sz="2200" dirty="0" smtClean="0">
                <a:solidFill>
                  <a:schemeClr val="bg1"/>
                </a:solidFill>
              </a:rPr>
              <a:t>Responsible for losses, bills, record keeping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US" sz="2200" dirty="0" smtClean="0">
                <a:solidFill>
                  <a:schemeClr val="bg1"/>
                </a:solidFill>
              </a:rPr>
              <a:t>Should register with HMRC</a:t>
            </a:r>
          </a:p>
          <a:p>
            <a:pPr marL="342900" indent="-342900">
              <a:spcBef>
                <a:spcPts val="600"/>
              </a:spcBef>
              <a:buFont typeface="Arial"/>
              <a:buChar char="•"/>
            </a:pPr>
            <a:r>
              <a:rPr lang="en-US" sz="2200" dirty="0" smtClean="0">
                <a:solidFill>
                  <a:schemeClr val="bg1"/>
                </a:solidFill>
              </a:rPr>
              <a:t>Should register for VAT if business takings are expected to be more that £77k.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252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Partnership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1828800"/>
            <a:ext cx="7583487" cy="2518103"/>
          </a:xfrm>
        </p:spPr>
        <p:txBody>
          <a:bodyPr/>
          <a:lstStyle/>
          <a:p>
            <a:r>
              <a:rPr lang="en-US" dirty="0" smtClean="0"/>
              <a:t>Shared responsibility between partners</a:t>
            </a:r>
          </a:p>
          <a:p>
            <a:r>
              <a:rPr lang="en-US" dirty="0" smtClean="0"/>
              <a:t>Share profits</a:t>
            </a:r>
          </a:p>
          <a:p>
            <a:r>
              <a:rPr lang="en-US" dirty="0" smtClean="0"/>
              <a:t>Personally responsible for bills, stock, losses</a:t>
            </a:r>
          </a:p>
          <a:p>
            <a:r>
              <a:rPr lang="en-US" dirty="0" smtClean="0"/>
              <a:t>Register as a nominated partner with HMRC. 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6567" y="5420212"/>
            <a:ext cx="7978783" cy="7699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2575" indent="-282575" algn="l" defTabSz="914400" rtl="0" eaLnBrk="1" latinLnBrk="0" hangingPunct="1">
              <a:spcBef>
                <a:spcPts val="2000"/>
              </a:spcBef>
              <a:buFont typeface="Wingdings 2" pitchFamily="18" charset="2"/>
              <a:buChar char=""/>
              <a:defRPr sz="2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77850" indent="-2952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860425" indent="-2825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143000" indent="-2825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425575" indent="-2825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711325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2000250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2290763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571750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hlinkClick r:id="rId2"/>
              </a:rPr>
              <a:t>https://www.gov.uk/business-legal-structures/ordinary-business-</a:t>
            </a:r>
            <a:r>
              <a:rPr lang="en-US" dirty="0" smtClean="0">
                <a:hlinkClick r:id="rId2"/>
              </a:rPr>
              <a:t>partnership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684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Limited Liability Partnership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Partners aren’t personally liable for debts</a:t>
            </a:r>
          </a:p>
          <a:p>
            <a:r>
              <a:rPr lang="en-US" dirty="0" smtClean="0"/>
              <a:t>Common for accountants and solicitors.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25995" y="5055681"/>
            <a:ext cx="7869653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hlinkClick r:id="rId2"/>
              </a:rPr>
              <a:t>http://www.companieshouse.gov.uk/about/gbhtml/gpllp1.</a:t>
            </a:r>
            <a:r>
              <a:rPr lang="en-US" sz="2400" dirty="0" smtClean="0">
                <a:hlinkClick r:id="rId2"/>
              </a:rPr>
              <a:t>shtml</a:t>
            </a:r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16484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Limited Liability Company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5675306"/>
            <a:ext cx="7583487" cy="724848"/>
          </a:xfrm>
        </p:spPr>
        <p:txBody>
          <a:bodyPr>
            <a:normAutofit lnSpcReduction="10000"/>
          </a:bodyPr>
          <a:lstStyle/>
          <a:p>
            <a:r>
              <a:rPr lang="en-US" dirty="0">
                <a:hlinkClick r:id="rId2"/>
              </a:rPr>
              <a:t>https://www.gov.uk/business-legal-structures/limited-</a:t>
            </a:r>
            <a:r>
              <a:rPr lang="en-US" dirty="0" smtClean="0">
                <a:hlinkClick r:id="rId2"/>
              </a:rPr>
              <a:t>company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3483" y="1842515"/>
            <a:ext cx="8316792" cy="360095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82575" indent="-282575" algn="l" defTabSz="914400" rtl="0" eaLnBrk="1" latinLnBrk="0" hangingPunct="1">
              <a:spcBef>
                <a:spcPts val="2000"/>
              </a:spcBef>
              <a:buFont typeface="Wingdings 2" pitchFamily="18" charset="2"/>
              <a:buChar char=""/>
              <a:defRPr sz="2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77850" indent="-2952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860425" indent="-2825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143000" indent="-2825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425575" indent="-282575" algn="l" defTabSz="914400" rtl="0" eaLnBrk="1" latinLnBrk="0" hangingPunct="1">
              <a:spcBef>
                <a:spcPts val="600"/>
              </a:spcBef>
              <a:buFont typeface="Wingdings 2" pitchFamily="18" charset="2"/>
              <a:buChar char="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711325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2000250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2290763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571750" indent="-288925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"/>
              <a:defRPr lang="en-US"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Business is responsible for its actions and finances*. </a:t>
            </a:r>
            <a:endParaRPr lang="en-US" dirty="0"/>
          </a:p>
          <a:p>
            <a:r>
              <a:rPr lang="en-US" dirty="0" smtClean="0"/>
              <a:t>Separate from personal finances* </a:t>
            </a:r>
            <a:r>
              <a:rPr lang="en-US" sz="1600" dirty="0" smtClean="0"/>
              <a:t>*unless in law is broken</a:t>
            </a:r>
          </a:p>
          <a:p>
            <a:r>
              <a:rPr lang="en-US" dirty="0" smtClean="0"/>
              <a:t>Profit is owned by the company after corporation tax</a:t>
            </a:r>
          </a:p>
          <a:p>
            <a:r>
              <a:rPr lang="en-US" dirty="0" smtClean="0"/>
              <a:t>Often limited by shares</a:t>
            </a:r>
          </a:p>
          <a:p>
            <a:r>
              <a:rPr lang="en-US" dirty="0" smtClean="0"/>
              <a:t>Could also be private company limited by guarantee (financial backing from directors to a certain amount), private unlimited company (director liable for debts), public limited company (publicly trading)</a:t>
            </a:r>
          </a:p>
          <a:p>
            <a:r>
              <a:rPr lang="en-US" dirty="0" smtClean="0"/>
              <a:t>Set up with Companies House (and send annual return) and HMRC (and send company tax return). 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2606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Mission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Details the organisations purpose and primary objectives</a:t>
            </a:r>
          </a:p>
          <a:p>
            <a:r>
              <a:rPr lang="en-US" dirty="0" smtClean="0"/>
              <a:t>It is a guide to those inside the </a:t>
            </a:r>
            <a:r>
              <a:rPr lang="en-US" dirty="0" smtClean="0"/>
              <a:t>organisation</a:t>
            </a:r>
          </a:p>
          <a:p>
            <a:endParaRPr lang="en-US" dirty="0"/>
          </a:p>
          <a:p>
            <a:r>
              <a:rPr lang="en-US" dirty="0" smtClean="0"/>
              <a:t>Research Task: </a:t>
            </a:r>
          </a:p>
          <a:p>
            <a:pPr marL="752475" lvl="1" indent="-457200">
              <a:buFont typeface="+mj-lt"/>
              <a:buAutoNum type="arabicPeriod"/>
            </a:pPr>
            <a:r>
              <a:rPr lang="en-US" dirty="0" smtClean="0"/>
              <a:t>Search for Mission Statements on the web. </a:t>
            </a:r>
          </a:p>
          <a:p>
            <a:pPr marL="752475" lvl="1" indent="-457200">
              <a:buFont typeface="+mj-lt"/>
              <a:buAutoNum type="arabicPeriod"/>
            </a:pPr>
            <a:r>
              <a:rPr lang="en-US" dirty="0" smtClean="0"/>
              <a:t>Analyse the mission statements that you have found. </a:t>
            </a:r>
          </a:p>
          <a:p>
            <a:pPr marL="1022350" lvl="2" indent="-457200"/>
            <a:r>
              <a:rPr lang="en-US" dirty="0" smtClean="0"/>
              <a:t>How are they written (positively? Future tense?)? Who are they written for (customers</a:t>
            </a:r>
            <a:r>
              <a:rPr lang="en-US" dirty="0"/>
              <a:t>?</a:t>
            </a:r>
            <a:r>
              <a:rPr lang="en-US" dirty="0" smtClean="0"/>
              <a:t> shareholders? employees?)?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975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Vision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077" y="1828799"/>
            <a:ext cx="8389373" cy="477153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“A precise set of words that announces to the world what the company hopes to make of itself.” (Peterson, </a:t>
            </a:r>
            <a:r>
              <a:rPr lang="en-US" dirty="0" err="1" smtClean="0"/>
              <a:t>Jaret</a:t>
            </a:r>
            <a:r>
              <a:rPr lang="en-US" dirty="0"/>
              <a:t> </a:t>
            </a:r>
            <a:r>
              <a:rPr lang="en-US" dirty="0" smtClean="0"/>
              <a:t>and </a:t>
            </a:r>
            <a:r>
              <a:rPr lang="en-US" dirty="0" err="1" smtClean="0"/>
              <a:t>Schenck</a:t>
            </a:r>
            <a:r>
              <a:rPr lang="en-US" dirty="0" smtClean="0"/>
              <a:t>, 2011)</a:t>
            </a:r>
            <a:endParaRPr lang="en-US" dirty="0" smtClean="0"/>
          </a:p>
          <a:p>
            <a:r>
              <a:rPr lang="en-US" dirty="0" smtClean="0"/>
              <a:t>Underpins the business</a:t>
            </a:r>
          </a:p>
          <a:p>
            <a:r>
              <a:rPr lang="en-US" dirty="0" smtClean="0"/>
              <a:t>A sentence or two long. </a:t>
            </a:r>
          </a:p>
          <a:p>
            <a:pPr marL="282575" lvl="1" indent="0" algn="ctr">
              <a:buNone/>
            </a:pPr>
            <a:endParaRPr lang="en-US" i="1" dirty="0" smtClean="0"/>
          </a:p>
          <a:p>
            <a:pPr marL="282575" lvl="1" indent="0" algn="ctr">
              <a:buNone/>
            </a:pPr>
            <a:r>
              <a:rPr lang="en-US" i="1" dirty="0" smtClean="0"/>
              <a:t>Google: ‘To develop a perfect search engine’ </a:t>
            </a:r>
          </a:p>
          <a:p>
            <a:pPr marL="282575" lvl="1" indent="0" algn="ctr">
              <a:buNone/>
            </a:pPr>
            <a:r>
              <a:rPr lang="en-US" i="1" dirty="0" smtClean="0"/>
              <a:t>Microsoft: ‘Create experiences that combine the magic of software with the power of internet services across a world of devices’</a:t>
            </a:r>
          </a:p>
          <a:p>
            <a:pPr>
              <a:buFont typeface="Wingdings" charset="2"/>
              <a:buChar char="ü"/>
            </a:pPr>
            <a:r>
              <a:rPr lang="en-US" dirty="0" smtClean="0"/>
              <a:t>Podcast: To listen to in your own time: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://www.prendismo.com/collection/viewPodcast.cfm?id=</a:t>
            </a:r>
            <a:r>
              <a:rPr lang="en-US" dirty="0" smtClean="0">
                <a:hlinkClick r:id="rId2"/>
              </a:rPr>
              <a:t>41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676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145" y="1828800"/>
            <a:ext cx="7895805" cy="4563324"/>
          </a:xfrm>
        </p:spPr>
        <p:txBody>
          <a:bodyPr>
            <a:normAutofit/>
          </a:bodyPr>
          <a:lstStyle/>
          <a:p>
            <a:r>
              <a:rPr lang="en-US" dirty="0" smtClean="0"/>
              <a:t>Depends on purpose and audience </a:t>
            </a:r>
          </a:p>
          <a:p>
            <a:r>
              <a:rPr lang="en-US" dirty="0" smtClean="0"/>
              <a:t>Likely to include:</a:t>
            </a:r>
          </a:p>
          <a:p>
            <a:pPr lvl="1"/>
            <a:r>
              <a:rPr lang="en-US" sz="2200" dirty="0" smtClean="0"/>
              <a:t>a definition of what your business will do, how and at what price</a:t>
            </a:r>
          </a:p>
          <a:p>
            <a:pPr lvl="1"/>
            <a:r>
              <a:rPr lang="en-US" sz="2200" dirty="0" smtClean="0"/>
              <a:t>Discussion on (Potential) customers</a:t>
            </a:r>
          </a:p>
          <a:p>
            <a:pPr lvl="1"/>
            <a:r>
              <a:rPr lang="en-US" sz="2200" dirty="0" smtClean="0"/>
              <a:t>Company name</a:t>
            </a:r>
          </a:p>
          <a:p>
            <a:pPr lvl="1"/>
            <a:r>
              <a:rPr lang="en-US" sz="2200" dirty="0" smtClean="0"/>
              <a:t>Discussion on how the company will be resourced. </a:t>
            </a:r>
          </a:p>
          <a:p>
            <a:pPr lvl="1"/>
            <a:endParaRPr lang="en-US" sz="2200" dirty="0"/>
          </a:p>
          <a:p>
            <a:pPr marL="282575" lvl="1" indent="0">
              <a:buNone/>
            </a:pPr>
            <a:r>
              <a:rPr lang="en-US" sz="2200" dirty="0">
                <a:hlinkClick r:id="rId2"/>
              </a:rPr>
              <a:t>https://www.prendismo.com/collection/viewPodcast.cfm?id=</a:t>
            </a:r>
            <a:r>
              <a:rPr lang="en-US" sz="2200" dirty="0" smtClean="0">
                <a:hlinkClick r:id="rId2"/>
              </a:rPr>
              <a:t>35</a:t>
            </a:r>
            <a:endParaRPr lang="en-US" sz="2200" dirty="0" smtClean="0"/>
          </a:p>
          <a:p>
            <a:pPr lvl="1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992085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Feasibility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assess the feasibility of an idea: 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Will you have customers?</a:t>
            </a:r>
          </a:p>
          <a:p>
            <a:pPr lvl="1"/>
            <a:r>
              <a:rPr lang="en-US" dirty="0" smtClean="0"/>
              <a:t>Will you make enough money?</a:t>
            </a:r>
          </a:p>
          <a:p>
            <a:pPr lvl="1"/>
            <a:r>
              <a:rPr lang="en-US" dirty="0" smtClean="0"/>
              <a:t>Can you compete? </a:t>
            </a:r>
          </a:p>
          <a:p>
            <a:pPr lvl="1"/>
            <a:endParaRPr lang="en-US" dirty="0"/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://www.togetherworks.org.uk/index.php?q=node/</a:t>
            </a:r>
            <a:r>
              <a:rPr lang="en-US" dirty="0" smtClean="0">
                <a:hlinkClick r:id="rId2"/>
              </a:rPr>
              <a:t>61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731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Duncan (2008): </a:t>
            </a:r>
            <a:br>
              <a:rPr lang="en-US" dirty="0" smtClean="0"/>
            </a:br>
            <a:r>
              <a:rPr lang="en-US" dirty="0" smtClean="0"/>
              <a:t>Tips for Starting a Business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2180" b="2180"/>
          <a:stretch>
            <a:fillRect/>
          </a:stretch>
        </p:blipFill>
        <p:spPr>
          <a:xfrm>
            <a:off x="1529200" y="2194695"/>
            <a:ext cx="6072170" cy="3370130"/>
          </a:xfrm>
        </p:spPr>
      </p:pic>
    </p:spTree>
    <p:extLst>
      <p:ext uri="{BB962C8B-B14F-4D97-AF65-F5344CB8AC3E}">
        <p14:creationId xmlns:p14="http://schemas.microsoft.com/office/powerpoint/2010/main" val="2983696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Black, A., Black, C. (2011) Good Small Business Guide 2012: How to Start and Grow Your Own Business, 6</a:t>
            </a:r>
            <a:r>
              <a:rPr lang="en-US" baseline="30000" dirty="0" smtClean="0"/>
              <a:t>th</a:t>
            </a:r>
            <a:r>
              <a:rPr lang="en-US" dirty="0" smtClean="0"/>
              <a:t> Ed., </a:t>
            </a:r>
            <a:r>
              <a:rPr lang="en-US" dirty="0" err="1" smtClean="0"/>
              <a:t>Ebook</a:t>
            </a:r>
            <a:r>
              <a:rPr lang="en-US" dirty="0" smtClean="0"/>
              <a:t>*</a:t>
            </a:r>
          </a:p>
          <a:p>
            <a:r>
              <a:rPr lang="en-US" dirty="0" smtClean="0"/>
              <a:t>Duncan, K. (2008) Start: How to Get your Business Underway, </a:t>
            </a:r>
            <a:r>
              <a:rPr lang="en-US" dirty="0" err="1" smtClean="0"/>
              <a:t>Ebook</a:t>
            </a:r>
            <a:r>
              <a:rPr lang="en-US" dirty="0" smtClean="0"/>
              <a:t>*</a:t>
            </a:r>
          </a:p>
          <a:p>
            <a:r>
              <a:rPr lang="en-US" dirty="0" err="1" smtClean="0"/>
              <a:t>Reuvid</a:t>
            </a:r>
            <a:r>
              <a:rPr lang="en-US" dirty="0" smtClean="0"/>
              <a:t>, J. (2011) Start Up and Run your Own Business, 11</a:t>
            </a:r>
            <a:r>
              <a:rPr lang="en-US" baseline="30000" dirty="0" smtClean="0"/>
              <a:t>th</a:t>
            </a:r>
            <a:r>
              <a:rPr lang="en-US" dirty="0" smtClean="0"/>
              <a:t> Ed, London: Kogan Page* </a:t>
            </a:r>
          </a:p>
          <a:p>
            <a:pPr marL="0" indent="0">
              <a:buNone/>
            </a:pPr>
            <a:r>
              <a:rPr lang="en-US" dirty="0" smtClean="0"/>
              <a:t>*Available via TSD as </a:t>
            </a:r>
            <a:r>
              <a:rPr lang="en-US" dirty="0" err="1" smtClean="0"/>
              <a:t>ebook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3743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Planning Portfolio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Developed over the teaching weeks in seminar time. </a:t>
            </a:r>
          </a:p>
          <a:p>
            <a:r>
              <a:rPr lang="en-US" dirty="0" smtClean="0"/>
              <a:t>Advisable to invest in a folder for this or to create electronically. </a:t>
            </a:r>
          </a:p>
          <a:p>
            <a:r>
              <a:rPr lang="en-US" dirty="0" smtClean="0"/>
              <a:t>Helpful to your assignment 2. </a:t>
            </a:r>
          </a:p>
          <a:p>
            <a:r>
              <a:rPr lang="en-US" dirty="0" smtClean="0"/>
              <a:t>See Moodle for a contents page.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6775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 of Business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Analyse the business plans distributed in class: </a:t>
            </a:r>
          </a:p>
          <a:p>
            <a:endParaRPr lang="en-US" dirty="0" smtClean="0"/>
          </a:p>
          <a:p>
            <a:pPr lvl="1"/>
            <a:r>
              <a:rPr lang="en-US" sz="2200" dirty="0" smtClean="0"/>
              <a:t>Why do feel the sections included are worth including? </a:t>
            </a:r>
          </a:p>
          <a:p>
            <a:pPr lvl="1"/>
            <a:r>
              <a:rPr lang="en-US" sz="2200" dirty="0" smtClean="0"/>
              <a:t>Is any plan better than the others, in your opinion?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703501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 Study Suggestions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Tasks to conduct in your own time to aid learning in the subject area.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043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1) 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Read Pages 9-14 of the </a:t>
            </a:r>
            <a:r>
              <a:rPr lang="en-US" dirty="0" err="1" smtClean="0"/>
              <a:t>ebook</a:t>
            </a:r>
            <a:r>
              <a:rPr lang="en-US" dirty="0" smtClean="0"/>
              <a:t>: </a:t>
            </a:r>
          </a:p>
          <a:p>
            <a:pPr lvl="1"/>
            <a:r>
              <a:rPr lang="en-US" sz="2200" dirty="0" smtClean="0"/>
              <a:t>Black</a:t>
            </a:r>
            <a:r>
              <a:rPr lang="en-US" sz="2200" dirty="0"/>
              <a:t>, A., Black, C. (2011) Good Small Business Guide 2012: How to Start and Grow Your Own Business, 6</a:t>
            </a:r>
            <a:r>
              <a:rPr lang="en-US" sz="2200" baseline="30000" dirty="0"/>
              <a:t>th</a:t>
            </a:r>
            <a:r>
              <a:rPr lang="en-US" sz="2200" dirty="0"/>
              <a:t> Ed., </a:t>
            </a:r>
            <a:r>
              <a:rPr lang="en-US" sz="2200" dirty="0" err="1"/>
              <a:t>Ebook</a:t>
            </a:r>
            <a:r>
              <a:rPr lang="en-US" sz="2200" dirty="0" smtClean="0"/>
              <a:t>*</a:t>
            </a:r>
          </a:p>
          <a:p>
            <a:pPr marL="282575" lvl="1" indent="0">
              <a:buNone/>
            </a:pPr>
            <a:endParaRPr lang="en-US" sz="2200" dirty="0" smtClean="0">
              <a:hlinkClick r:id="rId2"/>
            </a:endParaRPr>
          </a:p>
          <a:p>
            <a:pPr marL="282575" lvl="1" indent="0">
              <a:buNone/>
            </a:pPr>
            <a:r>
              <a:rPr lang="en-US" sz="2200" dirty="0" smtClean="0">
                <a:hlinkClick r:id="rId2"/>
              </a:rPr>
              <a:t>http</a:t>
            </a:r>
            <a:r>
              <a:rPr lang="en-US" sz="2200" dirty="0">
                <a:hlinkClick r:id="rId2"/>
              </a:rPr>
              <a:t>://tsd-c.worldcat.org/title/good-small-business-guide-2012-how-to-start-and-grow-your-own-business/oclc/768082880&amp;referer=</a:t>
            </a:r>
            <a:r>
              <a:rPr lang="en-US" sz="2200" dirty="0" smtClean="0">
                <a:hlinkClick r:id="rId2"/>
              </a:rPr>
              <a:t>brief_results</a:t>
            </a:r>
            <a:endParaRPr lang="en-US" sz="2200" dirty="0" smtClean="0"/>
          </a:p>
          <a:p>
            <a:pPr lvl="1"/>
            <a:endParaRPr lang="en-US" sz="2200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2999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2) Business Plan Research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many websites that look to help individuals to develop a business plan (HSBC</a:t>
            </a:r>
            <a:r>
              <a:rPr lang="en-US" dirty="0"/>
              <a:t>, The Princes Trust, Business Link, </a:t>
            </a:r>
            <a:r>
              <a:rPr lang="en-US" dirty="0" err="1" smtClean="0"/>
              <a:t>Smarta</a:t>
            </a:r>
            <a:r>
              <a:rPr lang="en-US" dirty="0" smtClean="0"/>
              <a:t>, …)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Research a few of these to </a:t>
            </a:r>
            <a:r>
              <a:rPr lang="en-US" dirty="0" err="1" smtClean="0"/>
              <a:t>familiarise</a:t>
            </a:r>
            <a:r>
              <a:rPr lang="en-US" dirty="0" smtClean="0"/>
              <a:t> yourself further with suggested content and reasons for requiring a business plan. You may also discover and learn more about some key sources of advice during your research, useful for Assignment 2. </a:t>
            </a:r>
          </a:p>
        </p:txBody>
      </p:sp>
    </p:spTree>
    <p:extLst>
      <p:ext uri="{BB962C8B-B14F-4D97-AF65-F5344CB8AC3E}">
        <p14:creationId xmlns:p14="http://schemas.microsoft.com/office/powerpoint/2010/main" val="15649159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3) Free Business Idea Factsheets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Access Business Wales’ Free Business Idea Factsheets for more information on the business idea selected for your portfolio: 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://startquest.net/businesswales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6661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4) Naming a Business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Read the following guide: </a:t>
            </a:r>
            <a:endParaRPr lang="en-US" dirty="0"/>
          </a:p>
          <a:p>
            <a:r>
              <a:rPr lang="en-US" dirty="0">
                <a:hlinkClick r:id="rId2"/>
              </a:rPr>
              <a:t>http://business.wales.gov.uk/starting-business/naming-</a:t>
            </a:r>
            <a:r>
              <a:rPr lang="en-US" dirty="0" smtClean="0">
                <a:hlinkClick r:id="rId2"/>
              </a:rPr>
              <a:t>business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Consider a name for the business you have considered in your business idea task. Justify why you have selected it and what research you have undertaken to ensure that it is suitable.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7761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5) </a:t>
            </a:r>
            <a:r>
              <a:rPr lang="en-US" dirty="0" smtClean="0"/>
              <a:t>‘</a:t>
            </a:r>
            <a:r>
              <a:rPr lang="en-US" dirty="0" err="1" smtClean="0"/>
              <a:t>Mumtrepreneurs</a:t>
            </a:r>
            <a:r>
              <a:rPr lang="en-US" dirty="0" smtClean="0"/>
              <a:t>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hlinkClick r:id="rId2"/>
              </a:rPr>
              <a:t>http://www.nw-businesssense.com/topics-and-briefings/</a:t>
            </a:r>
            <a:r>
              <a:rPr lang="en-US" sz="2400" dirty="0" smtClean="0">
                <a:hlinkClick r:id="rId2"/>
              </a:rPr>
              <a:t>Mumtrepreneurs.html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>
                <a:hlinkClick r:id="rId3"/>
              </a:rPr>
              <a:t>http://www.ft.com/cms/s/0/42773e2e-debe-11e0-a228-00144feabdc0.html#</a:t>
            </a:r>
            <a:r>
              <a:rPr lang="en-US" sz="2400" dirty="0" smtClean="0">
                <a:hlinkClick r:id="rId3"/>
              </a:rPr>
              <a:t>axzz2DN1wOc9b</a:t>
            </a:r>
            <a:endParaRPr lang="en-US" sz="24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135192"/>
      </p:ext>
    </p:extLst>
  </p:cSld>
  <p:clrMapOvr>
    <a:masterClrMapping/>
  </p:clrMapOvr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434</TotalTime>
  <Words>1541</Words>
  <Application>Microsoft Macintosh PowerPoint</Application>
  <PresentationFormat>On-screen Show (4:3)</PresentationFormat>
  <Paragraphs>170</Paragraphs>
  <Slides>30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Revolution</vt:lpstr>
      <vt:lpstr>SBUS5004 Enterprise and Entrepreneurship</vt:lpstr>
      <vt:lpstr>Semester 2</vt:lpstr>
      <vt:lpstr>Today’s Lecture Outline</vt:lpstr>
      <vt:lpstr>Motivation for Starting a Business</vt:lpstr>
      <vt:lpstr>Motivation for Starting a Business: Demographics and Entrepreneurialism</vt:lpstr>
      <vt:lpstr>Motivation for Starting a Business: Household Survey of Entrepreneurship (2003)</vt:lpstr>
      <vt:lpstr>Google Chrome Advert</vt:lpstr>
      <vt:lpstr>Assessing the Viability of an Idea: The Market</vt:lpstr>
      <vt:lpstr>Assessing the Viability of an Idea: The Market</vt:lpstr>
      <vt:lpstr>Assessing the Viability of an Idea: Timing</vt:lpstr>
      <vt:lpstr>Assessing the Viability of an Idea: Objectivity</vt:lpstr>
      <vt:lpstr>Business Structure</vt:lpstr>
      <vt:lpstr>Sole Trader</vt:lpstr>
      <vt:lpstr>Partnership</vt:lpstr>
      <vt:lpstr>Limited Liability Partnership</vt:lpstr>
      <vt:lpstr>Limited Liability Company</vt:lpstr>
      <vt:lpstr>Mission Statement</vt:lpstr>
      <vt:lpstr>Vision Statement</vt:lpstr>
      <vt:lpstr>Business Plan</vt:lpstr>
      <vt:lpstr>Feasibility Study</vt:lpstr>
      <vt:lpstr>Duncan (2008):  Tips for Starting a Business</vt:lpstr>
      <vt:lpstr>References</vt:lpstr>
      <vt:lpstr>Business Planning Portfolio </vt:lpstr>
      <vt:lpstr>Analysis of Business Plans</vt:lpstr>
      <vt:lpstr>Self Study Suggestions</vt:lpstr>
      <vt:lpstr>1) Reading</vt:lpstr>
      <vt:lpstr>2) Business Plan Research</vt:lpstr>
      <vt:lpstr>3) Free Business Idea Factsheets</vt:lpstr>
      <vt:lpstr>4) Naming a Business</vt:lpstr>
      <vt:lpstr>5) ‘Mumtrepreneurs’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SBUS5004 Enterprise and Entrepreneurship</dc:title>
  <dc:creator>Tracey Wond</dc:creator>
  <cp:lastModifiedBy>Tracey Wond</cp:lastModifiedBy>
  <cp:revision>58</cp:revision>
  <dcterms:created xsi:type="dcterms:W3CDTF">2012-11-25T16:50:15Z</dcterms:created>
  <dcterms:modified xsi:type="dcterms:W3CDTF">2013-01-22T12:58:30Z</dcterms:modified>
</cp:coreProperties>
</file>