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ir5ZLXjY/HKV+zjbSaulQkUWG7A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0AC052-B171-5C6E-C96C-6833FEA05911}" v="1" dt="2026-03-12T12:32:52.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150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customschemas.google.com/relationships/presentationmetadata" Target="meta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Hi, in today’s presentation, I will describe an evidence-based care intervention of a hypothetical patient diagnosed with ischaemic stroke, which is a cardiovascular disease: one of the major causes of death and disability in the UK.</a:t>
            </a:r>
            <a:endParaRPr/>
          </a:p>
        </p:txBody>
      </p:sp>
      <p:sp>
        <p:nvSpPr>
          <p:cNvPr id="87" name="Google Shape;87;p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dirty="0"/>
              <a:t>Stroke is a life threatening disorder that takes place when the blood flow to a section of the brain is abruptly disrupted, denying brain cells the necessary oxygen and glucose to work(</a:t>
            </a:r>
            <a:r>
              <a:rPr lang="en-US" dirty="0" err="1"/>
              <a:t>Ausmed</a:t>
            </a:r>
            <a:r>
              <a:rPr lang="en-US" dirty="0"/>
              <a:t>, 2023). Stroke is of two major categories: </a:t>
            </a:r>
            <a:r>
              <a:rPr lang="en-US" dirty="0" err="1"/>
              <a:t>ischaemic</a:t>
            </a:r>
            <a:r>
              <a:rPr lang="en-US" dirty="0"/>
              <a:t> (the most common one) a clot that blocks a cerebral artery, and </a:t>
            </a:r>
            <a:r>
              <a:rPr lang="en-US" dirty="0" err="1"/>
              <a:t>haemorrhagic</a:t>
            </a:r>
            <a:r>
              <a:rPr lang="en-US" dirty="0"/>
              <a:t> (a rupture in a vessel of the brain resulting in blood leakage) (</a:t>
            </a:r>
            <a:r>
              <a:rPr lang="en-US" sz="1200" dirty="0"/>
              <a:t>Stroke Association, 2024)</a:t>
            </a:r>
            <a:r>
              <a:rPr lang="en-US" dirty="0"/>
              <a:t>. The obstruction in an </a:t>
            </a:r>
            <a:r>
              <a:rPr lang="en-US" dirty="0" err="1"/>
              <a:t>ischaemic</a:t>
            </a:r>
            <a:r>
              <a:rPr lang="en-US" dirty="0"/>
              <a:t> stroke results in the rapid destruction of neurons since brain cells are extremely vulnerable to the lack of oxygen and they can start dying within minutes. Stroke, as pointed out by the NHS, has been a significant source of adult disability in the UK, and in many cases, leads to permanent complication, including paralysis, speech problems, and cognitive failures (</a:t>
            </a:r>
            <a:r>
              <a:rPr lang="en-US" sz="1200" dirty="0"/>
              <a:t>NHS, 2022)</a:t>
            </a:r>
            <a:r>
              <a:rPr lang="en-US" dirty="0"/>
              <a:t>. Due to the high rate of brain damage development, stroke is regarded as a medical emergency and early diagnosis and timely treatment would reduce the number of deaths, </a:t>
            </a:r>
            <a:r>
              <a:rPr lang="en-US" dirty="0" err="1"/>
              <a:t>minimise</a:t>
            </a:r>
            <a:r>
              <a:rPr lang="en-US" dirty="0"/>
              <a:t> neurological impairments, and enhance the overall recovery rates.(</a:t>
            </a:r>
            <a:r>
              <a:rPr lang="en-US" dirty="0" err="1"/>
              <a:t>Ausmed</a:t>
            </a:r>
            <a:r>
              <a:rPr lang="en-US" dirty="0"/>
              <a:t>, 2023)</a:t>
            </a:r>
            <a:endParaRPr dirty="0"/>
          </a:p>
        </p:txBody>
      </p:sp>
      <p:sp>
        <p:nvSpPr>
          <p:cNvPr id="96" name="Google Shape;96;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a:t>The cardiovascular system insures the transportation of oxygen, nutrients and hormones throughout the body and is very essential in supporting brain functioning (Chaudhry et al., 2022). The heart functions as a muscular pump, the left ventricle produces the force necessary to pump oxygenated blood into the aorta and to the major arteries, one of which, the carotid arteries which supply the brain directly (Chaudhry et al., 2022). These arteries divide into smaller cerebral vessels in order to provide perfusion to all parts of the brain adequately. The elasticity and structure of healthy arteries are vital in ensuring a steady circulation of blood and even blood pressure, which are vital in avoiding the destruction of the dellicate brain tissue. </a:t>
            </a:r>
            <a:endParaRPr/>
          </a:p>
          <a:p>
            <a:pPr marL="0" lvl="0" indent="0" algn="l" rtl="0">
              <a:spcBef>
                <a:spcPts val="0"/>
              </a:spcBef>
              <a:spcAft>
                <a:spcPts val="0"/>
              </a:spcAft>
              <a:buNone/>
            </a:pPr>
            <a:r>
              <a:rPr lang="en-US"/>
              <a:t>The Circle of Willis is a circular system of interconnected arteries in the brain at its base that offers a significant safety mechanism in the brain called collateral circulation (Rosner et al., 2020). This implies that when a vessel is narrowed or blocked, other routes might serve to ensure that there is some blood flow. But the metabolic requirements of the neurons are very high and they need a continuous supply of oxygen and glucose in order to generate ATP to carry out cellular functioning. A short disruption in blood supply to the brain will cause a problem in energy generation, which in turn affects neuronal dysfunction, and ultimately cell death (Rosner et al., 2020). This underscores the strong connection between the cardiovascular health and the neurological integrity, as well as the importance of ensuring successful cardiac output and vascular functioning in the prevention of disorders like stroke(Rosner et al., 2020).</a:t>
            </a:r>
            <a:endParaRPr/>
          </a:p>
        </p:txBody>
      </p:sp>
      <p:sp>
        <p:nvSpPr>
          <p:cNvPr id="105" name="Google Shape;105;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The most common cause of ischaemic stroke is atherosclerosis or the building up of fatty deposits, cholesterol, and inflammatory cells in the walls of the arteries, creating plaques. In the long term, such plaques cause the shrinkage of the lumen of the arteries and the limitation of the blood flow. When a plaque ruptures, it may cause a clot to form, a so-called thrombus at the rupture site </a:t>
            </a:r>
            <a:r>
              <a:rPr lang="en-US"/>
              <a:t>(Stroke Association, 2024)</a:t>
            </a:r>
            <a:r>
              <a:rPr lang="en-US" sz="1200">
                <a:solidFill>
                  <a:schemeClr val="dk1"/>
                </a:solidFill>
                <a:latin typeface="Calibri"/>
                <a:ea typeface="Calibri"/>
                <a:cs typeface="Calibri"/>
                <a:sym typeface="Calibri"/>
              </a:rPr>
              <a:t>. Or, another clot in the body, like that in the heart, may be carried by the blood as an embolus and may be lodged up in a cerebral artery. The obstruction in both instances prevents the delivery of oxygenated blood to brain tissue, which significantly lowers cerebral perfusion.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interruption of blood flow causes a deficit of oxygen and glucose to the cells of the brain and a resultant phenomenon known as cellular hypoxia and rapid depletion of ATP, which is necessary to sustain the neuronal activity. The absence of energy leads to the failure of ion pumps, resulting in cellular swelling, inflammation, and the permanent neuronal death, which is called infarction </a:t>
            </a:r>
            <a:r>
              <a:rPr lang="en-US"/>
              <a:t>(Stroke Association, 2024)</a:t>
            </a:r>
            <a:r>
              <a:rPr lang="en-US" sz="1200">
                <a:solidFill>
                  <a:schemeClr val="dk1"/>
                </a:solidFill>
                <a:latin typeface="Calibri"/>
                <a:ea typeface="Calibri"/>
                <a:cs typeface="Calibri"/>
                <a:sym typeface="Calibri"/>
              </a:rPr>
              <a:t>. Depending on the area of the brain which is damaged, the corresponding neurological impairments which develop are different. As an illustration, obstruction of the left hemisphere can lead to right hemisphere weakness and speech problems, whereas the impact of the occipital lobe can be visual impairment. This pathophysiological mechanism vividly shows how heart disease interferes directly with the work of the nervous system, which leads to the possible irreversible disability, in case of no timely treatment(Stroke Association, 2024).</a:t>
            </a:r>
            <a:endParaRPr/>
          </a:p>
        </p:txBody>
      </p:sp>
      <p:sp>
        <p:nvSpPr>
          <p:cNvPr id="112" name="Google Shape;112;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Mr A is a 68-year-old retired bus driver who lives alone in his own house and presented to the hospital following the sudden onset of weakness in the right side of the body and the slurred speech; characteristic symptoms of the left hemisphere ischaemic stroke. Neuroimaging established the diagnosis which showed that there was damage to the region of the brain that is involved in motor control and language functionality (Stroke Association, 2024). The fact that he is older puts him at greater risk of slower recovery and secondary complications, and living alone presents the question of safety and medication compliance, nutrition, and risk of falls post-discharge. Also, a loss of independence can be an immediate situation leading to emotional distress, anxiety, or post-stroke depression. Thus, his demographic profile and social conditions are to be taken into careful consideration when designing a holistic, person-centred care plan that would meet the needs not only of his physical rehabilitation but also the psychological and social support needs.</a:t>
            </a:r>
            <a:endParaRPr/>
          </a:p>
        </p:txBody>
      </p:sp>
      <p:sp>
        <p:nvSpPr>
          <p:cNvPr id="121" name="Google Shape;121;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Mr A has a number of modifiable risk factors that have led to his ischaemic stroke. Hypertension is a long-term disease, which adds mechanical force to the walls of the arteries, increasing the process of atherosclerosis and heightening the risk of vessels rupture or the development of clots (Boehme et al., 2018). Type 2 diabetes also compromises the health of the vascular system by leading to chronic inflammation and endothelial dysfunction, which leads to poor blood flow control(Nice, 2023). The 30-year smoking history probably raised the viscosity of his blood, stimulated the development of thrombus and decreased oxygen supply to tissues, and the high level of cholesterol contributes to the accumulation of the plaque in the cerebral arteries. Also, poor health habits such as sedentary lifestyle might have deteriorated his cardiovascular status by increasing his weight, lacking control of his metabolism rates and decreasing the circulation (Boehme et al., 2018). NICE guidelines proved that thorough management of such modifiable risk factors is the key to secondary stroke prevention and decreasing the chances of its recurrence (</a:t>
            </a:r>
            <a:r>
              <a:rPr lang="en-US" sz="1200">
                <a:solidFill>
                  <a:schemeClr val="dk1"/>
                </a:solidFill>
                <a:latin typeface="Calibri"/>
                <a:ea typeface="Calibri"/>
                <a:cs typeface="Calibri"/>
                <a:sym typeface="Calibri"/>
              </a:rPr>
              <a:t>NICE, 2023)</a:t>
            </a:r>
            <a:r>
              <a:rPr lang="en-US"/>
              <a:t>.</a:t>
            </a:r>
            <a:endParaRPr/>
          </a:p>
        </p:txBody>
      </p:sp>
      <p:sp>
        <p:nvSpPr>
          <p:cNvPr id="130" name="Google Shape;130;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Routine clinical evaluation and diagnostics information were required to verify the condition of Mr A and in further treatment. The patient presented with a right-sided weakness, or hemiparesis, and expressive aphasia, all of which is compatible with damage to the left cerebral hemisphere, and especially to motor control areas and speech-generating ones (British Heart Foundation, 2024). A blood pressure of 180/100 mmHg is evidence of severe hypertension, which is a significant cause of vascular damage and stroke risk, whereas an HbA1c of 8.5% is an indication of poorly controlled diabetes and chronic hyperglycaemia, which causes more vascular complications(British Heart Foundation, 2024). A CT scan was used to detect the occurrence of an ischaemic stroke by revealing the affected area of the brain and ruling out haemorrhage which is important in making the correct choice of treatment like taking antiplatelet drugs (British Heart Foundation, 2024). Not only did this routine clinical information helped to diagnose correctly but also informed risk assessment, medication planning, as well as the elaboration of specific rehabilitation and secondary prevention strategy(British Heart Foundation, 2024).</a:t>
            </a:r>
            <a:endParaRPr/>
          </a:p>
        </p:txBody>
      </p:sp>
      <p:sp>
        <p:nvSpPr>
          <p:cNvPr id="137" name="Google Shape;137;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The goal of immediate medical management after ischaemic stroke is to restore the blood circulation in the brain, prevent the formation of additional clots, and stabilise physiological parameters(Lui et al., 2025)</a:t>
            </a:r>
            <a:r>
              <a:rPr lang="en-US" sz="1200">
                <a:solidFill>
                  <a:schemeClr val="dk1"/>
                </a:solidFill>
                <a:latin typeface="Calibri"/>
                <a:ea typeface="Calibri"/>
                <a:cs typeface="Calibri"/>
                <a:sym typeface="Calibri"/>
              </a:rPr>
              <a:t>. Thrombolytic therapy can be offered to the patient to dissolve the clot and reduce the damage to the brain tissue in case of appropriate presentation within the therapeutic window and meeting the clinical criteria </a:t>
            </a:r>
            <a:r>
              <a:rPr lang="en-US"/>
              <a:t>(Lui et al., 2025)</a:t>
            </a:r>
            <a:r>
              <a:rPr lang="en-US" sz="1200">
                <a:solidFill>
                  <a:schemeClr val="dk1"/>
                </a:solidFill>
                <a:latin typeface="Calibri"/>
                <a:ea typeface="Calibri"/>
                <a:cs typeface="Calibri"/>
                <a:sym typeface="Calibri"/>
              </a:rPr>
              <a:t>. The use of antiplatelet drugs, which include aspirin, is initiated to decrease the chances of further thrombus formation. Blood pressure should be strictly observed and managed because too high levels predispose to the additional vascular damage, whereas excessive aggressiveness of the management can impair cerebral perfusion </a:t>
            </a:r>
            <a:r>
              <a:rPr lang="en-US"/>
              <a:t>(Lui et al., 2025)</a:t>
            </a:r>
            <a:r>
              <a:rPr lang="en-US" sz="1200">
                <a:solidFill>
                  <a:schemeClr val="dk1"/>
                </a:solidFill>
                <a:latin typeface="Calibri"/>
                <a:ea typeface="Calibri"/>
                <a:cs typeface="Calibri"/>
                <a:sym typeface="Calibri"/>
              </a:rPr>
              <a:t>. It is also necessary to control the blood glucose effectively because the hyperglycaemia state is related to worse neurological outcomes. These urgent interventions are consistent with the stroke management recommendations based on the NHS and are expected to mitigate the infarct size, minimise complications, and enhance recovery opportunities (NHS, 2022).</a:t>
            </a:r>
            <a:endParaRPr/>
          </a:p>
        </p:txBody>
      </p:sp>
      <p:sp>
        <p:nvSpPr>
          <p:cNvPr id="146" name="Google Shape;146;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Person-centred care plan would make sure that Mr A is at the centre of all making the decisions, and that the care provided to him is based on the particular needs, which are physical, emotional, and social (Skills for Health, 2025). Individualised rehabilitation objectives should be achievable as well as meaningful to him e.g., to be able to walk safely at home, to speak more clearly to communicate with his family and friends, and to be independent in his activities of daily living (Li et al., 2024). Treating him with dignity and autonomy encourages his opinion and values, especially after a life-altering incident like stroke (NICE, 2022). The multidisciplinary team of nurses, physiotherapists, occupational therapists, and speech and language therapists working together enables coordinated and holistic care in the process of effective recovery. When family members are involved in the planning and educational process, emotional support is also enhanced, which in turn improves treatment and rehabilitation programmes adherence, as well as general recovery outcomes (NICE, 2022).</a:t>
            </a:r>
            <a:endParaRPr/>
          </a:p>
        </p:txBody>
      </p:sp>
      <p:sp>
        <p:nvSpPr>
          <p:cNvPr id="153" name="Google Shape;153;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Rehabilitation must commence as soon as possible in order to optimise neuroplasticity which is the ability of the brain to restructure and create new neural connections following injury(Nice, 2022). Physiotherapy is important in enhancing muscle strength, coordination and balance to minimise the chances of contracturing and muscle atrophy and encouraging safe mobility (NICE, 2022). In treating expressive aphasia, speech and language therapy plays a significant role in aiding the communication process and eliminating frustration related to speech impairments (Li et al., 2024). Occupational therapy is aimed at empowering Mr A to be able to resume independence in his daily living activities e.g. dressing, washing and preparation of meals by means of adaptive strategies or equipment (NICE, 2022). Moreover, psychological assistance is essential, as the stroke survivors are in high risk of anxiety and post-stroke depression because of the abrupt loss of functions and changes in lifestyle(Nice,2022). Early, intensive, and multidisciplinary rehabilitation has been demonstrated to have a profound positive effect on the functional outcomes in the long run and the quality of life(Nice, 2022).</a:t>
            </a:r>
            <a:endParaRPr/>
          </a:p>
        </p:txBody>
      </p:sp>
      <p:sp>
        <p:nvSpPr>
          <p:cNvPr id="162" name="Google Shape;162;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Continuous follow-up and secondary prevention are important to minimise the possibility of repeated stroke and treat the cardiovascular condition of Mr A generally. Frequent blood pressure monitoring will allow noticing and managing hypertension which is one of the primary causes of stroke recurrence, whereas periodical lipid profile testing will enable the timely changes in the cholesterol-reducing treatment </a:t>
            </a:r>
            <a:r>
              <a:rPr lang="en-US"/>
              <a:t>(AWAN et al., 2024)</a:t>
            </a:r>
            <a:r>
              <a:rPr lang="en-US" sz="1200">
                <a:solidFill>
                  <a:schemeClr val="dk1"/>
                </a:solidFill>
                <a:latin typeface="Calibri"/>
                <a:ea typeface="Calibri"/>
                <a:cs typeface="Calibri"/>
                <a:sym typeface="Calibri"/>
              </a:rPr>
              <a:t>. Monitoring HbA1c will enhance control over diabetes, which will decrease vascular complications. Taking medication correctly is critical in sustaining the usefulness of prescribed treatments and lifestyle changes such as quitting smoking, a nutritious diet, and constant exercise are important in preventive measures in the long-term </a:t>
            </a:r>
            <a:r>
              <a:rPr lang="en-US"/>
              <a:t>(AWAN et al., 2024)</a:t>
            </a:r>
            <a:r>
              <a:rPr lang="en-US" sz="1200">
                <a:solidFill>
                  <a:schemeClr val="dk1"/>
                </a:solidFill>
                <a:latin typeface="Calibri"/>
                <a:ea typeface="Calibri"/>
                <a:cs typeface="Calibri"/>
                <a:sym typeface="Calibri"/>
              </a:rPr>
              <a:t>. The Stroke Association also claims that medical management and lifestyle modifications can reduce a risk of subsequent strokes and aid general recovery considerably (Stroke Association, 2024).</a:t>
            </a:r>
            <a:endParaRPr/>
          </a:p>
        </p:txBody>
      </p:sp>
      <p:sp>
        <p:nvSpPr>
          <p:cNvPr id="169" name="Google Shape;169;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	Patients such as Mr A who suffer expressive aphasia due to a stroke on the left hemisphere need to be communicated with effectively. Healthcare professionals can employ simple and straightforward terms, talk slowly, and give him more time to process and respond to information, which will relieve stress and the risk of misunderstanding (Skills for Health, 2025). Pictures, written prompts, or cues in form of gestures can be used to assist in the understanding of instructions and as a supplement to verbal instructions. Communication with carers or family members maintains continuity of care, perceives the needs correctly, and offers emotional support, as well as allowing the patient to be involved in decision-making and rehabilitation (Skills for Health, 2025). The strategies are useful in the preservation of dignity, facilitating engagement, and enhancing compliance with the care plan.</a:t>
            </a:r>
            <a:endParaRPr/>
          </a:p>
        </p:txBody>
      </p:sp>
      <p:sp>
        <p:nvSpPr>
          <p:cNvPr id="178" name="Google Shape;178;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Mr A needs ethical care that balances the autonomy and his safety, especially due to his expressive aphasia, which could impair his communication of decisions. The medical workers should evaluate his ability in regards to the Mental Capacity Act 2005 so that any action that is undertaken on his behalf is in his best interests and that he is extensively consulted (Varkey, 2021). All interventions should be done with informed consent and confidentiality of information being upheld in order to protect his personal and medical information. The implementation of protective measures should take place in case the vulnerability or the risk is detected. In general, ethical practice in stroke care supports the principles of beneficence, non-maleficence, autonomy, and justice to make the care safe, respectful, and equitable (Varkey, 2021).</a:t>
            </a:r>
            <a:endParaRPr/>
          </a:p>
        </p:txBody>
      </p:sp>
      <p:sp>
        <p:nvSpPr>
          <p:cNvPr id="185" name="Google Shape;185;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The effectiveness of the care plan for Mr A can be assessed by looking at the results, which are measurable and represent his physical recovery and health management in general. The enhancement of mobility, speech, and everyday functioning can be measured with the help of standard functional independence scales, whereas periodic monitoring of the BP and HbA1c levels suggests the improved control of cardiovascular and metabolic risk factors (NICE, 2022). The decrease of the likelihood of reoccurring stroke due to medication, lifestyle modification, and rehabilitation improvement is a major indicator of an effective secondary prevention (NICE, 2022). Frequent review does not only help to keep interventions evidence-based and aligned to the needs of Mr A but also facilitates changes in the care plan as he progresses with his recovery, which eventually will help him improve his quality of life and live independently in the long run.</a:t>
            </a:r>
            <a:endParaRPr/>
          </a:p>
        </p:txBody>
      </p:sp>
      <p:sp>
        <p:nvSpPr>
          <p:cNvPr id="194" name="Google Shape;194;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9"/>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9"/>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0"/>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0"/>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1"/>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1"/>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1"/>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1"/>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4"/>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4"/>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4"/>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5"/>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5"/>
          <p:cNvSpPr>
            <a:spLocks noGrp="1"/>
          </p:cNvSpPr>
          <p:nvPr>
            <p:ph type="pic" idx="2"/>
          </p:nvPr>
        </p:nvSpPr>
        <p:spPr>
          <a:xfrm>
            <a:off x="1792288" y="612775"/>
            <a:ext cx="5486400" cy="4114800"/>
          </a:xfrm>
          <a:prstGeom prst="rect">
            <a:avLst/>
          </a:prstGeom>
          <a:noFill/>
          <a:ln>
            <a:noFill/>
          </a:ln>
        </p:spPr>
      </p:sp>
      <p:sp>
        <p:nvSpPr>
          <p:cNvPr id="68" name="Google Shape;68;p25"/>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6"/>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7"/>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7"/>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ncbi.nlm.nih.gov/books/NBK493197/" TargetMode="External"/><Relationship Id="rId13" Type="http://schemas.openxmlformats.org/officeDocument/2006/relationships/hyperlink" Target="https://necmedical.org.zw/the-importance-of-multidisciplinary-care-for-complex-conditions/" TargetMode="External"/><Relationship Id="rId18" Type="http://schemas.openxmlformats.org/officeDocument/2006/relationships/hyperlink" Target="https://www.ncbi.nlm.nih.gov/books/NBK534861/" TargetMode="External"/><Relationship Id="rId3" Type="http://schemas.openxmlformats.org/officeDocument/2006/relationships/hyperlink" Target="https://www.stroke.org/en/about-stroke/types-of-stroke/ischemic-stroke-clots" TargetMode="External"/><Relationship Id="rId21" Type="http://schemas.openxmlformats.org/officeDocument/2006/relationships/hyperlink" Target="https://www.stroke.org.uk/stroke/types/ischaemic" TargetMode="External"/><Relationship Id="rId7" Type="http://schemas.openxmlformats.org/officeDocument/2006/relationships/hyperlink" Target="https://www.bhf.org.uk/informationsupport/conditions/stroke" TargetMode="External"/><Relationship Id="rId12" Type="http://schemas.openxmlformats.org/officeDocument/2006/relationships/hyperlink" Target="https://doi.org/10.53347/rid-13437" TargetMode="External"/><Relationship Id="rId17" Type="http://schemas.openxmlformats.org/officeDocument/2006/relationships/hyperlink" Target="https://www.urmc.rochester.edu/strong-memorial/patients-families/health-care-team/being-part-of-the-team" TargetMode="External"/><Relationship Id="rId2" Type="http://schemas.openxmlformats.org/officeDocument/2006/relationships/notesSlide" Target="../notesSlides/notesSlide15.xml"/><Relationship Id="rId16" Type="http://schemas.openxmlformats.org/officeDocument/2006/relationships/hyperlink" Target="https://cks.nice.org.uk/topics/stroke-tia/management/secondary-prevention-following-stroke-tia/" TargetMode="External"/><Relationship Id="rId20" Type="http://schemas.openxmlformats.org/officeDocument/2006/relationships/hyperlink" Target="https://www.skillsforhealth.org.uk/article/person-centred-care-meaning-implications/"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5321635/" TargetMode="External"/><Relationship Id="rId11" Type="http://schemas.openxmlformats.org/officeDocument/2006/relationships/hyperlink" Target="https://www.ncbi.nlm.nih.gov/books/NBK499997/" TargetMode="External"/><Relationship Id="rId24" Type="http://schemas.openxmlformats.org/officeDocument/2006/relationships/hyperlink" Target="https://inside.upmc.com/outcomes-ischemic-stroke-patients/" TargetMode="External"/><Relationship Id="rId5" Type="http://schemas.openxmlformats.org/officeDocument/2006/relationships/hyperlink" Target="https://doi.org/10.54112/bcsrj.v2024i1.1133" TargetMode="External"/><Relationship Id="rId15" Type="http://schemas.openxmlformats.org/officeDocument/2006/relationships/hyperlink" Target="https://www.nice.org.uk/guidance/ng236/chapter/Rationale-and-impact" TargetMode="External"/><Relationship Id="rId23" Type="http://schemas.openxmlformats.org/officeDocument/2006/relationships/hyperlink" Target="https://doi.org/10.1159/000509119" TargetMode="External"/><Relationship Id="rId10" Type="http://schemas.openxmlformats.org/officeDocument/2006/relationships/hyperlink" Target="https://int.livhospital.com/stroke-prevention-bp-medication-the-ultimate-guide/" TargetMode="External"/><Relationship Id="rId19" Type="http://schemas.openxmlformats.org/officeDocument/2006/relationships/hyperlink" Target="https://www.rwjbh.org/treatment-care/heart-and-vascular-care/diseases-conditions/atherosclerosis/" TargetMode="External"/><Relationship Id="rId4" Type="http://schemas.openxmlformats.org/officeDocument/2006/relationships/hyperlink" Target="https://www.ausmed.com/learn/articles/different-types-of-strokes" TargetMode="External"/><Relationship Id="rId9" Type="http://schemas.openxmlformats.org/officeDocument/2006/relationships/hyperlink" Target="https://doi.org/10.3389/fneur.2024.1402729" TargetMode="External"/><Relationship Id="rId14" Type="http://schemas.openxmlformats.org/officeDocument/2006/relationships/hyperlink" Target="https://www.nhs.uk/conditions/stroke/" TargetMode="External"/><Relationship Id="rId22" Type="http://schemas.openxmlformats.org/officeDocument/2006/relationships/hyperlink" Target="https://www.stroke.org.uk/stroke/types/ischaemic/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
          <p:cNvSpPr txBox="1">
            <a:spLocks noGrp="1"/>
          </p:cNvSpPr>
          <p:nvPr>
            <p:ph type="ctrTitle"/>
          </p:nvPr>
        </p:nvSpPr>
        <p:spPr>
          <a:xfrm>
            <a:off x="609600" y="457200"/>
            <a:ext cx="7772400" cy="147002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Suggested Care Plan for a Patient with Ischaemic Stroke</a:t>
            </a:r>
            <a:endParaRPr/>
          </a:p>
        </p:txBody>
      </p:sp>
      <p:sp>
        <p:nvSpPr>
          <p:cNvPr id="90" name="Google Shape;90;p1"/>
          <p:cNvSpPr txBox="1">
            <a:spLocks noGrp="1"/>
          </p:cNvSpPr>
          <p:nvPr>
            <p:ph type="subTitle" idx="1"/>
          </p:nvPr>
        </p:nvSpPr>
        <p:spPr>
          <a:xfrm>
            <a:off x="296015" y="2438402"/>
            <a:ext cx="5571229" cy="4324738"/>
          </a:xfrm>
          <a:prstGeom prst="rect">
            <a:avLst/>
          </a:prstGeom>
          <a:noFill/>
          <a:ln>
            <a:noFill/>
          </a:ln>
        </p:spPr>
        <p:txBody>
          <a:bodyPr spcFirstLastPara="1" wrap="square" lIns="91425" tIns="45700" rIns="91425" bIns="45700" anchor="t" anchorCtr="0">
            <a:normAutofit lnSpcReduction="10000"/>
          </a:bodyPr>
          <a:lstStyle/>
          <a:p>
            <a:pPr marL="0" lvl="0" indent="0" algn="ctr" rtl="0">
              <a:spcBef>
                <a:spcPts val="0"/>
              </a:spcBef>
              <a:spcAft>
                <a:spcPts val="0"/>
              </a:spcAft>
              <a:buClr>
                <a:srgbClr val="888888"/>
              </a:buClr>
              <a:buSzPts val="3200"/>
              <a:buNone/>
            </a:pPr>
            <a:r>
              <a:rPr lang="en-US"/>
              <a:t>Name: Modinat Bashorun</a:t>
            </a:r>
            <a:endParaRPr/>
          </a:p>
          <a:p>
            <a:pPr marL="0" lvl="0" indent="0" algn="ctr" rtl="0">
              <a:spcBef>
                <a:spcPts val="640"/>
              </a:spcBef>
              <a:spcAft>
                <a:spcPts val="0"/>
              </a:spcAft>
              <a:buClr>
                <a:srgbClr val="888888"/>
              </a:buClr>
              <a:buSzPts val="3200"/>
              <a:buNone/>
            </a:pPr>
            <a:r>
              <a:rPr lang="en-US"/>
              <a:t>Student No: 2421037</a:t>
            </a:r>
            <a:endParaRPr/>
          </a:p>
          <a:p>
            <a:pPr marL="0" lvl="0" indent="0" algn="ctr" rtl="0">
              <a:spcBef>
                <a:spcPts val="640"/>
              </a:spcBef>
              <a:spcAft>
                <a:spcPts val="0"/>
              </a:spcAft>
              <a:buClr>
                <a:srgbClr val="888888"/>
              </a:buClr>
              <a:buSzPts val="3200"/>
              <a:buNone/>
            </a:pPr>
            <a:r>
              <a:rPr lang="en-US"/>
              <a:t>Course: Introduction to Physiology</a:t>
            </a:r>
            <a:endParaRPr/>
          </a:p>
          <a:p>
            <a:pPr marL="0" lvl="0" indent="0" algn="ctr" rtl="0">
              <a:spcBef>
                <a:spcPts val="640"/>
              </a:spcBef>
              <a:spcAft>
                <a:spcPts val="0"/>
              </a:spcAft>
              <a:buClr>
                <a:srgbClr val="888888"/>
              </a:buClr>
              <a:buSzPts val="3200"/>
              <a:buNone/>
            </a:pPr>
            <a:r>
              <a:rPr lang="en-US"/>
              <a:t>Course Code: BMHP5023</a:t>
            </a:r>
            <a:endParaRPr/>
          </a:p>
          <a:p>
            <a:pPr marL="0" lvl="0" indent="0" algn="ctr" rtl="0">
              <a:spcBef>
                <a:spcPts val="640"/>
              </a:spcBef>
              <a:spcAft>
                <a:spcPts val="0"/>
              </a:spcAft>
              <a:buClr>
                <a:srgbClr val="888888"/>
              </a:buClr>
              <a:buSzPts val="3200"/>
              <a:buNone/>
            </a:pPr>
            <a:r>
              <a:rPr lang="en-US"/>
              <a:t>Instructor’s Name: Parese Ahmed</a:t>
            </a:r>
            <a:endParaRPr/>
          </a:p>
          <a:p>
            <a:pPr marL="0" lvl="0" indent="0" algn="ctr" rtl="0">
              <a:spcBef>
                <a:spcPts val="640"/>
              </a:spcBef>
              <a:spcAft>
                <a:spcPts val="0"/>
              </a:spcAft>
              <a:buClr>
                <a:srgbClr val="888888"/>
              </a:buClr>
              <a:buSzPts val="3200"/>
              <a:buNone/>
            </a:pPr>
            <a:r>
              <a:rPr lang="en-US"/>
              <a:t>Date : 23/3/26</a:t>
            </a:r>
            <a:endParaRPr/>
          </a:p>
        </p:txBody>
      </p:sp>
      <p:pic>
        <p:nvPicPr>
          <p:cNvPr id="91" name="Google Shape;91;p1" descr="Ischemic Stroke (Clots) | American Stroke Association"/>
          <p:cNvPicPr preferRelativeResize="0"/>
          <p:nvPr/>
        </p:nvPicPr>
        <p:blipFill rotWithShape="1">
          <a:blip r:embed="rId5">
            <a:alphaModFix/>
          </a:blip>
          <a:srcRect/>
          <a:stretch/>
        </p:blipFill>
        <p:spPr>
          <a:xfrm>
            <a:off x="5334000" y="2057400"/>
            <a:ext cx="3333750" cy="3333750"/>
          </a:xfrm>
          <a:prstGeom prst="rect">
            <a:avLst/>
          </a:prstGeom>
          <a:noFill/>
          <a:ln>
            <a:noFill/>
          </a:ln>
        </p:spPr>
      </p:pic>
      <p:sp>
        <p:nvSpPr>
          <p:cNvPr id="92" name="Google Shape;92;p1"/>
          <p:cNvSpPr txBox="1"/>
          <p:nvPr/>
        </p:nvSpPr>
        <p:spPr>
          <a:xfrm>
            <a:off x="5943600" y="5638800"/>
            <a:ext cx="2514600" cy="609600"/>
          </a:xfrm>
          <a:prstGeom prst="rect">
            <a:avLst/>
          </a:prstGeom>
          <a:noFill/>
          <a:ln>
            <a:noFill/>
          </a:ln>
        </p:spPr>
        <p:txBody>
          <a:bodyPr spcFirstLastPara="1" wrap="square" lIns="91425" tIns="45700" rIns="91425" bIns="45700" anchor="t" anchorCtr="0">
            <a:normAutofit/>
          </a:bodyPr>
          <a:lstStyle/>
          <a:p>
            <a:pPr marL="0" marR="0" lvl="0" indent="0" algn="ctr" rtl="0">
              <a:lnSpc>
                <a:spcPct val="100000"/>
              </a:lnSpc>
              <a:spcBef>
                <a:spcPts val="0"/>
              </a:spcBef>
              <a:spcAft>
                <a:spcPts val="0"/>
              </a:spcAft>
              <a:buClr>
                <a:srgbClr val="888888"/>
              </a:buClr>
              <a:buSzPts val="3200"/>
              <a:buFont typeface="Arial"/>
              <a:buNone/>
            </a:pPr>
            <a:r>
              <a:rPr lang="en-US" sz="3200" b="0" i="0" u="none" strike="noStrike" cap="none">
                <a:solidFill>
                  <a:srgbClr val="888888"/>
                </a:solidFill>
                <a:latin typeface="Calibri"/>
                <a:ea typeface="Calibri"/>
                <a:cs typeface="Calibri"/>
                <a:sym typeface="Calibri"/>
              </a:rPr>
              <a:t>(AMA, 2024)</a:t>
            </a:r>
            <a:endParaRPr/>
          </a:p>
        </p:txBody>
      </p:sp>
      <p:pic>
        <p:nvPicPr>
          <p:cNvPr id="5" name="Recorded Sound">
            <a:hlinkClick r:id="" action="ppaction://media"/>
            <a:extLst>
              <a:ext uri="{FF2B5EF4-FFF2-40B4-BE49-F238E27FC236}">
                <a16:creationId xmlns:a16="http://schemas.microsoft.com/office/drawing/2014/main" id="{AE57C1F6-FD4C-9E1F-1F26-C33DDC28A3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42943" y="685410"/>
            <a:ext cx="781440" cy="7814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Introduction to Stroke</a:t>
            </a:r>
            <a:endParaRPr/>
          </a:p>
        </p:txBody>
      </p:sp>
      <p:sp>
        <p:nvSpPr>
          <p:cNvPr id="99" name="Google Shape;99;p2"/>
          <p:cNvSpPr txBox="1">
            <a:spLocks noGrp="1"/>
          </p:cNvSpPr>
          <p:nvPr>
            <p:ph type="body" idx="1"/>
          </p:nvPr>
        </p:nvSpPr>
        <p:spPr>
          <a:xfrm>
            <a:off x="4267200" y="1600200"/>
            <a:ext cx="4419600" cy="4876800"/>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l" rtl="0">
              <a:spcBef>
                <a:spcPts val="0"/>
              </a:spcBef>
              <a:spcAft>
                <a:spcPts val="0"/>
              </a:spcAft>
              <a:buClr>
                <a:schemeClr val="dk1"/>
              </a:buClr>
              <a:buSzPct val="100000"/>
              <a:buChar char="•"/>
            </a:pPr>
            <a:r>
              <a:rPr lang="en-US"/>
              <a:t>Stroke occurs when there is interruption of blood supply to brain</a:t>
            </a:r>
            <a:endParaRPr/>
          </a:p>
          <a:p>
            <a:pPr marL="342900" lvl="0" indent="-342900" algn="l" rtl="0">
              <a:spcBef>
                <a:spcPts val="496"/>
              </a:spcBef>
              <a:spcAft>
                <a:spcPts val="0"/>
              </a:spcAft>
              <a:buClr>
                <a:schemeClr val="dk1"/>
              </a:buClr>
              <a:buSzPct val="100000"/>
              <a:buChar char="•"/>
            </a:pPr>
            <a:r>
              <a:rPr lang="en-US"/>
              <a:t>Two types:</a:t>
            </a:r>
            <a:endParaRPr/>
          </a:p>
          <a:p>
            <a:pPr marL="742950" lvl="1" indent="-285750" algn="l" rtl="0">
              <a:spcBef>
                <a:spcPts val="496"/>
              </a:spcBef>
              <a:spcAft>
                <a:spcPts val="0"/>
              </a:spcAft>
              <a:buClr>
                <a:schemeClr val="dk1"/>
              </a:buClr>
              <a:buSzPct val="100000"/>
              <a:buChar char="–"/>
            </a:pPr>
            <a:r>
              <a:rPr lang="en-US" sz="3200"/>
              <a:t>Ischaemic (most common) (Stroke Association, 2024)</a:t>
            </a:r>
            <a:endParaRPr/>
          </a:p>
          <a:p>
            <a:pPr marL="742950" lvl="1" indent="-285750" algn="l" rtl="0">
              <a:spcBef>
                <a:spcPts val="496"/>
              </a:spcBef>
              <a:spcAft>
                <a:spcPts val="0"/>
              </a:spcAft>
              <a:buClr>
                <a:schemeClr val="dk1"/>
              </a:buClr>
              <a:buSzPct val="100000"/>
              <a:buChar char="–"/>
            </a:pPr>
            <a:r>
              <a:rPr lang="en-US" sz="3200"/>
              <a:t>Haemorrhagic</a:t>
            </a:r>
            <a:endParaRPr sz="3200"/>
          </a:p>
          <a:p>
            <a:pPr marL="342900" lvl="0" indent="-342900" algn="l" rtl="0">
              <a:spcBef>
                <a:spcPts val="496"/>
              </a:spcBef>
              <a:spcAft>
                <a:spcPts val="0"/>
              </a:spcAft>
              <a:buClr>
                <a:schemeClr val="dk1"/>
              </a:buClr>
              <a:buSzPct val="100000"/>
              <a:buChar char="•"/>
            </a:pPr>
            <a:r>
              <a:rPr lang="en-US"/>
              <a:t>It is a medical emergency because of the rapid progression of brain damage</a:t>
            </a:r>
            <a:endParaRPr/>
          </a:p>
          <a:p>
            <a:pPr marL="342900" lvl="0" indent="-342900" algn="l" rtl="0">
              <a:spcBef>
                <a:spcPts val="496"/>
              </a:spcBef>
              <a:spcAft>
                <a:spcPts val="0"/>
              </a:spcAft>
              <a:buClr>
                <a:schemeClr val="dk1"/>
              </a:buClr>
              <a:buSzPct val="100000"/>
              <a:buChar char="•"/>
            </a:pPr>
            <a:r>
              <a:rPr lang="en-US"/>
              <a:t>Major cause of disability in the UK (NHS, 2022</a:t>
            </a:r>
            <a:r>
              <a:rPr lang="en-US" sz="2800"/>
              <a:t>)</a:t>
            </a:r>
            <a:endParaRPr/>
          </a:p>
        </p:txBody>
      </p:sp>
      <p:pic>
        <p:nvPicPr>
          <p:cNvPr id="100" name="Google Shape;100;p2" descr="Different Types of Stroke | Ausmed"/>
          <p:cNvPicPr preferRelativeResize="0"/>
          <p:nvPr/>
        </p:nvPicPr>
        <p:blipFill rotWithShape="1">
          <a:blip r:embed="rId5">
            <a:alphaModFix/>
          </a:blip>
          <a:srcRect/>
          <a:stretch/>
        </p:blipFill>
        <p:spPr>
          <a:xfrm>
            <a:off x="228600" y="1295400"/>
            <a:ext cx="3581400" cy="4343400"/>
          </a:xfrm>
          <a:prstGeom prst="rect">
            <a:avLst/>
          </a:prstGeom>
          <a:noFill/>
          <a:ln>
            <a:noFill/>
          </a:ln>
        </p:spPr>
      </p:pic>
      <p:sp>
        <p:nvSpPr>
          <p:cNvPr id="101" name="Google Shape;101;p2"/>
          <p:cNvSpPr txBox="1"/>
          <p:nvPr/>
        </p:nvSpPr>
        <p:spPr>
          <a:xfrm>
            <a:off x="381000" y="5791200"/>
            <a:ext cx="2514600" cy="609600"/>
          </a:xfrm>
          <a:prstGeom prst="rect">
            <a:avLst/>
          </a:prstGeom>
          <a:noFill/>
          <a:ln>
            <a:noFill/>
          </a:ln>
        </p:spPr>
        <p:txBody>
          <a:bodyPr spcFirstLastPara="1" wrap="square" lIns="91425" tIns="45700" rIns="91425" bIns="45700" anchor="t" anchorCtr="0">
            <a:normAutofit fontScale="85000" lnSpcReduction="10000"/>
          </a:bodyPr>
          <a:lstStyle/>
          <a:p>
            <a:pPr marL="0" marR="0" lvl="0" indent="0" algn="ctr" rtl="0">
              <a:spcBef>
                <a:spcPts val="0"/>
              </a:spcBef>
              <a:spcAft>
                <a:spcPts val="0"/>
              </a:spcAft>
              <a:buNone/>
            </a:pPr>
            <a:r>
              <a:rPr lang="en-US" sz="3200" b="0" i="0" u="none" strike="noStrike" cap="none">
                <a:solidFill>
                  <a:srgbClr val="888888"/>
                </a:solidFill>
                <a:latin typeface="Calibri"/>
                <a:ea typeface="Calibri"/>
                <a:cs typeface="Calibri"/>
                <a:sym typeface="Calibri"/>
              </a:rPr>
              <a:t>(</a:t>
            </a:r>
            <a:r>
              <a:rPr lang="en-US" sz="3200" b="0" i="0" u="none" strike="noStrike" cap="none">
                <a:solidFill>
                  <a:schemeClr val="dk1"/>
                </a:solidFill>
                <a:latin typeface="Calibri"/>
                <a:ea typeface="Calibri"/>
                <a:cs typeface="Calibri"/>
                <a:sym typeface="Calibri"/>
              </a:rPr>
              <a:t>Ausmed, 2023</a:t>
            </a:r>
            <a:r>
              <a:rPr lang="en-US" sz="3200" b="0" i="0" u="none" strike="noStrike" cap="none">
                <a:solidFill>
                  <a:srgbClr val="888888"/>
                </a:solidFill>
                <a:latin typeface="Calibri"/>
                <a:ea typeface="Calibri"/>
                <a:cs typeface="Calibri"/>
                <a:sym typeface="Calibri"/>
              </a:rPr>
              <a:t>)</a:t>
            </a:r>
            <a:endParaRPr/>
          </a:p>
        </p:txBody>
      </p:sp>
      <p:pic>
        <p:nvPicPr>
          <p:cNvPr id="2" name="Recorded Sound">
            <a:hlinkClick r:id="" action="ppaction://media"/>
            <a:extLst>
              <a:ext uri="{FF2B5EF4-FFF2-40B4-BE49-F238E27FC236}">
                <a16:creationId xmlns:a16="http://schemas.microsoft.com/office/drawing/2014/main" id="{2DBB112D-3B48-3019-D9DF-75E43F97A3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39314" y="642938"/>
            <a:ext cx="976086" cy="9760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6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b="1"/>
              <a:t>Relevant Anatomy &amp; Physiology (Cardiovascular System)</a:t>
            </a:r>
            <a:endParaRPr/>
          </a:p>
        </p:txBody>
      </p:sp>
      <p:sp>
        <p:nvSpPr>
          <p:cNvPr id="108" name="Google Shape;108;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dirty="0"/>
              <a:t>Heart pumps oxygenated blood (Chaudhry et al., 2022)</a:t>
            </a:r>
            <a:endParaRPr dirty="0"/>
          </a:p>
          <a:p>
            <a:pPr marL="342900" lvl="0" indent="-342900" algn="l" rtl="0">
              <a:spcBef>
                <a:spcPts val="640"/>
              </a:spcBef>
              <a:spcAft>
                <a:spcPts val="0"/>
              </a:spcAft>
              <a:buClr>
                <a:schemeClr val="dk1"/>
              </a:buClr>
              <a:buSzPts val="3200"/>
              <a:buChar char="•"/>
            </a:pPr>
            <a:r>
              <a:rPr lang="en-US" dirty="0"/>
              <a:t>Blood travels via arteries</a:t>
            </a:r>
            <a:endParaRPr dirty="0"/>
          </a:p>
          <a:p>
            <a:pPr marL="342900" lvl="0" indent="-342900" algn="l" rtl="0">
              <a:spcBef>
                <a:spcPts val="640"/>
              </a:spcBef>
              <a:spcAft>
                <a:spcPts val="0"/>
              </a:spcAft>
              <a:buClr>
                <a:schemeClr val="dk1"/>
              </a:buClr>
              <a:buSzPts val="3200"/>
              <a:buChar char="•"/>
            </a:pPr>
            <a:r>
              <a:rPr lang="en-US" dirty="0"/>
              <a:t>Carotid arteries supply brain</a:t>
            </a:r>
            <a:endParaRPr dirty="0"/>
          </a:p>
          <a:p>
            <a:pPr marL="342900" lvl="0" indent="-342900" algn="l" rtl="0">
              <a:spcBef>
                <a:spcPts val="640"/>
              </a:spcBef>
              <a:spcAft>
                <a:spcPts val="0"/>
              </a:spcAft>
              <a:buClr>
                <a:schemeClr val="dk1"/>
              </a:buClr>
              <a:buSzPts val="3200"/>
              <a:buChar char="•"/>
            </a:pPr>
            <a:r>
              <a:rPr lang="en-US" dirty="0"/>
              <a:t>Circle of Willis maintains cerebral circulation (Rosner et al., 2020)</a:t>
            </a:r>
            <a:endParaRPr dirty="0"/>
          </a:p>
          <a:p>
            <a:pPr marL="342900" lvl="0" indent="-342900" algn="l" rtl="0">
              <a:spcBef>
                <a:spcPts val="640"/>
              </a:spcBef>
              <a:spcAft>
                <a:spcPts val="0"/>
              </a:spcAft>
              <a:buClr>
                <a:schemeClr val="dk1"/>
              </a:buClr>
              <a:buSzPts val="3200"/>
              <a:buChar char="•"/>
            </a:pPr>
            <a:r>
              <a:rPr lang="en-US" dirty="0"/>
              <a:t>Neurons require constant oxygen supply</a:t>
            </a:r>
            <a:endParaRPr dirty="0"/>
          </a:p>
        </p:txBody>
      </p:sp>
      <p:pic>
        <p:nvPicPr>
          <p:cNvPr id="2" name="Recorded Sound">
            <a:hlinkClick r:id="" action="ppaction://media"/>
            <a:extLst>
              <a:ext uri="{FF2B5EF4-FFF2-40B4-BE49-F238E27FC236}">
                <a16:creationId xmlns:a16="http://schemas.microsoft.com/office/drawing/2014/main" id="{96950845-E766-34BC-C80D-A9AC842111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63114" y="899318"/>
            <a:ext cx="910771" cy="91077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2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b="1"/>
              <a:t>Pathophysiology of Ischaemic Stroke</a:t>
            </a:r>
            <a:endParaRPr/>
          </a:p>
        </p:txBody>
      </p:sp>
      <p:sp>
        <p:nvSpPr>
          <p:cNvPr id="115" name="Google Shape;115;p4"/>
          <p:cNvSpPr txBox="1">
            <a:spLocks noGrp="1"/>
          </p:cNvSpPr>
          <p:nvPr>
            <p:ph type="body" idx="1"/>
          </p:nvPr>
        </p:nvSpPr>
        <p:spPr>
          <a:xfrm>
            <a:off x="228600" y="1600200"/>
            <a:ext cx="4114800" cy="4953000"/>
          </a:xfrm>
          <a:prstGeom prst="rect">
            <a:avLst/>
          </a:prstGeom>
          <a:noFill/>
          <a:ln>
            <a:noFill/>
          </a:ln>
        </p:spPr>
        <p:txBody>
          <a:bodyPr spcFirstLastPara="1" wrap="square" lIns="91425" tIns="45700" rIns="91425" bIns="45700" anchor="t" anchorCtr="0">
            <a:normAutofit fontScale="70000" lnSpcReduction="20000"/>
          </a:bodyPr>
          <a:lstStyle/>
          <a:p>
            <a:pPr marL="342900" lvl="0" indent="-342900" algn="l" rtl="0">
              <a:spcBef>
                <a:spcPts val="0"/>
              </a:spcBef>
              <a:spcAft>
                <a:spcPts val="0"/>
              </a:spcAft>
              <a:buClr>
                <a:schemeClr val="dk1"/>
              </a:buClr>
              <a:buSzPct val="100000"/>
              <a:buChar char="•"/>
            </a:pPr>
            <a:r>
              <a:rPr lang="en-US" dirty="0"/>
              <a:t>Atherosclerosis causes fatty plaque build-up in arteries (Stroke Association, 2024)</a:t>
            </a:r>
            <a:endParaRPr dirty="0"/>
          </a:p>
          <a:p>
            <a:pPr marL="342900" lvl="0" indent="-342900" algn="l" rtl="0">
              <a:spcBef>
                <a:spcPts val="496"/>
              </a:spcBef>
              <a:spcAft>
                <a:spcPts val="0"/>
              </a:spcAft>
              <a:buClr>
                <a:schemeClr val="dk1"/>
              </a:buClr>
              <a:buSzPct val="100000"/>
              <a:buChar char="•"/>
            </a:pPr>
            <a:r>
              <a:rPr lang="en-US" dirty="0"/>
              <a:t>Plaque rupture triggers thrombus formation</a:t>
            </a:r>
            <a:endParaRPr dirty="0"/>
          </a:p>
          <a:p>
            <a:pPr marL="342900" lvl="0" indent="-342900" algn="l" rtl="0">
              <a:spcBef>
                <a:spcPts val="496"/>
              </a:spcBef>
              <a:spcAft>
                <a:spcPts val="0"/>
              </a:spcAft>
              <a:buClr>
                <a:schemeClr val="dk1"/>
              </a:buClr>
              <a:buSzPct val="100000"/>
              <a:buChar char="•"/>
            </a:pPr>
            <a:r>
              <a:rPr lang="en-US" dirty="0"/>
              <a:t>Embolus may travel and block cerebral artery</a:t>
            </a:r>
            <a:endParaRPr dirty="0"/>
          </a:p>
          <a:p>
            <a:pPr marL="342900" lvl="0" indent="-342900" algn="l" rtl="0">
              <a:spcBef>
                <a:spcPts val="496"/>
              </a:spcBef>
              <a:spcAft>
                <a:spcPts val="0"/>
              </a:spcAft>
              <a:buClr>
                <a:schemeClr val="dk1"/>
              </a:buClr>
              <a:buSzPct val="100000"/>
              <a:buChar char="•"/>
            </a:pPr>
            <a:r>
              <a:rPr lang="en-US" dirty="0"/>
              <a:t>Blockage reduces cerebral blood flow</a:t>
            </a:r>
            <a:endParaRPr dirty="0"/>
          </a:p>
          <a:p>
            <a:pPr marL="342900" lvl="0" indent="-342900" algn="l" rtl="0">
              <a:spcBef>
                <a:spcPts val="496"/>
              </a:spcBef>
              <a:spcAft>
                <a:spcPts val="0"/>
              </a:spcAft>
              <a:buClr>
                <a:schemeClr val="dk1"/>
              </a:buClr>
              <a:buSzPct val="100000"/>
              <a:buChar char="•"/>
            </a:pPr>
            <a:r>
              <a:rPr lang="en-US" dirty="0"/>
              <a:t>Oxygen deprivation leads to brain cell death (Stroke Association, 2024)</a:t>
            </a:r>
            <a:endParaRPr dirty="0"/>
          </a:p>
          <a:p>
            <a:pPr marL="342900" lvl="0" indent="-342900" algn="l" rtl="0">
              <a:spcBef>
                <a:spcPts val="496"/>
              </a:spcBef>
              <a:spcAft>
                <a:spcPts val="0"/>
              </a:spcAft>
              <a:buClr>
                <a:schemeClr val="dk1"/>
              </a:buClr>
              <a:buSzPct val="100000"/>
              <a:buChar char="•"/>
            </a:pPr>
            <a:r>
              <a:rPr lang="en-US" dirty="0"/>
              <a:t>Area of infarction causes neurological deficits</a:t>
            </a:r>
            <a:endParaRPr dirty="0"/>
          </a:p>
        </p:txBody>
      </p:sp>
      <p:pic>
        <p:nvPicPr>
          <p:cNvPr id="116" name="Google Shape;116;p4" descr="Treating atherosclerosis"/>
          <p:cNvPicPr preferRelativeResize="0"/>
          <p:nvPr/>
        </p:nvPicPr>
        <p:blipFill rotWithShape="1">
          <a:blip r:embed="rId5">
            <a:alphaModFix/>
          </a:blip>
          <a:srcRect/>
          <a:stretch/>
        </p:blipFill>
        <p:spPr>
          <a:xfrm>
            <a:off x="4572000" y="1676400"/>
            <a:ext cx="4324350" cy="4191000"/>
          </a:xfrm>
          <a:prstGeom prst="rect">
            <a:avLst/>
          </a:prstGeom>
          <a:noFill/>
          <a:ln>
            <a:noFill/>
          </a:ln>
        </p:spPr>
      </p:pic>
      <p:sp>
        <p:nvSpPr>
          <p:cNvPr id="117" name="Google Shape;117;p4"/>
          <p:cNvSpPr txBox="1"/>
          <p:nvPr/>
        </p:nvSpPr>
        <p:spPr>
          <a:xfrm>
            <a:off x="5638800" y="5943600"/>
            <a:ext cx="2514600" cy="609600"/>
          </a:xfrm>
          <a:prstGeom prst="rect">
            <a:avLst/>
          </a:prstGeom>
          <a:noFill/>
          <a:ln>
            <a:noFill/>
          </a:ln>
        </p:spPr>
        <p:txBody>
          <a:bodyPr spcFirstLastPara="1" wrap="square" lIns="91425" tIns="45700" rIns="91425" bIns="45700" anchor="t" anchorCtr="0">
            <a:normAutofit fontScale="92500"/>
          </a:bodyPr>
          <a:lstStyle/>
          <a:p>
            <a:pPr marL="0" marR="0" lvl="0" indent="0" algn="ctr" rtl="0">
              <a:spcBef>
                <a:spcPts val="0"/>
              </a:spcBef>
              <a:spcAft>
                <a:spcPts val="0"/>
              </a:spcAft>
              <a:buNone/>
            </a:pPr>
            <a:r>
              <a:rPr lang="en-US" sz="3200" b="0" i="0" u="none" strike="noStrike" cap="none">
                <a:solidFill>
                  <a:schemeClr val="dk1"/>
                </a:solidFill>
                <a:latin typeface="Calibri"/>
                <a:ea typeface="Calibri"/>
                <a:cs typeface="Calibri"/>
                <a:sym typeface="Calibri"/>
              </a:rPr>
              <a:t>(RWJBH, 2019)</a:t>
            </a:r>
            <a:endParaRPr sz="3200" b="0" i="0" u="none" strike="noStrike" cap="none">
              <a:solidFill>
                <a:srgbClr val="888888"/>
              </a:solidFill>
              <a:latin typeface="Calibri"/>
              <a:ea typeface="Calibri"/>
              <a:cs typeface="Calibri"/>
              <a:sym typeface="Calibri"/>
            </a:endParaRPr>
          </a:p>
        </p:txBody>
      </p:sp>
      <p:pic>
        <p:nvPicPr>
          <p:cNvPr id="2" name="Recorded Sound">
            <a:hlinkClick r:id="" action="ppaction://media"/>
            <a:extLst>
              <a:ext uri="{FF2B5EF4-FFF2-40B4-BE49-F238E27FC236}">
                <a16:creationId xmlns:a16="http://schemas.microsoft.com/office/drawing/2014/main" id="{1C569A94-77AA-CFE5-913D-9CC8CF0F5E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50200" y="11938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1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Fictional Patient Profile</a:t>
            </a:r>
            <a:endParaRPr/>
          </a:p>
        </p:txBody>
      </p:sp>
      <p:sp>
        <p:nvSpPr>
          <p:cNvPr id="124" name="Google Shape;124;p5"/>
          <p:cNvSpPr txBox="1">
            <a:spLocks noGrp="1"/>
          </p:cNvSpPr>
          <p:nvPr>
            <p:ph type="body" idx="1"/>
          </p:nvPr>
        </p:nvSpPr>
        <p:spPr>
          <a:xfrm>
            <a:off x="4267200" y="1600200"/>
            <a:ext cx="45720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dirty="0"/>
              <a:t>Name: </a:t>
            </a:r>
            <a:r>
              <a:rPr lang="en-US" dirty="0" err="1"/>
              <a:t>Mr</a:t>
            </a:r>
            <a:r>
              <a:rPr lang="en-US" dirty="0"/>
              <a:t> A</a:t>
            </a:r>
            <a:endParaRPr dirty="0"/>
          </a:p>
          <a:p>
            <a:pPr marL="342900" lvl="0" indent="-342900" algn="l" rtl="0">
              <a:spcBef>
                <a:spcPts val="640"/>
              </a:spcBef>
              <a:spcAft>
                <a:spcPts val="0"/>
              </a:spcAft>
              <a:buClr>
                <a:schemeClr val="dk1"/>
              </a:buClr>
              <a:buSzPts val="3200"/>
              <a:buChar char="•"/>
            </a:pPr>
            <a:r>
              <a:rPr lang="en-US" dirty="0"/>
              <a:t>Age: 68 years</a:t>
            </a:r>
            <a:endParaRPr dirty="0"/>
          </a:p>
          <a:p>
            <a:pPr marL="342900" lvl="0" indent="-342900" algn="l" rtl="0">
              <a:spcBef>
                <a:spcPts val="640"/>
              </a:spcBef>
              <a:spcAft>
                <a:spcPts val="0"/>
              </a:spcAft>
              <a:buClr>
                <a:schemeClr val="dk1"/>
              </a:buClr>
              <a:buSzPts val="3200"/>
              <a:buChar char="•"/>
            </a:pPr>
            <a:r>
              <a:rPr lang="en-US" dirty="0"/>
              <a:t>Lives alone</a:t>
            </a:r>
            <a:endParaRPr dirty="0"/>
          </a:p>
          <a:p>
            <a:pPr marL="342900" lvl="0" indent="-342900" algn="l" rtl="0">
              <a:spcBef>
                <a:spcPts val="640"/>
              </a:spcBef>
              <a:spcAft>
                <a:spcPts val="0"/>
              </a:spcAft>
              <a:buClr>
                <a:schemeClr val="dk1"/>
              </a:buClr>
              <a:buSzPts val="3200"/>
              <a:buChar char="•"/>
            </a:pPr>
            <a:r>
              <a:rPr lang="en-US" dirty="0"/>
              <a:t>Retired bus driver</a:t>
            </a:r>
            <a:endParaRPr dirty="0"/>
          </a:p>
          <a:p>
            <a:pPr marL="342900" lvl="0" indent="-342900" algn="l" rtl="0">
              <a:spcBef>
                <a:spcPts val="640"/>
              </a:spcBef>
              <a:spcAft>
                <a:spcPts val="0"/>
              </a:spcAft>
              <a:buClr>
                <a:schemeClr val="dk1"/>
              </a:buClr>
              <a:buSzPts val="3200"/>
              <a:buChar char="•"/>
            </a:pPr>
            <a:r>
              <a:rPr lang="en-US" dirty="0"/>
              <a:t>Diagnosed with </a:t>
            </a:r>
            <a:r>
              <a:rPr lang="en-US" dirty="0" err="1"/>
              <a:t>ischaemic</a:t>
            </a:r>
            <a:r>
              <a:rPr lang="en-US" dirty="0"/>
              <a:t> stroke (left hemisphere)</a:t>
            </a:r>
            <a:endParaRPr dirty="0"/>
          </a:p>
        </p:txBody>
      </p:sp>
      <p:pic>
        <p:nvPicPr>
          <p:cNvPr id="125" name="Google Shape;125;p5" descr="Study Aims to Improve Outcomes for Ischemic Stroke Patients - UPMC &amp; Pitt  Health Sciences News Blog"/>
          <p:cNvPicPr preferRelativeResize="0"/>
          <p:nvPr/>
        </p:nvPicPr>
        <p:blipFill rotWithShape="1">
          <a:blip r:embed="rId5">
            <a:alphaModFix/>
          </a:blip>
          <a:srcRect/>
          <a:stretch/>
        </p:blipFill>
        <p:spPr>
          <a:xfrm>
            <a:off x="228600" y="1676400"/>
            <a:ext cx="4038600" cy="4114800"/>
          </a:xfrm>
          <a:prstGeom prst="rect">
            <a:avLst/>
          </a:prstGeom>
          <a:noFill/>
          <a:ln>
            <a:noFill/>
          </a:ln>
        </p:spPr>
      </p:pic>
      <p:sp>
        <p:nvSpPr>
          <p:cNvPr id="126" name="Google Shape;126;p5"/>
          <p:cNvSpPr txBox="1"/>
          <p:nvPr/>
        </p:nvSpPr>
        <p:spPr>
          <a:xfrm>
            <a:off x="457200" y="6019800"/>
            <a:ext cx="2514600" cy="533400"/>
          </a:xfrm>
          <a:prstGeom prst="rect">
            <a:avLst/>
          </a:prstGeom>
          <a:noFill/>
          <a:ln>
            <a:noFill/>
          </a:ln>
        </p:spPr>
        <p:txBody>
          <a:bodyPr spcFirstLastPara="1" wrap="square" lIns="91425" tIns="45700" rIns="91425" bIns="45700" anchor="t" anchorCtr="0">
            <a:normAutofit fontScale="70000" lnSpcReduction="20000"/>
          </a:bodyPr>
          <a:lstStyle/>
          <a:p>
            <a:pPr marL="0" marR="0" lvl="0" indent="0" algn="ctr" rtl="0">
              <a:spcBef>
                <a:spcPts val="0"/>
              </a:spcBef>
              <a:spcAft>
                <a:spcPts val="0"/>
              </a:spcAft>
              <a:buNone/>
            </a:pPr>
            <a:r>
              <a:rPr lang="en-US" sz="3200" b="0" i="0" u="none" strike="noStrike" cap="none">
                <a:solidFill>
                  <a:schemeClr val="dk1"/>
                </a:solidFill>
                <a:latin typeface="Calibri"/>
                <a:ea typeface="Calibri"/>
                <a:cs typeface="Calibri"/>
                <a:sym typeface="Calibri"/>
              </a:rPr>
              <a:t>(Winowitch, 2017)</a:t>
            </a:r>
            <a:endParaRPr sz="3200" b="0" i="0" u="none" strike="noStrike" cap="none">
              <a:solidFill>
                <a:srgbClr val="888888"/>
              </a:solidFill>
              <a:latin typeface="Calibri"/>
              <a:ea typeface="Calibri"/>
              <a:cs typeface="Calibri"/>
              <a:sym typeface="Calibri"/>
            </a:endParaRPr>
          </a:p>
        </p:txBody>
      </p:sp>
      <p:pic>
        <p:nvPicPr>
          <p:cNvPr id="3" name="Recorded Sound">
            <a:hlinkClick r:id="" action="ppaction://media"/>
            <a:extLst>
              <a:ext uri="{FF2B5EF4-FFF2-40B4-BE49-F238E27FC236}">
                <a16:creationId xmlns:a16="http://schemas.microsoft.com/office/drawing/2014/main" id="{6F8545D0-4562-9803-19A7-DAEF16A931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90970" y="937418"/>
            <a:ext cx="791029" cy="7910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2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Risk Factors</a:t>
            </a:r>
            <a:endParaRPr/>
          </a:p>
        </p:txBody>
      </p:sp>
      <p:sp>
        <p:nvSpPr>
          <p:cNvPr id="133" name="Google Shape;133;p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a:t>Long-standing hypertension increases arterial damage (Boehme et al., 2018)</a:t>
            </a:r>
            <a:endParaRPr/>
          </a:p>
          <a:p>
            <a:pPr marL="342900" lvl="0" indent="-342900" algn="l" rtl="0">
              <a:spcBef>
                <a:spcPts val="640"/>
              </a:spcBef>
              <a:spcAft>
                <a:spcPts val="0"/>
              </a:spcAft>
              <a:buClr>
                <a:schemeClr val="dk1"/>
              </a:buClr>
              <a:buSzPts val="3200"/>
              <a:buChar char="•"/>
            </a:pPr>
            <a:r>
              <a:rPr lang="en-US"/>
              <a:t>Type 2 diabetes impairs vascular function</a:t>
            </a:r>
            <a:endParaRPr/>
          </a:p>
          <a:p>
            <a:pPr marL="342900" lvl="0" indent="-342900" algn="l" rtl="0">
              <a:spcBef>
                <a:spcPts val="640"/>
              </a:spcBef>
              <a:spcAft>
                <a:spcPts val="0"/>
              </a:spcAft>
              <a:buClr>
                <a:schemeClr val="dk1"/>
              </a:buClr>
              <a:buSzPts val="3200"/>
              <a:buChar char="•"/>
            </a:pPr>
            <a:r>
              <a:rPr lang="en-US"/>
              <a:t>30-year smoking history increases clot risk</a:t>
            </a:r>
            <a:endParaRPr/>
          </a:p>
          <a:p>
            <a:pPr marL="342900" lvl="0" indent="-342900" algn="l" rtl="0">
              <a:spcBef>
                <a:spcPts val="640"/>
              </a:spcBef>
              <a:spcAft>
                <a:spcPts val="0"/>
              </a:spcAft>
              <a:buClr>
                <a:schemeClr val="dk1"/>
              </a:buClr>
              <a:buSzPts val="3200"/>
              <a:buChar char="•"/>
            </a:pPr>
            <a:r>
              <a:rPr lang="en-US"/>
              <a:t>Hypercholesterolaemia promotes plaque formation (Boehme et al., 2018)</a:t>
            </a:r>
            <a:endParaRPr/>
          </a:p>
          <a:p>
            <a:pPr marL="342900" lvl="0" indent="-342900" algn="l" rtl="0">
              <a:spcBef>
                <a:spcPts val="640"/>
              </a:spcBef>
              <a:spcAft>
                <a:spcPts val="0"/>
              </a:spcAft>
              <a:buClr>
                <a:schemeClr val="dk1"/>
              </a:buClr>
              <a:buSzPts val="3200"/>
              <a:buChar char="•"/>
            </a:pPr>
            <a:r>
              <a:rPr lang="en-US"/>
              <a:t>Sedentary lifestyle contributes to obesity and poor circulation (NICE, 2023)</a:t>
            </a:r>
            <a:endParaRPr/>
          </a:p>
        </p:txBody>
      </p:sp>
      <p:pic>
        <p:nvPicPr>
          <p:cNvPr id="2" name="Recorded Sound">
            <a:hlinkClick r:id="" action="ppaction://media"/>
            <a:extLst>
              <a:ext uri="{FF2B5EF4-FFF2-40B4-BE49-F238E27FC236}">
                <a16:creationId xmlns:a16="http://schemas.microsoft.com/office/drawing/2014/main" id="{D4DD0A04-A7E4-D060-2C3C-974055CDAE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86914" y="731837"/>
            <a:ext cx="758372" cy="7583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3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b="1"/>
              <a:t>Clinical Presentation &amp; Routine Data</a:t>
            </a:r>
            <a:endParaRPr/>
          </a:p>
        </p:txBody>
      </p:sp>
      <p:sp>
        <p:nvSpPr>
          <p:cNvPr id="140" name="Google Shape;140;p7"/>
          <p:cNvSpPr txBox="1">
            <a:spLocks noGrp="1"/>
          </p:cNvSpPr>
          <p:nvPr>
            <p:ph type="body" idx="1"/>
          </p:nvPr>
        </p:nvSpPr>
        <p:spPr>
          <a:xfrm>
            <a:off x="228600" y="1600200"/>
            <a:ext cx="4267200" cy="4953000"/>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ct val="100000"/>
              <a:buChar char="•"/>
            </a:pPr>
            <a:r>
              <a:rPr lang="en-US"/>
              <a:t>Right-sided weakness (British Heart Foundation, 2024)</a:t>
            </a:r>
            <a:endParaRPr/>
          </a:p>
          <a:p>
            <a:pPr marL="342900" lvl="0" indent="-342900" algn="l" rtl="0">
              <a:spcBef>
                <a:spcPts val="592"/>
              </a:spcBef>
              <a:spcAft>
                <a:spcPts val="0"/>
              </a:spcAft>
              <a:buClr>
                <a:schemeClr val="dk1"/>
              </a:buClr>
              <a:buSzPct val="100000"/>
              <a:buChar char="•"/>
            </a:pPr>
            <a:r>
              <a:rPr lang="en-US"/>
              <a:t>Expressive aphasia</a:t>
            </a:r>
            <a:endParaRPr/>
          </a:p>
          <a:p>
            <a:pPr marL="342900" lvl="0" indent="-342900" algn="l" rtl="0">
              <a:spcBef>
                <a:spcPts val="592"/>
              </a:spcBef>
              <a:spcAft>
                <a:spcPts val="0"/>
              </a:spcAft>
              <a:buClr>
                <a:schemeClr val="dk1"/>
              </a:buClr>
              <a:buSzPct val="100000"/>
              <a:buChar char="•"/>
            </a:pPr>
            <a:r>
              <a:rPr lang="en-US"/>
              <a:t>BP: 180/100 mmHg</a:t>
            </a:r>
            <a:endParaRPr/>
          </a:p>
          <a:p>
            <a:pPr marL="342900" lvl="0" indent="-342900" algn="l" rtl="0">
              <a:spcBef>
                <a:spcPts val="592"/>
              </a:spcBef>
              <a:spcAft>
                <a:spcPts val="0"/>
              </a:spcAft>
              <a:buClr>
                <a:schemeClr val="dk1"/>
              </a:buClr>
              <a:buSzPct val="100000"/>
              <a:buChar char="•"/>
            </a:pPr>
            <a:r>
              <a:rPr lang="en-US"/>
              <a:t>HbA1c: 8.5%</a:t>
            </a:r>
            <a:endParaRPr/>
          </a:p>
          <a:p>
            <a:pPr marL="342900" lvl="0" indent="-342900" algn="l" rtl="0">
              <a:spcBef>
                <a:spcPts val="592"/>
              </a:spcBef>
              <a:spcAft>
                <a:spcPts val="0"/>
              </a:spcAft>
              <a:buClr>
                <a:schemeClr val="dk1"/>
              </a:buClr>
              <a:buSzPct val="100000"/>
              <a:buChar char="•"/>
            </a:pPr>
            <a:r>
              <a:rPr lang="en-US"/>
              <a:t>CT scan confirmed ischaemic stroke (British Heart Foundation, 2024)</a:t>
            </a:r>
            <a:endParaRPr/>
          </a:p>
        </p:txBody>
      </p:sp>
      <p:pic>
        <p:nvPicPr>
          <p:cNvPr id="141" name="Google Shape;141;p7" descr="Ischemic stroke | Radiology Reference Article | Radiopaedia.org"/>
          <p:cNvPicPr preferRelativeResize="0"/>
          <p:nvPr/>
        </p:nvPicPr>
        <p:blipFill rotWithShape="1">
          <a:blip r:embed="rId5">
            <a:alphaModFix/>
          </a:blip>
          <a:srcRect/>
          <a:stretch/>
        </p:blipFill>
        <p:spPr>
          <a:xfrm>
            <a:off x="4724400" y="1676400"/>
            <a:ext cx="4095750" cy="3962400"/>
          </a:xfrm>
          <a:prstGeom prst="rect">
            <a:avLst/>
          </a:prstGeom>
          <a:noFill/>
          <a:ln>
            <a:noFill/>
          </a:ln>
        </p:spPr>
      </p:pic>
      <p:sp>
        <p:nvSpPr>
          <p:cNvPr id="142" name="Google Shape;142;p7"/>
          <p:cNvSpPr txBox="1"/>
          <p:nvPr/>
        </p:nvSpPr>
        <p:spPr>
          <a:xfrm>
            <a:off x="5257800" y="5943600"/>
            <a:ext cx="3352800" cy="609600"/>
          </a:xfrm>
          <a:prstGeom prst="rect">
            <a:avLst/>
          </a:prstGeom>
          <a:noFill/>
          <a:ln>
            <a:noFill/>
          </a:ln>
        </p:spPr>
        <p:txBody>
          <a:bodyPr spcFirstLastPara="1" wrap="square" lIns="91425" tIns="45700" rIns="91425" bIns="45700" anchor="t" anchorCtr="0">
            <a:normAutofit fontScale="62500" lnSpcReduction="20000"/>
          </a:bodyPr>
          <a:lstStyle/>
          <a:p>
            <a:pPr marL="0" marR="0" lvl="0" indent="0" algn="ctr" rtl="0">
              <a:spcBef>
                <a:spcPts val="0"/>
              </a:spcBef>
              <a:spcAft>
                <a:spcPts val="0"/>
              </a:spcAft>
              <a:buNone/>
            </a:pPr>
            <a:r>
              <a:rPr lang="en-US" sz="3200" b="0" i="0" u="none" strike="noStrike" cap="none">
                <a:solidFill>
                  <a:schemeClr val="dk1"/>
                </a:solidFill>
                <a:latin typeface="Calibri"/>
                <a:ea typeface="Calibri"/>
                <a:cs typeface="Calibri"/>
                <a:sym typeface="Calibri"/>
              </a:rPr>
              <a:t>(Murphy and Gaillard, 2017)</a:t>
            </a:r>
            <a:endParaRPr sz="3200" b="0" i="0" u="none" strike="noStrike" cap="none">
              <a:solidFill>
                <a:srgbClr val="888888"/>
              </a:solidFill>
              <a:latin typeface="Calibri"/>
              <a:ea typeface="Calibri"/>
              <a:cs typeface="Calibri"/>
              <a:sym typeface="Calibri"/>
            </a:endParaRPr>
          </a:p>
        </p:txBody>
      </p:sp>
      <p:pic>
        <p:nvPicPr>
          <p:cNvPr id="2" name="Recorded Sound">
            <a:hlinkClick r:id="" action="ppaction://media"/>
            <a:extLst>
              <a:ext uri="{FF2B5EF4-FFF2-40B4-BE49-F238E27FC236}">
                <a16:creationId xmlns:a16="http://schemas.microsoft.com/office/drawing/2014/main" id="{99A588DB-6DAE-F36F-B7EB-67F37F94DC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91286" y="304800"/>
            <a:ext cx="1066800" cy="1066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2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Immediate Medical Management</a:t>
            </a:r>
            <a:endParaRPr/>
          </a:p>
        </p:txBody>
      </p:sp>
      <p:sp>
        <p:nvSpPr>
          <p:cNvPr id="149" name="Google Shape;149;p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dirty="0"/>
              <a:t>Administer thrombolysis within therapeutic window (Lui et al., 2025)</a:t>
            </a:r>
            <a:endParaRPr dirty="0"/>
          </a:p>
          <a:p>
            <a:pPr marL="342900" lvl="0" indent="-342900" algn="l" rtl="0">
              <a:spcBef>
                <a:spcPts val="640"/>
              </a:spcBef>
              <a:spcAft>
                <a:spcPts val="0"/>
              </a:spcAft>
              <a:buClr>
                <a:schemeClr val="dk1"/>
              </a:buClr>
              <a:buSzPts val="3200"/>
              <a:buChar char="•"/>
            </a:pPr>
            <a:r>
              <a:rPr lang="en-US" dirty="0"/>
              <a:t>Initiate antiplatelet therapy to prevent further clotting</a:t>
            </a:r>
            <a:endParaRPr dirty="0"/>
          </a:p>
          <a:p>
            <a:pPr marL="342900" lvl="0" indent="-342900" algn="l" rtl="0">
              <a:spcBef>
                <a:spcPts val="640"/>
              </a:spcBef>
              <a:spcAft>
                <a:spcPts val="0"/>
              </a:spcAft>
              <a:buClr>
                <a:schemeClr val="dk1"/>
              </a:buClr>
              <a:buSzPts val="3200"/>
              <a:buChar char="•"/>
            </a:pPr>
            <a:r>
              <a:rPr lang="en-US" dirty="0"/>
              <a:t>Blood pressure control (Lui et al., 2025)</a:t>
            </a:r>
            <a:endParaRPr dirty="0"/>
          </a:p>
          <a:p>
            <a:pPr marL="342900" lvl="0" indent="-342900" algn="l" rtl="0">
              <a:spcBef>
                <a:spcPts val="640"/>
              </a:spcBef>
              <a:spcAft>
                <a:spcPts val="0"/>
              </a:spcAft>
              <a:buClr>
                <a:schemeClr val="dk1"/>
              </a:buClr>
              <a:buSzPts val="3200"/>
              <a:buChar char="•"/>
            </a:pPr>
            <a:r>
              <a:rPr lang="en-US" dirty="0"/>
              <a:t>Blood glucose management</a:t>
            </a:r>
            <a:endParaRPr dirty="0"/>
          </a:p>
          <a:p>
            <a:pPr marL="342900" lvl="0" indent="-342900" algn="l" rtl="0">
              <a:spcBef>
                <a:spcPts val="640"/>
              </a:spcBef>
              <a:spcAft>
                <a:spcPts val="0"/>
              </a:spcAft>
              <a:buClr>
                <a:schemeClr val="dk1"/>
              </a:buClr>
              <a:buSzPts val="3200"/>
              <a:buChar char="•"/>
            </a:pPr>
            <a:r>
              <a:rPr lang="en-US" dirty="0"/>
              <a:t>Continuous neurological observation</a:t>
            </a:r>
            <a:endParaRPr dirty="0"/>
          </a:p>
        </p:txBody>
      </p:sp>
      <p:pic>
        <p:nvPicPr>
          <p:cNvPr id="2" name="Recorded Sound">
            <a:hlinkClick r:id="" action="ppaction://media"/>
            <a:extLst>
              <a:ext uri="{FF2B5EF4-FFF2-40B4-BE49-F238E27FC236}">
                <a16:creationId xmlns:a16="http://schemas.microsoft.com/office/drawing/2014/main" id="{0C212DAF-A2E6-B354-FAD6-CA0F505321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80400" y="439738"/>
            <a:ext cx="977900" cy="9779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Person-Centred Care Plan</a:t>
            </a:r>
            <a:endParaRPr/>
          </a:p>
        </p:txBody>
      </p:sp>
      <p:sp>
        <p:nvSpPr>
          <p:cNvPr id="156" name="Google Shape;156;p9"/>
          <p:cNvSpPr txBox="1">
            <a:spLocks noGrp="1"/>
          </p:cNvSpPr>
          <p:nvPr>
            <p:ph type="body" idx="1"/>
          </p:nvPr>
        </p:nvSpPr>
        <p:spPr>
          <a:xfrm>
            <a:off x="4343400" y="1600200"/>
            <a:ext cx="4572000" cy="5029200"/>
          </a:xfrm>
          <a:prstGeom prst="rect">
            <a:avLst/>
          </a:prstGeom>
          <a:noFill/>
          <a:ln>
            <a:noFill/>
          </a:ln>
        </p:spPr>
        <p:txBody>
          <a:bodyPr spcFirstLastPara="1" wrap="square" lIns="91425" tIns="45700" rIns="91425" bIns="45700" anchor="t" anchorCtr="0">
            <a:normAutofit fontScale="85000" lnSpcReduction="20000"/>
          </a:bodyPr>
          <a:lstStyle/>
          <a:p>
            <a:pPr marL="342900" lvl="0" indent="-342900" algn="l" rtl="0">
              <a:spcBef>
                <a:spcPts val="0"/>
              </a:spcBef>
              <a:spcAft>
                <a:spcPts val="0"/>
              </a:spcAft>
              <a:buClr>
                <a:schemeClr val="dk1"/>
              </a:buClr>
              <a:buSzPct val="100000"/>
              <a:buChar char="•"/>
            </a:pPr>
            <a:r>
              <a:rPr lang="en-US" dirty="0"/>
              <a:t>Set </a:t>
            </a:r>
            <a:r>
              <a:rPr lang="en-US" dirty="0" err="1"/>
              <a:t>personalised</a:t>
            </a:r>
            <a:r>
              <a:rPr lang="en-US" dirty="0"/>
              <a:t> and realistic rehabilitation goals (Skills for Health, 2025)</a:t>
            </a:r>
            <a:endParaRPr dirty="0"/>
          </a:p>
          <a:p>
            <a:pPr marL="342900" lvl="0" indent="-342900" algn="l" rtl="0">
              <a:spcBef>
                <a:spcPts val="544"/>
              </a:spcBef>
              <a:spcAft>
                <a:spcPts val="0"/>
              </a:spcAft>
              <a:buClr>
                <a:schemeClr val="dk1"/>
              </a:buClr>
              <a:buSzPct val="100000"/>
              <a:buChar char="•"/>
            </a:pPr>
            <a:r>
              <a:rPr lang="en-US" dirty="0"/>
              <a:t>Promote independence in daily living activities (Li et al., 2024)</a:t>
            </a:r>
            <a:endParaRPr dirty="0"/>
          </a:p>
          <a:p>
            <a:pPr marL="342900" lvl="0" indent="-342900" algn="l" rtl="0">
              <a:spcBef>
                <a:spcPts val="544"/>
              </a:spcBef>
              <a:spcAft>
                <a:spcPts val="0"/>
              </a:spcAft>
              <a:buClr>
                <a:schemeClr val="dk1"/>
              </a:buClr>
              <a:buSzPct val="100000"/>
              <a:buChar char="•"/>
            </a:pPr>
            <a:r>
              <a:rPr lang="en-US" dirty="0"/>
              <a:t>Respect patient values, beliefs, and choices</a:t>
            </a:r>
            <a:endParaRPr dirty="0"/>
          </a:p>
          <a:p>
            <a:pPr marL="342900" lvl="0" indent="-342900" algn="l" rtl="0">
              <a:spcBef>
                <a:spcPts val="544"/>
              </a:spcBef>
              <a:spcAft>
                <a:spcPts val="0"/>
              </a:spcAft>
              <a:buClr>
                <a:schemeClr val="dk1"/>
              </a:buClr>
              <a:buSzPct val="100000"/>
              <a:buChar char="•"/>
            </a:pPr>
            <a:r>
              <a:rPr lang="en-US" dirty="0"/>
              <a:t>Involve multidisciplinary team in coordinated care</a:t>
            </a:r>
            <a:endParaRPr dirty="0"/>
          </a:p>
          <a:p>
            <a:pPr marL="342900" lvl="0" indent="-342900" algn="l" rtl="0">
              <a:spcBef>
                <a:spcPts val="544"/>
              </a:spcBef>
              <a:spcAft>
                <a:spcPts val="0"/>
              </a:spcAft>
              <a:buClr>
                <a:schemeClr val="dk1"/>
              </a:buClr>
              <a:buSzPct val="100000"/>
              <a:buChar char="•"/>
            </a:pPr>
            <a:r>
              <a:rPr lang="en-US" dirty="0"/>
              <a:t>Encourage active family participation and support (NICE, 2022)</a:t>
            </a:r>
            <a:endParaRPr dirty="0"/>
          </a:p>
        </p:txBody>
      </p:sp>
      <p:pic>
        <p:nvPicPr>
          <p:cNvPr id="157" name="Google Shape;157;p9" descr="Part of the Team - You &amp; Your Health Care Team - Patients &amp; Families -  Strong Memorial Hospital - University of Rochester Medical Center"/>
          <p:cNvPicPr preferRelativeResize="0"/>
          <p:nvPr/>
        </p:nvPicPr>
        <p:blipFill rotWithShape="1">
          <a:blip r:embed="rId5">
            <a:alphaModFix/>
          </a:blip>
          <a:srcRect/>
          <a:stretch/>
        </p:blipFill>
        <p:spPr>
          <a:xfrm>
            <a:off x="228600" y="1524000"/>
            <a:ext cx="4114800" cy="4114800"/>
          </a:xfrm>
          <a:prstGeom prst="rect">
            <a:avLst/>
          </a:prstGeom>
          <a:noFill/>
          <a:ln>
            <a:noFill/>
          </a:ln>
        </p:spPr>
      </p:pic>
      <p:sp>
        <p:nvSpPr>
          <p:cNvPr id="158" name="Google Shape;158;p9"/>
          <p:cNvSpPr txBox="1"/>
          <p:nvPr/>
        </p:nvSpPr>
        <p:spPr>
          <a:xfrm>
            <a:off x="533400" y="5943600"/>
            <a:ext cx="3352800" cy="609600"/>
          </a:xfrm>
          <a:prstGeom prst="rect">
            <a:avLst/>
          </a:prstGeom>
          <a:noFill/>
          <a:ln>
            <a:noFill/>
          </a:ln>
        </p:spPr>
        <p:txBody>
          <a:bodyPr spcFirstLastPara="1" wrap="square" lIns="91425" tIns="45700" rIns="91425" bIns="45700" anchor="t" anchorCtr="0">
            <a:normAutofit fontScale="85000" lnSpcReduction="10000"/>
          </a:bodyPr>
          <a:lstStyle/>
          <a:p>
            <a:pPr marL="0" marR="0" lvl="0" indent="0" algn="ctr" rtl="0">
              <a:spcBef>
                <a:spcPts val="0"/>
              </a:spcBef>
              <a:spcAft>
                <a:spcPts val="0"/>
              </a:spcAft>
              <a:buNone/>
            </a:pPr>
            <a:r>
              <a:rPr lang="en-US" sz="3200" b="0" i="0" u="none" strike="noStrike" cap="none">
                <a:solidFill>
                  <a:srgbClr val="888888"/>
                </a:solidFill>
                <a:latin typeface="Calibri"/>
                <a:ea typeface="Calibri"/>
                <a:cs typeface="Calibri"/>
                <a:sym typeface="Calibri"/>
              </a:rPr>
              <a:t>(</a:t>
            </a:r>
            <a:r>
              <a:rPr lang="en-US" sz="3200" b="0" i="0" u="none" strike="noStrike" cap="none">
                <a:solidFill>
                  <a:schemeClr val="dk1"/>
                </a:solidFill>
                <a:latin typeface="Calibri"/>
                <a:ea typeface="Calibri"/>
                <a:cs typeface="Calibri"/>
                <a:sym typeface="Calibri"/>
              </a:rPr>
              <a:t>Rochester.edu, 2025)</a:t>
            </a:r>
            <a:endParaRPr sz="3200" b="0" i="0" u="none" strike="noStrike" cap="none">
              <a:solidFill>
                <a:srgbClr val="888888"/>
              </a:solidFill>
              <a:latin typeface="Calibri"/>
              <a:ea typeface="Calibri"/>
              <a:cs typeface="Calibri"/>
              <a:sym typeface="Calibri"/>
            </a:endParaRPr>
          </a:p>
        </p:txBody>
      </p:sp>
      <p:pic>
        <p:nvPicPr>
          <p:cNvPr id="3" name="Recorded Sound">
            <a:hlinkClick r:id="" action="ppaction://media"/>
            <a:extLst>
              <a:ext uri="{FF2B5EF4-FFF2-40B4-BE49-F238E27FC236}">
                <a16:creationId xmlns:a16="http://schemas.microsoft.com/office/drawing/2014/main" id="{E9AAE672-1FCE-70B0-B4A6-FB01F3283F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82857" y="899319"/>
            <a:ext cx="798852" cy="7988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Rehabilitation Plan</a:t>
            </a:r>
            <a:endParaRPr/>
          </a:p>
        </p:txBody>
      </p:sp>
      <p:sp>
        <p:nvSpPr>
          <p:cNvPr id="165" name="Google Shape;165;p1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dirty="0"/>
              <a:t>Physiotherapy (mobility training) (NICE, 2022)</a:t>
            </a:r>
            <a:endParaRPr dirty="0"/>
          </a:p>
          <a:p>
            <a:pPr marL="342900" lvl="0" indent="-342900" algn="l" rtl="0">
              <a:spcBef>
                <a:spcPts val="640"/>
              </a:spcBef>
              <a:spcAft>
                <a:spcPts val="0"/>
              </a:spcAft>
              <a:buClr>
                <a:schemeClr val="dk1"/>
              </a:buClr>
              <a:buSzPts val="3200"/>
              <a:buChar char="•"/>
            </a:pPr>
            <a:r>
              <a:rPr lang="en-US" dirty="0"/>
              <a:t>Speech &amp; language therapy</a:t>
            </a:r>
            <a:endParaRPr dirty="0"/>
          </a:p>
          <a:p>
            <a:pPr marL="342900" lvl="0" indent="-342900" algn="l" rtl="0">
              <a:spcBef>
                <a:spcPts val="640"/>
              </a:spcBef>
              <a:spcAft>
                <a:spcPts val="0"/>
              </a:spcAft>
              <a:buClr>
                <a:schemeClr val="dk1"/>
              </a:buClr>
              <a:buSzPts val="3200"/>
              <a:buChar char="•"/>
            </a:pPr>
            <a:r>
              <a:rPr lang="en-US" dirty="0"/>
              <a:t>Occupational therapy</a:t>
            </a:r>
            <a:endParaRPr dirty="0"/>
          </a:p>
          <a:p>
            <a:pPr marL="342900" lvl="0" indent="-342900" algn="l" rtl="0">
              <a:spcBef>
                <a:spcPts val="640"/>
              </a:spcBef>
              <a:spcAft>
                <a:spcPts val="0"/>
              </a:spcAft>
              <a:buClr>
                <a:schemeClr val="dk1"/>
              </a:buClr>
              <a:buSzPts val="3200"/>
              <a:buChar char="•"/>
            </a:pPr>
            <a:r>
              <a:rPr lang="en-US" dirty="0"/>
              <a:t>Psychological support (NICE, 2022)</a:t>
            </a:r>
            <a:endParaRPr dirty="0"/>
          </a:p>
        </p:txBody>
      </p:sp>
      <p:pic>
        <p:nvPicPr>
          <p:cNvPr id="2" name="Recorded Sound">
            <a:hlinkClick r:id="" action="ppaction://media"/>
            <a:extLst>
              <a:ext uri="{FF2B5EF4-FFF2-40B4-BE49-F238E27FC236}">
                <a16:creationId xmlns:a16="http://schemas.microsoft.com/office/drawing/2014/main" id="{93A8A95A-06F1-6D86-9C87-8890A9CE5F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26399" y="731836"/>
            <a:ext cx="685801" cy="6858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b="1"/>
              <a:t>Monitoring &amp; Secondary Prevention</a:t>
            </a:r>
            <a:endParaRPr/>
          </a:p>
        </p:txBody>
      </p:sp>
      <p:sp>
        <p:nvSpPr>
          <p:cNvPr id="172" name="Google Shape;172;p11"/>
          <p:cNvSpPr txBox="1">
            <a:spLocks noGrp="1"/>
          </p:cNvSpPr>
          <p:nvPr>
            <p:ph type="body" idx="1"/>
          </p:nvPr>
        </p:nvSpPr>
        <p:spPr>
          <a:xfrm>
            <a:off x="228600" y="1600200"/>
            <a:ext cx="4038600" cy="4953000"/>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US" dirty="0"/>
              <a:t>Regular BP monitoring (AWAN et al., 2024)</a:t>
            </a:r>
            <a:endParaRPr dirty="0"/>
          </a:p>
          <a:p>
            <a:pPr marL="342900" lvl="0" indent="-342900" algn="l" rtl="0">
              <a:spcBef>
                <a:spcPts val="640"/>
              </a:spcBef>
              <a:spcAft>
                <a:spcPts val="0"/>
              </a:spcAft>
              <a:buClr>
                <a:schemeClr val="dk1"/>
              </a:buClr>
              <a:buSzPts val="3200"/>
              <a:buChar char="•"/>
            </a:pPr>
            <a:r>
              <a:rPr lang="en-US" dirty="0"/>
              <a:t>Lipid profile checks</a:t>
            </a:r>
            <a:endParaRPr dirty="0"/>
          </a:p>
          <a:p>
            <a:pPr marL="342900" lvl="0" indent="-342900" algn="l" rtl="0">
              <a:spcBef>
                <a:spcPts val="640"/>
              </a:spcBef>
              <a:spcAft>
                <a:spcPts val="0"/>
              </a:spcAft>
              <a:buClr>
                <a:schemeClr val="dk1"/>
              </a:buClr>
              <a:buSzPts val="3200"/>
              <a:buChar char="•"/>
            </a:pPr>
            <a:r>
              <a:rPr lang="en-US" dirty="0"/>
              <a:t>HbA1c monitoring</a:t>
            </a:r>
            <a:endParaRPr dirty="0"/>
          </a:p>
          <a:p>
            <a:pPr marL="342900" lvl="0" indent="-342900" algn="l" rtl="0">
              <a:spcBef>
                <a:spcPts val="640"/>
              </a:spcBef>
              <a:spcAft>
                <a:spcPts val="0"/>
              </a:spcAft>
              <a:buClr>
                <a:schemeClr val="dk1"/>
              </a:buClr>
              <a:buSzPts val="3200"/>
              <a:buChar char="•"/>
            </a:pPr>
            <a:r>
              <a:rPr lang="en-US" dirty="0"/>
              <a:t>Medication adherence (AWAN et al., 2024)</a:t>
            </a:r>
            <a:endParaRPr dirty="0"/>
          </a:p>
          <a:p>
            <a:pPr marL="342900" lvl="0" indent="-342900" algn="l" rtl="0">
              <a:spcBef>
                <a:spcPts val="640"/>
              </a:spcBef>
              <a:spcAft>
                <a:spcPts val="0"/>
              </a:spcAft>
              <a:buClr>
                <a:schemeClr val="dk1"/>
              </a:buClr>
              <a:buSzPts val="3200"/>
              <a:buChar char="•"/>
            </a:pPr>
            <a:r>
              <a:rPr lang="en-US" dirty="0"/>
              <a:t>Lifestyle modification</a:t>
            </a:r>
            <a:endParaRPr dirty="0"/>
          </a:p>
        </p:txBody>
      </p:sp>
      <p:pic>
        <p:nvPicPr>
          <p:cNvPr id="173" name="Google Shape;173;p11" descr="Stroke Prevention BP Medication: The Ultimate Guide - Liv Hospital"/>
          <p:cNvPicPr preferRelativeResize="0"/>
          <p:nvPr/>
        </p:nvPicPr>
        <p:blipFill rotWithShape="1">
          <a:blip r:embed="rId5">
            <a:alphaModFix/>
          </a:blip>
          <a:srcRect/>
          <a:stretch/>
        </p:blipFill>
        <p:spPr>
          <a:xfrm>
            <a:off x="4343400" y="1447800"/>
            <a:ext cx="4416425" cy="4259263"/>
          </a:xfrm>
          <a:prstGeom prst="rect">
            <a:avLst/>
          </a:prstGeom>
          <a:noFill/>
          <a:ln>
            <a:noFill/>
          </a:ln>
        </p:spPr>
      </p:pic>
      <p:sp>
        <p:nvSpPr>
          <p:cNvPr id="174" name="Google Shape;174;p11"/>
          <p:cNvSpPr txBox="1"/>
          <p:nvPr/>
        </p:nvSpPr>
        <p:spPr>
          <a:xfrm>
            <a:off x="5029200" y="6019800"/>
            <a:ext cx="3352800" cy="609600"/>
          </a:xfrm>
          <a:prstGeom prst="rect">
            <a:avLst/>
          </a:prstGeom>
          <a:noFill/>
          <a:ln>
            <a:noFill/>
          </a:ln>
        </p:spPr>
        <p:txBody>
          <a:bodyPr spcFirstLastPara="1" wrap="square" lIns="91425" tIns="45700" rIns="91425" bIns="45700" anchor="t" anchorCtr="0">
            <a:normAutofit/>
          </a:bodyPr>
          <a:lstStyle/>
          <a:p>
            <a:pPr marL="0" marR="0" lvl="0" indent="0" algn="ctr" rtl="0">
              <a:spcBef>
                <a:spcPts val="0"/>
              </a:spcBef>
              <a:spcAft>
                <a:spcPts val="0"/>
              </a:spcAft>
              <a:buNone/>
            </a:pPr>
            <a:r>
              <a:rPr lang="en-US" sz="3200" b="0" i="0" u="none" strike="noStrike" cap="none">
                <a:solidFill>
                  <a:srgbClr val="888888"/>
                </a:solidFill>
                <a:latin typeface="Calibri"/>
                <a:ea typeface="Calibri"/>
                <a:cs typeface="Calibri"/>
                <a:sym typeface="Calibri"/>
              </a:rPr>
              <a:t>(</a:t>
            </a:r>
            <a:r>
              <a:rPr lang="en-US" sz="3200" b="0" i="0" u="none" strike="noStrike" cap="none">
                <a:solidFill>
                  <a:schemeClr val="dk1"/>
                </a:solidFill>
                <a:latin typeface="Calibri"/>
                <a:ea typeface="Calibri"/>
                <a:cs typeface="Calibri"/>
                <a:sym typeface="Calibri"/>
              </a:rPr>
              <a:t>Liv Hospital, 2025)</a:t>
            </a:r>
            <a:endParaRPr sz="3200" b="0" i="0" u="none" strike="noStrike" cap="none">
              <a:solidFill>
                <a:srgbClr val="888888"/>
              </a:solidFill>
              <a:latin typeface="Calibri"/>
              <a:ea typeface="Calibri"/>
              <a:cs typeface="Calibri"/>
              <a:sym typeface="Calibri"/>
            </a:endParaRPr>
          </a:p>
        </p:txBody>
      </p:sp>
      <p:pic>
        <p:nvPicPr>
          <p:cNvPr id="2" name="Recorded Sound">
            <a:hlinkClick r:id="" action="ppaction://media"/>
            <a:extLst>
              <a:ext uri="{FF2B5EF4-FFF2-40B4-BE49-F238E27FC236}">
                <a16:creationId xmlns:a16="http://schemas.microsoft.com/office/drawing/2014/main" id="{B73E753F-EA8D-0AE4-021E-FBBB687926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53424" y="439737"/>
            <a:ext cx="695325" cy="6953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4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Communication Strategies</a:t>
            </a:r>
            <a:endParaRPr/>
          </a:p>
        </p:txBody>
      </p:sp>
      <p:sp>
        <p:nvSpPr>
          <p:cNvPr id="181" name="Google Shape;181;p1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dirty="0"/>
              <a:t>Use simple language (Skills for Health, 2025)</a:t>
            </a:r>
            <a:endParaRPr dirty="0"/>
          </a:p>
          <a:p>
            <a:pPr marL="342900" lvl="0" indent="-342900" algn="l" rtl="0">
              <a:spcBef>
                <a:spcPts val="640"/>
              </a:spcBef>
              <a:spcAft>
                <a:spcPts val="0"/>
              </a:spcAft>
              <a:buClr>
                <a:schemeClr val="dk1"/>
              </a:buClr>
              <a:buSzPts val="3200"/>
              <a:buChar char="•"/>
            </a:pPr>
            <a:r>
              <a:rPr lang="en-US" dirty="0"/>
              <a:t>Allow time for response</a:t>
            </a:r>
            <a:endParaRPr dirty="0"/>
          </a:p>
          <a:p>
            <a:pPr marL="342900" lvl="0" indent="-342900" algn="l" rtl="0">
              <a:spcBef>
                <a:spcPts val="640"/>
              </a:spcBef>
              <a:spcAft>
                <a:spcPts val="0"/>
              </a:spcAft>
              <a:buClr>
                <a:schemeClr val="dk1"/>
              </a:buClr>
              <a:buSzPts val="3200"/>
              <a:buChar char="•"/>
            </a:pPr>
            <a:r>
              <a:rPr lang="en-US" dirty="0"/>
              <a:t>Visual communication aids</a:t>
            </a:r>
            <a:endParaRPr dirty="0"/>
          </a:p>
          <a:p>
            <a:pPr marL="342900" lvl="0" indent="-342900" algn="l" rtl="0">
              <a:spcBef>
                <a:spcPts val="640"/>
              </a:spcBef>
              <a:spcAft>
                <a:spcPts val="0"/>
              </a:spcAft>
              <a:buClr>
                <a:schemeClr val="dk1"/>
              </a:buClr>
              <a:buSzPts val="3200"/>
              <a:buChar char="•"/>
            </a:pPr>
            <a:r>
              <a:rPr lang="en-US" dirty="0"/>
              <a:t>Involve carers (Skills for Health, 2025)</a:t>
            </a:r>
            <a:endParaRPr dirty="0"/>
          </a:p>
        </p:txBody>
      </p:sp>
      <p:pic>
        <p:nvPicPr>
          <p:cNvPr id="2" name="Recorded Sound">
            <a:hlinkClick r:id="" action="ppaction://media"/>
            <a:extLst>
              <a:ext uri="{FF2B5EF4-FFF2-40B4-BE49-F238E27FC236}">
                <a16:creationId xmlns:a16="http://schemas.microsoft.com/office/drawing/2014/main" id="{047505A5-EE18-8A85-C5A1-CB3AE9051B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28428" y="775380"/>
            <a:ext cx="758372" cy="7583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Ethical Considerations</a:t>
            </a:r>
            <a:endParaRPr/>
          </a:p>
        </p:txBody>
      </p:sp>
      <p:sp>
        <p:nvSpPr>
          <p:cNvPr id="188" name="Google Shape;188;p13"/>
          <p:cNvSpPr txBox="1">
            <a:spLocks noGrp="1"/>
          </p:cNvSpPr>
          <p:nvPr>
            <p:ph type="body" idx="1"/>
          </p:nvPr>
        </p:nvSpPr>
        <p:spPr>
          <a:xfrm>
            <a:off x="4495800" y="1600200"/>
            <a:ext cx="4419600" cy="48768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dirty="0"/>
              <a:t>Respect autonomy (Varkey, 2021)</a:t>
            </a:r>
            <a:endParaRPr dirty="0"/>
          </a:p>
          <a:p>
            <a:pPr marL="342900" lvl="0" indent="-342900" algn="l" rtl="0">
              <a:spcBef>
                <a:spcPts val="640"/>
              </a:spcBef>
              <a:spcAft>
                <a:spcPts val="0"/>
              </a:spcAft>
              <a:buClr>
                <a:schemeClr val="dk1"/>
              </a:buClr>
              <a:buSzPts val="3200"/>
              <a:buChar char="•"/>
            </a:pPr>
            <a:r>
              <a:rPr lang="en-US" dirty="0"/>
              <a:t>Informed consent</a:t>
            </a:r>
            <a:endParaRPr dirty="0"/>
          </a:p>
          <a:p>
            <a:pPr marL="342900" lvl="0" indent="-342900" algn="l" rtl="0">
              <a:spcBef>
                <a:spcPts val="640"/>
              </a:spcBef>
              <a:spcAft>
                <a:spcPts val="0"/>
              </a:spcAft>
              <a:buClr>
                <a:schemeClr val="dk1"/>
              </a:buClr>
              <a:buSzPts val="3200"/>
              <a:buChar char="•"/>
            </a:pPr>
            <a:r>
              <a:rPr lang="en-US" dirty="0"/>
              <a:t>Capacity assessment</a:t>
            </a:r>
            <a:endParaRPr dirty="0"/>
          </a:p>
          <a:p>
            <a:pPr marL="342900" lvl="0" indent="-342900" algn="l" rtl="0">
              <a:spcBef>
                <a:spcPts val="640"/>
              </a:spcBef>
              <a:spcAft>
                <a:spcPts val="0"/>
              </a:spcAft>
              <a:buClr>
                <a:schemeClr val="dk1"/>
              </a:buClr>
              <a:buSzPts val="3200"/>
              <a:buChar char="•"/>
            </a:pPr>
            <a:r>
              <a:rPr lang="en-US" dirty="0"/>
              <a:t>Confidentiality (Varkey, 2021)</a:t>
            </a:r>
            <a:endParaRPr dirty="0"/>
          </a:p>
          <a:p>
            <a:pPr marL="342900" lvl="0" indent="-342900" algn="l" rtl="0">
              <a:spcBef>
                <a:spcPts val="640"/>
              </a:spcBef>
              <a:spcAft>
                <a:spcPts val="0"/>
              </a:spcAft>
              <a:buClr>
                <a:schemeClr val="dk1"/>
              </a:buClr>
              <a:buSzPts val="3200"/>
              <a:buChar char="•"/>
            </a:pPr>
            <a:r>
              <a:rPr lang="en-US" dirty="0"/>
              <a:t>Safeguarding</a:t>
            </a:r>
            <a:endParaRPr dirty="0"/>
          </a:p>
        </p:txBody>
      </p:sp>
      <p:pic>
        <p:nvPicPr>
          <p:cNvPr id="189" name="Google Shape;189;p13" descr="The importance of multidisciplinary care for complex conditions | NEC for  Medical and Allied Industry"/>
          <p:cNvPicPr preferRelativeResize="0"/>
          <p:nvPr/>
        </p:nvPicPr>
        <p:blipFill rotWithShape="1">
          <a:blip r:embed="rId5">
            <a:alphaModFix/>
          </a:blip>
          <a:srcRect/>
          <a:stretch/>
        </p:blipFill>
        <p:spPr>
          <a:xfrm>
            <a:off x="228600" y="1524000"/>
            <a:ext cx="4343400" cy="4419600"/>
          </a:xfrm>
          <a:prstGeom prst="rect">
            <a:avLst/>
          </a:prstGeom>
          <a:noFill/>
          <a:ln>
            <a:noFill/>
          </a:ln>
        </p:spPr>
      </p:pic>
      <p:sp>
        <p:nvSpPr>
          <p:cNvPr id="190" name="Google Shape;190;p13"/>
          <p:cNvSpPr txBox="1"/>
          <p:nvPr/>
        </p:nvSpPr>
        <p:spPr>
          <a:xfrm>
            <a:off x="381000" y="6096000"/>
            <a:ext cx="3352800" cy="533400"/>
          </a:xfrm>
          <a:prstGeom prst="rect">
            <a:avLst/>
          </a:prstGeom>
          <a:noFill/>
          <a:ln>
            <a:noFill/>
          </a:ln>
        </p:spPr>
        <p:txBody>
          <a:bodyPr spcFirstLastPara="1" wrap="square" lIns="91425" tIns="45700" rIns="91425" bIns="45700" anchor="t" anchorCtr="0">
            <a:normAutofit fontScale="85000" lnSpcReduction="10000"/>
          </a:bodyPr>
          <a:lstStyle/>
          <a:p>
            <a:pPr marL="0" marR="0" lvl="0" indent="0" algn="ctr" rtl="0">
              <a:spcBef>
                <a:spcPts val="0"/>
              </a:spcBef>
              <a:spcAft>
                <a:spcPts val="0"/>
              </a:spcAft>
              <a:buNone/>
            </a:pPr>
            <a:r>
              <a:rPr lang="en-US" sz="3200" b="0" i="0" u="none" strike="noStrike" cap="none">
                <a:solidFill>
                  <a:srgbClr val="888888"/>
                </a:solidFill>
                <a:latin typeface="Calibri"/>
                <a:ea typeface="Calibri"/>
                <a:cs typeface="Calibri"/>
                <a:sym typeface="Calibri"/>
              </a:rPr>
              <a:t>(</a:t>
            </a:r>
            <a:r>
              <a:rPr lang="en-US" sz="3200" b="0" i="0" u="none" strike="noStrike" cap="none">
                <a:solidFill>
                  <a:schemeClr val="dk1"/>
                </a:solidFill>
                <a:latin typeface="Calibri"/>
                <a:ea typeface="Calibri"/>
                <a:cs typeface="Calibri"/>
                <a:sym typeface="Calibri"/>
              </a:rPr>
              <a:t>NECMEDICAL, 2024)</a:t>
            </a:r>
            <a:endParaRPr sz="3200" b="0" i="0" u="none" strike="noStrike" cap="none">
              <a:solidFill>
                <a:srgbClr val="888888"/>
              </a:solidFill>
              <a:latin typeface="Calibri"/>
              <a:ea typeface="Calibri"/>
              <a:cs typeface="Calibri"/>
              <a:sym typeface="Calibri"/>
            </a:endParaRPr>
          </a:p>
        </p:txBody>
      </p:sp>
      <p:pic>
        <p:nvPicPr>
          <p:cNvPr id="2" name="Recorded Sound">
            <a:hlinkClick r:id="" action="ppaction://media"/>
            <a:extLst>
              <a:ext uri="{FF2B5EF4-FFF2-40B4-BE49-F238E27FC236}">
                <a16:creationId xmlns:a16="http://schemas.microsoft.com/office/drawing/2014/main" id="{09D24A2C-2BB1-AA7D-70A0-CC81D60898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43370" y="642937"/>
            <a:ext cx="791029" cy="7910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0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a:t>Evaluation of Outcomes</a:t>
            </a:r>
            <a:endParaRPr/>
          </a:p>
        </p:txBody>
      </p:sp>
      <p:sp>
        <p:nvSpPr>
          <p:cNvPr id="197" name="Google Shape;197;p14"/>
          <p:cNvSpPr txBox="1">
            <a:spLocks noGrp="1"/>
          </p:cNvSpPr>
          <p:nvPr>
            <p:ph type="body" idx="1"/>
          </p:nvPr>
        </p:nvSpPr>
        <p:spPr>
          <a:xfrm>
            <a:off x="228600" y="1600200"/>
            <a:ext cx="4572000" cy="49530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US"/>
              <a:t>Improved mobility (NICE, 2022)</a:t>
            </a:r>
            <a:endParaRPr/>
          </a:p>
          <a:p>
            <a:pPr marL="342900" lvl="0" indent="-342900" algn="l" rtl="0">
              <a:spcBef>
                <a:spcPts val="640"/>
              </a:spcBef>
              <a:spcAft>
                <a:spcPts val="0"/>
              </a:spcAft>
              <a:buClr>
                <a:schemeClr val="dk1"/>
              </a:buClr>
              <a:buSzPts val="3200"/>
              <a:buChar char="•"/>
            </a:pPr>
            <a:r>
              <a:rPr lang="en-US"/>
              <a:t>Speech improvement</a:t>
            </a:r>
            <a:endParaRPr/>
          </a:p>
          <a:p>
            <a:pPr marL="342900" lvl="0" indent="-342900" algn="l" rtl="0">
              <a:spcBef>
                <a:spcPts val="640"/>
              </a:spcBef>
              <a:spcAft>
                <a:spcPts val="0"/>
              </a:spcAft>
              <a:buClr>
                <a:schemeClr val="dk1"/>
              </a:buClr>
              <a:buSzPts val="3200"/>
              <a:buChar char="•"/>
            </a:pPr>
            <a:r>
              <a:rPr lang="en-US"/>
              <a:t>Controlled BP &amp; HbA1c (NICE, 2022)</a:t>
            </a:r>
            <a:endParaRPr/>
          </a:p>
          <a:p>
            <a:pPr marL="342900" lvl="0" indent="-342900" algn="l" rtl="0">
              <a:spcBef>
                <a:spcPts val="640"/>
              </a:spcBef>
              <a:spcAft>
                <a:spcPts val="0"/>
              </a:spcAft>
              <a:buClr>
                <a:schemeClr val="dk1"/>
              </a:buClr>
              <a:buSzPts val="3200"/>
              <a:buChar char="•"/>
            </a:pPr>
            <a:r>
              <a:rPr lang="en-US"/>
              <a:t>Reduced recurrence risk</a:t>
            </a:r>
            <a:endParaRPr/>
          </a:p>
          <a:p>
            <a:pPr marL="342900" lvl="0" indent="-342900" algn="l" rtl="0">
              <a:spcBef>
                <a:spcPts val="640"/>
              </a:spcBef>
              <a:spcAft>
                <a:spcPts val="0"/>
              </a:spcAft>
              <a:buClr>
                <a:schemeClr val="dk1"/>
              </a:buClr>
              <a:buSzPts val="3200"/>
              <a:buChar char="•"/>
            </a:pPr>
            <a:r>
              <a:rPr lang="en-US"/>
              <a:t>Enhanced quality of life</a:t>
            </a:r>
            <a:endParaRPr/>
          </a:p>
        </p:txBody>
      </p:sp>
      <p:pic>
        <p:nvPicPr>
          <p:cNvPr id="198" name="Google Shape;198;p14" descr="Study Aims to Improve Outcomes for Ischemic Stroke Patients - UPMC &amp; Pitt  Health Sciences News Blog"/>
          <p:cNvPicPr preferRelativeResize="0"/>
          <p:nvPr/>
        </p:nvPicPr>
        <p:blipFill rotWithShape="1">
          <a:blip r:embed="rId5">
            <a:alphaModFix/>
          </a:blip>
          <a:srcRect/>
          <a:stretch/>
        </p:blipFill>
        <p:spPr>
          <a:xfrm>
            <a:off x="4876800" y="1676400"/>
            <a:ext cx="4038600" cy="4114800"/>
          </a:xfrm>
          <a:prstGeom prst="rect">
            <a:avLst/>
          </a:prstGeom>
          <a:noFill/>
          <a:ln>
            <a:noFill/>
          </a:ln>
        </p:spPr>
      </p:pic>
      <p:sp>
        <p:nvSpPr>
          <p:cNvPr id="199" name="Google Shape;199;p14"/>
          <p:cNvSpPr txBox="1"/>
          <p:nvPr/>
        </p:nvSpPr>
        <p:spPr>
          <a:xfrm>
            <a:off x="5715000" y="6019800"/>
            <a:ext cx="2514600" cy="533400"/>
          </a:xfrm>
          <a:prstGeom prst="rect">
            <a:avLst/>
          </a:prstGeom>
          <a:noFill/>
          <a:ln>
            <a:noFill/>
          </a:ln>
        </p:spPr>
        <p:txBody>
          <a:bodyPr spcFirstLastPara="1" wrap="square" lIns="91425" tIns="45700" rIns="91425" bIns="45700" anchor="t" anchorCtr="0">
            <a:normAutofit fontScale="70000" lnSpcReduction="20000"/>
          </a:bodyPr>
          <a:lstStyle/>
          <a:p>
            <a:pPr marL="0" marR="0" lvl="0" indent="0" algn="ctr" rtl="0">
              <a:spcBef>
                <a:spcPts val="0"/>
              </a:spcBef>
              <a:spcAft>
                <a:spcPts val="0"/>
              </a:spcAft>
              <a:buNone/>
            </a:pPr>
            <a:r>
              <a:rPr lang="en-US" sz="3200" b="0" i="0" u="none" strike="noStrike" cap="none">
                <a:solidFill>
                  <a:schemeClr val="dk1"/>
                </a:solidFill>
                <a:latin typeface="Calibri"/>
                <a:ea typeface="Calibri"/>
                <a:cs typeface="Calibri"/>
                <a:sym typeface="Calibri"/>
              </a:rPr>
              <a:t>(Winowitch, 2017)</a:t>
            </a:r>
            <a:endParaRPr sz="3200" b="0" i="0" u="none" strike="noStrike" cap="none">
              <a:solidFill>
                <a:srgbClr val="888888"/>
              </a:solidFill>
              <a:latin typeface="Calibri"/>
              <a:ea typeface="Calibri"/>
              <a:cs typeface="Calibri"/>
              <a:sym typeface="Calibri"/>
            </a:endParaRPr>
          </a:p>
        </p:txBody>
      </p:sp>
      <p:pic>
        <p:nvPicPr>
          <p:cNvPr id="2" name="Recorded Sound">
            <a:hlinkClick r:id="" action="ppaction://media"/>
            <a:extLst>
              <a:ext uri="{FF2B5EF4-FFF2-40B4-BE49-F238E27FC236}">
                <a16:creationId xmlns:a16="http://schemas.microsoft.com/office/drawing/2014/main" id="{14C22F71-D0A4-F5A0-BB18-64C278E1D6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29600" y="439738"/>
            <a:ext cx="685800" cy="685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8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15"/>
          <p:cNvSpPr txBox="1">
            <a:spLocks noGrp="1"/>
          </p:cNvSpPr>
          <p:nvPr>
            <p:ph type="title"/>
          </p:nvPr>
        </p:nvSpPr>
        <p:spPr>
          <a:xfrm>
            <a:off x="457200" y="228600"/>
            <a:ext cx="8229600" cy="487362"/>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b="1"/>
              <a:t>Reference List</a:t>
            </a:r>
            <a:endParaRPr b="1"/>
          </a:p>
        </p:txBody>
      </p:sp>
      <p:sp>
        <p:nvSpPr>
          <p:cNvPr id="205" name="Google Shape;205;p15"/>
          <p:cNvSpPr txBox="1">
            <a:spLocks noGrp="1"/>
          </p:cNvSpPr>
          <p:nvPr>
            <p:ph type="body" idx="1"/>
          </p:nvPr>
        </p:nvSpPr>
        <p:spPr>
          <a:xfrm>
            <a:off x="228600" y="762000"/>
            <a:ext cx="8686800" cy="5943600"/>
          </a:xfrm>
          <a:prstGeom prst="rect">
            <a:avLst/>
          </a:prstGeom>
          <a:noFill/>
          <a:ln>
            <a:noFill/>
          </a:ln>
        </p:spPr>
        <p:txBody>
          <a:bodyPr spcFirstLastPara="1" wrap="square" lIns="91425" tIns="45700" rIns="91425" bIns="45700" anchor="t" anchorCtr="0">
            <a:normAutofit fontScale="32500" lnSpcReduction="20000"/>
          </a:bodyPr>
          <a:lstStyle/>
          <a:p>
            <a:pPr marL="342900" lvl="0" indent="-342900" algn="l" rtl="0">
              <a:spcBef>
                <a:spcPts val="0"/>
              </a:spcBef>
              <a:spcAft>
                <a:spcPts val="0"/>
              </a:spcAft>
              <a:buClr>
                <a:schemeClr val="dk1"/>
              </a:buClr>
              <a:buSzPct val="100000"/>
              <a:buChar char="•"/>
            </a:pPr>
            <a:r>
              <a:rPr lang="en-US" dirty="0"/>
              <a:t>AMA (2024). Ischemic Strokes (Clots). [online] American Stroke Association. Available at: </a:t>
            </a:r>
            <a:r>
              <a:rPr lang="en-US" u="sng" dirty="0">
                <a:solidFill>
                  <a:schemeClr val="hlink"/>
                </a:solidFill>
                <a:hlinkClick r:id="rId3"/>
              </a:rPr>
              <a:t>https://www.stroke.org/en/about-stroke/types-of-stroke/ischemic-stroke-clots</a:t>
            </a:r>
            <a:r>
              <a:rPr lang="en-US" dirty="0"/>
              <a:t>. Accessed 6th March 2026.</a:t>
            </a:r>
            <a:endParaRPr dirty="0"/>
          </a:p>
          <a:p>
            <a:pPr marL="342900" lvl="0" indent="-342900" algn="l" rtl="0">
              <a:spcBef>
                <a:spcPts val="208"/>
              </a:spcBef>
              <a:spcAft>
                <a:spcPts val="0"/>
              </a:spcAft>
              <a:buClr>
                <a:schemeClr val="dk1"/>
              </a:buClr>
              <a:buSzPct val="100000"/>
              <a:buChar char="•"/>
            </a:pPr>
            <a:r>
              <a:rPr lang="en-US" dirty="0" err="1"/>
              <a:t>Ausmed</a:t>
            </a:r>
            <a:r>
              <a:rPr lang="en-US" dirty="0"/>
              <a:t> (2023). </a:t>
            </a:r>
            <a:r>
              <a:rPr lang="en-US" i="1" dirty="0"/>
              <a:t>Different Types of Stroke | </a:t>
            </a:r>
            <a:r>
              <a:rPr lang="en-US" i="1" dirty="0" err="1"/>
              <a:t>Ausmed</a:t>
            </a:r>
            <a:r>
              <a:rPr lang="en-US" dirty="0"/>
              <a:t>. [online] www.ausmed.com. Available at: </a:t>
            </a:r>
            <a:r>
              <a:rPr lang="en-US" u="sng" dirty="0">
                <a:solidFill>
                  <a:schemeClr val="hlink"/>
                </a:solidFill>
                <a:hlinkClick r:id="rId4"/>
              </a:rPr>
              <a:t>https://www.ausmed.com/learn/articles/different-types-of-strokes</a:t>
            </a:r>
            <a:r>
              <a:rPr lang="en-US" dirty="0"/>
              <a:t>.  (Accessed 6th March 2026)</a:t>
            </a:r>
            <a:endParaRPr dirty="0"/>
          </a:p>
          <a:p>
            <a:pPr marL="342900" lvl="0" indent="-342900" algn="l" rtl="0">
              <a:spcBef>
                <a:spcPts val="208"/>
              </a:spcBef>
              <a:spcAft>
                <a:spcPts val="0"/>
              </a:spcAft>
              <a:buClr>
                <a:schemeClr val="dk1"/>
              </a:buClr>
              <a:buSzPct val="100000"/>
              <a:buChar char="•"/>
            </a:pPr>
            <a:r>
              <a:rPr lang="en-US" dirty="0"/>
              <a:t>AWAN, N., ISHAQ, A., KHALID, L., NAZIR, M., MUSHTAQ, S. and HABIB, A. (2024). POST-STROKE REHABILITATION IMPACT ON QUALITY OF LIFE AND FUNCTIONAL INDEPENDENCE. </a:t>
            </a:r>
            <a:r>
              <a:rPr lang="en-US" i="1" dirty="0"/>
              <a:t>Biological and Clinical Sciences Research Journal, </a:t>
            </a:r>
            <a:r>
              <a:rPr lang="en-US" dirty="0"/>
              <a:t>2024(1), pp.1133–1133. </a:t>
            </a:r>
            <a:r>
              <a:rPr lang="en-US" dirty="0" err="1"/>
              <a:t>doi</a:t>
            </a:r>
            <a:r>
              <a:rPr lang="en-US" dirty="0"/>
              <a:t>: </a:t>
            </a:r>
            <a:r>
              <a:rPr lang="en-US" u="sng" dirty="0">
                <a:solidFill>
                  <a:schemeClr val="hlink"/>
                </a:solidFill>
                <a:hlinkClick r:id="rId5"/>
              </a:rPr>
              <a:t>https://doi.org/10.54112/bcsrj.v2024i1.1133</a:t>
            </a:r>
            <a:r>
              <a:rPr lang="en-US" dirty="0"/>
              <a:t>.  </a:t>
            </a:r>
            <a:endParaRPr dirty="0"/>
          </a:p>
          <a:p>
            <a:pPr marL="342900" lvl="0" indent="-342900" algn="l" rtl="0">
              <a:spcBef>
                <a:spcPts val="208"/>
              </a:spcBef>
              <a:spcAft>
                <a:spcPts val="0"/>
              </a:spcAft>
              <a:buClr>
                <a:schemeClr val="dk1"/>
              </a:buClr>
              <a:buSzPct val="100000"/>
              <a:buChar char="•"/>
            </a:pPr>
            <a:r>
              <a:rPr lang="en-US" dirty="0"/>
              <a:t>Boehme, A.K., </a:t>
            </a:r>
            <a:r>
              <a:rPr lang="en-US" dirty="0" err="1"/>
              <a:t>Esenwa</a:t>
            </a:r>
            <a:r>
              <a:rPr lang="en-US" dirty="0"/>
              <a:t>, C. and Elkind, M.S.V. (2018). Stroke Risk Factors, Genetics, and Prevention. </a:t>
            </a:r>
            <a:r>
              <a:rPr lang="en-US" i="1" dirty="0"/>
              <a:t>Circulation research</a:t>
            </a:r>
            <a:r>
              <a:rPr lang="en-US" dirty="0"/>
              <a:t>, [online] 120(3), pp.472–495. Available at: </a:t>
            </a:r>
            <a:r>
              <a:rPr lang="en-US" u="sng" dirty="0">
                <a:solidFill>
                  <a:schemeClr val="hlink"/>
                </a:solidFill>
                <a:hlinkClick r:id="rId6"/>
              </a:rPr>
              <a:t>https://www.ncbi.nlm.nih.gov/pmc/articles/PMC5321635/</a:t>
            </a:r>
            <a:r>
              <a:rPr lang="en-US" dirty="0"/>
              <a:t>. (Accessed 10th March 2026)</a:t>
            </a:r>
            <a:endParaRPr dirty="0"/>
          </a:p>
          <a:p>
            <a:pPr marL="342900" lvl="0" indent="-342900" algn="l" rtl="0">
              <a:spcBef>
                <a:spcPts val="208"/>
              </a:spcBef>
              <a:spcAft>
                <a:spcPts val="0"/>
              </a:spcAft>
              <a:buClr>
                <a:schemeClr val="dk1"/>
              </a:buClr>
              <a:buSzPct val="100000"/>
              <a:buChar char="•"/>
            </a:pPr>
            <a:r>
              <a:rPr lang="en-US" dirty="0"/>
              <a:t>British Heart Foundation (2024). </a:t>
            </a:r>
            <a:r>
              <a:rPr lang="en-US" i="1" dirty="0"/>
              <a:t>Stroke - Causes, Signs and Symptoms</a:t>
            </a:r>
            <a:r>
              <a:rPr lang="en-US" dirty="0"/>
              <a:t>. [online] bhf.org.uk. Available at: </a:t>
            </a:r>
            <a:r>
              <a:rPr lang="en-US" u="sng" dirty="0">
                <a:solidFill>
                  <a:schemeClr val="hlink"/>
                </a:solidFill>
                <a:hlinkClick r:id="rId7"/>
              </a:rPr>
              <a:t>https://www.bhf.org.uk/informationsupport/conditions/stroke</a:t>
            </a:r>
            <a:r>
              <a:rPr lang="en-US" dirty="0"/>
              <a:t>. (Accessed 10th March 2026)</a:t>
            </a:r>
            <a:endParaRPr dirty="0"/>
          </a:p>
          <a:p>
            <a:pPr marL="342900" lvl="0" indent="-342900" algn="l" rtl="0">
              <a:spcBef>
                <a:spcPts val="208"/>
              </a:spcBef>
              <a:spcAft>
                <a:spcPts val="0"/>
              </a:spcAft>
              <a:buClr>
                <a:schemeClr val="dk1"/>
              </a:buClr>
              <a:buSzPct val="100000"/>
              <a:buChar char="•"/>
            </a:pPr>
            <a:r>
              <a:rPr lang="en-US" dirty="0"/>
              <a:t>Chaudhry, R., Miao, J. and Rehman, A. (2022). </a:t>
            </a:r>
            <a:r>
              <a:rPr lang="en-US" i="1" dirty="0"/>
              <a:t>Physiology, cardiovascular</a:t>
            </a:r>
            <a:r>
              <a:rPr lang="en-US" dirty="0"/>
              <a:t>. [online] National Library of Medicine. Available at: </a:t>
            </a:r>
            <a:r>
              <a:rPr lang="en-US" u="sng" dirty="0">
                <a:solidFill>
                  <a:schemeClr val="hlink"/>
                </a:solidFill>
                <a:hlinkClick r:id="rId8"/>
              </a:rPr>
              <a:t>https://www.ncbi.nlm.nih.gov/books/NBK493197/</a:t>
            </a:r>
            <a:r>
              <a:rPr lang="en-US" dirty="0"/>
              <a:t>. (Accessed 12th March 2026)</a:t>
            </a:r>
            <a:endParaRPr dirty="0"/>
          </a:p>
          <a:p>
            <a:pPr marL="342900" lvl="0" indent="-342900" algn="l" rtl="0">
              <a:spcBef>
                <a:spcPts val="208"/>
              </a:spcBef>
              <a:spcAft>
                <a:spcPts val="0"/>
              </a:spcAft>
              <a:buClr>
                <a:schemeClr val="dk1"/>
              </a:buClr>
              <a:buSzPct val="100000"/>
              <a:buChar char="•"/>
            </a:pPr>
            <a:r>
              <a:rPr lang="en-US" dirty="0"/>
              <a:t>Li, X., He, Y., Wang, D. and Rezaei, M.J. (2024). Stroke rehabilitation: from diagnosis to therapy. </a:t>
            </a:r>
            <a:r>
              <a:rPr lang="en-US" i="1" dirty="0"/>
              <a:t>Frontiers in Neurology,</a:t>
            </a:r>
            <a:r>
              <a:rPr lang="en-US" dirty="0"/>
              <a:t> 15(15). </a:t>
            </a:r>
            <a:r>
              <a:rPr lang="en-US" dirty="0" err="1"/>
              <a:t>doi</a:t>
            </a:r>
            <a:r>
              <a:rPr lang="en-US" dirty="0"/>
              <a:t>: </a:t>
            </a:r>
            <a:r>
              <a:rPr lang="en-US" u="sng" dirty="0">
                <a:solidFill>
                  <a:schemeClr val="hlink"/>
                </a:solidFill>
                <a:hlinkClick r:id="rId9"/>
              </a:rPr>
              <a:t>https://doi.org/10.3389/fneur.2024.1402729</a:t>
            </a:r>
            <a:r>
              <a:rPr lang="en-US" dirty="0"/>
              <a:t>. </a:t>
            </a:r>
            <a:endParaRPr dirty="0"/>
          </a:p>
          <a:p>
            <a:pPr marL="342900" lvl="0" indent="-342900" algn="l" rtl="0">
              <a:spcBef>
                <a:spcPts val="208"/>
              </a:spcBef>
              <a:spcAft>
                <a:spcPts val="0"/>
              </a:spcAft>
              <a:buClr>
                <a:schemeClr val="dk1"/>
              </a:buClr>
              <a:buSzPct val="100000"/>
              <a:buChar char="•"/>
            </a:pPr>
            <a:r>
              <a:rPr lang="en-US" dirty="0"/>
              <a:t>Liv Hospital. (2025). </a:t>
            </a:r>
            <a:r>
              <a:rPr lang="en-US" i="1" dirty="0"/>
              <a:t>Stroke Prevention BP Medication: The Ultimate Guide - Liv Hospital</a:t>
            </a:r>
            <a:r>
              <a:rPr lang="en-US" dirty="0"/>
              <a:t>. [online] Available at: </a:t>
            </a:r>
            <a:r>
              <a:rPr lang="en-US" u="sng" dirty="0">
                <a:solidFill>
                  <a:schemeClr val="hlink"/>
                </a:solidFill>
                <a:hlinkClick r:id="rId10"/>
              </a:rPr>
              <a:t>https://int.livhospital.com/stroke-prevention-bp-medication-the-ultimate-guide/</a:t>
            </a:r>
            <a:r>
              <a:rPr lang="en-US" dirty="0"/>
              <a:t>  [Accessed 18 Feb. 2026]. </a:t>
            </a:r>
            <a:endParaRPr dirty="0"/>
          </a:p>
          <a:p>
            <a:pPr marL="342900" lvl="0" indent="-342900" algn="l" rtl="0">
              <a:spcBef>
                <a:spcPts val="208"/>
              </a:spcBef>
              <a:spcAft>
                <a:spcPts val="0"/>
              </a:spcAft>
              <a:buClr>
                <a:schemeClr val="dk1"/>
              </a:buClr>
              <a:buSzPct val="100000"/>
              <a:buChar char="•"/>
            </a:pPr>
            <a:r>
              <a:rPr lang="en-US" dirty="0"/>
              <a:t>Lui, F., Khan Suheb, M.Z. and Patti, L. (2025). </a:t>
            </a:r>
            <a:r>
              <a:rPr lang="en-US" i="1" dirty="0"/>
              <a:t>Ischemic Stroke</a:t>
            </a:r>
            <a:r>
              <a:rPr lang="en-US" dirty="0"/>
              <a:t>. [online] National Library of Medicine. Available at: </a:t>
            </a:r>
            <a:r>
              <a:rPr lang="en-US" u="sng" dirty="0">
                <a:solidFill>
                  <a:schemeClr val="hlink"/>
                </a:solidFill>
                <a:hlinkClick r:id="rId11"/>
              </a:rPr>
              <a:t>https://www.ncbi.nlm.nih.gov/books/NBK499997/</a:t>
            </a:r>
            <a:r>
              <a:rPr lang="en-US" dirty="0"/>
              <a:t>. (Accessed 15th March 2026)</a:t>
            </a:r>
            <a:endParaRPr dirty="0"/>
          </a:p>
          <a:p>
            <a:pPr marL="342900" lvl="0" indent="-342900" algn="l" rtl="0">
              <a:spcBef>
                <a:spcPts val="208"/>
              </a:spcBef>
              <a:spcAft>
                <a:spcPts val="0"/>
              </a:spcAft>
              <a:buClr>
                <a:schemeClr val="dk1"/>
              </a:buClr>
              <a:buSzPct val="100000"/>
              <a:buChar char="•"/>
            </a:pPr>
            <a:r>
              <a:rPr lang="en-US" dirty="0"/>
              <a:t>Murphy, A. and Gaillard, F. (2017). </a:t>
            </a:r>
            <a:r>
              <a:rPr lang="en-US" dirty="0" err="1"/>
              <a:t>Ischaemic</a:t>
            </a:r>
            <a:r>
              <a:rPr lang="en-US" dirty="0"/>
              <a:t> stroke. </a:t>
            </a:r>
            <a:r>
              <a:rPr lang="en-US" i="1" dirty="0"/>
              <a:t>Radiopaedia.org</a:t>
            </a:r>
            <a:r>
              <a:rPr lang="en-US" dirty="0"/>
              <a:t>. [online] </a:t>
            </a:r>
            <a:r>
              <a:rPr lang="en-US" dirty="0" err="1"/>
              <a:t>doi</a:t>
            </a:r>
            <a:r>
              <a:rPr lang="en-US" dirty="0"/>
              <a:t>: </a:t>
            </a:r>
            <a:r>
              <a:rPr lang="en-US" u="sng" dirty="0">
                <a:solidFill>
                  <a:schemeClr val="hlink"/>
                </a:solidFill>
                <a:hlinkClick r:id="rId12"/>
              </a:rPr>
              <a:t>https://doi.org/10.53347/rid-13437</a:t>
            </a:r>
            <a:r>
              <a:rPr lang="en-US" dirty="0"/>
              <a:t>.  </a:t>
            </a:r>
            <a:endParaRPr dirty="0"/>
          </a:p>
          <a:p>
            <a:pPr marL="342900" lvl="0" indent="-342900" algn="l" rtl="0">
              <a:spcBef>
                <a:spcPts val="208"/>
              </a:spcBef>
              <a:spcAft>
                <a:spcPts val="0"/>
              </a:spcAft>
              <a:buClr>
                <a:schemeClr val="dk1"/>
              </a:buClr>
              <a:buSzPct val="100000"/>
              <a:buChar char="•"/>
            </a:pPr>
            <a:r>
              <a:rPr lang="en-US" dirty="0"/>
              <a:t>NECMEDICAL (2024). </a:t>
            </a:r>
            <a:r>
              <a:rPr lang="en-US" i="1" dirty="0"/>
              <a:t>The importance of multidisciplinary care for complex conditions | NEC for Medical and Allied Industry.</a:t>
            </a:r>
            <a:r>
              <a:rPr lang="en-US" dirty="0"/>
              <a:t> [online] NEC for Medical and Allied Industry. Available at: </a:t>
            </a:r>
            <a:r>
              <a:rPr lang="en-US" u="sng" dirty="0">
                <a:solidFill>
                  <a:schemeClr val="hlink"/>
                </a:solidFill>
                <a:hlinkClick r:id="rId13"/>
              </a:rPr>
              <a:t>https://necmedical.org.zw/the-importance-of-multidisciplinary-care-for-complex-conditions/</a:t>
            </a:r>
            <a:r>
              <a:rPr lang="en-US" dirty="0"/>
              <a:t>. </a:t>
            </a:r>
            <a:endParaRPr dirty="0"/>
          </a:p>
          <a:p>
            <a:pPr marL="342900" lvl="0" indent="-342900" algn="l" rtl="0">
              <a:spcBef>
                <a:spcPts val="208"/>
              </a:spcBef>
              <a:spcAft>
                <a:spcPts val="0"/>
              </a:spcAft>
              <a:buClr>
                <a:schemeClr val="dk1"/>
              </a:buClr>
              <a:buSzPct val="100000"/>
              <a:buChar char="•"/>
            </a:pPr>
            <a:r>
              <a:rPr lang="en-US" dirty="0"/>
              <a:t>NHS (2022). </a:t>
            </a:r>
            <a:r>
              <a:rPr lang="en-US" i="1" dirty="0"/>
              <a:t>Stroke.</a:t>
            </a:r>
            <a:r>
              <a:rPr lang="en-US" dirty="0"/>
              <a:t> [online] NHS. Available at: </a:t>
            </a:r>
            <a:r>
              <a:rPr lang="en-US" u="sng" dirty="0">
                <a:solidFill>
                  <a:schemeClr val="hlink"/>
                </a:solidFill>
                <a:hlinkClick r:id="rId14"/>
              </a:rPr>
              <a:t>https://www.nhs.uk/conditions/stroke/</a:t>
            </a:r>
            <a:r>
              <a:rPr lang="en-US" dirty="0"/>
              <a:t>. </a:t>
            </a:r>
            <a:endParaRPr dirty="0"/>
          </a:p>
          <a:p>
            <a:pPr marL="342900" lvl="0" indent="-342900" algn="l" rtl="0">
              <a:spcBef>
                <a:spcPts val="208"/>
              </a:spcBef>
              <a:spcAft>
                <a:spcPts val="0"/>
              </a:spcAft>
              <a:buClr>
                <a:schemeClr val="dk1"/>
              </a:buClr>
              <a:buSzPct val="100000"/>
              <a:buChar char="•"/>
            </a:pPr>
            <a:r>
              <a:rPr lang="en-US" dirty="0"/>
              <a:t>NICE (2022). </a:t>
            </a:r>
            <a:r>
              <a:rPr lang="en-US" i="1" dirty="0"/>
              <a:t>Rationale and impact | Stroke rehabilitation in adults | Guidance | NICE.</a:t>
            </a:r>
            <a:r>
              <a:rPr lang="en-US" dirty="0"/>
              <a:t> [online] www.nice.org.uk. Available at: </a:t>
            </a:r>
            <a:r>
              <a:rPr lang="en-US" u="sng" dirty="0">
                <a:solidFill>
                  <a:schemeClr val="hlink"/>
                </a:solidFill>
                <a:hlinkClick r:id="rId15"/>
              </a:rPr>
              <a:t>https://www.nice.org.uk/guidance/ng236/chapter/Rationale-and-impact</a:t>
            </a:r>
            <a:r>
              <a:rPr lang="en-US" dirty="0"/>
              <a:t>. (Accessed  10th March 2026)</a:t>
            </a:r>
            <a:endParaRPr dirty="0"/>
          </a:p>
          <a:p>
            <a:pPr marL="342900" lvl="0" indent="-342900" algn="l" rtl="0">
              <a:spcBef>
                <a:spcPts val="208"/>
              </a:spcBef>
              <a:spcAft>
                <a:spcPts val="0"/>
              </a:spcAft>
              <a:buClr>
                <a:schemeClr val="dk1"/>
              </a:buClr>
              <a:buSzPct val="100000"/>
              <a:buChar char="•"/>
            </a:pPr>
            <a:r>
              <a:rPr lang="en-US" dirty="0"/>
              <a:t>NICE (2023). </a:t>
            </a:r>
            <a:r>
              <a:rPr lang="en-US" i="1" dirty="0"/>
              <a:t>Secondary Prevention following Stroke and TIA</a:t>
            </a:r>
            <a:r>
              <a:rPr lang="en-US" dirty="0"/>
              <a:t>. [online] NICE. Available at: </a:t>
            </a:r>
            <a:r>
              <a:rPr lang="en-US" u="sng" dirty="0">
                <a:solidFill>
                  <a:schemeClr val="hlink"/>
                </a:solidFill>
                <a:hlinkClick r:id="rId16"/>
              </a:rPr>
              <a:t>https://cks.nice.org.uk/topics/stroke-tia/management/secondary-prevention-following-stroke-tia/</a:t>
            </a:r>
            <a:r>
              <a:rPr lang="en-US" dirty="0"/>
              <a:t>. </a:t>
            </a:r>
            <a:endParaRPr dirty="0"/>
          </a:p>
          <a:p>
            <a:pPr marL="342900" lvl="0" indent="-342900" algn="l" rtl="0">
              <a:spcBef>
                <a:spcPts val="208"/>
              </a:spcBef>
              <a:spcAft>
                <a:spcPts val="0"/>
              </a:spcAft>
              <a:buClr>
                <a:schemeClr val="dk1"/>
              </a:buClr>
              <a:buSzPct val="100000"/>
              <a:buChar char="•"/>
            </a:pPr>
            <a:r>
              <a:rPr lang="en-US" dirty="0"/>
              <a:t>Rochester.edu. (2025). </a:t>
            </a:r>
            <a:r>
              <a:rPr lang="en-US" i="1" dirty="0"/>
              <a:t>Part of the Team - You &amp; Your Health Care Team - Patients &amp; Families - Strong Memorial Hospital - University of Rochester Medical Center</a:t>
            </a:r>
            <a:r>
              <a:rPr lang="en-US" dirty="0"/>
              <a:t>. [online] Available at: </a:t>
            </a:r>
            <a:r>
              <a:rPr lang="en-US" u="sng" dirty="0">
                <a:solidFill>
                  <a:schemeClr val="hlink"/>
                </a:solidFill>
                <a:hlinkClick r:id="rId17"/>
              </a:rPr>
              <a:t>https://www.urmc.rochester.edu/strong-memorial/patients-families/health-care-team/being-part-of-the-team</a:t>
            </a:r>
            <a:r>
              <a:rPr lang="en-US" dirty="0"/>
              <a:t>. (Accessed 16th March 2026)</a:t>
            </a:r>
            <a:endParaRPr dirty="0"/>
          </a:p>
          <a:p>
            <a:pPr marL="342900" lvl="0" indent="-342900" algn="l" rtl="0">
              <a:spcBef>
                <a:spcPts val="208"/>
              </a:spcBef>
              <a:spcAft>
                <a:spcPts val="0"/>
              </a:spcAft>
              <a:buClr>
                <a:schemeClr val="dk1"/>
              </a:buClr>
              <a:buSzPct val="100000"/>
              <a:buChar char="•"/>
            </a:pPr>
            <a:r>
              <a:rPr lang="en-US" dirty="0"/>
              <a:t>Rosner, J., Reddy, V. and Lui, F. (2020). </a:t>
            </a:r>
            <a:r>
              <a:rPr lang="en-US" i="1" dirty="0"/>
              <a:t>Neuroanatomy, Circle of Willis.</a:t>
            </a:r>
            <a:r>
              <a:rPr lang="en-US" dirty="0"/>
              <a:t> [online] PubMed. Available at: </a:t>
            </a:r>
            <a:r>
              <a:rPr lang="en-US" u="sng" dirty="0">
                <a:solidFill>
                  <a:schemeClr val="hlink"/>
                </a:solidFill>
                <a:hlinkClick r:id="rId18"/>
              </a:rPr>
              <a:t>https://www.ncbi.nlm.nih.gov/books/NBK534861/</a:t>
            </a:r>
            <a:r>
              <a:rPr lang="en-US" dirty="0"/>
              <a:t>. (Accessed 15th March 2026)</a:t>
            </a:r>
            <a:endParaRPr dirty="0"/>
          </a:p>
          <a:p>
            <a:pPr marL="342900" lvl="0" indent="-342900" algn="l" rtl="0">
              <a:spcBef>
                <a:spcPts val="208"/>
              </a:spcBef>
              <a:spcAft>
                <a:spcPts val="0"/>
              </a:spcAft>
              <a:buClr>
                <a:schemeClr val="dk1"/>
              </a:buClr>
              <a:buSzPct val="100000"/>
              <a:buChar char="•"/>
            </a:pPr>
            <a:r>
              <a:rPr lang="en-US" dirty="0"/>
              <a:t>RWJBH (2019). </a:t>
            </a:r>
            <a:r>
              <a:rPr lang="en-US" i="1" dirty="0"/>
              <a:t>Treating atherosclerosis</a:t>
            </a:r>
            <a:r>
              <a:rPr lang="en-US" dirty="0"/>
              <a:t>. [online] </a:t>
            </a:r>
            <a:r>
              <a:rPr lang="en-US" dirty="0" err="1"/>
              <a:t>RWJBarnabas</a:t>
            </a:r>
            <a:r>
              <a:rPr lang="en-US" dirty="0"/>
              <a:t> Health. Available at: </a:t>
            </a:r>
            <a:r>
              <a:rPr lang="en-US" u="sng" dirty="0">
                <a:solidFill>
                  <a:schemeClr val="hlink"/>
                </a:solidFill>
                <a:hlinkClick r:id="rId19"/>
              </a:rPr>
              <a:t>https://www.rwjbh.org/treatment-care/heart-and-vascular-care/diseases-conditions/atherosclerosis/</a:t>
            </a:r>
            <a:r>
              <a:rPr lang="en-US" dirty="0"/>
              <a:t>. (Accessed 18th March 2026)</a:t>
            </a:r>
            <a:endParaRPr dirty="0"/>
          </a:p>
          <a:p>
            <a:pPr marL="342900" lvl="0" indent="-342900" algn="l" rtl="0">
              <a:spcBef>
                <a:spcPts val="208"/>
              </a:spcBef>
              <a:spcAft>
                <a:spcPts val="0"/>
              </a:spcAft>
              <a:buClr>
                <a:schemeClr val="dk1"/>
              </a:buClr>
              <a:buSzPct val="100000"/>
              <a:buChar char="•"/>
            </a:pPr>
            <a:r>
              <a:rPr lang="en-US" dirty="0"/>
              <a:t>Skills for Health (2025). </a:t>
            </a:r>
            <a:r>
              <a:rPr lang="en-US" i="1" dirty="0"/>
              <a:t>Person </a:t>
            </a:r>
            <a:r>
              <a:rPr lang="en-US" i="1" dirty="0" err="1"/>
              <a:t>Centred</a:t>
            </a:r>
            <a:r>
              <a:rPr lang="en-US" i="1" dirty="0"/>
              <a:t> Care Meaning &amp; Implications</a:t>
            </a:r>
            <a:r>
              <a:rPr lang="en-US" dirty="0"/>
              <a:t>. [online] Skills for Health. Available at: </a:t>
            </a:r>
            <a:r>
              <a:rPr lang="en-US" u="sng" dirty="0">
                <a:solidFill>
                  <a:schemeClr val="hlink"/>
                </a:solidFill>
                <a:hlinkClick r:id="rId20"/>
              </a:rPr>
              <a:t>https://www.skillsforhealth.org.uk/article/person-centred-care-meaning-implications/</a:t>
            </a:r>
            <a:r>
              <a:rPr lang="en-US" dirty="0"/>
              <a:t>. (Accessed 7th March 2026)</a:t>
            </a:r>
            <a:endParaRPr dirty="0"/>
          </a:p>
          <a:p>
            <a:pPr marL="342900" lvl="0" indent="-342900" algn="l" rtl="0">
              <a:spcBef>
                <a:spcPts val="208"/>
              </a:spcBef>
              <a:spcAft>
                <a:spcPts val="0"/>
              </a:spcAft>
              <a:buClr>
                <a:schemeClr val="dk1"/>
              </a:buClr>
              <a:buSzPct val="100000"/>
              <a:buChar char="•"/>
            </a:pPr>
            <a:r>
              <a:rPr lang="en-US" dirty="0"/>
              <a:t>Stroke Association (2024). </a:t>
            </a:r>
            <a:r>
              <a:rPr lang="en-US" i="1" dirty="0" err="1"/>
              <a:t>Ischaemic</a:t>
            </a:r>
            <a:r>
              <a:rPr lang="en-US" i="1" dirty="0"/>
              <a:t> stroke | Stroke Association.</a:t>
            </a:r>
            <a:r>
              <a:rPr lang="en-US" dirty="0"/>
              <a:t> [online] www.stroke.org.uk. Available at: (</a:t>
            </a:r>
            <a:r>
              <a:rPr lang="en-US" u="sng" dirty="0">
                <a:solidFill>
                  <a:schemeClr val="hlink"/>
                </a:solidFill>
                <a:hlinkClick r:id="rId21"/>
              </a:rPr>
              <a:t>https://www.stroke.org.uk/stroke/types/ischaemic</a:t>
            </a:r>
            <a:r>
              <a:rPr lang="en-US" dirty="0"/>
              <a:t>.(Accessed 12th March 2026) </a:t>
            </a:r>
            <a:endParaRPr dirty="0"/>
          </a:p>
          <a:p>
            <a:pPr marL="342900" lvl="0" indent="-342900" algn="l" rtl="0">
              <a:spcBef>
                <a:spcPts val="208"/>
              </a:spcBef>
              <a:spcAft>
                <a:spcPts val="0"/>
              </a:spcAft>
              <a:buClr>
                <a:schemeClr val="dk1"/>
              </a:buClr>
              <a:buSzPct val="100000"/>
              <a:buChar char="•"/>
            </a:pPr>
            <a:r>
              <a:rPr lang="en-US" dirty="0"/>
              <a:t>Stroke Association (2024). </a:t>
            </a:r>
            <a:r>
              <a:rPr lang="en-US" i="1" dirty="0" err="1"/>
              <a:t>Ischaemic</a:t>
            </a:r>
            <a:r>
              <a:rPr lang="en-US" i="1" dirty="0"/>
              <a:t> stroke causes.</a:t>
            </a:r>
            <a:r>
              <a:rPr lang="en-US" dirty="0"/>
              <a:t> [online] Stroke.org.uk. Available at: </a:t>
            </a:r>
            <a:r>
              <a:rPr lang="en-US" u="sng" dirty="0">
                <a:solidFill>
                  <a:schemeClr val="hlink"/>
                </a:solidFill>
                <a:hlinkClick r:id="rId22"/>
              </a:rPr>
              <a:t>https://www.stroke.org.uk/stroke/types/ischaemic/causes</a:t>
            </a:r>
            <a:r>
              <a:rPr lang="en-US" dirty="0"/>
              <a:t>. </a:t>
            </a:r>
            <a:endParaRPr dirty="0"/>
          </a:p>
          <a:p>
            <a:pPr marL="342900" lvl="0" indent="-342900" algn="l" rtl="0">
              <a:spcBef>
                <a:spcPts val="208"/>
              </a:spcBef>
              <a:spcAft>
                <a:spcPts val="0"/>
              </a:spcAft>
              <a:buClr>
                <a:schemeClr val="dk1"/>
              </a:buClr>
              <a:buSzPct val="100000"/>
              <a:buChar char="•"/>
            </a:pPr>
            <a:r>
              <a:rPr lang="en-US" dirty="0"/>
              <a:t>Varkey, B. (2021). Principles of Clinical Ethics and Their Application to Practice. </a:t>
            </a:r>
            <a:r>
              <a:rPr lang="en-US" i="1" dirty="0"/>
              <a:t>Medical Principles and Practice, </a:t>
            </a:r>
            <a:r>
              <a:rPr lang="en-US" dirty="0"/>
              <a:t>[online] 30(1), pp.17–28. </a:t>
            </a:r>
            <a:r>
              <a:rPr lang="en-US" dirty="0" err="1"/>
              <a:t>doi</a:t>
            </a:r>
            <a:r>
              <a:rPr lang="en-US" dirty="0"/>
              <a:t>: </a:t>
            </a:r>
            <a:r>
              <a:rPr lang="en-US" u="sng" dirty="0">
                <a:solidFill>
                  <a:schemeClr val="hlink"/>
                </a:solidFill>
                <a:hlinkClick r:id="rId23"/>
              </a:rPr>
              <a:t>https://doi.org/10.1159/000509119</a:t>
            </a:r>
            <a:r>
              <a:rPr lang="en-US" dirty="0"/>
              <a:t>.  </a:t>
            </a:r>
            <a:endParaRPr dirty="0"/>
          </a:p>
          <a:p>
            <a:pPr marL="342900" lvl="0" indent="-342900" algn="l" rtl="0">
              <a:spcBef>
                <a:spcPts val="208"/>
              </a:spcBef>
              <a:spcAft>
                <a:spcPts val="0"/>
              </a:spcAft>
              <a:buClr>
                <a:schemeClr val="dk1"/>
              </a:buClr>
              <a:buSzPct val="100000"/>
              <a:buChar char="•"/>
            </a:pPr>
            <a:r>
              <a:rPr lang="en-US" dirty="0" err="1"/>
              <a:t>Winowitch</a:t>
            </a:r>
            <a:r>
              <a:rPr lang="en-US" dirty="0"/>
              <a:t>, M. (2017). </a:t>
            </a:r>
            <a:r>
              <a:rPr lang="en-US" i="1" dirty="0"/>
              <a:t>Study Aims to Improve Outcomes for Ischemic Stroke Patients.</a:t>
            </a:r>
            <a:r>
              <a:rPr lang="en-US" dirty="0"/>
              <a:t> [online] UPMC &amp; Pitt Health Sciences News Blog. Available at: </a:t>
            </a:r>
            <a:r>
              <a:rPr lang="en-US" u="sng" dirty="0">
                <a:solidFill>
                  <a:schemeClr val="hlink"/>
                </a:solidFill>
                <a:hlinkClick r:id="rId24"/>
              </a:rPr>
              <a:t>https://inside.upmc.com/outcomes-ischemic-stroke-patients/</a:t>
            </a:r>
            <a:r>
              <a:rPr lang="en-US" dirty="0"/>
              <a:t>  [Accessed 18 Feb. 2026]. </a:t>
            </a:r>
            <a:endParaRPr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86941FAD97314FBB7D662C51622DB7" ma:contentTypeVersion="6" ma:contentTypeDescription="Create a new document." ma:contentTypeScope="" ma:versionID="a26713ea2935c592a13fa35a1d53703e">
  <xsd:schema xmlns:xsd="http://www.w3.org/2001/XMLSchema" xmlns:xs="http://www.w3.org/2001/XMLSchema" xmlns:p="http://schemas.microsoft.com/office/2006/metadata/properties" xmlns:ns3="69f77f2d-1feb-4e7e-8b05-4d399e0a9d65" targetNamespace="http://schemas.microsoft.com/office/2006/metadata/properties" ma:root="true" ma:fieldsID="857ef925bc22e6fa04de0c15574ecf1b" ns3:_="">
    <xsd:import namespace="69f77f2d-1feb-4e7e-8b05-4d399e0a9d6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f77f2d-1feb-4e7e-8b05-4d399e0a9d6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9f77f2d-1feb-4e7e-8b05-4d399e0a9d65" xsi:nil="true"/>
  </documentManagement>
</p:properties>
</file>

<file path=customXml/itemProps1.xml><?xml version="1.0" encoding="utf-8"?>
<ds:datastoreItem xmlns:ds="http://schemas.openxmlformats.org/officeDocument/2006/customXml" ds:itemID="{97219EAB-2A01-495C-9AEF-280AC7E868D7}">
  <ds:schemaRefs>
    <ds:schemaRef ds:uri="http://schemas.microsoft.com/sharepoint/v3/contenttype/forms"/>
  </ds:schemaRefs>
</ds:datastoreItem>
</file>

<file path=customXml/itemProps2.xml><?xml version="1.0" encoding="utf-8"?>
<ds:datastoreItem xmlns:ds="http://schemas.openxmlformats.org/officeDocument/2006/customXml" ds:itemID="{EFE47889-98AF-4BE8-9BFE-A3D020A271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f77f2d-1feb-4e7e-8b05-4d399e0a9d6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B8BFED-DC42-4514-939F-DF476242EC58}">
  <ds:schemaRefs>
    <ds:schemaRef ds:uri="http://purl.org/dc/dcmitype/"/>
    <ds:schemaRef ds:uri="http://schemas.openxmlformats.org/package/2006/metadata/core-properties"/>
    <ds:schemaRef ds:uri="http://schemas.microsoft.com/office/2006/documentManagement/types"/>
    <ds:schemaRef ds:uri="http://www.w3.org/XML/1998/namespace"/>
    <ds:schemaRef ds:uri="http://purl.org/dc/elements/1.1/"/>
    <ds:schemaRef ds:uri="http://purl.org/dc/terms/"/>
    <ds:schemaRef ds:uri="http://schemas.microsoft.com/office/2006/metadata/properties"/>
    <ds:schemaRef ds:uri="http://schemas.microsoft.com/office/infopath/2007/PartnerControls"/>
    <ds:schemaRef ds:uri="69f77f2d-1feb-4e7e-8b05-4d399e0a9d65"/>
  </ds:schemaRefs>
</ds:datastoreItem>
</file>

<file path=docProps/app.xml><?xml version="1.0" encoding="utf-8"?>
<Properties xmlns="http://schemas.openxmlformats.org/officeDocument/2006/extended-properties" xmlns:vt="http://schemas.openxmlformats.org/officeDocument/2006/docPropsVTypes">
  <TotalTime>0</TotalTime>
  <Words>4249</Words>
  <Application>Microsoft Office PowerPoint</Application>
  <PresentationFormat>On-screen Show (4:3)</PresentationFormat>
  <Paragraphs>147</Paragraphs>
  <Slides>15</Slides>
  <Notes>15</Notes>
  <HiddenSlides>0</HiddenSlides>
  <MMClips>14</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Suggested Care Plan for a Patient with Ischaemic Stroke</vt:lpstr>
      <vt:lpstr>Introduction to Stroke</vt:lpstr>
      <vt:lpstr>Relevant Anatomy &amp; Physiology (Cardiovascular System)</vt:lpstr>
      <vt:lpstr>Pathophysiology of Ischaemic Stroke</vt:lpstr>
      <vt:lpstr>Fictional Patient Profile</vt:lpstr>
      <vt:lpstr>Risk Factors</vt:lpstr>
      <vt:lpstr>Clinical Presentation &amp; Routine Data</vt:lpstr>
      <vt:lpstr>Immediate Medical Management</vt:lpstr>
      <vt:lpstr>Person-Centred Care Plan</vt:lpstr>
      <vt:lpstr>Rehabilitation Plan</vt:lpstr>
      <vt:lpstr>Monitoring &amp; Secondary Prevention</vt:lpstr>
      <vt:lpstr>Communication Strategies</vt:lpstr>
      <vt:lpstr>Ethical Considerations</vt:lpstr>
      <vt:lpstr>Evaluation of Outcomes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Windows User</dc:creator>
  <cp:lastModifiedBy>Mutiu Lawal</cp:lastModifiedBy>
  <cp:revision>7</cp:revision>
  <dcterms:created xsi:type="dcterms:W3CDTF">2026-02-18T15:03:32Z</dcterms:created>
  <dcterms:modified xsi:type="dcterms:W3CDTF">2026-03-12T12:50:34Z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0x0101009D86941FAD97314FBB7D662C51622DB7</vt:lpwstr>
  </property>
</Properties>
</file>