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9" r:id="rId3"/>
    <p:sldId id="263" r:id="rId4"/>
    <p:sldId id="262" r:id="rId5"/>
    <p:sldId id="258" r:id="rId6"/>
    <p:sldId id="260" r:id="rId7"/>
    <p:sldId id="261"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BD5FB-B8B7-40C3-955A-640A0142E1A6}" v="842" dt="2023-04-26T19:30:52.005"/>
    <p1510:client id="{0D76FC58-AF30-4F31-B2E9-1FAD0AA54BEC}" v="171" dt="2023-04-26T17:58:16.755"/>
    <p1510:client id="{17D1DCF8-0E81-4375-AB96-E66D50CC6959}" v="3" dt="2023-04-26T00:37:41.973"/>
    <p1510:client id="{75544D7E-4D42-421E-B125-D975A5D7A43A}" v="115" dt="2023-04-25T21:01:59.931"/>
    <p1510:client id="{7D5DD563-B26E-44E1-8B6E-09D732B0EE2C}" v="896" dt="2023-04-26T17:30:49.992"/>
    <p1510:client id="{995D985A-294E-45FB-8203-9E025FC22EE1}" v="386" dt="2023-04-26T18:39:29.681"/>
    <p1510:client id="{F663C631-8E33-4CC1-845D-5E76303ED851}" v="185" dt="2023-04-26T17:40:37.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4/26/2023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3444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46138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7488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14868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4/26/2023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34433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4/26/2023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60031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4/26/2023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60327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42172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96809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56292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28621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4/26/2023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40524038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mindtools.com/aaiakpy/personal-swot-analysis" TargetMode="External"/><Relationship Id="rId2" Type="http://schemas.openxmlformats.org/officeDocument/2006/relationships/hyperlink" Target="https://www.berkeleywellbeing.com/strengths.html" TargetMode="External"/><Relationship Id="rId1" Type="http://schemas.openxmlformats.org/officeDocument/2006/relationships/slideLayout" Target="../slideLayouts/slideLayout6.xml"/><Relationship Id="rId5" Type="http://schemas.openxmlformats.org/officeDocument/2006/relationships/hyperlink" Target="https://www.ncbi.nlm.nih.gov/books/NBK537302/" TargetMode="External"/><Relationship Id="rId4" Type="http://schemas.openxmlformats.org/officeDocument/2006/relationships/hyperlink" Target="https://asana.com/resources/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919D88-898A-0DCD-54D3-7BAD6ECF5BB1}"/>
              </a:ext>
            </a:extLst>
          </p:cNvPr>
          <p:cNvPicPr>
            <a:picLocks noChangeAspect="1"/>
          </p:cNvPicPr>
          <p:nvPr/>
        </p:nvPicPr>
        <p:blipFill rotWithShape="1">
          <a:blip r:embed="rId2"/>
          <a:srcRect t="10235" r="-1" b="3300"/>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CA48F3B7-CB0F-2950-5B0D-5B0BB2694757}"/>
              </a:ext>
            </a:extLst>
          </p:cNvPr>
          <p:cNvSpPr>
            <a:spLocks noGrp="1"/>
          </p:cNvSpPr>
          <p:nvPr>
            <p:ph type="ctrTitle"/>
          </p:nvPr>
        </p:nvSpPr>
        <p:spPr>
          <a:xfrm>
            <a:off x="477981" y="1122363"/>
            <a:ext cx="4023360" cy="3204134"/>
          </a:xfrm>
        </p:spPr>
        <p:txBody>
          <a:bodyPr anchor="b">
            <a:normAutofit/>
          </a:bodyPr>
          <a:lstStyle/>
          <a:p>
            <a:pPr algn="l"/>
            <a:r>
              <a:rPr lang="en-GB" sz="4800">
                <a:latin typeface="Calibri"/>
                <a:cs typeface="Calibri Light"/>
              </a:rPr>
              <a:t>SWOT Analysis</a:t>
            </a:r>
            <a:endParaRPr lang="en-GB" sz="4800">
              <a:latin typeface="Calibri"/>
            </a:endParaRPr>
          </a:p>
        </p:txBody>
      </p:sp>
      <p:sp>
        <p:nvSpPr>
          <p:cNvPr id="3" name="Subtitle 2">
            <a:extLst>
              <a:ext uri="{FF2B5EF4-FFF2-40B4-BE49-F238E27FC236}">
                <a16:creationId xmlns:a16="http://schemas.microsoft.com/office/drawing/2014/main" id="{46101A16-DCE3-2D55-ABBB-9E0B679D3713}"/>
              </a:ext>
            </a:extLst>
          </p:cNvPr>
          <p:cNvSpPr>
            <a:spLocks noGrp="1"/>
          </p:cNvSpPr>
          <p:nvPr>
            <p:ph type="subTitle" idx="1"/>
          </p:nvPr>
        </p:nvSpPr>
        <p:spPr>
          <a:xfrm>
            <a:off x="477980" y="4872922"/>
            <a:ext cx="4023359" cy="1208141"/>
          </a:xfrm>
        </p:spPr>
        <p:txBody>
          <a:bodyPr vert="horz" lIns="91440" tIns="45720" rIns="91440" bIns="45720" rtlCol="0" anchor="t">
            <a:normAutofit/>
          </a:bodyPr>
          <a:lstStyle/>
          <a:p>
            <a:r>
              <a:rPr lang="en-GB" sz="2000" dirty="0">
                <a:latin typeface="Calibri Light"/>
                <a:cs typeface="Calibri"/>
              </a:rPr>
              <a:t>By </a:t>
            </a:r>
            <a:r>
              <a:rPr lang="en-GB" sz="2000" dirty="0">
                <a:latin typeface="Calibri Light"/>
                <a:cs typeface="Calibri Light"/>
              </a:rPr>
              <a:t>Harriet Parkman,</a:t>
            </a:r>
            <a:r>
              <a:rPr lang="en-GB" sz="2000" dirty="0">
                <a:latin typeface="Calibri Light"/>
                <a:cs typeface="Calibri"/>
              </a:rPr>
              <a:t> Jasmine Pelzer and Olivia Farr</a:t>
            </a:r>
          </a:p>
        </p:txBody>
      </p:sp>
    </p:spTree>
    <p:extLst>
      <p:ext uri="{BB962C8B-B14F-4D97-AF65-F5344CB8AC3E}">
        <p14:creationId xmlns:p14="http://schemas.microsoft.com/office/powerpoint/2010/main" val="23800270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D0082-AC8B-2114-661F-FB9D88B5F15B}"/>
              </a:ext>
            </a:extLst>
          </p:cNvPr>
          <p:cNvSpPr>
            <a:spLocks noGrp="1"/>
          </p:cNvSpPr>
          <p:nvPr>
            <p:ph type="title"/>
          </p:nvPr>
        </p:nvSpPr>
        <p:spPr>
          <a:xfrm>
            <a:off x="4965290" y="365760"/>
            <a:ext cx="5997678" cy="1325562"/>
          </a:xfrm>
        </p:spPr>
        <p:txBody>
          <a:bodyPr>
            <a:normAutofit/>
          </a:bodyPr>
          <a:lstStyle/>
          <a:p>
            <a:r>
              <a:rPr lang="en-GB">
                <a:latin typeface="Calibri"/>
                <a:cs typeface="Calibri Light"/>
              </a:rPr>
              <a:t>SWOT Analysis</a:t>
            </a:r>
          </a:p>
        </p:txBody>
      </p:sp>
      <p:pic>
        <p:nvPicPr>
          <p:cNvPr id="4" name="Picture 4">
            <a:extLst>
              <a:ext uri="{FF2B5EF4-FFF2-40B4-BE49-F238E27FC236}">
                <a16:creationId xmlns:a16="http://schemas.microsoft.com/office/drawing/2014/main" id="{2FF0A238-47BE-1120-8847-4CD4ACB541A5}"/>
              </a:ext>
            </a:extLst>
          </p:cNvPr>
          <p:cNvPicPr>
            <a:picLocks noChangeAspect="1"/>
          </p:cNvPicPr>
          <p:nvPr/>
        </p:nvPicPr>
        <p:blipFill rotWithShape="1">
          <a:blip r:embed="rId2"/>
          <a:srcRect l="3756"/>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8C2D091B-01B6-89C8-00D6-9D10B3C8C726}"/>
              </a:ext>
            </a:extLst>
          </p:cNvPr>
          <p:cNvSpPr>
            <a:spLocks noGrp="1"/>
          </p:cNvSpPr>
          <p:nvPr>
            <p:ph idx="1"/>
          </p:nvPr>
        </p:nvSpPr>
        <p:spPr>
          <a:xfrm>
            <a:off x="4965290" y="2005739"/>
            <a:ext cx="6015571" cy="4174398"/>
          </a:xfrm>
        </p:spPr>
        <p:txBody>
          <a:bodyPr vert="horz" lIns="91440" tIns="45720" rIns="91440" bIns="45720" rtlCol="0" anchor="t">
            <a:normAutofit/>
          </a:bodyPr>
          <a:lstStyle/>
          <a:p>
            <a:r>
              <a:rPr lang="en-GB" sz="2000" dirty="0">
                <a:latin typeface="Calibri Light"/>
                <a:cs typeface="Calibri"/>
              </a:rPr>
              <a:t>SWOT stands for strength, weakness, opportunity and threat (Leigh, 2009) </a:t>
            </a:r>
          </a:p>
          <a:p>
            <a:r>
              <a:rPr lang="en-GB" sz="2000" dirty="0">
                <a:latin typeface="Calibri Light"/>
                <a:cs typeface="Calibri"/>
              </a:rPr>
              <a:t>SWOT analysis was originally created by Albert Humphrey in the lates 1960's as a tool for organisations to better themselves over there competition (Teoli, Sanvictores and An, 2022)</a:t>
            </a:r>
          </a:p>
          <a:p>
            <a:r>
              <a:rPr lang="en-GB" sz="2000" dirty="0">
                <a:latin typeface="Calibri Light"/>
                <a:cs typeface="Calibri"/>
              </a:rPr>
              <a:t>SWOT analysis evaluates many skills in the workplace including communication and management skills  to improve standards of care in a </a:t>
            </a:r>
            <a:r>
              <a:rPr lang="en-GB" sz="2000" dirty="0" err="1">
                <a:latin typeface="Calibri Light"/>
                <a:cs typeface="Calibri"/>
              </a:rPr>
              <a:t>self reflection</a:t>
            </a:r>
            <a:r>
              <a:rPr lang="en-GB" sz="2000" dirty="0">
                <a:latin typeface="Calibri Light"/>
                <a:cs typeface="Calibri"/>
              </a:rPr>
              <a:t> (Kuo, </a:t>
            </a:r>
            <a:r>
              <a:rPr lang="en-GB" sz="2000" dirty="0" err="1">
                <a:latin typeface="Calibri Light"/>
                <a:cs typeface="Calibri"/>
              </a:rPr>
              <a:t>Kushniruk</a:t>
            </a:r>
            <a:r>
              <a:rPr lang="en-GB" sz="2000" dirty="0">
                <a:latin typeface="Calibri Light"/>
                <a:cs typeface="Calibri"/>
              </a:rPr>
              <a:t> and </a:t>
            </a:r>
            <a:r>
              <a:rPr lang="en-GB" sz="2000" dirty="0" err="1">
                <a:latin typeface="Calibri Light"/>
                <a:cs typeface="Calibri"/>
              </a:rPr>
              <a:t>Borycki</a:t>
            </a:r>
            <a:r>
              <a:rPr lang="en-GB" sz="2000" dirty="0">
                <a:latin typeface="Calibri Light"/>
                <a:cs typeface="Calibri"/>
              </a:rPr>
              <a:t>, 2011)</a:t>
            </a:r>
          </a:p>
        </p:txBody>
      </p:sp>
    </p:spTree>
    <p:extLst>
      <p:ext uri="{BB962C8B-B14F-4D97-AF65-F5344CB8AC3E}">
        <p14:creationId xmlns:p14="http://schemas.microsoft.com/office/powerpoint/2010/main" val="3284683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061DB-5B17-B8F4-9DC5-ECE8437B80B0}"/>
              </a:ext>
            </a:extLst>
          </p:cNvPr>
          <p:cNvSpPr>
            <a:spLocks noGrp="1"/>
          </p:cNvSpPr>
          <p:nvPr>
            <p:ph type="title"/>
          </p:nvPr>
        </p:nvSpPr>
        <p:spPr>
          <a:xfrm>
            <a:off x="718874" y="677863"/>
            <a:ext cx="4534047" cy="1325562"/>
          </a:xfrm>
        </p:spPr>
        <p:txBody>
          <a:bodyPr>
            <a:normAutofit/>
          </a:bodyPr>
          <a:lstStyle/>
          <a:p>
            <a:r>
              <a:rPr lang="en-GB">
                <a:latin typeface="Calibri"/>
                <a:cs typeface="Calibri Light"/>
              </a:rPr>
              <a:t>SWOT</a:t>
            </a:r>
            <a:endParaRPr lang="en-GB">
              <a:latin typeface="Calibri"/>
            </a:endParaRPr>
          </a:p>
        </p:txBody>
      </p:sp>
      <p:sp>
        <p:nvSpPr>
          <p:cNvPr id="3" name="Content Placeholder 2">
            <a:extLst>
              <a:ext uri="{FF2B5EF4-FFF2-40B4-BE49-F238E27FC236}">
                <a16:creationId xmlns:a16="http://schemas.microsoft.com/office/drawing/2014/main" id="{FD063DD2-D667-50C6-99ED-C7C7AE71B0BF}"/>
              </a:ext>
            </a:extLst>
          </p:cNvPr>
          <p:cNvSpPr>
            <a:spLocks noGrp="1"/>
          </p:cNvSpPr>
          <p:nvPr>
            <p:ph idx="1"/>
          </p:nvPr>
        </p:nvSpPr>
        <p:spPr>
          <a:xfrm>
            <a:off x="718874" y="2325158"/>
            <a:ext cx="4534048" cy="3854979"/>
          </a:xfrm>
        </p:spPr>
        <p:txBody>
          <a:bodyPr vert="horz" lIns="91440" tIns="45720" rIns="91440" bIns="45720" rtlCol="0" anchor="t">
            <a:normAutofit/>
          </a:bodyPr>
          <a:lstStyle/>
          <a:p>
            <a:r>
              <a:rPr lang="en-GB" sz="2000" dirty="0">
                <a:latin typeface="Calibri Light"/>
                <a:cs typeface="Calibri"/>
              </a:rPr>
              <a:t>SWOT analysis uses a grid system to identify the different aspects of the analysis (Gurel, 2017)</a:t>
            </a:r>
          </a:p>
          <a:p>
            <a:r>
              <a:rPr lang="en-GB" sz="2000" dirty="0">
                <a:latin typeface="Calibri Light"/>
                <a:cs typeface="Calibri"/>
              </a:rPr>
              <a:t>This grid gives a short overview of the sections which are later expanded upon in paragraphs </a:t>
            </a:r>
          </a:p>
        </p:txBody>
      </p:sp>
      <p:pic>
        <p:nvPicPr>
          <p:cNvPr id="4" name="Picture 4" descr="Timeline&#10;&#10;Description automatically generated">
            <a:extLst>
              <a:ext uri="{FF2B5EF4-FFF2-40B4-BE49-F238E27FC236}">
                <a16:creationId xmlns:a16="http://schemas.microsoft.com/office/drawing/2014/main" id="{F2F769EF-9AC0-208B-8F6E-7489B45A6868}"/>
              </a:ext>
            </a:extLst>
          </p:cNvPr>
          <p:cNvPicPr>
            <a:picLocks noChangeAspect="1"/>
          </p:cNvPicPr>
          <p:nvPr/>
        </p:nvPicPr>
        <p:blipFill>
          <a:blip r:embed="rId2"/>
          <a:stretch>
            <a:fillRect/>
          </a:stretch>
        </p:blipFill>
        <p:spPr>
          <a:xfrm>
            <a:off x="5633157" y="810914"/>
            <a:ext cx="5209989" cy="5236170"/>
          </a:xfrm>
          <a:prstGeom prst="rect">
            <a:avLst/>
          </a:prstGeom>
        </p:spPr>
      </p:pic>
    </p:spTree>
    <p:extLst>
      <p:ext uri="{BB962C8B-B14F-4D97-AF65-F5344CB8AC3E}">
        <p14:creationId xmlns:p14="http://schemas.microsoft.com/office/powerpoint/2010/main" val="1521101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9B47-1B35-0D6E-2D52-B934955DA9E7}"/>
              </a:ext>
            </a:extLst>
          </p:cNvPr>
          <p:cNvSpPr>
            <a:spLocks noGrp="1"/>
          </p:cNvSpPr>
          <p:nvPr>
            <p:ph type="title"/>
          </p:nvPr>
        </p:nvSpPr>
        <p:spPr>
          <a:xfrm>
            <a:off x="1261872" y="365760"/>
            <a:ext cx="9692640" cy="1325562"/>
          </a:xfrm>
        </p:spPr>
        <p:txBody>
          <a:bodyPr>
            <a:normAutofit/>
          </a:bodyPr>
          <a:lstStyle/>
          <a:p>
            <a:r>
              <a:rPr lang="en-GB">
                <a:latin typeface="Calibri"/>
                <a:cs typeface="Calibri"/>
              </a:rPr>
              <a:t>Strengths</a:t>
            </a:r>
          </a:p>
        </p:txBody>
      </p:sp>
      <p:sp>
        <p:nvSpPr>
          <p:cNvPr id="3" name="Content Placeholder 2">
            <a:extLst>
              <a:ext uri="{FF2B5EF4-FFF2-40B4-BE49-F238E27FC236}">
                <a16:creationId xmlns:a16="http://schemas.microsoft.com/office/drawing/2014/main" id="{7D451A2D-0EA2-B802-CBC3-BB6C57BBD1D4}"/>
              </a:ext>
            </a:extLst>
          </p:cNvPr>
          <p:cNvSpPr>
            <a:spLocks noGrp="1"/>
          </p:cNvSpPr>
          <p:nvPr>
            <p:ph idx="1"/>
          </p:nvPr>
        </p:nvSpPr>
        <p:spPr>
          <a:xfrm>
            <a:off x="1261873" y="1933575"/>
            <a:ext cx="5649579" cy="4246562"/>
          </a:xfrm>
        </p:spPr>
        <p:txBody>
          <a:bodyPr vert="horz" lIns="91440" tIns="45720" rIns="91440" bIns="45720" rtlCol="0">
            <a:normAutofit/>
          </a:bodyPr>
          <a:lstStyle/>
          <a:p>
            <a:r>
              <a:rPr lang="en-GB" sz="1400">
                <a:latin typeface="Calibri Light"/>
                <a:cs typeface="Calibri Light"/>
              </a:rPr>
              <a:t>The letter ‘S’ stands for strengths in the SWOT Analysis acronym.</a:t>
            </a:r>
          </a:p>
          <a:p>
            <a:r>
              <a:rPr lang="en-GB" sz="1400">
                <a:latin typeface="Calibri Light"/>
                <a:cs typeface="Calibri Light"/>
              </a:rPr>
              <a:t>(Davis, 2023) Strengths are defined as a positive skill or characteristic</a:t>
            </a:r>
          </a:p>
          <a:p>
            <a:pPr marL="0" indent="0">
              <a:buNone/>
            </a:pPr>
            <a:r>
              <a:rPr lang="en-GB" sz="1400">
                <a:latin typeface="Calibri Light"/>
                <a:cs typeface="Calibri Light"/>
              </a:rPr>
              <a:t>-knowledge</a:t>
            </a:r>
          </a:p>
          <a:p>
            <a:pPr marL="0" indent="0">
              <a:buNone/>
            </a:pPr>
            <a:r>
              <a:rPr lang="en-GB" sz="1400">
                <a:latin typeface="Calibri Light"/>
                <a:cs typeface="Calibri Light"/>
              </a:rPr>
              <a:t>-attributes</a:t>
            </a:r>
          </a:p>
          <a:p>
            <a:pPr marL="0" indent="0">
              <a:buNone/>
            </a:pPr>
            <a:r>
              <a:rPr lang="en-GB" sz="1400">
                <a:latin typeface="Calibri Light"/>
                <a:cs typeface="Calibri Light"/>
              </a:rPr>
              <a:t>-skill</a:t>
            </a:r>
          </a:p>
          <a:p>
            <a:r>
              <a:rPr lang="en-GB" sz="1400">
                <a:latin typeface="Calibri Light"/>
                <a:cs typeface="Calibri Light"/>
              </a:rPr>
              <a:t>Example: In my interview, I identified my ability to answer all the questions that the interviewer asked me as a weakness.  I used knowledge from past experiences and from research I had previously done before the interview.</a:t>
            </a:r>
          </a:p>
          <a:p>
            <a:r>
              <a:rPr lang="en-GB" sz="1400">
                <a:latin typeface="Calibri Light"/>
                <a:cs typeface="Calibri Light"/>
              </a:rPr>
              <a:t>I used Evidence Based Practice, which is defined as applying research to every- day living (</a:t>
            </a:r>
            <a:r>
              <a:rPr lang="en-GB" sz="1400" err="1">
                <a:latin typeface="Calibri Light"/>
                <a:cs typeface="Calibri Light"/>
              </a:rPr>
              <a:t>Glatstein</a:t>
            </a:r>
            <a:r>
              <a:rPr lang="en-GB" sz="1400">
                <a:latin typeface="Calibri Light"/>
                <a:cs typeface="Calibri Light"/>
              </a:rPr>
              <a:t>, 2022).</a:t>
            </a:r>
          </a:p>
          <a:p>
            <a:r>
              <a:rPr lang="en-GB" sz="1400">
                <a:latin typeface="Calibri Light"/>
                <a:cs typeface="Calibri Light"/>
              </a:rPr>
              <a:t>This helped me to feel prepared and confident in preparation for the interview.</a:t>
            </a:r>
          </a:p>
          <a:p>
            <a:endParaRPr lang="en-GB" sz="1400"/>
          </a:p>
          <a:p>
            <a:pPr marL="0" indent="0">
              <a:buNone/>
            </a:pPr>
            <a:endParaRPr lang="en-GB" sz="1400"/>
          </a:p>
        </p:txBody>
      </p:sp>
      <p:pic>
        <p:nvPicPr>
          <p:cNvPr id="4" name="Picture 4" descr="A picture containing text, table&#10;&#10;Description automatically generated">
            <a:extLst>
              <a:ext uri="{FF2B5EF4-FFF2-40B4-BE49-F238E27FC236}">
                <a16:creationId xmlns:a16="http://schemas.microsoft.com/office/drawing/2014/main" id="{D3381E3F-279A-D134-76A1-038D50CEBB1F}"/>
              </a:ext>
            </a:extLst>
          </p:cNvPr>
          <p:cNvPicPr>
            <a:picLocks noChangeAspect="1"/>
          </p:cNvPicPr>
          <p:nvPr/>
        </p:nvPicPr>
        <p:blipFill rotWithShape="1">
          <a:blip r:embed="rId2"/>
          <a:srcRect l="36290" r="18315" b="-1"/>
          <a:stretch/>
        </p:blipFill>
        <p:spPr>
          <a:xfrm>
            <a:off x="7449835" y="1933575"/>
            <a:ext cx="3304622" cy="3639872"/>
          </a:xfrm>
          <a:prstGeom prst="rect">
            <a:avLst/>
          </a:prstGeom>
        </p:spPr>
      </p:pic>
    </p:spTree>
    <p:extLst>
      <p:ext uri="{BB962C8B-B14F-4D97-AF65-F5344CB8AC3E}">
        <p14:creationId xmlns:p14="http://schemas.microsoft.com/office/powerpoint/2010/main" val="493306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82BC6-FD9D-1EFE-6C00-540CD479F03B}"/>
              </a:ext>
            </a:extLst>
          </p:cNvPr>
          <p:cNvSpPr>
            <a:spLocks noGrp="1"/>
          </p:cNvSpPr>
          <p:nvPr>
            <p:ph type="title"/>
          </p:nvPr>
        </p:nvSpPr>
        <p:spPr>
          <a:xfrm>
            <a:off x="5644" y="176036"/>
            <a:ext cx="4508946" cy="1325563"/>
          </a:xfrm>
        </p:spPr>
        <p:txBody>
          <a:bodyPr anchor="b">
            <a:normAutofit/>
          </a:bodyPr>
          <a:lstStyle/>
          <a:p>
            <a:pPr algn="r"/>
            <a:r>
              <a:rPr lang="en-GB">
                <a:latin typeface="Calibri"/>
                <a:cs typeface="Calibri Light"/>
              </a:rPr>
              <a:t>Weaknesses</a:t>
            </a:r>
            <a:r>
              <a:rPr lang="en-GB">
                <a:cs typeface="Calibri Light"/>
              </a:rPr>
              <a:t> </a:t>
            </a:r>
          </a:p>
        </p:txBody>
      </p:sp>
      <p:sp>
        <p:nvSpPr>
          <p:cNvPr id="3" name="Content Placeholder 2">
            <a:extLst>
              <a:ext uri="{FF2B5EF4-FFF2-40B4-BE49-F238E27FC236}">
                <a16:creationId xmlns:a16="http://schemas.microsoft.com/office/drawing/2014/main" id="{509A3DB7-BEB2-2F82-5821-547E994CB310}"/>
              </a:ext>
            </a:extLst>
          </p:cNvPr>
          <p:cNvSpPr>
            <a:spLocks noGrp="1"/>
          </p:cNvSpPr>
          <p:nvPr>
            <p:ph idx="1"/>
          </p:nvPr>
        </p:nvSpPr>
        <p:spPr>
          <a:xfrm>
            <a:off x="116295" y="1709335"/>
            <a:ext cx="11029443" cy="4655031"/>
          </a:xfrm>
        </p:spPr>
        <p:txBody>
          <a:bodyPr vert="horz" lIns="91440" tIns="45720" rIns="91440" bIns="45720" rtlCol="0" anchor="t">
            <a:normAutofit/>
          </a:bodyPr>
          <a:lstStyle/>
          <a:p>
            <a:pPr marL="342900" indent="-342900"/>
            <a:r>
              <a:rPr lang="en-GB" sz="2000" dirty="0">
                <a:latin typeface="Calibri Light"/>
                <a:cs typeface="Calibri"/>
              </a:rPr>
              <a:t>The 'W' in SWOT stands for weakness.</a:t>
            </a:r>
            <a:endParaRPr lang="en-GB" sz="2000" dirty="0">
              <a:latin typeface="Calibri Light"/>
              <a:ea typeface="Calibri"/>
              <a:cs typeface="Calibri"/>
            </a:endParaRPr>
          </a:p>
          <a:p>
            <a:pPr marL="342900" indent="-342900"/>
            <a:r>
              <a:rPr lang="en-GB" sz="2000" dirty="0">
                <a:latin typeface="Calibri Light"/>
                <a:cs typeface="Calibri"/>
              </a:rPr>
              <a:t>When writing weaknesses in a SWOT analysis try to think of what factors could improve your performance. (Teoli, Sanvictores, An, 2022)</a:t>
            </a:r>
          </a:p>
          <a:p>
            <a:pPr marL="342900" indent="-342900"/>
            <a:r>
              <a:rPr lang="en-GB" sz="2000" dirty="0">
                <a:latin typeface="Calibri Light"/>
                <a:cs typeface="Calibri"/>
              </a:rPr>
              <a:t>A weakness can be seen as an area that an individual struggles with, for example: internally lacking confidence throughout an interview, which can visibly affect an individual's performance throughout the interview, which occurred during my interview. </a:t>
            </a:r>
            <a:endParaRPr lang="en-GB" sz="2000" dirty="0">
              <a:latin typeface="Calibri Light"/>
              <a:ea typeface="Calibri"/>
              <a:cs typeface="Calibri"/>
            </a:endParaRPr>
          </a:p>
          <a:p>
            <a:pPr marL="342900" indent="-342900"/>
            <a:r>
              <a:rPr lang="en-GB" sz="2000" dirty="0">
                <a:latin typeface="Calibri Light"/>
                <a:ea typeface="+mn-lt"/>
                <a:cs typeface="+mn-lt"/>
              </a:rPr>
              <a:t>Some other examples of weaknesses are: lack of eye contact, being unprepared, time management and closed off body language (Mindtools, 2023)</a:t>
            </a:r>
            <a:endParaRPr lang="en-GB" sz="2000" dirty="0">
              <a:latin typeface="Calibri Light"/>
              <a:cs typeface="Calibri"/>
            </a:endParaRPr>
          </a:p>
          <a:p>
            <a:pPr marL="342900" indent="-342900"/>
            <a:r>
              <a:rPr lang="en-GB" sz="2000" dirty="0">
                <a:latin typeface="Calibri Light"/>
                <a:cs typeface="Calibri"/>
              </a:rPr>
              <a:t>Reflecting back on weaknesses can make an individual stronger over time as they then have self-awareness and there is opportunities to improve on weaknesses. (University of Edinburgh, 2019)</a:t>
            </a:r>
          </a:p>
          <a:p>
            <a:pPr marL="342900" indent="-342900"/>
            <a:endParaRPr lang="en-GB" sz="2000">
              <a:latin typeface="Calibri Light"/>
              <a:ea typeface="Calibri"/>
              <a:cs typeface="Calibri"/>
            </a:endParaRPr>
          </a:p>
          <a:p>
            <a:pPr marL="342900" indent="-342900"/>
            <a:endParaRPr lang="en-GB" sz="2000">
              <a:latin typeface="Calibri Light"/>
              <a:ea typeface="Calibri"/>
              <a:cs typeface="Calibri"/>
            </a:endParaRPr>
          </a:p>
          <a:p>
            <a:pPr marL="342900" indent="-342900"/>
            <a:endParaRPr lang="en-GB" sz="2400">
              <a:solidFill>
                <a:schemeClr val="bg1"/>
              </a:solidFill>
              <a:cs typeface="Calibri"/>
            </a:endParaRPr>
          </a:p>
          <a:p>
            <a:pPr marL="342900" indent="-342900"/>
            <a:endParaRPr lang="en-GB" sz="2400">
              <a:solidFill>
                <a:schemeClr val="bg1"/>
              </a:solidFill>
              <a:ea typeface="Calibri" panose="020F0502020204030204"/>
              <a:cs typeface="Calibri"/>
            </a:endParaRPr>
          </a:p>
          <a:p>
            <a:pPr marL="342900" indent="-342900"/>
            <a:endParaRPr lang="en-GB" sz="2400">
              <a:solidFill>
                <a:schemeClr val="bg1"/>
              </a:solidFill>
              <a:ea typeface="Calibri" panose="020F0502020204030204"/>
              <a:cs typeface="Calibri"/>
            </a:endParaRPr>
          </a:p>
          <a:p>
            <a:pPr marL="342900" indent="-342900"/>
            <a:endParaRPr lang="en-GB" sz="2400">
              <a:solidFill>
                <a:schemeClr val="bg1"/>
              </a:solidFill>
              <a:ea typeface="Calibri" panose="020F0502020204030204"/>
              <a:cs typeface="Calibri"/>
            </a:endParaRPr>
          </a:p>
        </p:txBody>
      </p:sp>
      <p:pic>
        <p:nvPicPr>
          <p:cNvPr id="4" name="Picture 4" descr="Logo, company name&#10;&#10;Description automatically generated">
            <a:extLst>
              <a:ext uri="{FF2B5EF4-FFF2-40B4-BE49-F238E27FC236}">
                <a16:creationId xmlns:a16="http://schemas.microsoft.com/office/drawing/2014/main" id="{7E799B49-7A30-21AF-975F-2E2C6390D742}"/>
              </a:ext>
            </a:extLst>
          </p:cNvPr>
          <p:cNvPicPr>
            <a:picLocks noChangeAspect="1"/>
          </p:cNvPicPr>
          <p:nvPr/>
        </p:nvPicPr>
        <p:blipFill rotWithShape="1">
          <a:blip r:embed="rId2"/>
          <a:srcRect t="29596" r="-449" b="30942"/>
          <a:stretch/>
        </p:blipFill>
        <p:spPr>
          <a:xfrm>
            <a:off x="6475558" y="353284"/>
            <a:ext cx="4530819" cy="1783492"/>
          </a:xfrm>
          <a:prstGeom prst="rect">
            <a:avLst/>
          </a:prstGeom>
        </p:spPr>
      </p:pic>
    </p:spTree>
    <p:extLst>
      <p:ext uri="{BB962C8B-B14F-4D97-AF65-F5344CB8AC3E}">
        <p14:creationId xmlns:p14="http://schemas.microsoft.com/office/powerpoint/2010/main" val="1313063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FD96-240E-0C20-FDBF-2BFAC73F54C0}"/>
              </a:ext>
            </a:extLst>
          </p:cNvPr>
          <p:cNvSpPr>
            <a:spLocks noGrp="1"/>
          </p:cNvSpPr>
          <p:nvPr>
            <p:ph type="title"/>
          </p:nvPr>
        </p:nvSpPr>
        <p:spPr>
          <a:xfrm>
            <a:off x="1261872" y="365760"/>
            <a:ext cx="6091428" cy="1325562"/>
          </a:xfrm>
        </p:spPr>
        <p:txBody>
          <a:bodyPr>
            <a:normAutofit/>
          </a:bodyPr>
          <a:lstStyle/>
          <a:p>
            <a:r>
              <a:rPr lang="en-GB">
                <a:latin typeface="Calibri"/>
                <a:cs typeface="Calibri Light"/>
              </a:rPr>
              <a:t>Opportunity</a:t>
            </a:r>
            <a:r>
              <a:rPr lang="en-GB">
                <a:cs typeface="Calibri Light"/>
              </a:rPr>
              <a:t> </a:t>
            </a:r>
            <a:endParaRPr lang="en-GB"/>
          </a:p>
        </p:txBody>
      </p:sp>
      <p:sp>
        <p:nvSpPr>
          <p:cNvPr id="3" name="Content Placeholder 2">
            <a:extLst>
              <a:ext uri="{FF2B5EF4-FFF2-40B4-BE49-F238E27FC236}">
                <a16:creationId xmlns:a16="http://schemas.microsoft.com/office/drawing/2014/main" id="{28F7E8DC-1502-1363-42A0-411C1B62D42A}"/>
              </a:ext>
            </a:extLst>
          </p:cNvPr>
          <p:cNvSpPr>
            <a:spLocks noGrp="1"/>
          </p:cNvSpPr>
          <p:nvPr>
            <p:ph idx="1"/>
          </p:nvPr>
        </p:nvSpPr>
        <p:spPr>
          <a:xfrm>
            <a:off x="1261872" y="2005739"/>
            <a:ext cx="6091428" cy="4174398"/>
          </a:xfrm>
        </p:spPr>
        <p:txBody>
          <a:bodyPr vert="horz" lIns="91440" tIns="45720" rIns="91440" bIns="45720" rtlCol="0">
            <a:normAutofit/>
          </a:bodyPr>
          <a:lstStyle/>
          <a:p>
            <a:r>
              <a:rPr lang="en-GB">
                <a:latin typeface="Calibri Light"/>
                <a:cs typeface="Calibri"/>
              </a:rPr>
              <a:t>The 'O' in SWOT analysis stands for opportunity </a:t>
            </a:r>
          </a:p>
          <a:p>
            <a:r>
              <a:rPr lang="en-GB">
                <a:latin typeface="Calibri Light"/>
                <a:cs typeface="Calibri"/>
              </a:rPr>
              <a:t>Opportunity in a SWOT analysis is used to set goals and plans to improve on weaknesses (</a:t>
            </a:r>
            <a:r>
              <a:rPr lang="en-GB" err="1">
                <a:latin typeface="Calibri Light"/>
                <a:cs typeface="Arial"/>
              </a:rPr>
              <a:t>Benzaghta</a:t>
            </a:r>
            <a:r>
              <a:rPr lang="en-GB">
                <a:latin typeface="Calibri Light"/>
                <a:cs typeface="Arial"/>
              </a:rPr>
              <a:t> </a:t>
            </a:r>
            <a:r>
              <a:rPr lang="en-GB" i="1">
                <a:latin typeface="Calibri Light"/>
                <a:cs typeface="Arial"/>
              </a:rPr>
              <a:t>et al</a:t>
            </a:r>
            <a:r>
              <a:rPr lang="en-GB">
                <a:latin typeface="Calibri Light"/>
                <a:cs typeface="Arial"/>
              </a:rPr>
              <a:t>, 2021)</a:t>
            </a:r>
          </a:p>
          <a:p>
            <a:r>
              <a:rPr lang="en-GB">
                <a:latin typeface="Calibri Light"/>
                <a:cs typeface="Calibri"/>
              </a:rPr>
              <a:t>This helps to map out how to improve on weaknesses and give productive ways to get better (David, Creek and David, 2019)</a:t>
            </a:r>
          </a:p>
          <a:p>
            <a:r>
              <a:rPr lang="en-GB">
                <a:latin typeface="Calibri Light"/>
                <a:cs typeface="Calibri"/>
              </a:rPr>
              <a:t>For example after reflecting on an interview seeking advice on weaknesses from other students. This allows peer review and learning from others to better the interview style and work on weaknesses identified </a:t>
            </a:r>
          </a:p>
          <a:p>
            <a:endParaRPr lang="en-GB">
              <a:latin typeface="Calibri Light"/>
              <a:cs typeface="Calibri"/>
            </a:endParaRPr>
          </a:p>
          <a:p>
            <a:endParaRPr lang="en-GB">
              <a:cs typeface="Calibri"/>
            </a:endParaRPr>
          </a:p>
        </p:txBody>
      </p:sp>
      <p:pic>
        <p:nvPicPr>
          <p:cNvPr id="4" name="Picture 4" descr="A picture containing blur&#10;&#10;Description automatically generated">
            <a:extLst>
              <a:ext uri="{FF2B5EF4-FFF2-40B4-BE49-F238E27FC236}">
                <a16:creationId xmlns:a16="http://schemas.microsoft.com/office/drawing/2014/main" id="{80123BC0-8B6D-CEB7-3CF2-A8B2CFC06DBC}"/>
              </a:ext>
            </a:extLst>
          </p:cNvPr>
          <p:cNvPicPr>
            <a:picLocks noChangeAspect="1"/>
          </p:cNvPicPr>
          <p:nvPr/>
        </p:nvPicPr>
        <p:blipFill rotWithShape="1">
          <a:blip r:embed="rId2"/>
          <a:srcRect l="18789" r="29370"/>
          <a:stretch/>
        </p:blipFill>
        <p:spPr>
          <a:xfrm>
            <a:off x="7737169" y="10"/>
            <a:ext cx="3555205" cy="6857990"/>
          </a:xfrm>
          <a:prstGeom prst="rect">
            <a:avLst/>
          </a:prstGeom>
        </p:spPr>
      </p:pic>
    </p:spTree>
    <p:extLst>
      <p:ext uri="{BB962C8B-B14F-4D97-AF65-F5344CB8AC3E}">
        <p14:creationId xmlns:p14="http://schemas.microsoft.com/office/powerpoint/2010/main" val="2682830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03882-DE7C-CCCB-E668-18AA73ED7018}"/>
              </a:ext>
            </a:extLst>
          </p:cNvPr>
          <p:cNvSpPr>
            <a:spLocks noGrp="1"/>
          </p:cNvSpPr>
          <p:nvPr>
            <p:ph type="title"/>
          </p:nvPr>
        </p:nvSpPr>
        <p:spPr>
          <a:xfrm>
            <a:off x="1261872" y="365760"/>
            <a:ext cx="9692640" cy="1325562"/>
          </a:xfrm>
        </p:spPr>
        <p:txBody>
          <a:bodyPr>
            <a:normAutofit/>
          </a:bodyPr>
          <a:lstStyle/>
          <a:p>
            <a:r>
              <a:rPr lang="en-GB">
                <a:latin typeface="Calibri"/>
                <a:cs typeface="Calibri Light"/>
              </a:rPr>
              <a:t>Threat </a:t>
            </a:r>
            <a:endParaRPr lang="en-GB">
              <a:latin typeface="Calibri"/>
            </a:endParaRPr>
          </a:p>
        </p:txBody>
      </p:sp>
      <p:sp>
        <p:nvSpPr>
          <p:cNvPr id="3" name="Content Placeholder 2">
            <a:extLst>
              <a:ext uri="{FF2B5EF4-FFF2-40B4-BE49-F238E27FC236}">
                <a16:creationId xmlns:a16="http://schemas.microsoft.com/office/drawing/2014/main" id="{B3E261CC-B009-4D0B-6D65-4AB5C69F7702}"/>
              </a:ext>
            </a:extLst>
          </p:cNvPr>
          <p:cNvSpPr>
            <a:spLocks noGrp="1"/>
          </p:cNvSpPr>
          <p:nvPr>
            <p:ph idx="1"/>
          </p:nvPr>
        </p:nvSpPr>
        <p:spPr>
          <a:xfrm>
            <a:off x="1261873" y="1933575"/>
            <a:ext cx="5649579" cy="4246562"/>
          </a:xfrm>
        </p:spPr>
        <p:txBody>
          <a:bodyPr vert="horz" lIns="91440" tIns="45720" rIns="91440" bIns="45720" rtlCol="0" anchor="t">
            <a:normAutofit/>
          </a:bodyPr>
          <a:lstStyle/>
          <a:p>
            <a:r>
              <a:rPr lang="en-GB" dirty="0">
                <a:latin typeface="Calibri Light"/>
                <a:cs typeface="Calibri"/>
              </a:rPr>
              <a:t>The 'T' in SWOT stands for threat</a:t>
            </a:r>
            <a:endParaRPr lang="en-US" dirty="0">
              <a:latin typeface="Calibri Light"/>
              <a:cs typeface="Calibri"/>
            </a:endParaRPr>
          </a:p>
          <a:p>
            <a:r>
              <a:rPr lang="en-GB" dirty="0">
                <a:latin typeface="Calibri Light"/>
                <a:cs typeface="Calibri"/>
              </a:rPr>
              <a:t>This section of the SWOT analysis is used to evaluate any issues and obstacles that may arise when completing the goals set in the opportunity section (</a:t>
            </a:r>
            <a:r>
              <a:rPr lang="en-US" dirty="0" err="1">
                <a:latin typeface="Calibri Light"/>
                <a:cs typeface="Calibri"/>
              </a:rPr>
              <a:t>Jatmiko</a:t>
            </a:r>
            <a:r>
              <a:rPr lang="en-US" dirty="0">
                <a:latin typeface="Calibri Light"/>
                <a:cs typeface="Calibri"/>
              </a:rPr>
              <a:t> </a:t>
            </a:r>
            <a:r>
              <a:rPr lang="en-US" i="1" dirty="0">
                <a:latin typeface="Calibri Light"/>
                <a:cs typeface="Calibri"/>
              </a:rPr>
              <a:t>et al</a:t>
            </a:r>
            <a:r>
              <a:rPr lang="en-US" dirty="0">
                <a:latin typeface="Calibri Light"/>
                <a:cs typeface="Calibri"/>
              </a:rPr>
              <a:t>, 2022)</a:t>
            </a:r>
          </a:p>
          <a:p>
            <a:r>
              <a:rPr lang="en-GB" dirty="0">
                <a:latin typeface="Calibri Light"/>
                <a:cs typeface="Calibri"/>
              </a:rPr>
              <a:t>This can include issues with time management, as the goals may have a deadline to complete them in </a:t>
            </a:r>
          </a:p>
          <a:p>
            <a:r>
              <a:rPr lang="en-GB" dirty="0">
                <a:latin typeface="Calibri Light"/>
                <a:cs typeface="Calibri"/>
              </a:rPr>
              <a:t>In companies this can also include threats from other companies which mean that the outcome is not beneficial (</a:t>
            </a:r>
            <a:r>
              <a:rPr lang="en-GB" dirty="0" err="1">
                <a:latin typeface="Calibri Light"/>
                <a:cs typeface="Calibri"/>
              </a:rPr>
              <a:t>Risni</a:t>
            </a:r>
            <a:r>
              <a:rPr lang="en-GB" dirty="0">
                <a:latin typeface="Calibri Light"/>
                <a:cs typeface="Calibri"/>
              </a:rPr>
              <a:t>, 2020)</a:t>
            </a:r>
          </a:p>
          <a:p>
            <a:r>
              <a:rPr lang="en-GB" dirty="0">
                <a:latin typeface="Calibri Light"/>
                <a:cs typeface="Calibri"/>
              </a:rPr>
              <a:t>The section is used to</a:t>
            </a:r>
            <a:r>
              <a:rPr lang="en-GB" sz="2000" dirty="0">
                <a:latin typeface="Calibri Light"/>
                <a:cs typeface="Calibri"/>
              </a:rPr>
              <a:t> identify the threats and evaluate them in order to overcome them (</a:t>
            </a:r>
            <a:r>
              <a:rPr lang="en-GB" sz="2000" dirty="0">
                <a:latin typeface="Calibri Light"/>
                <a:ea typeface="+mn-lt"/>
                <a:cs typeface="+mn-lt"/>
              </a:rPr>
              <a:t>Raeburn, 2022)</a:t>
            </a:r>
          </a:p>
          <a:p>
            <a:pPr marL="0" indent="0">
              <a:buNone/>
            </a:pPr>
            <a:endParaRPr lang="en-GB">
              <a:latin typeface="Calibri"/>
              <a:cs typeface="Arial"/>
            </a:endParaRPr>
          </a:p>
          <a:p>
            <a:endParaRPr lang="en-GB">
              <a:cs typeface="Calibri"/>
            </a:endParaRPr>
          </a:p>
          <a:p>
            <a:endParaRPr lang="en-GB">
              <a:cs typeface="Calibri"/>
            </a:endParaRPr>
          </a:p>
          <a:p>
            <a:endParaRPr lang="en-GB">
              <a:cs typeface="Calibri"/>
            </a:endParaRPr>
          </a:p>
        </p:txBody>
      </p:sp>
      <p:pic>
        <p:nvPicPr>
          <p:cNvPr id="4" name="Picture 4">
            <a:extLst>
              <a:ext uri="{FF2B5EF4-FFF2-40B4-BE49-F238E27FC236}">
                <a16:creationId xmlns:a16="http://schemas.microsoft.com/office/drawing/2014/main" id="{DED29186-1DD4-4A29-16A9-2FBD602CF91A}"/>
              </a:ext>
            </a:extLst>
          </p:cNvPr>
          <p:cNvPicPr>
            <a:picLocks noChangeAspect="1"/>
          </p:cNvPicPr>
          <p:nvPr/>
        </p:nvPicPr>
        <p:blipFill rotWithShape="1">
          <a:blip r:embed="rId2"/>
          <a:srcRect l="23522" r="34913" b="2"/>
          <a:stretch/>
        </p:blipFill>
        <p:spPr>
          <a:xfrm>
            <a:off x="7449835" y="1933575"/>
            <a:ext cx="3304622" cy="3639872"/>
          </a:xfrm>
          <a:prstGeom prst="rect">
            <a:avLst/>
          </a:prstGeom>
        </p:spPr>
      </p:pic>
    </p:spTree>
    <p:extLst>
      <p:ext uri="{BB962C8B-B14F-4D97-AF65-F5344CB8AC3E}">
        <p14:creationId xmlns:p14="http://schemas.microsoft.com/office/powerpoint/2010/main" val="2083619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AB16C-5802-F413-AA5B-9554C19F53BA}"/>
              </a:ext>
            </a:extLst>
          </p:cNvPr>
          <p:cNvSpPr>
            <a:spLocks noGrp="1"/>
          </p:cNvSpPr>
          <p:nvPr>
            <p:ph type="title"/>
          </p:nvPr>
        </p:nvSpPr>
        <p:spPr/>
        <p:txBody>
          <a:bodyPr/>
          <a:lstStyle/>
          <a:p>
            <a:r>
              <a:rPr lang="en-GB" dirty="0">
                <a:latin typeface="Calibri"/>
                <a:cs typeface="Calibri"/>
              </a:rPr>
              <a:t>Key points </a:t>
            </a:r>
            <a:r>
              <a:rPr lang="en-GB" dirty="0"/>
              <a:t> </a:t>
            </a:r>
          </a:p>
        </p:txBody>
      </p:sp>
      <p:sp>
        <p:nvSpPr>
          <p:cNvPr id="3" name="Content Placeholder 2">
            <a:extLst>
              <a:ext uri="{FF2B5EF4-FFF2-40B4-BE49-F238E27FC236}">
                <a16:creationId xmlns:a16="http://schemas.microsoft.com/office/drawing/2014/main" id="{73F498B7-321E-8450-AD41-58E56B768540}"/>
              </a:ext>
            </a:extLst>
          </p:cNvPr>
          <p:cNvSpPr>
            <a:spLocks noGrp="1"/>
          </p:cNvSpPr>
          <p:nvPr>
            <p:ph idx="1"/>
          </p:nvPr>
        </p:nvSpPr>
        <p:spPr/>
        <p:txBody>
          <a:bodyPr vert="horz" lIns="91440" tIns="45720" rIns="91440" bIns="45720" rtlCol="0" anchor="t">
            <a:normAutofit/>
          </a:bodyPr>
          <a:lstStyle/>
          <a:p>
            <a:r>
              <a:rPr lang="en-GB" sz="2000" dirty="0">
                <a:latin typeface="Calibri Light"/>
                <a:cs typeface="Calibri Light"/>
              </a:rPr>
              <a:t>SWOT analysis stands for Strength, Weakness, Opportunity and Threat</a:t>
            </a:r>
            <a:endParaRPr lang="en-US" sz="2000">
              <a:latin typeface="Calibri Light"/>
              <a:cs typeface="Calibri Light"/>
            </a:endParaRPr>
          </a:p>
          <a:p>
            <a:r>
              <a:rPr lang="en-GB" sz="2000" dirty="0">
                <a:latin typeface="Calibri Light"/>
                <a:cs typeface="Calibri Light"/>
              </a:rPr>
              <a:t>Used in self-reflection by companies and in academia</a:t>
            </a:r>
          </a:p>
          <a:p>
            <a:r>
              <a:rPr lang="en-GB" sz="2000" dirty="0">
                <a:latin typeface="Calibri Light"/>
                <a:cs typeface="Calibri Light"/>
              </a:rPr>
              <a:t>Set out on a grid system</a:t>
            </a:r>
          </a:p>
          <a:p>
            <a:r>
              <a:rPr lang="en-GB" sz="2000" dirty="0">
                <a:latin typeface="Calibri Light"/>
                <a:cs typeface="Calibri Light"/>
              </a:rPr>
              <a:t>Strength shows what went well and does not need improvement </a:t>
            </a:r>
          </a:p>
          <a:p>
            <a:r>
              <a:rPr lang="en-GB" sz="2000" dirty="0">
                <a:latin typeface="Calibri Light"/>
                <a:cs typeface="Calibri Light"/>
              </a:rPr>
              <a:t>Weakness shows mistakes that were made and what needs to be improved upon</a:t>
            </a:r>
          </a:p>
          <a:p>
            <a:r>
              <a:rPr lang="en-GB" sz="2000" dirty="0">
                <a:latin typeface="Calibri Light"/>
                <a:cs typeface="Calibri Light"/>
              </a:rPr>
              <a:t>Opportunity shows how improvements can be made, setting out goals</a:t>
            </a:r>
          </a:p>
          <a:p>
            <a:r>
              <a:rPr lang="en-GB" sz="2000" dirty="0">
                <a:latin typeface="Calibri Light"/>
                <a:cs typeface="Calibri Light"/>
              </a:rPr>
              <a:t>Threat shows the obstacles that may be in the way of the goals set out </a:t>
            </a:r>
          </a:p>
          <a:p>
            <a:endParaRPr lang="en-GB" sz="2000" dirty="0">
              <a:latin typeface="Calibri Light"/>
              <a:cs typeface="Calibri Light"/>
            </a:endParaRPr>
          </a:p>
          <a:p>
            <a:endParaRPr lang="en-GB" dirty="0">
              <a:latin typeface="Century Schoolbook" panose="02040604050505020304"/>
              <a:cs typeface="Calibri Light"/>
            </a:endParaRPr>
          </a:p>
        </p:txBody>
      </p:sp>
    </p:spTree>
    <p:extLst>
      <p:ext uri="{BB962C8B-B14F-4D97-AF65-F5344CB8AC3E}">
        <p14:creationId xmlns:p14="http://schemas.microsoft.com/office/powerpoint/2010/main" val="2923763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1ACBE00-0221-433D-8EA5-D9D7B45F3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 envelope&#10;&#10;Description automatically generated">
            <a:extLst>
              <a:ext uri="{FF2B5EF4-FFF2-40B4-BE49-F238E27FC236}">
                <a16:creationId xmlns:a16="http://schemas.microsoft.com/office/drawing/2014/main" id="{8E40ACCD-2534-FBCA-BE43-39AFE0E59F86}"/>
              </a:ext>
            </a:extLst>
          </p:cNvPr>
          <p:cNvPicPr>
            <a:picLocks noChangeAspect="1"/>
          </p:cNvPicPr>
          <p:nvPr/>
        </p:nvPicPr>
        <p:blipFill rotWithShape="1">
          <a:blip r:embed="rId2">
            <a:alphaModFix amt="40000"/>
          </a:blip>
          <a:srcRect l="7082" r="473"/>
          <a:stretch/>
        </p:blipFill>
        <p:spPr>
          <a:xfrm>
            <a:off x="20" y="-2"/>
            <a:ext cx="12191980" cy="6858000"/>
          </a:xfrm>
          <a:prstGeom prst="rect">
            <a:avLst/>
          </a:prstGeom>
        </p:spPr>
      </p:pic>
      <p:sp>
        <p:nvSpPr>
          <p:cNvPr id="2" name="Title 1">
            <a:extLst>
              <a:ext uri="{FF2B5EF4-FFF2-40B4-BE49-F238E27FC236}">
                <a16:creationId xmlns:a16="http://schemas.microsoft.com/office/drawing/2014/main" id="{D0429482-BD39-181B-5F71-3453A1D88403}"/>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nSpc>
                <a:spcPct val="85000"/>
              </a:lnSpc>
            </a:pPr>
            <a:r>
              <a:rPr lang="en-US" sz="7200"/>
              <a:t>Questions</a:t>
            </a:r>
          </a:p>
        </p:txBody>
      </p:sp>
    </p:spTree>
    <p:extLst>
      <p:ext uri="{BB962C8B-B14F-4D97-AF65-F5344CB8AC3E}">
        <p14:creationId xmlns:p14="http://schemas.microsoft.com/office/powerpoint/2010/main" val="42440754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793D3-6C98-3F59-4CC4-6047AAC6513D}"/>
              </a:ext>
            </a:extLst>
          </p:cNvPr>
          <p:cNvSpPr>
            <a:spLocks noGrp="1"/>
          </p:cNvSpPr>
          <p:nvPr>
            <p:ph type="title"/>
          </p:nvPr>
        </p:nvSpPr>
        <p:spPr>
          <a:xfrm>
            <a:off x="-6198353" y="279728"/>
            <a:ext cx="9692640" cy="1325562"/>
          </a:xfrm>
        </p:spPr>
        <p:txBody>
          <a:bodyPr anchor="b">
            <a:normAutofit/>
          </a:bodyPr>
          <a:lstStyle/>
          <a:p>
            <a:pPr algn="r"/>
            <a:r>
              <a:rPr lang="en-GB">
                <a:latin typeface="Calibri"/>
                <a:cs typeface="Calibri Light"/>
              </a:rPr>
              <a:t>Reference list</a:t>
            </a:r>
          </a:p>
        </p:txBody>
      </p:sp>
      <p:sp>
        <p:nvSpPr>
          <p:cNvPr id="3" name="Content Placeholder 2">
            <a:extLst>
              <a:ext uri="{FF2B5EF4-FFF2-40B4-BE49-F238E27FC236}">
                <a16:creationId xmlns:a16="http://schemas.microsoft.com/office/drawing/2014/main" id="{C919CF41-3BBC-ED89-A5A1-2E6F9BE72B27}"/>
              </a:ext>
            </a:extLst>
          </p:cNvPr>
          <p:cNvSpPr>
            <a:spLocks noGrp="1"/>
          </p:cNvSpPr>
          <p:nvPr>
            <p:ph idx="4294967295"/>
          </p:nvPr>
        </p:nvSpPr>
        <p:spPr>
          <a:xfrm>
            <a:off x="331839" y="1709123"/>
            <a:ext cx="9405938" cy="4047948"/>
          </a:xfrm>
        </p:spPr>
        <p:txBody>
          <a:bodyPr vert="horz" lIns="91440" tIns="45720" rIns="91440" bIns="45720" rtlCol="0" anchor="t">
            <a:noAutofit/>
          </a:bodyPr>
          <a:lstStyle/>
          <a:p>
            <a:r>
              <a:rPr lang="en-US" sz="1000" kern="100" dirty="0" err="1">
                <a:latin typeface="Calibri Light"/>
                <a:ea typeface="Calibri" panose="020F0502020204030204" pitchFamily="34" charset="0"/>
                <a:cs typeface="Arial"/>
              </a:rPr>
              <a:t>Benzaghta</a:t>
            </a:r>
            <a:r>
              <a:rPr lang="en-US" sz="1000" kern="100" dirty="0">
                <a:latin typeface="Calibri Light"/>
                <a:ea typeface="Calibri" panose="020F0502020204030204" pitchFamily="34" charset="0"/>
                <a:cs typeface="Arial"/>
              </a:rPr>
              <a:t>, M., </a:t>
            </a:r>
            <a:r>
              <a:rPr lang="en-US" sz="1000" kern="100" dirty="0" err="1">
                <a:latin typeface="Calibri Light"/>
                <a:ea typeface="Calibri" panose="020F0502020204030204" pitchFamily="34" charset="0"/>
                <a:cs typeface="Arial"/>
              </a:rPr>
              <a:t>Elwalda</a:t>
            </a:r>
            <a:r>
              <a:rPr lang="en-US" sz="1000" kern="100" dirty="0">
                <a:latin typeface="Calibri Light"/>
                <a:ea typeface="Calibri" panose="020F0502020204030204" pitchFamily="34" charset="0"/>
                <a:cs typeface="Arial"/>
              </a:rPr>
              <a:t>, A., Mousa, M., Erkan, I. and Rahman, M. (2021) 'SWOT analysis applications: An integrative literature review', </a:t>
            </a:r>
            <a:r>
              <a:rPr lang="en-US" sz="1000" i="1" kern="100" dirty="0">
                <a:latin typeface="Calibri Light"/>
                <a:ea typeface="Calibri" panose="020F0502020204030204" pitchFamily="34" charset="0"/>
                <a:cs typeface="Arial"/>
              </a:rPr>
              <a:t>Journal of Global Business Insights</a:t>
            </a:r>
            <a:r>
              <a:rPr lang="en-US" sz="1000" kern="100" dirty="0">
                <a:latin typeface="Calibri Light"/>
                <a:ea typeface="Calibri" panose="020F0502020204030204" pitchFamily="34" charset="0"/>
                <a:cs typeface="Arial"/>
              </a:rPr>
              <a:t>, </a:t>
            </a:r>
            <a:r>
              <a:rPr lang="en-US" sz="1000" i="1" kern="100" dirty="0">
                <a:latin typeface="Calibri Light"/>
                <a:ea typeface="Calibri" panose="020F0502020204030204" pitchFamily="34" charset="0"/>
                <a:cs typeface="Arial"/>
              </a:rPr>
              <a:t>6</a:t>
            </a:r>
            <a:r>
              <a:rPr lang="en-US" sz="1000" kern="100" dirty="0">
                <a:latin typeface="Calibri Light"/>
                <a:ea typeface="Calibri" panose="020F0502020204030204" pitchFamily="34" charset="0"/>
                <a:cs typeface="Arial"/>
              </a:rPr>
              <a:t>(1), pp.55-73.</a:t>
            </a:r>
            <a:endParaRPr lang="en-US" sz="1000" b="1" kern="100">
              <a:latin typeface="Calibri Light"/>
              <a:ea typeface="Calibri" panose="020F0502020204030204" pitchFamily="34" charset="0"/>
              <a:cs typeface="Times New Roman"/>
            </a:endParaRPr>
          </a:p>
          <a:p>
            <a:r>
              <a:rPr lang="en-US" sz="1000" kern="100" dirty="0">
                <a:latin typeface="Calibri Light"/>
                <a:ea typeface="Calibri" panose="020F0502020204030204" pitchFamily="34" charset="0"/>
                <a:cs typeface="Arial"/>
              </a:rPr>
              <a:t>David, F., Creek, S. and David, F. (2019) 'What is the key to effective SWOT analysis, including AQCD factors', </a:t>
            </a:r>
            <a:r>
              <a:rPr lang="en-US" sz="1000" i="1" kern="100" dirty="0">
                <a:latin typeface="Calibri Light"/>
                <a:ea typeface="Calibri" panose="020F0502020204030204" pitchFamily="34" charset="0"/>
                <a:cs typeface="Arial"/>
              </a:rPr>
              <a:t>SAM Advanced Management Journal</a:t>
            </a:r>
            <a:r>
              <a:rPr lang="en-US" sz="1000" kern="100" dirty="0">
                <a:latin typeface="Calibri Light"/>
                <a:ea typeface="Calibri" panose="020F0502020204030204" pitchFamily="34" charset="0"/>
                <a:cs typeface="Arial"/>
              </a:rPr>
              <a:t>, </a:t>
            </a:r>
            <a:r>
              <a:rPr lang="en-US" sz="1000" i="1" kern="100" dirty="0">
                <a:latin typeface="Calibri Light"/>
                <a:ea typeface="Calibri" panose="020F0502020204030204" pitchFamily="34" charset="0"/>
                <a:cs typeface="Arial"/>
              </a:rPr>
              <a:t>84</a:t>
            </a:r>
            <a:r>
              <a:rPr lang="en-US" sz="1000" kern="100" dirty="0">
                <a:latin typeface="Calibri Light"/>
                <a:ea typeface="Calibri" panose="020F0502020204030204" pitchFamily="34" charset="0"/>
                <a:cs typeface="Arial"/>
              </a:rPr>
              <a:t>(1), pp.25-3.</a:t>
            </a:r>
          </a:p>
          <a:p>
            <a:r>
              <a:rPr lang="en-GB" sz="1000" kern="100" dirty="0">
                <a:latin typeface="Calibri Light"/>
                <a:ea typeface="Calibri" panose="020F0502020204030204" pitchFamily="34" charset="0"/>
                <a:cs typeface="Calibri"/>
              </a:rPr>
              <a:t>Davis, T. (2023) </a:t>
            </a:r>
            <a:r>
              <a:rPr lang="en-US" sz="1000" kern="100" dirty="0">
                <a:latin typeface="Calibri Light"/>
                <a:ea typeface="Calibri" panose="020F0502020204030204" pitchFamily="34" charset="0"/>
                <a:cs typeface="Calibri"/>
              </a:rPr>
              <a:t>Strengths &amp; Weaknesses: Definition, Meaning, and 50+ Examples. Available at: </a:t>
            </a:r>
            <a:r>
              <a:rPr lang="en-US" sz="1000" kern="100" dirty="0">
                <a:latin typeface="Calibri Light"/>
                <a:ea typeface="Calibri" panose="020F0502020204030204" pitchFamily="34" charset="0"/>
                <a:cs typeface="Calibri"/>
                <a:hlinkClick r:id="rId2">
                  <a:extLst>
                    <a:ext uri="{A12FA001-AC4F-418D-AE19-62706E023703}">
                      <ahyp:hlinkClr xmlns:ahyp="http://schemas.microsoft.com/office/drawing/2018/hyperlinkcolor" val="tx"/>
                    </a:ext>
                  </a:extLst>
                </a:hlinkClick>
              </a:rPr>
              <a:t>https://www.berkeleywellbeing.com/strengths.html</a:t>
            </a:r>
            <a:r>
              <a:rPr lang="en-US" sz="1000" kern="100" dirty="0">
                <a:latin typeface="Calibri Light"/>
                <a:ea typeface="Calibri" panose="020F0502020204030204" pitchFamily="34" charset="0"/>
                <a:cs typeface="Calibri"/>
              </a:rPr>
              <a:t> (Accessed April 25 2023).</a:t>
            </a:r>
            <a:endParaRPr lang="en-US" sz="1000" kern="100" dirty="0">
              <a:latin typeface="Calibri Light"/>
              <a:ea typeface="Calibri" panose="020F0502020204030204" pitchFamily="34" charset="0"/>
              <a:cs typeface="Arial"/>
            </a:endParaRPr>
          </a:p>
          <a:p>
            <a:r>
              <a:rPr lang="en-US" sz="1000" kern="100" dirty="0" err="1">
                <a:effectLst/>
                <a:latin typeface="Calibri Light"/>
                <a:ea typeface="Calibri" panose="020F0502020204030204" pitchFamily="34" charset="0"/>
                <a:cs typeface="Times New Roman"/>
              </a:rPr>
              <a:t>Glatstein</a:t>
            </a:r>
            <a:r>
              <a:rPr lang="en-US" sz="1000" kern="100" dirty="0">
                <a:effectLst/>
                <a:latin typeface="Calibri Light"/>
                <a:ea typeface="Calibri" panose="020F0502020204030204" pitchFamily="34" charset="0"/>
                <a:cs typeface="Times New Roman"/>
              </a:rPr>
              <a:t>, E. (2002) ‘What is Research?’, </a:t>
            </a:r>
            <a:r>
              <a:rPr lang="en-US" sz="1000" i="1" kern="100" dirty="0">
                <a:effectLst/>
                <a:latin typeface="Calibri Light"/>
                <a:ea typeface="Calibri" panose="020F0502020204030204" pitchFamily="34" charset="0"/>
                <a:cs typeface="Times New Roman"/>
              </a:rPr>
              <a:t>The Oncologist</a:t>
            </a:r>
            <a:r>
              <a:rPr lang="en-US" sz="1000" kern="100" dirty="0">
                <a:effectLst/>
                <a:latin typeface="Calibri Light"/>
                <a:ea typeface="Calibri" panose="020F0502020204030204" pitchFamily="34" charset="0"/>
                <a:cs typeface="Times New Roman"/>
              </a:rPr>
              <a:t>, 7(1), pp 6-8.</a:t>
            </a:r>
            <a:endParaRPr lang="en-US" sz="1000" kern="100" dirty="0">
              <a:latin typeface="Calibri Light"/>
              <a:cs typeface="Times New Roman"/>
            </a:endParaRPr>
          </a:p>
          <a:p>
            <a:r>
              <a:rPr lang="en-US" sz="1000" kern="100" dirty="0">
                <a:latin typeface="Calibri Light"/>
                <a:cs typeface="Times New Roman"/>
              </a:rPr>
              <a:t>Gurel, E. (2017) 'SWOT analysis: a theoretical review', </a:t>
            </a:r>
            <a:r>
              <a:rPr lang="en-US" sz="1000" i="1" kern="100" dirty="0">
                <a:latin typeface="Calibri Light"/>
                <a:cs typeface="Times New Roman"/>
              </a:rPr>
              <a:t>Journal of international social </a:t>
            </a:r>
            <a:r>
              <a:rPr lang="en-US" sz="1000" i="1" kern="100" dirty="0" err="1">
                <a:latin typeface="Calibri Light"/>
                <a:cs typeface="Times New Roman"/>
              </a:rPr>
              <a:t>reaserch</a:t>
            </a:r>
            <a:r>
              <a:rPr lang="en-US" sz="1000" i="1" kern="100" dirty="0">
                <a:latin typeface="Calibri Light"/>
                <a:cs typeface="Times New Roman"/>
              </a:rPr>
              <a:t>, </a:t>
            </a:r>
            <a:r>
              <a:rPr lang="en-US" sz="1000" kern="100" dirty="0">
                <a:latin typeface="Calibri Light"/>
                <a:cs typeface="Times New Roman"/>
              </a:rPr>
              <a:t>10(2), pp. 994-1006.</a:t>
            </a:r>
          </a:p>
          <a:p>
            <a:r>
              <a:rPr lang="en-US" sz="1000" kern="100" dirty="0" err="1">
                <a:latin typeface="Calibri Light"/>
                <a:cs typeface="Arial"/>
              </a:rPr>
              <a:t>Jatmiko</a:t>
            </a:r>
            <a:r>
              <a:rPr lang="en-US" sz="1000" kern="100" dirty="0">
                <a:latin typeface="Calibri Light"/>
                <a:cs typeface="Arial"/>
              </a:rPr>
              <a:t>, B., </a:t>
            </a:r>
            <a:r>
              <a:rPr lang="en-US" sz="1000" kern="100" dirty="0" err="1">
                <a:latin typeface="Calibri Light"/>
                <a:cs typeface="Arial"/>
              </a:rPr>
              <a:t>Handayani</a:t>
            </a:r>
            <a:r>
              <a:rPr lang="en-US" sz="1000" kern="100" dirty="0">
                <a:latin typeface="Calibri Light"/>
                <a:cs typeface="Arial"/>
              </a:rPr>
              <a:t>, S., </a:t>
            </a:r>
            <a:r>
              <a:rPr lang="en-US" sz="1000" kern="100" dirty="0" err="1">
                <a:latin typeface="Calibri Light"/>
                <a:cs typeface="Arial"/>
              </a:rPr>
              <a:t>Udin</a:t>
            </a:r>
            <a:r>
              <a:rPr lang="en-US" sz="1000" kern="100" dirty="0">
                <a:latin typeface="Calibri Light"/>
                <a:cs typeface="Arial"/>
              </a:rPr>
              <a:t>, U., </a:t>
            </a:r>
            <a:r>
              <a:rPr lang="en-US" sz="1000" kern="100" dirty="0" err="1">
                <a:latin typeface="Calibri Light"/>
                <a:cs typeface="Arial"/>
              </a:rPr>
              <a:t>Suryandani</a:t>
            </a:r>
            <a:r>
              <a:rPr lang="en-US" sz="1000" kern="100" dirty="0">
                <a:latin typeface="Calibri Light"/>
                <a:cs typeface="Arial"/>
              </a:rPr>
              <a:t>, E., </a:t>
            </a:r>
            <a:r>
              <a:rPr lang="en-US" sz="1000" kern="100" dirty="0" err="1">
                <a:latin typeface="Calibri Light"/>
                <a:cs typeface="Arial"/>
              </a:rPr>
              <a:t>Kusumawati</a:t>
            </a:r>
            <a:r>
              <a:rPr lang="en-US" sz="1000" kern="100" dirty="0">
                <a:latin typeface="Calibri Light"/>
                <a:cs typeface="Arial"/>
              </a:rPr>
              <a:t>, R., Laras, T. and </a:t>
            </a:r>
            <a:r>
              <a:rPr lang="en-US" sz="1000" kern="100" dirty="0" err="1">
                <a:latin typeface="Calibri Light"/>
                <a:cs typeface="Arial"/>
              </a:rPr>
              <a:t>Raharti</a:t>
            </a:r>
            <a:r>
              <a:rPr lang="en-US" sz="1000" kern="100" dirty="0">
                <a:latin typeface="Calibri Light"/>
                <a:cs typeface="Arial"/>
              </a:rPr>
              <a:t>, R. (2022) 'Key-Factor Strategy of Creative Industry in Distribution Channel: A SWOT Analysis Method', </a:t>
            </a:r>
            <a:r>
              <a:rPr lang="en-US" sz="1000" i="1" kern="100" dirty="0">
                <a:latin typeface="Calibri Light"/>
                <a:cs typeface="Arial"/>
              </a:rPr>
              <a:t>Int J. Sus Dev. Plan</a:t>
            </a:r>
            <a:r>
              <a:rPr lang="en-US" sz="1000" kern="100" dirty="0">
                <a:latin typeface="Calibri Light"/>
                <a:cs typeface="Arial"/>
              </a:rPr>
              <a:t>, </a:t>
            </a:r>
            <a:r>
              <a:rPr lang="en-US" sz="1000" i="1" kern="100" dirty="0">
                <a:latin typeface="Calibri Light"/>
                <a:cs typeface="Arial"/>
              </a:rPr>
              <a:t>17</a:t>
            </a:r>
            <a:r>
              <a:rPr lang="en-US" sz="1000" kern="100" dirty="0">
                <a:latin typeface="Calibri Light"/>
                <a:cs typeface="Arial"/>
              </a:rPr>
              <a:t>(6), pp.1895-1904.</a:t>
            </a:r>
            <a:endParaRPr lang="en-US" sz="1000" b="1" kern="100">
              <a:latin typeface="Calibri Light"/>
              <a:cs typeface="Times New Roman"/>
            </a:endParaRPr>
          </a:p>
          <a:p>
            <a:r>
              <a:rPr lang="en-GB" sz="1000" dirty="0">
                <a:latin typeface="Calibri Light"/>
                <a:cs typeface="Calibri"/>
              </a:rPr>
              <a:t>Kuo, M., </a:t>
            </a:r>
            <a:r>
              <a:rPr lang="en-GB" sz="1000" dirty="0" err="1">
                <a:latin typeface="Calibri Light"/>
                <a:cs typeface="Calibri"/>
              </a:rPr>
              <a:t>Kushniruk</a:t>
            </a:r>
            <a:r>
              <a:rPr lang="en-GB" sz="1000" dirty="0">
                <a:latin typeface="Calibri Light"/>
                <a:cs typeface="Calibri"/>
              </a:rPr>
              <a:t>, A. and </a:t>
            </a:r>
            <a:r>
              <a:rPr lang="en-GB" sz="1000" dirty="0" err="1">
                <a:latin typeface="Calibri Light"/>
                <a:cs typeface="Calibri"/>
              </a:rPr>
              <a:t>Borycki</a:t>
            </a:r>
            <a:r>
              <a:rPr lang="en-GB" sz="1000" dirty="0">
                <a:latin typeface="Calibri Light"/>
                <a:cs typeface="Calibri"/>
              </a:rPr>
              <a:t>, E. (2011) ’Can cloud computing benefit health services? - A SWOT analysis’, </a:t>
            </a:r>
            <a:r>
              <a:rPr lang="en-GB" sz="1000" i="1" dirty="0">
                <a:latin typeface="Calibri Light"/>
                <a:cs typeface="Calibri"/>
              </a:rPr>
              <a:t>user centred network health care</a:t>
            </a:r>
            <a:r>
              <a:rPr lang="en-GB" sz="1000" dirty="0">
                <a:latin typeface="Calibri Light"/>
                <a:cs typeface="Calibri"/>
              </a:rPr>
              <a:t>, 169(2), pp. 379-383.</a:t>
            </a:r>
          </a:p>
          <a:p>
            <a:r>
              <a:rPr lang="en-GB" sz="1000" dirty="0">
                <a:latin typeface="Calibri Light"/>
                <a:cs typeface="Calibri"/>
              </a:rPr>
              <a:t>Leigh, D. (2009) </a:t>
            </a:r>
            <a:r>
              <a:rPr lang="en-GB" sz="1000" i="1" dirty="0">
                <a:latin typeface="Calibri Light"/>
                <a:cs typeface="Calibri"/>
              </a:rPr>
              <a:t>Handbook of improving performance in the workplace: selecting and implementing performance interventions. </a:t>
            </a:r>
            <a:r>
              <a:rPr lang="en-GB" sz="1000" dirty="0">
                <a:latin typeface="Calibri Light"/>
                <a:cs typeface="Calibri"/>
              </a:rPr>
              <a:t>Hoboken: Wiley Publishing.</a:t>
            </a:r>
          </a:p>
          <a:p>
            <a:r>
              <a:rPr lang="en-GB" sz="1000" dirty="0">
                <a:latin typeface="Calibri Light"/>
                <a:ea typeface="+mn-lt"/>
                <a:cs typeface="Calibri"/>
              </a:rPr>
              <a:t>Mindtools (2023) '</a:t>
            </a:r>
            <a:r>
              <a:rPr lang="en-GB" sz="1000" i="1" dirty="0">
                <a:latin typeface="Calibri Light"/>
                <a:ea typeface="+mn-lt"/>
                <a:cs typeface="Calibri"/>
              </a:rPr>
              <a:t>Personal SWOT analysis'. </a:t>
            </a:r>
            <a:r>
              <a:rPr lang="en-GB" sz="1000" dirty="0">
                <a:latin typeface="Calibri Light"/>
                <a:ea typeface="+mn-lt"/>
                <a:cs typeface="Calibri"/>
              </a:rPr>
              <a:t>Available at: </a:t>
            </a:r>
            <a:r>
              <a:rPr lang="en-GB" sz="1000" dirty="0">
                <a:latin typeface="Calibri Light"/>
                <a:ea typeface="+mn-lt"/>
                <a:cs typeface="+mn-lt"/>
                <a:hlinkClick r:id="rId3"/>
              </a:rPr>
              <a:t>https://www.mindtools.com/aaiakpy/personal-swot-analysis</a:t>
            </a:r>
            <a:r>
              <a:rPr lang="en-GB" sz="1000" dirty="0">
                <a:latin typeface="Calibri Light"/>
                <a:ea typeface="+mn-lt"/>
                <a:cs typeface="+mn-lt"/>
              </a:rPr>
              <a:t> (Accessed 25 April 2023) </a:t>
            </a:r>
          </a:p>
          <a:p>
            <a:r>
              <a:rPr lang="en-GB" sz="1000" dirty="0">
                <a:latin typeface="Calibri Light"/>
                <a:ea typeface="+mn-lt"/>
                <a:cs typeface="+mn-lt"/>
              </a:rPr>
              <a:t>Raeburn, A. (2022) </a:t>
            </a:r>
            <a:r>
              <a:rPr lang="en-GB" sz="1000" i="1" dirty="0">
                <a:latin typeface="Calibri Light"/>
                <a:ea typeface="+mn-lt"/>
                <a:cs typeface="+mn-lt"/>
              </a:rPr>
              <a:t>SWOT analysis: What is it, how to use it.</a:t>
            </a:r>
            <a:r>
              <a:rPr lang="en-GB" sz="1000" dirty="0">
                <a:latin typeface="Calibri Light"/>
                <a:ea typeface="+mn-lt"/>
                <a:cs typeface="+mn-lt"/>
              </a:rPr>
              <a:t> Available at: </a:t>
            </a:r>
            <a:r>
              <a:rPr lang="en-GB" sz="1000" dirty="0">
                <a:latin typeface="Calibri Light"/>
                <a:ea typeface="+mn-lt"/>
                <a:cs typeface="+mn-lt"/>
                <a:hlinkClick r:id="rId4"/>
              </a:rPr>
              <a:t>https://asana.com/resources/swot-analysis</a:t>
            </a:r>
            <a:r>
              <a:rPr lang="en-GB" sz="1000" dirty="0">
                <a:latin typeface="Calibri Light"/>
                <a:ea typeface="+mn-lt"/>
                <a:cs typeface="+mn-lt"/>
              </a:rPr>
              <a:t> (Accessed: April 26, 2023). </a:t>
            </a:r>
          </a:p>
          <a:p>
            <a:r>
              <a:rPr lang="en-GB" sz="1000" dirty="0" err="1">
                <a:latin typeface="Calibri Light"/>
                <a:ea typeface="+mn-lt"/>
                <a:cs typeface="+mn-lt"/>
              </a:rPr>
              <a:t>Risni</a:t>
            </a:r>
            <a:r>
              <a:rPr lang="en-GB" sz="1000" dirty="0">
                <a:latin typeface="Calibri Light"/>
                <a:ea typeface="+mn-lt"/>
                <a:cs typeface="+mn-lt"/>
              </a:rPr>
              <a:t>, S (2020) 'Planning Business Model Canvas With Swot Method At </a:t>
            </a:r>
            <a:r>
              <a:rPr lang="en-GB" sz="1000" dirty="0" err="1">
                <a:latin typeface="Calibri Light"/>
                <a:ea typeface="+mn-lt"/>
                <a:cs typeface="+mn-lt"/>
              </a:rPr>
              <a:t>Xyz</a:t>
            </a:r>
            <a:r>
              <a:rPr lang="en-GB" sz="1000" dirty="0">
                <a:latin typeface="Calibri Light"/>
                <a:ea typeface="+mn-lt"/>
                <a:cs typeface="+mn-lt"/>
              </a:rPr>
              <a:t> Institute', </a:t>
            </a:r>
            <a:r>
              <a:rPr lang="en-GB" sz="1000" i="1" dirty="0">
                <a:latin typeface="Calibri Light"/>
                <a:ea typeface="+mn-lt"/>
                <a:cs typeface="+mn-lt"/>
              </a:rPr>
              <a:t>Dinasti International Journal of Digital Business Management</a:t>
            </a:r>
            <a:r>
              <a:rPr lang="en-GB" sz="1000" dirty="0">
                <a:latin typeface="Calibri Light"/>
                <a:ea typeface="+mn-lt"/>
                <a:cs typeface="+mn-lt"/>
              </a:rPr>
              <a:t>, </a:t>
            </a:r>
            <a:r>
              <a:rPr lang="en-GB" sz="1000" i="1" dirty="0">
                <a:latin typeface="Calibri Light"/>
                <a:ea typeface="+mn-lt"/>
                <a:cs typeface="+mn-lt"/>
              </a:rPr>
              <a:t>1</a:t>
            </a:r>
            <a:r>
              <a:rPr lang="en-GB" sz="1000" dirty="0">
                <a:latin typeface="Calibri Light"/>
                <a:ea typeface="+mn-lt"/>
                <a:cs typeface="+mn-lt"/>
              </a:rPr>
              <a:t>(5), pp.781-793.</a:t>
            </a:r>
          </a:p>
          <a:p>
            <a:r>
              <a:rPr lang="en-GB" sz="1000" dirty="0">
                <a:latin typeface="Calibri Light"/>
                <a:ea typeface="+mn-lt"/>
                <a:cs typeface="+mn-lt"/>
              </a:rPr>
              <a:t>Teoli, D., Sanvictores, T. and An, J. (2022) </a:t>
            </a:r>
            <a:r>
              <a:rPr lang="en-GB" sz="1000" i="1" dirty="0">
                <a:latin typeface="Calibri Light"/>
                <a:ea typeface="+mn-lt"/>
                <a:cs typeface="+mn-lt"/>
              </a:rPr>
              <a:t>SWOT analysis.</a:t>
            </a:r>
            <a:r>
              <a:rPr lang="en-GB" sz="1000" dirty="0">
                <a:latin typeface="Calibri Light"/>
                <a:ea typeface="+mn-lt"/>
                <a:cs typeface="+mn-lt"/>
              </a:rPr>
              <a:t> Available at: </a:t>
            </a:r>
            <a:r>
              <a:rPr lang="en-GB" sz="1000" dirty="0">
                <a:latin typeface="Calibri Light"/>
                <a:ea typeface="+mn-lt"/>
                <a:cs typeface="+mn-lt"/>
                <a:hlinkClick r:id="rId5"/>
              </a:rPr>
              <a:t>https://www.ncbi.nlm.nih.gov/books/NBK537302/</a:t>
            </a:r>
            <a:r>
              <a:rPr lang="en-GB" sz="1000" dirty="0">
                <a:latin typeface="Calibri Light"/>
                <a:ea typeface="+mn-lt"/>
                <a:cs typeface="+mn-lt"/>
              </a:rPr>
              <a:t> (Accessed on April 23, 2023). </a:t>
            </a:r>
            <a:endParaRPr lang="en-GB" sz="1000">
              <a:latin typeface="Calibri Light"/>
              <a:cs typeface="Calibri" panose="020F0502020204030204"/>
            </a:endParaRPr>
          </a:p>
          <a:p>
            <a:r>
              <a:rPr lang="en-GB" sz="1000" dirty="0">
                <a:solidFill>
                  <a:srgbClr val="000000"/>
                </a:solidFill>
                <a:latin typeface="Calibri Light"/>
                <a:cs typeface="Calibri"/>
              </a:rPr>
              <a:t>University of Edinburgh (2019) 'reflection tool kit', </a:t>
            </a:r>
            <a:r>
              <a:rPr lang="en-GB" sz="1000" dirty="0" err="1">
                <a:solidFill>
                  <a:srgbClr val="000000"/>
                </a:solidFill>
                <a:latin typeface="Calibri Light"/>
                <a:cs typeface="Calibri"/>
              </a:rPr>
              <a:t>Availible</a:t>
            </a:r>
            <a:r>
              <a:rPr lang="en-GB" sz="1000" dirty="0">
                <a:solidFill>
                  <a:srgbClr val="000000"/>
                </a:solidFill>
                <a:latin typeface="Calibri Light"/>
                <a:cs typeface="Calibri"/>
              </a:rPr>
              <a:t> at: ed.ac.uk/reflection/reflectors-toolkit/self-awareness/</a:t>
            </a:r>
            <a:r>
              <a:rPr lang="en-GB" sz="1000" dirty="0" err="1">
                <a:solidFill>
                  <a:srgbClr val="000000"/>
                </a:solidFill>
                <a:latin typeface="Calibri Light"/>
                <a:cs typeface="Calibri"/>
              </a:rPr>
              <a:t>strenths-weeknesses</a:t>
            </a:r>
            <a:r>
              <a:rPr lang="en-GB" sz="1000" dirty="0">
                <a:solidFill>
                  <a:srgbClr val="000000"/>
                </a:solidFill>
                <a:latin typeface="Calibri Light"/>
                <a:cs typeface="Calibri"/>
              </a:rPr>
              <a:t> (</a:t>
            </a:r>
            <a:r>
              <a:rPr lang="en-GB" sz="1000" dirty="0" err="1">
                <a:solidFill>
                  <a:srgbClr val="000000"/>
                </a:solidFill>
                <a:latin typeface="Calibri Light"/>
                <a:cs typeface="Calibri"/>
              </a:rPr>
              <a:t>Acessed</a:t>
            </a:r>
            <a:r>
              <a:rPr lang="en-GB" sz="1000" dirty="0">
                <a:solidFill>
                  <a:srgbClr val="000000"/>
                </a:solidFill>
                <a:latin typeface="Calibri Light"/>
                <a:cs typeface="Calibri"/>
              </a:rPr>
              <a:t> 26 </a:t>
            </a:r>
            <a:r>
              <a:rPr lang="en-GB" sz="1000" dirty="0" err="1">
                <a:solidFill>
                  <a:srgbClr val="000000"/>
                </a:solidFill>
                <a:latin typeface="Calibri Light"/>
                <a:cs typeface="Calibri"/>
              </a:rPr>
              <a:t>april</a:t>
            </a:r>
            <a:r>
              <a:rPr lang="en-GB" sz="1000" dirty="0">
                <a:solidFill>
                  <a:srgbClr val="000000"/>
                </a:solidFill>
                <a:latin typeface="Calibri Light"/>
                <a:cs typeface="Calibri"/>
              </a:rPr>
              <a:t> 2023)</a:t>
            </a:r>
            <a:endParaRPr lang="en-GB" sz="1000" i="0" dirty="0">
              <a:solidFill>
                <a:srgbClr val="000000"/>
              </a:solidFill>
              <a:effectLst/>
              <a:latin typeface="Calibri Light"/>
              <a:cs typeface="Calibri"/>
            </a:endParaRPr>
          </a:p>
          <a:p>
            <a:endParaRPr lang="en-GB" sz="1200">
              <a:solidFill>
                <a:schemeClr val="bg1"/>
              </a:solidFill>
              <a:cs typeface="Calibri"/>
            </a:endParaRPr>
          </a:p>
        </p:txBody>
      </p:sp>
    </p:spTree>
    <p:extLst>
      <p:ext uri="{BB962C8B-B14F-4D97-AF65-F5344CB8AC3E}">
        <p14:creationId xmlns:p14="http://schemas.microsoft.com/office/powerpoint/2010/main" val="456900117"/>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View</vt:lpstr>
      <vt:lpstr>SWOT Analysis</vt:lpstr>
      <vt:lpstr>SWOT Analysis</vt:lpstr>
      <vt:lpstr>SWOT</vt:lpstr>
      <vt:lpstr>Strengths</vt:lpstr>
      <vt:lpstr>Weaknesses </vt:lpstr>
      <vt:lpstr>Opportunity </vt:lpstr>
      <vt:lpstr>Threat </vt:lpstr>
      <vt:lpstr>Key points  </vt:lpstr>
      <vt:lpstr>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olivia farr</dc:creator>
  <cp:revision>132</cp:revision>
  <dcterms:created xsi:type="dcterms:W3CDTF">2023-04-10T13:06:45Z</dcterms:created>
  <dcterms:modified xsi:type="dcterms:W3CDTF">2023-04-26T19:34:48Z</dcterms:modified>
</cp:coreProperties>
</file>