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2" r:id="rId1"/>
  </p:sldMasterIdLst>
  <p:notesMasterIdLst>
    <p:notesMasterId r:id="rId22"/>
  </p:notesMasterIdLst>
  <p:sldIdLst>
    <p:sldId id="256" r:id="rId2"/>
    <p:sldId id="262" r:id="rId3"/>
    <p:sldId id="261" r:id="rId4"/>
    <p:sldId id="263" r:id="rId5"/>
    <p:sldId id="264" r:id="rId6"/>
    <p:sldId id="265" r:id="rId7"/>
    <p:sldId id="267" r:id="rId8"/>
    <p:sldId id="268" r:id="rId9"/>
    <p:sldId id="269" r:id="rId10"/>
    <p:sldId id="270" r:id="rId11"/>
    <p:sldId id="271" r:id="rId12"/>
    <p:sldId id="266" r:id="rId13"/>
    <p:sldId id="272" r:id="rId14"/>
    <p:sldId id="273" r:id="rId15"/>
    <p:sldId id="274" r:id="rId16"/>
    <p:sldId id="278" r:id="rId17"/>
    <p:sldId id="275" r:id="rId18"/>
    <p:sldId id="276" r:id="rId19"/>
    <p:sldId id="277" r:id="rId20"/>
    <p:sldId id="260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957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4/6/2021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8358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C320F9-5654-4993-99F7-7283C39ED8E2}" type="datetime1">
              <a:rPr lang="en-US" smtClean="0"/>
              <a:pPr/>
              <a:t>4/6/2021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9C40B-2E77-49A9-8F9F-7D0AC3B27260}" type="datetime1">
              <a:rPr lang="en-US" smtClean="0"/>
              <a:pPr/>
              <a:t>4/6/2021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237B7A-F0D8-4574-8424-B9D582A00B48}" type="datetime1">
              <a:rPr lang="en-US" smtClean="0"/>
              <a:pPr/>
              <a:t>4/6/2021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>
                <a:solidFill>
                  <a:schemeClr val="bg2"/>
                </a:solidFill>
              </a:defRPr>
            </a:lvl1pPr>
            <a:lvl2pPr>
              <a:defRPr sz="2400">
                <a:solidFill>
                  <a:schemeClr val="bg2"/>
                </a:solidFill>
              </a:defRPr>
            </a:lvl2pPr>
            <a:lvl3pPr>
              <a:defRPr sz="2000">
                <a:solidFill>
                  <a:schemeClr val="bg2"/>
                </a:solidFill>
              </a:defRPr>
            </a:lvl3pPr>
            <a:lvl4pPr>
              <a:defRPr sz="1800">
                <a:solidFill>
                  <a:schemeClr val="bg2"/>
                </a:solidFill>
              </a:defRPr>
            </a:lvl4pPr>
            <a:lvl5pPr>
              <a:defRPr sz="1800">
                <a:solidFill>
                  <a:schemeClr val="bg2"/>
                </a:solidFill>
              </a:defRPr>
            </a:lvl5pPr>
            <a:extLst/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>
                <a:solidFill>
                  <a:schemeClr val="bg2"/>
                </a:solidFill>
              </a:defRPr>
            </a:lvl1pPr>
            <a:lvl2pPr>
              <a:defRPr sz="2400">
                <a:solidFill>
                  <a:schemeClr val="bg2"/>
                </a:solidFill>
              </a:defRPr>
            </a:lvl2pPr>
            <a:lvl3pPr>
              <a:defRPr sz="2000">
                <a:solidFill>
                  <a:schemeClr val="bg2"/>
                </a:solidFill>
              </a:defRPr>
            </a:lvl3pPr>
            <a:lvl4pPr>
              <a:defRPr sz="1800">
                <a:solidFill>
                  <a:schemeClr val="bg2"/>
                </a:solidFill>
              </a:defRPr>
            </a:lvl4pPr>
            <a:lvl5pPr>
              <a:defRPr sz="1800">
                <a:solidFill>
                  <a:schemeClr val="bg2"/>
                </a:solidFill>
              </a:defRPr>
            </a:lvl5pPr>
            <a:extLst/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48D51-6625-4F65-BAD2-F29EEA469577}" type="datetime1">
              <a:rPr lang="en-US" smtClean="0"/>
              <a:pPr/>
              <a:t>4/6/2021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  <a:extLst/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FF3BD-2136-4AFB-AD74-AAC1A893A5E5}" type="datetime1">
              <a:rPr lang="en-US" smtClean="0"/>
              <a:pPr/>
              <a:t>4/6/2021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EA239-51F0-44F7-810C-0EDDD1EF8CCF}" type="datetime1">
              <a:rPr lang="en-US" smtClean="0"/>
              <a:pPr/>
              <a:t>4/6/2021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  <a:extLst/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25D2D-1813-4F18-88BE-DBE4A3849144}" type="datetime1">
              <a:rPr lang="en-US" smtClean="0"/>
              <a:pPr/>
              <a:t>4/6/2021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5D855BDD-08E9-43C2-AD74-86F9D8DB252A}" type="datetime1">
              <a:rPr lang="en-US" smtClean="0"/>
              <a:pPr/>
              <a:t>4/6/2021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76C7059-B313-4AFD-A635-592DBB80BA49}" type="datetime1">
              <a:rPr lang="en-US" smtClean="0"/>
              <a:pPr/>
              <a:t>4/6/2021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7F22D-9195-4A68-A0BB-0E98452AF363}" type="datetime1">
              <a:rPr lang="en-US" smtClean="0"/>
              <a:pPr/>
              <a:t>4/6/2021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2739C-1EA1-408B-B658-FF3A76880D9A}" type="datetime1">
              <a:rPr lang="en-US" smtClean="0"/>
              <a:pPr/>
              <a:t>4/6/2021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142984"/>
            <a:ext cx="8229600" cy="4864307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 smtClean="0"/>
              <a:t>Click to edit Master text styles</a:t>
            </a:r>
          </a:p>
          <a:p>
            <a:pPr lvl="1" eaLnBrk="1" latinLnBrk="0" hangingPunct="1"/>
            <a:r>
              <a:rPr kumimoji="0" lang="en-US" dirty="0" smtClean="0"/>
              <a:t>Second level</a:t>
            </a:r>
          </a:p>
          <a:p>
            <a:pPr lvl="2" eaLnBrk="1" latinLnBrk="0" hangingPunct="1"/>
            <a:r>
              <a:rPr kumimoji="0" lang="en-US" dirty="0" smtClean="0"/>
              <a:t>Third level</a:t>
            </a:r>
          </a:p>
          <a:p>
            <a:pPr lvl="3" eaLnBrk="1" latinLnBrk="0" hangingPunct="1"/>
            <a:r>
              <a:rPr kumimoji="0" lang="en-US" dirty="0" smtClean="0"/>
              <a:t>Fourth level</a:t>
            </a:r>
          </a:p>
          <a:p>
            <a:pPr lvl="4" eaLnBrk="1" latinLnBrk="0" hangingPunct="1"/>
            <a:r>
              <a:rPr kumimoji="0" lang="en-US" dirty="0" smtClean="0"/>
              <a:t>Fifth level</a:t>
            </a:r>
            <a:endParaRPr kumimoji="0"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8697240-6398-4F58-8E06-A1571280E3C4}" type="datetime1">
              <a:rPr lang="en-US" smtClean="0"/>
              <a:pPr/>
              <a:t>4/6/2021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orditout.com/word-cloud/create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countwordsfree.com/stopwords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kaggle.com/kazanova/sentiment140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-cs.stanford.edu/people/alecmgo/papers/TwitterDistantSupervision09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Mining &amp; Visualisation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Text Analysis</a:t>
            </a:r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Text mining is the process of extracting unknown information from unstructured text documents </a:t>
            </a:r>
          </a:p>
          <a:p>
            <a:pPr lvl="1"/>
            <a:r>
              <a:rPr lang="en-GB" dirty="0" smtClean="0"/>
              <a:t>This differs from </a:t>
            </a:r>
            <a:r>
              <a:rPr lang="en-GB" i="1" dirty="0" smtClean="0"/>
              <a:t>information extraction</a:t>
            </a:r>
            <a:r>
              <a:rPr lang="en-GB" dirty="0" smtClean="0"/>
              <a:t>, which looks for known facts within a structured or semi-structured format, e.g. extracting names and qualifications from a CV/</a:t>
            </a:r>
            <a:r>
              <a:rPr lang="en-GB" dirty="0" err="1" smtClean="0"/>
              <a:t>resumé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As the patterns are extracted from written text, this requires a significant amount of </a:t>
            </a:r>
            <a:r>
              <a:rPr lang="en-GB" i="1" dirty="0" smtClean="0"/>
              <a:t>natural language processing</a:t>
            </a:r>
            <a:r>
              <a:rPr lang="en-GB" dirty="0" smtClean="0"/>
              <a:t> in order to identify useful patterns rather than trivial ones</a:t>
            </a:r>
          </a:p>
          <a:p>
            <a:pPr lvl="1"/>
            <a:r>
              <a:rPr lang="en-GB" dirty="0" smtClean="0"/>
              <a:t>This involves a lot of data pre-processing</a:t>
            </a:r>
          </a:p>
          <a:p>
            <a:pPr lvl="1"/>
            <a:r>
              <a:rPr lang="en-GB" dirty="0" smtClean="0"/>
              <a:t>It is easier to do this in some languages than in others, depending on the size and complexity of the language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Text Mining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98598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terms </a:t>
            </a:r>
            <a:r>
              <a:rPr lang="en-GB" i="1" dirty="0" smtClean="0"/>
              <a:t>text mining, text analytics,</a:t>
            </a:r>
            <a:r>
              <a:rPr lang="en-GB" dirty="0" smtClean="0"/>
              <a:t> and </a:t>
            </a:r>
            <a:r>
              <a:rPr lang="en-GB" i="1" dirty="0" smtClean="0"/>
              <a:t>text analysis</a:t>
            </a:r>
            <a:r>
              <a:rPr lang="en-GB" dirty="0" smtClean="0"/>
              <a:t> are often confused</a:t>
            </a:r>
          </a:p>
          <a:p>
            <a:endParaRPr lang="en-GB" dirty="0" smtClean="0"/>
          </a:p>
          <a:p>
            <a:r>
              <a:rPr lang="en-GB" dirty="0" smtClean="0"/>
              <a:t>Text analysis</a:t>
            </a:r>
          </a:p>
          <a:p>
            <a:pPr lvl="1"/>
            <a:r>
              <a:rPr lang="en-GB" dirty="0" smtClean="0"/>
              <a:t>Generates qualitative information</a:t>
            </a:r>
          </a:p>
          <a:p>
            <a:pPr lvl="1"/>
            <a:r>
              <a:rPr lang="en-GB" dirty="0" smtClean="0"/>
              <a:t>Looks at the meaning of a text (semantics)</a:t>
            </a:r>
          </a:p>
          <a:p>
            <a:pPr lvl="1"/>
            <a:r>
              <a:rPr lang="en-GB" dirty="0" smtClean="0"/>
              <a:t>Works best on small amounts of text</a:t>
            </a:r>
          </a:p>
          <a:p>
            <a:endParaRPr lang="en-GB" dirty="0" smtClean="0"/>
          </a:p>
          <a:p>
            <a:r>
              <a:rPr lang="en-GB" dirty="0" smtClean="0"/>
              <a:t>Text </a:t>
            </a:r>
            <a:r>
              <a:rPr lang="en-GB" dirty="0"/>
              <a:t>mining = text analytics</a:t>
            </a:r>
          </a:p>
          <a:p>
            <a:pPr lvl="1"/>
            <a:r>
              <a:rPr lang="en-GB" dirty="0"/>
              <a:t>Generates quantitative </a:t>
            </a:r>
            <a:r>
              <a:rPr lang="en-GB" dirty="0" smtClean="0"/>
              <a:t>information, </a:t>
            </a:r>
            <a:r>
              <a:rPr lang="en-GB" dirty="0" err="1" smtClean="0"/>
              <a:t>e.g</a:t>
            </a:r>
            <a:r>
              <a:rPr lang="en-GB" dirty="0" smtClean="0"/>
              <a:t> tables, graphs</a:t>
            </a:r>
            <a:endParaRPr lang="en-GB" dirty="0"/>
          </a:p>
          <a:p>
            <a:pPr lvl="1"/>
            <a:r>
              <a:rPr lang="en-GB" dirty="0" smtClean="0"/>
              <a:t>Looks at how </a:t>
            </a:r>
            <a:r>
              <a:rPr lang="en-GB" dirty="0"/>
              <a:t>often certain words appear in the </a:t>
            </a:r>
            <a:r>
              <a:rPr lang="en-GB" dirty="0" smtClean="0"/>
              <a:t>text</a:t>
            </a:r>
          </a:p>
          <a:p>
            <a:pPr lvl="1"/>
            <a:r>
              <a:rPr lang="en-GB" dirty="0" smtClean="0"/>
              <a:t>Works well on large bodies of text</a:t>
            </a:r>
            <a:endParaRPr lang="en-GB" dirty="0"/>
          </a:p>
          <a:p>
            <a:pPr lvl="1"/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Text Mining, Text Analytics, &amp; Text Analysis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4270729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0710" y="1166040"/>
            <a:ext cx="5472608" cy="4157891"/>
          </a:xfrm>
          <a:prstGeom prst="rect">
            <a:avLst/>
          </a:prstGeom>
        </p:spPr>
      </p:pic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3610744" cy="5513021"/>
          </a:xfrm>
        </p:spPr>
        <p:txBody>
          <a:bodyPr/>
          <a:lstStyle/>
          <a:p>
            <a:r>
              <a:rPr lang="en-GB" dirty="0" smtClean="0"/>
              <a:t>The simplest text analysis approach is </a:t>
            </a:r>
            <a:r>
              <a:rPr lang="en-GB" i="1" dirty="0" smtClean="0"/>
              <a:t>frequency analysis</a:t>
            </a:r>
          </a:p>
          <a:p>
            <a:pPr lvl="1"/>
            <a:r>
              <a:rPr lang="en-GB" dirty="0" smtClean="0"/>
              <a:t>How often does each word occur?</a:t>
            </a:r>
          </a:p>
          <a:p>
            <a:pPr lvl="1"/>
            <a:r>
              <a:rPr lang="en-GB" dirty="0" smtClean="0"/>
              <a:t>These are often visualised using </a:t>
            </a:r>
            <a:r>
              <a:rPr lang="en-GB" i="1" dirty="0" smtClean="0"/>
              <a:t>word clouds</a:t>
            </a:r>
          </a:p>
          <a:p>
            <a:pPr lvl="1"/>
            <a:r>
              <a:rPr lang="en-GB" dirty="0" smtClean="0"/>
              <a:t>The size of the word is proportional to its frequency in the text</a:t>
            </a:r>
          </a:p>
          <a:p>
            <a:pPr lvl="1"/>
            <a:r>
              <a:rPr lang="en-GB" dirty="0" smtClean="0"/>
              <a:t>Many word cloud generators are available online</a:t>
            </a:r>
          </a:p>
          <a:p>
            <a:pPr lvl="1"/>
            <a:r>
              <a:rPr lang="en-GB" dirty="0" smtClean="0">
                <a:hlinkClick r:id="rId3"/>
              </a:rPr>
              <a:t>www.worditout.com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Frequency Analysis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345015" y="5517232"/>
            <a:ext cx="4390946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 smtClean="0"/>
              <a:t>Top 100 words</a:t>
            </a:r>
          </a:p>
          <a:p>
            <a:pPr algn="ctr"/>
            <a:endParaRPr lang="en-GB" dirty="0" smtClean="0"/>
          </a:p>
          <a:p>
            <a:r>
              <a:rPr lang="en-GB" i="1" dirty="0" smtClean="0"/>
              <a:t>The Hitchhikers Guide to the Galaxy</a:t>
            </a:r>
          </a:p>
          <a:p>
            <a:pPr algn="r"/>
            <a:r>
              <a:rPr lang="en-GB" sz="1400" dirty="0" smtClean="0"/>
              <a:t>Douglas Adams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9547662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0710" y="1166040"/>
            <a:ext cx="5472608" cy="4157891"/>
          </a:xfrm>
          <a:prstGeom prst="rect">
            <a:avLst/>
          </a:prstGeom>
        </p:spPr>
      </p:pic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3610744" cy="5513021"/>
          </a:xfrm>
        </p:spPr>
        <p:txBody>
          <a:bodyPr/>
          <a:lstStyle/>
          <a:p>
            <a:r>
              <a:rPr lang="en-GB" dirty="0" smtClean="0"/>
              <a:t>Does this mean that ‘said’ is the most important word in this book?</a:t>
            </a:r>
          </a:p>
          <a:p>
            <a:r>
              <a:rPr lang="en-GB" dirty="0" smtClean="0"/>
              <a:t>A better measure is the TF-IDF</a:t>
            </a:r>
          </a:p>
          <a:p>
            <a:pPr lvl="1"/>
            <a:r>
              <a:rPr lang="en-GB" i="1" dirty="0" smtClean="0"/>
              <a:t>Term frequency – inverse document frequency</a:t>
            </a:r>
            <a:endParaRPr lang="en-GB" dirty="0" smtClean="0"/>
          </a:p>
          <a:p>
            <a:r>
              <a:rPr lang="en-GB" dirty="0" smtClean="0"/>
              <a:t>This looks at whether the frequent terms are also frequent in the language as a whole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Frequency Analysis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345015" y="5517232"/>
            <a:ext cx="4390946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 smtClean="0"/>
              <a:t>Top 100 words</a:t>
            </a:r>
          </a:p>
          <a:p>
            <a:pPr algn="ctr"/>
            <a:endParaRPr lang="en-GB" dirty="0" smtClean="0"/>
          </a:p>
          <a:p>
            <a:r>
              <a:rPr lang="en-GB" i="1" dirty="0" smtClean="0"/>
              <a:t>The Hitchhikers Guide to the Galaxy</a:t>
            </a:r>
          </a:p>
          <a:p>
            <a:pPr algn="r"/>
            <a:r>
              <a:rPr lang="en-GB" sz="1400" dirty="0" smtClean="0"/>
              <a:t>Douglas Adams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0251205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0710" y="1166040"/>
            <a:ext cx="5472608" cy="4157891"/>
          </a:xfrm>
          <a:prstGeom prst="rect">
            <a:avLst/>
          </a:prstGeom>
        </p:spPr>
      </p:pic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3610744" cy="5513021"/>
          </a:xfrm>
        </p:spPr>
        <p:txBody>
          <a:bodyPr/>
          <a:lstStyle/>
          <a:p>
            <a:r>
              <a:rPr lang="en-GB" dirty="0" smtClean="0"/>
              <a:t>If a word is frequent in a document but not frequent in the language then it is important in that document</a:t>
            </a:r>
          </a:p>
          <a:p>
            <a:endParaRPr lang="en-GB" dirty="0" smtClean="0"/>
          </a:p>
          <a:p>
            <a:r>
              <a:rPr lang="en-GB" dirty="0" smtClean="0"/>
              <a:t>Often used for identifying keywords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Frequency Analysis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345015" y="5517232"/>
            <a:ext cx="4390946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 smtClean="0"/>
              <a:t>Top 100 words</a:t>
            </a:r>
          </a:p>
          <a:p>
            <a:pPr algn="ctr"/>
            <a:endParaRPr lang="en-GB" dirty="0" smtClean="0"/>
          </a:p>
          <a:p>
            <a:r>
              <a:rPr lang="en-GB" i="1" dirty="0" smtClean="0"/>
              <a:t>The Hitchhikers Guide to the Galaxy</a:t>
            </a:r>
          </a:p>
          <a:p>
            <a:pPr algn="r"/>
            <a:r>
              <a:rPr lang="en-GB" sz="1400" dirty="0" smtClean="0"/>
              <a:t>Douglas Adams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7780605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Extracting meaningful information from text requires more than simple frequency analysis</a:t>
            </a:r>
          </a:p>
          <a:p>
            <a:r>
              <a:rPr lang="en-GB" i="1" dirty="0" smtClean="0"/>
              <a:t>Natural language processing</a:t>
            </a:r>
            <a:r>
              <a:rPr lang="en-GB" dirty="0" smtClean="0"/>
              <a:t> </a:t>
            </a:r>
            <a:r>
              <a:rPr lang="en-GB" i="1" dirty="0" smtClean="0"/>
              <a:t>(NLP)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Linguistics</a:t>
            </a:r>
          </a:p>
          <a:p>
            <a:pPr lvl="1"/>
            <a:r>
              <a:rPr lang="en-GB" dirty="0"/>
              <a:t>C</a:t>
            </a:r>
            <a:r>
              <a:rPr lang="en-GB" dirty="0" smtClean="0"/>
              <a:t>omputer science</a:t>
            </a:r>
          </a:p>
          <a:p>
            <a:pPr lvl="1"/>
            <a:r>
              <a:rPr lang="en-GB" dirty="0" smtClean="0"/>
              <a:t>Artificial Intelligence</a:t>
            </a:r>
          </a:p>
          <a:p>
            <a:r>
              <a:rPr lang="en-GB" dirty="0" smtClean="0"/>
              <a:t>Speech recognition is related to NLP but also includes signal processing techniques</a:t>
            </a:r>
          </a:p>
          <a:p>
            <a:endParaRPr lang="en-GB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Natural Language Processing (NLP)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553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Any natural text will need a significant amount of pre-processing before it can be mined, either for thematic analysis or sentiment analysis</a:t>
            </a:r>
          </a:p>
          <a:p>
            <a:r>
              <a:rPr lang="en-GB" dirty="0" smtClean="0"/>
              <a:t>This is done in several stages</a:t>
            </a:r>
          </a:p>
          <a:p>
            <a:pPr lvl="1"/>
            <a:r>
              <a:rPr lang="en-GB" dirty="0" smtClean="0"/>
              <a:t>Change everything to lower case</a:t>
            </a:r>
          </a:p>
          <a:p>
            <a:pPr lvl="1"/>
            <a:r>
              <a:rPr lang="en-GB" dirty="0" smtClean="0"/>
              <a:t>Stemming to identify root words</a:t>
            </a:r>
          </a:p>
          <a:p>
            <a:pPr lvl="1"/>
            <a:r>
              <a:rPr lang="en-GB" dirty="0" smtClean="0"/>
              <a:t>Lemmatisation to identify root words</a:t>
            </a:r>
          </a:p>
          <a:p>
            <a:pPr lvl="1"/>
            <a:r>
              <a:rPr lang="en-GB" dirty="0" smtClean="0"/>
              <a:t>Removal of </a:t>
            </a:r>
            <a:r>
              <a:rPr lang="en-GB" dirty="0" err="1" smtClean="0"/>
              <a:t>stopwords</a:t>
            </a:r>
            <a:endParaRPr lang="en-GB" dirty="0" smtClean="0"/>
          </a:p>
          <a:p>
            <a:pPr lvl="1"/>
            <a:r>
              <a:rPr lang="en-GB" dirty="0" smtClean="0"/>
              <a:t>Normalisation and handling abbreviations</a:t>
            </a:r>
          </a:p>
          <a:p>
            <a:pPr lvl="1"/>
            <a:r>
              <a:rPr lang="en-GB" dirty="0" smtClean="0"/>
              <a:t>Noise removal</a:t>
            </a:r>
          </a:p>
          <a:p>
            <a:pPr lvl="1"/>
            <a:r>
              <a:rPr lang="en-GB" dirty="0" smtClean="0"/>
              <a:t>Specialist tagging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Preprocessing Text for Data Mining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8383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5"/>
            <a:ext cx="8229600" cy="1997984"/>
          </a:xfrm>
        </p:spPr>
        <p:txBody>
          <a:bodyPr/>
          <a:lstStyle/>
          <a:p>
            <a:r>
              <a:rPr lang="en-GB" dirty="0" smtClean="0"/>
              <a:t>Any learning algorithm will treat words with different capitalisation as individual tokens</a:t>
            </a:r>
          </a:p>
          <a:p>
            <a:r>
              <a:rPr lang="en-GB" dirty="0" smtClean="0"/>
              <a:t>It is therefore useful to convert everything to lower case to ensure that every instance of a set of letters is counted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Change to Lower Case</a:t>
            </a:r>
            <a:endParaRPr lang="en-GB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7807861"/>
              </p:ext>
            </p:extLst>
          </p:nvPr>
        </p:nvGraphicFramePr>
        <p:xfrm>
          <a:off x="1403648" y="3429000"/>
          <a:ext cx="6096000" cy="2473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296562901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83628361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RAW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PROCESSED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12432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London</a:t>
                      </a:r>
                    </a:p>
                    <a:p>
                      <a:r>
                        <a:rPr lang="en-GB" dirty="0" err="1" smtClean="0"/>
                        <a:t>london</a:t>
                      </a:r>
                      <a:endParaRPr lang="en-GB" dirty="0" smtClean="0"/>
                    </a:p>
                    <a:p>
                      <a:r>
                        <a:rPr lang="en-GB" dirty="0" err="1" smtClean="0"/>
                        <a:t>LonDon</a:t>
                      </a:r>
                      <a:endParaRPr lang="en-GB" dirty="0" smtClean="0"/>
                    </a:p>
                    <a:p>
                      <a:r>
                        <a:rPr lang="en-GB" dirty="0" smtClean="0"/>
                        <a:t>LONDON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london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01707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Password</a:t>
                      </a:r>
                    </a:p>
                    <a:p>
                      <a:r>
                        <a:rPr lang="en-GB" dirty="0" err="1" smtClean="0"/>
                        <a:t>PaSsWorD</a:t>
                      </a:r>
                      <a:endParaRPr lang="en-GB" dirty="0" smtClean="0"/>
                    </a:p>
                    <a:p>
                      <a:r>
                        <a:rPr lang="en-GB" dirty="0" err="1" smtClean="0"/>
                        <a:t>PAssword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password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21094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456776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Stemming takes a word and removes any changes to the word that occur due to the grammar of the language</a:t>
            </a:r>
          </a:p>
          <a:p>
            <a:r>
              <a:rPr lang="en-GB" dirty="0" smtClean="0"/>
              <a:t>In English this is done using the Porter </a:t>
            </a:r>
            <a:r>
              <a:rPr lang="en-GB" dirty="0"/>
              <a:t>Stemming Algorithm </a:t>
            </a:r>
            <a:r>
              <a:rPr lang="en-GB" sz="2000" dirty="0"/>
              <a:t>(https://tartarus.org/martin/PorterStemmer</a:t>
            </a:r>
            <a:r>
              <a:rPr lang="en-GB" sz="2000" dirty="0" smtClean="0"/>
              <a:t>/)</a:t>
            </a:r>
          </a:p>
          <a:p>
            <a:r>
              <a:rPr lang="en-GB" dirty="0" smtClean="0"/>
              <a:t>In some cases the root may not actually be a real word – often these are words ending in ‘e’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Stemming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6940826"/>
              </p:ext>
            </p:extLst>
          </p:nvPr>
        </p:nvGraphicFramePr>
        <p:xfrm>
          <a:off x="3059832" y="4005064"/>
          <a:ext cx="4968552" cy="2473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20280">
                  <a:extLst>
                    <a:ext uri="{9D8B030D-6E8A-4147-A177-3AD203B41FA5}">
                      <a16:colId xmlns:a16="http://schemas.microsoft.com/office/drawing/2014/main" val="2296562901"/>
                    </a:ext>
                  </a:extLst>
                </a:gridCol>
                <a:gridCol w="2448272">
                  <a:extLst>
                    <a:ext uri="{9D8B030D-6E8A-4147-A177-3AD203B41FA5}">
                      <a16:colId xmlns:a16="http://schemas.microsoft.com/office/drawing/2014/main" val="283628361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RAW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PROCESSED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12432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reject</a:t>
                      </a:r>
                    </a:p>
                    <a:p>
                      <a:r>
                        <a:rPr lang="en-GB" dirty="0" smtClean="0"/>
                        <a:t>rejected</a:t>
                      </a:r>
                    </a:p>
                    <a:p>
                      <a:r>
                        <a:rPr lang="en-GB" dirty="0" smtClean="0"/>
                        <a:t>rejections</a:t>
                      </a:r>
                    </a:p>
                    <a:p>
                      <a:r>
                        <a:rPr lang="en-GB" dirty="0" smtClean="0"/>
                        <a:t>rejecting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reject</a:t>
                      </a:r>
                    </a:p>
                    <a:p>
                      <a:r>
                        <a:rPr lang="en-GB" dirty="0" smtClean="0"/>
                        <a:t>reject</a:t>
                      </a:r>
                    </a:p>
                    <a:p>
                      <a:r>
                        <a:rPr lang="en-GB" dirty="0" smtClean="0"/>
                        <a:t>reject</a:t>
                      </a:r>
                    </a:p>
                    <a:p>
                      <a:r>
                        <a:rPr lang="en-GB" dirty="0" smtClean="0"/>
                        <a:t>reject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5900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marble</a:t>
                      </a:r>
                    </a:p>
                    <a:p>
                      <a:r>
                        <a:rPr lang="en-GB" dirty="0" smtClean="0"/>
                        <a:t>marbled</a:t>
                      </a:r>
                    </a:p>
                    <a:p>
                      <a:r>
                        <a:rPr lang="en-GB" dirty="0" smtClean="0"/>
                        <a:t>marbling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marbl</a:t>
                      </a:r>
                      <a:endParaRPr lang="en-GB" dirty="0" smtClean="0"/>
                    </a:p>
                    <a:p>
                      <a:r>
                        <a:rPr lang="en-GB" dirty="0" err="1" smtClean="0"/>
                        <a:t>marbl</a:t>
                      </a:r>
                      <a:endParaRPr lang="en-GB" dirty="0" smtClean="0"/>
                    </a:p>
                    <a:p>
                      <a:r>
                        <a:rPr lang="en-GB" dirty="0" err="1" smtClean="0"/>
                        <a:t>marbl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21094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550352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Lemmatisation is similar to stemming but always produces a base word</a:t>
            </a:r>
          </a:p>
          <a:p>
            <a:r>
              <a:rPr lang="en-GB" dirty="0" smtClean="0"/>
              <a:t>This is normally done using an algorithm such </a:t>
            </a:r>
            <a:r>
              <a:rPr lang="en-GB" dirty="0"/>
              <a:t>as WordNet </a:t>
            </a:r>
            <a:r>
              <a:rPr lang="en-GB" sz="1600" dirty="0"/>
              <a:t>(https://www.nltk.org/_</a:t>
            </a:r>
            <a:r>
              <a:rPr lang="en-GB" sz="1600" dirty="0" smtClean="0"/>
              <a:t>modules/nltk/stem/wordnet.html)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Lemmatisation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1997852"/>
              </p:ext>
            </p:extLst>
          </p:nvPr>
        </p:nvGraphicFramePr>
        <p:xfrm>
          <a:off x="2195736" y="2909681"/>
          <a:ext cx="4968552" cy="3114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84276">
                  <a:extLst>
                    <a:ext uri="{9D8B030D-6E8A-4147-A177-3AD203B41FA5}">
                      <a16:colId xmlns:a16="http://schemas.microsoft.com/office/drawing/2014/main" val="2296562901"/>
                    </a:ext>
                  </a:extLst>
                </a:gridCol>
                <a:gridCol w="2484276">
                  <a:extLst>
                    <a:ext uri="{9D8B030D-6E8A-4147-A177-3AD203B41FA5}">
                      <a16:colId xmlns:a16="http://schemas.microsoft.com/office/drawing/2014/main" val="283628361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RAW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PROCESSED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12432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reject</a:t>
                      </a:r>
                    </a:p>
                    <a:p>
                      <a:r>
                        <a:rPr lang="en-GB" dirty="0" smtClean="0"/>
                        <a:t>rejected</a:t>
                      </a:r>
                    </a:p>
                    <a:p>
                      <a:r>
                        <a:rPr lang="en-GB" dirty="0" smtClean="0"/>
                        <a:t>rejections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reject</a:t>
                      </a:r>
                    </a:p>
                    <a:p>
                      <a:r>
                        <a:rPr lang="en-GB" dirty="0" smtClean="0"/>
                        <a:t>reject</a:t>
                      </a:r>
                    </a:p>
                    <a:p>
                      <a:r>
                        <a:rPr lang="en-GB" dirty="0" smtClean="0"/>
                        <a:t>reject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5900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marble</a:t>
                      </a:r>
                    </a:p>
                    <a:p>
                      <a:r>
                        <a:rPr lang="en-GB" dirty="0" smtClean="0"/>
                        <a:t>marbles</a:t>
                      </a:r>
                    </a:p>
                    <a:p>
                      <a:r>
                        <a:rPr lang="en-GB" dirty="0" smtClean="0"/>
                        <a:t>marbled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marble</a:t>
                      </a:r>
                    </a:p>
                    <a:p>
                      <a:r>
                        <a:rPr lang="en-GB" dirty="0" smtClean="0"/>
                        <a:t>marble</a:t>
                      </a:r>
                    </a:p>
                    <a:p>
                      <a:r>
                        <a:rPr lang="en-GB" dirty="0" smtClean="0"/>
                        <a:t>Marble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21094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good</a:t>
                      </a:r>
                    </a:p>
                    <a:p>
                      <a:r>
                        <a:rPr lang="en-GB" dirty="0" smtClean="0"/>
                        <a:t>better</a:t>
                      </a:r>
                    </a:p>
                    <a:p>
                      <a:r>
                        <a:rPr lang="en-GB" dirty="0" smtClean="0"/>
                        <a:t>best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good</a:t>
                      </a:r>
                    </a:p>
                    <a:p>
                      <a:r>
                        <a:rPr lang="en-GB" dirty="0" smtClean="0"/>
                        <a:t>good</a:t>
                      </a:r>
                    </a:p>
                    <a:p>
                      <a:r>
                        <a:rPr lang="en-GB" dirty="0" smtClean="0"/>
                        <a:t>good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62393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74532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analysing text it is normal to remove all of the common words first</a:t>
            </a:r>
          </a:p>
          <a:p>
            <a:r>
              <a:rPr lang="en-GB" dirty="0" smtClean="0"/>
              <a:t>Lists of these </a:t>
            </a:r>
            <a:r>
              <a:rPr lang="en-GB" i="1" dirty="0" smtClean="0"/>
              <a:t>stop words </a:t>
            </a:r>
            <a:r>
              <a:rPr lang="en-GB" dirty="0" smtClean="0"/>
              <a:t>can be found online and often include not only common words but also common abbreviations, contractions and typos</a:t>
            </a:r>
          </a:p>
          <a:p>
            <a:pPr lvl="1"/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countwordsfree.com/stopwords</a:t>
            </a:r>
            <a:r>
              <a:rPr lang="en-GB" dirty="0" smtClean="0"/>
              <a:t> includes </a:t>
            </a:r>
            <a:r>
              <a:rPr lang="en-GB" dirty="0" err="1" smtClean="0"/>
              <a:t>stopwords</a:t>
            </a:r>
            <a:r>
              <a:rPr lang="en-GB" dirty="0" smtClean="0"/>
              <a:t> for a wide variety of languages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Stop Words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4149906"/>
              </p:ext>
            </p:extLst>
          </p:nvPr>
        </p:nvGraphicFramePr>
        <p:xfrm>
          <a:off x="2627784" y="3852357"/>
          <a:ext cx="4077825" cy="2560320"/>
        </p:xfrm>
        <a:graphic>
          <a:graphicData uri="http://schemas.openxmlformats.org/drawingml/2006/table">
            <a:tbl>
              <a:tblPr/>
              <a:tblGrid>
                <a:gridCol w="238125">
                  <a:extLst>
                    <a:ext uri="{9D8B030D-6E8A-4147-A177-3AD203B41FA5}">
                      <a16:colId xmlns:a16="http://schemas.microsoft.com/office/drawing/2014/main" val="1675681451"/>
                    </a:ext>
                  </a:extLst>
                </a:gridCol>
                <a:gridCol w="3839700">
                  <a:extLst>
                    <a:ext uri="{9D8B030D-6E8A-4147-A177-3AD203B41FA5}">
                      <a16:colId xmlns:a16="http://schemas.microsoft.com/office/drawing/2014/main" val="136791077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r" fontAlgn="t"/>
                      <a:endParaRPr lang="en-GB" dirty="0">
                        <a:effectLst/>
                        <a:latin typeface="SFMono-Regular"/>
                      </a:endParaRPr>
                    </a:p>
                  </a:txBody>
                  <a:tcPr marL="47625" marR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  <a:latin typeface="SFMono-Regular"/>
                        </a:rPr>
                        <a:t>above</a:t>
                      </a:r>
                    </a:p>
                  </a:txBody>
                  <a:tcPr marL="47625" marR="47625"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  <a:prstDash val="soli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2180904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r" fontAlgn="t"/>
                      <a:endParaRPr lang="en-GB">
                        <a:effectLst/>
                        <a:latin typeface="SFMono-Regular"/>
                      </a:endParaRPr>
                    </a:p>
                  </a:txBody>
                  <a:tcPr marL="47625" marR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  <a:latin typeface="SFMono-Regular"/>
                        </a:rPr>
                        <a:t>across</a:t>
                      </a:r>
                    </a:p>
                  </a:txBody>
                  <a:tcPr marL="47625" marR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310613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r" fontAlgn="t"/>
                      <a:endParaRPr lang="en-GB">
                        <a:effectLst/>
                        <a:latin typeface="SFMono-Regular"/>
                      </a:endParaRPr>
                    </a:p>
                  </a:txBody>
                  <a:tcPr marL="47625" marR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  <a:latin typeface="SFMono-Regular"/>
                        </a:rPr>
                        <a:t>after</a:t>
                      </a:r>
                    </a:p>
                  </a:txBody>
                  <a:tcPr marL="47625" marR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08122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r" fontAlgn="t"/>
                      <a:endParaRPr lang="en-GB">
                        <a:effectLst/>
                        <a:latin typeface="SFMono-Regular"/>
                      </a:endParaRPr>
                    </a:p>
                  </a:txBody>
                  <a:tcPr marL="47625" marR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  <a:latin typeface="SFMono-Regular"/>
                        </a:rPr>
                        <a:t>again</a:t>
                      </a:r>
                    </a:p>
                  </a:txBody>
                  <a:tcPr marL="47625" marR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70807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r" fontAlgn="t"/>
                      <a:endParaRPr lang="en-GB">
                        <a:effectLst/>
                        <a:latin typeface="SFMono-Regular"/>
                      </a:endParaRPr>
                    </a:p>
                  </a:txBody>
                  <a:tcPr marL="47625" marR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  <a:latin typeface="SFMono-Regular"/>
                        </a:rPr>
                        <a:t>against</a:t>
                      </a:r>
                    </a:p>
                  </a:txBody>
                  <a:tcPr marL="47625" marR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519151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r" fontAlgn="t"/>
                      <a:endParaRPr lang="en-GB">
                        <a:effectLst/>
                        <a:latin typeface="SFMono-Regular"/>
                      </a:endParaRPr>
                    </a:p>
                  </a:txBody>
                  <a:tcPr marL="47625" marR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  <a:latin typeface="SFMono-Regular"/>
                        </a:rPr>
                        <a:t>all</a:t>
                      </a:r>
                    </a:p>
                  </a:txBody>
                  <a:tcPr marL="47625" marR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2219521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r" fontAlgn="t"/>
                      <a:endParaRPr lang="en-GB">
                        <a:effectLst/>
                        <a:latin typeface="SFMono-Regular"/>
                      </a:endParaRPr>
                    </a:p>
                  </a:txBody>
                  <a:tcPr marL="47625" marR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 smtClean="0">
                          <a:effectLst/>
                          <a:latin typeface="SFMono-Regular"/>
                        </a:rPr>
                        <a:t>almost …</a:t>
                      </a:r>
                      <a:endParaRPr lang="en-GB" dirty="0">
                        <a:effectLst/>
                        <a:latin typeface="SFMono-Regular"/>
                      </a:endParaRPr>
                    </a:p>
                  </a:txBody>
                  <a:tcPr marL="47625" marR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413012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391783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Normalisation takes abbreviated and hyphenated words and converts them into a root form</a:t>
            </a:r>
          </a:p>
          <a:p>
            <a:r>
              <a:rPr lang="en-GB" dirty="0" smtClean="0"/>
              <a:t>This is particularly useful when dealing with social media data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Normalisation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736911"/>
              </p:ext>
            </p:extLst>
          </p:nvPr>
        </p:nvGraphicFramePr>
        <p:xfrm>
          <a:off x="1475656" y="2852936"/>
          <a:ext cx="4824536" cy="2768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48272">
                  <a:extLst>
                    <a:ext uri="{9D8B030D-6E8A-4147-A177-3AD203B41FA5}">
                      <a16:colId xmlns:a16="http://schemas.microsoft.com/office/drawing/2014/main" val="2296562901"/>
                    </a:ext>
                  </a:extLst>
                </a:gridCol>
                <a:gridCol w="2376264">
                  <a:extLst>
                    <a:ext uri="{9D8B030D-6E8A-4147-A177-3AD203B41FA5}">
                      <a16:colId xmlns:a16="http://schemas.microsoft.com/office/drawing/2014/main" val="283628361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RAW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PROCESSED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12432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ur</a:t>
                      </a:r>
                      <a:endParaRPr lang="en-GB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you are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5900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b4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before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21094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:)</a:t>
                      </a:r>
                    </a:p>
                    <a:p>
                      <a:r>
                        <a:rPr lang="en-GB" dirty="0" smtClean="0"/>
                        <a:t>;)</a:t>
                      </a:r>
                    </a:p>
                    <a:p>
                      <a:r>
                        <a:rPr lang="en-GB" dirty="0" smtClean="0"/>
                        <a:t>:-)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smile</a:t>
                      </a:r>
                    </a:p>
                    <a:p>
                      <a:r>
                        <a:rPr lang="en-GB" dirty="0" smtClean="0"/>
                        <a:t>smile</a:t>
                      </a:r>
                    </a:p>
                    <a:p>
                      <a:r>
                        <a:rPr lang="en-GB" dirty="0" smtClean="0"/>
                        <a:t>smile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62393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goooood</a:t>
                      </a:r>
                      <a:endParaRPr lang="en-GB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good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7555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wtf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surprise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15149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542960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Noise in text can be numbers, symbols, punctuation, tags…</a:t>
            </a:r>
          </a:p>
          <a:p>
            <a:r>
              <a:rPr lang="en-GB" dirty="0" smtClean="0"/>
              <a:t>These can be filtered to remove numerals, punctuation characters, and short sequences of characters that have a logical structure</a:t>
            </a:r>
          </a:p>
          <a:p>
            <a:pPr lvl="1"/>
            <a:r>
              <a:rPr lang="en-GB" dirty="0" smtClean="0"/>
              <a:t>Effectively another form of stop word list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 Removal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3285868"/>
              </p:ext>
            </p:extLst>
          </p:nvPr>
        </p:nvGraphicFramePr>
        <p:xfrm>
          <a:off x="1524000" y="3982578"/>
          <a:ext cx="6096000" cy="2225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2296562901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836283610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50468028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RAW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PROCESSED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CLEANED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12432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fish17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fish17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fish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5900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why?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why?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why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21094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&lt;h1&gt;title&lt;/h1&gt;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&lt;h1&gt;title&lt;/h1&gt;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title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62393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end…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end…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7555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1.the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1.the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the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15149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780771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Once the text has been reduced to a set of basic words, these can be tagged based upon their meaning</a:t>
            </a:r>
          </a:p>
          <a:p>
            <a:pPr lvl="1"/>
            <a:r>
              <a:rPr lang="en-GB" dirty="0" smtClean="0"/>
              <a:t>This is a significant part of </a:t>
            </a:r>
            <a:r>
              <a:rPr lang="en-GB" i="1" dirty="0" smtClean="0"/>
              <a:t>sentiment analysis</a:t>
            </a:r>
            <a:endParaRPr lang="en-GB" dirty="0" smtClean="0"/>
          </a:p>
          <a:p>
            <a:r>
              <a:rPr lang="en-GB" dirty="0" smtClean="0"/>
              <a:t>The simplest approach to this is to give each word a simple polarity rating: </a:t>
            </a:r>
            <a:r>
              <a:rPr lang="en-GB" i="1" dirty="0" smtClean="0"/>
              <a:t>positive, neutral, negative</a:t>
            </a:r>
          </a:p>
          <a:p>
            <a:pPr lvl="1"/>
            <a:r>
              <a:rPr lang="en-GB" dirty="0" smtClean="0"/>
              <a:t>These can be binary or can be ratings from -10 to +10 depending on the strength of feeling associated with the word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Special Tagging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4123110"/>
              </p:ext>
            </p:extLst>
          </p:nvPr>
        </p:nvGraphicFramePr>
        <p:xfrm>
          <a:off x="3707904" y="4293096"/>
          <a:ext cx="4896543" cy="2225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32181">
                  <a:extLst>
                    <a:ext uri="{9D8B030D-6E8A-4147-A177-3AD203B41FA5}">
                      <a16:colId xmlns:a16="http://schemas.microsoft.com/office/drawing/2014/main" val="3146268650"/>
                    </a:ext>
                  </a:extLst>
                </a:gridCol>
                <a:gridCol w="1632181">
                  <a:extLst>
                    <a:ext uri="{9D8B030D-6E8A-4147-A177-3AD203B41FA5}">
                      <a16:colId xmlns:a16="http://schemas.microsoft.com/office/drawing/2014/main" val="702023691"/>
                    </a:ext>
                  </a:extLst>
                </a:gridCol>
                <a:gridCol w="1632181">
                  <a:extLst>
                    <a:ext uri="{9D8B030D-6E8A-4147-A177-3AD203B41FA5}">
                      <a16:colId xmlns:a16="http://schemas.microsoft.com/office/drawing/2014/main" val="4095163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WORD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BINARY TAG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RATING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39470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Love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+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+10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73560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Like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+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+5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97800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Dislike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-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-5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09975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Hate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-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-10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54667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Loathe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-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-10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929588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6943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short messages such as Twitter and similar systems the simplest approach is to tag based upon the emoticons used in the tweets rather than the words themselves</a:t>
            </a:r>
          </a:p>
          <a:p>
            <a:r>
              <a:rPr lang="en-GB" dirty="0" smtClean="0"/>
              <a:t>Even so, this still requires the tweets to be manually classified to provide a training dataset</a:t>
            </a:r>
          </a:p>
          <a:p>
            <a:pPr lvl="1"/>
            <a:r>
              <a:rPr lang="en-GB" dirty="0" smtClean="0"/>
              <a:t>A 1.6 million set of tagged tweets is available from </a:t>
            </a:r>
            <a:r>
              <a:rPr lang="en-GB" dirty="0" err="1" smtClean="0"/>
              <a:t>Kaggle</a:t>
            </a:r>
            <a:endParaRPr lang="en-GB" dirty="0" smtClean="0"/>
          </a:p>
          <a:p>
            <a:pPr lvl="1"/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www.kaggle.com/kazanova/sentiment140</a:t>
            </a:r>
            <a:r>
              <a:rPr lang="en-GB" dirty="0" smtClean="0"/>
              <a:t> </a:t>
            </a:r>
            <a:endParaRPr lang="en-GB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Special Tagging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5698135"/>
              </p:ext>
            </p:extLst>
          </p:nvPr>
        </p:nvGraphicFramePr>
        <p:xfrm>
          <a:off x="3707904" y="4293096"/>
          <a:ext cx="4896543" cy="2225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32181">
                  <a:extLst>
                    <a:ext uri="{9D8B030D-6E8A-4147-A177-3AD203B41FA5}">
                      <a16:colId xmlns:a16="http://schemas.microsoft.com/office/drawing/2014/main" val="3146268650"/>
                    </a:ext>
                  </a:extLst>
                </a:gridCol>
                <a:gridCol w="1632181">
                  <a:extLst>
                    <a:ext uri="{9D8B030D-6E8A-4147-A177-3AD203B41FA5}">
                      <a16:colId xmlns:a16="http://schemas.microsoft.com/office/drawing/2014/main" val="702023691"/>
                    </a:ext>
                  </a:extLst>
                </a:gridCol>
                <a:gridCol w="1632181">
                  <a:extLst>
                    <a:ext uri="{9D8B030D-6E8A-4147-A177-3AD203B41FA5}">
                      <a16:colId xmlns:a16="http://schemas.microsoft.com/office/drawing/2014/main" val="4095163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Emoticon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BINARY TAG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RATING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39470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:)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+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+10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73560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:-)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+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+10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97800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:(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-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-10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09975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:-(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-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-10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54667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:-S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-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-5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929588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351487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526376"/>
          </a:xfrm>
        </p:spPr>
        <p:txBody>
          <a:bodyPr>
            <a:normAutofit/>
          </a:bodyPr>
          <a:lstStyle/>
          <a:p>
            <a:r>
              <a:rPr lang="en-GB" dirty="0" smtClean="0"/>
              <a:t>Sentiment analysis is generally used with large numbers of relatively short messages – often from social media – to identify if it contains a positive or negative </a:t>
            </a:r>
            <a:r>
              <a:rPr lang="en-GB" dirty="0" smtClean="0"/>
              <a:t>meaning</a:t>
            </a:r>
          </a:p>
          <a:p>
            <a:pPr lvl="1"/>
            <a:r>
              <a:rPr lang="en-GB" dirty="0" smtClean="0"/>
              <a:t>This is a data mining classification task</a:t>
            </a:r>
            <a:endParaRPr lang="en-GB" dirty="0" smtClean="0"/>
          </a:p>
          <a:p>
            <a:r>
              <a:rPr lang="en-GB" dirty="0" smtClean="0"/>
              <a:t>Once each message has been tagged it can be given a value to define how positive or negative it is</a:t>
            </a:r>
          </a:p>
          <a:p>
            <a:pPr lvl="1"/>
            <a:r>
              <a:rPr lang="en-GB" dirty="0" smtClean="0"/>
              <a:t>This has limitations – “I do not like this” tags as + for “like”</a:t>
            </a:r>
          </a:p>
          <a:p>
            <a:pPr lvl="1"/>
            <a:r>
              <a:rPr lang="en-GB" dirty="0" smtClean="0"/>
              <a:t>It may be necessary to look at word pairs “not like”</a:t>
            </a:r>
          </a:p>
          <a:p>
            <a:r>
              <a:rPr lang="en-GB" dirty="0" smtClean="0"/>
              <a:t>More sophisticated analysis requires manual tagging of complete messages and then the use of complex ML algorithms to learn the structure of positive and negative sentiments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Sentiment Analysis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69658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Recommender systems predict a user’s choices based upon their preferences as either </a:t>
            </a:r>
            <a:r>
              <a:rPr lang="en-GB" sz="3200" dirty="0" smtClean="0">
                <a:sym typeface="Wingdings" panose="05000000000000000000" pitchFamily="2" charset="2"/>
              </a:rPr>
              <a:t></a:t>
            </a:r>
            <a:r>
              <a:rPr lang="en-GB" dirty="0" smtClean="0">
                <a:sym typeface="Wingdings" panose="05000000000000000000" pitchFamily="2" charset="2"/>
              </a:rPr>
              <a:t> or </a:t>
            </a:r>
            <a:r>
              <a:rPr lang="en-GB" sz="3200" dirty="0" smtClean="0">
                <a:sym typeface="Wingdings" panose="05000000000000000000" pitchFamily="2" charset="2"/>
              </a:rPr>
              <a:t></a:t>
            </a:r>
            <a:r>
              <a:rPr lang="en-GB" dirty="0" smtClean="0">
                <a:sym typeface="Wingdings" panose="05000000000000000000" pitchFamily="2" charset="2"/>
              </a:rPr>
              <a:t>, or on their comments and responses in text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The system develops clusters of users with similar preferences, with the assumption that people who show the same preferences will make similar choices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Like text analysis, this can be viewed as a form of association </a:t>
            </a:r>
            <a:r>
              <a:rPr lang="en-GB" dirty="0" smtClean="0">
                <a:sym typeface="Wingdings" panose="05000000000000000000" pitchFamily="2" charset="2"/>
              </a:rPr>
              <a:t>analysis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Generates rulesets of the type “if user likes A,B then they will like X,Y”</a:t>
            </a:r>
            <a:endParaRPr lang="en-GB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Recommender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73469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 text analysis tasks are either classification or association tasks these can be performed within Weka</a:t>
            </a:r>
          </a:p>
          <a:p>
            <a:r>
              <a:rPr lang="en-GB" dirty="0" smtClean="0"/>
              <a:t>Some of the Weka filters are useful for preprocessing the data, but much of the preprocessing will need to be done before importing the data to Weka</a:t>
            </a:r>
          </a:p>
          <a:p>
            <a:pPr lvl="1"/>
            <a:r>
              <a:rPr lang="en-GB" dirty="0" smtClean="0"/>
              <a:t>This can be done using R or any other appropriate tool</a:t>
            </a:r>
          </a:p>
          <a:p>
            <a:pPr lvl="1"/>
            <a:r>
              <a:rPr lang="en-GB" dirty="0" smtClean="0"/>
              <a:t>Excel is unlikely to handle a 1.6 million tweet dataset gracefully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Text Analysis in Weka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072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214974"/>
          </a:xfrm>
        </p:spPr>
        <p:txBody>
          <a:bodyPr>
            <a:normAutofit/>
          </a:bodyPr>
          <a:lstStyle/>
          <a:p>
            <a:r>
              <a:rPr lang="en-GB" sz="2200" dirty="0" smtClean="0"/>
              <a:t>Stanford paper on sentiment analysis of tweets</a:t>
            </a:r>
          </a:p>
          <a:p>
            <a:pPr lvl="1"/>
            <a:r>
              <a:rPr lang="en-GB" sz="1800" dirty="0">
                <a:hlinkClick r:id="rId2"/>
              </a:rPr>
              <a:t>https://</a:t>
            </a:r>
            <a:r>
              <a:rPr lang="en-GB" sz="1800" dirty="0" smtClean="0">
                <a:hlinkClick r:id="rId2"/>
              </a:rPr>
              <a:t>www-cs.stanford.edu/people/alecmgo/papers/TwitterDistantSupervision09.pdf</a:t>
            </a:r>
            <a:endParaRPr lang="en-GB" sz="1800" dirty="0" smtClean="0"/>
          </a:p>
          <a:p>
            <a:endParaRPr lang="en-GB" sz="22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Reading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10968</TotalTime>
  <Words>1260</Words>
  <Application>Microsoft Office PowerPoint</Application>
  <PresentationFormat>On-screen Show (4:3)</PresentationFormat>
  <Paragraphs>262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Calibri</vt:lpstr>
      <vt:lpstr>Lucida Sans Unicode</vt:lpstr>
      <vt:lpstr>SFMono-Regular</vt:lpstr>
      <vt:lpstr>Verdana</vt:lpstr>
      <vt:lpstr>Wingdings</vt:lpstr>
      <vt:lpstr>Wingdings 2</vt:lpstr>
      <vt:lpstr>Wingdings 3</vt:lpstr>
      <vt:lpstr>Concourse</vt:lpstr>
      <vt:lpstr>Data Mining &amp; Visualisation</vt:lpstr>
      <vt:lpstr>Text Mining</vt:lpstr>
      <vt:lpstr>Text Mining, Text Analytics, &amp; Text Analysis</vt:lpstr>
      <vt:lpstr>Frequency Analysis</vt:lpstr>
      <vt:lpstr>Frequency Analysis</vt:lpstr>
      <vt:lpstr>Frequency Analysis</vt:lpstr>
      <vt:lpstr>Natural Language Processing (NLP)</vt:lpstr>
      <vt:lpstr>Preprocessing Text for Data Mining</vt:lpstr>
      <vt:lpstr>Change to Lower Case</vt:lpstr>
      <vt:lpstr>Stemming</vt:lpstr>
      <vt:lpstr>Lemmatisation</vt:lpstr>
      <vt:lpstr>Stop Words</vt:lpstr>
      <vt:lpstr>Normalisation</vt:lpstr>
      <vt:lpstr>Noise Removal</vt:lpstr>
      <vt:lpstr>Special Tagging</vt:lpstr>
      <vt:lpstr>Special Tagging</vt:lpstr>
      <vt:lpstr>Sentiment Analysis</vt:lpstr>
      <vt:lpstr>Recommender Systems</vt:lpstr>
      <vt:lpstr>Text Analysis in Weka</vt:lpstr>
      <vt:lpstr>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NJW</dc:creator>
  <cp:lastModifiedBy>Nik Whitehead</cp:lastModifiedBy>
  <cp:revision>475</cp:revision>
  <dcterms:created xsi:type="dcterms:W3CDTF">2011-09-13T10:27:46Z</dcterms:created>
  <dcterms:modified xsi:type="dcterms:W3CDTF">2021-04-06T10:20:29Z</dcterms:modified>
</cp:coreProperties>
</file>