
<file path=[Content_Types].xml><?xml version="1.0" encoding="utf-8"?>
<Types xmlns="http://schemas.openxmlformats.org/package/2006/content-types">
  <Override PartName="/ppt/slides/slide6.xml" ContentType="application/vnd.openxmlformats-officedocument.presentationml.slide+xml"/>
  <Override PartName="/ppt/slides/slide29.xml" ContentType="application/vnd.openxmlformats-officedocument.presentationml.slide+xml"/>
  <Override PartName="/ppt/slides/slide38.xml" ContentType="application/vnd.openxmlformats-officedocument.presentationml.slide+xml"/>
  <Override PartName="/ppt/slides/slide47.xml" ContentType="application/vnd.openxmlformats-officedocument.presentationml.slide+xml"/>
  <Override PartName="/ppt/slideLayouts/slideLayout8.xml" ContentType="application/vnd.openxmlformats-officedocument.presentationml.slideLayout+xml"/>
  <Override PartName="/ppt/slideMasters/slideMaster1.xml" ContentType="application/vnd.openxmlformats-officedocument.presentationml.slideMaster+xml"/>
  <Override PartName="/ppt/slides/slide4.xml" ContentType="application/vnd.openxmlformats-officedocument.presentationml.slide+xml"/>
  <Override PartName="/ppt/slides/slide18.xml" ContentType="application/vnd.openxmlformats-officedocument.presentationml.slide+xml"/>
  <Override PartName="/ppt/slides/slide27.xml" ContentType="application/vnd.openxmlformats-officedocument.presentationml.slide+xml"/>
  <Override PartName="/ppt/slides/slide36.xml" ContentType="application/vnd.openxmlformats-officedocument.presentationml.slide+xml"/>
  <Override PartName="/ppt/slides/slide45.xml" ContentType="application/vnd.openxmlformats-officedocument.presentationml.slide+xml"/>
  <Override PartName="/ppt/slideLayouts/slideLayout4.xml" ContentType="application/vnd.openxmlformats-officedocument.presentationml.slideLayout+xml"/>
  <Override PartName="/ppt/slideLayouts/slideLayout6.xml" ContentType="application/vnd.openxmlformats-officedocument.presentationml.slideLayout+xml"/>
  <Override PartName="/ppt/theme/theme3.xml" ContentType="application/vnd.openxmlformats-officedocument.theme+xml"/>
  <Override PartName="/ppt/slides/slide2.xml" ContentType="application/vnd.openxmlformats-officedocument.presentationml.slide+xml"/>
  <Override PartName="/ppt/slides/slide16.xml" ContentType="application/vnd.openxmlformats-officedocument.presentationml.slide+xml"/>
  <Override PartName="/ppt/slides/slide25.xml" ContentType="application/vnd.openxmlformats-officedocument.presentationml.slide+xml"/>
  <Override PartName="/ppt/slides/slide34.xml" ContentType="application/vnd.openxmlformats-officedocument.presentationml.slide+xml"/>
  <Override PartName="/ppt/slides/slide43.xml" ContentType="application/vnd.openxmlformats-officedocument.presentationml.slide+xml"/>
  <Override PartName="/ppt/theme/theme1.xml" ContentType="application/vnd.openxmlformats-officedocument.theme+xml"/>
  <Override PartName="/ppt/slideLayouts/slideLayout2.xml" ContentType="application/vnd.openxmlformats-officedocument.presentationml.slideLayout+xml"/>
  <Default Extension="rels" ContentType="application/vnd.openxmlformats-package.relationships+xml"/>
  <Default Extension="xml" ContentType="application/xml"/>
  <Override PartName="/ppt/slides/slide14.xml" ContentType="application/vnd.openxmlformats-officedocument.presentationml.slide+xml"/>
  <Override PartName="/ppt/slides/slide23.xml" ContentType="application/vnd.openxmlformats-officedocument.presentationml.slide+xml"/>
  <Override PartName="/ppt/slides/slide32.xml" ContentType="application/vnd.openxmlformats-officedocument.presentationml.slide+xml"/>
  <Override PartName="/ppt/slides/slide41.xml" ContentType="application/vnd.openxmlformats-officedocument.presentationml.slide+xml"/>
  <Override PartName="/ppt/notesMasters/notesMaster1.xml" ContentType="application/vnd.openxmlformats-officedocument.presentationml.notesMaster+xml"/>
  <Override PartName="/ppt/slides/slide10.xml" ContentType="application/vnd.openxmlformats-officedocument.presentationml.slide+xml"/>
  <Override PartName="/ppt/slides/slide12.xml" ContentType="application/vnd.openxmlformats-officedocument.presentationml.slide+xml"/>
  <Override PartName="/ppt/slides/slide21.xml" ContentType="application/vnd.openxmlformats-officedocument.presentationml.slide+xml"/>
  <Override PartName="/ppt/slides/slide30.xml" ContentType="application/vnd.openxmlformats-officedocument.presentationml.slide+xml"/>
  <Override PartName="/ppt/tableStyles.xml" ContentType="application/vnd.openxmlformats-officedocument.presentationml.tableStyles+xml"/>
  <Override PartName="/ppt/slideLayouts/slideLayout11.xml" ContentType="application/vnd.openxmlformats-officedocument.presentationml.slideLayout+xml"/>
  <Override PartName="/ppt/slideLayouts/slideLayout10.xml" ContentType="application/vnd.openxmlformats-officedocument.presentationml.slideLayout+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handoutMasters/handoutMaster1.xml" ContentType="application/vnd.openxmlformats-officedocument.presentationml.handoutMaster+xml"/>
  <Override PartName="/ppt/viewProps.xml" ContentType="application/vnd.openxmlformats-officedocument.presentationml.viewProps+xml"/>
  <Override PartName="/ppt/slideLayouts/slideLayout9.xml" ContentType="application/vnd.openxmlformats-officedocument.presentationml.slideLayout+xml"/>
  <Override PartName="/docProps/core.xml" ContentType="application/vnd.openxmlformats-package.core-properties+xml"/>
  <Override PartName="/ppt/slides/slide5.xml" ContentType="application/vnd.openxmlformats-officedocument.presentationml.slide+xml"/>
  <Override PartName="/ppt/slides/slide19.xml" ContentType="application/vnd.openxmlformats-officedocument.presentationml.slide+xml"/>
  <Override PartName="/ppt/slides/slide28.xml" ContentType="application/vnd.openxmlformats-officedocument.presentationml.slide+xml"/>
  <Override PartName="/ppt/slides/slide39.xml" ContentType="application/vnd.openxmlformats-officedocument.presentationml.slide+xml"/>
  <Override PartName="/ppt/slideLayouts/slideLayout7.xml" ContentType="application/vnd.openxmlformats-officedocument.presentationml.slideLayout+xml"/>
  <Default Extension="png" ContentType="image/png"/>
  <Override PartName="/ppt/slides/slide3.xml" ContentType="application/vnd.openxmlformats-officedocument.presentationml.slide+xml"/>
  <Override PartName="/ppt/slides/slide17.xml" ContentType="application/vnd.openxmlformats-officedocument.presentationml.slide+xml"/>
  <Override PartName="/ppt/slides/slide26.xml" ContentType="application/vnd.openxmlformats-officedocument.presentationml.slide+xml"/>
  <Override PartName="/ppt/slides/slide37.xml" ContentType="application/vnd.openxmlformats-officedocument.presentationml.slide+xml"/>
  <Override PartName="/ppt/slides/slide46.xml" ContentType="application/vnd.openxmlformats-officedocument.presentationml.slide+xml"/>
  <Override PartName="/ppt/presProps.xml" ContentType="application/vnd.openxmlformats-officedocument.presentationml.presProps+xml"/>
  <Override PartName="/ppt/slideLayouts/slideLayout5.xml" ContentType="application/vnd.openxmlformats-officedocument.presentationml.slideLayout+xml"/>
  <Override PartName="/ppt/theme/theme2.xml" ContentType="application/vnd.openxmlformats-officedocument.theme+xml"/>
  <Override PartName="/ppt/slides/slide1.xml" ContentType="application/vnd.openxmlformats-officedocument.presentationml.slide+xml"/>
  <Override PartName="/ppt/slides/slide15.xml" ContentType="application/vnd.openxmlformats-officedocument.presentationml.slide+xml"/>
  <Override PartName="/ppt/slides/slide24.xml" ContentType="application/vnd.openxmlformats-officedocument.presentationml.slide+xml"/>
  <Override PartName="/ppt/slides/slide33.xml" ContentType="application/vnd.openxmlformats-officedocument.presentationml.slide+xml"/>
  <Override PartName="/ppt/slides/slide35.xml" ContentType="application/vnd.openxmlformats-officedocument.presentationml.slide+xml"/>
  <Override PartName="/ppt/slides/slide44.xml" ContentType="application/vnd.openxmlformats-officedocument.presentationml.slide+xml"/>
  <Default Extension="jpeg" ContentType="image/jpeg"/>
  <Override PartName="/ppt/slideLayouts/slideLayout3.xml" ContentType="application/vnd.openxmlformats-officedocument.presentationml.slideLayout+xml"/>
  <Override PartName="/ppt/presentation.xml" ContentType="application/vnd.openxmlformats-officedocument.presentationml.presentation.main+xml"/>
  <Override PartName="/ppt/slides/slide13.xml" ContentType="application/vnd.openxmlformats-officedocument.presentationml.slide+xml"/>
  <Override PartName="/ppt/slides/slide22.xml" ContentType="application/vnd.openxmlformats-officedocument.presentationml.slide+xml"/>
  <Override PartName="/ppt/slides/slide31.xml" ContentType="application/vnd.openxmlformats-officedocument.presentationml.slide+xml"/>
  <Override PartName="/ppt/slides/slide42.xml" ContentType="application/vnd.openxmlformats-officedocument.presentationml.slide+xml"/>
  <Override PartName="/ppt/slideLayouts/slideLayout1.xml" ContentType="application/vnd.openxmlformats-officedocument.presentationml.slideLayout+xml"/>
  <Override PartName="/docProps/app.xml" ContentType="application/vnd.openxmlformats-officedocument.extended-properties+xml"/>
  <Override PartName="/ppt/slides/slide11.xml" ContentType="application/vnd.openxmlformats-officedocument.presentationml.slide+xml"/>
  <Override PartName="/ppt/slides/slide20.xml" ContentType="application/vnd.openxmlformats-officedocument.presentationml.slide+xml"/>
  <Override PartName="/ppt/slides/slide40.xml" ContentType="application/vnd.openxmlformats-officedocument.presentationml.slide+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813" r:id="rId1"/>
  </p:sldMasterIdLst>
  <p:notesMasterIdLst>
    <p:notesMasterId r:id="rId49"/>
  </p:notesMasterIdLst>
  <p:handoutMasterIdLst>
    <p:handoutMasterId r:id="rId50"/>
  </p:handoutMasterIdLst>
  <p:sldIdLst>
    <p:sldId id="256" r:id="rId2"/>
    <p:sldId id="447" r:id="rId3"/>
    <p:sldId id="453" r:id="rId4"/>
    <p:sldId id="473" r:id="rId5"/>
    <p:sldId id="474" r:id="rId6"/>
    <p:sldId id="475" r:id="rId7"/>
    <p:sldId id="488" r:id="rId8"/>
    <p:sldId id="468" r:id="rId9"/>
    <p:sldId id="469" r:id="rId10"/>
    <p:sldId id="470" r:id="rId11"/>
    <p:sldId id="471" r:id="rId12"/>
    <p:sldId id="476" r:id="rId13"/>
    <p:sldId id="477" r:id="rId14"/>
    <p:sldId id="478" r:id="rId15"/>
    <p:sldId id="484" r:id="rId16"/>
    <p:sldId id="479" r:id="rId17"/>
    <p:sldId id="480" r:id="rId18"/>
    <p:sldId id="481" r:id="rId19"/>
    <p:sldId id="486" r:id="rId20"/>
    <p:sldId id="485" r:id="rId21"/>
    <p:sldId id="487" r:id="rId22"/>
    <p:sldId id="482" r:id="rId23"/>
    <p:sldId id="483" r:id="rId24"/>
    <p:sldId id="490" r:id="rId25"/>
    <p:sldId id="489" r:id="rId26"/>
    <p:sldId id="491" r:id="rId27"/>
    <p:sldId id="509" r:id="rId28"/>
    <p:sldId id="492" r:id="rId29"/>
    <p:sldId id="493" r:id="rId30"/>
    <p:sldId id="503" r:id="rId31"/>
    <p:sldId id="500" r:id="rId32"/>
    <p:sldId id="502" r:id="rId33"/>
    <p:sldId id="499" r:id="rId34"/>
    <p:sldId id="501" r:id="rId35"/>
    <p:sldId id="498" r:id="rId36"/>
    <p:sldId id="510" r:id="rId37"/>
    <p:sldId id="505" r:id="rId38"/>
    <p:sldId id="494" r:id="rId39"/>
    <p:sldId id="504" r:id="rId40"/>
    <p:sldId id="495" r:id="rId41"/>
    <p:sldId id="497" r:id="rId42"/>
    <p:sldId id="507" r:id="rId43"/>
    <p:sldId id="508" r:id="rId44"/>
    <p:sldId id="506" r:id="rId45"/>
    <p:sldId id="511" r:id="rId46"/>
    <p:sldId id="457" r:id="rId47"/>
    <p:sldId id="418" r:id="rId48"/>
  </p:sldIdLst>
  <p:sldSz cx="9144000" cy="6858000" type="screen4x3"/>
  <p:notesSz cx="9144000" cy="6858000"/>
  <p:defaultTextStyle>
    <a:defPPr>
      <a:defRPr lang="en-US"/>
    </a:defPPr>
    <a:lvl1pPr algn="l" rtl="0" fontAlgn="base">
      <a:spcBef>
        <a:spcPct val="0"/>
      </a:spcBef>
      <a:spcAft>
        <a:spcPct val="0"/>
      </a:spcAft>
      <a:defRPr kern="1200">
        <a:solidFill>
          <a:schemeClr val="tx1"/>
        </a:solidFill>
        <a:latin typeface="Arial" charset="0"/>
        <a:ea typeface="+mn-ea"/>
        <a:cs typeface="+mn-cs"/>
      </a:defRPr>
    </a:lvl1pPr>
    <a:lvl2pPr marL="457200" algn="l" rtl="0" fontAlgn="base">
      <a:spcBef>
        <a:spcPct val="0"/>
      </a:spcBef>
      <a:spcAft>
        <a:spcPct val="0"/>
      </a:spcAft>
      <a:defRPr kern="1200">
        <a:solidFill>
          <a:schemeClr val="tx1"/>
        </a:solidFill>
        <a:latin typeface="Arial" charset="0"/>
        <a:ea typeface="+mn-ea"/>
        <a:cs typeface="+mn-cs"/>
      </a:defRPr>
    </a:lvl2pPr>
    <a:lvl3pPr marL="914400" algn="l" rtl="0" fontAlgn="base">
      <a:spcBef>
        <a:spcPct val="0"/>
      </a:spcBef>
      <a:spcAft>
        <a:spcPct val="0"/>
      </a:spcAft>
      <a:defRPr kern="1200">
        <a:solidFill>
          <a:schemeClr val="tx1"/>
        </a:solidFill>
        <a:latin typeface="Arial" charset="0"/>
        <a:ea typeface="+mn-ea"/>
        <a:cs typeface="+mn-cs"/>
      </a:defRPr>
    </a:lvl3pPr>
    <a:lvl4pPr marL="1371600" algn="l" rtl="0" fontAlgn="base">
      <a:spcBef>
        <a:spcPct val="0"/>
      </a:spcBef>
      <a:spcAft>
        <a:spcPct val="0"/>
      </a:spcAft>
      <a:defRPr kern="1200">
        <a:solidFill>
          <a:schemeClr val="tx1"/>
        </a:solidFill>
        <a:latin typeface="Arial" charset="0"/>
        <a:ea typeface="+mn-ea"/>
        <a:cs typeface="+mn-cs"/>
      </a:defRPr>
    </a:lvl4pPr>
    <a:lvl5pPr marL="1828800" algn="l" rtl="0" fontAlgn="base">
      <a:spcBef>
        <a:spcPct val="0"/>
      </a:spcBef>
      <a:spcAft>
        <a:spcPct val="0"/>
      </a:spcAft>
      <a:defRPr kern="1200">
        <a:solidFill>
          <a:schemeClr val="tx1"/>
        </a:solidFill>
        <a:latin typeface="Arial" charset="0"/>
        <a:ea typeface="+mn-ea"/>
        <a:cs typeface="+mn-cs"/>
      </a:defRPr>
    </a:lvl5pPr>
    <a:lvl6pPr marL="2286000" algn="l" defTabSz="914400" rtl="0" eaLnBrk="1" latinLnBrk="0" hangingPunct="1">
      <a:defRPr kern="1200">
        <a:solidFill>
          <a:schemeClr val="tx1"/>
        </a:solidFill>
        <a:latin typeface="Arial" charset="0"/>
        <a:ea typeface="+mn-ea"/>
        <a:cs typeface="+mn-cs"/>
      </a:defRPr>
    </a:lvl6pPr>
    <a:lvl7pPr marL="2743200" algn="l" defTabSz="914400" rtl="0" eaLnBrk="1" latinLnBrk="0" hangingPunct="1">
      <a:defRPr kern="1200">
        <a:solidFill>
          <a:schemeClr val="tx1"/>
        </a:solidFill>
        <a:latin typeface="Arial" charset="0"/>
        <a:ea typeface="+mn-ea"/>
        <a:cs typeface="+mn-cs"/>
      </a:defRPr>
    </a:lvl7pPr>
    <a:lvl8pPr marL="3200400" algn="l" defTabSz="914400" rtl="0" eaLnBrk="1" latinLnBrk="0" hangingPunct="1">
      <a:defRPr kern="1200">
        <a:solidFill>
          <a:schemeClr val="tx1"/>
        </a:solidFill>
        <a:latin typeface="Arial" charset="0"/>
        <a:ea typeface="+mn-ea"/>
        <a:cs typeface="+mn-cs"/>
      </a:defRPr>
    </a:lvl8pPr>
    <a:lvl9pPr marL="3657600" algn="l" defTabSz="914400" rtl="0" eaLnBrk="1" latinLnBrk="0" hangingPunct="1">
      <a:defRPr kern="1200">
        <a:solidFill>
          <a:schemeClr val="tx1"/>
        </a:solidFill>
        <a:latin typeface="Arial" charset="0"/>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000099"/>
    <a:srgbClr val="331BC3"/>
  </p:clrMru>
  <p:extLst>
    <p:ext uri="{E76CE94A-603C-4142-B9EB-6D1370010A27}">
      <p14:discardImageEditData xmlns:p14="http://schemas.microsoft.com/office/powerpoint/2010/main" xmlns="" val="0"/>
    </p:ext>
    <p:ext uri="{D31A062A-798A-4329-ABDD-BBA856620510}">
      <p14:defaultImageDpi xmlns:p14="http://schemas.microsoft.com/office/powerpoint/2010/main" xmlns=""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620"/>
    <p:restoredTop sz="94660"/>
  </p:normalViewPr>
  <p:slideViewPr>
    <p:cSldViewPr>
      <p:cViewPr>
        <p:scale>
          <a:sx n="75" d="100"/>
          <a:sy n="75" d="100"/>
        </p:scale>
        <p:origin x="-1200" y="192"/>
      </p:cViewPr>
      <p:guideLst>
        <p:guide orient="horz" pos="2160"/>
        <p:guide pos="2880"/>
      </p:guideLst>
    </p:cSldViewPr>
  </p:slideViewPr>
  <p:notesTextViewPr>
    <p:cViewPr>
      <p:scale>
        <a:sx n="100" d="100"/>
        <a:sy n="100" d="100"/>
      </p:scale>
      <p:origin x="0" y="0"/>
    </p:cViewPr>
  </p:notesTextViewPr>
  <p:sorterViewPr>
    <p:cViewPr>
      <p:scale>
        <a:sx n="66" d="100"/>
        <a:sy n="66" d="100"/>
      </p:scale>
      <p:origin x="0" y="0"/>
    </p:cViewPr>
  </p:sorterViewPr>
  <p:gridSpacing cx="73736200" cy="73736200"/>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slide" Target="slides/slide38.xml"/><Relationship Id="rId3" Type="http://schemas.openxmlformats.org/officeDocument/2006/relationships/slide" Target="slides/slide2.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slide" Target="slides/slide41.xml"/><Relationship Id="rId47" Type="http://schemas.openxmlformats.org/officeDocument/2006/relationships/slide" Target="slides/slide46.xml"/><Relationship Id="rId50" Type="http://schemas.openxmlformats.org/officeDocument/2006/relationships/handoutMaster" Target="handoutMasters/handoutMaster1.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46" Type="http://schemas.openxmlformats.org/officeDocument/2006/relationships/slide" Target="slides/slide45.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41" Type="http://schemas.openxmlformats.org/officeDocument/2006/relationships/slide" Target="slides/slide40.xml"/><Relationship Id="rId54" Type="http://schemas.openxmlformats.org/officeDocument/2006/relationships/tableStyles" Target="tableStyle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slide" Target="slides/slide39.xml"/><Relationship Id="rId45" Type="http://schemas.openxmlformats.org/officeDocument/2006/relationships/slide" Target="slides/slide44.xml"/><Relationship Id="rId53" Type="http://schemas.openxmlformats.org/officeDocument/2006/relationships/theme" Target="theme/theme1.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49" Type="http://schemas.openxmlformats.org/officeDocument/2006/relationships/notesMaster" Target="notesMasters/notesMaster1.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4" Type="http://schemas.openxmlformats.org/officeDocument/2006/relationships/slide" Target="slides/slide43.xml"/><Relationship Id="rId52" Type="http://schemas.openxmlformats.org/officeDocument/2006/relationships/viewProps" Target="viewProp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slide" Target="slides/slide42.xml"/><Relationship Id="rId48" Type="http://schemas.openxmlformats.org/officeDocument/2006/relationships/slide" Target="slides/slide47.xml"/><Relationship Id="rId8" Type="http://schemas.openxmlformats.org/officeDocument/2006/relationships/slide" Target="slides/slide7.xml"/><Relationship Id="rId51" Type="http://schemas.openxmlformats.org/officeDocument/2006/relationships/presProps" Target="presProps.xml"/></Relationships>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3962400" cy="342900"/>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sz="quarter" idx="1"/>
          </p:nvPr>
        </p:nvSpPr>
        <p:spPr>
          <a:xfrm>
            <a:off x="5179484" y="0"/>
            <a:ext cx="3962400" cy="342900"/>
          </a:xfrm>
          <a:prstGeom prst="rect">
            <a:avLst/>
          </a:prstGeom>
        </p:spPr>
        <p:txBody>
          <a:bodyPr vert="horz" lIns="91440" tIns="45720" rIns="91440" bIns="45720" rtlCol="0"/>
          <a:lstStyle>
            <a:lvl1pPr algn="r">
              <a:defRPr sz="1200"/>
            </a:lvl1pPr>
          </a:lstStyle>
          <a:p>
            <a:fld id="{47E29371-87FB-4F4D-AB47-2706D65751F0}" type="datetimeFigureOut">
              <a:rPr lang="en-GB" smtClean="0"/>
              <a:pPr/>
              <a:t>23/10/2017</a:t>
            </a:fld>
            <a:endParaRPr lang="en-GB"/>
          </a:p>
        </p:txBody>
      </p:sp>
      <p:sp>
        <p:nvSpPr>
          <p:cNvPr id="4" name="Footer Placeholder 3"/>
          <p:cNvSpPr>
            <a:spLocks noGrp="1"/>
          </p:cNvSpPr>
          <p:nvPr>
            <p:ph type="ftr" sz="quarter" idx="2"/>
          </p:nvPr>
        </p:nvSpPr>
        <p:spPr>
          <a:xfrm>
            <a:off x="0" y="6513910"/>
            <a:ext cx="3962400" cy="342900"/>
          </a:xfrm>
          <a:prstGeom prst="rect">
            <a:avLst/>
          </a:prstGeom>
        </p:spPr>
        <p:txBody>
          <a:bodyPr vert="horz" lIns="91440" tIns="45720" rIns="91440" bIns="45720" rtlCol="0" anchor="b"/>
          <a:lstStyle>
            <a:lvl1pPr algn="l">
              <a:defRPr sz="1200"/>
            </a:lvl1pPr>
          </a:lstStyle>
          <a:p>
            <a:endParaRPr lang="en-GB"/>
          </a:p>
        </p:txBody>
      </p:sp>
      <p:sp>
        <p:nvSpPr>
          <p:cNvPr id="5" name="Slide Number Placeholder 4"/>
          <p:cNvSpPr>
            <a:spLocks noGrp="1"/>
          </p:cNvSpPr>
          <p:nvPr>
            <p:ph type="sldNum" sz="quarter" idx="3"/>
          </p:nvPr>
        </p:nvSpPr>
        <p:spPr>
          <a:xfrm>
            <a:off x="5179484" y="6513910"/>
            <a:ext cx="3962400" cy="342900"/>
          </a:xfrm>
          <a:prstGeom prst="rect">
            <a:avLst/>
          </a:prstGeom>
        </p:spPr>
        <p:txBody>
          <a:bodyPr vert="horz" lIns="91440" tIns="45720" rIns="91440" bIns="45720" rtlCol="0" anchor="b"/>
          <a:lstStyle>
            <a:lvl1pPr algn="r">
              <a:defRPr sz="1200"/>
            </a:lvl1pPr>
          </a:lstStyle>
          <a:p>
            <a:fld id="{7AE3EF0C-7EB4-4E82-BF7C-4C53F0C14FFA}" type="slidenum">
              <a:rPr lang="en-GB" smtClean="0"/>
              <a:pPr/>
              <a:t>‹#›</a:t>
            </a:fld>
            <a:endParaRPr lang="en-GB"/>
          </a:p>
        </p:txBody>
      </p:sp>
    </p:spTree>
    <p:extLst>
      <p:ext uri="{BB962C8B-B14F-4D97-AF65-F5344CB8AC3E}">
        <p14:creationId xmlns:p14="http://schemas.microsoft.com/office/powerpoint/2010/main" xmlns="" val="3195432167"/>
      </p:ext>
    </p:extLst>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3962400" cy="342900"/>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idx="1"/>
          </p:nvPr>
        </p:nvSpPr>
        <p:spPr>
          <a:xfrm>
            <a:off x="5179484" y="0"/>
            <a:ext cx="3962400" cy="342900"/>
          </a:xfrm>
          <a:prstGeom prst="rect">
            <a:avLst/>
          </a:prstGeom>
        </p:spPr>
        <p:txBody>
          <a:bodyPr vert="horz" lIns="91440" tIns="45720" rIns="91440" bIns="45720" rtlCol="0"/>
          <a:lstStyle>
            <a:lvl1pPr algn="r">
              <a:defRPr sz="1200"/>
            </a:lvl1pPr>
          </a:lstStyle>
          <a:p>
            <a:fld id="{90DB64D1-7E7D-4EB9-829A-62A2D03CE4AA}" type="datetimeFigureOut">
              <a:rPr lang="en-GB" smtClean="0"/>
              <a:pPr/>
              <a:t>23/10/2017</a:t>
            </a:fld>
            <a:endParaRPr lang="en-GB"/>
          </a:p>
        </p:txBody>
      </p:sp>
      <p:sp>
        <p:nvSpPr>
          <p:cNvPr id="4" name="Slide Image Placeholder 3"/>
          <p:cNvSpPr>
            <a:spLocks noGrp="1" noRot="1" noChangeAspect="1"/>
          </p:cNvSpPr>
          <p:nvPr>
            <p:ph type="sldImg" idx="2"/>
          </p:nvPr>
        </p:nvSpPr>
        <p:spPr>
          <a:xfrm>
            <a:off x="2857500" y="514350"/>
            <a:ext cx="3429000" cy="2571750"/>
          </a:xfrm>
          <a:prstGeom prst="rect">
            <a:avLst/>
          </a:prstGeom>
          <a:noFill/>
          <a:ln w="12700">
            <a:solidFill>
              <a:prstClr val="black"/>
            </a:solidFill>
          </a:ln>
        </p:spPr>
        <p:txBody>
          <a:bodyPr vert="horz" lIns="91440" tIns="45720" rIns="91440" bIns="45720" rtlCol="0" anchor="ctr"/>
          <a:lstStyle/>
          <a:p>
            <a:endParaRPr lang="en-GB"/>
          </a:p>
        </p:txBody>
      </p:sp>
      <p:sp>
        <p:nvSpPr>
          <p:cNvPr id="5" name="Notes Placeholder 4"/>
          <p:cNvSpPr>
            <a:spLocks noGrp="1"/>
          </p:cNvSpPr>
          <p:nvPr>
            <p:ph type="body" sz="quarter" idx="3"/>
          </p:nvPr>
        </p:nvSpPr>
        <p:spPr>
          <a:xfrm>
            <a:off x="914400" y="3257550"/>
            <a:ext cx="7315200" cy="3086100"/>
          </a:xfrm>
          <a:prstGeom prst="rect">
            <a:avLst/>
          </a:prstGeom>
        </p:spPr>
        <p:txBody>
          <a:bodyPr vert="horz" lIns="91440" tIns="45720" rIns="9144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6" name="Footer Placeholder 5"/>
          <p:cNvSpPr>
            <a:spLocks noGrp="1"/>
          </p:cNvSpPr>
          <p:nvPr>
            <p:ph type="ftr" sz="quarter" idx="4"/>
          </p:nvPr>
        </p:nvSpPr>
        <p:spPr>
          <a:xfrm>
            <a:off x="0" y="6513910"/>
            <a:ext cx="3962400" cy="342900"/>
          </a:xfrm>
          <a:prstGeom prst="rect">
            <a:avLst/>
          </a:prstGeom>
        </p:spPr>
        <p:txBody>
          <a:bodyPr vert="horz" lIns="91440" tIns="45720" rIns="91440" bIns="45720" rtlCol="0" anchor="b"/>
          <a:lstStyle>
            <a:lvl1pPr algn="l">
              <a:defRPr sz="1200"/>
            </a:lvl1pPr>
          </a:lstStyle>
          <a:p>
            <a:endParaRPr lang="en-GB"/>
          </a:p>
        </p:txBody>
      </p:sp>
      <p:sp>
        <p:nvSpPr>
          <p:cNvPr id="7" name="Slide Number Placeholder 6"/>
          <p:cNvSpPr>
            <a:spLocks noGrp="1"/>
          </p:cNvSpPr>
          <p:nvPr>
            <p:ph type="sldNum" sz="quarter" idx="5"/>
          </p:nvPr>
        </p:nvSpPr>
        <p:spPr>
          <a:xfrm>
            <a:off x="5179484" y="6513910"/>
            <a:ext cx="3962400" cy="342900"/>
          </a:xfrm>
          <a:prstGeom prst="rect">
            <a:avLst/>
          </a:prstGeom>
        </p:spPr>
        <p:txBody>
          <a:bodyPr vert="horz" lIns="91440" tIns="45720" rIns="91440" bIns="45720" rtlCol="0" anchor="b"/>
          <a:lstStyle>
            <a:lvl1pPr algn="r">
              <a:defRPr sz="1200"/>
            </a:lvl1pPr>
          </a:lstStyle>
          <a:p>
            <a:fld id="{40D193EC-F29A-4802-9DED-69FA59CA1CA4}" type="slidenum">
              <a:rPr lang="en-GB" smtClean="0"/>
              <a:pPr/>
              <a:t>‹#›</a:t>
            </a:fld>
            <a:endParaRPr lang="en-GB"/>
          </a:p>
        </p:txBody>
      </p:sp>
    </p:spTree>
    <p:extLst>
      <p:ext uri="{BB962C8B-B14F-4D97-AF65-F5344CB8AC3E}">
        <p14:creationId xmlns:p14="http://schemas.microsoft.com/office/powerpoint/2010/main" xmlns="" val="1920803366"/>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Title Slide">
    <p:bg>
      <p:bgRef idx="1001">
        <a:schemeClr val="bg2"/>
      </p:bgRef>
    </p:bg>
    <p:spTree>
      <p:nvGrpSpPr>
        <p:cNvPr id="1" name=""/>
        <p:cNvGrpSpPr/>
        <p:nvPr/>
      </p:nvGrpSpPr>
      <p:grpSpPr>
        <a:xfrm>
          <a:off x="0" y="0"/>
          <a:ext cx="0" cy="0"/>
          <a:chOff x="0" y="0"/>
          <a:chExt cx="0" cy="0"/>
        </a:xfrm>
      </p:grpSpPr>
      <p:sp>
        <p:nvSpPr>
          <p:cNvPr id="7" name="Rectangle 6"/>
          <p:cNvSpPr/>
          <p:nvPr/>
        </p:nvSpPr>
        <p:spPr bwMode="white">
          <a:xfrm>
            <a:off x="0" y="5971032"/>
            <a:ext cx="9144000" cy="886968"/>
          </a:xfrm>
          <a:prstGeom prst="rect">
            <a:avLst/>
          </a:prstGeom>
          <a:solidFill>
            <a:srgbClr val="FFFFFF"/>
          </a:solidFill>
          <a:ln w="50800" cap="rnd" cmpd="dbl"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10" name="Rectangle 9"/>
          <p:cNvSpPr/>
          <p:nvPr/>
        </p:nvSpPr>
        <p:spPr>
          <a:xfrm>
            <a:off x="-9144" y="6053328"/>
            <a:ext cx="2249424" cy="713232"/>
          </a:xfrm>
          <a:prstGeom prst="rect">
            <a:avLst/>
          </a:prstGeom>
          <a:solidFill>
            <a:schemeClr val="accent2">
              <a:alpha val="100000"/>
            </a:schemeClr>
          </a:solidFill>
          <a:ln w="50800" cap="rnd" cmpd="dbl"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11" name="Rectangle 10"/>
          <p:cNvSpPr/>
          <p:nvPr/>
        </p:nvSpPr>
        <p:spPr>
          <a:xfrm>
            <a:off x="2359152" y="6044184"/>
            <a:ext cx="6784848" cy="713232"/>
          </a:xfrm>
          <a:prstGeom prst="rect">
            <a:avLst/>
          </a:prstGeom>
          <a:solidFill>
            <a:schemeClr val="accent1">
              <a:alpha val="100000"/>
            </a:schemeClr>
          </a:solidFill>
          <a:ln w="50800" cap="rnd" cmpd="dbl"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8" name="Title 7"/>
          <p:cNvSpPr>
            <a:spLocks noGrp="1"/>
          </p:cNvSpPr>
          <p:nvPr>
            <p:ph type="ctrTitle"/>
          </p:nvPr>
        </p:nvSpPr>
        <p:spPr>
          <a:xfrm>
            <a:off x="2362200" y="4038600"/>
            <a:ext cx="6477000" cy="1828800"/>
          </a:xfrm>
        </p:spPr>
        <p:txBody>
          <a:bodyPr anchor="b"/>
          <a:lstStyle>
            <a:lvl1pPr>
              <a:defRPr cap="all" baseline="0"/>
            </a:lvl1pPr>
          </a:lstStyle>
          <a:p>
            <a:r>
              <a:rPr kumimoji="0" lang="en-US" smtClean="0"/>
              <a:t>Click to edit Master title style</a:t>
            </a:r>
            <a:endParaRPr kumimoji="0" lang="en-US"/>
          </a:p>
        </p:txBody>
      </p:sp>
      <p:sp>
        <p:nvSpPr>
          <p:cNvPr id="9" name="Subtitle 8"/>
          <p:cNvSpPr>
            <a:spLocks noGrp="1"/>
          </p:cNvSpPr>
          <p:nvPr>
            <p:ph type="subTitle" idx="1"/>
          </p:nvPr>
        </p:nvSpPr>
        <p:spPr>
          <a:xfrm>
            <a:off x="2362200" y="6050037"/>
            <a:ext cx="6705600" cy="685800"/>
          </a:xfrm>
        </p:spPr>
        <p:txBody>
          <a:bodyPr anchor="ctr">
            <a:normAutofit/>
          </a:bodyPr>
          <a:lstStyle>
            <a:lvl1pPr marL="0" indent="0" algn="l">
              <a:buNone/>
              <a:defRPr sz="2600">
                <a:solidFill>
                  <a:srgbClr val="FFFFFF"/>
                </a:solidFill>
              </a:defRPr>
            </a:lvl1pPr>
            <a:lvl2pPr marL="457200" indent="0" algn="ctr">
              <a:buNone/>
            </a:lvl2pPr>
            <a:lvl3pPr marL="914400" indent="0" algn="ctr">
              <a:buNone/>
            </a:lvl3pPr>
            <a:lvl4pPr marL="1371600" indent="0" algn="ctr">
              <a:buNone/>
            </a:lvl4pPr>
            <a:lvl5pPr marL="1828800" indent="0" algn="ctr">
              <a:buNone/>
            </a:lvl5pPr>
            <a:lvl6pPr marL="2286000" indent="0" algn="ctr">
              <a:buNone/>
            </a:lvl6pPr>
            <a:lvl7pPr marL="2743200" indent="0" algn="ctr">
              <a:buNone/>
            </a:lvl7pPr>
            <a:lvl8pPr marL="3200400" indent="0" algn="ctr">
              <a:buNone/>
            </a:lvl8pPr>
            <a:lvl9pPr marL="3657600" indent="0" algn="ctr">
              <a:buNone/>
            </a:lvl9pPr>
          </a:lstStyle>
          <a:p>
            <a:r>
              <a:rPr kumimoji="0" lang="en-US" smtClean="0"/>
              <a:t>Click to edit Master subtitle style</a:t>
            </a:r>
            <a:endParaRPr kumimoji="0" lang="en-US"/>
          </a:p>
        </p:txBody>
      </p:sp>
      <p:sp>
        <p:nvSpPr>
          <p:cNvPr id="28" name="Date Placeholder 27"/>
          <p:cNvSpPr>
            <a:spLocks noGrp="1"/>
          </p:cNvSpPr>
          <p:nvPr>
            <p:ph type="dt" sz="half" idx="10"/>
          </p:nvPr>
        </p:nvSpPr>
        <p:spPr>
          <a:xfrm>
            <a:off x="76200" y="6068699"/>
            <a:ext cx="2057400" cy="685800"/>
          </a:xfrm>
        </p:spPr>
        <p:txBody>
          <a:bodyPr>
            <a:noAutofit/>
          </a:bodyPr>
          <a:lstStyle>
            <a:lvl1pPr algn="ctr">
              <a:defRPr sz="2000">
                <a:solidFill>
                  <a:srgbClr val="FFFFFF"/>
                </a:solidFill>
              </a:defRPr>
            </a:lvl1pPr>
          </a:lstStyle>
          <a:p>
            <a:pPr>
              <a:defRPr/>
            </a:pPr>
            <a:fld id="{81BB4D88-01AB-4C18-BD28-0C89BC094654}" type="datetimeFigureOut">
              <a:rPr lang="en-US" smtClean="0"/>
              <a:pPr>
                <a:defRPr/>
              </a:pPr>
              <a:t>10/23/2017</a:t>
            </a:fld>
            <a:endParaRPr lang="en-GB"/>
          </a:p>
        </p:txBody>
      </p:sp>
      <p:sp>
        <p:nvSpPr>
          <p:cNvPr id="17" name="Footer Placeholder 16"/>
          <p:cNvSpPr>
            <a:spLocks noGrp="1"/>
          </p:cNvSpPr>
          <p:nvPr>
            <p:ph type="ftr" sz="quarter" idx="11"/>
          </p:nvPr>
        </p:nvSpPr>
        <p:spPr>
          <a:xfrm>
            <a:off x="2085393" y="236538"/>
            <a:ext cx="5867400" cy="365125"/>
          </a:xfrm>
        </p:spPr>
        <p:txBody>
          <a:bodyPr/>
          <a:lstStyle>
            <a:lvl1pPr algn="r">
              <a:defRPr>
                <a:solidFill>
                  <a:schemeClr val="tx2"/>
                </a:solidFill>
              </a:defRPr>
            </a:lvl1pPr>
          </a:lstStyle>
          <a:p>
            <a:pPr>
              <a:defRPr/>
            </a:pPr>
            <a:endParaRPr lang="en-GB"/>
          </a:p>
        </p:txBody>
      </p:sp>
      <p:sp>
        <p:nvSpPr>
          <p:cNvPr id="29" name="Slide Number Placeholder 28"/>
          <p:cNvSpPr>
            <a:spLocks noGrp="1"/>
          </p:cNvSpPr>
          <p:nvPr>
            <p:ph type="sldNum" sz="quarter" idx="12"/>
          </p:nvPr>
        </p:nvSpPr>
        <p:spPr>
          <a:xfrm>
            <a:off x="8001000" y="228600"/>
            <a:ext cx="838200" cy="381000"/>
          </a:xfrm>
        </p:spPr>
        <p:txBody>
          <a:bodyPr/>
          <a:lstStyle>
            <a:lvl1pPr>
              <a:defRPr>
                <a:solidFill>
                  <a:schemeClr val="tx2"/>
                </a:solidFill>
              </a:defRPr>
            </a:lvl1pPr>
          </a:lstStyle>
          <a:p>
            <a:pPr>
              <a:defRPr/>
            </a:pPr>
            <a:fld id="{CED0E861-3FF0-4132-877D-98E1CEA906AD}" type="slidenum">
              <a:rPr lang="en-GB" smtClean="0"/>
              <a:pPr>
                <a:defRPr/>
              </a:pPr>
              <a:t>‹#›</a:t>
            </a:fld>
            <a:endParaRPr lang="en-GB"/>
          </a:p>
        </p:txBody>
      </p:sp>
    </p:spTree>
  </p:cSld>
  <p:clrMapOvr>
    <a:overrideClrMapping bg1="dk1" tx1="lt1" bg2="dk2" tx2="lt2" accent1="accent1" accent2="accent2" accent3="accent3" accent4="accent4" accent5="accent5" accent6="accent6" hlink="hlink" folHlink="folHlink"/>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a:xfrm>
            <a:off x="612648" y="228600"/>
            <a:ext cx="8153400" cy="990600"/>
          </a:xfrm>
        </p:spPr>
        <p:txBody>
          <a:bodyPr/>
          <a:lstStyle/>
          <a:p>
            <a:r>
              <a:rPr kumimoji="0" lang="en-US" smtClean="0"/>
              <a:t>Click to edit Master title style</a:t>
            </a:r>
            <a:endParaRPr kumimoji="0" lang="en-US"/>
          </a:p>
        </p:txBody>
      </p:sp>
      <p:sp>
        <p:nvSpPr>
          <p:cNvPr id="4" name="Date Placeholder 3"/>
          <p:cNvSpPr>
            <a:spLocks noGrp="1"/>
          </p:cNvSpPr>
          <p:nvPr>
            <p:ph type="dt" sz="half" idx="10"/>
          </p:nvPr>
        </p:nvSpPr>
        <p:spPr/>
        <p:txBody>
          <a:bodyPr/>
          <a:lstStyle/>
          <a:p>
            <a:pPr>
              <a:defRPr/>
            </a:pPr>
            <a:fld id="{E7728C56-A700-42D5-9636-0B2B03B88053}" type="datetimeFigureOut">
              <a:rPr lang="en-US" smtClean="0"/>
              <a:pPr>
                <a:defRPr/>
              </a:pPr>
              <a:t>10/23/2017</a:t>
            </a:fld>
            <a:endParaRPr lang="en-GB"/>
          </a:p>
        </p:txBody>
      </p:sp>
      <p:sp>
        <p:nvSpPr>
          <p:cNvPr id="5" name="Footer Placeholder 4"/>
          <p:cNvSpPr>
            <a:spLocks noGrp="1"/>
          </p:cNvSpPr>
          <p:nvPr>
            <p:ph type="ftr" sz="quarter" idx="11"/>
          </p:nvPr>
        </p:nvSpPr>
        <p:spPr/>
        <p:txBody>
          <a:bodyPr/>
          <a:lstStyle/>
          <a:p>
            <a:pPr>
              <a:defRPr/>
            </a:pPr>
            <a:endParaRPr lang="en-GB"/>
          </a:p>
        </p:txBody>
      </p:sp>
      <p:sp>
        <p:nvSpPr>
          <p:cNvPr id="6" name="Slide Number Placeholder 5"/>
          <p:cNvSpPr>
            <a:spLocks noGrp="1"/>
          </p:cNvSpPr>
          <p:nvPr>
            <p:ph type="sldNum" sz="quarter" idx="12"/>
          </p:nvPr>
        </p:nvSpPr>
        <p:spPr/>
        <p:txBody>
          <a:bodyPr/>
          <a:lstStyle>
            <a:lvl1pPr>
              <a:defRPr>
                <a:solidFill>
                  <a:srgbClr val="FFFFFF"/>
                </a:solidFill>
              </a:defRPr>
            </a:lvl1pPr>
          </a:lstStyle>
          <a:p>
            <a:pPr>
              <a:defRPr/>
            </a:pPr>
            <a:fld id="{D9806F36-EC1D-4F3D-AF0A-E18899F058CC}" type="slidenum">
              <a:rPr lang="en-GB" smtClean="0"/>
              <a:pPr>
                <a:defRPr/>
              </a:pPr>
              <a:t>‹#›</a:t>
            </a:fld>
            <a:endParaRPr lang="en-GB"/>
          </a:p>
        </p:txBody>
      </p:sp>
      <p:sp>
        <p:nvSpPr>
          <p:cNvPr id="8" name="Content Placeholder 7"/>
          <p:cNvSpPr>
            <a:spLocks noGrp="1"/>
          </p:cNvSpPr>
          <p:nvPr>
            <p:ph sz="quarter" idx="1"/>
          </p:nvPr>
        </p:nvSpPr>
        <p:spPr>
          <a:xfrm>
            <a:off x="612648" y="1600200"/>
            <a:ext cx="8153400" cy="4495800"/>
          </a:xfrm>
        </p:spPr>
        <p:txBody>
          <a:bodyPr/>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showMasterSp="0" type="secHead" preserve="1">
  <p:cSld name="Section Header">
    <p:bg>
      <p:bgRef idx="1003">
        <a:schemeClr val="bg1"/>
      </p:bgRef>
    </p:bg>
    <p:spTree>
      <p:nvGrpSpPr>
        <p:cNvPr id="1" name=""/>
        <p:cNvGrpSpPr/>
        <p:nvPr/>
      </p:nvGrpSpPr>
      <p:grpSpPr>
        <a:xfrm>
          <a:off x="0" y="0"/>
          <a:ext cx="0" cy="0"/>
          <a:chOff x="0" y="0"/>
          <a:chExt cx="0" cy="0"/>
        </a:xfrm>
      </p:grpSpPr>
      <p:sp>
        <p:nvSpPr>
          <p:cNvPr id="3" name="Text Placeholder 2"/>
          <p:cNvSpPr>
            <a:spLocks noGrp="1"/>
          </p:cNvSpPr>
          <p:nvPr>
            <p:ph type="body" idx="1"/>
          </p:nvPr>
        </p:nvSpPr>
        <p:spPr>
          <a:xfrm>
            <a:off x="1371600" y="2743200"/>
            <a:ext cx="7123113" cy="1673225"/>
          </a:xfrm>
        </p:spPr>
        <p:txBody>
          <a:bodyPr anchor="t"/>
          <a:lstStyle>
            <a:lvl1pPr marL="0" indent="0">
              <a:buNone/>
              <a:defRPr sz="2800">
                <a:solidFill>
                  <a:schemeClr val="tx2"/>
                </a:solidFill>
              </a:defRPr>
            </a:lvl1pPr>
            <a:lvl2pPr>
              <a:buNone/>
              <a:defRPr sz="1800">
                <a:solidFill>
                  <a:schemeClr val="tx1">
                    <a:tint val="75000"/>
                  </a:schemeClr>
                </a:solidFill>
              </a:defRPr>
            </a:lvl2pPr>
            <a:lvl3pPr>
              <a:buNone/>
              <a:defRPr sz="1600">
                <a:solidFill>
                  <a:schemeClr val="tx1">
                    <a:tint val="75000"/>
                  </a:schemeClr>
                </a:solidFill>
              </a:defRPr>
            </a:lvl3pPr>
            <a:lvl4pPr>
              <a:buNone/>
              <a:defRPr sz="1400">
                <a:solidFill>
                  <a:schemeClr val="tx1">
                    <a:tint val="75000"/>
                  </a:schemeClr>
                </a:solidFill>
              </a:defRPr>
            </a:lvl4pPr>
            <a:lvl5pPr>
              <a:buNone/>
              <a:defRPr sz="1400">
                <a:solidFill>
                  <a:schemeClr val="tx1">
                    <a:tint val="75000"/>
                  </a:schemeClr>
                </a:solidFill>
              </a:defRPr>
            </a:lvl5pPr>
          </a:lstStyle>
          <a:p>
            <a:pPr lvl="0" eaLnBrk="1" latinLnBrk="0" hangingPunct="1"/>
            <a:r>
              <a:rPr kumimoji="0" lang="en-US" smtClean="0"/>
              <a:t>Click to edit Master text styles</a:t>
            </a:r>
          </a:p>
        </p:txBody>
      </p:sp>
      <p:sp>
        <p:nvSpPr>
          <p:cNvPr id="7" name="Rectangle 6"/>
          <p:cNvSpPr/>
          <p:nvPr/>
        </p:nvSpPr>
        <p:spPr bwMode="white">
          <a:xfrm>
            <a:off x="0" y="1524000"/>
            <a:ext cx="9144000" cy="1143000"/>
          </a:xfrm>
          <a:prstGeom prst="rect">
            <a:avLst/>
          </a:prstGeom>
          <a:solidFill>
            <a:srgbClr val="FFFFFF"/>
          </a:solidFill>
          <a:ln w="50800" cap="rnd" cmpd="dbl"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8" name="Rectangle 7"/>
          <p:cNvSpPr/>
          <p:nvPr/>
        </p:nvSpPr>
        <p:spPr>
          <a:xfrm>
            <a:off x="0" y="1600200"/>
            <a:ext cx="1295400" cy="990600"/>
          </a:xfrm>
          <a:prstGeom prst="rect">
            <a:avLst/>
          </a:prstGeom>
          <a:solidFill>
            <a:schemeClr val="accent2">
              <a:alpha val="100000"/>
            </a:schemeClr>
          </a:solidFill>
          <a:ln w="50800" cap="rnd" cmpd="dbl"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9" name="Rectangle 8"/>
          <p:cNvSpPr/>
          <p:nvPr/>
        </p:nvSpPr>
        <p:spPr>
          <a:xfrm>
            <a:off x="1371600" y="1600200"/>
            <a:ext cx="7772400" cy="990600"/>
          </a:xfrm>
          <a:prstGeom prst="rect">
            <a:avLst/>
          </a:prstGeom>
          <a:solidFill>
            <a:schemeClr val="accent1">
              <a:alpha val="100000"/>
            </a:schemeClr>
          </a:solidFill>
          <a:ln w="50800" cap="rnd" cmpd="dbl"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2" name="Title 1"/>
          <p:cNvSpPr>
            <a:spLocks noGrp="1"/>
          </p:cNvSpPr>
          <p:nvPr>
            <p:ph type="title"/>
          </p:nvPr>
        </p:nvSpPr>
        <p:spPr>
          <a:xfrm>
            <a:off x="1371600" y="1600200"/>
            <a:ext cx="7620000" cy="990600"/>
          </a:xfrm>
        </p:spPr>
        <p:txBody>
          <a:bodyPr/>
          <a:lstStyle>
            <a:lvl1pPr algn="l">
              <a:buNone/>
              <a:defRPr sz="4400" b="0" cap="none">
                <a:solidFill>
                  <a:srgbClr val="FFFFFF"/>
                </a:solidFill>
              </a:defRPr>
            </a:lvl1pPr>
          </a:lstStyle>
          <a:p>
            <a:r>
              <a:rPr kumimoji="0" lang="en-US" smtClean="0"/>
              <a:t>Click to edit Master title style</a:t>
            </a:r>
            <a:endParaRPr kumimoji="0" lang="en-US"/>
          </a:p>
        </p:txBody>
      </p:sp>
      <p:sp>
        <p:nvSpPr>
          <p:cNvPr id="12" name="Date Placeholder 11"/>
          <p:cNvSpPr>
            <a:spLocks noGrp="1"/>
          </p:cNvSpPr>
          <p:nvPr>
            <p:ph type="dt" sz="half" idx="10"/>
          </p:nvPr>
        </p:nvSpPr>
        <p:spPr/>
        <p:txBody>
          <a:bodyPr/>
          <a:lstStyle/>
          <a:p>
            <a:pPr>
              <a:defRPr/>
            </a:pPr>
            <a:fld id="{C3C09EB7-EDD1-4D40-ABB7-BE0CE03C250B}" type="datetimeFigureOut">
              <a:rPr lang="en-US" smtClean="0"/>
              <a:pPr>
                <a:defRPr/>
              </a:pPr>
              <a:t>10/23/2017</a:t>
            </a:fld>
            <a:endParaRPr lang="en-GB"/>
          </a:p>
        </p:txBody>
      </p:sp>
      <p:sp>
        <p:nvSpPr>
          <p:cNvPr id="13" name="Slide Number Placeholder 12"/>
          <p:cNvSpPr>
            <a:spLocks noGrp="1"/>
          </p:cNvSpPr>
          <p:nvPr>
            <p:ph type="sldNum" sz="quarter" idx="11"/>
          </p:nvPr>
        </p:nvSpPr>
        <p:spPr>
          <a:xfrm>
            <a:off x="0" y="1752600"/>
            <a:ext cx="1295400" cy="701676"/>
          </a:xfrm>
        </p:spPr>
        <p:txBody>
          <a:bodyPr>
            <a:noAutofit/>
          </a:bodyPr>
          <a:lstStyle>
            <a:lvl1pPr>
              <a:defRPr sz="2400">
                <a:solidFill>
                  <a:srgbClr val="FFFFFF"/>
                </a:solidFill>
              </a:defRPr>
            </a:lvl1pPr>
          </a:lstStyle>
          <a:p>
            <a:pPr>
              <a:defRPr/>
            </a:pPr>
            <a:fld id="{A7DE1202-54C2-4D02-84A5-94FA7B826E3B}" type="slidenum">
              <a:rPr lang="en-GB" smtClean="0"/>
              <a:pPr>
                <a:defRPr/>
              </a:pPr>
              <a:t>‹#›</a:t>
            </a:fld>
            <a:endParaRPr lang="en-GB"/>
          </a:p>
        </p:txBody>
      </p:sp>
      <p:sp>
        <p:nvSpPr>
          <p:cNvPr id="14" name="Footer Placeholder 13"/>
          <p:cNvSpPr>
            <a:spLocks noGrp="1"/>
          </p:cNvSpPr>
          <p:nvPr>
            <p:ph type="ftr" sz="quarter" idx="12"/>
          </p:nvPr>
        </p:nvSpPr>
        <p:spPr/>
        <p:txBody>
          <a:bodyPr/>
          <a:lstStyle/>
          <a:p>
            <a:pPr>
              <a:defRPr/>
            </a:pPr>
            <a:endParaRPr lang="en-GB"/>
          </a:p>
        </p:txBody>
      </p:sp>
    </p:spTree>
  </p:cSld>
  <p:clrMapOvr>
    <a:overrideClrMapping bg1="lt1" tx1="dk1" bg2="lt2" tx2="dk2" accent1="accent1" accent2="accent2" accent3="accent3" accent4="accent4" accent5="accent5" accent6="accent6" hlink="hlink" folHlink="folHlink"/>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kumimoji="0" lang="en-US" smtClean="0"/>
              <a:t>Click to edit Master title style</a:t>
            </a:r>
            <a:endParaRPr kumimoji="0" lang="en-US"/>
          </a:p>
        </p:txBody>
      </p:sp>
      <p:sp>
        <p:nvSpPr>
          <p:cNvPr id="9" name="Content Placeholder 8"/>
          <p:cNvSpPr>
            <a:spLocks noGrp="1"/>
          </p:cNvSpPr>
          <p:nvPr>
            <p:ph sz="quarter" idx="1"/>
          </p:nvPr>
        </p:nvSpPr>
        <p:spPr>
          <a:xfrm>
            <a:off x="609600" y="1589567"/>
            <a:ext cx="3886200" cy="4572000"/>
          </a:xfrm>
        </p:spPr>
        <p:txBody>
          <a:bodyPr/>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11" name="Content Placeholder 10"/>
          <p:cNvSpPr>
            <a:spLocks noGrp="1"/>
          </p:cNvSpPr>
          <p:nvPr>
            <p:ph sz="quarter" idx="2"/>
          </p:nvPr>
        </p:nvSpPr>
        <p:spPr>
          <a:xfrm>
            <a:off x="4844901" y="1589567"/>
            <a:ext cx="3886200" cy="4572000"/>
          </a:xfrm>
        </p:spPr>
        <p:txBody>
          <a:bodyPr/>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8" name="Date Placeholder 7"/>
          <p:cNvSpPr>
            <a:spLocks noGrp="1"/>
          </p:cNvSpPr>
          <p:nvPr>
            <p:ph type="dt" sz="half" idx="15"/>
          </p:nvPr>
        </p:nvSpPr>
        <p:spPr/>
        <p:txBody>
          <a:bodyPr rtlCol="0"/>
          <a:lstStyle/>
          <a:p>
            <a:pPr>
              <a:defRPr/>
            </a:pPr>
            <a:fld id="{F5B3FA63-9085-41A4-81EB-A35E68F75486}" type="datetimeFigureOut">
              <a:rPr lang="en-US" smtClean="0"/>
              <a:pPr>
                <a:defRPr/>
              </a:pPr>
              <a:t>10/23/2017</a:t>
            </a:fld>
            <a:endParaRPr lang="en-GB"/>
          </a:p>
        </p:txBody>
      </p:sp>
      <p:sp>
        <p:nvSpPr>
          <p:cNvPr id="10" name="Slide Number Placeholder 9"/>
          <p:cNvSpPr>
            <a:spLocks noGrp="1"/>
          </p:cNvSpPr>
          <p:nvPr>
            <p:ph type="sldNum" sz="quarter" idx="16"/>
          </p:nvPr>
        </p:nvSpPr>
        <p:spPr/>
        <p:txBody>
          <a:bodyPr rtlCol="0"/>
          <a:lstStyle/>
          <a:p>
            <a:pPr>
              <a:defRPr/>
            </a:pPr>
            <a:fld id="{E72E4FCE-7C50-4EEF-BFC1-A701B1F46C78}" type="slidenum">
              <a:rPr lang="en-GB" smtClean="0"/>
              <a:pPr>
                <a:defRPr/>
              </a:pPr>
              <a:t>‹#›</a:t>
            </a:fld>
            <a:endParaRPr lang="en-GB"/>
          </a:p>
        </p:txBody>
      </p:sp>
      <p:sp>
        <p:nvSpPr>
          <p:cNvPr id="12" name="Footer Placeholder 11"/>
          <p:cNvSpPr>
            <a:spLocks noGrp="1"/>
          </p:cNvSpPr>
          <p:nvPr>
            <p:ph type="ftr" sz="quarter" idx="17"/>
          </p:nvPr>
        </p:nvSpPr>
        <p:spPr/>
        <p:txBody>
          <a:bodyPr rtlCol="0"/>
          <a:lstStyle/>
          <a:p>
            <a:pPr>
              <a:defRPr/>
            </a:pPr>
            <a:endParaRPr lang="en-GB"/>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533400" y="273050"/>
            <a:ext cx="8153400" cy="869950"/>
          </a:xfrm>
        </p:spPr>
        <p:txBody>
          <a:bodyPr anchor="ctr"/>
          <a:lstStyle>
            <a:lvl1pPr>
              <a:defRPr/>
            </a:lvl1pPr>
          </a:lstStyle>
          <a:p>
            <a:r>
              <a:rPr kumimoji="0" lang="en-US" smtClean="0"/>
              <a:t>Click to edit Master title style</a:t>
            </a:r>
            <a:endParaRPr kumimoji="0" lang="en-US"/>
          </a:p>
        </p:txBody>
      </p:sp>
      <p:sp>
        <p:nvSpPr>
          <p:cNvPr id="11" name="Content Placeholder 10"/>
          <p:cNvSpPr>
            <a:spLocks noGrp="1"/>
          </p:cNvSpPr>
          <p:nvPr>
            <p:ph sz="quarter" idx="2"/>
          </p:nvPr>
        </p:nvSpPr>
        <p:spPr>
          <a:xfrm>
            <a:off x="609600" y="2438400"/>
            <a:ext cx="3886200" cy="3581400"/>
          </a:xfrm>
        </p:spPr>
        <p:txBody>
          <a:bodyPr/>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13" name="Content Placeholder 12"/>
          <p:cNvSpPr>
            <a:spLocks noGrp="1"/>
          </p:cNvSpPr>
          <p:nvPr>
            <p:ph sz="quarter" idx="4"/>
          </p:nvPr>
        </p:nvSpPr>
        <p:spPr>
          <a:xfrm>
            <a:off x="4800600" y="2438400"/>
            <a:ext cx="3886200" cy="3581400"/>
          </a:xfrm>
        </p:spPr>
        <p:txBody>
          <a:bodyPr/>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10" name="Date Placeholder 9"/>
          <p:cNvSpPr>
            <a:spLocks noGrp="1"/>
          </p:cNvSpPr>
          <p:nvPr>
            <p:ph type="dt" sz="half" idx="15"/>
          </p:nvPr>
        </p:nvSpPr>
        <p:spPr/>
        <p:txBody>
          <a:bodyPr rtlCol="0"/>
          <a:lstStyle/>
          <a:p>
            <a:pPr>
              <a:defRPr/>
            </a:pPr>
            <a:fld id="{34BE7454-88F5-48FD-B540-F5CC2BA126C1}" type="datetimeFigureOut">
              <a:rPr lang="en-US" smtClean="0"/>
              <a:pPr>
                <a:defRPr/>
              </a:pPr>
              <a:t>10/23/2017</a:t>
            </a:fld>
            <a:endParaRPr lang="en-GB"/>
          </a:p>
        </p:txBody>
      </p:sp>
      <p:sp>
        <p:nvSpPr>
          <p:cNvPr id="12" name="Slide Number Placeholder 11"/>
          <p:cNvSpPr>
            <a:spLocks noGrp="1"/>
          </p:cNvSpPr>
          <p:nvPr>
            <p:ph type="sldNum" sz="quarter" idx="16"/>
          </p:nvPr>
        </p:nvSpPr>
        <p:spPr/>
        <p:txBody>
          <a:bodyPr rtlCol="0"/>
          <a:lstStyle/>
          <a:p>
            <a:pPr>
              <a:defRPr/>
            </a:pPr>
            <a:fld id="{2950D148-932C-40A6-A29B-E407FC03E1F6}" type="slidenum">
              <a:rPr lang="en-GB" smtClean="0"/>
              <a:pPr>
                <a:defRPr/>
              </a:pPr>
              <a:t>‹#›</a:t>
            </a:fld>
            <a:endParaRPr lang="en-GB"/>
          </a:p>
        </p:txBody>
      </p:sp>
      <p:sp>
        <p:nvSpPr>
          <p:cNvPr id="14" name="Footer Placeholder 13"/>
          <p:cNvSpPr>
            <a:spLocks noGrp="1"/>
          </p:cNvSpPr>
          <p:nvPr>
            <p:ph type="ftr" sz="quarter" idx="17"/>
          </p:nvPr>
        </p:nvSpPr>
        <p:spPr/>
        <p:txBody>
          <a:bodyPr rtlCol="0"/>
          <a:lstStyle/>
          <a:p>
            <a:pPr>
              <a:defRPr/>
            </a:pPr>
            <a:endParaRPr lang="en-GB"/>
          </a:p>
        </p:txBody>
      </p:sp>
      <p:sp>
        <p:nvSpPr>
          <p:cNvPr id="16" name="Text Placeholder 15"/>
          <p:cNvSpPr>
            <a:spLocks noGrp="1"/>
          </p:cNvSpPr>
          <p:nvPr>
            <p:ph type="body" sz="quarter" idx="1"/>
          </p:nvPr>
        </p:nvSpPr>
        <p:spPr>
          <a:xfrm>
            <a:off x="609600" y="1752600"/>
            <a:ext cx="3886200" cy="640080"/>
          </a:xfrm>
          <a:solidFill>
            <a:schemeClr val="accent2"/>
          </a:solidFill>
        </p:spPr>
        <p:txBody>
          <a:bodyPr rtlCol="0" anchor="ctr"/>
          <a:lstStyle>
            <a:lvl1pPr marL="0" indent="0">
              <a:buFontTx/>
              <a:buNone/>
              <a:defRPr sz="2000" b="1">
                <a:solidFill>
                  <a:srgbClr val="FFFFFF"/>
                </a:solidFill>
              </a:defRPr>
            </a:lvl1pPr>
          </a:lstStyle>
          <a:p>
            <a:pPr lvl="0" eaLnBrk="1" latinLnBrk="0" hangingPunct="1"/>
            <a:r>
              <a:rPr kumimoji="0" lang="en-US" smtClean="0"/>
              <a:t>Click to edit Master text styles</a:t>
            </a:r>
          </a:p>
        </p:txBody>
      </p:sp>
      <p:sp>
        <p:nvSpPr>
          <p:cNvPr id="15" name="Text Placeholder 14"/>
          <p:cNvSpPr>
            <a:spLocks noGrp="1"/>
          </p:cNvSpPr>
          <p:nvPr>
            <p:ph type="body" sz="quarter" idx="3"/>
          </p:nvPr>
        </p:nvSpPr>
        <p:spPr>
          <a:xfrm>
            <a:off x="4800600" y="1752600"/>
            <a:ext cx="3886200" cy="640080"/>
          </a:xfrm>
          <a:solidFill>
            <a:schemeClr val="accent4"/>
          </a:solidFill>
        </p:spPr>
        <p:txBody>
          <a:bodyPr rtlCol="0" anchor="ctr"/>
          <a:lstStyle>
            <a:lvl1pPr marL="0" indent="0">
              <a:buFontTx/>
              <a:buNone/>
              <a:defRPr sz="2000" b="1">
                <a:solidFill>
                  <a:srgbClr val="FFFFFF"/>
                </a:solidFill>
              </a:defRPr>
            </a:lvl1pPr>
          </a:lstStyle>
          <a:p>
            <a:pPr lvl="0" eaLnBrk="1" latinLnBrk="0" hangingPunct="1"/>
            <a:r>
              <a:rPr kumimoji="0" lang="en-US" smtClean="0"/>
              <a:t>Click to edit Master text styles</a:t>
            </a:r>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kumimoji="0" lang="en-US" smtClean="0"/>
              <a:t>Click to edit Master title style</a:t>
            </a:r>
            <a:endParaRPr kumimoji="0" lang="en-US"/>
          </a:p>
        </p:txBody>
      </p:sp>
      <p:sp>
        <p:nvSpPr>
          <p:cNvPr id="3" name="Date Placeholder 2"/>
          <p:cNvSpPr>
            <a:spLocks noGrp="1"/>
          </p:cNvSpPr>
          <p:nvPr>
            <p:ph type="dt" sz="half" idx="10"/>
          </p:nvPr>
        </p:nvSpPr>
        <p:spPr/>
        <p:txBody>
          <a:bodyPr/>
          <a:lstStyle/>
          <a:p>
            <a:pPr>
              <a:defRPr/>
            </a:pPr>
            <a:fld id="{767B3044-CBD3-4051-AA03-ADD5DCC2C435}" type="datetimeFigureOut">
              <a:rPr lang="en-US" smtClean="0"/>
              <a:pPr>
                <a:defRPr/>
              </a:pPr>
              <a:t>10/23/2017</a:t>
            </a:fld>
            <a:endParaRPr lang="en-GB"/>
          </a:p>
        </p:txBody>
      </p:sp>
      <p:sp>
        <p:nvSpPr>
          <p:cNvPr id="4" name="Footer Placeholder 3"/>
          <p:cNvSpPr>
            <a:spLocks noGrp="1"/>
          </p:cNvSpPr>
          <p:nvPr>
            <p:ph type="ftr" sz="quarter" idx="11"/>
          </p:nvPr>
        </p:nvSpPr>
        <p:spPr/>
        <p:txBody>
          <a:bodyPr/>
          <a:lstStyle/>
          <a:p>
            <a:pPr>
              <a:defRPr/>
            </a:pPr>
            <a:endParaRPr lang="en-GB"/>
          </a:p>
        </p:txBody>
      </p:sp>
      <p:sp>
        <p:nvSpPr>
          <p:cNvPr id="5" name="Slide Number Placeholder 4"/>
          <p:cNvSpPr>
            <a:spLocks noGrp="1"/>
          </p:cNvSpPr>
          <p:nvPr>
            <p:ph type="sldNum" sz="quarter" idx="12"/>
          </p:nvPr>
        </p:nvSpPr>
        <p:spPr/>
        <p:txBody>
          <a:bodyPr/>
          <a:lstStyle>
            <a:lvl1pPr>
              <a:defRPr>
                <a:solidFill>
                  <a:srgbClr val="FFFFFF"/>
                </a:solidFill>
              </a:defRPr>
            </a:lvl1pPr>
          </a:lstStyle>
          <a:p>
            <a:pPr>
              <a:defRPr/>
            </a:pPr>
            <a:fld id="{CE352B25-6D13-4094-9D9D-64D8FA252370}" type="slidenum">
              <a:rPr lang="en-GB" smtClean="0"/>
              <a:pPr>
                <a:defRPr/>
              </a:pPr>
              <a:t>‹#›</a:t>
            </a:fld>
            <a:endParaRPr lang="en-GB"/>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showMasterSp="0"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pPr>
              <a:defRPr/>
            </a:pPr>
            <a:fld id="{4D3C328A-DD1F-4DC6-9658-CE9474A21B51}" type="datetimeFigureOut">
              <a:rPr lang="en-US" smtClean="0"/>
              <a:pPr>
                <a:defRPr/>
              </a:pPr>
              <a:t>10/23/2017</a:t>
            </a:fld>
            <a:endParaRPr lang="en-GB"/>
          </a:p>
        </p:txBody>
      </p:sp>
      <p:sp>
        <p:nvSpPr>
          <p:cNvPr id="3" name="Footer Placeholder 2"/>
          <p:cNvSpPr>
            <a:spLocks noGrp="1"/>
          </p:cNvSpPr>
          <p:nvPr>
            <p:ph type="ftr" sz="quarter" idx="11"/>
          </p:nvPr>
        </p:nvSpPr>
        <p:spPr/>
        <p:txBody>
          <a:bodyPr/>
          <a:lstStyle/>
          <a:p>
            <a:pPr>
              <a:defRPr/>
            </a:pPr>
            <a:endParaRPr lang="en-GB"/>
          </a:p>
        </p:txBody>
      </p:sp>
      <p:sp>
        <p:nvSpPr>
          <p:cNvPr id="4" name="Slide Number Placeholder 3"/>
          <p:cNvSpPr>
            <a:spLocks noGrp="1"/>
          </p:cNvSpPr>
          <p:nvPr>
            <p:ph type="sldNum" sz="quarter" idx="12"/>
          </p:nvPr>
        </p:nvSpPr>
        <p:spPr>
          <a:xfrm>
            <a:off x="0" y="6248400"/>
            <a:ext cx="533400" cy="381000"/>
          </a:xfrm>
        </p:spPr>
        <p:txBody>
          <a:bodyPr/>
          <a:lstStyle>
            <a:lvl1pPr>
              <a:defRPr>
                <a:solidFill>
                  <a:schemeClr val="tx2"/>
                </a:solidFill>
              </a:defRPr>
            </a:lvl1pPr>
          </a:lstStyle>
          <a:p>
            <a:pPr>
              <a:defRPr/>
            </a:pPr>
            <a:fld id="{A871F100-8EC6-4200-80A1-268DE830E33D}" type="slidenum">
              <a:rPr lang="en-GB" smtClean="0"/>
              <a:pPr>
                <a:defRPr/>
              </a:pPr>
              <a:t>‹#›</a:t>
            </a:fld>
            <a:endParaRPr lang="en-GB"/>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09600" y="273050"/>
            <a:ext cx="8077200" cy="869950"/>
          </a:xfrm>
        </p:spPr>
        <p:txBody>
          <a:bodyPr anchor="ctr"/>
          <a:lstStyle>
            <a:lvl1pPr algn="l">
              <a:buNone/>
              <a:defRPr sz="4400" b="0"/>
            </a:lvl1pPr>
          </a:lstStyle>
          <a:p>
            <a:r>
              <a:rPr kumimoji="0" lang="en-US" smtClean="0"/>
              <a:t>Click to edit Master title style</a:t>
            </a:r>
            <a:endParaRPr kumimoji="0" lang="en-US"/>
          </a:p>
        </p:txBody>
      </p:sp>
      <p:sp>
        <p:nvSpPr>
          <p:cNvPr id="5" name="Date Placeholder 4"/>
          <p:cNvSpPr>
            <a:spLocks noGrp="1"/>
          </p:cNvSpPr>
          <p:nvPr>
            <p:ph type="dt" sz="half" idx="10"/>
          </p:nvPr>
        </p:nvSpPr>
        <p:spPr/>
        <p:txBody>
          <a:bodyPr/>
          <a:lstStyle/>
          <a:p>
            <a:pPr>
              <a:defRPr/>
            </a:pPr>
            <a:fld id="{80B25C40-B787-4F89-9D54-85647DE077AE}" type="datetimeFigureOut">
              <a:rPr lang="en-US" smtClean="0"/>
              <a:pPr>
                <a:defRPr/>
              </a:pPr>
              <a:t>10/23/2017</a:t>
            </a:fld>
            <a:endParaRPr lang="en-GB"/>
          </a:p>
        </p:txBody>
      </p:sp>
      <p:sp>
        <p:nvSpPr>
          <p:cNvPr id="6" name="Footer Placeholder 5"/>
          <p:cNvSpPr>
            <a:spLocks noGrp="1"/>
          </p:cNvSpPr>
          <p:nvPr>
            <p:ph type="ftr" sz="quarter" idx="11"/>
          </p:nvPr>
        </p:nvSpPr>
        <p:spPr/>
        <p:txBody>
          <a:bodyPr/>
          <a:lstStyle/>
          <a:p>
            <a:pPr>
              <a:defRPr/>
            </a:pPr>
            <a:endParaRPr lang="en-GB"/>
          </a:p>
        </p:txBody>
      </p:sp>
      <p:sp>
        <p:nvSpPr>
          <p:cNvPr id="7" name="Slide Number Placeholder 6"/>
          <p:cNvSpPr>
            <a:spLocks noGrp="1"/>
          </p:cNvSpPr>
          <p:nvPr>
            <p:ph type="sldNum" sz="quarter" idx="12"/>
          </p:nvPr>
        </p:nvSpPr>
        <p:spPr/>
        <p:txBody>
          <a:bodyPr/>
          <a:lstStyle>
            <a:lvl1pPr>
              <a:defRPr>
                <a:solidFill>
                  <a:srgbClr val="FFFFFF"/>
                </a:solidFill>
              </a:defRPr>
            </a:lvl1pPr>
          </a:lstStyle>
          <a:p>
            <a:pPr>
              <a:defRPr/>
            </a:pPr>
            <a:fld id="{3D715733-BCE8-484A-84FE-353D7C94E071}" type="slidenum">
              <a:rPr lang="en-GB" smtClean="0"/>
              <a:pPr>
                <a:defRPr/>
              </a:pPr>
              <a:t>‹#›</a:t>
            </a:fld>
            <a:endParaRPr lang="en-GB"/>
          </a:p>
        </p:txBody>
      </p:sp>
      <p:sp>
        <p:nvSpPr>
          <p:cNvPr id="3" name="Text Placeholder 2"/>
          <p:cNvSpPr>
            <a:spLocks noGrp="1"/>
          </p:cNvSpPr>
          <p:nvPr>
            <p:ph type="body" idx="2"/>
          </p:nvPr>
        </p:nvSpPr>
        <p:spPr>
          <a:xfrm>
            <a:off x="609600" y="1752600"/>
            <a:ext cx="1600200" cy="4343400"/>
          </a:xfrm>
          <a:ln w="50800" cap="sq" cmpd="dbl" algn="ctr">
            <a:solidFill>
              <a:schemeClr val="accent2"/>
            </a:solidFill>
            <a:prstDash val="solid"/>
            <a:miter lim="800000"/>
          </a:ln>
          <a:effectLst/>
        </p:spPr>
        <p:style>
          <a:lnRef idx="3">
            <a:schemeClr val="lt1"/>
          </a:lnRef>
          <a:fillRef idx="1">
            <a:schemeClr val="accent2"/>
          </a:fillRef>
          <a:effectRef idx="1">
            <a:schemeClr val="accent2"/>
          </a:effectRef>
          <a:fontRef idx="minor">
            <a:schemeClr val="lt1"/>
          </a:fontRef>
        </p:style>
        <p:txBody>
          <a:bodyPr lIns="137160" tIns="182880" rIns="137160" bIns="91440"/>
          <a:lstStyle>
            <a:lvl1pPr marL="0" indent="0">
              <a:spcAft>
                <a:spcPts val="1000"/>
              </a:spcAft>
              <a:buNone/>
              <a:defRPr sz="1800"/>
            </a:lvl1pPr>
            <a:lvl2pPr>
              <a:buNone/>
              <a:defRPr sz="1200"/>
            </a:lvl2pPr>
            <a:lvl3pPr>
              <a:buNone/>
              <a:defRPr sz="1000"/>
            </a:lvl3pPr>
            <a:lvl4pPr>
              <a:buNone/>
              <a:defRPr sz="900"/>
            </a:lvl4pPr>
            <a:lvl5pPr>
              <a:buNone/>
              <a:defRPr sz="900"/>
            </a:lvl5pPr>
          </a:lstStyle>
          <a:p>
            <a:pPr lvl="0" eaLnBrk="1" latinLnBrk="0" hangingPunct="1"/>
            <a:r>
              <a:rPr kumimoji="0" lang="en-US" smtClean="0"/>
              <a:t>Click to edit Master text styles</a:t>
            </a:r>
          </a:p>
        </p:txBody>
      </p:sp>
      <p:sp>
        <p:nvSpPr>
          <p:cNvPr id="9" name="Content Placeholder 8"/>
          <p:cNvSpPr>
            <a:spLocks noGrp="1"/>
          </p:cNvSpPr>
          <p:nvPr>
            <p:ph sz="quarter" idx="1"/>
          </p:nvPr>
        </p:nvSpPr>
        <p:spPr>
          <a:xfrm>
            <a:off x="2362200" y="1752600"/>
            <a:ext cx="6400800" cy="4419600"/>
          </a:xfrm>
        </p:spPr>
        <p:txBody>
          <a:bodyPr/>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showMasterSp="0" type="picTx" preserve="1">
  <p:cSld name="Picture with Caption">
    <p:bg>
      <p:bgRef idx="1003">
        <a:schemeClr val="bg2"/>
      </p:bgRef>
    </p:bg>
    <p:spTree>
      <p:nvGrpSpPr>
        <p:cNvPr id="1" name=""/>
        <p:cNvGrpSpPr/>
        <p:nvPr/>
      </p:nvGrpSpPr>
      <p:grpSpPr>
        <a:xfrm>
          <a:off x="0" y="0"/>
          <a:ext cx="0" cy="0"/>
          <a:chOff x="0" y="0"/>
          <a:chExt cx="0" cy="0"/>
        </a:xfrm>
      </p:grpSpPr>
      <p:sp>
        <p:nvSpPr>
          <p:cNvPr id="4" name="Text Placeholder 3"/>
          <p:cNvSpPr>
            <a:spLocks noGrp="1"/>
          </p:cNvSpPr>
          <p:nvPr>
            <p:ph type="body" sz="half" idx="2"/>
          </p:nvPr>
        </p:nvSpPr>
        <p:spPr>
          <a:xfrm>
            <a:off x="1600200" y="5486400"/>
            <a:ext cx="7315200" cy="685800"/>
          </a:xfrm>
        </p:spPr>
        <p:txBody>
          <a:bodyPr/>
          <a:lstStyle>
            <a:lvl1pPr marL="0" indent="0">
              <a:buFontTx/>
              <a:buNone/>
              <a:defRPr sz="1700"/>
            </a:lvl1pPr>
            <a:lvl2pPr>
              <a:buFontTx/>
              <a:buNone/>
              <a:defRPr sz="1200"/>
            </a:lvl2pPr>
            <a:lvl3pPr>
              <a:buFontTx/>
              <a:buNone/>
              <a:defRPr sz="1000"/>
            </a:lvl3pPr>
            <a:lvl4pPr>
              <a:buFontTx/>
              <a:buNone/>
              <a:defRPr sz="900"/>
            </a:lvl4pPr>
            <a:lvl5pPr>
              <a:buFontTx/>
              <a:buNone/>
              <a:defRPr sz="900"/>
            </a:lvl5pPr>
          </a:lstStyle>
          <a:p>
            <a:pPr lvl="0" eaLnBrk="1" latinLnBrk="0" hangingPunct="1"/>
            <a:r>
              <a:rPr kumimoji="0" lang="en-US" smtClean="0"/>
              <a:t>Click to edit Master text styles</a:t>
            </a:r>
          </a:p>
        </p:txBody>
      </p:sp>
      <p:sp>
        <p:nvSpPr>
          <p:cNvPr id="8" name="Rectangle 7"/>
          <p:cNvSpPr/>
          <p:nvPr/>
        </p:nvSpPr>
        <p:spPr bwMode="white">
          <a:xfrm>
            <a:off x="-9144" y="4572000"/>
            <a:ext cx="9144000" cy="886968"/>
          </a:xfrm>
          <a:prstGeom prst="rect">
            <a:avLst/>
          </a:prstGeom>
          <a:solidFill>
            <a:srgbClr val="FFFFFF"/>
          </a:solidFill>
          <a:ln w="50800" cap="rnd" cmpd="dbl"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9" name="Rectangle 8"/>
          <p:cNvSpPr/>
          <p:nvPr/>
        </p:nvSpPr>
        <p:spPr>
          <a:xfrm>
            <a:off x="-9144" y="4663440"/>
            <a:ext cx="1463040" cy="713232"/>
          </a:xfrm>
          <a:prstGeom prst="rect">
            <a:avLst/>
          </a:prstGeom>
          <a:solidFill>
            <a:schemeClr val="accent2">
              <a:alpha val="100000"/>
            </a:schemeClr>
          </a:solidFill>
          <a:ln w="50800" cap="rnd" cmpd="dbl"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10" name="Rectangle 9"/>
          <p:cNvSpPr/>
          <p:nvPr/>
        </p:nvSpPr>
        <p:spPr>
          <a:xfrm>
            <a:off x="1545336" y="4654296"/>
            <a:ext cx="7598664" cy="713232"/>
          </a:xfrm>
          <a:prstGeom prst="rect">
            <a:avLst/>
          </a:prstGeom>
          <a:solidFill>
            <a:schemeClr val="accent1">
              <a:alpha val="100000"/>
            </a:schemeClr>
          </a:solidFill>
          <a:ln w="50800" cap="rnd" cmpd="dbl"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2" name="Title 1"/>
          <p:cNvSpPr>
            <a:spLocks noGrp="1"/>
          </p:cNvSpPr>
          <p:nvPr>
            <p:ph type="title"/>
          </p:nvPr>
        </p:nvSpPr>
        <p:spPr>
          <a:xfrm>
            <a:off x="1600200" y="4648200"/>
            <a:ext cx="7315200" cy="685800"/>
          </a:xfrm>
        </p:spPr>
        <p:txBody>
          <a:bodyPr anchor="ctr"/>
          <a:lstStyle>
            <a:lvl1pPr algn="l">
              <a:buNone/>
              <a:defRPr sz="2800" b="0">
                <a:solidFill>
                  <a:srgbClr val="FFFFFF"/>
                </a:solidFill>
              </a:defRPr>
            </a:lvl1pPr>
          </a:lstStyle>
          <a:p>
            <a:r>
              <a:rPr kumimoji="0" lang="en-US" smtClean="0"/>
              <a:t>Click to edit Master title style</a:t>
            </a:r>
            <a:endParaRPr kumimoji="0" lang="en-US"/>
          </a:p>
        </p:txBody>
      </p:sp>
      <p:sp>
        <p:nvSpPr>
          <p:cNvPr id="11" name="Rectangle 10"/>
          <p:cNvSpPr/>
          <p:nvPr/>
        </p:nvSpPr>
        <p:spPr bwMode="white">
          <a:xfrm>
            <a:off x="1447800" y="0"/>
            <a:ext cx="100584" cy="6867144"/>
          </a:xfrm>
          <a:prstGeom prst="rect">
            <a:avLst/>
          </a:prstGeom>
          <a:solidFill>
            <a:srgbClr val="FFFFFF"/>
          </a:solidFill>
          <a:ln w="50800" cap="rnd" cmpd="dbl"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12" name="Date Placeholder 11"/>
          <p:cNvSpPr>
            <a:spLocks noGrp="1"/>
          </p:cNvSpPr>
          <p:nvPr>
            <p:ph type="dt" sz="half" idx="10"/>
          </p:nvPr>
        </p:nvSpPr>
        <p:spPr>
          <a:xfrm>
            <a:off x="6248400" y="6248400"/>
            <a:ext cx="2667000" cy="365125"/>
          </a:xfrm>
        </p:spPr>
        <p:txBody>
          <a:bodyPr rtlCol="0"/>
          <a:lstStyle/>
          <a:p>
            <a:pPr>
              <a:defRPr/>
            </a:pPr>
            <a:fld id="{D39564AC-1B47-4657-ADA3-63A8B6E8E679}" type="datetimeFigureOut">
              <a:rPr lang="en-US" smtClean="0"/>
              <a:pPr>
                <a:defRPr/>
              </a:pPr>
              <a:t>10/23/2017</a:t>
            </a:fld>
            <a:endParaRPr lang="en-GB"/>
          </a:p>
        </p:txBody>
      </p:sp>
      <p:sp>
        <p:nvSpPr>
          <p:cNvPr id="13" name="Slide Number Placeholder 12"/>
          <p:cNvSpPr>
            <a:spLocks noGrp="1"/>
          </p:cNvSpPr>
          <p:nvPr>
            <p:ph type="sldNum" sz="quarter" idx="11"/>
          </p:nvPr>
        </p:nvSpPr>
        <p:spPr>
          <a:xfrm>
            <a:off x="0" y="4667249"/>
            <a:ext cx="1447800" cy="663578"/>
          </a:xfrm>
        </p:spPr>
        <p:txBody>
          <a:bodyPr rtlCol="0"/>
          <a:lstStyle>
            <a:lvl1pPr>
              <a:defRPr sz="2800"/>
            </a:lvl1pPr>
          </a:lstStyle>
          <a:p>
            <a:pPr>
              <a:defRPr/>
            </a:pPr>
            <a:fld id="{2E20FCC1-F0AD-41A7-9F7E-9DD3CC32AA76}" type="slidenum">
              <a:rPr lang="en-GB" smtClean="0"/>
              <a:pPr>
                <a:defRPr/>
              </a:pPr>
              <a:t>‹#›</a:t>
            </a:fld>
            <a:endParaRPr lang="en-GB"/>
          </a:p>
        </p:txBody>
      </p:sp>
      <p:sp>
        <p:nvSpPr>
          <p:cNvPr id="14" name="Footer Placeholder 13"/>
          <p:cNvSpPr>
            <a:spLocks noGrp="1"/>
          </p:cNvSpPr>
          <p:nvPr>
            <p:ph type="ftr" sz="quarter" idx="12"/>
          </p:nvPr>
        </p:nvSpPr>
        <p:spPr>
          <a:xfrm>
            <a:off x="1600200" y="6248206"/>
            <a:ext cx="4572000" cy="365125"/>
          </a:xfrm>
        </p:spPr>
        <p:txBody>
          <a:bodyPr rtlCol="0"/>
          <a:lstStyle/>
          <a:p>
            <a:pPr>
              <a:defRPr/>
            </a:pPr>
            <a:endParaRPr lang="en-GB"/>
          </a:p>
        </p:txBody>
      </p:sp>
      <p:sp>
        <p:nvSpPr>
          <p:cNvPr id="3" name="Picture Placeholder 2"/>
          <p:cNvSpPr>
            <a:spLocks noGrp="1"/>
          </p:cNvSpPr>
          <p:nvPr>
            <p:ph type="pic" idx="1"/>
          </p:nvPr>
        </p:nvSpPr>
        <p:spPr>
          <a:xfrm>
            <a:off x="1560576" y="0"/>
            <a:ext cx="7583424" cy="4568952"/>
          </a:xfrm>
          <a:solidFill>
            <a:schemeClr val="accent1">
              <a:tint val="40000"/>
            </a:schemeClr>
          </a:solidFill>
          <a:ln>
            <a:noFill/>
          </a:ln>
        </p:spPr>
        <p:txBody>
          <a:bodyPr/>
          <a:lstStyle>
            <a:lvl1pPr marL="0" indent="0">
              <a:buNone/>
              <a:defRPr sz="3200"/>
            </a:lvl1pPr>
          </a:lstStyle>
          <a:p>
            <a:r>
              <a:rPr kumimoji="0" lang="en-US" smtClean="0"/>
              <a:t>Click icon to add picture</a:t>
            </a:r>
            <a:endParaRPr kumimoji="0" lang="en-US" dirty="0"/>
          </a:p>
        </p:txBody>
      </p:sp>
    </p:spTree>
  </p:cSld>
  <p:clrMapOvr>
    <a:overrideClrMapping bg1="lt1" tx1="dk1" bg2="lt2" tx2="dk2" accent1="accent1" accent2="accent2" accent3="accent3" accent4="accent4" accent5="accent5" accent6="accent6" hlink="hlink" folHlink="folHlink"/>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kumimoji="0" lang="en-US" smtClean="0"/>
              <a:t>Click to edit Master title style</a:t>
            </a:r>
            <a:endParaRPr kumimoji="0" lang="en-US"/>
          </a:p>
        </p:txBody>
      </p:sp>
      <p:sp>
        <p:nvSpPr>
          <p:cNvPr id="3" name="Vertical Text Placeholder 2"/>
          <p:cNvSpPr>
            <a:spLocks noGrp="1"/>
          </p:cNvSpPr>
          <p:nvPr>
            <p:ph type="body" orient="vert" idx="1"/>
          </p:nvPr>
        </p:nvSpPr>
        <p:spPr/>
        <p:txBody>
          <a:bodyPr vert="eaVer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p>
            <a:pPr>
              <a:defRPr/>
            </a:pPr>
            <a:fld id="{363143B7-B152-4604-B430-EAB73F6F565C}" type="datetimeFigureOut">
              <a:rPr lang="en-US" smtClean="0"/>
              <a:pPr>
                <a:defRPr/>
              </a:pPr>
              <a:t>10/23/2017</a:t>
            </a:fld>
            <a:endParaRPr lang="en-GB"/>
          </a:p>
        </p:txBody>
      </p:sp>
      <p:sp>
        <p:nvSpPr>
          <p:cNvPr id="5" name="Footer Placeholder 4"/>
          <p:cNvSpPr>
            <a:spLocks noGrp="1"/>
          </p:cNvSpPr>
          <p:nvPr>
            <p:ph type="ftr" sz="quarter" idx="11"/>
          </p:nvPr>
        </p:nvSpPr>
        <p:spPr/>
        <p:txBody>
          <a:bodyPr/>
          <a:lstStyle/>
          <a:p>
            <a:pPr>
              <a:defRPr/>
            </a:pPr>
            <a:endParaRPr lang="en-GB"/>
          </a:p>
        </p:txBody>
      </p:sp>
      <p:sp>
        <p:nvSpPr>
          <p:cNvPr id="6" name="Slide Number Placeholder 5"/>
          <p:cNvSpPr>
            <a:spLocks noGrp="1"/>
          </p:cNvSpPr>
          <p:nvPr>
            <p:ph type="sldNum" sz="quarter" idx="12"/>
          </p:nvPr>
        </p:nvSpPr>
        <p:spPr/>
        <p:txBody>
          <a:bodyPr/>
          <a:lstStyle/>
          <a:p>
            <a:pPr>
              <a:defRPr/>
            </a:pPr>
            <a:fld id="{81DCD676-3243-49C0-B3F0-1F9B92DDA6FD}" type="slidenum">
              <a:rPr lang="en-GB" smtClean="0"/>
              <a:pPr>
                <a:defRPr/>
              </a:pPr>
              <a:t>‹#›</a:t>
            </a:fld>
            <a:endParaRPr lang="en-GB"/>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showMasterSp="0" type="vertTitleAndTx" preserve="1">
  <p:cSld name="Vertical Title and Text">
    <p:bg>
      <p:bgRef idx="1001">
        <a:schemeClr val="bg1"/>
      </p:bgRef>
    </p:bg>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553200" y="609600"/>
            <a:ext cx="2057400" cy="5516563"/>
          </a:xfrm>
        </p:spPr>
        <p:txBody>
          <a:bodyPr vert="eaVert"/>
          <a:lstStyle/>
          <a:p>
            <a:r>
              <a:rPr kumimoji="0" lang="en-US" smtClean="0"/>
              <a:t>Click to edit Master title style</a:t>
            </a:r>
            <a:endParaRPr kumimoji="0" lang="en-US"/>
          </a:p>
        </p:txBody>
      </p:sp>
      <p:sp>
        <p:nvSpPr>
          <p:cNvPr id="3" name="Vertical Text Placeholder 2"/>
          <p:cNvSpPr>
            <a:spLocks noGrp="1"/>
          </p:cNvSpPr>
          <p:nvPr>
            <p:ph type="body" orient="vert" idx="1"/>
          </p:nvPr>
        </p:nvSpPr>
        <p:spPr>
          <a:xfrm>
            <a:off x="457200" y="609600"/>
            <a:ext cx="5562600" cy="5516564"/>
          </a:xfrm>
        </p:spPr>
        <p:txBody>
          <a:bodyPr vert="eaVer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a:xfrm>
            <a:off x="6553200" y="6248402"/>
            <a:ext cx="2209800" cy="365125"/>
          </a:xfrm>
        </p:spPr>
        <p:txBody>
          <a:bodyPr/>
          <a:lstStyle/>
          <a:p>
            <a:pPr>
              <a:defRPr/>
            </a:pPr>
            <a:fld id="{FA840545-D47C-4347-8779-96EC4477FAE3}" type="datetimeFigureOut">
              <a:rPr lang="en-US" smtClean="0"/>
              <a:pPr>
                <a:defRPr/>
              </a:pPr>
              <a:t>10/23/2017</a:t>
            </a:fld>
            <a:endParaRPr lang="en-GB"/>
          </a:p>
        </p:txBody>
      </p:sp>
      <p:sp>
        <p:nvSpPr>
          <p:cNvPr id="5" name="Footer Placeholder 4"/>
          <p:cNvSpPr>
            <a:spLocks noGrp="1"/>
          </p:cNvSpPr>
          <p:nvPr>
            <p:ph type="ftr" sz="quarter" idx="11"/>
          </p:nvPr>
        </p:nvSpPr>
        <p:spPr>
          <a:xfrm>
            <a:off x="457201" y="6248207"/>
            <a:ext cx="5573483" cy="365125"/>
          </a:xfrm>
        </p:spPr>
        <p:txBody>
          <a:bodyPr/>
          <a:lstStyle/>
          <a:p>
            <a:pPr>
              <a:defRPr/>
            </a:pPr>
            <a:endParaRPr lang="en-GB"/>
          </a:p>
        </p:txBody>
      </p:sp>
      <p:sp>
        <p:nvSpPr>
          <p:cNvPr id="7" name="Rectangle 6"/>
          <p:cNvSpPr/>
          <p:nvPr/>
        </p:nvSpPr>
        <p:spPr bwMode="white">
          <a:xfrm>
            <a:off x="6096318" y="0"/>
            <a:ext cx="320040" cy="6858000"/>
          </a:xfrm>
          <a:prstGeom prst="rect">
            <a:avLst/>
          </a:prstGeom>
          <a:solidFill>
            <a:srgbClr val="FFFFFF"/>
          </a:solidFill>
          <a:ln w="19050" cap="flat" cmpd="sng" algn="ctr">
            <a:noFill/>
            <a:prstDash val="solid"/>
          </a:ln>
        </p:spPr>
        <p:style>
          <a:lnRef idx="2">
            <a:schemeClr val="accent1"/>
          </a:lnRef>
          <a:fillRef idx="1">
            <a:schemeClr val="accent1"/>
          </a:fillRef>
          <a:effectRef idx="0">
            <a:schemeClr val="accent1"/>
          </a:effectRef>
          <a:fontRef idx="minor">
            <a:schemeClr val="lt1"/>
          </a:fontRef>
        </p:style>
        <p:txBody>
          <a:bodyPr rtlCol="0" anchor="ctr"/>
          <a:lstStyle/>
          <a:p>
            <a:pPr algn="ctr" eaLnBrk="1" latinLnBrk="0" hangingPunct="1"/>
            <a:endParaRPr kumimoji="0" lang="en-US"/>
          </a:p>
        </p:txBody>
      </p:sp>
      <p:sp>
        <p:nvSpPr>
          <p:cNvPr id="8" name="Rectangle 7"/>
          <p:cNvSpPr/>
          <p:nvPr/>
        </p:nvSpPr>
        <p:spPr>
          <a:xfrm>
            <a:off x="6142038" y="609600"/>
            <a:ext cx="228600" cy="6248400"/>
          </a:xfrm>
          <a:prstGeom prst="rect">
            <a:avLst/>
          </a:prstGeom>
          <a:solidFill>
            <a:schemeClr val="accent1"/>
          </a:solidFill>
          <a:ln w="19050" cap="flat" cmpd="sng" algn="ctr">
            <a:noFill/>
            <a:prstDash val="solid"/>
          </a:ln>
        </p:spPr>
        <p:style>
          <a:lnRef idx="2">
            <a:schemeClr val="accent1"/>
          </a:lnRef>
          <a:fillRef idx="1">
            <a:schemeClr val="accent1"/>
          </a:fillRef>
          <a:effectRef idx="0">
            <a:schemeClr val="accent1"/>
          </a:effectRef>
          <a:fontRef idx="minor">
            <a:schemeClr val="lt1"/>
          </a:fontRef>
        </p:style>
        <p:txBody>
          <a:bodyPr rtlCol="0" anchor="ctr"/>
          <a:lstStyle/>
          <a:p>
            <a:pPr algn="ctr" eaLnBrk="1" latinLnBrk="0" hangingPunct="1"/>
            <a:endParaRPr kumimoji="0" lang="en-US"/>
          </a:p>
        </p:txBody>
      </p:sp>
      <p:sp>
        <p:nvSpPr>
          <p:cNvPr id="9" name="Rectangle 8"/>
          <p:cNvSpPr/>
          <p:nvPr/>
        </p:nvSpPr>
        <p:spPr>
          <a:xfrm>
            <a:off x="6142038" y="0"/>
            <a:ext cx="228600" cy="533400"/>
          </a:xfrm>
          <a:prstGeom prst="rect">
            <a:avLst/>
          </a:prstGeom>
          <a:solidFill>
            <a:schemeClr val="accent2"/>
          </a:solidFill>
          <a:ln w="19050" cap="flat" cmpd="sng" algn="ctr">
            <a:noFill/>
            <a:prstDash val="solid"/>
          </a:ln>
        </p:spPr>
        <p:style>
          <a:lnRef idx="2">
            <a:schemeClr val="accent1"/>
          </a:lnRef>
          <a:fillRef idx="1">
            <a:schemeClr val="accent1"/>
          </a:fillRef>
          <a:effectRef idx="0">
            <a:schemeClr val="accent1"/>
          </a:effectRef>
          <a:fontRef idx="minor">
            <a:schemeClr val="lt1"/>
          </a:fontRef>
        </p:style>
        <p:txBody>
          <a:bodyPr rtlCol="0" anchor="ctr"/>
          <a:lstStyle/>
          <a:p>
            <a:pPr algn="ctr" eaLnBrk="1" latinLnBrk="0" hangingPunct="1"/>
            <a:endParaRPr kumimoji="0" lang="en-US"/>
          </a:p>
        </p:txBody>
      </p:sp>
      <p:sp>
        <p:nvSpPr>
          <p:cNvPr id="6" name="Slide Number Placeholder 5"/>
          <p:cNvSpPr>
            <a:spLocks noGrp="1"/>
          </p:cNvSpPr>
          <p:nvPr>
            <p:ph type="sldNum" sz="quarter" idx="12"/>
          </p:nvPr>
        </p:nvSpPr>
        <p:spPr>
          <a:xfrm rot="5400000">
            <a:off x="5989638" y="144462"/>
            <a:ext cx="533400" cy="244476"/>
          </a:xfrm>
        </p:spPr>
        <p:txBody>
          <a:bodyPr/>
          <a:lstStyle/>
          <a:p>
            <a:pPr>
              <a:defRPr/>
            </a:pPr>
            <a:fld id="{547AF01A-C4B6-44F0-89E2-30CEF0131A4D}" type="slidenum">
              <a:rPr lang="en-GB" smtClean="0"/>
              <a:pPr>
                <a:defRPr/>
              </a:pPr>
              <a:t>‹#›</a:t>
            </a:fld>
            <a:endParaRPr lang="en-GB"/>
          </a:p>
        </p:txBody>
      </p:sp>
    </p:spTree>
  </p:cSld>
  <p:clrMapOvr>
    <a:overrideClrMapping bg1="lt1" tx1="dk1" bg2="lt2" tx2="dk2" accent1="accent1" accent2="accent2" accent3="accent3" accent4="accent4" accent5="accent5" accent6="accent6" hlink="hlink" folHlink="folHlink"/>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2" name="Title Placeholder 21"/>
          <p:cNvSpPr>
            <a:spLocks noGrp="1"/>
          </p:cNvSpPr>
          <p:nvPr>
            <p:ph type="title"/>
          </p:nvPr>
        </p:nvSpPr>
        <p:spPr>
          <a:xfrm>
            <a:off x="609600" y="228600"/>
            <a:ext cx="8153400" cy="990600"/>
          </a:xfrm>
          <a:prstGeom prst="rect">
            <a:avLst/>
          </a:prstGeom>
        </p:spPr>
        <p:txBody>
          <a:bodyPr vert="horz" anchor="ctr">
            <a:normAutofit/>
          </a:bodyPr>
          <a:lstStyle/>
          <a:p>
            <a:r>
              <a:rPr kumimoji="0" lang="en-US" smtClean="0"/>
              <a:t>Click to edit Master title style</a:t>
            </a:r>
            <a:endParaRPr kumimoji="0" lang="en-US"/>
          </a:p>
        </p:txBody>
      </p:sp>
      <p:sp>
        <p:nvSpPr>
          <p:cNvPr id="13" name="Text Placeholder 12"/>
          <p:cNvSpPr>
            <a:spLocks noGrp="1"/>
          </p:cNvSpPr>
          <p:nvPr>
            <p:ph type="body" idx="1"/>
          </p:nvPr>
        </p:nvSpPr>
        <p:spPr>
          <a:xfrm>
            <a:off x="612648" y="1600200"/>
            <a:ext cx="8153400" cy="4526280"/>
          </a:xfrm>
          <a:prstGeom prst="rect">
            <a:avLst/>
          </a:prstGeom>
        </p:spPr>
        <p:txBody>
          <a:bodyPr vert="horz">
            <a:normAutofit/>
          </a:bodyPr>
          <a:lstStyle/>
          <a:p>
            <a:pPr lvl="0" eaLnBrk="1" latinLnBrk="0" hangingPunct="1"/>
            <a:r>
              <a:rPr kumimoji="0" lang="en-US" smtClean="0"/>
              <a:t>Click to edit Master text styles</a:t>
            </a:r>
          </a:p>
          <a:p>
            <a:pPr lvl="1" eaLnBrk="1" latinLnBrk="0" hangingPunct="1"/>
            <a:r>
              <a:rPr kumimoji="0" lang="en-US" smtClean="0"/>
              <a:t>Second level</a:t>
            </a:r>
          </a:p>
          <a:p>
            <a:pPr lvl="2" eaLnBrk="1" latinLnBrk="0" hangingPunct="1"/>
            <a:r>
              <a:rPr kumimoji="0" lang="en-US" smtClean="0"/>
              <a:t>Third level</a:t>
            </a:r>
          </a:p>
          <a:p>
            <a:pPr lvl="3" eaLnBrk="1" latinLnBrk="0" hangingPunct="1"/>
            <a:r>
              <a:rPr kumimoji="0" lang="en-US" smtClean="0"/>
              <a:t>Fourth level</a:t>
            </a:r>
          </a:p>
          <a:p>
            <a:pPr lvl="4" eaLnBrk="1" latinLnBrk="0" hangingPunct="1"/>
            <a:r>
              <a:rPr kumimoji="0" lang="en-US" smtClean="0"/>
              <a:t>Fifth level</a:t>
            </a:r>
            <a:endParaRPr kumimoji="0" lang="en-US"/>
          </a:p>
        </p:txBody>
      </p:sp>
      <p:sp>
        <p:nvSpPr>
          <p:cNvPr id="14" name="Date Placeholder 13"/>
          <p:cNvSpPr>
            <a:spLocks noGrp="1"/>
          </p:cNvSpPr>
          <p:nvPr>
            <p:ph type="dt" sz="half" idx="2"/>
          </p:nvPr>
        </p:nvSpPr>
        <p:spPr>
          <a:xfrm>
            <a:off x="6096000" y="6248400"/>
            <a:ext cx="2667000" cy="365125"/>
          </a:xfrm>
          <a:prstGeom prst="rect">
            <a:avLst/>
          </a:prstGeom>
        </p:spPr>
        <p:txBody>
          <a:bodyPr vert="horz" anchor="ctr" anchorCtr="0"/>
          <a:lstStyle>
            <a:lvl1pPr algn="l" eaLnBrk="1" latinLnBrk="0" hangingPunct="1">
              <a:defRPr kumimoji="0" sz="1400">
                <a:solidFill>
                  <a:schemeClr val="tx2"/>
                </a:solidFill>
              </a:defRPr>
            </a:lvl1pPr>
          </a:lstStyle>
          <a:p>
            <a:pPr>
              <a:defRPr/>
            </a:pPr>
            <a:fld id="{71FEDEE2-94F0-4D77-8357-3D6F76566775}" type="datetimeFigureOut">
              <a:rPr lang="en-US" smtClean="0"/>
              <a:pPr>
                <a:defRPr/>
              </a:pPr>
              <a:t>10/23/2017</a:t>
            </a:fld>
            <a:endParaRPr lang="en-GB"/>
          </a:p>
        </p:txBody>
      </p:sp>
      <p:sp>
        <p:nvSpPr>
          <p:cNvPr id="3" name="Footer Placeholder 2"/>
          <p:cNvSpPr>
            <a:spLocks noGrp="1"/>
          </p:cNvSpPr>
          <p:nvPr>
            <p:ph type="ftr" sz="quarter" idx="3"/>
          </p:nvPr>
        </p:nvSpPr>
        <p:spPr>
          <a:xfrm>
            <a:off x="609600" y="6248206"/>
            <a:ext cx="5421083" cy="365125"/>
          </a:xfrm>
          <a:prstGeom prst="rect">
            <a:avLst/>
          </a:prstGeom>
        </p:spPr>
        <p:txBody>
          <a:bodyPr vert="horz" anchor="ctr"/>
          <a:lstStyle>
            <a:lvl1pPr algn="r" eaLnBrk="1" latinLnBrk="0" hangingPunct="1">
              <a:defRPr kumimoji="0" sz="1400">
                <a:solidFill>
                  <a:schemeClr val="tx2"/>
                </a:solidFill>
              </a:defRPr>
            </a:lvl1pPr>
          </a:lstStyle>
          <a:p>
            <a:pPr>
              <a:defRPr/>
            </a:pPr>
            <a:endParaRPr lang="en-GB"/>
          </a:p>
        </p:txBody>
      </p:sp>
      <p:sp>
        <p:nvSpPr>
          <p:cNvPr id="7" name="Rectangle 6"/>
          <p:cNvSpPr/>
          <p:nvPr/>
        </p:nvSpPr>
        <p:spPr bwMode="white">
          <a:xfrm>
            <a:off x="0" y="1234440"/>
            <a:ext cx="9144000" cy="320040"/>
          </a:xfrm>
          <a:prstGeom prst="rect">
            <a:avLst/>
          </a:prstGeom>
          <a:solidFill>
            <a:srgbClr val="FFFFFF"/>
          </a:solidFill>
          <a:ln w="50800" cap="rnd" cmpd="dbl"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8" name="Rectangle 7"/>
          <p:cNvSpPr/>
          <p:nvPr/>
        </p:nvSpPr>
        <p:spPr>
          <a:xfrm>
            <a:off x="0" y="1280160"/>
            <a:ext cx="533400" cy="228600"/>
          </a:xfrm>
          <a:prstGeom prst="rect">
            <a:avLst/>
          </a:prstGeom>
          <a:solidFill>
            <a:schemeClr val="accent2">
              <a:alpha val="100000"/>
            </a:schemeClr>
          </a:solidFill>
          <a:ln w="50800" cap="rnd" cmpd="dbl"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9" name="Rectangle 8"/>
          <p:cNvSpPr/>
          <p:nvPr/>
        </p:nvSpPr>
        <p:spPr>
          <a:xfrm>
            <a:off x="590550" y="1280160"/>
            <a:ext cx="8553450" cy="228600"/>
          </a:xfrm>
          <a:prstGeom prst="rect">
            <a:avLst/>
          </a:prstGeom>
          <a:solidFill>
            <a:schemeClr val="accent1">
              <a:alpha val="100000"/>
            </a:schemeClr>
          </a:solidFill>
          <a:ln w="50800" cap="rnd" cmpd="dbl"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23" name="Slide Number Placeholder 22"/>
          <p:cNvSpPr>
            <a:spLocks noGrp="1"/>
          </p:cNvSpPr>
          <p:nvPr>
            <p:ph type="sldNum" sz="quarter" idx="4"/>
          </p:nvPr>
        </p:nvSpPr>
        <p:spPr>
          <a:xfrm>
            <a:off x="0" y="1272222"/>
            <a:ext cx="533400" cy="244476"/>
          </a:xfrm>
          <a:prstGeom prst="rect">
            <a:avLst/>
          </a:prstGeom>
        </p:spPr>
        <p:txBody>
          <a:bodyPr vert="horz" anchor="ctr" anchorCtr="0">
            <a:normAutofit/>
          </a:bodyPr>
          <a:lstStyle>
            <a:lvl1pPr algn="ctr" eaLnBrk="1" latinLnBrk="0" hangingPunct="1">
              <a:defRPr kumimoji="0" sz="1400" b="1">
                <a:solidFill>
                  <a:srgbClr val="FFFFFF"/>
                </a:solidFill>
              </a:defRPr>
            </a:lvl1pPr>
          </a:lstStyle>
          <a:p>
            <a:pPr>
              <a:defRPr/>
            </a:pPr>
            <a:fld id="{68172E74-130B-4F24-9C78-50C5A64603DB}" type="slidenum">
              <a:rPr lang="en-GB" smtClean="0"/>
              <a:pPr>
                <a:defRPr/>
              </a:pPr>
              <a:t>‹#›</a:t>
            </a:fld>
            <a:endParaRPr lang="en-GB"/>
          </a:p>
        </p:txBody>
      </p:sp>
    </p:spTree>
  </p:cSld>
  <p:clrMap bg1="lt1" tx1="dk1" bg2="lt2" tx2="dk2" accent1="accent1" accent2="accent2" accent3="accent3" accent4="accent4" accent5="accent5" accent6="accent6" hlink="hlink" folHlink="folHlink"/>
  <p:sldLayoutIdLst>
    <p:sldLayoutId id="2147483814" r:id="rId1"/>
    <p:sldLayoutId id="2147483815" r:id="rId2"/>
    <p:sldLayoutId id="2147483816" r:id="rId3"/>
    <p:sldLayoutId id="2147483817" r:id="rId4"/>
    <p:sldLayoutId id="2147483818" r:id="rId5"/>
    <p:sldLayoutId id="2147483819" r:id="rId6"/>
    <p:sldLayoutId id="2147483820" r:id="rId7"/>
    <p:sldLayoutId id="2147483821" r:id="rId8"/>
    <p:sldLayoutId id="2147483822" r:id="rId9"/>
    <p:sldLayoutId id="2147483823" r:id="rId10"/>
    <p:sldLayoutId id="2147483824" r:id="rId11"/>
  </p:sldLayoutIdLst>
  <p:txStyles>
    <p:titleStyle>
      <a:lvl1pPr algn="l" rtl="0" eaLnBrk="1" latinLnBrk="0" hangingPunct="1">
        <a:spcBef>
          <a:spcPct val="0"/>
        </a:spcBef>
        <a:buNone/>
        <a:defRPr kumimoji="0" sz="4400" kern="1200">
          <a:solidFill>
            <a:schemeClr val="tx2"/>
          </a:solidFill>
          <a:latin typeface="+mj-lt"/>
          <a:ea typeface="+mj-ea"/>
          <a:cs typeface="+mj-cs"/>
        </a:defRPr>
      </a:lvl1pPr>
    </p:titleStyle>
    <p:bodyStyle>
      <a:lvl1pPr marL="320040" indent="-320040" algn="l" rtl="0" eaLnBrk="1" latinLnBrk="0" hangingPunct="1">
        <a:spcBef>
          <a:spcPts val="700"/>
        </a:spcBef>
        <a:buClr>
          <a:schemeClr val="accent2"/>
        </a:buClr>
        <a:buSzPct val="60000"/>
        <a:buFont typeface="Wingdings"/>
        <a:buChar char=""/>
        <a:defRPr kumimoji="0" sz="2900" kern="1200">
          <a:solidFill>
            <a:schemeClr val="tx1"/>
          </a:solidFill>
          <a:latin typeface="+mn-lt"/>
          <a:ea typeface="+mn-ea"/>
          <a:cs typeface="+mn-cs"/>
        </a:defRPr>
      </a:lvl1pPr>
      <a:lvl2pPr marL="640080" indent="-274320" algn="l" rtl="0" eaLnBrk="1" latinLnBrk="0" hangingPunct="1">
        <a:spcBef>
          <a:spcPts val="550"/>
        </a:spcBef>
        <a:buClr>
          <a:schemeClr val="accent1"/>
        </a:buClr>
        <a:buSzPct val="70000"/>
        <a:buFont typeface="Wingdings 2"/>
        <a:buChar char=""/>
        <a:defRPr kumimoji="0" sz="2600" kern="1200">
          <a:solidFill>
            <a:schemeClr val="tx1"/>
          </a:solidFill>
          <a:latin typeface="+mn-lt"/>
          <a:ea typeface="+mn-ea"/>
          <a:cs typeface="+mn-cs"/>
        </a:defRPr>
      </a:lvl2pPr>
      <a:lvl3pPr marL="914400" indent="-228600" algn="l" rtl="0" eaLnBrk="1" latinLnBrk="0" hangingPunct="1">
        <a:spcBef>
          <a:spcPts val="500"/>
        </a:spcBef>
        <a:buClr>
          <a:schemeClr val="accent2"/>
        </a:buClr>
        <a:buSzPct val="75000"/>
        <a:buFont typeface="Wingdings"/>
        <a:buChar char=""/>
        <a:defRPr kumimoji="0" sz="2300" kern="1200">
          <a:solidFill>
            <a:schemeClr val="tx1"/>
          </a:solidFill>
          <a:latin typeface="+mn-lt"/>
          <a:ea typeface="+mn-ea"/>
          <a:cs typeface="+mn-cs"/>
        </a:defRPr>
      </a:lvl3pPr>
      <a:lvl4pPr marL="1371600" indent="-228600" algn="l" rtl="0" eaLnBrk="1" latinLnBrk="0" hangingPunct="1">
        <a:spcBef>
          <a:spcPts val="400"/>
        </a:spcBef>
        <a:buClr>
          <a:schemeClr val="accent3"/>
        </a:buClr>
        <a:buSzPct val="75000"/>
        <a:buFont typeface="Wingdings"/>
        <a:buChar char=""/>
        <a:defRPr kumimoji="0" sz="2000" kern="1200">
          <a:solidFill>
            <a:schemeClr val="tx1"/>
          </a:solidFill>
          <a:latin typeface="+mn-lt"/>
          <a:ea typeface="+mn-ea"/>
          <a:cs typeface="+mn-cs"/>
        </a:defRPr>
      </a:lvl4pPr>
      <a:lvl5pPr marL="1828800" indent="-228600" algn="l" rtl="0" eaLnBrk="1" latinLnBrk="0" hangingPunct="1">
        <a:spcBef>
          <a:spcPts val="400"/>
        </a:spcBef>
        <a:buClr>
          <a:schemeClr val="accent4"/>
        </a:buClr>
        <a:buSzPct val="65000"/>
        <a:buFont typeface="Wingdings"/>
        <a:buChar char=""/>
        <a:defRPr kumimoji="0" sz="2000" kern="1200">
          <a:solidFill>
            <a:schemeClr val="tx1"/>
          </a:solidFill>
          <a:latin typeface="+mn-lt"/>
          <a:ea typeface="+mn-ea"/>
          <a:cs typeface="+mn-cs"/>
        </a:defRPr>
      </a:lvl5pPr>
      <a:lvl6pPr marL="2103120" indent="-228600" algn="l" rtl="0" eaLnBrk="1" latinLnBrk="0" hangingPunct="1">
        <a:spcBef>
          <a:spcPct val="20000"/>
        </a:spcBef>
        <a:buClr>
          <a:schemeClr val="accent1"/>
        </a:buClr>
        <a:buFont typeface="Wingdings"/>
        <a:buChar char="§"/>
        <a:defRPr kumimoji="0" sz="1800" kern="1200" baseline="0">
          <a:solidFill>
            <a:schemeClr val="tx1"/>
          </a:solidFill>
          <a:latin typeface="+mn-lt"/>
          <a:ea typeface="+mn-ea"/>
          <a:cs typeface="+mn-cs"/>
        </a:defRPr>
      </a:lvl6pPr>
      <a:lvl7pPr marL="2377440" indent="-228600" algn="l" rtl="0" eaLnBrk="1" latinLnBrk="0" hangingPunct="1">
        <a:spcBef>
          <a:spcPct val="20000"/>
        </a:spcBef>
        <a:buClr>
          <a:schemeClr val="accent2"/>
        </a:buClr>
        <a:buFont typeface="Wingdings"/>
        <a:buChar char="§"/>
        <a:defRPr kumimoji="0" sz="1800" kern="1200" baseline="0">
          <a:solidFill>
            <a:schemeClr val="tx1"/>
          </a:solidFill>
          <a:latin typeface="+mn-lt"/>
          <a:ea typeface="+mn-ea"/>
          <a:cs typeface="+mn-cs"/>
        </a:defRPr>
      </a:lvl7pPr>
      <a:lvl8pPr marL="2651760" indent="-228600" algn="l" rtl="0" eaLnBrk="1" latinLnBrk="0" hangingPunct="1">
        <a:spcBef>
          <a:spcPct val="20000"/>
        </a:spcBef>
        <a:buClr>
          <a:schemeClr val="accent3"/>
        </a:buClr>
        <a:buFont typeface="Wingdings"/>
        <a:buChar char="§"/>
        <a:defRPr kumimoji="0" sz="1800" kern="1200" baseline="0">
          <a:solidFill>
            <a:schemeClr val="tx1"/>
          </a:solidFill>
          <a:latin typeface="+mn-lt"/>
          <a:ea typeface="+mn-ea"/>
          <a:cs typeface="+mn-cs"/>
        </a:defRPr>
      </a:lvl8pPr>
      <a:lvl9pPr marL="2926080" indent="-228600" algn="l" rtl="0" eaLnBrk="1" latinLnBrk="0" hangingPunct="1">
        <a:spcBef>
          <a:spcPct val="20000"/>
        </a:spcBef>
        <a:buClr>
          <a:schemeClr val="accent4"/>
        </a:buClr>
        <a:buFont typeface="Wingdings"/>
        <a:buChar char="§"/>
        <a:defRPr kumimoji="0" sz="1800" kern="1200" baseline="0">
          <a:solidFill>
            <a:schemeClr val="tx1"/>
          </a:solidFill>
          <a:latin typeface="+mn-lt"/>
          <a:ea typeface="+mn-ea"/>
          <a:cs typeface="+mn-cs"/>
        </a:defRPr>
      </a:lvl9pPr>
    </p:bodyStyle>
    <p:otherStyle>
      <a:lvl1pPr marL="0" algn="l" rtl="0" eaLnBrk="1" latinLnBrk="0" hangingPunct="1">
        <a:defRPr kumimoji="0" kern="1200">
          <a:solidFill>
            <a:schemeClr val="tx1"/>
          </a:solidFill>
          <a:latin typeface="+mn-lt"/>
          <a:ea typeface="+mn-ea"/>
          <a:cs typeface="+mn-cs"/>
        </a:defRPr>
      </a:lvl1pPr>
      <a:lvl2pPr marL="457200" algn="l" rtl="0" eaLnBrk="1" latinLnBrk="0" hangingPunct="1">
        <a:defRPr kumimoji="0" kern="1200">
          <a:solidFill>
            <a:schemeClr val="tx1"/>
          </a:solidFill>
          <a:latin typeface="+mn-lt"/>
          <a:ea typeface="+mn-ea"/>
          <a:cs typeface="+mn-cs"/>
        </a:defRPr>
      </a:lvl2pPr>
      <a:lvl3pPr marL="914400" algn="l" rtl="0" eaLnBrk="1" latinLnBrk="0" hangingPunct="1">
        <a:defRPr kumimoji="0" kern="1200">
          <a:solidFill>
            <a:schemeClr val="tx1"/>
          </a:solidFill>
          <a:latin typeface="+mn-lt"/>
          <a:ea typeface="+mn-ea"/>
          <a:cs typeface="+mn-cs"/>
        </a:defRPr>
      </a:lvl3pPr>
      <a:lvl4pPr marL="1371600" algn="l" rtl="0" eaLnBrk="1" latinLnBrk="0" hangingPunct="1">
        <a:defRPr kumimoji="0" kern="1200">
          <a:solidFill>
            <a:schemeClr val="tx1"/>
          </a:solidFill>
          <a:latin typeface="+mn-lt"/>
          <a:ea typeface="+mn-ea"/>
          <a:cs typeface="+mn-cs"/>
        </a:defRPr>
      </a:lvl4pPr>
      <a:lvl5pPr marL="1828800" algn="l" rtl="0" eaLnBrk="1" latinLnBrk="0" hangingPunct="1">
        <a:defRPr kumimoji="0" kern="1200">
          <a:solidFill>
            <a:schemeClr val="tx1"/>
          </a:solidFill>
          <a:latin typeface="+mn-lt"/>
          <a:ea typeface="+mn-ea"/>
          <a:cs typeface="+mn-cs"/>
        </a:defRPr>
      </a:lvl5pPr>
      <a:lvl6pPr marL="2286000" algn="l" rtl="0" eaLnBrk="1" latinLnBrk="0" hangingPunct="1">
        <a:defRPr kumimoji="0" kern="1200">
          <a:solidFill>
            <a:schemeClr val="tx1"/>
          </a:solidFill>
          <a:latin typeface="+mn-lt"/>
          <a:ea typeface="+mn-ea"/>
          <a:cs typeface="+mn-cs"/>
        </a:defRPr>
      </a:lvl6pPr>
      <a:lvl7pPr marL="2743200" algn="l" rtl="0" eaLnBrk="1" latinLnBrk="0" hangingPunct="1">
        <a:defRPr kumimoji="0" kern="1200">
          <a:solidFill>
            <a:schemeClr val="tx1"/>
          </a:solidFill>
          <a:latin typeface="+mn-lt"/>
          <a:ea typeface="+mn-ea"/>
          <a:cs typeface="+mn-cs"/>
        </a:defRPr>
      </a:lvl7pPr>
      <a:lvl8pPr marL="3200400" algn="l" rtl="0" eaLnBrk="1" latinLnBrk="0" hangingPunct="1">
        <a:defRPr kumimoji="0" kern="1200">
          <a:solidFill>
            <a:schemeClr val="tx1"/>
          </a:solidFill>
          <a:latin typeface="+mn-lt"/>
          <a:ea typeface="+mn-ea"/>
          <a:cs typeface="+mn-cs"/>
        </a:defRPr>
      </a:lvl8pPr>
      <a:lvl9pPr marL="3657600" algn="l" rtl="0" eaLnBrk="1" latinLnBrk="0" hangingPunct="1">
        <a:defRPr kumimoji="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2" Type="http://schemas.openxmlformats.org/officeDocument/2006/relationships/hyperlink" Target="https://app.simplydo.io/idea/aDzkr9rC4SonrGawi/pitch" TargetMode="External"/><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3" Type="http://schemas.openxmlformats.org/officeDocument/2006/relationships/image" Target="../media/image6.jpeg"/><Relationship Id="rId2" Type="http://schemas.openxmlformats.org/officeDocument/2006/relationships/image" Target="../media/image5.png"/><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2" Type="http://schemas.openxmlformats.org/officeDocument/2006/relationships/image" Target="../media/image7.jpeg"/><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2" Type="http://schemas.openxmlformats.org/officeDocument/2006/relationships/image" Target="../media/image9.png"/><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2" Type="http://schemas.openxmlformats.org/officeDocument/2006/relationships/image" Target="../media/image10.jpeg"/><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2" Type="http://schemas.openxmlformats.org/officeDocument/2006/relationships/image" Target="../media/image11.jpeg"/><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2" Type="http://schemas.openxmlformats.org/officeDocument/2006/relationships/image" Target="../media/image12.jpeg"/><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8.xml.rels><?xml version="1.0" encoding="UTF-8" standalone="yes"?>
<Relationships xmlns="http://schemas.openxmlformats.org/package/2006/relationships"><Relationship Id="rId2" Type="http://schemas.openxmlformats.org/officeDocument/2006/relationships/image" Target="../media/image13.png"/><Relationship Id="rId1" Type="http://schemas.openxmlformats.org/officeDocument/2006/relationships/slideLayout" Target="../slideLayouts/slideLayout2.xml"/></Relationships>
</file>

<file path=ppt/slides/_rels/slide2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5.xml.rels><?xml version="1.0" encoding="UTF-8" standalone="yes"?>
<Relationships xmlns="http://schemas.openxmlformats.org/package/2006/relationships"><Relationship Id="rId2" Type="http://schemas.openxmlformats.org/officeDocument/2006/relationships/image" Target="../media/image14.png"/><Relationship Id="rId1" Type="http://schemas.openxmlformats.org/officeDocument/2006/relationships/slideLayout" Target="../slideLayouts/slideLayout2.xml"/></Relationships>
</file>

<file path=ppt/slides/_rels/slide3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8.xml.rels><?xml version="1.0" encoding="UTF-8" standalone="yes"?>
<Relationships xmlns="http://schemas.openxmlformats.org/package/2006/relationships"><Relationship Id="rId2" Type="http://schemas.openxmlformats.org/officeDocument/2006/relationships/image" Target="../media/image15.png"/><Relationship Id="rId1" Type="http://schemas.openxmlformats.org/officeDocument/2006/relationships/slideLayout" Target="../slideLayouts/slideLayout2.xml"/></Relationships>
</file>

<file path=ppt/slides/_rels/slide39.xml.rels><?xml version="1.0" encoding="UTF-8" standalone="yes"?>
<Relationships xmlns="http://schemas.openxmlformats.org/package/2006/relationships"><Relationship Id="rId2" Type="http://schemas.openxmlformats.org/officeDocument/2006/relationships/image" Target="../media/image16.png"/><Relationship Id="rId1" Type="http://schemas.openxmlformats.org/officeDocument/2006/relationships/slideLayout" Target="../slideLayouts/slideLayout2.xml"/></Relationships>
</file>

<file path=ppt/slides/_rels/slide4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3.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4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5.xml.rels><?xml version="1.0" encoding="UTF-8" standalone="yes"?>
<Relationships xmlns="http://schemas.openxmlformats.org/package/2006/relationships"><Relationship Id="rId2" Type="http://schemas.openxmlformats.org/officeDocument/2006/relationships/image" Target="../media/image17.png"/><Relationship Id="rId1" Type="http://schemas.openxmlformats.org/officeDocument/2006/relationships/slideLayout" Target="../slideLayouts/slideLayout2.xml"/></Relationships>
</file>

<file path=ppt/slides/_rels/slide4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7.xml.rels><?xml version="1.0" encoding="UTF-8" standalone="yes"?>
<Relationships xmlns="http://schemas.openxmlformats.org/package/2006/relationships"><Relationship Id="rId2" Type="http://schemas.openxmlformats.org/officeDocument/2006/relationships/image" Target="../media/image18.jpeg"/><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122" name="Title 1"/>
          <p:cNvSpPr>
            <a:spLocks noGrp="1"/>
          </p:cNvSpPr>
          <p:nvPr>
            <p:ph type="ctrTitle"/>
          </p:nvPr>
        </p:nvSpPr>
        <p:spPr/>
        <p:txBody>
          <a:bodyPr/>
          <a:lstStyle/>
          <a:p>
            <a:pPr eaLnBrk="1" hangingPunct="1"/>
            <a:r>
              <a:rPr lang="en-GB" sz="4800" b="1" dirty="0" err="1" smtClean="0"/>
              <a:t>BuSINESS</a:t>
            </a:r>
            <a:r>
              <a:rPr lang="en-GB" sz="4800" b="1" dirty="0" smtClean="0"/>
              <a:t>, MARKETING</a:t>
            </a:r>
            <a:br>
              <a:rPr lang="en-GB" sz="4800" b="1" dirty="0" smtClean="0"/>
            </a:br>
            <a:r>
              <a:rPr lang="en-GB" sz="4800" b="1" dirty="0" smtClean="0"/>
              <a:t>&amp; SELF PROMOTION</a:t>
            </a:r>
          </a:p>
        </p:txBody>
      </p:sp>
      <p:sp>
        <p:nvSpPr>
          <p:cNvPr id="5123" name="Subtitle 2"/>
          <p:cNvSpPr>
            <a:spLocks noGrp="1"/>
          </p:cNvSpPr>
          <p:nvPr>
            <p:ph type="subTitle" idx="1"/>
          </p:nvPr>
        </p:nvSpPr>
        <p:spPr>
          <a:xfrm>
            <a:off x="457200" y="3860800"/>
            <a:ext cx="1738536" cy="1752600"/>
          </a:xfrm>
        </p:spPr>
        <p:txBody>
          <a:bodyPr/>
          <a:lstStyle/>
          <a:p>
            <a:pPr marL="63500" eaLnBrk="1" hangingPunct="1"/>
            <a:r>
              <a:rPr lang="en-GB" b="1" dirty="0" smtClean="0">
                <a:solidFill>
                  <a:schemeClr val="tx1"/>
                </a:solidFill>
              </a:rPr>
              <a:t>Neil Dyer</a:t>
            </a:r>
          </a:p>
        </p:txBody>
      </p:sp>
    </p:spTree>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Title 1"/>
          <p:cNvSpPr>
            <a:spLocks noGrp="1"/>
          </p:cNvSpPr>
          <p:nvPr>
            <p:ph type="title"/>
          </p:nvPr>
        </p:nvSpPr>
        <p:spPr>
          <a:xfrm>
            <a:off x="457200" y="328406"/>
            <a:ext cx="8229600" cy="868346"/>
          </a:xfrm>
        </p:spPr>
        <p:txBody>
          <a:bodyPr/>
          <a:lstStyle/>
          <a:p>
            <a:pPr algn="ctr"/>
            <a:r>
              <a:rPr lang="en-GB" b="1" dirty="0" smtClean="0"/>
              <a:t>Simply Do Ideas</a:t>
            </a:r>
            <a:endParaRPr lang="en-GB" b="1" dirty="0"/>
          </a:p>
        </p:txBody>
      </p:sp>
      <p:pic>
        <p:nvPicPr>
          <p:cNvPr id="79874" name="Picture 2"/>
          <p:cNvPicPr>
            <a:picLocks noChangeAspect="1" noChangeArrowheads="1"/>
          </p:cNvPicPr>
          <p:nvPr/>
        </p:nvPicPr>
        <p:blipFill>
          <a:blip r:embed="rId2" cstate="print"/>
          <a:srcRect/>
          <a:stretch>
            <a:fillRect/>
          </a:stretch>
        </p:blipFill>
        <p:spPr bwMode="auto">
          <a:xfrm>
            <a:off x="1944458" y="1052736"/>
            <a:ext cx="5219830" cy="4175864"/>
          </a:xfrm>
          <a:prstGeom prst="rect">
            <a:avLst/>
          </a:prstGeom>
          <a:noFill/>
          <a:ln w="9525">
            <a:noFill/>
            <a:miter lim="800000"/>
            <a:headEnd/>
            <a:tailEnd/>
          </a:ln>
        </p:spPr>
      </p:pic>
      <p:sp>
        <p:nvSpPr>
          <p:cNvPr id="8" name="TextBox 7"/>
          <p:cNvSpPr txBox="1"/>
          <p:nvPr/>
        </p:nvSpPr>
        <p:spPr>
          <a:xfrm>
            <a:off x="323528" y="5373216"/>
            <a:ext cx="8424936" cy="1231106"/>
          </a:xfrm>
          <a:prstGeom prst="rect">
            <a:avLst/>
          </a:prstGeom>
          <a:noFill/>
        </p:spPr>
        <p:txBody>
          <a:bodyPr wrap="square" rtlCol="0">
            <a:spAutoFit/>
          </a:bodyPr>
          <a:lstStyle/>
          <a:p>
            <a:pPr algn="ctr"/>
            <a:r>
              <a:rPr lang="en-GB" sz="2800" b="1" u="sng" dirty="0" smtClean="0">
                <a:solidFill>
                  <a:srgbClr val="002060"/>
                </a:solidFill>
              </a:rPr>
              <a:t>http://app.simplydo.io/new/uwtsd</a:t>
            </a:r>
            <a:br>
              <a:rPr lang="en-GB" sz="2800" b="1" u="sng" dirty="0" smtClean="0">
                <a:solidFill>
                  <a:srgbClr val="002060"/>
                </a:solidFill>
              </a:rPr>
            </a:br>
            <a:r>
              <a:rPr lang="en-GB" dirty="0" smtClean="0"/>
              <a:t>(make sure you click and add yourself to our group: </a:t>
            </a:r>
            <a:br>
              <a:rPr lang="en-GB" dirty="0" smtClean="0"/>
            </a:br>
            <a:r>
              <a:rPr lang="en-GB" b="1" dirty="0" smtClean="0"/>
              <a:t>‘Neil Dyer – Business, Marketing &amp; Self-Promotion’</a:t>
            </a:r>
            <a:endParaRPr lang="en-GB" sz="2800" b="1" dirty="0"/>
          </a:p>
        </p:txBody>
      </p:sp>
    </p:spTree>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26" name="Picture 2"/>
          <p:cNvPicPr>
            <a:picLocks noChangeAspect="1" noChangeArrowheads="1"/>
          </p:cNvPicPr>
          <p:nvPr/>
        </p:nvPicPr>
        <p:blipFill>
          <a:blip r:embed="rId2" cstate="print"/>
          <a:srcRect l="3835" t="24082" r="41238" b="8735"/>
          <a:stretch>
            <a:fillRect/>
          </a:stretch>
        </p:blipFill>
        <p:spPr bwMode="auto">
          <a:xfrm>
            <a:off x="2267744" y="188640"/>
            <a:ext cx="6696744" cy="6552728"/>
          </a:xfrm>
          <a:prstGeom prst="rect">
            <a:avLst/>
          </a:prstGeom>
          <a:noFill/>
          <a:ln w="9525">
            <a:noFill/>
            <a:miter lim="800000"/>
            <a:headEnd/>
            <a:tailEnd/>
          </a:ln>
        </p:spPr>
      </p:pic>
      <p:sp>
        <p:nvSpPr>
          <p:cNvPr id="6" name="Title 1"/>
          <p:cNvSpPr>
            <a:spLocks noGrp="1"/>
          </p:cNvSpPr>
          <p:nvPr>
            <p:ph type="title"/>
          </p:nvPr>
        </p:nvSpPr>
        <p:spPr>
          <a:xfrm>
            <a:off x="457200" y="328406"/>
            <a:ext cx="8229600" cy="868346"/>
          </a:xfrm>
        </p:spPr>
        <p:txBody>
          <a:bodyPr>
            <a:normAutofit/>
          </a:bodyPr>
          <a:lstStyle/>
          <a:p>
            <a:r>
              <a:rPr lang="en-GB" b="1" dirty="0" smtClean="0"/>
              <a:t>SWOT </a:t>
            </a:r>
            <a:endParaRPr lang="en-GB" b="1" dirty="0"/>
          </a:p>
        </p:txBody>
      </p:sp>
      <p:cxnSp>
        <p:nvCxnSpPr>
          <p:cNvPr id="11" name="Straight Connector 10"/>
          <p:cNvCxnSpPr/>
          <p:nvPr/>
        </p:nvCxnSpPr>
        <p:spPr>
          <a:xfrm>
            <a:off x="395536" y="3933056"/>
            <a:ext cx="8712968" cy="0"/>
          </a:xfrm>
          <a:prstGeom prst="line">
            <a:avLst/>
          </a:prstGeom>
          <a:ln w="76200">
            <a:solidFill>
              <a:schemeClr val="tx1"/>
            </a:solidFill>
            <a:prstDash val="sysDash"/>
          </a:ln>
        </p:spPr>
        <p:style>
          <a:lnRef idx="1">
            <a:schemeClr val="accent1"/>
          </a:lnRef>
          <a:fillRef idx="0">
            <a:schemeClr val="accent1"/>
          </a:fillRef>
          <a:effectRef idx="0">
            <a:schemeClr val="accent1"/>
          </a:effectRef>
          <a:fontRef idx="minor">
            <a:schemeClr val="tx1"/>
          </a:fontRef>
        </p:style>
      </p:cxnSp>
      <p:sp>
        <p:nvSpPr>
          <p:cNvPr id="12" name="TextBox 11"/>
          <p:cNvSpPr txBox="1"/>
          <p:nvPr/>
        </p:nvSpPr>
        <p:spPr>
          <a:xfrm>
            <a:off x="899592" y="2276872"/>
            <a:ext cx="800219" cy="830997"/>
          </a:xfrm>
          <a:prstGeom prst="rect">
            <a:avLst/>
          </a:prstGeom>
          <a:noFill/>
        </p:spPr>
        <p:txBody>
          <a:bodyPr wrap="none" rtlCol="0">
            <a:spAutoFit/>
          </a:bodyPr>
          <a:lstStyle/>
          <a:p>
            <a:r>
              <a:rPr lang="en-GB" sz="4800" b="1" dirty="0" smtClean="0"/>
              <a:t>IN</a:t>
            </a:r>
            <a:endParaRPr lang="en-GB" sz="4800" b="1" dirty="0"/>
          </a:p>
        </p:txBody>
      </p:sp>
      <p:sp>
        <p:nvSpPr>
          <p:cNvPr id="14" name="TextBox 13"/>
          <p:cNvSpPr txBox="1"/>
          <p:nvPr/>
        </p:nvSpPr>
        <p:spPr>
          <a:xfrm>
            <a:off x="539552" y="5085184"/>
            <a:ext cx="1484702" cy="830997"/>
          </a:xfrm>
          <a:prstGeom prst="rect">
            <a:avLst/>
          </a:prstGeom>
          <a:noFill/>
        </p:spPr>
        <p:txBody>
          <a:bodyPr wrap="none" rtlCol="0">
            <a:spAutoFit/>
          </a:bodyPr>
          <a:lstStyle/>
          <a:p>
            <a:r>
              <a:rPr lang="en-GB" sz="4800" b="1" dirty="0" smtClean="0"/>
              <a:t>OUT</a:t>
            </a:r>
            <a:endParaRPr lang="en-GB" sz="4800" b="1" dirty="0"/>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11"/>
                                        </p:tgtEl>
                                        <p:attrNameLst>
                                          <p:attrName>style.visibility</p:attrName>
                                        </p:attrNameLst>
                                      </p:cBhvr>
                                      <p:to>
                                        <p:strVal val="visible"/>
                                      </p:to>
                                    </p:set>
                                  </p:childTnLst>
                                </p:cTn>
                              </p:par>
                              <p:par>
                                <p:cTn id="7" presetID="1" presetClass="entr" presetSubtype="0" fill="hold" grpId="0" nodeType="withEffect">
                                  <p:stCondLst>
                                    <p:cond delay="0"/>
                                  </p:stCondLst>
                                  <p:childTnLst>
                                    <p:set>
                                      <p:cBhvr>
                                        <p:cTn id="8" dur="1" fill="hold">
                                          <p:stCondLst>
                                            <p:cond delay="0"/>
                                          </p:stCondLst>
                                        </p:cTn>
                                        <p:tgtEl>
                                          <p:spTgt spid="12"/>
                                        </p:tgtEl>
                                        <p:attrNameLst>
                                          <p:attrName>style.visibility</p:attrName>
                                        </p:attrNameLst>
                                      </p:cBhvr>
                                      <p:to>
                                        <p:strVal val="visible"/>
                                      </p:to>
                                    </p:set>
                                  </p:childTnLst>
                                </p:cTn>
                              </p:par>
                              <p:par>
                                <p:cTn id="9" presetID="1" presetClass="entr" presetSubtype="0" fill="hold" grpId="0" nodeType="withEffect">
                                  <p:stCondLst>
                                    <p:cond delay="0"/>
                                  </p:stCondLst>
                                  <p:childTnLst>
                                    <p:set>
                                      <p:cBhvr>
                                        <p:cTn id="10" dur="1" fill="hold">
                                          <p:stCondLst>
                                            <p:cond delay="0"/>
                                          </p:stCondLst>
                                        </p:cTn>
                                        <p:tgtEl>
                                          <p:spTgt spid="14"/>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2" grpId="0"/>
      <p:bldP spid="14" grpId="0"/>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Text Box 2"/>
          <p:cNvSpPr txBox="1">
            <a:spLocks noChangeArrowheads="1"/>
          </p:cNvSpPr>
          <p:nvPr/>
        </p:nvSpPr>
        <p:spPr bwMode="auto">
          <a:xfrm>
            <a:off x="611188" y="836712"/>
            <a:ext cx="7993062" cy="461962"/>
          </a:xfrm>
          <a:prstGeom prst="rect">
            <a:avLst/>
          </a:prstGeom>
          <a:noFill/>
          <a:ln w="9525">
            <a:noFill/>
            <a:miter lim="800000"/>
            <a:headEnd/>
            <a:tailEnd/>
          </a:ln>
        </p:spPr>
        <p:txBody>
          <a:bodyPr>
            <a:spAutoFit/>
          </a:bodyPr>
          <a:lstStyle/>
          <a:p>
            <a:pPr eaLnBrk="0" hangingPunct="0">
              <a:spcBef>
                <a:spcPct val="50000"/>
              </a:spcBef>
            </a:pPr>
            <a:r>
              <a:rPr lang="en-GB" sz="2400" b="1" dirty="0" smtClean="0">
                <a:solidFill>
                  <a:schemeClr val="accent2">
                    <a:lumMod val="75000"/>
                  </a:schemeClr>
                </a:solidFill>
                <a:latin typeface="Tahoma" pitchFamily="34" charset="0"/>
                <a:ea typeface="ＭＳ Ｐゴシック" pitchFamily="-112" charset="-128"/>
              </a:rPr>
              <a:t>Course Outline</a:t>
            </a:r>
            <a:endParaRPr lang="en-GB" sz="2400" b="1" dirty="0">
              <a:solidFill>
                <a:schemeClr val="accent2">
                  <a:lumMod val="75000"/>
                </a:schemeClr>
              </a:solidFill>
              <a:latin typeface="Tahoma" pitchFamily="34" charset="0"/>
              <a:ea typeface="ＭＳ Ｐゴシック" pitchFamily="-112" charset="-128"/>
            </a:endParaRPr>
          </a:p>
        </p:txBody>
      </p:sp>
      <p:graphicFrame>
        <p:nvGraphicFramePr>
          <p:cNvPr id="5" name="Table 4"/>
          <p:cNvGraphicFramePr>
            <a:graphicFrameLocks noGrp="1"/>
          </p:cNvGraphicFramePr>
          <p:nvPr/>
        </p:nvGraphicFramePr>
        <p:xfrm>
          <a:off x="3059832" y="0"/>
          <a:ext cx="6084168" cy="6821250"/>
        </p:xfrm>
        <a:graphic>
          <a:graphicData uri="http://schemas.openxmlformats.org/drawingml/2006/table">
            <a:tbl>
              <a:tblPr/>
              <a:tblGrid>
                <a:gridCol w="917265"/>
                <a:gridCol w="845685"/>
                <a:gridCol w="4321218"/>
              </a:tblGrid>
              <a:tr h="236483">
                <a:tc>
                  <a:txBody>
                    <a:bodyPr/>
                    <a:lstStyle/>
                    <a:p>
                      <a:pPr>
                        <a:lnSpc>
                          <a:spcPct val="115000"/>
                        </a:lnSpc>
                        <a:spcAft>
                          <a:spcPts val="0"/>
                        </a:spcAft>
                      </a:pPr>
                      <a:r>
                        <a:rPr lang="en-GB" sz="1200" b="1" dirty="0">
                          <a:latin typeface="Calibri"/>
                          <a:ea typeface="Calibri"/>
                          <a:cs typeface="Calibri"/>
                        </a:rPr>
                        <a:t>WEEK</a:t>
                      </a:r>
                      <a:endParaRPr lang="en-GB" sz="1200" dirty="0">
                        <a:latin typeface="Calibri"/>
                        <a:ea typeface="Calibri"/>
                        <a:cs typeface="Times New Roman"/>
                      </a:endParaRPr>
                    </a:p>
                  </a:txBody>
                  <a:tcPr marL="49851" marR="49851"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chemeClr val="bg1"/>
                    </a:solidFill>
                  </a:tcPr>
                </a:tc>
                <a:tc>
                  <a:txBody>
                    <a:bodyPr/>
                    <a:lstStyle/>
                    <a:p>
                      <a:pPr>
                        <a:lnSpc>
                          <a:spcPct val="115000"/>
                        </a:lnSpc>
                        <a:spcAft>
                          <a:spcPts val="0"/>
                        </a:spcAft>
                      </a:pPr>
                      <a:r>
                        <a:rPr lang="en-GB" sz="1200" b="1">
                          <a:latin typeface="Calibri"/>
                          <a:ea typeface="Calibri"/>
                          <a:cs typeface="Calibri"/>
                        </a:rPr>
                        <a:t>Date:</a:t>
                      </a:r>
                      <a:endParaRPr lang="en-GB" sz="1200">
                        <a:latin typeface="Calibri"/>
                        <a:ea typeface="Calibri"/>
                        <a:cs typeface="Times New Roman"/>
                      </a:endParaRPr>
                    </a:p>
                  </a:txBody>
                  <a:tcPr marL="49851" marR="49851"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chemeClr val="bg1"/>
                    </a:solidFill>
                  </a:tcPr>
                </a:tc>
                <a:tc>
                  <a:txBody>
                    <a:bodyPr/>
                    <a:lstStyle/>
                    <a:p>
                      <a:pPr>
                        <a:lnSpc>
                          <a:spcPct val="115000"/>
                        </a:lnSpc>
                        <a:spcAft>
                          <a:spcPts val="0"/>
                        </a:spcAft>
                      </a:pPr>
                      <a:r>
                        <a:rPr lang="en-GB" sz="1200" b="1">
                          <a:latin typeface="Calibri"/>
                          <a:ea typeface="Calibri"/>
                          <a:cs typeface="Calibri"/>
                        </a:rPr>
                        <a:t>TOPIC</a:t>
                      </a:r>
                      <a:endParaRPr lang="en-GB" sz="1200">
                        <a:latin typeface="Calibri"/>
                        <a:ea typeface="Calibri"/>
                        <a:cs typeface="Times New Roman"/>
                      </a:endParaRPr>
                    </a:p>
                  </a:txBody>
                  <a:tcPr marL="49851" marR="49851"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chemeClr val="bg1"/>
                    </a:solidFill>
                  </a:tcPr>
                </a:tc>
              </a:tr>
              <a:tr h="236483">
                <a:tc>
                  <a:txBody>
                    <a:bodyPr/>
                    <a:lstStyle/>
                    <a:p>
                      <a:pPr>
                        <a:lnSpc>
                          <a:spcPct val="115000"/>
                        </a:lnSpc>
                        <a:spcAft>
                          <a:spcPts val="0"/>
                        </a:spcAft>
                      </a:pPr>
                      <a:r>
                        <a:rPr lang="en-GB" sz="1200" strike="sngStrike">
                          <a:solidFill>
                            <a:srgbClr val="808080"/>
                          </a:solidFill>
                          <a:latin typeface="Calibri"/>
                          <a:ea typeface="Calibri"/>
                          <a:cs typeface="Calibri"/>
                        </a:rPr>
                        <a:t>Wk 1: </a:t>
                      </a:r>
                      <a:endParaRPr lang="en-GB" sz="1200">
                        <a:latin typeface="Calibri"/>
                        <a:ea typeface="Calibri"/>
                        <a:cs typeface="Times New Roman"/>
                      </a:endParaRPr>
                    </a:p>
                  </a:txBody>
                  <a:tcPr marL="49851" marR="49851"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chemeClr val="bg1"/>
                    </a:solidFill>
                  </a:tcPr>
                </a:tc>
                <a:tc>
                  <a:txBody>
                    <a:bodyPr/>
                    <a:lstStyle/>
                    <a:p>
                      <a:pPr>
                        <a:lnSpc>
                          <a:spcPct val="115000"/>
                        </a:lnSpc>
                        <a:spcAft>
                          <a:spcPts val="0"/>
                        </a:spcAft>
                      </a:pPr>
                      <a:r>
                        <a:rPr lang="en-GB" sz="1200" strike="sngStrike">
                          <a:solidFill>
                            <a:srgbClr val="808080"/>
                          </a:solidFill>
                          <a:latin typeface="Calibri"/>
                          <a:ea typeface="Calibri"/>
                          <a:cs typeface="Calibri"/>
                        </a:rPr>
                        <a:t>2nd Oct</a:t>
                      </a:r>
                      <a:endParaRPr lang="en-GB" sz="1200">
                        <a:latin typeface="Calibri"/>
                        <a:ea typeface="Calibri"/>
                        <a:cs typeface="Times New Roman"/>
                      </a:endParaRPr>
                    </a:p>
                  </a:txBody>
                  <a:tcPr marL="49851" marR="49851"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chemeClr val="bg1"/>
                    </a:solidFill>
                  </a:tcPr>
                </a:tc>
                <a:tc>
                  <a:txBody>
                    <a:bodyPr/>
                    <a:lstStyle/>
                    <a:p>
                      <a:pPr>
                        <a:lnSpc>
                          <a:spcPct val="115000"/>
                        </a:lnSpc>
                        <a:spcAft>
                          <a:spcPts val="0"/>
                        </a:spcAft>
                      </a:pPr>
                      <a:r>
                        <a:rPr lang="en-GB" sz="1200" b="1" strike="sngStrike">
                          <a:solidFill>
                            <a:srgbClr val="808080"/>
                          </a:solidFill>
                          <a:latin typeface="Calibri"/>
                          <a:ea typeface="Calibri"/>
                          <a:cs typeface="Calibri"/>
                        </a:rPr>
                        <a:t>Introduction &amp; Assignment</a:t>
                      </a:r>
                      <a:endParaRPr lang="en-GB" sz="1200">
                        <a:latin typeface="Calibri"/>
                        <a:ea typeface="Calibri"/>
                        <a:cs typeface="Times New Roman"/>
                      </a:endParaRPr>
                    </a:p>
                  </a:txBody>
                  <a:tcPr marL="49851" marR="49851"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chemeClr val="bg1"/>
                    </a:solidFill>
                  </a:tcPr>
                </a:tc>
              </a:tr>
              <a:tr h="236483">
                <a:tc>
                  <a:txBody>
                    <a:bodyPr/>
                    <a:lstStyle/>
                    <a:p>
                      <a:pPr>
                        <a:lnSpc>
                          <a:spcPct val="115000"/>
                        </a:lnSpc>
                        <a:spcAft>
                          <a:spcPts val="0"/>
                        </a:spcAft>
                      </a:pPr>
                      <a:r>
                        <a:rPr lang="en-GB" sz="1200" strike="sngStrike">
                          <a:solidFill>
                            <a:srgbClr val="808080"/>
                          </a:solidFill>
                          <a:latin typeface="Calibri"/>
                          <a:ea typeface="Calibri"/>
                          <a:cs typeface="Calibri"/>
                        </a:rPr>
                        <a:t>Wk 2: </a:t>
                      </a:r>
                      <a:endParaRPr lang="en-GB" sz="1200">
                        <a:latin typeface="Calibri"/>
                        <a:ea typeface="Calibri"/>
                        <a:cs typeface="Times New Roman"/>
                      </a:endParaRPr>
                    </a:p>
                  </a:txBody>
                  <a:tcPr marL="49851" marR="49851"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chemeClr val="bg1"/>
                    </a:solidFill>
                  </a:tcPr>
                </a:tc>
                <a:tc>
                  <a:txBody>
                    <a:bodyPr/>
                    <a:lstStyle/>
                    <a:p>
                      <a:pPr>
                        <a:lnSpc>
                          <a:spcPct val="115000"/>
                        </a:lnSpc>
                        <a:spcAft>
                          <a:spcPts val="0"/>
                        </a:spcAft>
                      </a:pPr>
                      <a:r>
                        <a:rPr lang="en-GB" sz="1200" strike="sngStrike">
                          <a:solidFill>
                            <a:srgbClr val="808080"/>
                          </a:solidFill>
                          <a:latin typeface="Calibri"/>
                          <a:ea typeface="Calibri"/>
                          <a:cs typeface="Calibri"/>
                        </a:rPr>
                        <a:t>9th Oct</a:t>
                      </a:r>
                      <a:endParaRPr lang="en-GB" sz="1200">
                        <a:latin typeface="Calibri"/>
                        <a:ea typeface="Calibri"/>
                        <a:cs typeface="Times New Roman"/>
                      </a:endParaRPr>
                    </a:p>
                  </a:txBody>
                  <a:tcPr marL="49851" marR="49851"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chemeClr val="bg1"/>
                    </a:solidFill>
                  </a:tcPr>
                </a:tc>
                <a:tc>
                  <a:txBody>
                    <a:bodyPr/>
                    <a:lstStyle/>
                    <a:p>
                      <a:pPr>
                        <a:lnSpc>
                          <a:spcPct val="115000"/>
                        </a:lnSpc>
                        <a:spcAft>
                          <a:spcPts val="0"/>
                        </a:spcAft>
                      </a:pPr>
                      <a:r>
                        <a:rPr lang="en-GB" sz="1200" b="1" strike="sngStrike">
                          <a:solidFill>
                            <a:srgbClr val="808080"/>
                          </a:solidFill>
                          <a:latin typeface="Calibri"/>
                          <a:ea typeface="Calibri"/>
                          <a:cs typeface="Calibri"/>
                        </a:rPr>
                        <a:t>Self-Evaluation</a:t>
                      </a:r>
                      <a:r>
                        <a:rPr lang="en-GB" sz="1200" strike="sngStrike">
                          <a:solidFill>
                            <a:srgbClr val="808080"/>
                          </a:solidFill>
                          <a:latin typeface="Calibri"/>
                          <a:ea typeface="Calibri"/>
                          <a:cs typeface="Calibri"/>
                        </a:rPr>
                        <a:t> (CV, Application &amp; Interviews)</a:t>
                      </a:r>
                      <a:endParaRPr lang="en-GB" sz="1200">
                        <a:latin typeface="Calibri"/>
                        <a:ea typeface="Calibri"/>
                        <a:cs typeface="Times New Roman"/>
                      </a:endParaRPr>
                    </a:p>
                  </a:txBody>
                  <a:tcPr marL="49851" marR="49851"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chemeClr val="bg1"/>
                    </a:solidFill>
                  </a:tcPr>
                </a:tc>
              </a:tr>
              <a:tr h="1351399">
                <a:tc>
                  <a:txBody>
                    <a:bodyPr/>
                    <a:lstStyle/>
                    <a:p>
                      <a:pPr>
                        <a:lnSpc>
                          <a:spcPct val="115000"/>
                        </a:lnSpc>
                        <a:spcAft>
                          <a:spcPts val="0"/>
                        </a:spcAft>
                      </a:pPr>
                      <a:r>
                        <a:rPr lang="en-GB" sz="1200" strike="sngStrike">
                          <a:solidFill>
                            <a:schemeClr val="bg1">
                              <a:lumMod val="50000"/>
                            </a:schemeClr>
                          </a:solidFill>
                          <a:latin typeface="Calibri"/>
                          <a:ea typeface="Calibri"/>
                          <a:cs typeface="Calibri"/>
                        </a:rPr>
                        <a:t>Wk 3:</a:t>
                      </a:r>
                      <a:endParaRPr lang="en-GB" sz="1200" strike="sngStrike">
                        <a:solidFill>
                          <a:schemeClr val="bg1">
                            <a:lumMod val="50000"/>
                          </a:schemeClr>
                        </a:solidFill>
                        <a:latin typeface="Calibri"/>
                        <a:ea typeface="Calibri"/>
                        <a:cs typeface="Times New Roman"/>
                      </a:endParaRPr>
                    </a:p>
                  </a:txBody>
                  <a:tcPr marL="49851" marR="49851"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chemeClr val="bg1"/>
                    </a:solidFill>
                  </a:tcPr>
                </a:tc>
                <a:tc>
                  <a:txBody>
                    <a:bodyPr/>
                    <a:lstStyle/>
                    <a:p>
                      <a:pPr>
                        <a:lnSpc>
                          <a:spcPct val="115000"/>
                        </a:lnSpc>
                        <a:spcAft>
                          <a:spcPts val="0"/>
                        </a:spcAft>
                      </a:pPr>
                      <a:r>
                        <a:rPr lang="en-GB" sz="1200" strike="sngStrike">
                          <a:solidFill>
                            <a:schemeClr val="bg1">
                              <a:lumMod val="50000"/>
                            </a:schemeClr>
                          </a:solidFill>
                          <a:latin typeface="Calibri"/>
                          <a:ea typeface="Calibri"/>
                          <a:cs typeface="Calibri"/>
                        </a:rPr>
                        <a:t>16th Oct</a:t>
                      </a:r>
                      <a:endParaRPr lang="en-GB" sz="1200" strike="sngStrike">
                        <a:solidFill>
                          <a:schemeClr val="bg1">
                            <a:lumMod val="50000"/>
                          </a:schemeClr>
                        </a:solidFill>
                        <a:latin typeface="Calibri"/>
                        <a:ea typeface="Calibri"/>
                        <a:cs typeface="Times New Roman"/>
                      </a:endParaRPr>
                    </a:p>
                  </a:txBody>
                  <a:tcPr marL="49851" marR="49851"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chemeClr val="bg1"/>
                    </a:solidFill>
                  </a:tcPr>
                </a:tc>
                <a:tc>
                  <a:txBody>
                    <a:bodyPr/>
                    <a:lstStyle/>
                    <a:p>
                      <a:pPr>
                        <a:lnSpc>
                          <a:spcPct val="115000"/>
                        </a:lnSpc>
                        <a:spcAft>
                          <a:spcPts val="0"/>
                        </a:spcAft>
                      </a:pPr>
                      <a:r>
                        <a:rPr lang="en-GB" sz="1200" b="1" strike="sngStrike" dirty="0">
                          <a:solidFill>
                            <a:schemeClr val="bg1">
                              <a:lumMod val="50000"/>
                            </a:schemeClr>
                          </a:solidFill>
                          <a:latin typeface="Calibri"/>
                          <a:ea typeface="Calibri"/>
                          <a:cs typeface="Calibri"/>
                        </a:rPr>
                        <a:t>Researching the Market &amp; Scanning the Environment</a:t>
                      </a:r>
                      <a:r>
                        <a:rPr lang="en-GB" sz="1200" strike="sngStrike" dirty="0">
                          <a:solidFill>
                            <a:schemeClr val="bg1">
                              <a:lumMod val="50000"/>
                            </a:schemeClr>
                          </a:solidFill>
                          <a:latin typeface="Calibri"/>
                          <a:ea typeface="Calibri"/>
                          <a:cs typeface="Calibri"/>
                        </a:rPr>
                        <a:t> (Taking a Snapshot) </a:t>
                      </a:r>
                      <a:endParaRPr lang="en-GB" sz="1200" strike="sngStrike" dirty="0">
                        <a:solidFill>
                          <a:schemeClr val="bg1">
                            <a:lumMod val="50000"/>
                          </a:schemeClr>
                        </a:solidFill>
                        <a:latin typeface="Calibri"/>
                        <a:ea typeface="Calibri"/>
                        <a:cs typeface="Times New Roman"/>
                      </a:endParaRPr>
                    </a:p>
                    <a:p>
                      <a:pPr>
                        <a:lnSpc>
                          <a:spcPct val="115000"/>
                        </a:lnSpc>
                        <a:spcAft>
                          <a:spcPts val="0"/>
                        </a:spcAft>
                      </a:pPr>
                      <a:r>
                        <a:rPr lang="en-GB" sz="1200" b="1" strike="sngStrike" dirty="0">
                          <a:solidFill>
                            <a:schemeClr val="bg1">
                              <a:lumMod val="50000"/>
                            </a:schemeClr>
                          </a:solidFill>
                          <a:latin typeface="Calibri"/>
                          <a:ea typeface="Calibri"/>
                          <a:cs typeface="Calibri"/>
                        </a:rPr>
                        <a:t>Business Planning – The Formal Stuff</a:t>
                      </a:r>
                      <a:r>
                        <a:rPr lang="en-GB" sz="1200" strike="sngStrike" dirty="0">
                          <a:solidFill>
                            <a:schemeClr val="bg1">
                              <a:lumMod val="50000"/>
                            </a:schemeClr>
                          </a:solidFill>
                          <a:latin typeface="Calibri"/>
                          <a:ea typeface="Calibri"/>
                          <a:cs typeface="Calibri"/>
                        </a:rPr>
                        <a:t> (Structure, Legal)</a:t>
                      </a:r>
                      <a:endParaRPr lang="en-GB" sz="1200" strike="sngStrike" dirty="0">
                        <a:solidFill>
                          <a:schemeClr val="bg1">
                            <a:lumMod val="50000"/>
                          </a:schemeClr>
                        </a:solidFill>
                        <a:latin typeface="Calibri"/>
                        <a:ea typeface="Calibri"/>
                        <a:cs typeface="Times New Roman"/>
                      </a:endParaRPr>
                    </a:p>
                    <a:p>
                      <a:pPr marL="0" marR="0" indent="0" algn="l" defTabSz="914400" rtl="0" eaLnBrk="1" fontAlgn="auto" latinLnBrk="0" hangingPunct="1">
                        <a:lnSpc>
                          <a:spcPct val="115000"/>
                        </a:lnSpc>
                        <a:spcBef>
                          <a:spcPts val="0"/>
                        </a:spcBef>
                        <a:spcAft>
                          <a:spcPts val="0"/>
                        </a:spcAft>
                        <a:buClrTx/>
                        <a:buSzTx/>
                        <a:buFontTx/>
                        <a:buNone/>
                        <a:tabLst/>
                        <a:defRPr/>
                      </a:pPr>
                      <a:r>
                        <a:rPr lang="en-GB" sz="1200" b="1" strike="sngStrike" dirty="0" smtClean="0">
                          <a:solidFill>
                            <a:schemeClr val="bg1">
                              <a:lumMod val="50000"/>
                            </a:schemeClr>
                          </a:solidFill>
                          <a:latin typeface="Calibri"/>
                          <a:ea typeface="Calibri"/>
                          <a:cs typeface="Calibri"/>
                        </a:rPr>
                        <a:t>Introduction to </a:t>
                      </a:r>
                      <a:r>
                        <a:rPr lang="en-GB" sz="1200" b="1" strike="sngStrike" dirty="0">
                          <a:solidFill>
                            <a:schemeClr val="bg1">
                              <a:lumMod val="50000"/>
                            </a:schemeClr>
                          </a:solidFill>
                          <a:latin typeface="Calibri"/>
                          <a:ea typeface="Calibri"/>
                          <a:cs typeface="Calibri"/>
                        </a:rPr>
                        <a:t>Simply Do Ideas Portal</a:t>
                      </a:r>
                      <a:r>
                        <a:rPr lang="en-GB" sz="1200" strike="sngStrike" dirty="0">
                          <a:solidFill>
                            <a:schemeClr val="bg1">
                              <a:lumMod val="50000"/>
                            </a:schemeClr>
                          </a:solidFill>
                          <a:latin typeface="Calibri"/>
                          <a:ea typeface="Calibri"/>
                          <a:cs typeface="Calibri"/>
                        </a:rPr>
                        <a:t> (Canvas and Sign-up</a:t>
                      </a:r>
                      <a:r>
                        <a:rPr lang="en-GB" sz="1200" strike="sngStrike" dirty="0" smtClean="0">
                          <a:solidFill>
                            <a:schemeClr val="bg1">
                              <a:lumMod val="50000"/>
                            </a:schemeClr>
                          </a:solidFill>
                          <a:latin typeface="Calibri"/>
                          <a:ea typeface="Calibri"/>
                          <a:cs typeface="Calibri"/>
                        </a:rPr>
                        <a:t>)</a:t>
                      </a:r>
                      <a:br>
                        <a:rPr lang="en-GB" sz="1200" strike="sngStrike" dirty="0" smtClean="0">
                          <a:solidFill>
                            <a:schemeClr val="bg1">
                              <a:lumMod val="50000"/>
                            </a:schemeClr>
                          </a:solidFill>
                          <a:latin typeface="Calibri"/>
                          <a:ea typeface="Calibri"/>
                          <a:cs typeface="Calibri"/>
                        </a:rPr>
                      </a:br>
                      <a:r>
                        <a:rPr lang="en-GB" sz="1200" b="1" strike="sngStrike" dirty="0" smtClean="0">
                          <a:solidFill>
                            <a:schemeClr val="bg1">
                              <a:lumMod val="50000"/>
                            </a:schemeClr>
                          </a:solidFill>
                          <a:latin typeface="Calibri"/>
                          <a:ea typeface="Calibri"/>
                          <a:cs typeface="Calibri"/>
                        </a:rPr>
                        <a:t>STEP 1. Concept</a:t>
                      </a:r>
                      <a:r>
                        <a:rPr lang="en-GB" sz="1200" strike="sngStrike" dirty="0" smtClean="0">
                          <a:solidFill>
                            <a:schemeClr val="bg1">
                              <a:lumMod val="50000"/>
                            </a:schemeClr>
                          </a:solidFill>
                          <a:latin typeface="Calibri"/>
                          <a:ea typeface="Calibri"/>
                          <a:cs typeface="Calibri"/>
                        </a:rPr>
                        <a:t> (including SWOT Analysis of idea, value proposition, features, benefits)</a:t>
                      </a:r>
                      <a:endParaRPr lang="en-GB" sz="1200" strike="sngStrike" dirty="0" smtClean="0">
                        <a:solidFill>
                          <a:schemeClr val="bg1">
                            <a:lumMod val="50000"/>
                          </a:schemeClr>
                        </a:solidFill>
                        <a:latin typeface="Calibri"/>
                        <a:ea typeface="Calibri"/>
                        <a:cs typeface="Times New Roman"/>
                      </a:endParaRPr>
                    </a:p>
                  </a:txBody>
                  <a:tcPr marL="49851" marR="49851"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chemeClr val="bg1"/>
                    </a:solidFill>
                  </a:tcPr>
                </a:tc>
              </a:tr>
              <a:tr h="395590">
                <a:tc>
                  <a:txBody>
                    <a:bodyPr/>
                    <a:lstStyle/>
                    <a:p>
                      <a:pPr>
                        <a:lnSpc>
                          <a:spcPct val="115000"/>
                        </a:lnSpc>
                        <a:spcAft>
                          <a:spcPts val="0"/>
                        </a:spcAft>
                      </a:pPr>
                      <a:r>
                        <a:rPr lang="en-GB" sz="1200" dirty="0">
                          <a:solidFill>
                            <a:schemeClr val="tx1"/>
                          </a:solidFill>
                          <a:latin typeface="Calibri"/>
                          <a:ea typeface="Calibri"/>
                          <a:cs typeface="Calibri"/>
                        </a:rPr>
                        <a:t>Wk 4:</a:t>
                      </a:r>
                      <a:endParaRPr lang="en-GB" sz="1200" dirty="0">
                        <a:solidFill>
                          <a:schemeClr val="tx1"/>
                        </a:solidFill>
                        <a:latin typeface="Calibri"/>
                        <a:ea typeface="Calibri"/>
                        <a:cs typeface="Times New Roman"/>
                      </a:endParaRPr>
                    </a:p>
                  </a:txBody>
                  <a:tcPr marL="49851" marR="49851"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chemeClr val="bg1"/>
                    </a:solidFill>
                  </a:tcPr>
                </a:tc>
                <a:tc>
                  <a:txBody>
                    <a:bodyPr/>
                    <a:lstStyle/>
                    <a:p>
                      <a:pPr>
                        <a:lnSpc>
                          <a:spcPct val="115000"/>
                        </a:lnSpc>
                        <a:spcAft>
                          <a:spcPts val="0"/>
                        </a:spcAft>
                      </a:pPr>
                      <a:r>
                        <a:rPr lang="en-GB" sz="1200" dirty="0">
                          <a:solidFill>
                            <a:schemeClr val="tx1"/>
                          </a:solidFill>
                          <a:latin typeface="Calibri"/>
                          <a:ea typeface="Calibri"/>
                          <a:cs typeface="Calibri"/>
                        </a:rPr>
                        <a:t>23rd Oct</a:t>
                      </a:r>
                      <a:endParaRPr lang="en-GB" sz="1200" dirty="0">
                        <a:solidFill>
                          <a:schemeClr val="tx1"/>
                        </a:solidFill>
                        <a:latin typeface="Calibri"/>
                        <a:ea typeface="Calibri"/>
                        <a:cs typeface="Times New Roman"/>
                      </a:endParaRPr>
                    </a:p>
                  </a:txBody>
                  <a:tcPr marL="49851" marR="49851"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chemeClr val="bg1"/>
                    </a:solidFill>
                  </a:tcPr>
                </a:tc>
                <a:tc>
                  <a:txBody>
                    <a:bodyPr/>
                    <a:lstStyle/>
                    <a:p>
                      <a:pPr>
                        <a:lnSpc>
                          <a:spcPct val="115000"/>
                        </a:lnSpc>
                        <a:spcAft>
                          <a:spcPts val="0"/>
                        </a:spcAft>
                      </a:pPr>
                      <a:r>
                        <a:rPr lang="en-GB" sz="1200" b="1" dirty="0" smtClean="0">
                          <a:solidFill>
                            <a:schemeClr val="tx1"/>
                          </a:solidFill>
                          <a:latin typeface="Calibri"/>
                          <a:ea typeface="Calibri"/>
                          <a:cs typeface="Calibri"/>
                        </a:rPr>
                        <a:t>STEP </a:t>
                      </a:r>
                      <a:r>
                        <a:rPr lang="en-GB" sz="1200" b="1" dirty="0">
                          <a:solidFill>
                            <a:schemeClr val="tx1"/>
                          </a:solidFill>
                          <a:latin typeface="Calibri"/>
                          <a:ea typeface="Calibri"/>
                          <a:cs typeface="Calibri"/>
                        </a:rPr>
                        <a:t>2. </a:t>
                      </a:r>
                      <a:r>
                        <a:rPr lang="en-GB" sz="1200" b="1" dirty="0" smtClean="0">
                          <a:solidFill>
                            <a:schemeClr val="tx1"/>
                          </a:solidFill>
                          <a:latin typeface="Calibri"/>
                          <a:ea typeface="Calibri"/>
                          <a:cs typeface="Calibri"/>
                        </a:rPr>
                        <a:t>Customer </a:t>
                      </a:r>
                      <a:r>
                        <a:rPr lang="en-GB" sz="1200" dirty="0">
                          <a:solidFill>
                            <a:schemeClr val="tx1"/>
                          </a:solidFill>
                          <a:latin typeface="Calibri"/>
                          <a:ea typeface="Calibri"/>
                          <a:cs typeface="Calibri"/>
                        </a:rPr>
                        <a:t>(market research, demographics, profiling</a:t>
                      </a:r>
                      <a:r>
                        <a:rPr lang="en-GB" sz="1200" dirty="0" smtClean="0">
                          <a:solidFill>
                            <a:schemeClr val="tx1"/>
                          </a:solidFill>
                          <a:latin typeface="Calibri"/>
                          <a:ea typeface="Calibri"/>
                          <a:cs typeface="Calibri"/>
                        </a:rPr>
                        <a:t>)</a:t>
                      </a:r>
                    </a:p>
                    <a:p>
                      <a:pPr>
                        <a:lnSpc>
                          <a:spcPct val="115000"/>
                        </a:lnSpc>
                        <a:spcAft>
                          <a:spcPts val="0"/>
                        </a:spcAft>
                      </a:pPr>
                      <a:r>
                        <a:rPr lang="en-GB" sz="1200" b="1" dirty="0" smtClean="0">
                          <a:solidFill>
                            <a:schemeClr val="tx1"/>
                          </a:solidFill>
                          <a:latin typeface="Calibri"/>
                          <a:ea typeface="Calibri"/>
                          <a:cs typeface="Calibri"/>
                        </a:rPr>
                        <a:t>STEP 3.</a:t>
                      </a:r>
                      <a:r>
                        <a:rPr lang="en-GB" sz="1200" dirty="0" smtClean="0">
                          <a:solidFill>
                            <a:schemeClr val="tx1"/>
                          </a:solidFill>
                          <a:latin typeface="Calibri"/>
                          <a:ea typeface="Calibri"/>
                          <a:cs typeface="Calibri"/>
                        </a:rPr>
                        <a:t> </a:t>
                      </a:r>
                      <a:r>
                        <a:rPr lang="en-GB" sz="1200" b="1" dirty="0" smtClean="0">
                          <a:solidFill>
                            <a:schemeClr val="tx1"/>
                          </a:solidFill>
                          <a:latin typeface="Calibri"/>
                          <a:ea typeface="Calibri"/>
                          <a:cs typeface="Calibri"/>
                        </a:rPr>
                        <a:t>Competitors</a:t>
                      </a:r>
                      <a:r>
                        <a:rPr lang="en-GB" sz="1200" dirty="0" smtClean="0">
                          <a:solidFill>
                            <a:schemeClr val="tx1"/>
                          </a:solidFill>
                          <a:latin typeface="Calibri"/>
                          <a:ea typeface="Calibri"/>
                          <a:cs typeface="Calibri"/>
                        </a:rPr>
                        <a:t> (competitor analysis with 5 Forces)</a:t>
                      </a:r>
                      <a:endParaRPr lang="en-GB" sz="1200" dirty="0" smtClean="0">
                        <a:solidFill>
                          <a:schemeClr val="tx1"/>
                        </a:solidFill>
                        <a:latin typeface="Calibri"/>
                        <a:ea typeface="Calibri"/>
                        <a:cs typeface="Times New Roman"/>
                      </a:endParaRPr>
                    </a:p>
                  </a:txBody>
                  <a:tcPr marL="49851" marR="49851"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chemeClr val="bg1"/>
                    </a:solidFill>
                  </a:tcPr>
                </a:tc>
              </a:tr>
              <a:tr h="713077">
                <a:tc>
                  <a:txBody>
                    <a:bodyPr/>
                    <a:lstStyle/>
                    <a:p>
                      <a:pPr>
                        <a:lnSpc>
                          <a:spcPct val="115000"/>
                        </a:lnSpc>
                        <a:spcAft>
                          <a:spcPts val="0"/>
                        </a:spcAft>
                      </a:pPr>
                      <a:r>
                        <a:rPr lang="en-GB" sz="1200">
                          <a:solidFill>
                            <a:schemeClr val="bg1">
                              <a:lumMod val="50000"/>
                            </a:schemeClr>
                          </a:solidFill>
                          <a:latin typeface="Calibri"/>
                          <a:ea typeface="Calibri"/>
                          <a:cs typeface="Calibri"/>
                        </a:rPr>
                        <a:t>Wk 5:</a:t>
                      </a:r>
                      <a:endParaRPr lang="en-GB" sz="1200">
                        <a:solidFill>
                          <a:schemeClr val="bg1">
                            <a:lumMod val="50000"/>
                          </a:schemeClr>
                        </a:solidFill>
                        <a:latin typeface="Calibri"/>
                        <a:ea typeface="Calibri"/>
                        <a:cs typeface="Times New Roman"/>
                      </a:endParaRPr>
                    </a:p>
                  </a:txBody>
                  <a:tcPr marL="49851" marR="49851"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chemeClr val="bg1"/>
                    </a:solidFill>
                  </a:tcPr>
                </a:tc>
                <a:tc>
                  <a:txBody>
                    <a:bodyPr/>
                    <a:lstStyle/>
                    <a:p>
                      <a:pPr>
                        <a:lnSpc>
                          <a:spcPct val="115000"/>
                        </a:lnSpc>
                        <a:spcAft>
                          <a:spcPts val="0"/>
                        </a:spcAft>
                      </a:pPr>
                      <a:r>
                        <a:rPr lang="en-GB" sz="1200">
                          <a:solidFill>
                            <a:schemeClr val="bg1">
                              <a:lumMod val="50000"/>
                            </a:schemeClr>
                          </a:solidFill>
                          <a:latin typeface="Calibri"/>
                          <a:ea typeface="Calibri"/>
                          <a:cs typeface="Calibri"/>
                        </a:rPr>
                        <a:t>30th Oct</a:t>
                      </a:r>
                      <a:endParaRPr lang="en-GB" sz="1200">
                        <a:solidFill>
                          <a:schemeClr val="bg1">
                            <a:lumMod val="50000"/>
                          </a:schemeClr>
                        </a:solidFill>
                        <a:latin typeface="Calibri"/>
                        <a:ea typeface="Calibri"/>
                        <a:cs typeface="Times New Roman"/>
                      </a:endParaRPr>
                    </a:p>
                  </a:txBody>
                  <a:tcPr marL="49851" marR="49851"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chemeClr val="bg1"/>
                    </a:solidFill>
                  </a:tcPr>
                </a:tc>
                <a:tc>
                  <a:txBody>
                    <a:bodyPr/>
                    <a:lstStyle/>
                    <a:p>
                      <a:pPr marL="0" marR="0" indent="0" algn="l" defTabSz="914400" rtl="0" eaLnBrk="1" fontAlgn="auto" latinLnBrk="0" hangingPunct="1">
                        <a:lnSpc>
                          <a:spcPct val="115000"/>
                        </a:lnSpc>
                        <a:spcBef>
                          <a:spcPts val="0"/>
                        </a:spcBef>
                        <a:spcAft>
                          <a:spcPts val="0"/>
                        </a:spcAft>
                        <a:buClrTx/>
                        <a:buSzTx/>
                        <a:buFontTx/>
                        <a:buNone/>
                        <a:tabLst/>
                        <a:defRPr/>
                      </a:pPr>
                      <a:r>
                        <a:rPr lang="en-GB" sz="1200" b="1" dirty="0" smtClean="0">
                          <a:solidFill>
                            <a:schemeClr val="bg1">
                              <a:lumMod val="50000"/>
                            </a:schemeClr>
                          </a:solidFill>
                          <a:latin typeface="Calibri"/>
                          <a:ea typeface="Calibri"/>
                          <a:cs typeface="Calibri"/>
                        </a:rPr>
                        <a:t>Insight into Marketing</a:t>
                      </a:r>
                      <a:r>
                        <a:rPr lang="en-GB" sz="1200" dirty="0" smtClean="0">
                          <a:solidFill>
                            <a:schemeClr val="bg1">
                              <a:lumMod val="50000"/>
                            </a:schemeClr>
                          </a:solidFill>
                          <a:latin typeface="Calibri"/>
                          <a:ea typeface="Calibri"/>
                          <a:cs typeface="Calibri"/>
                        </a:rPr>
                        <a:t>  (how to Get, Keep, Grow customers – marketing, self-promotion, elevator pitch, relationship marketing, networking, pricing strategy)</a:t>
                      </a:r>
                      <a:endParaRPr lang="en-GB" sz="1200" dirty="0" smtClean="0">
                        <a:solidFill>
                          <a:schemeClr val="bg1">
                            <a:lumMod val="50000"/>
                          </a:schemeClr>
                        </a:solidFill>
                        <a:latin typeface="Calibri"/>
                        <a:ea typeface="Calibri"/>
                        <a:cs typeface="Times New Roman"/>
                      </a:endParaRPr>
                    </a:p>
                  </a:txBody>
                  <a:tcPr marL="49851" marR="49851"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chemeClr val="bg1"/>
                    </a:solidFill>
                  </a:tcPr>
                </a:tc>
              </a:tr>
              <a:tr h="236483">
                <a:tc>
                  <a:txBody>
                    <a:bodyPr/>
                    <a:lstStyle/>
                    <a:p>
                      <a:pPr>
                        <a:lnSpc>
                          <a:spcPct val="115000"/>
                        </a:lnSpc>
                        <a:spcAft>
                          <a:spcPts val="0"/>
                        </a:spcAft>
                      </a:pPr>
                      <a:r>
                        <a:rPr lang="en-GB" sz="1200">
                          <a:solidFill>
                            <a:srgbClr val="808080"/>
                          </a:solidFill>
                          <a:latin typeface="Calibri"/>
                          <a:ea typeface="Calibri"/>
                          <a:cs typeface="Calibri"/>
                        </a:rPr>
                        <a:t>Wk 6:</a:t>
                      </a:r>
                      <a:endParaRPr lang="en-GB" sz="1200">
                        <a:latin typeface="Calibri"/>
                        <a:ea typeface="Calibri"/>
                        <a:cs typeface="Times New Roman"/>
                      </a:endParaRPr>
                    </a:p>
                  </a:txBody>
                  <a:tcPr marL="49851" marR="49851"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chemeClr val="bg1"/>
                    </a:solidFill>
                  </a:tcPr>
                </a:tc>
                <a:tc>
                  <a:txBody>
                    <a:bodyPr/>
                    <a:lstStyle/>
                    <a:p>
                      <a:pPr>
                        <a:lnSpc>
                          <a:spcPct val="115000"/>
                        </a:lnSpc>
                        <a:spcAft>
                          <a:spcPts val="0"/>
                        </a:spcAft>
                      </a:pPr>
                      <a:r>
                        <a:rPr lang="en-GB" sz="1200">
                          <a:solidFill>
                            <a:srgbClr val="808080"/>
                          </a:solidFill>
                          <a:latin typeface="Calibri"/>
                          <a:ea typeface="Calibri"/>
                          <a:cs typeface="Calibri"/>
                        </a:rPr>
                        <a:t>6th Nov</a:t>
                      </a:r>
                      <a:endParaRPr lang="en-GB" sz="1200">
                        <a:latin typeface="Calibri"/>
                        <a:ea typeface="Calibri"/>
                        <a:cs typeface="Times New Roman"/>
                      </a:endParaRPr>
                    </a:p>
                  </a:txBody>
                  <a:tcPr marL="49851" marR="49851"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chemeClr val="bg1"/>
                    </a:solidFill>
                  </a:tcPr>
                </a:tc>
                <a:tc>
                  <a:txBody>
                    <a:bodyPr/>
                    <a:lstStyle/>
                    <a:p>
                      <a:pPr>
                        <a:lnSpc>
                          <a:spcPct val="115000"/>
                        </a:lnSpc>
                        <a:spcAft>
                          <a:spcPts val="0"/>
                        </a:spcAft>
                      </a:pPr>
                      <a:r>
                        <a:rPr lang="en-GB" sz="1200" b="1">
                          <a:solidFill>
                            <a:srgbClr val="808080"/>
                          </a:solidFill>
                          <a:latin typeface="Calibri"/>
                          <a:ea typeface="Calibri"/>
                          <a:cs typeface="Calibri"/>
                        </a:rPr>
                        <a:t>FEEDBACK TUTORIAL WEEK</a:t>
                      </a:r>
                      <a:endParaRPr lang="en-GB" sz="1200">
                        <a:latin typeface="Calibri"/>
                        <a:ea typeface="Calibri"/>
                        <a:cs typeface="Times New Roman"/>
                      </a:endParaRPr>
                    </a:p>
                  </a:txBody>
                  <a:tcPr marL="49851" marR="49851"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chemeClr val="bg1"/>
                    </a:solidFill>
                  </a:tcPr>
                </a:tc>
              </a:tr>
              <a:tr h="1182414">
                <a:tc>
                  <a:txBody>
                    <a:bodyPr/>
                    <a:lstStyle/>
                    <a:p>
                      <a:pPr>
                        <a:lnSpc>
                          <a:spcPct val="115000"/>
                        </a:lnSpc>
                        <a:spcAft>
                          <a:spcPts val="0"/>
                        </a:spcAft>
                      </a:pPr>
                      <a:r>
                        <a:rPr lang="en-GB" sz="1200">
                          <a:solidFill>
                            <a:srgbClr val="808080"/>
                          </a:solidFill>
                          <a:latin typeface="Calibri"/>
                          <a:ea typeface="Calibri"/>
                          <a:cs typeface="Calibri"/>
                        </a:rPr>
                        <a:t>Wk 7:</a:t>
                      </a:r>
                      <a:endParaRPr lang="en-GB" sz="1200">
                        <a:latin typeface="Calibri"/>
                        <a:ea typeface="Calibri"/>
                        <a:cs typeface="Times New Roman"/>
                      </a:endParaRPr>
                    </a:p>
                  </a:txBody>
                  <a:tcPr marL="49851" marR="49851"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chemeClr val="bg1"/>
                    </a:solidFill>
                  </a:tcPr>
                </a:tc>
                <a:tc>
                  <a:txBody>
                    <a:bodyPr/>
                    <a:lstStyle/>
                    <a:p>
                      <a:pPr>
                        <a:lnSpc>
                          <a:spcPct val="115000"/>
                        </a:lnSpc>
                        <a:spcAft>
                          <a:spcPts val="0"/>
                        </a:spcAft>
                      </a:pPr>
                      <a:r>
                        <a:rPr lang="en-GB" sz="1200">
                          <a:solidFill>
                            <a:srgbClr val="808080"/>
                          </a:solidFill>
                          <a:latin typeface="Calibri"/>
                          <a:ea typeface="Calibri"/>
                          <a:cs typeface="Calibri"/>
                        </a:rPr>
                        <a:t>13th Nov</a:t>
                      </a:r>
                      <a:endParaRPr lang="en-GB" sz="1200">
                        <a:latin typeface="Calibri"/>
                        <a:ea typeface="Calibri"/>
                        <a:cs typeface="Times New Roman"/>
                      </a:endParaRPr>
                    </a:p>
                  </a:txBody>
                  <a:tcPr marL="49851" marR="49851"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chemeClr val="bg1"/>
                    </a:solidFill>
                  </a:tcPr>
                </a:tc>
                <a:tc>
                  <a:txBody>
                    <a:bodyPr/>
                    <a:lstStyle/>
                    <a:p>
                      <a:pPr>
                        <a:lnSpc>
                          <a:spcPct val="115000"/>
                        </a:lnSpc>
                        <a:spcAft>
                          <a:spcPts val="0"/>
                        </a:spcAft>
                      </a:pPr>
                      <a:r>
                        <a:rPr lang="en-GB" sz="1200" b="1" dirty="0">
                          <a:solidFill>
                            <a:srgbClr val="808080"/>
                          </a:solidFill>
                          <a:latin typeface="Calibri"/>
                          <a:ea typeface="Calibri"/>
                          <a:cs typeface="Calibri"/>
                        </a:rPr>
                        <a:t>STEP 4. Compatibility</a:t>
                      </a:r>
                      <a:r>
                        <a:rPr lang="en-GB" sz="1200" dirty="0">
                          <a:solidFill>
                            <a:srgbClr val="808080"/>
                          </a:solidFill>
                          <a:latin typeface="Calibri"/>
                          <a:ea typeface="Calibri"/>
                          <a:cs typeface="Calibri"/>
                        </a:rPr>
                        <a:t> (going back to self-evaluation, roles and responsibilities, human resource, skills)</a:t>
                      </a:r>
                      <a:endParaRPr lang="en-GB" sz="1200" dirty="0">
                        <a:latin typeface="Calibri"/>
                        <a:ea typeface="Calibri"/>
                        <a:cs typeface="Times New Roman"/>
                      </a:endParaRPr>
                    </a:p>
                    <a:p>
                      <a:pPr>
                        <a:lnSpc>
                          <a:spcPct val="115000"/>
                        </a:lnSpc>
                        <a:spcAft>
                          <a:spcPts val="0"/>
                        </a:spcAft>
                      </a:pPr>
                      <a:r>
                        <a:rPr lang="en-GB" sz="1200" b="1" dirty="0">
                          <a:solidFill>
                            <a:srgbClr val="808080"/>
                          </a:solidFill>
                          <a:latin typeface="Calibri"/>
                          <a:ea typeface="Calibri"/>
                          <a:cs typeface="Calibri"/>
                        </a:rPr>
                        <a:t>Insight into Networks </a:t>
                      </a:r>
                      <a:r>
                        <a:rPr lang="en-GB" sz="1200" dirty="0">
                          <a:solidFill>
                            <a:srgbClr val="808080"/>
                          </a:solidFill>
                          <a:latin typeface="Calibri"/>
                          <a:ea typeface="Calibri"/>
                          <a:cs typeface="Calibri"/>
                        </a:rPr>
                        <a:t>(the importance of networks, alliances, partnerships – support, advice and suppliers/customers)</a:t>
                      </a:r>
                      <a:endParaRPr lang="en-GB" sz="1200" dirty="0">
                        <a:latin typeface="Calibri"/>
                        <a:ea typeface="Calibri"/>
                        <a:cs typeface="Times New Roman"/>
                      </a:endParaRPr>
                    </a:p>
                    <a:p>
                      <a:pPr>
                        <a:lnSpc>
                          <a:spcPct val="115000"/>
                        </a:lnSpc>
                        <a:spcAft>
                          <a:spcPts val="0"/>
                        </a:spcAft>
                      </a:pPr>
                      <a:r>
                        <a:rPr lang="en-GB" sz="1200" b="1" dirty="0">
                          <a:solidFill>
                            <a:srgbClr val="808080"/>
                          </a:solidFill>
                          <a:latin typeface="Calibri"/>
                          <a:ea typeface="Calibri"/>
                          <a:cs typeface="Calibri"/>
                        </a:rPr>
                        <a:t>STEP 5. Contents</a:t>
                      </a:r>
                      <a:r>
                        <a:rPr lang="en-GB" sz="1200" dirty="0">
                          <a:solidFill>
                            <a:srgbClr val="808080"/>
                          </a:solidFill>
                          <a:latin typeface="Calibri"/>
                          <a:ea typeface="Calibri"/>
                          <a:cs typeface="Calibri"/>
                        </a:rPr>
                        <a:t> (distribution, assets, resources, equipment, training)</a:t>
                      </a:r>
                      <a:endParaRPr lang="en-GB" sz="1200" dirty="0">
                        <a:latin typeface="Calibri"/>
                        <a:ea typeface="Calibri"/>
                        <a:cs typeface="Times New Roman"/>
                      </a:endParaRPr>
                    </a:p>
                  </a:txBody>
                  <a:tcPr marL="49851" marR="49851"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chemeClr val="bg1"/>
                    </a:solidFill>
                  </a:tcPr>
                </a:tc>
              </a:tr>
              <a:tr h="945931">
                <a:tc>
                  <a:txBody>
                    <a:bodyPr/>
                    <a:lstStyle/>
                    <a:p>
                      <a:pPr>
                        <a:lnSpc>
                          <a:spcPct val="115000"/>
                        </a:lnSpc>
                        <a:spcAft>
                          <a:spcPts val="0"/>
                        </a:spcAft>
                      </a:pPr>
                      <a:r>
                        <a:rPr lang="en-GB" sz="1200">
                          <a:solidFill>
                            <a:srgbClr val="808080"/>
                          </a:solidFill>
                          <a:latin typeface="Calibri"/>
                          <a:ea typeface="Calibri"/>
                          <a:cs typeface="Calibri"/>
                        </a:rPr>
                        <a:t>Wk 8:</a:t>
                      </a:r>
                      <a:endParaRPr lang="en-GB" sz="1200">
                        <a:latin typeface="Calibri"/>
                        <a:ea typeface="Calibri"/>
                        <a:cs typeface="Times New Roman"/>
                      </a:endParaRPr>
                    </a:p>
                  </a:txBody>
                  <a:tcPr marL="49851" marR="49851"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chemeClr val="bg1"/>
                    </a:solidFill>
                  </a:tcPr>
                </a:tc>
                <a:tc>
                  <a:txBody>
                    <a:bodyPr/>
                    <a:lstStyle/>
                    <a:p>
                      <a:pPr>
                        <a:lnSpc>
                          <a:spcPct val="115000"/>
                        </a:lnSpc>
                        <a:spcAft>
                          <a:spcPts val="0"/>
                        </a:spcAft>
                      </a:pPr>
                      <a:r>
                        <a:rPr lang="en-GB" sz="1200">
                          <a:solidFill>
                            <a:srgbClr val="808080"/>
                          </a:solidFill>
                          <a:latin typeface="Calibri"/>
                          <a:ea typeface="Calibri"/>
                          <a:cs typeface="Calibri"/>
                        </a:rPr>
                        <a:t>20th Nov</a:t>
                      </a:r>
                      <a:endParaRPr lang="en-GB" sz="1200">
                        <a:latin typeface="Calibri"/>
                        <a:ea typeface="Calibri"/>
                        <a:cs typeface="Times New Roman"/>
                      </a:endParaRPr>
                    </a:p>
                  </a:txBody>
                  <a:tcPr marL="49851" marR="49851"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chemeClr val="bg1"/>
                    </a:solidFill>
                  </a:tcPr>
                </a:tc>
                <a:tc>
                  <a:txBody>
                    <a:bodyPr/>
                    <a:lstStyle/>
                    <a:p>
                      <a:pPr>
                        <a:lnSpc>
                          <a:spcPct val="115000"/>
                        </a:lnSpc>
                        <a:spcAft>
                          <a:spcPts val="0"/>
                        </a:spcAft>
                      </a:pPr>
                      <a:r>
                        <a:rPr lang="en-GB" sz="1200" b="1">
                          <a:solidFill>
                            <a:srgbClr val="808080"/>
                          </a:solidFill>
                          <a:latin typeface="Calibri"/>
                          <a:ea typeface="Calibri"/>
                          <a:cs typeface="Calibri"/>
                        </a:rPr>
                        <a:t>STEP 6. Cash</a:t>
                      </a:r>
                      <a:r>
                        <a:rPr lang="en-GB" sz="1200">
                          <a:solidFill>
                            <a:srgbClr val="808080"/>
                          </a:solidFill>
                          <a:latin typeface="Calibri"/>
                          <a:ea typeface="Calibri"/>
                          <a:cs typeface="Calibri"/>
                        </a:rPr>
                        <a:t> (key costs and income, funding)</a:t>
                      </a:r>
                      <a:endParaRPr lang="en-GB" sz="1200">
                        <a:latin typeface="Calibri"/>
                        <a:ea typeface="Calibri"/>
                        <a:cs typeface="Times New Roman"/>
                      </a:endParaRPr>
                    </a:p>
                    <a:p>
                      <a:pPr>
                        <a:lnSpc>
                          <a:spcPct val="115000"/>
                        </a:lnSpc>
                        <a:spcAft>
                          <a:spcPts val="0"/>
                        </a:spcAft>
                      </a:pPr>
                      <a:r>
                        <a:rPr lang="en-GB" sz="1200" b="1">
                          <a:solidFill>
                            <a:srgbClr val="808080"/>
                          </a:solidFill>
                          <a:latin typeface="Calibri"/>
                          <a:ea typeface="Calibri"/>
                          <a:cs typeface="Calibri"/>
                        </a:rPr>
                        <a:t>Insight into Financial Planning and Projections</a:t>
                      </a:r>
                      <a:r>
                        <a:rPr lang="en-GB" sz="1200">
                          <a:solidFill>
                            <a:srgbClr val="808080"/>
                          </a:solidFill>
                          <a:latin typeface="Calibri"/>
                          <a:ea typeface="Calibri"/>
                          <a:cs typeface="Calibri"/>
                        </a:rPr>
                        <a:t> (Income, expenditure and profit)</a:t>
                      </a:r>
                      <a:endParaRPr lang="en-GB" sz="1200">
                        <a:latin typeface="Calibri"/>
                        <a:ea typeface="Calibri"/>
                        <a:cs typeface="Times New Roman"/>
                      </a:endParaRPr>
                    </a:p>
                    <a:p>
                      <a:pPr>
                        <a:lnSpc>
                          <a:spcPct val="115000"/>
                        </a:lnSpc>
                        <a:spcAft>
                          <a:spcPts val="0"/>
                        </a:spcAft>
                      </a:pPr>
                      <a:r>
                        <a:rPr lang="en-GB" sz="1200" b="1">
                          <a:solidFill>
                            <a:srgbClr val="808080"/>
                          </a:solidFill>
                          <a:latin typeface="Calibri"/>
                          <a:ea typeface="Calibri"/>
                          <a:cs typeface="Calibri"/>
                        </a:rPr>
                        <a:t>Insight into Funding</a:t>
                      </a:r>
                      <a:r>
                        <a:rPr lang="en-GB" sz="1200">
                          <a:solidFill>
                            <a:srgbClr val="808080"/>
                          </a:solidFill>
                          <a:latin typeface="Calibri"/>
                          <a:ea typeface="Calibri"/>
                          <a:cs typeface="Calibri"/>
                        </a:rPr>
                        <a:t> (Crowdfunding, loans, grants)</a:t>
                      </a:r>
                      <a:endParaRPr lang="en-GB" sz="1200">
                        <a:latin typeface="Calibri"/>
                        <a:ea typeface="Calibri"/>
                        <a:cs typeface="Times New Roman"/>
                      </a:endParaRPr>
                    </a:p>
                  </a:txBody>
                  <a:tcPr marL="49851" marR="49851"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chemeClr val="bg1"/>
                    </a:solidFill>
                  </a:tcPr>
                </a:tc>
              </a:tr>
              <a:tr h="236483">
                <a:tc>
                  <a:txBody>
                    <a:bodyPr/>
                    <a:lstStyle/>
                    <a:p>
                      <a:pPr>
                        <a:lnSpc>
                          <a:spcPct val="115000"/>
                        </a:lnSpc>
                        <a:spcAft>
                          <a:spcPts val="0"/>
                        </a:spcAft>
                      </a:pPr>
                      <a:r>
                        <a:rPr lang="en-GB" sz="1200" b="0">
                          <a:solidFill>
                            <a:schemeClr val="bg1">
                              <a:lumMod val="50000"/>
                            </a:schemeClr>
                          </a:solidFill>
                          <a:latin typeface="Calibri"/>
                          <a:ea typeface="Calibri"/>
                          <a:cs typeface="Calibri"/>
                        </a:rPr>
                        <a:t>Wk 9: </a:t>
                      </a:r>
                      <a:endParaRPr lang="en-GB" sz="1200" b="0">
                        <a:solidFill>
                          <a:schemeClr val="bg1">
                            <a:lumMod val="50000"/>
                          </a:schemeClr>
                        </a:solidFill>
                        <a:latin typeface="Calibri"/>
                        <a:ea typeface="Calibri"/>
                        <a:cs typeface="Times New Roman"/>
                      </a:endParaRPr>
                    </a:p>
                  </a:txBody>
                  <a:tcPr marL="49851" marR="49851"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chemeClr val="bg1"/>
                    </a:solidFill>
                  </a:tcPr>
                </a:tc>
                <a:tc>
                  <a:txBody>
                    <a:bodyPr/>
                    <a:lstStyle/>
                    <a:p>
                      <a:pPr>
                        <a:lnSpc>
                          <a:spcPct val="115000"/>
                        </a:lnSpc>
                        <a:spcAft>
                          <a:spcPts val="0"/>
                        </a:spcAft>
                      </a:pPr>
                      <a:r>
                        <a:rPr lang="en-GB" sz="1200" b="0">
                          <a:solidFill>
                            <a:schemeClr val="bg1">
                              <a:lumMod val="50000"/>
                            </a:schemeClr>
                          </a:solidFill>
                          <a:latin typeface="Calibri"/>
                          <a:ea typeface="Calibri"/>
                          <a:cs typeface="Calibri"/>
                        </a:rPr>
                        <a:t>27th Nov</a:t>
                      </a:r>
                      <a:endParaRPr lang="en-GB" sz="1200" b="0">
                        <a:solidFill>
                          <a:schemeClr val="bg1">
                            <a:lumMod val="50000"/>
                          </a:schemeClr>
                        </a:solidFill>
                        <a:latin typeface="Calibri"/>
                        <a:ea typeface="Calibri"/>
                        <a:cs typeface="Times New Roman"/>
                      </a:endParaRPr>
                    </a:p>
                  </a:txBody>
                  <a:tcPr marL="49851" marR="49851"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chemeClr val="bg1"/>
                    </a:solidFill>
                  </a:tcPr>
                </a:tc>
                <a:tc>
                  <a:txBody>
                    <a:bodyPr/>
                    <a:lstStyle/>
                    <a:p>
                      <a:pPr>
                        <a:lnSpc>
                          <a:spcPct val="115000"/>
                        </a:lnSpc>
                        <a:spcAft>
                          <a:spcPts val="0"/>
                        </a:spcAft>
                      </a:pPr>
                      <a:r>
                        <a:rPr lang="en-GB" sz="1200" b="0" dirty="0">
                          <a:solidFill>
                            <a:schemeClr val="bg1">
                              <a:lumMod val="50000"/>
                            </a:schemeClr>
                          </a:solidFill>
                          <a:latin typeface="Calibri"/>
                          <a:ea typeface="Calibri"/>
                          <a:cs typeface="Calibri"/>
                        </a:rPr>
                        <a:t>Recap and Troubleshooting Session</a:t>
                      </a:r>
                      <a:endParaRPr lang="en-GB" sz="1200" b="0" dirty="0">
                        <a:solidFill>
                          <a:schemeClr val="bg1">
                            <a:lumMod val="50000"/>
                          </a:schemeClr>
                        </a:solidFill>
                        <a:latin typeface="Calibri"/>
                        <a:ea typeface="Calibri"/>
                        <a:cs typeface="Times New Roman"/>
                      </a:endParaRPr>
                    </a:p>
                  </a:txBody>
                  <a:tcPr marL="49851" marR="49851"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chemeClr val="bg1"/>
                    </a:solidFill>
                  </a:tcPr>
                </a:tc>
              </a:tr>
              <a:tr h="236483">
                <a:tc>
                  <a:txBody>
                    <a:bodyPr/>
                    <a:lstStyle/>
                    <a:p>
                      <a:pPr>
                        <a:lnSpc>
                          <a:spcPct val="115000"/>
                        </a:lnSpc>
                        <a:spcAft>
                          <a:spcPts val="0"/>
                        </a:spcAft>
                      </a:pPr>
                      <a:r>
                        <a:rPr lang="en-GB" sz="1200">
                          <a:solidFill>
                            <a:srgbClr val="808080"/>
                          </a:solidFill>
                          <a:latin typeface="Calibri"/>
                          <a:ea typeface="Calibri"/>
                          <a:cs typeface="Calibri"/>
                        </a:rPr>
                        <a:t>Wk 10:</a:t>
                      </a:r>
                      <a:endParaRPr lang="en-GB" sz="1200">
                        <a:latin typeface="Calibri"/>
                        <a:ea typeface="Calibri"/>
                        <a:cs typeface="Times New Roman"/>
                      </a:endParaRPr>
                    </a:p>
                  </a:txBody>
                  <a:tcPr marL="49851" marR="49851"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chemeClr val="bg1"/>
                    </a:solidFill>
                  </a:tcPr>
                </a:tc>
                <a:tc>
                  <a:txBody>
                    <a:bodyPr/>
                    <a:lstStyle/>
                    <a:p>
                      <a:pPr>
                        <a:lnSpc>
                          <a:spcPct val="115000"/>
                        </a:lnSpc>
                        <a:spcAft>
                          <a:spcPts val="0"/>
                        </a:spcAft>
                      </a:pPr>
                      <a:r>
                        <a:rPr lang="en-GB" sz="1200">
                          <a:solidFill>
                            <a:srgbClr val="808080"/>
                          </a:solidFill>
                          <a:latin typeface="Calibri"/>
                          <a:ea typeface="Calibri"/>
                          <a:cs typeface="Calibri"/>
                        </a:rPr>
                        <a:t>4th Dec</a:t>
                      </a:r>
                      <a:endParaRPr lang="en-GB" sz="1200">
                        <a:latin typeface="Calibri"/>
                        <a:ea typeface="Calibri"/>
                        <a:cs typeface="Times New Roman"/>
                      </a:endParaRPr>
                    </a:p>
                  </a:txBody>
                  <a:tcPr marL="49851" marR="49851"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chemeClr val="bg1"/>
                    </a:solidFill>
                  </a:tcPr>
                </a:tc>
                <a:tc>
                  <a:txBody>
                    <a:bodyPr/>
                    <a:lstStyle/>
                    <a:p>
                      <a:pPr>
                        <a:lnSpc>
                          <a:spcPct val="115000"/>
                        </a:lnSpc>
                        <a:spcAft>
                          <a:spcPts val="0"/>
                        </a:spcAft>
                      </a:pPr>
                      <a:r>
                        <a:rPr lang="en-GB" sz="1200" b="1" dirty="0">
                          <a:solidFill>
                            <a:srgbClr val="808080"/>
                          </a:solidFill>
                          <a:latin typeface="Calibri"/>
                          <a:ea typeface="Calibri"/>
                          <a:cs typeface="Calibri"/>
                        </a:rPr>
                        <a:t>Self-study and assignment preparation</a:t>
                      </a:r>
                      <a:endParaRPr lang="en-GB" sz="1200" dirty="0">
                        <a:latin typeface="Calibri"/>
                        <a:ea typeface="Calibri"/>
                        <a:cs typeface="Times New Roman"/>
                      </a:endParaRPr>
                    </a:p>
                  </a:txBody>
                  <a:tcPr marL="49851" marR="49851"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chemeClr val="bg1"/>
                    </a:solidFill>
                  </a:tcPr>
                </a:tc>
              </a:tr>
              <a:tr h="472966">
                <a:tc>
                  <a:txBody>
                    <a:bodyPr/>
                    <a:lstStyle/>
                    <a:p>
                      <a:pPr>
                        <a:lnSpc>
                          <a:spcPct val="115000"/>
                        </a:lnSpc>
                        <a:spcAft>
                          <a:spcPts val="0"/>
                        </a:spcAft>
                      </a:pPr>
                      <a:r>
                        <a:rPr lang="en-GB" sz="1200">
                          <a:solidFill>
                            <a:srgbClr val="808080"/>
                          </a:solidFill>
                          <a:latin typeface="Calibri"/>
                          <a:ea typeface="Calibri"/>
                          <a:cs typeface="Calibri"/>
                        </a:rPr>
                        <a:t>Wk 11:</a:t>
                      </a:r>
                      <a:endParaRPr lang="en-GB" sz="1200">
                        <a:latin typeface="Calibri"/>
                        <a:ea typeface="Calibri"/>
                        <a:cs typeface="Times New Roman"/>
                      </a:endParaRPr>
                    </a:p>
                  </a:txBody>
                  <a:tcPr marL="49851" marR="49851"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chemeClr val="bg1"/>
                    </a:solidFill>
                  </a:tcPr>
                </a:tc>
                <a:tc>
                  <a:txBody>
                    <a:bodyPr/>
                    <a:lstStyle/>
                    <a:p>
                      <a:pPr>
                        <a:lnSpc>
                          <a:spcPct val="115000"/>
                        </a:lnSpc>
                        <a:spcAft>
                          <a:spcPts val="0"/>
                        </a:spcAft>
                      </a:pPr>
                      <a:r>
                        <a:rPr lang="en-GB" sz="1200">
                          <a:solidFill>
                            <a:srgbClr val="808080"/>
                          </a:solidFill>
                          <a:latin typeface="Calibri"/>
                          <a:ea typeface="Calibri"/>
                          <a:cs typeface="Calibri"/>
                        </a:rPr>
                        <a:t>11th Dec</a:t>
                      </a:r>
                      <a:endParaRPr lang="en-GB" sz="1200">
                        <a:latin typeface="Calibri"/>
                        <a:ea typeface="Calibri"/>
                        <a:cs typeface="Times New Roman"/>
                      </a:endParaRPr>
                    </a:p>
                  </a:txBody>
                  <a:tcPr marL="49851" marR="49851"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chemeClr val="bg1"/>
                    </a:solidFill>
                  </a:tcPr>
                </a:tc>
                <a:tc>
                  <a:txBody>
                    <a:bodyPr/>
                    <a:lstStyle/>
                    <a:p>
                      <a:pPr>
                        <a:lnSpc>
                          <a:spcPct val="115000"/>
                        </a:lnSpc>
                        <a:spcAft>
                          <a:spcPts val="0"/>
                        </a:spcAft>
                      </a:pPr>
                      <a:r>
                        <a:rPr lang="en-GB" sz="1200" b="1">
                          <a:solidFill>
                            <a:srgbClr val="808080"/>
                          </a:solidFill>
                          <a:latin typeface="Calibri"/>
                          <a:ea typeface="Calibri"/>
                          <a:cs typeface="Calibri"/>
                        </a:rPr>
                        <a:t>1-2-1 Assignment Support Slots</a:t>
                      </a:r>
                      <a:endParaRPr lang="en-GB" sz="1200">
                        <a:latin typeface="Calibri"/>
                        <a:ea typeface="Calibri"/>
                        <a:cs typeface="Times New Roman"/>
                      </a:endParaRPr>
                    </a:p>
                    <a:p>
                      <a:pPr>
                        <a:lnSpc>
                          <a:spcPct val="115000"/>
                        </a:lnSpc>
                        <a:spcAft>
                          <a:spcPts val="0"/>
                        </a:spcAft>
                      </a:pPr>
                      <a:r>
                        <a:rPr lang="en-GB" sz="1200" i="1">
                          <a:solidFill>
                            <a:srgbClr val="808080"/>
                          </a:solidFill>
                          <a:latin typeface="Calibri"/>
                          <a:ea typeface="Calibri"/>
                          <a:cs typeface="Calibri"/>
                        </a:rPr>
                        <a:t>Assessment Submission Deadline Week</a:t>
                      </a:r>
                      <a:endParaRPr lang="en-GB" sz="1200">
                        <a:latin typeface="Calibri"/>
                        <a:ea typeface="Calibri"/>
                        <a:cs typeface="Times New Roman"/>
                      </a:endParaRPr>
                    </a:p>
                  </a:txBody>
                  <a:tcPr marL="49851" marR="49851"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chemeClr val="bg1"/>
                    </a:solidFill>
                  </a:tcPr>
                </a:tc>
              </a:tr>
              <a:tr h="236483">
                <a:tc>
                  <a:txBody>
                    <a:bodyPr/>
                    <a:lstStyle/>
                    <a:p>
                      <a:pPr>
                        <a:lnSpc>
                          <a:spcPct val="115000"/>
                        </a:lnSpc>
                        <a:spcAft>
                          <a:spcPts val="0"/>
                        </a:spcAft>
                      </a:pPr>
                      <a:r>
                        <a:rPr lang="en-GB" sz="1200">
                          <a:solidFill>
                            <a:srgbClr val="808080"/>
                          </a:solidFill>
                          <a:latin typeface="Calibri"/>
                          <a:ea typeface="Calibri"/>
                          <a:cs typeface="Calibri"/>
                        </a:rPr>
                        <a:t>Wk 12:</a:t>
                      </a:r>
                      <a:endParaRPr lang="en-GB" sz="1200">
                        <a:latin typeface="Calibri"/>
                        <a:ea typeface="Calibri"/>
                        <a:cs typeface="Times New Roman"/>
                      </a:endParaRPr>
                    </a:p>
                  </a:txBody>
                  <a:tcPr marL="49851" marR="49851"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chemeClr val="bg1"/>
                    </a:solidFill>
                  </a:tcPr>
                </a:tc>
                <a:tc>
                  <a:txBody>
                    <a:bodyPr/>
                    <a:lstStyle/>
                    <a:p>
                      <a:pPr>
                        <a:lnSpc>
                          <a:spcPct val="115000"/>
                        </a:lnSpc>
                        <a:spcAft>
                          <a:spcPts val="0"/>
                        </a:spcAft>
                      </a:pPr>
                      <a:r>
                        <a:rPr lang="en-GB" sz="1200">
                          <a:solidFill>
                            <a:srgbClr val="808080"/>
                          </a:solidFill>
                          <a:latin typeface="Calibri"/>
                          <a:ea typeface="Calibri"/>
                          <a:cs typeface="Calibri"/>
                        </a:rPr>
                        <a:t>8th Jan</a:t>
                      </a:r>
                      <a:endParaRPr lang="en-GB" sz="1200">
                        <a:latin typeface="Calibri"/>
                        <a:ea typeface="Calibri"/>
                        <a:cs typeface="Times New Roman"/>
                      </a:endParaRPr>
                    </a:p>
                  </a:txBody>
                  <a:tcPr marL="49851" marR="49851"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chemeClr val="bg1"/>
                    </a:solidFill>
                  </a:tcPr>
                </a:tc>
                <a:tc>
                  <a:txBody>
                    <a:bodyPr/>
                    <a:lstStyle/>
                    <a:p>
                      <a:pPr>
                        <a:lnSpc>
                          <a:spcPct val="115000"/>
                        </a:lnSpc>
                        <a:spcAft>
                          <a:spcPts val="0"/>
                        </a:spcAft>
                      </a:pPr>
                      <a:r>
                        <a:rPr lang="en-GB" sz="1200" b="1" dirty="0">
                          <a:solidFill>
                            <a:srgbClr val="808080"/>
                          </a:solidFill>
                          <a:latin typeface="Calibri"/>
                          <a:ea typeface="Calibri"/>
                          <a:cs typeface="Calibri"/>
                        </a:rPr>
                        <a:t>Feedback to students and module evaluation</a:t>
                      </a:r>
                      <a:endParaRPr lang="en-GB" sz="1200" dirty="0">
                        <a:latin typeface="Calibri"/>
                        <a:ea typeface="Calibri"/>
                        <a:cs typeface="Times New Roman"/>
                      </a:endParaRPr>
                    </a:p>
                  </a:txBody>
                  <a:tcPr marL="49851" marR="49851"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chemeClr val="bg1"/>
                    </a:solidFill>
                  </a:tcPr>
                </a:tc>
              </a:tr>
            </a:tbl>
          </a:graphicData>
        </a:graphic>
      </p:graphicFrame>
    </p:spTree>
  </p:cSld>
  <p:clrMapOvr>
    <a:masterClrMapping/>
  </p:clrMapOvr>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ext Box 3"/>
          <p:cNvSpPr txBox="1">
            <a:spLocks noChangeArrowheads="1"/>
          </p:cNvSpPr>
          <p:nvPr/>
        </p:nvSpPr>
        <p:spPr bwMode="auto">
          <a:xfrm>
            <a:off x="611188" y="2483018"/>
            <a:ext cx="8281987" cy="3970318"/>
          </a:xfrm>
          <a:prstGeom prst="rect">
            <a:avLst/>
          </a:prstGeom>
          <a:noFill/>
          <a:ln w="9525">
            <a:noFill/>
            <a:miter lim="800000"/>
            <a:headEnd/>
            <a:tailEnd/>
          </a:ln>
        </p:spPr>
        <p:txBody>
          <a:bodyPr>
            <a:spAutoFit/>
          </a:bodyPr>
          <a:lstStyle/>
          <a:p>
            <a:pPr lvl="0"/>
            <a:r>
              <a:rPr lang="en-GB" dirty="0" smtClean="0"/>
              <a:t>1. The </a:t>
            </a:r>
            <a:r>
              <a:rPr lang="en-GB" dirty="0"/>
              <a:t>Simply Do Ideas Tool: This online system works on 6 ‘business’ elements or steps. The student is asked to analyse and complete necessary sections under each of these elements. These are then automatically compiled and presented in an online or presentation format as seen in this example here: </a:t>
            </a:r>
            <a:r>
              <a:rPr lang="en-GB" u="sng" dirty="0">
                <a:hlinkClick r:id="rId2"/>
              </a:rPr>
              <a:t>https://app.simplydo.io/idea/aDzkr9rC4SonrGawi/pitch</a:t>
            </a:r>
            <a:endParaRPr lang="en-GB" dirty="0"/>
          </a:p>
          <a:p>
            <a:r>
              <a:rPr lang="en-GB" b="1" dirty="0" smtClean="0"/>
              <a:t>	Student </a:t>
            </a:r>
            <a:r>
              <a:rPr lang="en-GB" b="1" dirty="0"/>
              <a:t>requirements:</a:t>
            </a:r>
            <a:endParaRPr lang="en-GB" dirty="0"/>
          </a:p>
          <a:p>
            <a:pPr lvl="0"/>
            <a:r>
              <a:rPr lang="en-GB" dirty="0" smtClean="0"/>
              <a:t>	Submission </a:t>
            </a:r>
            <a:r>
              <a:rPr lang="en-GB" dirty="0"/>
              <a:t>of completed online portfolio. [50%]</a:t>
            </a:r>
          </a:p>
          <a:p>
            <a:pPr lvl="0"/>
            <a:r>
              <a:rPr lang="en-GB" dirty="0" smtClean="0"/>
              <a:t>	Supporting </a:t>
            </a:r>
            <a:r>
              <a:rPr lang="en-GB" dirty="0"/>
              <a:t>attachments to include: [40%]</a:t>
            </a:r>
          </a:p>
          <a:p>
            <a:pPr lvl="1"/>
            <a:r>
              <a:rPr lang="en-GB" dirty="0" smtClean="0"/>
              <a:t>		SWOT </a:t>
            </a:r>
            <a:r>
              <a:rPr lang="en-GB" dirty="0"/>
              <a:t>Analysis of their </a:t>
            </a:r>
            <a:r>
              <a:rPr lang="en-GB" dirty="0" smtClean="0"/>
              <a:t>idea/business</a:t>
            </a:r>
            <a:endParaRPr lang="en-GB" dirty="0"/>
          </a:p>
          <a:p>
            <a:pPr lvl="1"/>
            <a:r>
              <a:rPr lang="en-GB" dirty="0" smtClean="0"/>
              <a:t>		Five </a:t>
            </a:r>
            <a:r>
              <a:rPr lang="en-GB" dirty="0"/>
              <a:t>Forces Competitor Analysis </a:t>
            </a:r>
          </a:p>
          <a:p>
            <a:pPr lvl="1"/>
            <a:r>
              <a:rPr lang="en-GB" dirty="0" smtClean="0"/>
              <a:t>		Pricing </a:t>
            </a:r>
            <a:r>
              <a:rPr lang="en-GB" dirty="0"/>
              <a:t>Proposal and Financial Projection</a:t>
            </a:r>
          </a:p>
          <a:p>
            <a:pPr lvl="1"/>
            <a:r>
              <a:rPr lang="en-GB" dirty="0" smtClean="0"/>
              <a:t>		Marketing Plan</a:t>
            </a:r>
          </a:p>
          <a:p>
            <a:pPr lvl="1"/>
            <a:endParaRPr lang="en-GB" dirty="0"/>
          </a:p>
          <a:p>
            <a:pPr lvl="0"/>
            <a:r>
              <a:rPr lang="en-GB" dirty="0" smtClean="0"/>
              <a:t>2. A </a:t>
            </a:r>
            <a:r>
              <a:rPr lang="en-GB" dirty="0"/>
              <a:t>completed and professional CV (10%)</a:t>
            </a:r>
          </a:p>
        </p:txBody>
      </p:sp>
      <p:sp>
        <p:nvSpPr>
          <p:cNvPr id="6" name="Text Box 2"/>
          <p:cNvSpPr txBox="1">
            <a:spLocks noChangeArrowheads="1"/>
          </p:cNvSpPr>
          <p:nvPr/>
        </p:nvSpPr>
        <p:spPr bwMode="auto">
          <a:xfrm>
            <a:off x="611188" y="836712"/>
            <a:ext cx="7993062" cy="461962"/>
          </a:xfrm>
          <a:prstGeom prst="rect">
            <a:avLst/>
          </a:prstGeom>
          <a:noFill/>
          <a:ln w="9525">
            <a:noFill/>
            <a:miter lim="800000"/>
            <a:headEnd/>
            <a:tailEnd/>
          </a:ln>
        </p:spPr>
        <p:txBody>
          <a:bodyPr>
            <a:spAutoFit/>
          </a:bodyPr>
          <a:lstStyle/>
          <a:p>
            <a:pPr eaLnBrk="0" hangingPunct="0">
              <a:spcBef>
                <a:spcPct val="50000"/>
              </a:spcBef>
            </a:pPr>
            <a:r>
              <a:rPr lang="en-GB" sz="2400" b="1" dirty="0" smtClean="0">
                <a:solidFill>
                  <a:schemeClr val="accent2">
                    <a:lumMod val="75000"/>
                  </a:schemeClr>
                </a:solidFill>
                <a:latin typeface="Tahoma" pitchFamily="34" charset="0"/>
                <a:ea typeface="ＭＳ Ｐゴシック" pitchFamily="-112" charset="-128"/>
              </a:rPr>
              <a:t>Assessment</a:t>
            </a:r>
            <a:endParaRPr lang="en-GB" sz="2400" b="1" dirty="0">
              <a:solidFill>
                <a:schemeClr val="accent2">
                  <a:lumMod val="75000"/>
                </a:schemeClr>
              </a:solidFill>
              <a:latin typeface="Tahoma" pitchFamily="34" charset="0"/>
              <a:ea typeface="ＭＳ Ｐゴシック" pitchFamily="-112" charset="-128"/>
            </a:endParaRPr>
          </a:p>
        </p:txBody>
      </p:sp>
    </p:spTree>
  </p:cSld>
  <p:clrMapOvr>
    <a:masterClrMapping/>
  </p:clrMapOvr>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122" name="Title 1"/>
          <p:cNvSpPr>
            <a:spLocks noGrp="1"/>
          </p:cNvSpPr>
          <p:nvPr>
            <p:ph type="ctrTitle"/>
          </p:nvPr>
        </p:nvSpPr>
        <p:spPr/>
        <p:txBody>
          <a:bodyPr/>
          <a:lstStyle/>
          <a:p>
            <a:pPr eaLnBrk="1" hangingPunct="1"/>
            <a:r>
              <a:rPr lang="en-GB" sz="4800" b="1" dirty="0" smtClean="0"/>
              <a:t>Customers &amp; competitors</a:t>
            </a:r>
          </a:p>
        </p:txBody>
      </p:sp>
      <p:sp>
        <p:nvSpPr>
          <p:cNvPr id="5123" name="Subtitle 2"/>
          <p:cNvSpPr>
            <a:spLocks noGrp="1"/>
          </p:cNvSpPr>
          <p:nvPr>
            <p:ph type="subTitle" idx="1"/>
          </p:nvPr>
        </p:nvSpPr>
        <p:spPr>
          <a:xfrm>
            <a:off x="457200" y="3860800"/>
            <a:ext cx="1738536" cy="1752600"/>
          </a:xfrm>
        </p:spPr>
        <p:txBody>
          <a:bodyPr/>
          <a:lstStyle/>
          <a:p>
            <a:pPr marL="63500" eaLnBrk="1" hangingPunct="1"/>
            <a:r>
              <a:rPr lang="en-GB" b="1" dirty="0" smtClean="0">
                <a:solidFill>
                  <a:schemeClr val="tx1"/>
                </a:solidFill>
              </a:rPr>
              <a:t>Neil Dyer</a:t>
            </a:r>
          </a:p>
        </p:txBody>
      </p:sp>
    </p:spTree>
  </p:cSld>
  <p:clrMapOvr>
    <a:masterClrMapping/>
  </p:clrMapOvr>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122" name="Title 1"/>
          <p:cNvSpPr>
            <a:spLocks noGrp="1"/>
          </p:cNvSpPr>
          <p:nvPr>
            <p:ph type="ctrTitle"/>
          </p:nvPr>
        </p:nvSpPr>
        <p:spPr/>
        <p:txBody>
          <a:bodyPr/>
          <a:lstStyle/>
          <a:p>
            <a:pPr eaLnBrk="1" hangingPunct="1"/>
            <a:r>
              <a:rPr lang="en-GB" sz="4800" b="1" dirty="0" smtClean="0"/>
              <a:t>Customers</a:t>
            </a:r>
          </a:p>
        </p:txBody>
      </p:sp>
      <p:sp>
        <p:nvSpPr>
          <p:cNvPr id="5123" name="Subtitle 2"/>
          <p:cNvSpPr>
            <a:spLocks noGrp="1"/>
          </p:cNvSpPr>
          <p:nvPr>
            <p:ph type="subTitle" idx="1"/>
          </p:nvPr>
        </p:nvSpPr>
        <p:spPr>
          <a:xfrm>
            <a:off x="457200" y="3860800"/>
            <a:ext cx="1738536" cy="1752600"/>
          </a:xfrm>
        </p:spPr>
        <p:txBody>
          <a:bodyPr/>
          <a:lstStyle/>
          <a:p>
            <a:pPr marL="63500" eaLnBrk="1" hangingPunct="1"/>
            <a:r>
              <a:rPr lang="en-GB" b="1" dirty="0" smtClean="0">
                <a:solidFill>
                  <a:schemeClr val="tx1"/>
                </a:solidFill>
              </a:rPr>
              <a:t>Neil Dyer</a:t>
            </a:r>
          </a:p>
        </p:txBody>
      </p:sp>
    </p:spTree>
  </p:cSld>
  <p:clrMapOvr>
    <a:masterClrMapping/>
  </p:clrMapOvr>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146" name="Text Box 3"/>
          <p:cNvSpPr txBox="1">
            <a:spLocks noChangeArrowheads="1"/>
          </p:cNvSpPr>
          <p:nvPr/>
        </p:nvSpPr>
        <p:spPr bwMode="auto">
          <a:xfrm>
            <a:off x="827088" y="2060575"/>
            <a:ext cx="7993062" cy="1815882"/>
          </a:xfrm>
          <a:prstGeom prst="rect">
            <a:avLst/>
          </a:prstGeom>
          <a:noFill/>
          <a:ln w="9525">
            <a:noFill/>
            <a:miter lim="800000"/>
            <a:headEnd/>
            <a:tailEnd/>
          </a:ln>
        </p:spPr>
        <p:txBody>
          <a:bodyPr>
            <a:spAutoFit/>
          </a:bodyPr>
          <a:lstStyle/>
          <a:p>
            <a:pPr marL="514350" indent="-514350" eaLnBrk="0" hangingPunct="0">
              <a:spcBef>
                <a:spcPct val="50000"/>
              </a:spcBef>
              <a:buAutoNum type="arabicPeriod"/>
            </a:pPr>
            <a:r>
              <a:rPr lang="en-GB" sz="2800" dirty="0" smtClean="0">
                <a:latin typeface="Tahoma" pitchFamily="34" charset="0"/>
                <a:ea typeface="ＭＳ Ｐゴシック" pitchFamily="-112" charset="-128"/>
              </a:rPr>
              <a:t>Tell me your idea again!</a:t>
            </a:r>
          </a:p>
          <a:p>
            <a:pPr marL="514350" indent="-514350" eaLnBrk="0" hangingPunct="0">
              <a:spcBef>
                <a:spcPct val="50000"/>
              </a:spcBef>
              <a:buAutoNum type="arabicPeriod"/>
            </a:pPr>
            <a:r>
              <a:rPr lang="en-GB" sz="2800" dirty="0" smtClean="0">
                <a:latin typeface="Tahoma" pitchFamily="34" charset="0"/>
                <a:ea typeface="ＭＳ Ｐゴシック" pitchFamily="-112" charset="-128"/>
              </a:rPr>
              <a:t>Who are your customers going to be?</a:t>
            </a:r>
          </a:p>
          <a:p>
            <a:pPr marL="514350" indent="-514350" eaLnBrk="0" hangingPunct="0">
              <a:spcBef>
                <a:spcPct val="50000"/>
              </a:spcBef>
              <a:buAutoNum type="arabicPeriod"/>
            </a:pPr>
            <a:r>
              <a:rPr lang="en-GB" sz="2800" dirty="0" smtClean="0">
                <a:latin typeface="Tahoma" pitchFamily="34" charset="0"/>
                <a:ea typeface="ＭＳ Ｐゴシック" pitchFamily="-112" charset="-128"/>
              </a:rPr>
              <a:t>Who will be your competitors?</a:t>
            </a:r>
            <a:endParaRPr lang="en-GB" sz="2800" dirty="0">
              <a:latin typeface="Tahoma" pitchFamily="34" charset="0"/>
              <a:ea typeface="ＭＳ Ｐゴシック" pitchFamily="-112" charset="-128"/>
            </a:endParaRPr>
          </a:p>
        </p:txBody>
      </p:sp>
      <p:sp>
        <p:nvSpPr>
          <p:cNvPr id="6" name="Title 1"/>
          <p:cNvSpPr>
            <a:spLocks noGrp="1"/>
          </p:cNvSpPr>
          <p:nvPr>
            <p:ph type="title"/>
          </p:nvPr>
        </p:nvSpPr>
        <p:spPr>
          <a:xfrm>
            <a:off x="457200" y="328406"/>
            <a:ext cx="8229600" cy="868346"/>
          </a:xfrm>
        </p:spPr>
        <p:txBody>
          <a:bodyPr/>
          <a:lstStyle/>
          <a:p>
            <a:r>
              <a:rPr lang="en-GB" b="1" dirty="0" smtClean="0"/>
              <a:t>Your Ideas...</a:t>
            </a:r>
            <a:endParaRPr lang="en-GB" b="1" dirty="0"/>
          </a:p>
        </p:txBody>
      </p:sp>
    </p:spTree>
  </p:cSld>
  <p:clrMapOvr>
    <a:masterClrMapping/>
  </p:clrMapOvr>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Title 1"/>
          <p:cNvSpPr>
            <a:spLocks noGrp="1"/>
          </p:cNvSpPr>
          <p:nvPr>
            <p:ph type="title"/>
          </p:nvPr>
        </p:nvSpPr>
        <p:spPr>
          <a:xfrm>
            <a:off x="457200" y="260648"/>
            <a:ext cx="8229600" cy="868346"/>
          </a:xfrm>
        </p:spPr>
        <p:txBody>
          <a:bodyPr>
            <a:normAutofit fontScale="90000"/>
          </a:bodyPr>
          <a:lstStyle/>
          <a:p>
            <a:r>
              <a:rPr lang="en-GB" b="1" dirty="0" smtClean="0">
                <a:latin typeface="Century Gothic" pitchFamily="34" charset="0"/>
              </a:rPr>
              <a:t>TODAY WE START ON MARKETING</a:t>
            </a:r>
            <a:endParaRPr lang="en-GB" b="1" dirty="0">
              <a:latin typeface="Century Gothic" pitchFamily="34" charset="0"/>
            </a:endParaRPr>
          </a:p>
        </p:txBody>
      </p:sp>
      <p:sp>
        <p:nvSpPr>
          <p:cNvPr id="5" name="Text Box 4"/>
          <p:cNvSpPr txBox="1">
            <a:spLocks noChangeArrowheads="1"/>
          </p:cNvSpPr>
          <p:nvPr/>
        </p:nvSpPr>
        <p:spPr bwMode="auto">
          <a:xfrm>
            <a:off x="539552" y="1595021"/>
            <a:ext cx="7993062" cy="4801314"/>
          </a:xfrm>
          <a:prstGeom prst="rect">
            <a:avLst/>
          </a:prstGeom>
          <a:noFill/>
          <a:ln w="9525">
            <a:noFill/>
            <a:miter lim="800000"/>
            <a:headEnd/>
            <a:tailEnd/>
          </a:ln>
        </p:spPr>
        <p:txBody>
          <a:bodyPr>
            <a:spAutoFit/>
          </a:bodyPr>
          <a:lstStyle/>
          <a:p>
            <a:pPr eaLnBrk="0" hangingPunct="0">
              <a:spcBef>
                <a:spcPct val="50000"/>
              </a:spcBef>
            </a:pPr>
            <a:r>
              <a:rPr lang="en-GB" sz="2800" u="sng" dirty="0" smtClean="0">
                <a:latin typeface="Tahoma" pitchFamily="34" charset="0"/>
                <a:ea typeface="ＭＳ Ｐゴシック" pitchFamily="-112" charset="-128"/>
              </a:rPr>
              <a:t>Basic Business Principles</a:t>
            </a:r>
          </a:p>
          <a:p>
            <a:pPr marL="514350" indent="-514350" eaLnBrk="0" hangingPunct="0">
              <a:spcBef>
                <a:spcPct val="50000"/>
              </a:spcBef>
              <a:buAutoNum type="arabicPeriod"/>
            </a:pPr>
            <a:r>
              <a:rPr lang="en-GB" sz="2800" dirty="0" smtClean="0">
                <a:latin typeface="Tahoma" pitchFamily="34" charset="0"/>
                <a:ea typeface="ＭＳ Ｐゴシック" pitchFamily="-112" charset="-128"/>
              </a:rPr>
              <a:t>Customer have to want what you’re offering </a:t>
            </a:r>
            <a:r>
              <a:rPr lang="en-GB" u="sng" dirty="0" smtClean="0">
                <a:solidFill>
                  <a:srgbClr val="FF0000"/>
                </a:solidFill>
                <a:latin typeface="Tahoma" pitchFamily="34" charset="0"/>
                <a:ea typeface="ＭＳ Ｐゴシック" pitchFamily="-112" charset="-128"/>
              </a:rPr>
              <a:t>(MARKET </a:t>
            </a:r>
            <a:r>
              <a:rPr lang="en-GB" u="sng" dirty="0" err="1" smtClean="0">
                <a:solidFill>
                  <a:srgbClr val="FF0000"/>
                </a:solidFill>
                <a:latin typeface="Tahoma" pitchFamily="34" charset="0"/>
                <a:ea typeface="ＭＳ Ｐゴシック" pitchFamily="-112" charset="-128"/>
              </a:rPr>
              <a:t>RESEARCH:Remember</a:t>
            </a:r>
            <a:r>
              <a:rPr lang="en-GB" u="sng" dirty="0" smtClean="0">
                <a:solidFill>
                  <a:srgbClr val="FF0000"/>
                </a:solidFill>
                <a:latin typeface="Tahoma" pitchFamily="34" charset="0"/>
                <a:ea typeface="ＭＳ Ｐゴシック" pitchFamily="-112" charset="-128"/>
              </a:rPr>
              <a:t> - Meet a need/desire, solve a problem)</a:t>
            </a:r>
          </a:p>
          <a:p>
            <a:pPr marL="514350" indent="-514350" eaLnBrk="0" hangingPunct="0">
              <a:spcBef>
                <a:spcPct val="50000"/>
              </a:spcBef>
              <a:buAutoNum type="arabicPeriod"/>
            </a:pPr>
            <a:r>
              <a:rPr lang="en-GB" sz="2800" dirty="0" smtClean="0">
                <a:latin typeface="Tahoma" pitchFamily="34" charset="0"/>
                <a:ea typeface="ＭＳ Ｐゴシック" pitchFamily="-112" charset="-128"/>
              </a:rPr>
              <a:t>You need to say how you meet that demand</a:t>
            </a:r>
            <a:br>
              <a:rPr lang="en-GB" sz="2800" dirty="0" smtClean="0">
                <a:latin typeface="Tahoma" pitchFamily="34" charset="0"/>
                <a:ea typeface="ＭＳ Ｐゴシック" pitchFamily="-112" charset="-128"/>
              </a:rPr>
            </a:br>
            <a:r>
              <a:rPr lang="en-GB" u="sng" dirty="0" smtClean="0">
                <a:solidFill>
                  <a:srgbClr val="FF0000"/>
                </a:solidFill>
                <a:latin typeface="Tahoma" pitchFamily="34" charset="0"/>
                <a:ea typeface="ＭＳ Ｐゴシック" pitchFamily="-112" charset="-128"/>
              </a:rPr>
              <a:t>(MARKETING: value proposition, marketing mix, communication)</a:t>
            </a:r>
          </a:p>
          <a:p>
            <a:pPr marL="514350" indent="-514350" eaLnBrk="0" hangingPunct="0">
              <a:spcBef>
                <a:spcPct val="50000"/>
              </a:spcBef>
              <a:buAutoNum type="arabicPeriod"/>
            </a:pPr>
            <a:r>
              <a:rPr lang="en-GB" sz="2800" dirty="0" smtClean="0">
                <a:latin typeface="Tahoma" pitchFamily="34" charset="0"/>
                <a:ea typeface="ＭＳ Ｐゴシック" pitchFamily="-112" charset="-128"/>
              </a:rPr>
              <a:t>You need to keep appealing to that demand</a:t>
            </a:r>
            <a:br>
              <a:rPr lang="en-GB" sz="2800" dirty="0" smtClean="0">
                <a:latin typeface="Tahoma" pitchFamily="34" charset="0"/>
                <a:ea typeface="ＭＳ Ｐゴシック" pitchFamily="-112" charset="-128"/>
              </a:rPr>
            </a:br>
            <a:r>
              <a:rPr lang="en-GB" u="sng" dirty="0" smtClean="0">
                <a:solidFill>
                  <a:srgbClr val="FF0000"/>
                </a:solidFill>
                <a:latin typeface="Tahoma" pitchFamily="34" charset="0"/>
                <a:ea typeface="ＭＳ Ｐゴシック" pitchFamily="-112" charset="-128"/>
              </a:rPr>
              <a:t>(MARKETING: ‘get, keep, grow’, relationship marketing) </a:t>
            </a:r>
          </a:p>
          <a:p>
            <a:pPr marL="514350" indent="-514350" eaLnBrk="0" hangingPunct="0">
              <a:spcBef>
                <a:spcPct val="50000"/>
              </a:spcBef>
              <a:buAutoNum type="arabicPeriod"/>
            </a:pPr>
            <a:r>
              <a:rPr lang="en-GB" sz="2800" dirty="0" smtClean="0">
                <a:latin typeface="Tahoma" pitchFamily="34" charset="0"/>
                <a:ea typeface="ＭＳ Ｐゴシック" pitchFamily="-112" charset="-128"/>
              </a:rPr>
              <a:t>You have to continuously compete to survive</a:t>
            </a:r>
            <a:br>
              <a:rPr lang="en-GB" sz="2800" dirty="0" smtClean="0">
                <a:latin typeface="Tahoma" pitchFamily="34" charset="0"/>
                <a:ea typeface="ＭＳ Ｐゴシック" pitchFamily="-112" charset="-128"/>
              </a:rPr>
            </a:br>
            <a:r>
              <a:rPr lang="en-GB" u="sng" dirty="0" smtClean="0">
                <a:solidFill>
                  <a:srgbClr val="FF0000"/>
                </a:solidFill>
                <a:latin typeface="Tahoma" pitchFamily="34" charset="0"/>
                <a:ea typeface="ＭＳ Ｐゴシック" pitchFamily="-112" charset="-128"/>
              </a:rPr>
              <a:t>(COMPETITIVE STRATEGY: adapt or die, innovation)</a:t>
            </a:r>
            <a:r>
              <a:rPr lang="en-GB" sz="2800" dirty="0" smtClean="0">
                <a:latin typeface="Tahoma" pitchFamily="34" charset="0"/>
                <a:ea typeface="ＭＳ Ｐゴシック" pitchFamily="-112" charset="-128"/>
              </a:rPr>
              <a:t/>
            </a:r>
            <a:br>
              <a:rPr lang="en-GB" sz="2800" dirty="0" smtClean="0">
                <a:latin typeface="Tahoma" pitchFamily="34" charset="0"/>
                <a:ea typeface="ＭＳ Ｐゴシック" pitchFamily="-112" charset="-128"/>
              </a:rPr>
            </a:br>
            <a:endParaRPr lang="en-GB" sz="2800" dirty="0">
              <a:latin typeface="Tahoma" pitchFamily="34" charset="0"/>
              <a:ea typeface="ＭＳ Ｐゴシック" pitchFamily="-112" charset="-128"/>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6"/>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5">
                                            <p:txEl>
                                              <p:pRg st="0" end="0"/>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grpId="0" nodeType="clickEffect">
                                  <p:stCondLst>
                                    <p:cond delay="0"/>
                                  </p:stCondLst>
                                  <p:childTnLst>
                                    <p:set>
                                      <p:cBhvr>
                                        <p:cTn id="14" dur="1" fill="hold">
                                          <p:stCondLst>
                                            <p:cond delay="0"/>
                                          </p:stCondLst>
                                        </p:cTn>
                                        <p:tgtEl>
                                          <p:spTgt spid="5">
                                            <p:txEl>
                                              <p:pRg st="1" end="1"/>
                                            </p:txEl>
                                          </p:spTgt>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grpId="0" nodeType="clickEffect">
                                  <p:stCondLst>
                                    <p:cond delay="0"/>
                                  </p:stCondLst>
                                  <p:childTnLst>
                                    <p:set>
                                      <p:cBhvr>
                                        <p:cTn id="18" dur="1" fill="hold">
                                          <p:stCondLst>
                                            <p:cond delay="0"/>
                                          </p:stCondLst>
                                        </p:cTn>
                                        <p:tgtEl>
                                          <p:spTgt spid="5">
                                            <p:txEl>
                                              <p:pRg st="2" end="2"/>
                                            </p:txEl>
                                          </p:spTgt>
                                        </p:tgtEl>
                                        <p:attrNameLst>
                                          <p:attrName>style.visibility</p:attrName>
                                        </p:attrNameLst>
                                      </p:cBhvr>
                                      <p:to>
                                        <p:strVal val="visible"/>
                                      </p:to>
                                    </p:set>
                                  </p:childTnLst>
                                </p:cTn>
                              </p:par>
                            </p:childTnLst>
                          </p:cTn>
                        </p:par>
                      </p:childTnLst>
                    </p:cTn>
                  </p:par>
                  <p:par>
                    <p:cTn id="19" fill="hold">
                      <p:stCondLst>
                        <p:cond delay="indefinite"/>
                      </p:stCondLst>
                      <p:childTnLst>
                        <p:par>
                          <p:cTn id="20" fill="hold">
                            <p:stCondLst>
                              <p:cond delay="0"/>
                            </p:stCondLst>
                            <p:childTnLst>
                              <p:par>
                                <p:cTn id="21" presetID="1" presetClass="entr" presetSubtype="0" fill="hold" grpId="0" nodeType="clickEffect">
                                  <p:stCondLst>
                                    <p:cond delay="0"/>
                                  </p:stCondLst>
                                  <p:childTnLst>
                                    <p:set>
                                      <p:cBhvr>
                                        <p:cTn id="22" dur="1" fill="hold">
                                          <p:stCondLst>
                                            <p:cond delay="0"/>
                                          </p:stCondLst>
                                        </p:cTn>
                                        <p:tgtEl>
                                          <p:spTgt spid="5">
                                            <p:txEl>
                                              <p:pRg st="3" end="3"/>
                                            </p:txEl>
                                          </p:spTgt>
                                        </p:tgtEl>
                                        <p:attrNameLst>
                                          <p:attrName>style.visibility</p:attrName>
                                        </p:attrNameLst>
                                      </p:cBhvr>
                                      <p:to>
                                        <p:strVal val="visible"/>
                                      </p:to>
                                    </p:set>
                                  </p:childTnLst>
                                </p:cTn>
                              </p:par>
                            </p:childTnLst>
                          </p:cTn>
                        </p:par>
                      </p:childTnLst>
                    </p:cTn>
                  </p:par>
                  <p:par>
                    <p:cTn id="23" fill="hold">
                      <p:stCondLst>
                        <p:cond delay="indefinite"/>
                      </p:stCondLst>
                      <p:childTnLst>
                        <p:par>
                          <p:cTn id="24" fill="hold">
                            <p:stCondLst>
                              <p:cond delay="0"/>
                            </p:stCondLst>
                            <p:childTnLst>
                              <p:par>
                                <p:cTn id="25" presetID="1" presetClass="entr" presetSubtype="0" fill="hold" grpId="0" nodeType="clickEffect">
                                  <p:stCondLst>
                                    <p:cond delay="0"/>
                                  </p:stCondLst>
                                  <p:childTnLst>
                                    <p:set>
                                      <p:cBhvr>
                                        <p:cTn id="26" dur="1" fill="hold">
                                          <p:stCondLst>
                                            <p:cond delay="0"/>
                                          </p:stCondLst>
                                        </p:cTn>
                                        <p:tgtEl>
                                          <p:spTgt spid="5">
                                            <p:txEl>
                                              <p:pRg st="4" end="4"/>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p:bldP spid="5" grpId="0" build="p"/>
    </p:bld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Title 1"/>
          <p:cNvSpPr>
            <a:spLocks noGrp="1"/>
          </p:cNvSpPr>
          <p:nvPr>
            <p:ph type="title"/>
          </p:nvPr>
        </p:nvSpPr>
        <p:spPr>
          <a:xfrm>
            <a:off x="457200" y="260648"/>
            <a:ext cx="8229600" cy="868346"/>
          </a:xfrm>
        </p:spPr>
        <p:txBody>
          <a:bodyPr>
            <a:normAutofit/>
          </a:bodyPr>
          <a:lstStyle/>
          <a:p>
            <a:r>
              <a:rPr lang="en-GB" b="1" dirty="0" smtClean="0">
                <a:latin typeface="Century Gothic" pitchFamily="34" charset="0"/>
              </a:rPr>
              <a:t>TODAY’S SESSION</a:t>
            </a:r>
            <a:endParaRPr lang="en-GB" b="1" dirty="0">
              <a:latin typeface="Century Gothic" pitchFamily="34" charset="0"/>
            </a:endParaRPr>
          </a:p>
        </p:txBody>
      </p:sp>
      <p:sp>
        <p:nvSpPr>
          <p:cNvPr id="8" name="Text Box 3"/>
          <p:cNvSpPr txBox="1">
            <a:spLocks noChangeArrowheads="1"/>
          </p:cNvSpPr>
          <p:nvPr/>
        </p:nvSpPr>
        <p:spPr bwMode="auto">
          <a:xfrm>
            <a:off x="538485" y="1700808"/>
            <a:ext cx="8281987" cy="4955203"/>
          </a:xfrm>
          <a:prstGeom prst="rect">
            <a:avLst/>
          </a:prstGeom>
          <a:noFill/>
          <a:ln w="9525">
            <a:noFill/>
            <a:miter lim="800000"/>
            <a:headEnd/>
            <a:tailEnd/>
          </a:ln>
        </p:spPr>
        <p:txBody>
          <a:bodyPr wrap="square">
            <a:spAutoFit/>
          </a:bodyPr>
          <a:lstStyle/>
          <a:p>
            <a:pPr eaLnBrk="0" hangingPunct="0">
              <a:spcBef>
                <a:spcPct val="50000"/>
              </a:spcBef>
            </a:pPr>
            <a:r>
              <a:rPr lang="en-GB" sz="2800" b="1" u="sng" dirty="0" smtClean="0">
                <a:latin typeface="Calibri" pitchFamily="34" charset="0"/>
                <a:ea typeface="ＭＳ Ｐゴシック" pitchFamily="-112" charset="-128"/>
                <a:cs typeface="Calibri" pitchFamily="34" charset="0"/>
              </a:rPr>
              <a:t>Assignment:</a:t>
            </a:r>
          </a:p>
          <a:p>
            <a:pPr eaLnBrk="0" hangingPunct="0">
              <a:spcBef>
                <a:spcPct val="50000"/>
              </a:spcBef>
            </a:pPr>
            <a:r>
              <a:rPr lang="en-GB" sz="2400" b="1" dirty="0" smtClean="0">
                <a:latin typeface="Calibri" pitchFamily="34" charset="0"/>
                <a:ea typeface="ＭＳ Ｐゴシック" pitchFamily="-112" charset="-128"/>
                <a:cs typeface="Calibri" pitchFamily="34" charset="0"/>
              </a:rPr>
              <a:t>STEP 2: Customers</a:t>
            </a:r>
          </a:p>
          <a:p>
            <a:pPr eaLnBrk="0" hangingPunct="0">
              <a:spcBef>
                <a:spcPct val="50000"/>
              </a:spcBef>
            </a:pPr>
            <a:r>
              <a:rPr lang="en-GB" sz="2400" dirty="0" smtClean="0">
                <a:latin typeface="Calibri" pitchFamily="34" charset="0"/>
                <a:ea typeface="ＭＳ Ｐゴシック" pitchFamily="-112" charset="-128"/>
                <a:cs typeface="Calibri" pitchFamily="34" charset="0"/>
              </a:rPr>
              <a:t>-Overview (target customers and market size)</a:t>
            </a:r>
          </a:p>
          <a:p>
            <a:pPr eaLnBrk="0" hangingPunct="0">
              <a:spcBef>
                <a:spcPct val="50000"/>
              </a:spcBef>
            </a:pPr>
            <a:r>
              <a:rPr lang="en-GB" sz="2400" dirty="0" smtClean="0">
                <a:latin typeface="Calibri" pitchFamily="34" charset="0"/>
                <a:ea typeface="ＭＳ Ｐゴシック" pitchFamily="-112" charset="-128"/>
                <a:cs typeface="Calibri" pitchFamily="34" charset="0"/>
              </a:rPr>
              <a:t>-Customer Profiles (3 key targets)</a:t>
            </a:r>
          </a:p>
          <a:p>
            <a:pPr eaLnBrk="0" hangingPunct="0">
              <a:spcBef>
                <a:spcPct val="50000"/>
              </a:spcBef>
            </a:pPr>
            <a:r>
              <a:rPr lang="en-GB" sz="2400" strike="sngStrike" dirty="0" smtClean="0">
                <a:latin typeface="Calibri" pitchFamily="34" charset="0"/>
                <a:ea typeface="ＭＳ Ｐゴシック" pitchFamily="-112" charset="-128"/>
                <a:cs typeface="Calibri" pitchFamily="34" charset="0"/>
              </a:rPr>
              <a:t>-Market you idea (key marketing mediums)</a:t>
            </a:r>
          </a:p>
          <a:p>
            <a:pPr eaLnBrk="0" hangingPunct="0">
              <a:spcBef>
                <a:spcPct val="50000"/>
              </a:spcBef>
            </a:pPr>
            <a:r>
              <a:rPr lang="en-GB" sz="2400" b="1" dirty="0" smtClean="0">
                <a:latin typeface="Calibri" pitchFamily="34" charset="0"/>
                <a:ea typeface="ＭＳ Ｐゴシック" pitchFamily="-112" charset="-128"/>
                <a:cs typeface="Calibri" pitchFamily="34" charset="0"/>
              </a:rPr>
              <a:t>STEP 3: Competitors</a:t>
            </a:r>
          </a:p>
          <a:p>
            <a:pPr eaLnBrk="0" hangingPunct="0">
              <a:spcBef>
                <a:spcPct val="50000"/>
              </a:spcBef>
              <a:buFontTx/>
              <a:buChar char="-"/>
            </a:pPr>
            <a:r>
              <a:rPr lang="en-GB" sz="2400" dirty="0" smtClean="0">
                <a:latin typeface="Calibri" pitchFamily="34" charset="0"/>
                <a:ea typeface="ＭＳ Ｐゴシック" pitchFamily="-112" charset="-128"/>
                <a:cs typeface="Calibri" pitchFamily="34" charset="0"/>
              </a:rPr>
              <a:t>Competitor profiles (3 key competitors – good &amp; bad)</a:t>
            </a:r>
          </a:p>
          <a:p>
            <a:pPr eaLnBrk="0" hangingPunct="0">
              <a:spcBef>
                <a:spcPct val="50000"/>
              </a:spcBef>
              <a:buFontTx/>
              <a:buChar char="-"/>
            </a:pPr>
            <a:r>
              <a:rPr lang="en-GB" sz="2400" strike="sngStrike" dirty="0" smtClean="0">
                <a:latin typeface="Calibri" pitchFamily="34" charset="0"/>
                <a:ea typeface="ＭＳ Ｐゴシック" pitchFamily="-112" charset="-128"/>
                <a:cs typeface="Calibri" pitchFamily="34" charset="0"/>
              </a:rPr>
              <a:t>What you do better (marketing mix)</a:t>
            </a:r>
          </a:p>
          <a:p>
            <a:pPr eaLnBrk="0" hangingPunct="0">
              <a:spcBef>
                <a:spcPct val="50000"/>
              </a:spcBef>
            </a:pPr>
            <a:r>
              <a:rPr lang="en-GB" sz="2400" b="1" dirty="0" smtClean="0">
                <a:latin typeface="Calibri" pitchFamily="34" charset="0"/>
                <a:ea typeface="ＭＳ Ｐゴシック" pitchFamily="-112" charset="-128"/>
                <a:cs typeface="Calibri" pitchFamily="34" charset="0"/>
              </a:rPr>
              <a:t>ATTACHMENTS: </a:t>
            </a:r>
            <a:r>
              <a:rPr lang="en-GB" sz="2400" dirty="0" smtClean="0">
                <a:latin typeface="Calibri" pitchFamily="34" charset="0"/>
                <a:ea typeface="ＭＳ Ｐゴシック" pitchFamily="-112" charset="-128"/>
                <a:cs typeface="Calibri" pitchFamily="34" charset="0"/>
              </a:rPr>
              <a:t>Five Forces Analysis </a:t>
            </a:r>
            <a:r>
              <a:rPr lang="en-GB" sz="2400" strike="sngStrike" dirty="0" smtClean="0">
                <a:latin typeface="Calibri" pitchFamily="34" charset="0"/>
                <a:ea typeface="ＭＳ Ｐゴシック" pitchFamily="-112" charset="-128"/>
                <a:cs typeface="Calibri" pitchFamily="34" charset="0"/>
              </a:rPr>
              <a:t>and Marketing Plan</a:t>
            </a:r>
            <a:endParaRPr lang="en-GB" strike="sngStrike" dirty="0" smtClean="0">
              <a:latin typeface="Calibri" pitchFamily="34" charset="0"/>
              <a:ea typeface="ＭＳ Ｐゴシック" pitchFamily="-112" charset="-128"/>
              <a:cs typeface="Calibri" pitchFamily="34" charset="0"/>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8">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8">
                                            <p:txEl>
                                              <p:pRg st="1" end="1"/>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grpId="0" nodeType="clickEffect">
                                  <p:stCondLst>
                                    <p:cond delay="0"/>
                                  </p:stCondLst>
                                  <p:childTnLst>
                                    <p:set>
                                      <p:cBhvr>
                                        <p:cTn id="14" dur="1" fill="hold">
                                          <p:stCondLst>
                                            <p:cond delay="0"/>
                                          </p:stCondLst>
                                        </p:cTn>
                                        <p:tgtEl>
                                          <p:spTgt spid="8">
                                            <p:txEl>
                                              <p:pRg st="2" end="2"/>
                                            </p:txEl>
                                          </p:spTgt>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grpId="0" nodeType="clickEffect">
                                  <p:stCondLst>
                                    <p:cond delay="0"/>
                                  </p:stCondLst>
                                  <p:childTnLst>
                                    <p:set>
                                      <p:cBhvr>
                                        <p:cTn id="18" dur="1" fill="hold">
                                          <p:stCondLst>
                                            <p:cond delay="0"/>
                                          </p:stCondLst>
                                        </p:cTn>
                                        <p:tgtEl>
                                          <p:spTgt spid="8">
                                            <p:txEl>
                                              <p:pRg st="3" end="3"/>
                                            </p:txEl>
                                          </p:spTgt>
                                        </p:tgtEl>
                                        <p:attrNameLst>
                                          <p:attrName>style.visibility</p:attrName>
                                        </p:attrNameLst>
                                      </p:cBhvr>
                                      <p:to>
                                        <p:strVal val="visible"/>
                                      </p:to>
                                    </p:set>
                                  </p:childTnLst>
                                </p:cTn>
                              </p:par>
                            </p:childTnLst>
                          </p:cTn>
                        </p:par>
                      </p:childTnLst>
                    </p:cTn>
                  </p:par>
                  <p:par>
                    <p:cTn id="19" fill="hold">
                      <p:stCondLst>
                        <p:cond delay="indefinite"/>
                      </p:stCondLst>
                      <p:childTnLst>
                        <p:par>
                          <p:cTn id="20" fill="hold">
                            <p:stCondLst>
                              <p:cond delay="0"/>
                            </p:stCondLst>
                            <p:childTnLst>
                              <p:par>
                                <p:cTn id="21" presetID="1" presetClass="entr" presetSubtype="0" fill="hold" grpId="0" nodeType="clickEffect">
                                  <p:stCondLst>
                                    <p:cond delay="0"/>
                                  </p:stCondLst>
                                  <p:childTnLst>
                                    <p:set>
                                      <p:cBhvr>
                                        <p:cTn id="22" dur="1" fill="hold">
                                          <p:stCondLst>
                                            <p:cond delay="0"/>
                                          </p:stCondLst>
                                        </p:cTn>
                                        <p:tgtEl>
                                          <p:spTgt spid="8">
                                            <p:txEl>
                                              <p:pRg st="4" end="4"/>
                                            </p:txEl>
                                          </p:spTgt>
                                        </p:tgtEl>
                                        <p:attrNameLst>
                                          <p:attrName>style.visibility</p:attrName>
                                        </p:attrNameLst>
                                      </p:cBhvr>
                                      <p:to>
                                        <p:strVal val="visible"/>
                                      </p:to>
                                    </p:set>
                                  </p:childTnLst>
                                </p:cTn>
                              </p:par>
                            </p:childTnLst>
                          </p:cTn>
                        </p:par>
                      </p:childTnLst>
                    </p:cTn>
                  </p:par>
                  <p:par>
                    <p:cTn id="23" fill="hold">
                      <p:stCondLst>
                        <p:cond delay="indefinite"/>
                      </p:stCondLst>
                      <p:childTnLst>
                        <p:par>
                          <p:cTn id="24" fill="hold">
                            <p:stCondLst>
                              <p:cond delay="0"/>
                            </p:stCondLst>
                            <p:childTnLst>
                              <p:par>
                                <p:cTn id="25" presetID="1" presetClass="entr" presetSubtype="0" fill="hold" grpId="0" nodeType="clickEffect">
                                  <p:stCondLst>
                                    <p:cond delay="0"/>
                                  </p:stCondLst>
                                  <p:childTnLst>
                                    <p:set>
                                      <p:cBhvr>
                                        <p:cTn id="26" dur="1" fill="hold">
                                          <p:stCondLst>
                                            <p:cond delay="0"/>
                                          </p:stCondLst>
                                        </p:cTn>
                                        <p:tgtEl>
                                          <p:spTgt spid="8">
                                            <p:txEl>
                                              <p:pRg st="5" end="5"/>
                                            </p:txEl>
                                          </p:spTgt>
                                        </p:tgtEl>
                                        <p:attrNameLst>
                                          <p:attrName>style.visibility</p:attrName>
                                        </p:attrNameLst>
                                      </p:cBhvr>
                                      <p:to>
                                        <p:strVal val="visible"/>
                                      </p:to>
                                    </p:set>
                                  </p:childTnLst>
                                </p:cTn>
                              </p:par>
                            </p:childTnLst>
                          </p:cTn>
                        </p:par>
                      </p:childTnLst>
                    </p:cTn>
                  </p:par>
                  <p:par>
                    <p:cTn id="27" fill="hold">
                      <p:stCondLst>
                        <p:cond delay="indefinite"/>
                      </p:stCondLst>
                      <p:childTnLst>
                        <p:par>
                          <p:cTn id="28" fill="hold">
                            <p:stCondLst>
                              <p:cond delay="0"/>
                            </p:stCondLst>
                            <p:childTnLst>
                              <p:par>
                                <p:cTn id="29" presetID="1" presetClass="entr" presetSubtype="0" fill="hold" grpId="0" nodeType="clickEffect">
                                  <p:stCondLst>
                                    <p:cond delay="0"/>
                                  </p:stCondLst>
                                  <p:childTnLst>
                                    <p:set>
                                      <p:cBhvr>
                                        <p:cTn id="30" dur="1" fill="hold">
                                          <p:stCondLst>
                                            <p:cond delay="0"/>
                                          </p:stCondLst>
                                        </p:cTn>
                                        <p:tgtEl>
                                          <p:spTgt spid="8">
                                            <p:txEl>
                                              <p:pRg st="6" end="6"/>
                                            </p:txEl>
                                          </p:spTgt>
                                        </p:tgtEl>
                                        <p:attrNameLst>
                                          <p:attrName>style.visibility</p:attrName>
                                        </p:attrNameLst>
                                      </p:cBhvr>
                                      <p:to>
                                        <p:strVal val="visible"/>
                                      </p:to>
                                    </p:set>
                                  </p:childTnLst>
                                </p:cTn>
                              </p:par>
                            </p:childTnLst>
                          </p:cTn>
                        </p:par>
                      </p:childTnLst>
                    </p:cTn>
                  </p:par>
                  <p:par>
                    <p:cTn id="31" fill="hold">
                      <p:stCondLst>
                        <p:cond delay="indefinite"/>
                      </p:stCondLst>
                      <p:childTnLst>
                        <p:par>
                          <p:cTn id="32" fill="hold">
                            <p:stCondLst>
                              <p:cond delay="0"/>
                            </p:stCondLst>
                            <p:childTnLst>
                              <p:par>
                                <p:cTn id="33" presetID="1" presetClass="entr" presetSubtype="0" fill="hold" grpId="0" nodeType="clickEffect">
                                  <p:stCondLst>
                                    <p:cond delay="0"/>
                                  </p:stCondLst>
                                  <p:childTnLst>
                                    <p:set>
                                      <p:cBhvr>
                                        <p:cTn id="34" dur="1" fill="hold">
                                          <p:stCondLst>
                                            <p:cond delay="0"/>
                                          </p:stCondLst>
                                        </p:cTn>
                                        <p:tgtEl>
                                          <p:spTgt spid="8">
                                            <p:txEl>
                                              <p:pRg st="7" end="7"/>
                                            </p:txEl>
                                          </p:spTgt>
                                        </p:tgtEl>
                                        <p:attrNameLst>
                                          <p:attrName>style.visibility</p:attrName>
                                        </p:attrNameLst>
                                      </p:cBhvr>
                                      <p:to>
                                        <p:strVal val="visible"/>
                                      </p:to>
                                    </p:set>
                                  </p:childTnLst>
                                </p:cTn>
                              </p:par>
                            </p:childTnLst>
                          </p:cTn>
                        </p:par>
                      </p:childTnLst>
                    </p:cTn>
                  </p:par>
                  <p:par>
                    <p:cTn id="35" fill="hold">
                      <p:stCondLst>
                        <p:cond delay="indefinite"/>
                      </p:stCondLst>
                      <p:childTnLst>
                        <p:par>
                          <p:cTn id="36" fill="hold">
                            <p:stCondLst>
                              <p:cond delay="0"/>
                            </p:stCondLst>
                            <p:childTnLst>
                              <p:par>
                                <p:cTn id="37" presetID="1" presetClass="entr" presetSubtype="0" fill="hold" grpId="0" nodeType="clickEffect">
                                  <p:stCondLst>
                                    <p:cond delay="0"/>
                                  </p:stCondLst>
                                  <p:childTnLst>
                                    <p:set>
                                      <p:cBhvr>
                                        <p:cTn id="38" dur="1" fill="hold">
                                          <p:stCondLst>
                                            <p:cond delay="0"/>
                                          </p:stCondLst>
                                        </p:cTn>
                                        <p:tgtEl>
                                          <p:spTgt spid="8">
                                            <p:txEl>
                                              <p:pRg st="8" end="8"/>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build="p"/>
    </p:bld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Title 1"/>
          <p:cNvSpPr>
            <a:spLocks noGrp="1"/>
          </p:cNvSpPr>
          <p:nvPr>
            <p:ph type="title"/>
          </p:nvPr>
        </p:nvSpPr>
        <p:spPr>
          <a:xfrm>
            <a:off x="457200" y="260648"/>
            <a:ext cx="8229600" cy="868346"/>
          </a:xfrm>
        </p:spPr>
        <p:txBody>
          <a:bodyPr>
            <a:normAutofit/>
          </a:bodyPr>
          <a:lstStyle/>
          <a:p>
            <a:r>
              <a:rPr lang="en-GB" b="1" dirty="0" smtClean="0">
                <a:latin typeface="Century Gothic" pitchFamily="34" charset="0"/>
              </a:rPr>
              <a:t>TODAY’S SESSION</a:t>
            </a:r>
            <a:endParaRPr lang="en-GB" b="1" dirty="0">
              <a:latin typeface="Century Gothic" pitchFamily="34" charset="0"/>
            </a:endParaRPr>
          </a:p>
        </p:txBody>
      </p:sp>
      <p:sp>
        <p:nvSpPr>
          <p:cNvPr id="8" name="Text Box 3"/>
          <p:cNvSpPr txBox="1">
            <a:spLocks noChangeArrowheads="1"/>
          </p:cNvSpPr>
          <p:nvPr/>
        </p:nvSpPr>
        <p:spPr bwMode="auto">
          <a:xfrm>
            <a:off x="538485" y="1700808"/>
            <a:ext cx="8281987" cy="4955203"/>
          </a:xfrm>
          <a:prstGeom prst="rect">
            <a:avLst/>
          </a:prstGeom>
          <a:noFill/>
          <a:ln w="9525">
            <a:noFill/>
            <a:miter lim="800000"/>
            <a:headEnd/>
            <a:tailEnd/>
          </a:ln>
        </p:spPr>
        <p:txBody>
          <a:bodyPr wrap="square">
            <a:spAutoFit/>
          </a:bodyPr>
          <a:lstStyle/>
          <a:p>
            <a:pPr eaLnBrk="0" hangingPunct="0">
              <a:spcBef>
                <a:spcPct val="50000"/>
              </a:spcBef>
            </a:pPr>
            <a:r>
              <a:rPr lang="en-GB" sz="2800" b="1" u="sng" dirty="0" smtClean="0">
                <a:solidFill>
                  <a:schemeClr val="bg1">
                    <a:lumMod val="65000"/>
                  </a:schemeClr>
                </a:solidFill>
                <a:latin typeface="Calibri" pitchFamily="34" charset="0"/>
                <a:ea typeface="ＭＳ Ｐゴシック" pitchFamily="-112" charset="-128"/>
                <a:cs typeface="Calibri" pitchFamily="34" charset="0"/>
              </a:rPr>
              <a:t>Assignment Relevance:</a:t>
            </a:r>
          </a:p>
          <a:p>
            <a:pPr eaLnBrk="0" hangingPunct="0">
              <a:spcBef>
                <a:spcPct val="50000"/>
              </a:spcBef>
            </a:pPr>
            <a:r>
              <a:rPr lang="en-GB" sz="2400" b="1" dirty="0" smtClean="0">
                <a:solidFill>
                  <a:schemeClr val="bg1">
                    <a:lumMod val="65000"/>
                  </a:schemeClr>
                </a:solidFill>
                <a:latin typeface="Calibri" pitchFamily="34" charset="0"/>
                <a:ea typeface="ＭＳ Ｐゴシック" pitchFamily="-112" charset="-128"/>
                <a:cs typeface="Calibri" pitchFamily="34" charset="0"/>
              </a:rPr>
              <a:t>STEP 2: Customers</a:t>
            </a:r>
          </a:p>
          <a:p>
            <a:pPr eaLnBrk="0" hangingPunct="0">
              <a:spcBef>
                <a:spcPct val="50000"/>
              </a:spcBef>
            </a:pPr>
            <a:r>
              <a:rPr lang="en-GB" sz="2400" dirty="0" smtClean="0">
                <a:solidFill>
                  <a:schemeClr val="bg1">
                    <a:lumMod val="65000"/>
                  </a:schemeClr>
                </a:solidFill>
                <a:latin typeface="Calibri" pitchFamily="34" charset="0"/>
                <a:ea typeface="ＭＳ Ｐゴシック" pitchFamily="-112" charset="-128"/>
                <a:cs typeface="Calibri" pitchFamily="34" charset="0"/>
              </a:rPr>
              <a:t>-Overview (target customers and market size)</a:t>
            </a:r>
          </a:p>
          <a:p>
            <a:pPr eaLnBrk="0" hangingPunct="0">
              <a:spcBef>
                <a:spcPct val="50000"/>
              </a:spcBef>
            </a:pPr>
            <a:r>
              <a:rPr lang="en-GB" sz="2400" dirty="0" smtClean="0">
                <a:solidFill>
                  <a:schemeClr val="bg1">
                    <a:lumMod val="65000"/>
                  </a:schemeClr>
                </a:solidFill>
                <a:latin typeface="Calibri" pitchFamily="34" charset="0"/>
                <a:ea typeface="ＭＳ Ｐゴシック" pitchFamily="-112" charset="-128"/>
                <a:cs typeface="Calibri" pitchFamily="34" charset="0"/>
              </a:rPr>
              <a:t>-Customer Profiles (3 key targets)</a:t>
            </a:r>
          </a:p>
          <a:p>
            <a:pPr eaLnBrk="0" hangingPunct="0">
              <a:spcBef>
                <a:spcPct val="50000"/>
              </a:spcBef>
            </a:pPr>
            <a:r>
              <a:rPr lang="en-GB" sz="2400" dirty="0" smtClean="0">
                <a:solidFill>
                  <a:schemeClr val="bg1">
                    <a:lumMod val="65000"/>
                  </a:schemeClr>
                </a:solidFill>
                <a:latin typeface="Calibri" pitchFamily="34" charset="0"/>
                <a:ea typeface="ＭＳ Ｐゴシック" pitchFamily="-112" charset="-128"/>
                <a:cs typeface="Calibri" pitchFamily="34" charset="0"/>
              </a:rPr>
              <a:t>-Market you idea (key marketing mediums)</a:t>
            </a:r>
          </a:p>
          <a:p>
            <a:pPr eaLnBrk="0" hangingPunct="0">
              <a:spcBef>
                <a:spcPct val="50000"/>
              </a:spcBef>
            </a:pPr>
            <a:r>
              <a:rPr lang="en-GB" sz="2400" b="1" dirty="0" smtClean="0">
                <a:solidFill>
                  <a:schemeClr val="bg1">
                    <a:lumMod val="65000"/>
                  </a:schemeClr>
                </a:solidFill>
                <a:latin typeface="Calibri" pitchFamily="34" charset="0"/>
                <a:ea typeface="ＭＳ Ｐゴシック" pitchFamily="-112" charset="-128"/>
                <a:cs typeface="Calibri" pitchFamily="34" charset="0"/>
              </a:rPr>
              <a:t>STEP 3: Competitors</a:t>
            </a:r>
          </a:p>
          <a:p>
            <a:pPr eaLnBrk="0" hangingPunct="0">
              <a:spcBef>
                <a:spcPct val="50000"/>
              </a:spcBef>
              <a:buFontTx/>
              <a:buChar char="-"/>
            </a:pPr>
            <a:r>
              <a:rPr lang="en-GB" sz="2400" dirty="0" smtClean="0">
                <a:solidFill>
                  <a:schemeClr val="bg1">
                    <a:lumMod val="65000"/>
                  </a:schemeClr>
                </a:solidFill>
                <a:latin typeface="Calibri" pitchFamily="34" charset="0"/>
                <a:ea typeface="ＭＳ Ｐゴシック" pitchFamily="-112" charset="-128"/>
                <a:cs typeface="Calibri" pitchFamily="34" charset="0"/>
              </a:rPr>
              <a:t>Competitor profiles (3 key competitors – good &amp; bad)</a:t>
            </a:r>
          </a:p>
          <a:p>
            <a:pPr eaLnBrk="0" hangingPunct="0">
              <a:spcBef>
                <a:spcPct val="50000"/>
              </a:spcBef>
              <a:buFontTx/>
              <a:buChar char="-"/>
            </a:pPr>
            <a:r>
              <a:rPr lang="en-GB" sz="2400" dirty="0" smtClean="0">
                <a:solidFill>
                  <a:schemeClr val="bg1">
                    <a:lumMod val="65000"/>
                  </a:schemeClr>
                </a:solidFill>
                <a:latin typeface="Calibri" pitchFamily="34" charset="0"/>
                <a:ea typeface="ＭＳ Ｐゴシック" pitchFamily="-112" charset="-128"/>
                <a:cs typeface="Calibri" pitchFamily="34" charset="0"/>
              </a:rPr>
              <a:t>What you do better (marketing mix)</a:t>
            </a:r>
          </a:p>
          <a:p>
            <a:pPr eaLnBrk="0" hangingPunct="0">
              <a:spcBef>
                <a:spcPct val="50000"/>
              </a:spcBef>
            </a:pPr>
            <a:r>
              <a:rPr lang="en-GB" sz="2400" b="1" dirty="0" smtClean="0">
                <a:solidFill>
                  <a:schemeClr val="bg1">
                    <a:lumMod val="65000"/>
                  </a:schemeClr>
                </a:solidFill>
                <a:latin typeface="Calibri" pitchFamily="34" charset="0"/>
                <a:ea typeface="ＭＳ Ｐゴシック" pitchFamily="-112" charset="-128"/>
                <a:cs typeface="Calibri" pitchFamily="34" charset="0"/>
              </a:rPr>
              <a:t>ATTACHMENTS: </a:t>
            </a:r>
            <a:r>
              <a:rPr lang="en-GB" sz="2400" dirty="0" smtClean="0">
                <a:solidFill>
                  <a:schemeClr val="bg1">
                    <a:lumMod val="65000"/>
                  </a:schemeClr>
                </a:solidFill>
                <a:latin typeface="Calibri" pitchFamily="34" charset="0"/>
                <a:ea typeface="ＭＳ Ｐゴシック" pitchFamily="-112" charset="-128"/>
                <a:cs typeface="Calibri" pitchFamily="34" charset="0"/>
              </a:rPr>
              <a:t>Porter’s Analysis and Marketing Plan</a:t>
            </a:r>
            <a:endParaRPr lang="en-GB" dirty="0" smtClean="0">
              <a:solidFill>
                <a:schemeClr val="bg1">
                  <a:lumMod val="65000"/>
                </a:schemeClr>
              </a:solidFill>
              <a:latin typeface="Calibri" pitchFamily="34" charset="0"/>
              <a:ea typeface="ＭＳ Ｐゴシック" pitchFamily="-112" charset="-128"/>
              <a:cs typeface="Calibri" pitchFamily="34" charset="0"/>
            </a:endParaRPr>
          </a:p>
        </p:txBody>
      </p:sp>
      <p:sp>
        <p:nvSpPr>
          <p:cNvPr id="4" name="TextBox 3"/>
          <p:cNvSpPr txBox="1"/>
          <p:nvPr/>
        </p:nvSpPr>
        <p:spPr>
          <a:xfrm rot="21318889">
            <a:off x="1052654" y="3172407"/>
            <a:ext cx="6407119" cy="2123658"/>
          </a:xfrm>
          <a:prstGeom prst="rect">
            <a:avLst/>
          </a:prstGeom>
          <a:solidFill>
            <a:schemeClr val="bg1"/>
          </a:solidFill>
          <a:ln w="38100">
            <a:solidFill>
              <a:schemeClr val="accent1"/>
            </a:solidFill>
          </a:ln>
        </p:spPr>
        <p:txBody>
          <a:bodyPr wrap="square" rtlCol="0">
            <a:spAutoFit/>
          </a:bodyPr>
          <a:lstStyle/>
          <a:p>
            <a:pPr algn="ctr"/>
            <a:r>
              <a:rPr lang="en-GB" sz="2800" b="1" dirty="0" smtClean="0">
                <a:solidFill>
                  <a:srgbClr val="002060"/>
                </a:solidFill>
              </a:rPr>
              <a:t>What we’re going to do is complete a </a:t>
            </a:r>
            <a:r>
              <a:rPr lang="en-GB" sz="2800" b="1" u="sng" dirty="0" smtClean="0">
                <a:solidFill>
                  <a:srgbClr val="002060"/>
                </a:solidFill>
              </a:rPr>
              <a:t>marketing plan/strategy </a:t>
            </a:r>
            <a:r>
              <a:rPr lang="en-GB" sz="2800" b="1" dirty="0" smtClean="0">
                <a:solidFill>
                  <a:srgbClr val="002060"/>
                </a:solidFill>
              </a:rPr>
              <a:t>that covers all these areas!</a:t>
            </a:r>
            <a:br>
              <a:rPr lang="en-GB" sz="2800" b="1" dirty="0" smtClean="0">
                <a:solidFill>
                  <a:srgbClr val="002060"/>
                </a:solidFill>
              </a:rPr>
            </a:br>
            <a:r>
              <a:rPr lang="en-GB" sz="2400" b="1" dirty="0" smtClean="0">
                <a:solidFill>
                  <a:srgbClr val="002060"/>
                </a:solidFill>
              </a:rPr>
              <a:t>(You can extract the detail from this to put into the portal)</a:t>
            </a:r>
            <a:endParaRPr lang="en-GB" sz="2800" b="1" dirty="0">
              <a:solidFill>
                <a:srgbClr val="002060"/>
              </a:solidFill>
            </a:endParaRPr>
          </a:p>
        </p:txBody>
      </p:sp>
    </p:spTree>
  </p:cSld>
  <p:clrMapOvr>
    <a:masterClrMapping/>
  </p:clrMapOvr>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Title 1"/>
          <p:cNvSpPr>
            <a:spLocks noGrp="1"/>
          </p:cNvSpPr>
          <p:nvPr>
            <p:ph type="title"/>
          </p:nvPr>
        </p:nvSpPr>
        <p:spPr>
          <a:xfrm>
            <a:off x="457200" y="260648"/>
            <a:ext cx="8229600" cy="868346"/>
          </a:xfrm>
        </p:spPr>
        <p:txBody>
          <a:bodyPr>
            <a:normAutofit/>
          </a:bodyPr>
          <a:lstStyle/>
          <a:p>
            <a:r>
              <a:rPr lang="en-GB" b="1" dirty="0" smtClean="0">
                <a:latin typeface="Century Gothic" pitchFamily="34" charset="0"/>
              </a:rPr>
              <a:t>YOUR MARKET</a:t>
            </a:r>
            <a:endParaRPr lang="en-GB" b="1" dirty="0">
              <a:latin typeface="Century Gothic" pitchFamily="34" charset="0"/>
            </a:endParaRPr>
          </a:p>
        </p:txBody>
      </p:sp>
      <p:sp>
        <p:nvSpPr>
          <p:cNvPr id="8" name="Text Box 3"/>
          <p:cNvSpPr txBox="1">
            <a:spLocks noChangeArrowheads="1"/>
          </p:cNvSpPr>
          <p:nvPr/>
        </p:nvSpPr>
        <p:spPr bwMode="auto">
          <a:xfrm>
            <a:off x="538485" y="1700808"/>
            <a:ext cx="8281987" cy="4401205"/>
          </a:xfrm>
          <a:prstGeom prst="rect">
            <a:avLst/>
          </a:prstGeom>
          <a:noFill/>
          <a:ln w="9525">
            <a:noFill/>
            <a:miter lim="800000"/>
            <a:headEnd/>
            <a:tailEnd/>
          </a:ln>
        </p:spPr>
        <p:txBody>
          <a:bodyPr wrap="square" numCol="1">
            <a:spAutoFit/>
          </a:bodyPr>
          <a:lstStyle/>
          <a:p>
            <a:pPr marL="514350" indent="-514350" eaLnBrk="0" hangingPunct="0">
              <a:spcBef>
                <a:spcPct val="50000"/>
              </a:spcBef>
              <a:buAutoNum type="arabicPeriod"/>
            </a:pPr>
            <a:r>
              <a:rPr lang="en-GB" sz="2800" b="1" dirty="0" smtClean="0">
                <a:latin typeface="Calibri" pitchFamily="34" charset="0"/>
                <a:cs typeface="Calibri" pitchFamily="34" charset="0"/>
              </a:rPr>
              <a:t>MARKET RESEACH</a:t>
            </a:r>
          </a:p>
          <a:p>
            <a:pPr marL="514350" indent="-514350" eaLnBrk="0" hangingPunct="0">
              <a:spcBef>
                <a:spcPct val="50000"/>
              </a:spcBef>
              <a:buAutoNum type="alphaLcPeriod"/>
            </a:pPr>
            <a:r>
              <a:rPr lang="en-GB" sz="2800" b="1" dirty="0" smtClean="0">
                <a:latin typeface="Calibri" pitchFamily="34" charset="0"/>
                <a:cs typeface="Calibri" pitchFamily="34" charset="0"/>
              </a:rPr>
              <a:t>What is the overall market like? </a:t>
            </a:r>
          </a:p>
          <a:p>
            <a:pPr marL="514350" indent="-514350" eaLnBrk="0" hangingPunct="0">
              <a:spcBef>
                <a:spcPct val="50000"/>
              </a:spcBef>
              <a:buFontTx/>
              <a:buChar char="-"/>
            </a:pPr>
            <a:r>
              <a:rPr lang="en-GB" sz="2800" b="1" dirty="0" smtClean="0">
                <a:latin typeface="Calibri" pitchFamily="34" charset="0"/>
                <a:cs typeface="Calibri" pitchFamily="34" charset="0"/>
              </a:rPr>
              <a:t>General description</a:t>
            </a:r>
          </a:p>
          <a:p>
            <a:pPr marL="514350" indent="-514350" eaLnBrk="0" hangingPunct="0">
              <a:spcBef>
                <a:spcPct val="50000"/>
              </a:spcBef>
              <a:buFontTx/>
              <a:buChar char="-"/>
            </a:pPr>
            <a:r>
              <a:rPr lang="en-GB" sz="2800" b="1" dirty="0" smtClean="0">
                <a:latin typeface="Calibri" pitchFamily="34" charset="0"/>
                <a:cs typeface="Calibri" pitchFamily="34" charset="0"/>
              </a:rPr>
              <a:t>Size (population, financial value, places)</a:t>
            </a:r>
          </a:p>
          <a:p>
            <a:pPr marL="514350" indent="-514350" eaLnBrk="0" hangingPunct="0">
              <a:spcBef>
                <a:spcPct val="50000"/>
              </a:spcBef>
              <a:buFontTx/>
              <a:buChar char="-"/>
            </a:pPr>
            <a:r>
              <a:rPr lang="en-GB" sz="2800" b="1" dirty="0" smtClean="0">
                <a:latin typeface="Calibri" pitchFamily="34" charset="0"/>
                <a:cs typeface="Calibri" pitchFamily="34" charset="0"/>
              </a:rPr>
              <a:t>Environment  Trends (PESTEL analysis)</a:t>
            </a:r>
          </a:p>
          <a:p>
            <a:pPr marL="514350" indent="-514350" eaLnBrk="0" hangingPunct="0">
              <a:spcBef>
                <a:spcPct val="50000"/>
              </a:spcBef>
            </a:pPr>
            <a:r>
              <a:rPr lang="en-GB" sz="2800" b="1" dirty="0" smtClean="0">
                <a:solidFill>
                  <a:schemeClr val="bg1">
                    <a:lumMod val="65000"/>
                  </a:schemeClr>
                </a:solidFill>
                <a:latin typeface="Calibri" pitchFamily="34" charset="0"/>
                <a:cs typeface="Calibri" pitchFamily="34" charset="0"/>
              </a:rPr>
              <a:t>b.  Customer research and profiling.</a:t>
            </a:r>
          </a:p>
          <a:p>
            <a:pPr marL="514350" indent="-514350" eaLnBrk="0" hangingPunct="0">
              <a:spcBef>
                <a:spcPct val="50000"/>
              </a:spcBef>
            </a:pPr>
            <a:endParaRPr lang="en-GB" sz="2800" b="1" dirty="0" smtClean="0">
              <a:latin typeface="Calibri" pitchFamily="34" charset="0"/>
              <a:cs typeface="Calibri" pitchFamily="34" charset="0"/>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8">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8">
                                            <p:txEl>
                                              <p:pRg st="1" end="1"/>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grpId="0" nodeType="clickEffect">
                                  <p:stCondLst>
                                    <p:cond delay="0"/>
                                  </p:stCondLst>
                                  <p:childTnLst>
                                    <p:set>
                                      <p:cBhvr>
                                        <p:cTn id="14" dur="1" fill="hold">
                                          <p:stCondLst>
                                            <p:cond delay="0"/>
                                          </p:stCondLst>
                                        </p:cTn>
                                        <p:tgtEl>
                                          <p:spTgt spid="8">
                                            <p:txEl>
                                              <p:pRg st="2" end="2"/>
                                            </p:txEl>
                                          </p:spTgt>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grpId="0" nodeType="clickEffect">
                                  <p:stCondLst>
                                    <p:cond delay="0"/>
                                  </p:stCondLst>
                                  <p:childTnLst>
                                    <p:set>
                                      <p:cBhvr>
                                        <p:cTn id="18" dur="1" fill="hold">
                                          <p:stCondLst>
                                            <p:cond delay="0"/>
                                          </p:stCondLst>
                                        </p:cTn>
                                        <p:tgtEl>
                                          <p:spTgt spid="8">
                                            <p:txEl>
                                              <p:pRg st="3" end="3"/>
                                            </p:txEl>
                                          </p:spTgt>
                                        </p:tgtEl>
                                        <p:attrNameLst>
                                          <p:attrName>style.visibility</p:attrName>
                                        </p:attrNameLst>
                                      </p:cBhvr>
                                      <p:to>
                                        <p:strVal val="visible"/>
                                      </p:to>
                                    </p:set>
                                  </p:childTnLst>
                                </p:cTn>
                              </p:par>
                            </p:childTnLst>
                          </p:cTn>
                        </p:par>
                      </p:childTnLst>
                    </p:cTn>
                  </p:par>
                  <p:par>
                    <p:cTn id="19" fill="hold">
                      <p:stCondLst>
                        <p:cond delay="indefinite"/>
                      </p:stCondLst>
                      <p:childTnLst>
                        <p:par>
                          <p:cTn id="20" fill="hold">
                            <p:stCondLst>
                              <p:cond delay="0"/>
                            </p:stCondLst>
                            <p:childTnLst>
                              <p:par>
                                <p:cTn id="21" presetID="1" presetClass="entr" presetSubtype="0" fill="hold" grpId="0" nodeType="clickEffect">
                                  <p:stCondLst>
                                    <p:cond delay="0"/>
                                  </p:stCondLst>
                                  <p:childTnLst>
                                    <p:set>
                                      <p:cBhvr>
                                        <p:cTn id="22" dur="1" fill="hold">
                                          <p:stCondLst>
                                            <p:cond delay="0"/>
                                          </p:stCondLst>
                                        </p:cTn>
                                        <p:tgtEl>
                                          <p:spTgt spid="8">
                                            <p:txEl>
                                              <p:pRg st="4" end="4"/>
                                            </p:txEl>
                                          </p:spTgt>
                                        </p:tgtEl>
                                        <p:attrNameLst>
                                          <p:attrName>style.visibility</p:attrName>
                                        </p:attrNameLst>
                                      </p:cBhvr>
                                      <p:to>
                                        <p:strVal val="visible"/>
                                      </p:to>
                                    </p:set>
                                  </p:childTnLst>
                                </p:cTn>
                              </p:par>
                            </p:childTnLst>
                          </p:cTn>
                        </p:par>
                      </p:childTnLst>
                    </p:cTn>
                  </p:par>
                  <p:par>
                    <p:cTn id="23" fill="hold">
                      <p:stCondLst>
                        <p:cond delay="indefinite"/>
                      </p:stCondLst>
                      <p:childTnLst>
                        <p:par>
                          <p:cTn id="24" fill="hold">
                            <p:stCondLst>
                              <p:cond delay="0"/>
                            </p:stCondLst>
                            <p:childTnLst>
                              <p:par>
                                <p:cTn id="25" presetID="1" presetClass="entr" presetSubtype="0" fill="hold" grpId="0" nodeType="clickEffect">
                                  <p:stCondLst>
                                    <p:cond delay="0"/>
                                  </p:stCondLst>
                                  <p:childTnLst>
                                    <p:set>
                                      <p:cBhvr>
                                        <p:cTn id="26" dur="1" fill="hold">
                                          <p:stCondLst>
                                            <p:cond delay="0"/>
                                          </p:stCondLst>
                                        </p:cTn>
                                        <p:tgtEl>
                                          <p:spTgt spid="8">
                                            <p:txEl>
                                              <p:pRg st="5" end="5"/>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build="p"/>
    </p:bld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Title 1"/>
          <p:cNvSpPr>
            <a:spLocks noGrp="1"/>
          </p:cNvSpPr>
          <p:nvPr>
            <p:ph type="title"/>
          </p:nvPr>
        </p:nvSpPr>
        <p:spPr>
          <a:xfrm>
            <a:off x="457200" y="260648"/>
            <a:ext cx="8229600" cy="868346"/>
          </a:xfrm>
        </p:spPr>
        <p:txBody>
          <a:bodyPr>
            <a:normAutofit/>
          </a:bodyPr>
          <a:lstStyle/>
          <a:p>
            <a:r>
              <a:rPr lang="en-GB" b="1" dirty="0" smtClean="0">
                <a:latin typeface="Century Gothic" pitchFamily="34" charset="0"/>
              </a:rPr>
              <a:t>YOUR MARKET</a:t>
            </a:r>
            <a:endParaRPr lang="en-GB" b="1" dirty="0">
              <a:latin typeface="Century Gothic" pitchFamily="34" charset="0"/>
            </a:endParaRPr>
          </a:p>
        </p:txBody>
      </p:sp>
      <p:sp>
        <p:nvSpPr>
          <p:cNvPr id="8" name="Text Box 3"/>
          <p:cNvSpPr txBox="1">
            <a:spLocks noChangeArrowheads="1"/>
          </p:cNvSpPr>
          <p:nvPr/>
        </p:nvSpPr>
        <p:spPr bwMode="auto">
          <a:xfrm>
            <a:off x="538485" y="1700808"/>
            <a:ext cx="8281987" cy="954107"/>
          </a:xfrm>
          <a:prstGeom prst="rect">
            <a:avLst/>
          </a:prstGeom>
          <a:noFill/>
          <a:ln w="9525">
            <a:noFill/>
            <a:miter lim="800000"/>
            <a:headEnd/>
            <a:tailEnd/>
          </a:ln>
        </p:spPr>
        <p:txBody>
          <a:bodyPr wrap="square" numCol="1">
            <a:spAutoFit/>
          </a:bodyPr>
          <a:lstStyle/>
          <a:p>
            <a:pPr marL="514350" indent="-514350" eaLnBrk="0" hangingPunct="0">
              <a:spcBef>
                <a:spcPct val="50000"/>
              </a:spcBef>
            </a:pPr>
            <a:r>
              <a:rPr lang="en-GB" sz="2800" b="1" dirty="0" smtClean="0">
                <a:latin typeface="Calibri" pitchFamily="34" charset="0"/>
                <a:cs typeface="Calibri" pitchFamily="34" charset="0"/>
              </a:rPr>
              <a:t>PESTEL Analysis</a:t>
            </a:r>
            <a:br>
              <a:rPr lang="en-GB" sz="2800" b="1" dirty="0" smtClean="0">
                <a:latin typeface="Calibri" pitchFamily="34" charset="0"/>
                <a:cs typeface="Calibri" pitchFamily="34" charset="0"/>
              </a:rPr>
            </a:br>
            <a:r>
              <a:rPr lang="en-GB" sz="2800" b="1" i="1" dirty="0" smtClean="0">
                <a:solidFill>
                  <a:srgbClr val="00B050"/>
                </a:solidFill>
                <a:latin typeface="Calibri" pitchFamily="34" charset="0"/>
                <a:cs typeface="Calibri" pitchFamily="34" charset="0"/>
              </a:rPr>
              <a:t>... PEST is fine!</a:t>
            </a:r>
          </a:p>
        </p:txBody>
      </p:sp>
      <p:pic>
        <p:nvPicPr>
          <p:cNvPr id="7" name="Picture 2" descr="Related image"/>
          <p:cNvPicPr>
            <a:picLocks noChangeAspect="1" noChangeArrowheads="1"/>
          </p:cNvPicPr>
          <p:nvPr/>
        </p:nvPicPr>
        <p:blipFill>
          <a:blip r:embed="rId2" cstate="print"/>
          <a:srcRect t="20374" b="14860"/>
          <a:stretch>
            <a:fillRect/>
          </a:stretch>
        </p:blipFill>
        <p:spPr bwMode="auto">
          <a:xfrm>
            <a:off x="2123728" y="2564904"/>
            <a:ext cx="4279826" cy="2093561"/>
          </a:xfrm>
          <a:prstGeom prst="rect">
            <a:avLst/>
          </a:prstGeom>
          <a:noFill/>
        </p:spPr>
      </p:pic>
      <p:sp>
        <p:nvSpPr>
          <p:cNvPr id="9" name="Title 1"/>
          <p:cNvSpPr txBox="1">
            <a:spLocks/>
          </p:cNvSpPr>
          <p:nvPr/>
        </p:nvSpPr>
        <p:spPr>
          <a:xfrm>
            <a:off x="457200" y="328406"/>
            <a:ext cx="8229600" cy="868346"/>
          </a:xfrm>
          <a:prstGeom prst="rect">
            <a:avLst/>
          </a:prstGeom>
        </p:spPr>
        <p:txBody>
          <a:bodyPr vert="horz" anchor="ctr">
            <a:normAutofit/>
          </a:bodyPr>
          <a:lstStyle/>
          <a:p>
            <a:pPr marL="0" marR="0" lvl="0" indent="0" algn="l" defTabSz="914400" rtl="0" eaLnBrk="1" fontAlgn="auto" latinLnBrk="0" hangingPunct="1">
              <a:lnSpc>
                <a:spcPct val="100000"/>
              </a:lnSpc>
              <a:spcBef>
                <a:spcPct val="0"/>
              </a:spcBef>
              <a:spcAft>
                <a:spcPts val="0"/>
              </a:spcAft>
              <a:buClrTx/>
              <a:buSzTx/>
              <a:buFontTx/>
              <a:buNone/>
              <a:tabLst/>
              <a:defRPr/>
            </a:pPr>
            <a:endParaRPr kumimoji="0" lang="en-GB" sz="4400" b="1" i="0" u="none" strike="noStrike" kern="1200" cap="none" spc="0" normalizeH="0" baseline="0" noProof="0" dirty="0">
              <a:ln>
                <a:noFill/>
              </a:ln>
              <a:solidFill>
                <a:schemeClr val="tx2"/>
              </a:solidFill>
              <a:effectLst/>
              <a:uLnTx/>
              <a:uFillTx/>
              <a:latin typeface="+mj-lt"/>
              <a:ea typeface="+mj-ea"/>
              <a:cs typeface="+mj-cs"/>
            </a:endParaRPr>
          </a:p>
        </p:txBody>
      </p:sp>
      <p:pic>
        <p:nvPicPr>
          <p:cNvPr id="11" name="Picture 4" descr="Image result for pestle"/>
          <p:cNvPicPr>
            <a:picLocks noChangeAspect="1" noChangeArrowheads="1"/>
          </p:cNvPicPr>
          <p:nvPr/>
        </p:nvPicPr>
        <p:blipFill>
          <a:blip r:embed="rId3" cstate="print"/>
          <a:srcRect b="50394"/>
          <a:stretch>
            <a:fillRect/>
          </a:stretch>
        </p:blipFill>
        <p:spPr bwMode="auto">
          <a:xfrm>
            <a:off x="806202" y="4869160"/>
            <a:ext cx="3333750" cy="1800200"/>
          </a:xfrm>
          <a:prstGeom prst="rect">
            <a:avLst/>
          </a:prstGeom>
          <a:noFill/>
        </p:spPr>
      </p:pic>
      <p:pic>
        <p:nvPicPr>
          <p:cNvPr id="12" name="Picture 4" descr="Image result for pestle"/>
          <p:cNvPicPr>
            <a:picLocks noChangeAspect="1" noChangeArrowheads="1"/>
          </p:cNvPicPr>
          <p:nvPr/>
        </p:nvPicPr>
        <p:blipFill>
          <a:blip r:embed="rId3" cstate="print"/>
          <a:srcRect t="49606"/>
          <a:stretch>
            <a:fillRect/>
          </a:stretch>
        </p:blipFill>
        <p:spPr bwMode="auto">
          <a:xfrm>
            <a:off x="4572000" y="4869160"/>
            <a:ext cx="3333750" cy="1828825"/>
          </a:xfrm>
          <a:prstGeom prst="rect">
            <a:avLst/>
          </a:prstGeom>
          <a:noFill/>
        </p:spPr>
      </p:pic>
      <p:sp>
        <p:nvSpPr>
          <p:cNvPr id="14" name="Rectangle 13"/>
          <p:cNvSpPr/>
          <p:nvPr/>
        </p:nvSpPr>
        <p:spPr>
          <a:xfrm>
            <a:off x="2195736" y="2636912"/>
            <a:ext cx="4176464" cy="2088232"/>
          </a:xfrm>
          <a:prstGeom prst="rect">
            <a:avLst/>
          </a:prstGeom>
          <a:no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Tree>
  </p:cSld>
  <p:clrMapOvr>
    <a:masterClrMapping/>
  </p:clrMapOvr>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Title 1"/>
          <p:cNvSpPr>
            <a:spLocks noGrp="1"/>
          </p:cNvSpPr>
          <p:nvPr>
            <p:ph type="title"/>
          </p:nvPr>
        </p:nvSpPr>
        <p:spPr>
          <a:xfrm>
            <a:off x="457200" y="260648"/>
            <a:ext cx="8229600" cy="868346"/>
          </a:xfrm>
        </p:spPr>
        <p:txBody>
          <a:bodyPr>
            <a:normAutofit/>
          </a:bodyPr>
          <a:lstStyle/>
          <a:p>
            <a:r>
              <a:rPr lang="en-GB" b="1" dirty="0" smtClean="0">
                <a:latin typeface="Century Gothic" pitchFamily="34" charset="0"/>
              </a:rPr>
              <a:t>A MARKETING PLAN</a:t>
            </a:r>
            <a:endParaRPr lang="en-GB" b="1" dirty="0">
              <a:latin typeface="Century Gothic" pitchFamily="34" charset="0"/>
            </a:endParaRPr>
          </a:p>
        </p:txBody>
      </p:sp>
      <p:pic>
        <p:nvPicPr>
          <p:cNvPr id="47106" name="Picture 2" descr="Related image"/>
          <p:cNvPicPr>
            <a:picLocks noChangeAspect="1" noChangeArrowheads="1"/>
          </p:cNvPicPr>
          <p:nvPr/>
        </p:nvPicPr>
        <p:blipFill>
          <a:blip r:embed="rId2" cstate="print"/>
          <a:srcRect/>
          <a:stretch>
            <a:fillRect/>
          </a:stretch>
        </p:blipFill>
        <p:spPr bwMode="auto">
          <a:xfrm>
            <a:off x="467544" y="332656"/>
            <a:ext cx="7992888" cy="6000932"/>
          </a:xfrm>
          <a:prstGeom prst="rect">
            <a:avLst/>
          </a:prstGeom>
          <a:noFill/>
        </p:spPr>
      </p:pic>
    </p:spTree>
  </p:cSld>
  <p:clrMapOvr>
    <a:masterClrMapping/>
  </p:clrMapOvr>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Title 1"/>
          <p:cNvSpPr>
            <a:spLocks noGrp="1"/>
          </p:cNvSpPr>
          <p:nvPr>
            <p:ph type="title"/>
          </p:nvPr>
        </p:nvSpPr>
        <p:spPr>
          <a:xfrm>
            <a:off x="457200" y="260648"/>
            <a:ext cx="8229600" cy="868346"/>
          </a:xfrm>
        </p:spPr>
        <p:txBody>
          <a:bodyPr>
            <a:normAutofit/>
          </a:bodyPr>
          <a:lstStyle/>
          <a:p>
            <a:r>
              <a:rPr lang="en-GB" b="1" dirty="0" smtClean="0">
                <a:latin typeface="Century Gothic" pitchFamily="34" charset="0"/>
              </a:rPr>
              <a:t>Santa’s Grotto - PESTLE</a:t>
            </a:r>
            <a:endParaRPr lang="en-GB" b="1" dirty="0">
              <a:latin typeface="Century Gothic" pitchFamily="34" charset="0"/>
            </a:endParaRPr>
          </a:p>
        </p:txBody>
      </p:sp>
      <p:pic>
        <p:nvPicPr>
          <p:cNvPr id="2050" name="Picture 2" descr="Image result for pest analysis small business"/>
          <p:cNvPicPr>
            <a:picLocks noChangeAspect="1" noChangeArrowheads="1"/>
          </p:cNvPicPr>
          <p:nvPr/>
        </p:nvPicPr>
        <p:blipFill>
          <a:blip r:embed="rId2" cstate="print"/>
          <a:srcRect/>
          <a:stretch>
            <a:fillRect/>
          </a:stretch>
        </p:blipFill>
        <p:spPr bwMode="auto">
          <a:xfrm>
            <a:off x="539552" y="980728"/>
            <a:ext cx="7572375" cy="5848350"/>
          </a:xfrm>
          <a:prstGeom prst="rect">
            <a:avLst/>
          </a:prstGeom>
          <a:noFill/>
        </p:spPr>
      </p:pic>
    </p:spTree>
  </p:cSld>
  <p:clrMapOvr>
    <a:masterClrMapping/>
  </p:clrMapOvr>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Title 1"/>
          <p:cNvSpPr>
            <a:spLocks noGrp="1"/>
          </p:cNvSpPr>
          <p:nvPr>
            <p:ph type="title"/>
          </p:nvPr>
        </p:nvSpPr>
        <p:spPr>
          <a:xfrm>
            <a:off x="457200" y="260648"/>
            <a:ext cx="8229600" cy="868346"/>
          </a:xfrm>
        </p:spPr>
        <p:txBody>
          <a:bodyPr>
            <a:normAutofit/>
          </a:bodyPr>
          <a:lstStyle/>
          <a:p>
            <a:r>
              <a:rPr lang="en-GB" b="1" dirty="0" smtClean="0">
                <a:latin typeface="Century Gothic" pitchFamily="34" charset="0"/>
              </a:rPr>
              <a:t>YOUR MARKET</a:t>
            </a:r>
            <a:endParaRPr lang="en-GB" b="1" dirty="0">
              <a:latin typeface="Century Gothic" pitchFamily="34" charset="0"/>
            </a:endParaRPr>
          </a:p>
        </p:txBody>
      </p:sp>
      <p:sp>
        <p:nvSpPr>
          <p:cNvPr id="8" name="Text Box 3"/>
          <p:cNvSpPr txBox="1">
            <a:spLocks noChangeArrowheads="1"/>
          </p:cNvSpPr>
          <p:nvPr/>
        </p:nvSpPr>
        <p:spPr bwMode="auto">
          <a:xfrm>
            <a:off x="538485" y="1700808"/>
            <a:ext cx="8281987" cy="3754874"/>
          </a:xfrm>
          <a:prstGeom prst="rect">
            <a:avLst/>
          </a:prstGeom>
          <a:noFill/>
          <a:ln w="9525">
            <a:noFill/>
            <a:miter lim="800000"/>
            <a:headEnd/>
            <a:tailEnd/>
          </a:ln>
        </p:spPr>
        <p:txBody>
          <a:bodyPr wrap="square" numCol="1">
            <a:spAutoFit/>
          </a:bodyPr>
          <a:lstStyle/>
          <a:p>
            <a:pPr marL="514350" indent="-514350" eaLnBrk="0" hangingPunct="0">
              <a:spcBef>
                <a:spcPct val="50000"/>
              </a:spcBef>
              <a:buAutoNum type="arabicPeriod"/>
            </a:pPr>
            <a:r>
              <a:rPr lang="en-GB" sz="2800" b="1" dirty="0" smtClean="0">
                <a:latin typeface="Calibri" pitchFamily="34" charset="0"/>
                <a:cs typeface="Calibri" pitchFamily="34" charset="0"/>
              </a:rPr>
              <a:t>MARKET RESEACH</a:t>
            </a:r>
          </a:p>
          <a:p>
            <a:pPr marL="514350" indent="-514350" eaLnBrk="0" hangingPunct="0">
              <a:spcBef>
                <a:spcPct val="50000"/>
              </a:spcBef>
              <a:buAutoNum type="alphaLcPeriod"/>
            </a:pPr>
            <a:r>
              <a:rPr lang="en-GB" sz="2800" b="1" dirty="0" smtClean="0">
                <a:solidFill>
                  <a:schemeClr val="bg1">
                    <a:lumMod val="65000"/>
                  </a:schemeClr>
                </a:solidFill>
                <a:latin typeface="Calibri" pitchFamily="34" charset="0"/>
                <a:cs typeface="Calibri" pitchFamily="34" charset="0"/>
              </a:rPr>
              <a:t>What is the overall market like? </a:t>
            </a:r>
          </a:p>
          <a:p>
            <a:pPr marL="514350" indent="-514350" eaLnBrk="0" hangingPunct="0">
              <a:spcBef>
                <a:spcPct val="50000"/>
              </a:spcBef>
              <a:buAutoNum type="alphaLcPeriod" startAt="2"/>
            </a:pPr>
            <a:r>
              <a:rPr lang="en-GB" sz="2800" b="1" dirty="0" smtClean="0">
                <a:latin typeface="Calibri" pitchFamily="34" charset="0"/>
                <a:cs typeface="Calibri" pitchFamily="34" charset="0"/>
              </a:rPr>
              <a:t>Customer research and profiling</a:t>
            </a:r>
          </a:p>
          <a:p>
            <a:pPr marL="514350" indent="-514350" eaLnBrk="0" hangingPunct="0">
              <a:spcBef>
                <a:spcPct val="50000"/>
              </a:spcBef>
              <a:buFontTx/>
              <a:buChar char="-"/>
            </a:pPr>
            <a:r>
              <a:rPr lang="en-GB" sz="2800" b="1" dirty="0" smtClean="0">
                <a:latin typeface="Calibri" pitchFamily="34" charset="0"/>
                <a:cs typeface="Calibri" pitchFamily="34" charset="0"/>
              </a:rPr>
              <a:t>Segmenting your market</a:t>
            </a:r>
          </a:p>
          <a:p>
            <a:pPr marL="514350" indent="-514350" eaLnBrk="0" hangingPunct="0">
              <a:spcBef>
                <a:spcPct val="50000"/>
              </a:spcBef>
              <a:buFontTx/>
              <a:buChar char="-"/>
            </a:pPr>
            <a:r>
              <a:rPr lang="en-GB" sz="2800" b="1" dirty="0" smtClean="0">
                <a:latin typeface="Calibri" pitchFamily="34" charset="0"/>
                <a:cs typeface="Calibri" pitchFamily="34" charset="0"/>
              </a:rPr>
              <a:t>Defining your customer</a:t>
            </a:r>
          </a:p>
          <a:p>
            <a:pPr marL="514350" indent="-514350" eaLnBrk="0" hangingPunct="0">
              <a:spcBef>
                <a:spcPct val="50000"/>
              </a:spcBef>
            </a:pPr>
            <a:endParaRPr lang="en-GB" sz="2800" b="1" dirty="0" smtClean="0">
              <a:latin typeface="Calibri" pitchFamily="34" charset="0"/>
              <a:cs typeface="Calibri" pitchFamily="34" charset="0"/>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8">
                                            <p:txEl>
                                              <p:pRg st="2" end="2"/>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8">
                                            <p:txEl>
                                              <p:pRg st="3" end="3"/>
                                            </p:txEl>
                                          </p:spTgt>
                                        </p:tgtEl>
                                        <p:attrNameLst>
                                          <p:attrName>style.visibility</p:attrName>
                                        </p:attrNameLst>
                                      </p:cBhvr>
                                      <p:to>
                                        <p:strVal val="visible"/>
                                      </p:to>
                                    </p:set>
                                  </p:childTnLst>
                                </p:cTn>
                              </p:par>
                              <p:par>
                                <p:cTn id="11" presetID="1" presetClass="entr" presetSubtype="0" fill="hold" grpId="0" nodeType="withEffect">
                                  <p:stCondLst>
                                    <p:cond delay="0"/>
                                  </p:stCondLst>
                                  <p:childTnLst>
                                    <p:set>
                                      <p:cBhvr>
                                        <p:cTn id="12" dur="1" fill="hold">
                                          <p:stCondLst>
                                            <p:cond delay="0"/>
                                          </p:stCondLst>
                                        </p:cTn>
                                        <p:tgtEl>
                                          <p:spTgt spid="8">
                                            <p:txEl>
                                              <p:pRg st="4" end="4"/>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uiExpand="1" build="p"/>
    </p:bld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Title 1"/>
          <p:cNvSpPr>
            <a:spLocks noGrp="1"/>
          </p:cNvSpPr>
          <p:nvPr>
            <p:ph type="title"/>
          </p:nvPr>
        </p:nvSpPr>
        <p:spPr>
          <a:xfrm>
            <a:off x="457200" y="260648"/>
            <a:ext cx="8229600" cy="868346"/>
          </a:xfrm>
        </p:spPr>
        <p:txBody>
          <a:bodyPr>
            <a:normAutofit/>
          </a:bodyPr>
          <a:lstStyle/>
          <a:p>
            <a:r>
              <a:rPr lang="en-GB" b="1" dirty="0" smtClean="0">
                <a:latin typeface="Century Gothic" pitchFamily="34" charset="0"/>
              </a:rPr>
              <a:t>YOUR MARKET</a:t>
            </a:r>
            <a:endParaRPr lang="en-GB" b="1" dirty="0">
              <a:latin typeface="Century Gothic" pitchFamily="34" charset="0"/>
            </a:endParaRPr>
          </a:p>
        </p:txBody>
      </p:sp>
      <p:sp>
        <p:nvSpPr>
          <p:cNvPr id="8" name="Text Box 3"/>
          <p:cNvSpPr txBox="1">
            <a:spLocks noChangeArrowheads="1"/>
          </p:cNvSpPr>
          <p:nvPr/>
        </p:nvSpPr>
        <p:spPr bwMode="auto">
          <a:xfrm>
            <a:off x="538485" y="1700808"/>
            <a:ext cx="8281987" cy="4832092"/>
          </a:xfrm>
          <a:prstGeom prst="rect">
            <a:avLst/>
          </a:prstGeom>
          <a:noFill/>
          <a:ln w="9525">
            <a:noFill/>
            <a:miter lim="800000"/>
            <a:headEnd/>
            <a:tailEnd/>
          </a:ln>
        </p:spPr>
        <p:txBody>
          <a:bodyPr wrap="square" numCol="1">
            <a:spAutoFit/>
          </a:bodyPr>
          <a:lstStyle/>
          <a:p>
            <a:pPr marL="514350" indent="-514350" eaLnBrk="0" hangingPunct="0">
              <a:spcBef>
                <a:spcPct val="50000"/>
              </a:spcBef>
            </a:pPr>
            <a:r>
              <a:rPr lang="en-GB" sz="2800" b="1" dirty="0" smtClean="0">
                <a:latin typeface="Calibri" pitchFamily="34" charset="0"/>
                <a:cs typeface="Calibri" pitchFamily="34" charset="0"/>
              </a:rPr>
              <a:t>Segmentation</a:t>
            </a:r>
          </a:p>
          <a:p>
            <a:pPr marL="514350" indent="-514350" eaLnBrk="0" hangingPunct="0">
              <a:spcBef>
                <a:spcPct val="50000"/>
              </a:spcBef>
            </a:pPr>
            <a:r>
              <a:rPr lang="en-GB" sz="2800" dirty="0" smtClean="0">
                <a:latin typeface="Calibri" pitchFamily="34" charset="0"/>
                <a:cs typeface="Calibri" pitchFamily="34" charset="0"/>
              </a:rPr>
              <a:t>This is the marketing process that recognises that </a:t>
            </a:r>
            <a:r>
              <a:rPr lang="en-GB" sz="2800" i="1" u="sng" dirty="0" smtClean="0">
                <a:latin typeface="Calibri" pitchFamily="34" charset="0"/>
                <a:cs typeface="Calibri" pitchFamily="34" charset="0"/>
              </a:rPr>
              <a:t>not all customers have the same motivations</a:t>
            </a:r>
            <a:r>
              <a:rPr lang="en-GB" sz="2800" dirty="0" smtClean="0">
                <a:latin typeface="Calibri" pitchFamily="34" charset="0"/>
                <a:cs typeface="Calibri" pitchFamily="34" charset="0"/>
              </a:rPr>
              <a:t> for buying. Therefore marketers split their markets into smaller sub-markets called </a:t>
            </a:r>
            <a:r>
              <a:rPr lang="en-GB" sz="2800" b="1" u="sng" dirty="0" smtClean="0">
                <a:latin typeface="Calibri" pitchFamily="34" charset="0"/>
                <a:cs typeface="Calibri" pitchFamily="34" charset="0"/>
              </a:rPr>
              <a:t>segments</a:t>
            </a:r>
            <a:r>
              <a:rPr lang="en-GB" sz="2800" dirty="0" smtClean="0">
                <a:latin typeface="Calibri" pitchFamily="34" charset="0"/>
                <a:cs typeface="Calibri" pitchFamily="34" charset="0"/>
              </a:rPr>
              <a:t>. They will attempt to understand why these customers buy and will develop </a:t>
            </a:r>
            <a:r>
              <a:rPr lang="en-GB" sz="2800" b="1" u="sng" dirty="0" smtClean="0">
                <a:latin typeface="Calibri" pitchFamily="34" charset="0"/>
                <a:cs typeface="Calibri" pitchFamily="34" charset="0"/>
              </a:rPr>
              <a:t>profiles</a:t>
            </a:r>
            <a:r>
              <a:rPr lang="en-GB" sz="2800" dirty="0" smtClean="0">
                <a:latin typeface="Calibri" pitchFamily="34" charset="0"/>
                <a:cs typeface="Calibri" pitchFamily="34" charset="0"/>
              </a:rPr>
              <a:t> of typical customers to anticipate and satisfy their needs and wants, this is the </a:t>
            </a:r>
            <a:r>
              <a:rPr lang="en-GB" sz="2800" i="1" u="sng" dirty="0" smtClean="0">
                <a:latin typeface="Calibri" pitchFamily="34" charset="0"/>
                <a:cs typeface="Calibri" pitchFamily="34" charset="0"/>
              </a:rPr>
              <a:t>cornerstone of all good marketing.</a:t>
            </a:r>
            <a:endParaRPr lang="en-GB" sz="2800" b="1" u="sng" dirty="0" smtClean="0">
              <a:latin typeface="Calibri" pitchFamily="34" charset="0"/>
              <a:cs typeface="Calibri" pitchFamily="34" charset="0"/>
            </a:endParaRPr>
          </a:p>
          <a:p>
            <a:pPr marL="514350" indent="-514350" eaLnBrk="0" hangingPunct="0">
              <a:spcBef>
                <a:spcPct val="50000"/>
              </a:spcBef>
            </a:pPr>
            <a:endParaRPr lang="en-GB" sz="2800" b="1" dirty="0" smtClean="0">
              <a:latin typeface="Calibri" pitchFamily="34" charset="0"/>
              <a:cs typeface="Calibri" pitchFamily="34" charset="0"/>
            </a:endParaRPr>
          </a:p>
        </p:txBody>
      </p:sp>
    </p:spTree>
  </p:cSld>
  <p:clrMapOvr>
    <a:masterClrMapping/>
  </p:clrMapOvr>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Title 1"/>
          <p:cNvSpPr>
            <a:spLocks noGrp="1"/>
          </p:cNvSpPr>
          <p:nvPr>
            <p:ph type="title"/>
          </p:nvPr>
        </p:nvSpPr>
        <p:spPr>
          <a:xfrm>
            <a:off x="457200" y="260648"/>
            <a:ext cx="8229600" cy="868346"/>
          </a:xfrm>
        </p:spPr>
        <p:txBody>
          <a:bodyPr>
            <a:normAutofit/>
          </a:bodyPr>
          <a:lstStyle/>
          <a:p>
            <a:r>
              <a:rPr lang="en-GB" b="1" dirty="0" smtClean="0">
                <a:latin typeface="Century Gothic" pitchFamily="34" charset="0"/>
              </a:rPr>
              <a:t>YOUR MARKET</a:t>
            </a:r>
            <a:endParaRPr lang="en-GB" b="1" dirty="0">
              <a:latin typeface="Century Gothic" pitchFamily="34" charset="0"/>
            </a:endParaRPr>
          </a:p>
        </p:txBody>
      </p:sp>
      <p:sp>
        <p:nvSpPr>
          <p:cNvPr id="8" name="Text Box 3"/>
          <p:cNvSpPr txBox="1">
            <a:spLocks noChangeArrowheads="1"/>
          </p:cNvSpPr>
          <p:nvPr/>
        </p:nvSpPr>
        <p:spPr bwMode="auto">
          <a:xfrm>
            <a:off x="538485" y="1700808"/>
            <a:ext cx="8281987" cy="523220"/>
          </a:xfrm>
          <a:prstGeom prst="rect">
            <a:avLst/>
          </a:prstGeom>
          <a:noFill/>
          <a:ln w="9525">
            <a:noFill/>
            <a:miter lim="800000"/>
            <a:headEnd/>
            <a:tailEnd/>
          </a:ln>
        </p:spPr>
        <p:txBody>
          <a:bodyPr wrap="square" numCol="1">
            <a:spAutoFit/>
          </a:bodyPr>
          <a:lstStyle/>
          <a:p>
            <a:pPr marL="514350" indent="-514350" eaLnBrk="0" hangingPunct="0">
              <a:spcBef>
                <a:spcPct val="50000"/>
              </a:spcBef>
            </a:pPr>
            <a:r>
              <a:rPr lang="en-GB" sz="2800" b="1" dirty="0" smtClean="0">
                <a:latin typeface="Calibri" pitchFamily="34" charset="0"/>
                <a:cs typeface="Calibri" pitchFamily="34" charset="0"/>
              </a:rPr>
              <a:t>Bases of Segmentation</a:t>
            </a:r>
          </a:p>
        </p:txBody>
      </p:sp>
      <p:pic>
        <p:nvPicPr>
          <p:cNvPr id="52226" name="Picture 2" descr="Image result for bases of segmentation"/>
          <p:cNvPicPr>
            <a:picLocks noChangeAspect="1" noChangeArrowheads="1"/>
          </p:cNvPicPr>
          <p:nvPr/>
        </p:nvPicPr>
        <p:blipFill>
          <a:blip r:embed="rId2" cstate="print"/>
          <a:srcRect/>
          <a:stretch>
            <a:fillRect/>
          </a:stretch>
        </p:blipFill>
        <p:spPr bwMode="auto">
          <a:xfrm>
            <a:off x="899592" y="2276872"/>
            <a:ext cx="6840760" cy="4154817"/>
          </a:xfrm>
          <a:prstGeom prst="rect">
            <a:avLst/>
          </a:prstGeom>
          <a:noFill/>
        </p:spPr>
      </p:pic>
    </p:spTree>
  </p:cSld>
  <p:clrMapOvr>
    <a:masterClrMapping/>
  </p:clrMapOvr>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Title 1"/>
          <p:cNvSpPr>
            <a:spLocks noGrp="1"/>
          </p:cNvSpPr>
          <p:nvPr>
            <p:ph type="title"/>
          </p:nvPr>
        </p:nvSpPr>
        <p:spPr>
          <a:xfrm>
            <a:off x="457200" y="-27384"/>
            <a:ext cx="6203032" cy="648072"/>
          </a:xfrm>
        </p:spPr>
        <p:txBody>
          <a:bodyPr>
            <a:normAutofit/>
          </a:bodyPr>
          <a:lstStyle/>
          <a:p>
            <a:r>
              <a:rPr lang="en-GB" sz="3600" b="1" dirty="0" smtClean="0">
                <a:latin typeface="Century Gothic" pitchFamily="34" charset="0"/>
              </a:rPr>
              <a:t>FINANCIAL SERVICES </a:t>
            </a:r>
            <a:endParaRPr lang="en-GB" sz="3600" b="1" dirty="0">
              <a:latin typeface="Century Gothic" pitchFamily="34" charset="0"/>
            </a:endParaRPr>
          </a:p>
        </p:txBody>
      </p:sp>
      <p:pic>
        <p:nvPicPr>
          <p:cNvPr id="82946" name="Picture 2" descr="Image result for customer segments"/>
          <p:cNvPicPr>
            <a:picLocks noChangeAspect="1" noChangeArrowheads="1"/>
          </p:cNvPicPr>
          <p:nvPr/>
        </p:nvPicPr>
        <p:blipFill>
          <a:blip r:embed="rId2" cstate="print"/>
          <a:srcRect/>
          <a:stretch>
            <a:fillRect/>
          </a:stretch>
        </p:blipFill>
        <p:spPr bwMode="auto">
          <a:xfrm>
            <a:off x="251520" y="507478"/>
            <a:ext cx="8259828" cy="6350522"/>
          </a:xfrm>
          <a:prstGeom prst="rect">
            <a:avLst/>
          </a:prstGeom>
          <a:noFill/>
        </p:spPr>
      </p:pic>
    </p:spTree>
  </p:cSld>
  <p:clrMapOvr>
    <a:masterClrMapping/>
  </p:clrMapOvr>
  <p:timing>
    <p:tnLst>
      <p:par>
        <p:cTn id="1" dur="indefinite" restart="never" nodeType="tmRoot"/>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Title 1"/>
          <p:cNvSpPr>
            <a:spLocks noGrp="1"/>
          </p:cNvSpPr>
          <p:nvPr>
            <p:ph type="title"/>
          </p:nvPr>
        </p:nvSpPr>
        <p:spPr>
          <a:xfrm>
            <a:off x="457200" y="260648"/>
            <a:ext cx="8229600" cy="868346"/>
          </a:xfrm>
        </p:spPr>
        <p:txBody>
          <a:bodyPr>
            <a:normAutofit/>
          </a:bodyPr>
          <a:lstStyle/>
          <a:p>
            <a:r>
              <a:rPr lang="en-GB" b="1" dirty="0" smtClean="0">
                <a:latin typeface="Century Gothic" pitchFamily="34" charset="0"/>
              </a:rPr>
              <a:t>YOUR MARKET</a:t>
            </a:r>
            <a:endParaRPr lang="en-GB" b="1" dirty="0">
              <a:latin typeface="Century Gothic" pitchFamily="34" charset="0"/>
            </a:endParaRPr>
          </a:p>
        </p:txBody>
      </p:sp>
      <p:sp>
        <p:nvSpPr>
          <p:cNvPr id="8" name="Text Box 3"/>
          <p:cNvSpPr txBox="1">
            <a:spLocks noChangeArrowheads="1"/>
          </p:cNvSpPr>
          <p:nvPr/>
        </p:nvSpPr>
        <p:spPr bwMode="auto">
          <a:xfrm>
            <a:off x="538485" y="1700808"/>
            <a:ext cx="8281987" cy="523220"/>
          </a:xfrm>
          <a:prstGeom prst="rect">
            <a:avLst/>
          </a:prstGeom>
          <a:noFill/>
          <a:ln w="9525">
            <a:noFill/>
            <a:miter lim="800000"/>
            <a:headEnd/>
            <a:tailEnd/>
          </a:ln>
        </p:spPr>
        <p:txBody>
          <a:bodyPr wrap="square" numCol="1">
            <a:spAutoFit/>
          </a:bodyPr>
          <a:lstStyle/>
          <a:p>
            <a:pPr marL="514350" indent="-514350" eaLnBrk="0" hangingPunct="0">
              <a:spcBef>
                <a:spcPct val="50000"/>
              </a:spcBef>
            </a:pPr>
            <a:r>
              <a:rPr lang="en-GB" sz="2800" b="1" dirty="0" smtClean="0">
                <a:latin typeface="Calibri" pitchFamily="34" charset="0"/>
                <a:cs typeface="Calibri" pitchFamily="34" charset="0"/>
              </a:rPr>
              <a:t>Customer Profiling</a:t>
            </a:r>
          </a:p>
        </p:txBody>
      </p:sp>
      <p:sp>
        <p:nvSpPr>
          <p:cNvPr id="5" name="Rectangle 4"/>
          <p:cNvSpPr/>
          <p:nvPr/>
        </p:nvSpPr>
        <p:spPr>
          <a:xfrm>
            <a:off x="683568" y="2276872"/>
            <a:ext cx="7416824" cy="1477328"/>
          </a:xfrm>
          <a:prstGeom prst="rect">
            <a:avLst/>
          </a:prstGeom>
        </p:spPr>
        <p:txBody>
          <a:bodyPr wrap="square">
            <a:spAutoFit/>
          </a:bodyPr>
          <a:lstStyle/>
          <a:p>
            <a:r>
              <a:rPr lang="en-GB" b="1" dirty="0" smtClean="0"/>
              <a:t>...</a:t>
            </a:r>
            <a:r>
              <a:rPr lang="en-GB" dirty="0" smtClean="0"/>
              <a:t>a way to create an unique identity for your </a:t>
            </a:r>
            <a:r>
              <a:rPr lang="en-GB" b="1" dirty="0" smtClean="0"/>
              <a:t>customers</a:t>
            </a:r>
            <a:r>
              <a:rPr lang="en-GB" dirty="0" smtClean="0"/>
              <a:t> to help you make marketing decisions concerning your product/service. Your </a:t>
            </a:r>
            <a:r>
              <a:rPr lang="en-GB" b="1" dirty="0" smtClean="0"/>
              <a:t>customers</a:t>
            </a:r>
            <a:r>
              <a:rPr lang="en-GB" dirty="0" smtClean="0"/>
              <a:t> are broken down into groups of </a:t>
            </a:r>
            <a:r>
              <a:rPr lang="en-GB" b="1" dirty="0" smtClean="0"/>
              <a:t>customers</a:t>
            </a:r>
            <a:r>
              <a:rPr lang="en-GB" dirty="0" smtClean="0"/>
              <a:t> sharing similar goals and characteristics and each group is given a representative with a photo, a name, and a description.</a:t>
            </a:r>
            <a:endParaRPr lang="en-GB" dirty="0"/>
          </a:p>
        </p:txBody>
      </p:sp>
      <p:pic>
        <p:nvPicPr>
          <p:cNvPr id="76802" name="Picture 2" descr="Image result for customer profiles"/>
          <p:cNvPicPr>
            <a:picLocks noChangeAspect="1" noChangeArrowheads="1"/>
          </p:cNvPicPr>
          <p:nvPr/>
        </p:nvPicPr>
        <p:blipFill>
          <a:blip r:embed="rId2" cstate="print"/>
          <a:srcRect l="3555" t="16846" r="8760" b="19979"/>
          <a:stretch>
            <a:fillRect/>
          </a:stretch>
        </p:blipFill>
        <p:spPr bwMode="auto">
          <a:xfrm>
            <a:off x="899592" y="3789039"/>
            <a:ext cx="6768752" cy="2744089"/>
          </a:xfrm>
          <a:prstGeom prst="rect">
            <a:avLst/>
          </a:prstGeom>
          <a:noFill/>
        </p:spPr>
      </p:pic>
    </p:spTree>
  </p:cSld>
  <p:clrMapOvr>
    <a:masterClrMapping/>
  </p:clrMapOvr>
  <p:timing>
    <p:tnLst>
      <p:par>
        <p:cTn id="1" dur="indefinite" restart="never" nodeType="tmRoot"/>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Title 1"/>
          <p:cNvSpPr>
            <a:spLocks noGrp="1"/>
          </p:cNvSpPr>
          <p:nvPr>
            <p:ph type="title"/>
          </p:nvPr>
        </p:nvSpPr>
        <p:spPr>
          <a:xfrm>
            <a:off x="457200" y="260648"/>
            <a:ext cx="8229600" cy="868346"/>
          </a:xfrm>
        </p:spPr>
        <p:txBody>
          <a:bodyPr>
            <a:normAutofit/>
          </a:bodyPr>
          <a:lstStyle/>
          <a:p>
            <a:r>
              <a:rPr lang="en-GB" b="1" dirty="0" smtClean="0">
                <a:latin typeface="Century Gothic" pitchFamily="34" charset="0"/>
              </a:rPr>
              <a:t>YOUR MARKET</a:t>
            </a:r>
            <a:endParaRPr lang="en-GB" b="1" dirty="0">
              <a:latin typeface="Century Gothic" pitchFamily="34" charset="0"/>
            </a:endParaRPr>
          </a:p>
        </p:txBody>
      </p:sp>
      <p:sp>
        <p:nvSpPr>
          <p:cNvPr id="8" name="Text Box 3"/>
          <p:cNvSpPr txBox="1">
            <a:spLocks noChangeArrowheads="1"/>
          </p:cNvSpPr>
          <p:nvPr/>
        </p:nvSpPr>
        <p:spPr bwMode="auto">
          <a:xfrm>
            <a:off x="538485" y="1700808"/>
            <a:ext cx="8281987" cy="523220"/>
          </a:xfrm>
          <a:prstGeom prst="rect">
            <a:avLst/>
          </a:prstGeom>
          <a:noFill/>
          <a:ln w="9525">
            <a:noFill/>
            <a:miter lim="800000"/>
            <a:headEnd/>
            <a:tailEnd/>
          </a:ln>
        </p:spPr>
        <p:txBody>
          <a:bodyPr wrap="square" numCol="1">
            <a:spAutoFit/>
          </a:bodyPr>
          <a:lstStyle/>
          <a:p>
            <a:pPr marL="514350" indent="-514350" eaLnBrk="0" hangingPunct="0">
              <a:spcBef>
                <a:spcPct val="50000"/>
              </a:spcBef>
            </a:pPr>
            <a:r>
              <a:rPr lang="en-GB" sz="2800" b="1" dirty="0" smtClean="0">
                <a:latin typeface="Calibri" pitchFamily="34" charset="0"/>
                <a:cs typeface="Calibri" pitchFamily="34" charset="0"/>
              </a:rPr>
              <a:t>Customer Profiling</a:t>
            </a:r>
          </a:p>
        </p:txBody>
      </p:sp>
      <p:pic>
        <p:nvPicPr>
          <p:cNvPr id="83970" name="Picture 2" descr="Image result for customer segments"/>
          <p:cNvPicPr>
            <a:picLocks noChangeAspect="1" noChangeArrowheads="1"/>
          </p:cNvPicPr>
          <p:nvPr/>
        </p:nvPicPr>
        <p:blipFill>
          <a:blip r:embed="rId2" cstate="print"/>
          <a:srcRect t="27469"/>
          <a:stretch>
            <a:fillRect/>
          </a:stretch>
        </p:blipFill>
        <p:spPr bwMode="auto">
          <a:xfrm>
            <a:off x="251520" y="2204864"/>
            <a:ext cx="8330671" cy="4536504"/>
          </a:xfrm>
          <a:prstGeom prst="rect">
            <a:avLst/>
          </a:prstGeom>
          <a:noFill/>
        </p:spPr>
      </p:pic>
    </p:spTree>
  </p:cSld>
  <p:clrMapOvr>
    <a:masterClrMapping/>
  </p:clrMapOvr>
  <p:timing>
    <p:tnLst>
      <p:par>
        <p:cTn id="1" dur="indefinite" restart="never" nodeType="tmRoot"/>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Title 1"/>
          <p:cNvSpPr>
            <a:spLocks noGrp="1"/>
          </p:cNvSpPr>
          <p:nvPr>
            <p:ph type="title"/>
          </p:nvPr>
        </p:nvSpPr>
        <p:spPr>
          <a:xfrm>
            <a:off x="457200" y="260648"/>
            <a:ext cx="8229600" cy="868346"/>
          </a:xfrm>
        </p:spPr>
        <p:txBody>
          <a:bodyPr>
            <a:normAutofit/>
          </a:bodyPr>
          <a:lstStyle/>
          <a:p>
            <a:r>
              <a:rPr lang="en-GB" b="1" dirty="0" smtClean="0">
                <a:latin typeface="Century Gothic" pitchFamily="34" charset="0"/>
              </a:rPr>
              <a:t>YOUR MARKET</a:t>
            </a:r>
            <a:endParaRPr lang="en-GB" b="1" dirty="0">
              <a:latin typeface="Century Gothic" pitchFamily="34" charset="0"/>
            </a:endParaRPr>
          </a:p>
        </p:txBody>
      </p:sp>
      <p:sp>
        <p:nvSpPr>
          <p:cNvPr id="8" name="Text Box 3"/>
          <p:cNvSpPr txBox="1">
            <a:spLocks noChangeArrowheads="1"/>
          </p:cNvSpPr>
          <p:nvPr/>
        </p:nvSpPr>
        <p:spPr bwMode="auto">
          <a:xfrm>
            <a:off x="538485" y="1700808"/>
            <a:ext cx="8281987" cy="2462213"/>
          </a:xfrm>
          <a:prstGeom prst="rect">
            <a:avLst/>
          </a:prstGeom>
          <a:noFill/>
          <a:ln w="9525">
            <a:noFill/>
            <a:miter lim="800000"/>
            <a:headEnd/>
            <a:tailEnd/>
          </a:ln>
        </p:spPr>
        <p:txBody>
          <a:bodyPr wrap="square" numCol="1">
            <a:spAutoFit/>
          </a:bodyPr>
          <a:lstStyle/>
          <a:p>
            <a:pPr marL="514350" indent="-514350" eaLnBrk="0" hangingPunct="0">
              <a:spcBef>
                <a:spcPct val="50000"/>
              </a:spcBef>
              <a:buAutoNum type="arabicPeriod"/>
            </a:pPr>
            <a:r>
              <a:rPr lang="en-GB" sz="2800" b="1" dirty="0" smtClean="0">
                <a:latin typeface="Calibri" pitchFamily="34" charset="0"/>
                <a:cs typeface="Calibri" pitchFamily="34" charset="0"/>
              </a:rPr>
              <a:t>MARKET RESEACH</a:t>
            </a:r>
          </a:p>
          <a:p>
            <a:pPr marL="514350" indent="-514350" eaLnBrk="0" hangingPunct="0">
              <a:spcBef>
                <a:spcPct val="50000"/>
              </a:spcBef>
              <a:buAutoNum type="alphaLcPeriod"/>
            </a:pPr>
            <a:r>
              <a:rPr lang="en-GB" sz="2800" b="1" dirty="0" smtClean="0">
                <a:latin typeface="Calibri" pitchFamily="34" charset="0"/>
                <a:cs typeface="Calibri" pitchFamily="34" charset="0"/>
              </a:rPr>
              <a:t>What is the overall market like? </a:t>
            </a:r>
          </a:p>
          <a:p>
            <a:pPr marL="514350" indent="-514350" eaLnBrk="0" hangingPunct="0">
              <a:spcBef>
                <a:spcPct val="50000"/>
              </a:spcBef>
              <a:buAutoNum type="alphaLcPeriod" startAt="2"/>
            </a:pPr>
            <a:r>
              <a:rPr lang="en-GB" sz="2800" b="1" dirty="0" smtClean="0">
                <a:latin typeface="Calibri" pitchFamily="34" charset="0"/>
                <a:cs typeface="Calibri" pitchFamily="34" charset="0"/>
              </a:rPr>
              <a:t>Customer research and profiling</a:t>
            </a:r>
          </a:p>
          <a:p>
            <a:pPr marL="514350" indent="-514350" eaLnBrk="0" hangingPunct="0">
              <a:spcBef>
                <a:spcPct val="50000"/>
              </a:spcBef>
            </a:pPr>
            <a:endParaRPr lang="en-GB" sz="2800" b="1" dirty="0" smtClean="0">
              <a:latin typeface="Calibri" pitchFamily="34" charset="0"/>
              <a:cs typeface="Calibri" pitchFamily="34" charset="0"/>
            </a:endParaRPr>
          </a:p>
        </p:txBody>
      </p:sp>
      <p:sp>
        <p:nvSpPr>
          <p:cNvPr id="4" name="TextBox 3"/>
          <p:cNvSpPr txBox="1"/>
          <p:nvPr/>
        </p:nvSpPr>
        <p:spPr>
          <a:xfrm rot="21096345">
            <a:off x="304238" y="4437992"/>
            <a:ext cx="8391934" cy="769441"/>
          </a:xfrm>
          <a:prstGeom prst="rect">
            <a:avLst/>
          </a:prstGeom>
          <a:noFill/>
        </p:spPr>
        <p:txBody>
          <a:bodyPr wrap="square" rtlCol="0">
            <a:spAutoFit/>
          </a:bodyPr>
          <a:lstStyle/>
          <a:p>
            <a:r>
              <a:rPr lang="en-GB" sz="4400" b="1" dirty="0" smtClean="0">
                <a:solidFill>
                  <a:srgbClr val="331BC3"/>
                </a:solidFill>
                <a:latin typeface="AR DARLING" pitchFamily="2" charset="0"/>
              </a:rPr>
              <a:t>HOW DO YOU DO IT </a:t>
            </a:r>
            <a:r>
              <a:rPr lang="en-GB" sz="4400" b="1" dirty="0" err="1" smtClean="0">
                <a:solidFill>
                  <a:srgbClr val="331BC3"/>
                </a:solidFill>
                <a:latin typeface="AR DARLING" pitchFamily="2" charset="0"/>
              </a:rPr>
              <a:t>THOuGH</a:t>
            </a:r>
            <a:r>
              <a:rPr lang="en-GB" sz="4400" b="1" dirty="0" smtClean="0">
                <a:solidFill>
                  <a:srgbClr val="331BC3"/>
                </a:solidFill>
                <a:latin typeface="AR DARLING" pitchFamily="2" charset="0"/>
              </a:rPr>
              <a:t>?</a:t>
            </a:r>
            <a:endParaRPr lang="en-GB" sz="4400" b="1" dirty="0">
              <a:solidFill>
                <a:srgbClr val="331BC3"/>
              </a:solidFill>
              <a:latin typeface="AR DARLING" pitchFamily="2" charset="0"/>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Title 1"/>
          <p:cNvSpPr>
            <a:spLocks noGrp="1"/>
          </p:cNvSpPr>
          <p:nvPr>
            <p:ph type="title"/>
          </p:nvPr>
        </p:nvSpPr>
        <p:spPr>
          <a:xfrm>
            <a:off x="457200" y="260648"/>
            <a:ext cx="8229600" cy="868346"/>
          </a:xfrm>
        </p:spPr>
        <p:txBody>
          <a:bodyPr>
            <a:normAutofit/>
          </a:bodyPr>
          <a:lstStyle/>
          <a:p>
            <a:r>
              <a:rPr lang="en-GB" b="1" dirty="0" smtClean="0">
                <a:latin typeface="Century Gothic" pitchFamily="34" charset="0"/>
              </a:rPr>
              <a:t>YOUR MARKET</a:t>
            </a:r>
            <a:endParaRPr lang="en-GB" b="1" dirty="0">
              <a:latin typeface="Century Gothic" pitchFamily="34" charset="0"/>
            </a:endParaRPr>
          </a:p>
        </p:txBody>
      </p:sp>
      <p:sp>
        <p:nvSpPr>
          <p:cNvPr id="8" name="Text Box 3"/>
          <p:cNvSpPr txBox="1">
            <a:spLocks noChangeArrowheads="1"/>
          </p:cNvSpPr>
          <p:nvPr/>
        </p:nvSpPr>
        <p:spPr bwMode="auto">
          <a:xfrm>
            <a:off x="538485" y="1700809"/>
            <a:ext cx="8281987" cy="4955203"/>
          </a:xfrm>
          <a:prstGeom prst="rect">
            <a:avLst/>
          </a:prstGeom>
          <a:noFill/>
          <a:ln w="9525">
            <a:noFill/>
            <a:miter lim="800000"/>
            <a:headEnd/>
            <a:tailEnd/>
          </a:ln>
        </p:spPr>
        <p:txBody>
          <a:bodyPr wrap="square" numCol="1">
            <a:spAutoFit/>
          </a:bodyPr>
          <a:lstStyle/>
          <a:p>
            <a:pPr marL="514350" indent="-514350" eaLnBrk="0" hangingPunct="0">
              <a:spcBef>
                <a:spcPct val="50000"/>
              </a:spcBef>
              <a:buAutoNum type="arabicPeriod"/>
            </a:pPr>
            <a:r>
              <a:rPr lang="en-GB" sz="2800" b="1" dirty="0" smtClean="0">
                <a:latin typeface="Calibri" pitchFamily="34" charset="0"/>
                <a:cs typeface="Calibri" pitchFamily="34" charset="0"/>
              </a:rPr>
              <a:t>MARKET RESEACH</a:t>
            </a:r>
          </a:p>
          <a:p>
            <a:pPr marL="514350" indent="-514350" eaLnBrk="0" hangingPunct="0">
              <a:spcBef>
                <a:spcPct val="50000"/>
              </a:spcBef>
            </a:pPr>
            <a:r>
              <a:rPr lang="en-GB" sz="2400" dirty="0" smtClean="0">
                <a:latin typeface="Calibri" pitchFamily="34" charset="0"/>
                <a:cs typeface="Calibri" pitchFamily="34" charset="0"/>
              </a:rPr>
              <a:t>$$$ Use a market research company $$$</a:t>
            </a:r>
            <a:br>
              <a:rPr lang="en-GB" sz="2400" dirty="0" smtClean="0">
                <a:latin typeface="Calibri" pitchFamily="34" charset="0"/>
                <a:cs typeface="Calibri" pitchFamily="34" charset="0"/>
              </a:rPr>
            </a:br>
            <a:r>
              <a:rPr lang="en-GB" sz="2400" b="1" dirty="0" smtClean="0">
                <a:latin typeface="Calibri" pitchFamily="34" charset="0"/>
                <a:cs typeface="Calibri" pitchFamily="34" charset="0"/>
              </a:rPr>
              <a:t>Or...</a:t>
            </a:r>
          </a:p>
          <a:p>
            <a:pPr marL="514350" indent="-514350" eaLnBrk="0" hangingPunct="0">
              <a:spcBef>
                <a:spcPct val="50000"/>
              </a:spcBef>
              <a:buFontTx/>
              <a:buChar char="-"/>
            </a:pPr>
            <a:r>
              <a:rPr lang="en-GB" sz="2400" b="1" dirty="0" smtClean="0">
                <a:latin typeface="Calibri" pitchFamily="34" charset="0"/>
                <a:cs typeface="Calibri" pitchFamily="34" charset="0"/>
              </a:rPr>
              <a:t>Desk Research: </a:t>
            </a:r>
            <a:r>
              <a:rPr lang="en-GB" sz="2400" dirty="0" smtClean="0">
                <a:latin typeface="Calibri" pitchFamily="34" charset="0"/>
                <a:cs typeface="Calibri" pitchFamily="34" charset="0"/>
              </a:rPr>
              <a:t>Use the internet to find out about market activities, news, case studies, completed research. Check out competitor websites.</a:t>
            </a:r>
          </a:p>
          <a:p>
            <a:pPr marL="514350" indent="-514350" eaLnBrk="0" hangingPunct="0">
              <a:spcBef>
                <a:spcPct val="50000"/>
              </a:spcBef>
              <a:buFontTx/>
              <a:buChar char="-"/>
            </a:pPr>
            <a:r>
              <a:rPr lang="en-GB" sz="2400" b="1" dirty="0" smtClean="0">
                <a:latin typeface="Calibri" pitchFamily="34" charset="0"/>
                <a:cs typeface="Calibri" pitchFamily="34" charset="0"/>
              </a:rPr>
              <a:t>Published Market Research: </a:t>
            </a:r>
            <a:r>
              <a:rPr lang="en-GB" sz="2400" dirty="0" smtClean="0">
                <a:latin typeface="Calibri" pitchFamily="34" charset="0"/>
                <a:cs typeface="Calibri" pitchFamily="34" charset="0"/>
              </a:rPr>
              <a:t>Visit the library and ask what databases are available. Look at reports, market trends and statistics. Check out journals in your industry.</a:t>
            </a:r>
          </a:p>
          <a:p>
            <a:pPr marL="514350" indent="-514350" eaLnBrk="0" hangingPunct="0">
              <a:spcBef>
                <a:spcPct val="50000"/>
              </a:spcBef>
              <a:buFontTx/>
              <a:buChar char="-"/>
            </a:pPr>
            <a:r>
              <a:rPr lang="en-GB" sz="2400" b="1" dirty="0" smtClean="0">
                <a:latin typeface="Calibri" pitchFamily="34" charset="0"/>
                <a:cs typeface="Calibri" pitchFamily="34" charset="0"/>
              </a:rPr>
              <a:t>Field Research: </a:t>
            </a:r>
            <a:r>
              <a:rPr lang="en-GB" sz="2400" dirty="0" smtClean="0">
                <a:latin typeface="Calibri" pitchFamily="34" charset="0"/>
                <a:cs typeface="Calibri" pitchFamily="34" charset="0"/>
              </a:rPr>
              <a:t>Qualitative (focus groups, interviews) and quantitative research (surveys).  Ask people questions!</a:t>
            </a:r>
            <a:endParaRPr lang="en-GB" sz="2400" b="1" dirty="0" smtClean="0">
              <a:latin typeface="Calibri" pitchFamily="34" charset="0"/>
              <a:cs typeface="Calibri" pitchFamily="34" charset="0"/>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8">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8">
                                            <p:txEl>
                                              <p:pRg st="1" end="1"/>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grpId="0" nodeType="clickEffect">
                                  <p:stCondLst>
                                    <p:cond delay="0"/>
                                  </p:stCondLst>
                                  <p:childTnLst>
                                    <p:set>
                                      <p:cBhvr>
                                        <p:cTn id="14" dur="1" fill="hold">
                                          <p:stCondLst>
                                            <p:cond delay="0"/>
                                          </p:stCondLst>
                                        </p:cTn>
                                        <p:tgtEl>
                                          <p:spTgt spid="8">
                                            <p:txEl>
                                              <p:pRg st="2" end="2"/>
                                            </p:txEl>
                                          </p:spTgt>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grpId="0" nodeType="clickEffect">
                                  <p:stCondLst>
                                    <p:cond delay="0"/>
                                  </p:stCondLst>
                                  <p:childTnLst>
                                    <p:set>
                                      <p:cBhvr>
                                        <p:cTn id="18" dur="1" fill="hold">
                                          <p:stCondLst>
                                            <p:cond delay="0"/>
                                          </p:stCondLst>
                                        </p:cTn>
                                        <p:tgtEl>
                                          <p:spTgt spid="8">
                                            <p:txEl>
                                              <p:pRg st="3" end="3"/>
                                            </p:txEl>
                                          </p:spTgt>
                                        </p:tgtEl>
                                        <p:attrNameLst>
                                          <p:attrName>style.visibility</p:attrName>
                                        </p:attrNameLst>
                                      </p:cBhvr>
                                      <p:to>
                                        <p:strVal val="visible"/>
                                      </p:to>
                                    </p:set>
                                  </p:childTnLst>
                                </p:cTn>
                              </p:par>
                            </p:childTnLst>
                          </p:cTn>
                        </p:par>
                      </p:childTnLst>
                    </p:cTn>
                  </p:par>
                  <p:par>
                    <p:cTn id="19" fill="hold">
                      <p:stCondLst>
                        <p:cond delay="indefinite"/>
                      </p:stCondLst>
                      <p:childTnLst>
                        <p:par>
                          <p:cTn id="20" fill="hold">
                            <p:stCondLst>
                              <p:cond delay="0"/>
                            </p:stCondLst>
                            <p:childTnLst>
                              <p:par>
                                <p:cTn id="21" presetID="1" presetClass="entr" presetSubtype="0" fill="hold" grpId="0" nodeType="clickEffect">
                                  <p:stCondLst>
                                    <p:cond delay="0"/>
                                  </p:stCondLst>
                                  <p:childTnLst>
                                    <p:set>
                                      <p:cBhvr>
                                        <p:cTn id="22" dur="1" fill="hold">
                                          <p:stCondLst>
                                            <p:cond delay="0"/>
                                          </p:stCondLst>
                                        </p:cTn>
                                        <p:tgtEl>
                                          <p:spTgt spid="8">
                                            <p:txEl>
                                              <p:pRg st="4" end="4"/>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build="p"/>
    </p:bld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146" name="Text Box 3"/>
          <p:cNvSpPr txBox="1">
            <a:spLocks noChangeArrowheads="1"/>
          </p:cNvSpPr>
          <p:nvPr/>
        </p:nvSpPr>
        <p:spPr bwMode="auto">
          <a:xfrm>
            <a:off x="827088" y="1772816"/>
            <a:ext cx="7993062" cy="4832092"/>
          </a:xfrm>
          <a:prstGeom prst="rect">
            <a:avLst/>
          </a:prstGeom>
          <a:noFill/>
          <a:ln w="9525">
            <a:noFill/>
            <a:miter lim="800000"/>
            <a:headEnd/>
            <a:tailEnd/>
          </a:ln>
        </p:spPr>
        <p:txBody>
          <a:bodyPr>
            <a:spAutoFit/>
          </a:bodyPr>
          <a:lstStyle/>
          <a:p>
            <a:pPr marL="514350" indent="-514350" eaLnBrk="0" hangingPunct="0">
              <a:spcBef>
                <a:spcPct val="50000"/>
              </a:spcBef>
            </a:pPr>
            <a:r>
              <a:rPr lang="en-GB" sz="2800" b="1" u="sng" dirty="0" smtClean="0">
                <a:latin typeface="Tahoma" pitchFamily="34" charset="0"/>
                <a:ea typeface="ＭＳ Ｐゴシック" pitchFamily="-112" charset="-128"/>
              </a:rPr>
              <a:t>EXERCISE</a:t>
            </a:r>
          </a:p>
          <a:p>
            <a:pPr marL="514350" indent="-514350" eaLnBrk="0" hangingPunct="0">
              <a:spcBef>
                <a:spcPct val="50000"/>
              </a:spcBef>
            </a:pPr>
            <a:endParaRPr lang="en-GB" sz="2800" dirty="0" smtClean="0">
              <a:latin typeface="Tahoma" pitchFamily="34" charset="0"/>
              <a:ea typeface="ＭＳ Ｐゴシック" pitchFamily="-112" charset="-128"/>
            </a:endParaRPr>
          </a:p>
          <a:p>
            <a:pPr marL="514350" indent="-514350" eaLnBrk="0" hangingPunct="0">
              <a:spcBef>
                <a:spcPct val="50000"/>
              </a:spcBef>
            </a:pPr>
            <a:r>
              <a:rPr lang="en-GB" sz="2800" dirty="0" smtClean="0">
                <a:latin typeface="Tahoma" pitchFamily="34" charset="0"/>
                <a:ea typeface="ＭＳ Ｐゴシック" pitchFamily="-112" charset="-128"/>
              </a:rPr>
              <a:t>Who are your customers going to be</a:t>
            </a:r>
            <a:r>
              <a:rPr lang="en-GB" sz="2800" smtClean="0">
                <a:latin typeface="Tahoma" pitchFamily="34" charset="0"/>
                <a:ea typeface="ＭＳ Ｐゴシック" pitchFamily="-112" charset="-128"/>
              </a:rPr>
              <a:t>? </a:t>
            </a:r>
            <a:endParaRPr lang="en-GB" sz="2800" dirty="0" smtClean="0">
              <a:latin typeface="Tahoma" pitchFamily="34" charset="0"/>
              <a:ea typeface="ＭＳ Ｐゴシック" pitchFamily="-112" charset="-128"/>
            </a:endParaRPr>
          </a:p>
          <a:p>
            <a:pPr marL="514350" indent="-514350" eaLnBrk="0" hangingPunct="0">
              <a:spcBef>
                <a:spcPct val="50000"/>
              </a:spcBef>
            </a:pPr>
            <a:endParaRPr lang="en-GB" sz="2800" dirty="0" smtClean="0">
              <a:latin typeface="Tahoma" pitchFamily="34" charset="0"/>
              <a:ea typeface="ＭＳ Ｐゴシック" pitchFamily="-112" charset="-128"/>
            </a:endParaRPr>
          </a:p>
          <a:p>
            <a:pPr marL="514350" indent="-514350" eaLnBrk="0" hangingPunct="0">
              <a:spcBef>
                <a:spcPct val="50000"/>
              </a:spcBef>
            </a:pPr>
            <a:r>
              <a:rPr lang="en-GB" sz="2800" dirty="0" smtClean="0">
                <a:latin typeface="Tahoma" pitchFamily="34" charset="0"/>
                <a:ea typeface="ＭＳ Ｐゴシック" pitchFamily="-112" charset="-128"/>
              </a:rPr>
              <a:t>Can you identify three distinct segments?</a:t>
            </a:r>
          </a:p>
          <a:p>
            <a:pPr marL="514350" indent="-514350" eaLnBrk="0" hangingPunct="0">
              <a:spcBef>
                <a:spcPct val="50000"/>
              </a:spcBef>
            </a:pPr>
            <a:endParaRPr lang="en-GB" sz="2800" dirty="0" smtClean="0">
              <a:latin typeface="Tahoma" pitchFamily="34" charset="0"/>
              <a:ea typeface="ＭＳ Ｐゴシック" pitchFamily="-112" charset="-128"/>
            </a:endParaRPr>
          </a:p>
          <a:p>
            <a:pPr marL="514350" indent="-514350" eaLnBrk="0" hangingPunct="0">
              <a:spcBef>
                <a:spcPct val="50000"/>
              </a:spcBef>
            </a:pPr>
            <a:r>
              <a:rPr lang="en-GB" sz="2800" dirty="0" smtClean="0">
                <a:latin typeface="Tahoma" pitchFamily="34" charset="0"/>
                <a:ea typeface="ＭＳ Ｐゴシック" pitchFamily="-112" charset="-128"/>
              </a:rPr>
              <a:t>How would you profile them?</a:t>
            </a:r>
            <a:br>
              <a:rPr lang="en-GB" sz="2800" dirty="0" smtClean="0">
                <a:latin typeface="Tahoma" pitchFamily="34" charset="0"/>
                <a:ea typeface="ＭＳ Ｐゴシック" pitchFamily="-112" charset="-128"/>
              </a:rPr>
            </a:br>
            <a:r>
              <a:rPr lang="en-GB" sz="2800" dirty="0" smtClean="0">
                <a:solidFill>
                  <a:srgbClr val="0070C0"/>
                </a:solidFill>
                <a:latin typeface="Tahoma" pitchFamily="34" charset="0"/>
                <a:ea typeface="ＭＳ Ｐゴシック" pitchFamily="-112" charset="-128"/>
              </a:rPr>
              <a:t>(Use Worksheet 3a)</a:t>
            </a:r>
          </a:p>
        </p:txBody>
      </p:sp>
      <p:sp>
        <p:nvSpPr>
          <p:cNvPr id="6" name="Title 1"/>
          <p:cNvSpPr>
            <a:spLocks noGrp="1"/>
          </p:cNvSpPr>
          <p:nvPr>
            <p:ph type="title"/>
          </p:nvPr>
        </p:nvSpPr>
        <p:spPr>
          <a:xfrm>
            <a:off x="457200" y="328406"/>
            <a:ext cx="8229600" cy="868346"/>
          </a:xfrm>
        </p:spPr>
        <p:txBody>
          <a:bodyPr/>
          <a:lstStyle/>
          <a:p>
            <a:r>
              <a:rPr lang="en-GB" b="1" dirty="0" smtClean="0"/>
              <a:t>Your Ideas...</a:t>
            </a:r>
            <a:endParaRPr lang="en-GB" b="1" dirty="0"/>
          </a:p>
        </p:txBody>
      </p:sp>
    </p:spTree>
  </p:cSld>
  <p:clrMapOvr>
    <a:masterClrMapping/>
  </p:clrMapOvr>
  <p:timing>
    <p:tnLst>
      <p:par>
        <p:cTn id="1" dur="indefinite" restart="never" nodeType="tmRoot"/>
      </p:par>
    </p:tn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122" name="Title 1"/>
          <p:cNvSpPr>
            <a:spLocks noGrp="1"/>
          </p:cNvSpPr>
          <p:nvPr>
            <p:ph type="ctrTitle"/>
          </p:nvPr>
        </p:nvSpPr>
        <p:spPr/>
        <p:txBody>
          <a:bodyPr/>
          <a:lstStyle/>
          <a:p>
            <a:pPr eaLnBrk="1" hangingPunct="1"/>
            <a:r>
              <a:rPr lang="en-GB" sz="4800" b="1" dirty="0" smtClean="0"/>
              <a:t>competitors</a:t>
            </a:r>
          </a:p>
        </p:txBody>
      </p:sp>
      <p:sp>
        <p:nvSpPr>
          <p:cNvPr id="5123" name="Subtitle 2"/>
          <p:cNvSpPr>
            <a:spLocks noGrp="1"/>
          </p:cNvSpPr>
          <p:nvPr>
            <p:ph type="subTitle" idx="1"/>
          </p:nvPr>
        </p:nvSpPr>
        <p:spPr>
          <a:xfrm>
            <a:off x="457200" y="3860800"/>
            <a:ext cx="1738536" cy="1752600"/>
          </a:xfrm>
        </p:spPr>
        <p:txBody>
          <a:bodyPr/>
          <a:lstStyle/>
          <a:p>
            <a:pPr marL="63500" eaLnBrk="1" hangingPunct="1"/>
            <a:r>
              <a:rPr lang="en-GB" b="1" dirty="0" smtClean="0">
                <a:solidFill>
                  <a:schemeClr val="tx1"/>
                </a:solidFill>
              </a:rPr>
              <a:t>Neil Dyer</a:t>
            </a:r>
          </a:p>
        </p:txBody>
      </p:sp>
    </p:spTree>
  </p:cSld>
  <p:clrMapOvr>
    <a:masterClrMapping/>
  </p:clrMapOvr>
  <p:timing>
    <p:tnLst>
      <p:par>
        <p:cTn id="1" dur="indefinite" restart="never" nodeType="tmRoot"/>
      </p:par>
    </p:tn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Title 1"/>
          <p:cNvSpPr>
            <a:spLocks noGrp="1"/>
          </p:cNvSpPr>
          <p:nvPr>
            <p:ph type="title"/>
          </p:nvPr>
        </p:nvSpPr>
        <p:spPr>
          <a:xfrm>
            <a:off x="457200" y="260648"/>
            <a:ext cx="8229600" cy="868346"/>
          </a:xfrm>
        </p:spPr>
        <p:txBody>
          <a:bodyPr>
            <a:normAutofit/>
          </a:bodyPr>
          <a:lstStyle/>
          <a:p>
            <a:r>
              <a:rPr lang="en-GB" b="1" dirty="0" smtClean="0">
                <a:latin typeface="Century Gothic" pitchFamily="34" charset="0"/>
              </a:rPr>
              <a:t>COMPETITORS</a:t>
            </a:r>
            <a:endParaRPr lang="en-GB" b="1" dirty="0">
              <a:latin typeface="Century Gothic" pitchFamily="34" charset="0"/>
            </a:endParaRPr>
          </a:p>
        </p:txBody>
      </p:sp>
      <p:sp>
        <p:nvSpPr>
          <p:cNvPr id="8" name="Text Box 3"/>
          <p:cNvSpPr txBox="1">
            <a:spLocks noChangeArrowheads="1"/>
          </p:cNvSpPr>
          <p:nvPr/>
        </p:nvSpPr>
        <p:spPr bwMode="auto">
          <a:xfrm>
            <a:off x="323529" y="1700809"/>
            <a:ext cx="8496944" cy="4878259"/>
          </a:xfrm>
          <a:prstGeom prst="rect">
            <a:avLst/>
          </a:prstGeom>
          <a:noFill/>
          <a:ln w="9525">
            <a:noFill/>
            <a:miter lim="800000"/>
            <a:headEnd/>
            <a:tailEnd/>
          </a:ln>
        </p:spPr>
        <p:txBody>
          <a:bodyPr wrap="square" numCol="1">
            <a:spAutoFit/>
          </a:bodyPr>
          <a:lstStyle/>
          <a:p>
            <a:r>
              <a:rPr lang="en-GB" sz="2800" b="1" dirty="0" smtClean="0">
                <a:latin typeface="Calibri" pitchFamily="34" charset="0"/>
                <a:cs typeface="Calibri" pitchFamily="34" charset="0"/>
              </a:rPr>
              <a:t>COMPETITIVE STRATEGY</a:t>
            </a:r>
          </a:p>
          <a:p>
            <a:pPr marL="514350" indent="-514350" eaLnBrk="0" hangingPunct="0">
              <a:spcBef>
                <a:spcPct val="50000"/>
              </a:spcBef>
            </a:pPr>
            <a:r>
              <a:rPr lang="en-GB" sz="2800" b="1" dirty="0" smtClean="0">
                <a:latin typeface="Calibri" pitchFamily="34" charset="0"/>
                <a:cs typeface="Calibri" pitchFamily="34" charset="0"/>
              </a:rPr>
              <a:t>- Who are your major competitors?</a:t>
            </a:r>
          </a:p>
          <a:p>
            <a:pPr marL="514350" indent="-514350" eaLnBrk="0" hangingPunct="0">
              <a:spcBef>
                <a:spcPct val="50000"/>
              </a:spcBef>
            </a:pPr>
            <a:r>
              <a:rPr lang="en-GB" sz="2800" i="1" dirty="0" smtClean="0">
                <a:latin typeface="Calibri" pitchFamily="34" charset="0"/>
                <a:cs typeface="Calibri" pitchFamily="34" charset="0"/>
              </a:rPr>
              <a:t>	What are they good and bad at?</a:t>
            </a:r>
            <a:br>
              <a:rPr lang="en-GB" sz="2800" i="1" dirty="0" smtClean="0">
                <a:latin typeface="Calibri" pitchFamily="34" charset="0"/>
                <a:cs typeface="Calibri" pitchFamily="34" charset="0"/>
              </a:rPr>
            </a:br>
            <a:r>
              <a:rPr lang="en-GB" sz="2800" i="1" dirty="0" smtClean="0">
                <a:latin typeface="Calibri" pitchFamily="34" charset="0"/>
                <a:cs typeface="Calibri" pitchFamily="34" charset="0"/>
              </a:rPr>
              <a:t>What can you do better?</a:t>
            </a:r>
          </a:p>
          <a:p>
            <a:pPr marL="514350" indent="-514350" algn="r" eaLnBrk="0" hangingPunct="0">
              <a:spcBef>
                <a:spcPct val="50000"/>
              </a:spcBef>
            </a:pPr>
            <a:r>
              <a:rPr lang="en-GB" sz="2800" b="1" i="1" u="sng" dirty="0" smtClean="0">
                <a:latin typeface="Calibri" pitchFamily="34" charset="0"/>
                <a:cs typeface="Calibri" pitchFamily="34" charset="0"/>
              </a:rPr>
              <a:t>Therefore, what are your competitive advantages?</a:t>
            </a:r>
          </a:p>
          <a:p>
            <a:pPr marL="514350" indent="-514350" algn="r" eaLnBrk="0" hangingPunct="0">
              <a:spcBef>
                <a:spcPct val="50000"/>
              </a:spcBef>
            </a:pPr>
            <a:endParaRPr lang="en-GB" b="1" i="1" u="sng" dirty="0" smtClean="0">
              <a:latin typeface="Calibri" pitchFamily="34" charset="0"/>
              <a:cs typeface="Calibri" pitchFamily="34" charset="0"/>
            </a:endParaRPr>
          </a:p>
          <a:p>
            <a:pPr marL="514350" indent="-514350" eaLnBrk="0" hangingPunct="0">
              <a:spcBef>
                <a:spcPct val="50000"/>
              </a:spcBef>
            </a:pPr>
            <a:r>
              <a:rPr lang="en-GB" sz="2800" b="1" dirty="0" smtClean="0">
                <a:latin typeface="Calibri" pitchFamily="34" charset="0"/>
                <a:cs typeface="Calibri" pitchFamily="34" charset="0"/>
              </a:rPr>
              <a:t>- Is all competition bad?</a:t>
            </a:r>
          </a:p>
          <a:p>
            <a:pPr marL="514350" indent="-514350" eaLnBrk="0" hangingPunct="0">
              <a:spcBef>
                <a:spcPct val="50000"/>
              </a:spcBef>
            </a:pPr>
            <a:r>
              <a:rPr lang="en-GB" sz="2400" dirty="0" smtClean="0">
                <a:latin typeface="Calibri" pitchFamily="34" charset="0"/>
                <a:cs typeface="Calibri" pitchFamily="34" charset="0"/>
              </a:rPr>
              <a:t>Consider the benefits of competition: increased market awareness, opportunity for outsourced work, knowledge/insight.</a:t>
            </a: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8">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8">
                                            <p:txEl>
                                              <p:pRg st="1" end="1"/>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grpId="0" nodeType="clickEffect">
                                  <p:stCondLst>
                                    <p:cond delay="0"/>
                                  </p:stCondLst>
                                  <p:childTnLst>
                                    <p:set>
                                      <p:cBhvr>
                                        <p:cTn id="14" dur="1" fill="hold">
                                          <p:stCondLst>
                                            <p:cond delay="0"/>
                                          </p:stCondLst>
                                        </p:cTn>
                                        <p:tgtEl>
                                          <p:spTgt spid="8">
                                            <p:txEl>
                                              <p:pRg st="2" end="2"/>
                                            </p:txEl>
                                          </p:spTgt>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grpId="0" nodeType="clickEffect">
                                  <p:stCondLst>
                                    <p:cond delay="0"/>
                                  </p:stCondLst>
                                  <p:childTnLst>
                                    <p:set>
                                      <p:cBhvr>
                                        <p:cTn id="18" dur="1" fill="hold">
                                          <p:stCondLst>
                                            <p:cond delay="0"/>
                                          </p:stCondLst>
                                        </p:cTn>
                                        <p:tgtEl>
                                          <p:spTgt spid="8">
                                            <p:txEl>
                                              <p:pRg st="3" end="3"/>
                                            </p:txEl>
                                          </p:spTgt>
                                        </p:tgtEl>
                                        <p:attrNameLst>
                                          <p:attrName>style.visibility</p:attrName>
                                        </p:attrNameLst>
                                      </p:cBhvr>
                                      <p:to>
                                        <p:strVal val="visible"/>
                                      </p:to>
                                    </p:set>
                                  </p:childTnLst>
                                </p:cTn>
                              </p:par>
                            </p:childTnLst>
                          </p:cTn>
                        </p:par>
                      </p:childTnLst>
                    </p:cTn>
                  </p:par>
                  <p:par>
                    <p:cTn id="19" fill="hold">
                      <p:stCondLst>
                        <p:cond delay="indefinite"/>
                      </p:stCondLst>
                      <p:childTnLst>
                        <p:par>
                          <p:cTn id="20" fill="hold">
                            <p:stCondLst>
                              <p:cond delay="0"/>
                            </p:stCondLst>
                            <p:childTnLst>
                              <p:par>
                                <p:cTn id="21" presetID="1" presetClass="entr" presetSubtype="0" fill="hold" grpId="0" nodeType="clickEffect">
                                  <p:stCondLst>
                                    <p:cond delay="0"/>
                                  </p:stCondLst>
                                  <p:childTnLst>
                                    <p:set>
                                      <p:cBhvr>
                                        <p:cTn id="22" dur="1" fill="hold">
                                          <p:stCondLst>
                                            <p:cond delay="0"/>
                                          </p:stCondLst>
                                        </p:cTn>
                                        <p:tgtEl>
                                          <p:spTgt spid="8">
                                            <p:txEl>
                                              <p:pRg st="5" end="5"/>
                                            </p:txEl>
                                          </p:spTgt>
                                        </p:tgtEl>
                                        <p:attrNameLst>
                                          <p:attrName>style.visibility</p:attrName>
                                        </p:attrNameLst>
                                      </p:cBhvr>
                                      <p:to>
                                        <p:strVal val="visible"/>
                                      </p:to>
                                    </p:set>
                                  </p:childTnLst>
                                </p:cTn>
                              </p:par>
                            </p:childTnLst>
                          </p:cTn>
                        </p:par>
                      </p:childTnLst>
                    </p:cTn>
                  </p:par>
                  <p:par>
                    <p:cTn id="23" fill="hold">
                      <p:stCondLst>
                        <p:cond delay="indefinite"/>
                      </p:stCondLst>
                      <p:childTnLst>
                        <p:par>
                          <p:cTn id="24" fill="hold">
                            <p:stCondLst>
                              <p:cond delay="0"/>
                            </p:stCondLst>
                            <p:childTnLst>
                              <p:par>
                                <p:cTn id="25" presetID="1" presetClass="entr" presetSubtype="0" fill="hold" grpId="0" nodeType="clickEffect">
                                  <p:stCondLst>
                                    <p:cond delay="0"/>
                                  </p:stCondLst>
                                  <p:childTnLst>
                                    <p:set>
                                      <p:cBhvr>
                                        <p:cTn id="26" dur="1" fill="hold">
                                          <p:stCondLst>
                                            <p:cond delay="0"/>
                                          </p:stCondLst>
                                        </p:cTn>
                                        <p:tgtEl>
                                          <p:spTgt spid="8">
                                            <p:txEl>
                                              <p:pRg st="6" end="6"/>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build="p"/>
    </p:bld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146" name="Text Box 3"/>
          <p:cNvSpPr txBox="1">
            <a:spLocks noChangeArrowheads="1"/>
          </p:cNvSpPr>
          <p:nvPr/>
        </p:nvSpPr>
        <p:spPr bwMode="auto">
          <a:xfrm>
            <a:off x="827088" y="1844824"/>
            <a:ext cx="7993062" cy="1169551"/>
          </a:xfrm>
          <a:prstGeom prst="rect">
            <a:avLst/>
          </a:prstGeom>
          <a:noFill/>
          <a:ln w="9525">
            <a:noFill/>
            <a:miter lim="800000"/>
            <a:headEnd/>
            <a:tailEnd/>
          </a:ln>
        </p:spPr>
        <p:txBody>
          <a:bodyPr>
            <a:spAutoFit/>
          </a:bodyPr>
          <a:lstStyle/>
          <a:p>
            <a:pPr marL="514350" indent="-514350" eaLnBrk="0" hangingPunct="0">
              <a:spcBef>
                <a:spcPct val="50000"/>
              </a:spcBef>
            </a:pPr>
            <a:r>
              <a:rPr lang="en-GB" sz="2800" dirty="0" smtClean="0">
                <a:latin typeface="Tahoma" pitchFamily="34" charset="0"/>
                <a:ea typeface="ＭＳ Ｐゴシック" pitchFamily="-112" charset="-128"/>
              </a:rPr>
              <a:t>Who are your </a:t>
            </a:r>
            <a:r>
              <a:rPr lang="en-GB" sz="2800" u="sng" dirty="0" smtClean="0">
                <a:latin typeface="Tahoma" pitchFamily="34" charset="0"/>
                <a:ea typeface="ＭＳ Ｐゴシック" pitchFamily="-112" charset="-128"/>
              </a:rPr>
              <a:t>competitors</a:t>
            </a:r>
            <a:r>
              <a:rPr lang="en-GB" sz="2800" dirty="0" smtClean="0">
                <a:latin typeface="Tahoma" pitchFamily="34" charset="0"/>
                <a:ea typeface="ＭＳ Ｐゴシック" pitchFamily="-112" charset="-128"/>
              </a:rPr>
              <a:t> going to be? </a:t>
            </a:r>
            <a:r>
              <a:rPr lang="en-GB" sz="2800" dirty="0" smtClean="0">
                <a:solidFill>
                  <a:srgbClr val="0070C0"/>
                </a:solidFill>
                <a:latin typeface="Tahoma" pitchFamily="34" charset="0"/>
                <a:ea typeface="ＭＳ Ｐゴシック" pitchFamily="-112" charset="-128"/>
              </a:rPr>
              <a:t>[Discuss]</a:t>
            </a:r>
          </a:p>
          <a:p>
            <a:pPr marL="514350" indent="-514350" eaLnBrk="0" hangingPunct="0">
              <a:spcBef>
                <a:spcPct val="50000"/>
              </a:spcBef>
            </a:pPr>
            <a:endParaRPr lang="en-GB" sz="2800" dirty="0" smtClean="0">
              <a:latin typeface="Tahoma" pitchFamily="34" charset="0"/>
              <a:ea typeface="ＭＳ Ｐゴシック" pitchFamily="-112" charset="-128"/>
            </a:endParaRPr>
          </a:p>
        </p:txBody>
      </p:sp>
      <p:sp>
        <p:nvSpPr>
          <p:cNvPr id="6" name="Title 1"/>
          <p:cNvSpPr>
            <a:spLocks noGrp="1"/>
          </p:cNvSpPr>
          <p:nvPr>
            <p:ph type="title"/>
          </p:nvPr>
        </p:nvSpPr>
        <p:spPr>
          <a:xfrm>
            <a:off x="457200" y="328406"/>
            <a:ext cx="8229600" cy="868346"/>
          </a:xfrm>
        </p:spPr>
        <p:txBody>
          <a:bodyPr/>
          <a:lstStyle/>
          <a:p>
            <a:r>
              <a:rPr lang="en-GB" b="1" dirty="0" smtClean="0"/>
              <a:t>Your Ideas...</a:t>
            </a:r>
            <a:endParaRPr lang="en-GB" b="1" dirty="0"/>
          </a:p>
        </p:txBody>
      </p:sp>
    </p:spTree>
  </p:cSld>
  <p:clrMapOvr>
    <a:masterClrMapping/>
  </p:clrMapOvr>
  <p:timing>
    <p:tnLst>
      <p:par>
        <p:cTn id="1" dur="indefinite" restart="never" nodeType="tmRoot"/>
      </p:par>
    </p:tn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Title 1"/>
          <p:cNvSpPr>
            <a:spLocks noGrp="1"/>
          </p:cNvSpPr>
          <p:nvPr>
            <p:ph type="title"/>
          </p:nvPr>
        </p:nvSpPr>
        <p:spPr>
          <a:xfrm>
            <a:off x="457200" y="260648"/>
            <a:ext cx="8229600" cy="868346"/>
          </a:xfrm>
        </p:spPr>
        <p:txBody>
          <a:bodyPr>
            <a:normAutofit/>
          </a:bodyPr>
          <a:lstStyle/>
          <a:p>
            <a:r>
              <a:rPr lang="en-GB" b="1" dirty="0" smtClean="0">
                <a:latin typeface="Century Gothic" pitchFamily="34" charset="0"/>
              </a:rPr>
              <a:t>A MARKETING PLAN</a:t>
            </a:r>
            <a:endParaRPr lang="en-GB" b="1" dirty="0">
              <a:latin typeface="Century Gothic" pitchFamily="34" charset="0"/>
            </a:endParaRPr>
          </a:p>
        </p:txBody>
      </p:sp>
      <p:pic>
        <p:nvPicPr>
          <p:cNvPr id="62466" name="Picture 2" descr="Image result for porters five force analysis"/>
          <p:cNvPicPr>
            <a:picLocks noChangeAspect="1" noChangeArrowheads="1"/>
          </p:cNvPicPr>
          <p:nvPr/>
        </p:nvPicPr>
        <p:blipFill>
          <a:blip r:embed="rId2" cstate="print"/>
          <a:srcRect/>
          <a:stretch>
            <a:fillRect/>
          </a:stretch>
        </p:blipFill>
        <p:spPr bwMode="auto">
          <a:xfrm>
            <a:off x="179511" y="188640"/>
            <a:ext cx="8530177" cy="6336704"/>
          </a:xfrm>
          <a:prstGeom prst="rect">
            <a:avLst/>
          </a:prstGeom>
          <a:noFill/>
        </p:spPr>
      </p:pic>
      <p:sp>
        <p:nvSpPr>
          <p:cNvPr id="5" name="TextBox 4"/>
          <p:cNvSpPr txBox="1"/>
          <p:nvPr/>
        </p:nvSpPr>
        <p:spPr>
          <a:xfrm>
            <a:off x="7164288" y="6237312"/>
            <a:ext cx="1595373" cy="369332"/>
          </a:xfrm>
          <a:prstGeom prst="rect">
            <a:avLst/>
          </a:prstGeom>
          <a:noFill/>
        </p:spPr>
        <p:txBody>
          <a:bodyPr wrap="none" rtlCol="0">
            <a:spAutoFit/>
          </a:bodyPr>
          <a:lstStyle/>
          <a:p>
            <a:r>
              <a:rPr lang="en-GB" i="1" dirty="0" smtClean="0"/>
              <a:t>(Porter, 1979)</a:t>
            </a:r>
            <a:endParaRPr lang="en-GB" i="1" dirty="0"/>
          </a:p>
        </p:txBody>
      </p:sp>
    </p:spTree>
  </p:cSld>
  <p:clrMapOvr>
    <a:masterClrMapping/>
  </p:clrMapOvr>
  <p:timing>
    <p:tnLst>
      <p:par>
        <p:cTn id="1" dur="indefinite" restart="never" nodeType="tmRoot"/>
      </p:par>
    </p:tn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Title 1"/>
          <p:cNvSpPr>
            <a:spLocks noGrp="1"/>
          </p:cNvSpPr>
          <p:nvPr>
            <p:ph type="title"/>
          </p:nvPr>
        </p:nvSpPr>
        <p:spPr>
          <a:xfrm>
            <a:off x="457200" y="260648"/>
            <a:ext cx="8229600" cy="868346"/>
          </a:xfrm>
        </p:spPr>
        <p:txBody>
          <a:bodyPr>
            <a:normAutofit/>
          </a:bodyPr>
          <a:lstStyle/>
          <a:p>
            <a:r>
              <a:rPr lang="en-GB" b="1" dirty="0" smtClean="0">
                <a:latin typeface="Century Gothic" pitchFamily="34" charset="0"/>
              </a:rPr>
              <a:t>Porter’s Five Forces</a:t>
            </a:r>
            <a:endParaRPr lang="en-GB" b="1" dirty="0">
              <a:latin typeface="Century Gothic" pitchFamily="34" charset="0"/>
            </a:endParaRPr>
          </a:p>
        </p:txBody>
      </p:sp>
      <p:sp>
        <p:nvSpPr>
          <p:cNvPr id="5" name="Text Box 3"/>
          <p:cNvSpPr txBox="1">
            <a:spLocks noChangeArrowheads="1"/>
          </p:cNvSpPr>
          <p:nvPr/>
        </p:nvSpPr>
        <p:spPr bwMode="auto">
          <a:xfrm>
            <a:off x="538485" y="1700809"/>
            <a:ext cx="8281987" cy="4647426"/>
          </a:xfrm>
          <a:prstGeom prst="rect">
            <a:avLst/>
          </a:prstGeom>
          <a:noFill/>
          <a:ln w="9525">
            <a:noFill/>
            <a:miter lim="800000"/>
            <a:headEnd/>
            <a:tailEnd/>
          </a:ln>
        </p:spPr>
        <p:txBody>
          <a:bodyPr wrap="square" numCol="1">
            <a:spAutoFit/>
          </a:bodyPr>
          <a:lstStyle/>
          <a:p>
            <a:r>
              <a:rPr lang="en-GB" sz="2400" dirty="0" smtClean="0"/>
              <a:t>...helps to look at the </a:t>
            </a:r>
            <a:r>
              <a:rPr lang="en-GB" sz="2400" b="1" u="sng" dirty="0" smtClean="0"/>
              <a:t>‘balance of power’ </a:t>
            </a:r>
            <a:r>
              <a:rPr lang="en-GB" sz="2400" dirty="0" smtClean="0"/>
              <a:t>in a market between different types of organisations, and to analyse the attractiveness and potential profitability of an industry sector.</a:t>
            </a:r>
          </a:p>
          <a:p>
            <a:endParaRPr lang="en-GB" sz="2400" dirty="0" smtClean="0"/>
          </a:p>
          <a:p>
            <a:r>
              <a:rPr lang="en-GB" sz="2400" i="1" dirty="0" smtClean="0"/>
              <a:t>It’s a strategic tool designed to give a snapshot overview, rather than a detailed business analysis technique. It helps review the strengths of a market position, based on </a:t>
            </a:r>
            <a:r>
              <a:rPr lang="en-GB" sz="2400" i="1" u="sng" dirty="0" smtClean="0"/>
              <a:t>five key forces.</a:t>
            </a:r>
          </a:p>
          <a:p>
            <a:endParaRPr lang="en-GB" sz="2400" i="1" dirty="0" smtClean="0"/>
          </a:p>
          <a:p>
            <a:r>
              <a:rPr lang="en-GB" sz="2800" b="1" dirty="0" smtClean="0"/>
              <a:t>Helps show you how competitive you’re going to be or can be!</a:t>
            </a:r>
            <a:endParaRPr lang="en-GB" sz="2400" dirty="0" smtClean="0">
              <a:latin typeface="Calibri" pitchFamily="34" charset="0"/>
              <a:cs typeface="Calibri" pitchFamily="34" charset="0"/>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5">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5">
                                            <p:txEl>
                                              <p:pRg st="2" end="2"/>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grpId="0" nodeType="clickEffect">
                                  <p:stCondLst>
                                    <p:cond delay="0"/>
                                  </p:stCondLst>
                                  <p:childTnLst>
                                    <p:set>
                                      <p:cBhvr>
                                        <p:cTn id="14" dur="1" fill="hold">
                                          <p:stCondLst>
                                            <p:cond delay="0"/>
                                          </p:stCondLst>
                                        </p:cTn>
                                        <p:tgtEl>
                                          <p:spTgt spid="5">
                                            <p:txEl>
                                              <p:pRg st="4" end="4"/>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build="p"/>
    </p:bld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Title 1"/>
          <p:cNvSpPr>
            <a:spLocks noGrp="1"/>
          </p:cNvSpPr>
          <p:nvPr>
            <p:ph type="title"/>
          </p:nvPr>
        </p:nvSpPr>
        <p:spPr>
          <a:xfrm>
            <a:off x="457200" y="260648"/>
            <a:ext cx="8229600" cy="868346"/>
          </a:xfrm>
        </p:spPr>
        <p:txBody>
          <a:bodyPr>
            <a:normAutofit/>
          </a:bodyPr>
          <a:lstStyle/>
          <a:p>
            <a:r>
              <a:rPr lang="en-GB" b="1" dirty="0" smtClean="0">
                <a:latin typeface="Century Gothic" pitchFamily="34" charset="0"/>
              </a:rPr>
              <a:t>Porter’s Five Forces</a:t>
            </a:r>
            <a:endParaRPr lang="en-GB" b="1" dirty="0">
              <a:latin typeface="Century Gothic" pitchFamily="34" charset="0"/>
            </a:endParaRPr>
          </a:p>
        </p:txBody>
      </p:sp>
      <p:sp>
        <p:nvSpPr>
          <p:cNvPr id="5" name="Text Box 3"/>
          <p:cNvSpPr txBox="1">
            <a:spLocks noChangeArrowheads="1"/>
          </p:cNvSpPr>
          <p:nvPr/>
        </p:nvSpPr>
        <p:spPr bwMode="auto">
          <a:xfrm>
            <a:off x="538485" y="1700809"/>
            <a:ext cx="8281987" cy="4893647"/>
          </a:xfrm>
          <a:prstGeom prst="rect">
            <a:avLst/>
          </a:prstGeom>
          <a:noFill/>
          <a:ln w="9525">
            <a:noFill/>
            <a:miter lim="800000"/>
            <a:headEnd/>
            <a:tailEnd/>
          </a:ln>
        </p:spPr>
        <p:txBody>
          <a:bodyPr wrap="square" numCol="1">
            <a:spAutoFit/>
          </a:bodyPr>
          <a:lstStyle/>
          <a:p>
            <a:r>
              <a:rPr lang="en-GB" sz="2400" b="1" dirty="0" smtClean="0"/>
              <a:t>1. Competitive Rivalry</a:t>
            </a:r>
          </a:p>
          <a:p>
            <a:r>
              <a:rPr lang="en-GB" sz="2400" dirty="0" smtClean="0"/>
              <a:t>This looks at the number and strength of your competitors. </a:t>
            </a:r>
          </a:p>
          <a:p>
            <a:endParaRPr lang="en-GB" sz="2400" dirty="0" smtClean="0"/>
          </a:p>
          <a:p>
            <a:pPr>
              <a:buFont typeface="Arial" pitchFamily="34" charset="0"/>
              <a:buChar char="•"/>
            </a:pPr>
            <a:r>
              <a:rPr lang="en-GB" sz="2400" dirty="0" smtClean="0"/>
              <a:t>How many rivals do you have? </a:t>
            </a:r>
          </a:p>
          <a:p>
            <a:pPr>
              <a:buFont typeface="Arial" pitchFamily="34" charset="0"/>
              <a:buChar char="•"/>
            </a:pPr>
            <a:r>
              <a:rPr lang="en-GB" sz="2400" dirty="0" smtClean="0"/>
              <a:t>Who are they, and how does the quality of their products and services compare with yours?</a:t>
            </a:r>
          </a:p>
          <a:p>
            <a:endParaRPr lang="en-GB" sz="2400" dirty="0" smtClean="0"/>
          </a:p>
          <a:p>
            <a:r>
              <a:rPr lang="en-GB" sz="2000" i="1" dirty="0" smtClean="0"/>
              <a:t>Where rivalry is intense, companies can attract customers with aggressive price cuts and high-impact marketing campaigns. Also, in markets with lots of rivals, your suppliers and buyers can go elsewhere if they feel that they're not getting a good deal from you.</a:t>
            </a:r>
          </a:p>
          <a:p>
            <a:r>
              <a:rPr lang="en-GB" sz="2000" i="1" dirty="0" smtClean="0"/>
              <a:t>On the other hand, where competitive rivalry is minimal, and no one else is doing what you do, then you'll likely have tremendous strength and healthy profits</a:t>
            </a:r>
            <a:r>
              <a:rPr lang="en-GB" sz="2400" dirty="0" smtClean="0"/>
              <a:t>.</a:t>
            </a:r>
            <a:endParaRPr lang="en-GB" sz="2400" dirty="0"/>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5">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nodeType="clickEffect">
                                  <p:stCondLst>
                                    <p:cond delay="0"/>
                                  </p:stCondLst>
                                  <p:childTnLst>
                                    <p:set>
                                      <p:cBhvr>
                                        <p:cTn id="10" dur="1" fill="hold">
                                          <p:stCondLst>
                                            <p:cond delay="0"/>
                                          </p:stCondLst>
                                        </p:cTn>
                                        <p:tgtEl>
                                          <p:spTgt spid="5">
                                            <p:txEl>
                                              <p:pRg st="1" end="1"/>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nodeType="clickEffect">
                                  <p:stCondLst>
                                    <p:cond delay="0"/>
                                  </p:stCondLst>
                                  <p:childTnLst>
                                    <p:set>
                                      <p:cBhvr>
                                        <p:cTn id="14" dur="1" fill="hold">
                                          <p:stCondLst>
                                            <p:cond delay="0"/>
                                          </p:stCondLst>
                                        </p:cTn>
                                        <p:tgtEl>
                                          <p:spTgt spid="5">
                                            <p:txEl>
                                              <p:pRg st="3" end="3"/>
                                            </p:txEl>
                                          </p:spTgt>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nodeType="clickEffect">
                                  <p:stCondLst>
                                    <p:cond delay="0"/>
                                  </p:stCondLst>
                                  <p:childTnLst>
                                    <p:set>
                                      <p:cBhvr>
                                        <p:cTn id="18" dur="1" fill="hold">
                                          <p:stCondLst>
                                            <p:cond delay="0"/>
                                          </p:stCondLst>
                                        </p:cTn>
                                        <p:tgtEl>
                                          <p:spTgt spid="5">
                                            <p:txEl>
                                              <p:pRg st="4" end="4"/>
                                            </p:txEl>
                                          </p:spTgt>
                                        </p:tgtEl>
                                        <p:attrNameLst>
                                          <p:attrName>style.visibility</p:attrName>
                                        </p:attrNameLst>
                                      </p:cBhvr>
                                      <p:to>
                                        <p:strVal val="visible"/>
                                      </p:to>
                                    </p:set>
                                  </p:childTnLst>
                                </p:cTn>
                              </p:par>
                            </p:childTnLst>
                          </p:cTn>
                        </p:par>
                      </p:childTnLst>
                    </p:cTn>
                  </p:par>
                  <p:par>
                    <p:cTn id="19" fill="hold">
                      <p:stCondLst>
                        <p:cond delay="indefinite"/>
                      </p:stCondLst>
                      <p:childTnLst>
                        <p:par>
                          <p:cTn id="20" fill="hold">
                            <p:stCondLst>
                              <p:cond delay="0"/>
                            </p:stCondLst>
                            <p:childTnLst>
                              <p:par>
                                <p:cTn id="21" presetID="1" presetClass="entr" presetSubtype="0" fill="hold" nodeType="clickEffect">
                                  <p:stCondLst>
                                    <p:cond delay="0"/>
                                  </p:stCondLst>
                                  <p:childTnLst>
                                    <p:set>
                                      <p:cBhvr>
                                        <p:cTn id="22" dur="1" fill="hold">
                                          <p:stCondLst>
                                            <p:cond delay="0"/>
                                          </p:stCondLst>
                                        </p:cTn>
                                        <p:tgtEl>
                                          <p:spTgt spid="5">
                                            <p:txEl>
                                              <p:pRg st="6" end="6"/>
                                            </p:txEl>
                                          </p:spTgt>
                                        </p:tgtEl>
                                        <p:attrNameLst>
                                          <p:attrName>style.visibility</p:attrName>
                                        </p:attrNameLst>
                                      </p:cBhvr>
                                      <p:to>
                                        <p:strVal val="visible"/>
                                      </p:to>
                                    </p:set>
                                  </p:childTnLst>
                                </p:cTn>
                              </p:par>
                            </p:childTnLst>
                          </p:cTn>
                        </p:par>
                      </p:childTnLst>
                    </p:cTn>
                  </p:par>
                  <p:par>
                    <p:cTn id="23" fill="hold">
                      <p:stCondLst>
                        <p:cond delay="indefinite"/>
                      </p:stCondLst>
                      <p:childTnLst>
                        <p:par>
                          <p:cTn id="24" fill="hold">
                            <p:stCondLst>
                              <p:cond delay="0"/>
                            </p:stCondLst>
                            <p:childTnLst>
                              <p:par>
                                <p:cTn id="25" presetID="1" presetClass="entr" presetSubtype="0" fill="hold" nodeType="clickEffect">
                                  <p:stCondLst>
                                    <p:cond delay="0"/>
                                  </p:stCondLst>
                                  <p:childTnLst>
                                    <p:set>
                                      <p:cBhvr>
                                        <p:cTn id="26" dur="1" fill="hold">
                                          <p:stCondLst>
                                            <p:cond delay="0"/>
                                          </p:stCondLst>
                                        </p:cTn>
                                        <p:tgtEl>
                                          <p:spTgt spid="5">
                                            <p:txEl>
                                              <p:pRg st="7" end="7"/>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Title 1"/>
          <p:cNvSpPr>
            <a:spLocks noGrp="1"/>
          </p:cNvSpPr>
          <p:nvPr>
            <p:ph type="title"/>
          </p:nvPr>
        </p:nvSpPr>
        <p:spPr>
          <a:xfrm>
            <a:off x="457200" y="260648"/>
            <a:ext cx="8229600" cy="868346"/>
          </a:xfrm>
        </p:spPr>
        <p:txBody>
          <a:bodyPr>
            <a:normAutofit/>
          </a:bodyPr>
          <a:lstStyle/>
          <a:p>
            <a:r>
              <a:rPr lang="en-GB" b="1" dirty="0" smtClean="0">
                <a:latin typeface="Century Gothic" pitchFamily="34" charset="0"/>
              </a:rPr>
              <a:t>Porter’s Five Forces</a:t>
            </a:r>
            <a:endParaRPr lang="en-GB" b="1" dirty="0">
              <a:latin typeface="Century Gothic" pitchFamily="34" charset="0"/>
            </a:endParaRPr>
          </a:p>
        </p:txBody>
      </p:sp>
      <p:sp>
        <p:nvSpPr>
          <p:cNvPr id="5" name="Text Box 3"/>
          <p:cNvSpPr txBox="1">
            <a:spLocks noChangeArrowheads="1"/>
          </p:cNvSpPr>
          <p:nvPr/>
        </p:nvSpPr>
        <p:spPr bwMode="auto">
          <a:xfrm>
            <a:off x="538485" y="1700809"/>
            <a:ext cx="8281987" cy="4708981"/>
          </a:xfrm>
          <a:prstGeom prst="rect">
            <a:avLst/>
          </a:prstGeom>
          <a:noFill/>
          <a:ln w="9525">
            <a:noFill/>
            <a:miter lim="800000"/>
            <a:headEnd/>
            <a:tailEnd/>
          </a:ln>
        </p:spPr>
        <p:txBody>
          <a:bodyPr wrap="square" numCol="1">
            <a:spAutoFit/>
          </a:bodyPr>
          <a:lstStyle/>
          <a:p>
            <a:r>
              <a:rPr lang="en-GB" sz="2400" b="1" dirty="0" smtClean="0"/>
              <a:t>2. Buyer Power</a:t>
            </a:r>
          </a:p>
          <a:p>
            <a:r>
              <a:rPr lang="en-GB" sz="2400" dirty="0" smtClean="0"/>
              <a:t>Where there are fewer buyers, they often control the market. </a:t>
            </a:r>
          </a:p>
          <a:p>
            <a:endParaRPr lang="en-GB" sz="2400" dirty="0" smtClean="0"/>
          </a:p>
          <a:p>
            <a:r>
              <a:rPr lang="en-GB" sz="2400" dirty="0" smtClean="0"/>
              <a:t>Questions here include:</a:t>
            </a:r>
          </a:p>
          <a:p>
            <a:pPr>
              <a:buFont typeface="Arial" pitchFamily="34" charset="0"/>
              <a:buChar char="•"/>
            </a:pPr>
            <a:r>
              <a:rPr lang="en-GB" sz="2400" dirty="0" smtClean="0"/>
              <a:t>How powerful are the buyers?</a:t>
            </a:r>
          </a:p>
          <a:p>
            <a:pPr>
              <a:buFont typeface="Arial" pitchFamily="34" charset="0"/>
              <a:buChar char="•"/>
            </a:pPr>
            <a:r>
              <a:rPr lang="en-GB" sz="2400" dirty="0" smtClean="0"/>
              <a:t>How many are there?</a:t>
            </a:r>
          </a:p>
          <a:p>
            <a:pPr>
              <a:buFont typeface="Arial" pitchFamily="34" charset="0"/>
              <a:buChar char="•"/>
            </a:pPr>
            <a:r>
              <a:rPr lang="en-GB" sz="2400" dirty="0" smtClean="0"/>
              <a:t>Can the buyers get costs down?</a:t>
            </a:r>
          </a:p>
          <a:p>
            <a:pPr>
              <a:buFont typeface="Arial" pitchFamily="34" charset="0"/>
              <a:buChar char="•"/>
            </a:pPr>
            <a:r>
              <a:rPr lang="en-GB" sz="2400" dirty="0" smtClean="0"/>
              <a:t>Do they have the power to dictate terms?</a:t>
            </a:r>
          </a:p>
          <a:p>
            <a:pPr>
              <a:buFont typeface="Arial" pitchFamily="34" charset="0"/>
              <a:buChar char="•"/>
            </a:pPr>
            <a:endParaRPr lang="en-GB" sz="2400" dirty="0" smtClean="0"/>
          </a:p>
          <a:p>
            <a:r>
              <a:rPr lang="en-GB" sz="2000" i="1" dirty="0" smtClean="0"/>
              <a:t>An example is the grocery sector since supermarkets tend to retain power over suppliers due to volume and price of contracts. They dictate terms, set prices and can possibly end agreements at any time.</a:t>
            </a:r>
            <a:endParaRPr lang="en-GB" sz="2000" i="1" dirty="0"/>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5">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5">
                                            <p:txEl>
                                              <p:pRg st="1" end="1"/>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grpId="0" nodeType="clickEffect">
                                  <p:stCondLst>
                                    <p:cond delay="0"/>
                                  </p:stCondLst>
                                  <p:childTnLst>
                                    <p:set>
                                      <p:cBhvr>
                                        <p:cTn id="14" dur="1" fill="hold">
                                          <p:stCondLst>
                                            <p:cond delay="0"/>
                                          </p:stCondLst>
                                        </p:cTn>
                                        <p:tgtEl>
                                          <p:spTgt spid="5">
                                            <p:txEl>
                                              <p:pRg st="3" end="3"/>
                                            </p:txEl>
                                          </p:spTgt>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grpId="0" nodeType="clickEffect">
                                  <p:stCondLst>
                                    <p:cond delay="0"/>
                                  </p:stCondLst>
                                  <p:childTnLst>
                                    <p:set>
                                      <p:cBhvr>
                                        <p:cTn id="18" dur="1" fill="hold">
                                          <p:stCondLst>
                                            <p:cond delay="0"/>
                                          </p:stCondLst>
                                        </p:cTn>
                                        <p:tgtEl>
                                          <p:spTgt spid="5">
                                            <p:txEl>
                                              <p:pRg st="4" end="4"/>
                                            </p:txEl>
                                          </p:spTgt>
                                        </p:tgtEl>
                                        <p:attrNameLst>
                                          <p:attrName>style.visibility</p:attrName>
                                        </p:attrNameLst>
                                      </p:cBhvr>
                                      <p:to>
                                        <p:strVal val="visible"/>
                                      </p:to>
                                    </p:set>
                                  </p:childTnLst>
                                </p:cTn>
                              </p:par>
                            </p:childTnLst>
                          </p:cTn>
                        </p:par>
                      </p:childTnLst>
                    </p:cTn>
                  </p:par>
                  <p:par>
                    <p:cTn id="19" fill="hold">
                      <p:stCondLst>
                        <p:cond delay="indefinite"/>
                      </p:stCondLst>
                      <p:childTnLst>
                        <p:par>
                          <p:cTn id="20" fill="hold">
                            <p:stCondLst>
                              <p:cond delay="0"/>
                            </p:stCondLst>
                            <p:childTnLst>
                              <p:par>
                                <p:cTn id="21" presetID="1" presetClass="entr" presetSubtype="0" fill="hold" grpId="0" nodeType="clickEffect">
                                  <p:stCondLst>
                                    <p:cond delay="0"/>
                                  </p:stCondLst>
                                  <p:childTnLst>
                                    <p:set>
                                      <p:cBhvr>
                                        <p:cTn id="22" dur="1" fill="hold">
                                          <p:stCondLst>
                                            <p:cond delay="0"/>
                                          </p:stCondLst>
                                        </p:cTn>
                                        <p:tgtEl>
                                          <p:spTgt spid="5">
                                            <p:txEl>
                                              <p:pRg st="5" end="5"/>
                                            </p:txEl>
                                          </p:spTgt>
                                        </p:tgtEl>
                                        <p:attrNameLst>
                                          <p:attrName>style.visibility</p:attrName>
                                        </p:attrNameLst>
                                      </p:cBhvr>
                                      <p:to>
                                        <p:strVal val="visible"/>
                                      </p:to>
                                    </p:set>
                                  </p:childTnLst>
                                </p:cTn>
                              </p:par>
                            </p:childTnLst>
                          </p:cTn>
                        </p:par>
                      </p:childTnLst>
                    </p:cTn>
                  </p:par>
                  <p:par>
                    <p:cTn id="23" fill="hold">
                      <p:stCondLst>
                        <p:cond delay="indefinite"/>
                      </p:stCondLst>
                      <p:childTnLst>
                        <p:par>
                          <p:cTn id="24" fill="hold">
                            <p:stCondLst>
                              <p:cond delay="0"/>
                            </p:stCondLst>
                            <p:childTnLst>
                              <p:par>
                                <p:cTn id="25" presetID="1" presetClass="entr" presetSubtype="0" fill="hold" grpId="0" nodeType="clickEffect">
                                  <p:stCondLst>
                                    <p:cond delay="0"/>
                                  </p:stCondLst>
                                  <p:childTnLst>
                                    <p:set>
                                      <p:cBhvr>
                                        <p:cTn id="26" dur="1" fill="hold">
                                          <p:stCondLst>
                                            <p:cond delay="0"/>
                                          </p:stCondLst>
                                        </p:cTn>
                                        <p:tgtEl>
                                          <p:spTgt spid="5">
                                            <p:txEl>
                                              <p:pRg st="6" end="6"/>
                                            </p:txEl>
                                          </p:spTgt>
                                        </p:tgtEl>
                                        <p:attrNameLst>
                                          <p:attrName>style.visibility</p:attrName>
                                        </p:attrNameLst>
                                      </p:cBhvr>
                                      <p:to>
                                        <p:strVal val="visible"/>
                                      </p:to>
                                    </p:set>
                                  </p:childTnLst>
                                </p:cTn>
                              </p:par>
                            </p:childTnLst>
                          </p:cTn>
                        </p:par>
                      </p:childTnLst>
                    </p:cTn>
                  </p:par>
                  <p:par>
                    <p:cTn id="27" fill="hold">
                      <p:stCondLst>
                        <p:cond delay="indefinite"/>
                      </p:stCondLst>
                      <p:childTnLst>
                        <p:par>
                          <p:cTn id="28" fill="hold">
                            <p:stCondLst>
                              <p:cond delay="0"/>
                            </p:stCondLst>
                            <p:childTnLst>
                              <p:par>
                                <p:cTn id="29" presetID="1" presetClass="entr" presetSubtype="0" fill="hold" grpId="0" nodeType="clickEffect">
                                  <p:stCondLst>
                                    <p:cond delay="0"/>
                                  </p:stCondLst>
                                  <p:childTnLst>
                                    <p:set>
                                      <p:cBhvr>
                                        <p:cTn id="30" dur="1" fill="hold">
                                          <p:stCondLst>
                                            <p:cond delay="0"/>
                                          </p:stCondLst>
                                        </p:cTn>
                                        <p:tgtEl>
                                          <p:spTgt spid="5">
                                            <p:txEl>
                                              <p:pRg st="7" end="7"/>
                                            </p:txEl>
                                          </p:spTgt>
                                        </p:tgtEl>
                                        <p:attrNameLst>
                                          <p:attrName>style.visibility</p:attrName>
                                        </p:attrNameLst>
                                      </p:cBhvr>
                                      <p:to>
                                        <p:strVal val="visible"/>
                                      </p:to>
                                    </p:set>
                                  </p:childTnLst>
                                </p:cTn>
                              </p:par>
                            </p:childTnLst>
                          </p:cTn>
                        </p:par>
                      </p:childTnLst>
                    </p:cTn>
                  </p:par>
                  <p:par>
                    <p:cTn id="31" fill="hold">
                      <p:stCondLst>
                        <p:cond delay="indefinite"/>
                      </p:stCondLst>
                      <p:childTnLst>
                        <p:par>
                          <p:cTn id="32" fill="hold">
                            <p:stCondLst>
                              <p:cond delay="0"/>
                            </p:stCondLst>
                            <p:childTnLst>
                              <p:par>
                                <p:cTn id="33" presetID="1" presetClass="entr" presetSubtype="0" fill="hold" grpId="0" nodeType="clickEffect">
                                  <p:stCondLst>
                                    <p:cond delay="0"/>
                                  </p:stCondLst>
                                  <p:childTnLst>
                                    <p:set>
                                      <p:cBhvr>
                                        <p:cTn id="34" dur="1" fill="hold">
                                          <p:stCondLst>
                                            <p:cond delay="0"/>
                                          </p:stCondLst>
                                        </p:cTn>
                                        <p:tgtEl>
                                          <p:spTgt spid="5">
                                            <p:txEl>
                                              <p:pRg st="9" end="9"/>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build="p"/>
    </p:bld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Title 1"/>
          <p:cNvSpPr>
            <a:spLocks noGrp="1"/>
          </p:cNvSpPr>
          <p:nvPr>
            <p:ph type="title"/>
          </p:nvPr>
        </p:nvSpPr>
        <p:spPr>
          <a:xfrm>
            <a:off x="457200" y="260648"/>
            <a:ext cx="8229600" cy="868346"/>
          </a:xfrm>
        </p:spPr>
        <p:txBody>
          <a:bodyPr>
            <a:normAutofit/>
          </a:bodyPr>
          <a:lstStyle/>
          <a:p>
            <a:r>
              <a:rPr lang="en-GB" b="1" dirty="0" smtClean="0">
                <a:latin typeface="Century Gothic" pitchFamily="34" charset="0"/>
              </a:rPr>
              <a:t>Porter’s Five Forces</a:t>
            </a:r>
            <a:endParaRPr lang="en-GB" b="1" dirty="0">
              <a:latin typeface="Century Gothic" pitchFamily="34" charset="0"/>
            </a:endParaRPr>
          </a:p>
        </p:txBody>
      </p:sp>
      <p:sp>
        <p:nvSpPr>
          <p:cNvPr id="5" name="Text Box 3"/>
          <p:cNvSpPr txBox="1">
            <a:spLocks noChangeArrowheads="1"/>
          </p:cNvSpPr>
          <p:nvPr/>
        </p:nvSpPr>
        <p:spPr bwMode="auto">
          <a:xfrm>
            <a:off x="538485" y="1700809"/>
            <a:ext cx="8281987" cy="4862870"/>
          </a:xfrm>
          <a:prstGeom prst="rect">
            <a:avLst/>
          </a:prstGeom>
          <a:noFill/>
          <a:ln w="9525">
            <a:noFill/>
            <a:miter lim="800000"/>
            <a:headEnd/>
            <a:tailEnd/>
          </a:ln>
        </p:spPr>
        <p:txBody>
          <a:bodyPr wrap="square" numCol="1">
            <a:spAutoFit/>
          </a:bodyPr>
          <a:lstStyle/>
          <a:p>
            <a:r>
              <a:rPr lang="en-GB" sz="2000" b="1" dirty="0" smtClean="0"/>
              <a:t>3. Supplier Power</a:t>
            </a:r>
          </a:p>
          <a:p>
            <a:r>
              <a:rPr lang="en-GB" sz="2000" dirty="0" smtClean="0"/>
              <a:t>Markets where there are few suppliers means the suppliers retain the power.</a:t>
            </a:r>
          </a:p>
          <a:p>
            <a:endParaRPr lang="en-GB" sz="2000" dirty="0" smtClean="0"/>
          </a:p>
          <a:p>
            <a:pPr>
              <a:buFont typeface="Arial" pitchFamily="34" charset="0"/>
              <a:buChar char="•"/>
            </a:pPr>
            <a:r>
              <a:rPr lang="en-GB" sz="2000" dirty="0" smtClean="0"/>
              <a:t>Examine how many suppliers are in the market?</a:t>
            </a:r>
          </a:p>
          <a:p>
            <a:pPr>
              <a:buFont typeface="Arial" pitchFamily="34" charset="0"/>
              <a:buChar char="•"/>
            </a:pPr>
            <a:r>
              <a:rPr lang="en-GB" sz="2000" dirty="0" smtClean="0"/>
              <a:t>Are there a few who control prices?</a:t>
            </a:r>
          </a:p>
          <a:p>
            <a:pPr>
              <a:buFont typeface="Arial" pitchFamily="34" charset="0"/>
              <a:buChar char="•"/>
            </a:pPr>
            <a:r>
              <a:rPr lang="en-GB" sz="2000" dirty="0" smtClean="0"/>
              <a:t>Or many so prices are lower?</a:t>
            </a:r>
          </a:p>
          <a:p>
            <a:pPr>
              <a:buFont typeface="Arial" pitchFamily="34" charset="0"/>
              <a:buChar char="•"/>
            </a:pPr>
            <a:r>
              <a:rPr lang="en-GB" sz="2000" dirty="0" smtClean="0"/>
              <a:t>Do your suppliers hold the power?</a:t>
            </a:r>
          </a:p>
          <a:p>
            <a:pPr>
              <a:buFont typeface="Arial" pitchFamily="34" charset="0"/>
              <a:buChar char="•"/>
            </a:pPr>
            <a:r>
              <a:rPr lang="en-GB" sz="2000" dirty="0" smtClean="0"/>
              <a:t>How easy is it to switch, what’s the cost?</a:t>
            </a:r>
          </a:p>
          <a:p>
            <a:pPr>
              <a:buFont typeface="Arial" pitchFamily="34" charset="0"/>
              <a:buChar char="•"/>
            </a:pPr>
            <a:endParaRPr lang="en-GB" sz="2000" dirty="0" smtClean="0"/>
          </a:p>
          <a:p>
            <a:r>
              <a:rPr lang="en-GB" i="1" dirty="0" smtClean="0"/>
              <a:t>Some sectors have monopolistic (one) or oligopolistic (few) suppliers, such as utility companies. Sometimes customers have little choice i.e. where to buy domestic water suppliers though this is changing.</a:t>
            </a:r>
          </a:p>
          <a:p>
            <a:r>
              <a:rPr lang="en-GB" i="1" dirty="0" smtClean="0"/>
              <a:t>In the jewellery sector, diamond suppliers often hold the power and can set prices, withhold supply and restrict sales.</a:t>
            </a:r>
          </a:p>
          <a:p>
            <a:endParaRPr lang="en-GB" sz="2000" dirty="0"/>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5">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5">
                                            <p:txEl>
                                              <p:pRg st="1" end="1"/>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grpId="0" nodeType="clickEffect">
                                  <p:stCondLst>
                                    <p:cond delay="0"/>
                                  </p:stCondLst>
                                  <p:childTnLst>
                                    <p:set>
                                      <p:cBhvr>
                                        <p:cTn id="14" dur="1" fill="hold">
                                          <p:stCondLst>
                                            <p:cond delay="0"/>
                                          </p:stCondLst>
                                        </p:cTn>
                                        <p:tgtEl>
                                          <p:spTgt spid="5">
                                            <p:txEl>
                                              <p:pRg st="3" end="3"/>
                                            </p:txEl>
                                          </p:spTgt>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grpId="0" nodeType="clickEffect">
                                  <p:stCondLst>
                                    <p:cond delay="0"/>
                                  </p:stCondLst>
                                  <p:childTnLst>
                                    <p:set>
                                      <p:cBhvr>
                                        <p:cTn id="18" dur="1" fill="hold">
                                          <p:stCondLst>
                                            <p:cond delay="0"/>
                                          </p:stCondLst>
                                        </p:cTn>
                                        <p:tgtEl>
                                          <p:spTgt spid="5">
                                            <p:txEl>
                                              <p:pRg st="4" end="4"/>
                                            </p:txEl>
                                          </p:spTgt>
                                        </p:tgtEl>
                                        <p:attrNameLst>
                                          <p:attrName>style.visibility</p:attrName>
                                        </p:attrNameLst>
                                      </p:cBhvr>
                                      <p:to>
                                        <p:strVal val="visible"/>
                                      </p:to>
                                    </p:set>
                                  </p:childTnLst>
                                </p:cTn>
                              </p:par>
                            </p:childTnLst>
                          </p:cTn>
                        </p:par>
                      </p:childTnLst>
                    </p:cTn>
                  </p:par>
                  <p:par>
                    <p:cTn id="19" fill="hold">
                      <p:stCondLst>
                        <p:cond delay="indefinite"/>
                      </p:stCondLst>
                      <p:childTnLst>
                        <p:par>
                          <p:cTn id="20" fill="hold">
                            <p:stCondLst>
                              <p:cond delay="0"/>
                            </p:stCondLst>
                            <p:childTnLst>
                              <p:par>
                                <p:cTn id="21" presetID="1" presetClass="entr" presetSubtype="0" fill="hold" grpId="0" nodeType="clickEffect">
                                  <p:stCondLst>
                                    <p:cond delay="0"/>
                                  </p:stCondLst>
                                  <p:childTnLst>
                                    <p:set>
                                      <p:cBhvr>
                                        <p:cTn id="22" dur="1" fill="hold">
                                          <p:stCondLst>
                                            <p:cond delay="0"/>
                                          </p:stCondLst>
                                        </p:cTn>
                                        <p:tgtEl>
                                          <p:spTgt spid="5">
                                            <p:txEl>
                                              <p:pRg st="5" end="5"/>
                                            </p:txEl>
                                          </p:spTgt>
                                        </p:tgtEl>
                                        <p:attrNameLst>
                                          <p:attrName>style.visibility</p:attrName>
                                        </p:attrNameLst>
                                      </p:cBhvr>
                                      <p:to>
                                        <p:strVal val="visible"/>
                                      </p:to>
                                    </p:set>
                                  </p:childTnLst>
                                </p:cTn>
                              </p:par>
                            </p:childTnLst>
                          </p:cTn>
                        </p:par>
                      </p:childTnLst>
                    </p:cTn>
                  </p:par>
                  <p:par>
                    <p:cTn id="23" fill="hold">
                      <p:stCondLst>
                        <p:cond delay="indefinite"/>
                      </p:stCondLst>
                      <p:childTnLst>
                        <p:par>
                          <p:cTn id="24" fill="hold">
                            <p:stCondLst>
                              <p:cond delay="0"/>
                            </p:stCondLst>
                            <p:childTnLst>
                              <p:par>
                                <p:cTn id="25" presetID="1" presetClass="entr" presetSubtype="0" fill="hold" grpId="0" nodeType="clickEffect">
                                  <p:stCondLst>
                                    <p:cond delay="0"/>
                                  </p:stCondLst>
                                  <p:childTnLst>
                                    <p:set>
                                      <p:cBhvr>
                                        <p:cTn id="26" dur="1" fill="hold">
                                          <p:stCondLst>
                                            <p:cond delay="0"/>
                                          </p:stCondLst>
                                        </p:cTn>
                                        <p:tgtEl>
                                          <p:spTgt spid="5">
                                            <p:txEl>
                                              <p:pRg st="6" end="6"/>
                                            </p:txEl>
                                          </p:spTgt>
                                        </p:tgtEl>
                                        <p:attrNameLst>
                                          <p:attrName>style.visibility</p:attrName>
                                        </p:attrNameLst>
                                      </p:cBhvr>
                                      <p:to>
                                        <p:strVal val="visible"/>
                                      </p:to>
                                    </p:set>
                                  </p:childTnLst>
                                </p:cTn>
                              </p:par>
                            </p:childTnLst>
                          </p:cTn>
                        </p:par>
                      </p:childTnLst>
                    </p:cTn>
                  </p:par>
                  <p:par>
                    <p:cTn id="27" fill="hold">
                      <p:stCondLst>
                        <p:cond delay="indefinite"/>
                      </p:stCondLst>
                      <p:childTnLst>
                        <p:par>
                          <p:cTn id="28" fill="hold">
                            <p:stCondLst>
                              <p:cond delay="0"/>
                            </p:stCondLst>
                            <p:childTnLst>
                              <p:par>
                                <p:cTn id="29" presetID="1" presetClass="entr" presetSubtype="0" fill="hold" grpId="0" nodeType="clickEffect">
                                  <p:stCondLst>
                                    <p:cond delay="0"/>
                                  </p:stCondLst>
                                  <p:childTnLst>
                                    <p:set>
                                      <p:cBhvr>
                                        <p:cTn id="30" dur="1" fill="hold">
                                          <p:stCondLst>
                                            <p:cond delay="0"/>
                                          </p:stCondLst>
                                        </p:cTn>
                                        <p:tgtEl>
                                          <p:spTgt spid="5">
                                            <p:txEl>
                                              <p:pRg st="7" end="7"/>
                                            </p:txEl>
                                          </p:spTgt>
                                        </p:tgtEl>
                                        <p:attrNameLst>
                                          <p:attrName>style.visibility</p:attrName>
                                        </p:attrNameLst>
                                      </p:cBhvr>
                                      <p:to>
                                        <p:strVal val="visible"/>
                                      </p:to>
                                    </p:set>
                                  </p:childTnLst>
                                </p:cTn>
                              </p:par>
                            </p:childTnLst>
                          </p:cTn>
                        </p:par>
                      </p:childTnLst>
                    </p:cTn>
                  </p:par>
                  <p:par>
                    <p:cTn id="31" fill="hold">
                      <p:stCondLst>
                        <p:cond delay="indefinite"/>
                      </p:stCondLst>
                      <p:childTnLst>
                        <p:par>
                          <p:cTn id="32" fill="hold">
                            <p:stCondLst>
                              <p:cond delay="0"/>
                            </p:stCondLst>
                            <p:childTnLst>
                              <p:par>
                                <p:cTn id="33" presetID="1" presetClass="entr" presetSubtype="0" fill="hold" grpId="0" nodeType="clickEffect">
                                  <p:stCondLst>
                                    <p:cond delay="0"/>
                                  </p:stCondLst>
                                  <p:childTnLst>
                                    <p:set>
                                      <p:cBhvr>
                                        <p:cTn id="34" dur="1" fill="hold">
                                          <p:stCondLst>
                                            <p:cond delay="0"/>
                                          </p:stCondLst>
                                        </p:cTn>
                                        <p:tgtEl>
                                          <p:spTgt spid="5">
                                            <p:txEl>
                                              <p:pRg st="9" end="9"/>
                                            </p:txEl>
                                          </p:spTgt>
                                        </p:tgtEl>
                                        <p:attrNameLst>
                                          <p:attrName>style.visibility</p:attrName>
                                        </p:attrNameLst>
                                      </p:cBhvr>
                                      <p:to>
                                        <p:strVal val="visible"/>
                                      </p:to>
                                    </p:set>
                                  </p:childTnLst>
                                </p:cTn>
                              </p:par>
                            </p:childTnLst>
                          </p:cTn>
                        </p:par>
                      </p:childTnLst>
                    </p:cTn>
                  </p:par>
                  <p:par>
                    <p:cTn id="35" fill="hold">
                      <p:stCondLst>
                        <p:cond delay="indefinite"/>
                      </p:stCondLst>
                      <p:childTnLst>
                        <p:par>
                          <p:cTn id="36" fill="hold">
                            <p:stCondLst>
                              <p:cond delay="0"/>
                            </p:stCondLst>
                            <p:childTnLst>
                              <p:par>
                                <p:cTn id="37" presetID="1" presetClass="entr" presetSubtype="0" fill="hold" grpId="0" nodeType="clickEffect">
                                  <p:stCondLst>
                                    <p:cond delay="0"/>
                                  </p:stCondLst>
                                  <p:childTnLst>
                                    <p:set>
                                      <p:cBhvr>
                                        <p:cTn id="38" dur="1" fill="hold">
                                          <p:stCondLst>
                                            <p:cond delay="0"/>
                                          </p:stCondLst>
                                        </p:cTn>
                                        <p:tgtEl>
                                          <p:spTgt spid="5">
                                            <p:txEl>
                                              <p:pRg st="10" end="10"/>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build="p"/>
    </p:bldLst>
  </p:timing>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Title 1"/>
          <p:cNvSpPr>
            <a:spLocks noGrp="1"/>
          </p:cNvSpPr>
          <p:nvPr>
            <p:ph type="title"/>
          </p:nvPr>
        </p:nvSpPr>
        <p:spPr>
          <a:xfrm>
            <a:off x="457200" y="260648"/>
            <a:ext cx="8229600" cy="868346"/>
          </a:xfrm>
        </p:spPr>
        <p:txBody>
          <a:bodyPr>
            <a:normAutofit/>
          </a:bodyPr>
          <a:lstStyle/>
          <a:p>
            <a:r>
              <a:rPr lang="en-GB" b="1" dirty="0" smtClean="0">
                <a:latin typeface="Century Gothic" pitchFamily="34" charset="0"/>
              </a:rPr>
              <a:t>Porter’s Five Forces</a:t>
            </a:r>
            <a:endParaRPr lang="en-GB" b="1" dirty="0">
              <a:latin typeface="Century Gothic" pitchFamily="34" charset="0"/>
            </a:endParaRPr>
          </a:p>
        </p:txBody>
      </p:sp>
      <p:sp>
        <p:nvSpPr>
          <p:cNvPr id="5" name="Text Box 3"/>
          <p:cNvSpPr txBox="1">
            <a:spLocks noChangeArrowheads="1"/>
          </p:cNvSpPr>
          <p:nvPr/>
        </p:nvSpPr>
        <p:spPr bwMode="auto">
          <a:xfrm>
            <a:off x="538485" y="1700809"/>
            <a:ext cx="8281987" cy="4924425"/>
          </a:xfrm>
          <a:prstGeom prst="rect">
            <a:avLst/>
          </a:prstGeom>
          <a:noFill/>
          <a:ln w="9525">
            <a:noFill/>
            <a:miter lim="800000"/>
            <a:headEnd/>
            <a:tailEnd/>
          </a:ln>
        </p:spPr>
        <p:txBody>
          <a:bodyPr wrap="square" numCol="1">
            <a:spAutoFit/>
          </a:bodyPr>
          <a:lstStyle/>
          <a:p>
            <a:r>
              <a:rPr lang="en-GB" sz="2000" b="1" dirty="0" smtClean="0"/>
              <a:t>4. Threat of New Entry</a:t>
            </a:r>
          </a:p>
          <a:p>
            <a:r>
              <a:rPr lang="en-GB" sz="2000" dirty="0" smtClean="0"/>
              <a:t>If a new businesses can be easily started up in your sector without substantial investment - then this is a threat. </a:t>
            </a:r>
          </a:p>
          <a:p>
            <a:r>
              <a:rPr lang="en-GB" sz="2000" dirty="0" smtClean="0"/>
              <a:t>The Internet has made this a reality in many sectors, especially publishing! </a:t>
            </a:r>
          </a:p>
          <a:p>
            <a:endParaRPr lang="en-GB" sz="2000" dirty="0" smtClean="0"/>
          </a:p>
          <a:p>
            <a:r>
              <a:rPr lang="en-GB" sz="2000" dirty="0" smtClean="0"/>
              <a:t>So ask yourself the questions:</a:t>
            </a:r>
          </a:p>
          <a:p>
            <a:pPr>
              <a:buFont typeface="Arial" pitchFamily="34" charset="0"/>
              <a:buChar char="•"/>
            </a:pPr>
            <a:r>
              <a:rPr lang="en-GB" sz="2000" dirty="0" smtClean="0"/>
              <a:t>What’s the threat of new businesses starting in this sector?</a:t>
            </a:r>
          </a:p>
          <a:p>
            <a:pPr>
              <a:buFont typeface="Arial" pitchFamily="34" charset="0"/>
              <a:buChar char="•"/>
            </a:pPr>
            <a:r>
              <a:rPr lang="en-GB" sz="2000" dirty="0" smtClean="0"/>
              <a:t>How easy is it to start up in this business?</a:t>
            </a:r>
          </a:p>
          <a:p>
            <a:pPr>
              <a:buFont typeface="Arial" pitchFamily="34" charset="0"/>
              <a:buChar char="•"/>
            </a:pPr>
            <a:r>
              <a:rPr lang="en-GB" sz="2000" dirty="0" smtClean="0"/>
              <a:t>What are the rules and regulations?</a:t>
            </a:r>
          </a:p>
          <a:p>
            <a:pPr>
              <a:buFont typeface="Arial" pitchFamily="34" charset="0"/>
              <a:buChar char="•"/>
            </a:pPr>
            <a:r>
              <a:rPr lang="en-GB" sz="2000" dirty="0" smtClean="0"/>
              <a:t>What finance would be needed to start-up?</a:t>
            </a:r>
          </a:p>
          <a:p>
            <a:pPr>
              <a:buFont typeface="Arial" pitchFamily="34" charset="0"/>
              <a:buChar char="•"/>
            </a:pPr>
            <a:r>
              <a:rPr lang="en-GB" sz="2000" dirty="0" smtClean="0"/>
              <a:t>Are there barriers to entry which give you greater power?</a:t>
            </a:r>
          </a:p>
          <a:p>
            <a:pPr>
              <a:buFont typeface="Arial" pitchFamily="34" charset="0"/>
              <a:buChar char="•"/>
            </a:pPr>
            <a:endParaRPr lang="en-GB" sz="2000" dirty="0" smtClean="0"/>
          </a:p>
          <a:p>
            <a:r>
              <a:rPr lang="en-GB" i="1" dirty="0" smtClean="0"/>
              <a:t>An example is web design, as there are independents in every location. This is an easy market to enter with few requirements, other than skills, initiative and relevant hardware and software. This does mean there are many new entrants!</a:t>
            </a:r>
            <a:endParaRPr lang="en-GB" i="1" dirty="0"/>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5">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5">
                                            <p:txEl>
                                              <p:pRg st="1" end="1"/>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grpId="0" nodeType="clickEffect">
                                  <p:stCondLst>
                                    <p:cond delay="0"/>
                                  </p:stCondLst>
                                  <p:childTnLst>
                                    <p:set>
                                      <p:cBhvr>
                                        <p:cTn id="14" dur="1" fill="hold">
                                          <p:stCondLst>
                                            <p:cond delay="0"/>
                                          </p:stCondLst>
                                        </p:cTn>
                                        <p:tgtEl>
                                          <p:spTgt spid="5">
                                            <p:txEl>
                                              <p:pRg st="2" end="2"/>
                                            </p:txEl>
                                          </p:spTgt>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grpId="0" nodeType="clickEffect">
                                  <p:stCondLst>
                                    <p:cond delay="0"/>
                                  </p:stCondLst>
                                  <p:childTnLst>
                                    <p:set>
                                      <p:cBhvr>
                                        <p:cTn id="18" dur="1" fill="hold">
                                          <p:stCondLst>
                                            <p:cond delay="0"/>
                                          </p:stCondLst>
                                        </p:cTn>
                                        <p:tgtEl>
                                          <p:spTgt spid="5">
                                            <p:txEl>
                                              <p:pRg st="4" end="4"/>
                                            </p:txEl>
                                          </p:spTgt>
                                        </p:tgtEl>
                                        <p:attrNameLst>
                                          <p:attrName>style.visibility</p:attrName>
                                        </p:attrNameLst>
                                      </p:cBhvr>
                                      <p:to>
                                        <p:strVal val="visible"/>
                                      </p:to>
                                    </p:set>
                                  </p:childTnLst>
                                </p:cTn>
                              </p:par>
                            </p:childTnLst>
                          </p:cTn>
                        </p:par>
                      </p:childTnLst>
                    </p:cTn>
                  </p:par>
                  <p:par>
                    <p:cTn id="19" fill="hold">
                      <p:stCondLst>
                        <p:cond delay="indefinite"/>
                      </p:stCondLst>
                      <p:childTnLst>
                        <p:par>
                          <p:cTn id="20" fill="hold">
                            <p:stCondLst>
                              <p:cond delay="0"/>
                            </p:stCondLst>
                            <p:childTnLst>
                              <p:par>
                                <p:cTn id="21" presetID="1" presetClass="entr" presetSubtype="0" fill="hold" grpId="0" nodeType="clickEffect">
                                  <p:stCondLst>
                                    <p:cond delay="0"/>
                                  </p:stCondLst>
                                  <p:childTnLst>
                                    <p:set>
                                      <p:cBhvr>
                                        <p:cTn id="22" dur="1" fill="hold">
                                          <p:stCondLst>
                                            <p:cond delay="0"/>
                                          </p:stCondLst>
                                        </p:cTn>
                                        <p:tgtEl>
                                          <p:spTgt spid="5">
                                            <p:txEl>
                                              <p:pRg st="5" end="5"/>
                                            </p:txEl>
                                          </p:spTgt>
                                        </p:tgtEl>
                                        <p:attrNameLst>
                                          <p:attrName>style.visibility</p:attrName>
                                        </p:attrNameLst>
                                      </p:cBhvr>
                                      <p:to>
                                        <p:strVal val="visible"/>
                                      </p:to>
                                    </p:set>
                                  </p:childTnLst>
                                </p:cTn>
                              </p:par>
                            </p:childTnLst>
                          </p:cTn>
                        </p:par>
                      </p:childTnLst>
                    </p:cTn>
                  </p:par>
                  <p:par>
                    <p:cTn id="23" fill="hold">
                      <p:stCondLst>
                        <p:cond delay="indefinite"/>
                      </p:stCondLst>
                      <p:childTnLst>
                        <p:par>
                          <p:cTn id="24" fill="hold">
                            <p:stCondLst>
                              <p:cond delay="0"/>
                            </p:stCondLst>
                            <p:childTnLst>
                              <p:par>
                                <p:cTn id="25" presetID="1" presetClass="entr" presetSubtype="0" fill="hold" grpId="0" nodeType="clickEffect">
                                  <p:stCondLst>
                                    <p:cond delay="0"/>
                                  </p:stCondLst>
                                  <p:childTnLst>
                                    <p:set>
                                      <p:cBhvr>
                                        <p:cTn id="26" dur="1" fill="hold">
                                          <p:stCondLst>
                                            <p:cond delay="0"/>
                                          </p:stCondLst>
                                        </p:cTn>
                                        <p:tgtEl>
                                          <p:spTgt spid="5">
                                            <p:txEl>
                                              <p:pRg st="6" end="6"/>
                                            </p:txEl>
                                          </p:spTgt>
                                        </p:tgtEl>
                                        <p:attrNameLst>
                                          <p:attrName>style.visibility</p:attrName>
                                        </p:attrNameLst>
                                      </p:cBhvr>
                                      <p:to>
                                        <p:strVal val="visible"/>
                                      </p:to>
                                    </p:set>
                                  </p:childTnLst>
                                </p:cTn>
                              </p:par>
                            </p:childTnLst>
                          </p:cTn>
                        </p:par>
                      </p:childTnLst>
                    </p:cTn>
                  </p:par>
                  <p:par>
                    <p:cTn id="27" fill="hold">
                      <p:stCondLst>
                        <p:cond delay="indefinite"/>
                      </p:stCondLst>
                      <p:childTnLst>
                        <p:par>
                          <p:cTn id="28" fill="hold">
                            <p:stCondLst>
                              <p:cond delay="0"/>
                            </p:stCondLst>
                            <p:childTnLst>
                              <p:par>
                                <p:cTn id="29" presetID="1" presetClass="entr" presetSubtype="0" fill="hold" grpId="0" nodeType="clickEffect">
                                  <p:stCondLst>
                                    <p:cond delay="0"/>
                                  </p:stCondLst>
                                  <p:childTnLst>
                                    <p:set>
                                      <p:cBhvr>
                                        <p:cTn id="30" dur="1" fill="hold">
                                          <p:stCondLst>
                                            <p:cond delay="0"/>
                                          </p:stCondLst>
                                        </p:cTn>
                                        <p:tgtEl>
                                          <p:spTgt spid="5">
                                            <p:txEl>
                                              <p:pRg st="7" end="7"/>
                                            </p:txEl>
                                          </p:spTgt>
                                        </p:tgtEl>
                                        <p:attrNameLst>
                                          <p:attrName>style.visibility</p:attrName>
                                        </p:attrNameLst>
                                      </p:cBhvr>
                                      <p:to>
                                        <p:strVal val="visible"/>
                                      </p:to>
                                    </p:set>
                                  </p:childTnLst>
                                </p:cTn>
                              </p:par>
                            </p:childTnLst>
                          </p:cTn>
                        </p:par>
                      </p:childTnLst>
                    </p:cTn>
                  </p:par>
                  <p:par>
                    <p:cTn id="31" fill="hold">
                      <p:stCondLst>
                        <p:cond delay="indefinite"/>
                      </p:stCondLst>
                      <p:childTnLst>
                        <p:par>
                          <p:cTn id="32" fill="hold">
                            <p:stCondLst>
                              <p:cond delay="0"/>
                            </p:stCondLst>
                            <p:childTnLst>
                              <p:par>
                                <p:cTn id="33" presetID="1" presetClass="entr" presetSubtype="0" fill="hold" grpId="0" nodeType="clickEffect">
                                  <p:stCondLst>
                                    <p:cond delay="0"/>
                                  </p:stCondLst>
                                  <p:childTnLst>
                                    <p:set>
                                      <p:cBhvr>
                                        <p:cTn id="34" dur="1" fill="hold">
                                          <p:stCondLst>
                                            <p:cond delay="0"/>
                                          </p:stCondLst>
                                        </p:cTn>
                                        <p:tgtEl>
                                          <p:spTgt spid="5">
                                            <p:txEl>
                                              <p:pRg st="8" end="8"/>
                                            </p:txEl>
                                          </p:spTgt>
                                        </p:tgtEl>
                                        <p:attrNameLst>
                                          <p:attrName>style.visibility</p:attrName>
                                        </p:attrNameLst>
                                      </p:cBhvr>
                                      <p:to>
                                        <p:strVal val="visible"/>
                                      </p:to>
                                    </p:set>
                                  </p:childTnLst>
                                </p:cTn>
                              </p:par>
                            </p:childTnLst>
                          </p:cTn>
                        </p:par>
                      </p:childTnLst>
                    </p:cTn>
                  </p:par>
                  <p:par>
                    <p:cTn id="35" fill="hold">
                      <p:stCondLst>
                        <p:cond delay="indefinite"/>
                      </p:stCondLst>
                      <p:childTnLst>
                        <p:par>
                          <p:cTn id="36" fill="hold">
                            <p:stCondLst>
                              <p:cond delay="0"/>
                            </p:stCondLst>
                            <p:childTnLst>
                              <p:par>
                                <p:cTn id="37" presetID="1" presetClass="entr" presetSubtype="0" fill="hold" grpId="0" nodeType="clickEffect">
                                  <p:stCondLst>
                                    <p:cond delay="0"/>
                                  </p:stCondLst>
                                  <p:childTnLst>
                                    <p:set>
                                      <p:cBhvr>
                                        <p:cTn id="38" dur="1" fill="hold">
                                          <p:stCondLst>
                                            <p:cond delay="0"/>
                                          </p:stCondLst>
                                        </p:cTn>
                                        <p:tgtEl>
                                          <p:spTgt spid="5">
                                            <p:txEl>
                                              <p:pRg st="9" end="9"/>
                                            </p:txEl>
                                          </p:spTgt>
                                        </p:tgtEl>
                                        <p:attrNameLst>
                                          <p:attrName>style.visibility</p:attrName>
                                        </p:attrNameLst>
                                      </p:cBhvr>
                                      <p:to>
                                        <p:strVal val="visible"/>
                                      </p:to>
                                    </p:set>
                                  </p:childTnLst>
                                </p:cTn>
                              </p:par>
                            </p:childTnLst>
                          </p:cTn>
                        </p:par>
                      </p:childTnLst>
                    </p:cTn>
                  </p:par>
                  <p:par>
                    <p:cTn id="39" fill="hold">
                      <p:stCondLst>
                        <p:cond delay="indefinite"/>
                      </p:stCondLst>
                      <p:childTnLst>
                        <p:par>
                          <p:cTn id="40" fill="hold">
                            <p:stCondLst>
                              <p:cond delay="0"/>
                            </p:stCondLst>
                            <p:childTnLst>
                              <p:par>
                                <p:cTn id="41" presetID="1" presetClass="entr" presetSubtype="0" fill="hold" grpId="0" nodeType="clickEffect">
                                  <p:stCondLst>
                                    <p:cond delay="0"/>
                                  </p:stCondLst>
                                  <p:childTnLst>
                                    <p:set>
                                      <p:cBhvr>
                                        <p:cTn id="42" dur="1" fill="hold">
                                          <p:stCondLst>
                                            <p:cond delay="0"/>
                                          </p:stCondLst>
                                        </p:cTn>
                                        <p:tgtEl>
                                          <p:spTgt spid="5">
                                            <p:txEl>
                                              <p:pRg st="11" end="11"/>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build="p"/>
    </p:bldLst>
  </p:timing>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Title 1"/>
          <p:cNvSpPr>
            <a:spLocks noGrp="1"/>
          </p:cNvSpPr>
          <p:nvPr>
            <p:ph type="title"/>
          </p:nvPr>
        </p:nvSpPr>
        <p:spPr>
          <a:xfrm>
            <a:off x="457200" y="260648"/>
            <a:ext cx="8229600" cy="868346"/>
          </a:xfrm>
        </p:spPr>
        <p:txBody>
          <a:bodyPr>
            <a:normAutofit/>
          </a:bodyPr>
          <a:lstStyle/>
          <a:p>
            <a:r>
              <a:rPr lang="en-GB" b="1" dirty="0" smtClean="0">
                <a:latin typeface="Century Gothic" pitchFamily="34" charset="0"/>
              </a:rPr>
              <a:t>Porter’s Five Forces</a:t>
            </a:r>
            <a:endParaRPr lang="en-GB" b="1" dirty="0">
              <a:latin typeface="Century Gothic" pitchFamily="34" charset="0"/>
            </a:endParaRPr>
          </a:p>
        </p:txBody>
      </p:sp>
      <p:sp>
        <p:nvSpPr>
          <p:cNvPr id="5" name="Text Box 3"/>
          <p:cNvSpPr txBox="1">
            <a:spLocks noChangeArrowheads="1"/>
          </p:cNvSpPr>
          <p:nvPr/>
        </p:nvSpPr>
        <p:spPr bwMode="auto">
          <a:xfrm>
            <a:off x="538485" y="1700809"/>
            <a:ext cx="8281987" cy="4647426"/>
          </a:xfrm>
          <a:prstGeom prst="rect">
            <a:avLst/>
          </a:prstGeom>
          <a:noFill/>
          <a:ln w="9525">
            <a:noFill/>
            <a:miter lim="800000"/>
            <a:headEnd/>
            <a:tailEnd/>
          </a:ln>
        </p:spPr>
        <p:txBody>
          <a:bodyPr wrap="square" numCol="1">
            <a:spAutoFit/>
          </a:bodyPr>
          <a:lstStyle/>
          <a:p>
            <a:r>
              <a:rPr lang="en-GB" sz="2000" b="1" dirty="0" smtClean="0"/>
              <a:t>5. Threat of Substitution</a:t>
            </a:r>
          </a:p>
          <a:p>
            <a:r>
              <a:rPr lang="en-GB" sz="2000" dirty="0" smtClean="0"/>
              <a:t>If there are available alternatives then the threat of substitution increases.</a:t>
            </a:r>
          </a:p>
          <a:p>
            <a:endParaRPr lang="en-GB" sz="2000" dirty="0" smtClean="0"/>
          </a:p>
          <a:p>
            <a:pPr>
              <a:buFont typeface="Arial" pitchFamily="34" charset="0"/>
              <a:buChar char="•"/>
            </a:pPr>
            <a:r>
              <a:rPr lang="en-GB" sz="2000" dirty="0" smtClean="0"/>
              <a:t>How easy is it to find an alternative to this product or service?</a:t>
            </a:r>
          </a:p>
          <a:p>
            <a:pPr>
              <a:buFont typeface="Arial" pitchFamily="34" charset="0"/>
              <a:buChar char="•"/>
            </a:pPr>
            <a:endParaRPr lang="en-GB" sz="2000" dirty="0" smtClean="0"/>
          </a:p>
          <a:p>
            <a:pPr>
              <a:buFont typeface="Arial" pitchFamily="34" charset="0"/>
              <a:buChar char="•"/>
            </a:pPr>
            <a:r>
              <a:rPr lang="en-GB" sz="2000" dirty="0" smtClean="0"/>
              <a:t>Can it be outsourced? Or automated?</a:t>
            </a:r>
          </a:p>
          <a:p>
            <a:pPr>
              <a:buFont typeface="Arial" pitchFamily="34" charset="0"/>
              <a:buChar char="•"/>
            </a:pPr>
            <a:endParaRPr lang="en-GB" sz="2000" dirty="0" smtClean="0"/>
          </a:p>
          <a:p>
            <a:r>
              <a:rPr lang="en-GB" i="1" dirty="0" smtClean="0"/>
              <a:t>The substitute to all services is DIY. For example hairdressing or writing a will. Focus is on expertise, customer service or added value.</a:t>
            </a:r>
          </a:p>
          <a:p>
            <a:pPr>
              <a:buFont typeface="Arial" pitchFamily="34" charset="0"/>
              <a:buChar char="•"/>
            </a:pPr>
            <a:endParaRPr lang="en-GB" sz="2000" dirty="0" smtClean="0"/>
          </a:p>
          <a:p>
            <a:r>
              <a:rPr lang="en-GB" sz="2000" dirty="0" smtClean="0">
                <a:solidFill>
                  <a:srgbClr val="FF0000"/>
                </a:solidFill>
              </a:rPr>
              <a:t>THIS DOES NOT MEAN OTHER </a:t>
            </a:r>
            <a:r>
              <a:rPr lang="en-GB" sz="2000" b="1" u="sng" dirty="0" smtClean="0">
                <a:solidFill>
                  <a:srgbClr val="FF0000"/>
                </a:solidFill>
              </a:rPr>
              <a:t>DIRECT</a:t>
            </a:r>
            <a:r>
              <a:rPr lang="en-GB" sz="2000" dirty="0" smtClean="0">
                <a:solidFill>
                  <a:srgbClr val="FF0000"/>
                </a:solidFill>
              </a:rPr>
              <a:t> COMPETITORS. Substitution refers to where customers can fulfil the same need or desire through an alternative way – i.e. A threat to the vitamin market would be fresh produce or ‘boost’ drinks.</a:t>
            </a: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5">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5">
                                            <p:txEl>
                                              <p:pRg st="1" end="1"/>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grpId="0" nodeType="clickEffect">
                                  <p:stCondLst>
                                    <p:cond delay="0"/>
                                  </p:stCondLst>
                                  <p:childTnLst>
                                    <p:set>
                                      <p:cBhvr>
                                        <p:cTn id="14" dur="1" fill="hold">
                                          <p:stCondLst>
                                            <p:cond delay="0"/>
                                          </p:stCondLst>
                                        </p:cTn>
                                        <p:tgtEl>
                                          <p:spTgt spid="5">
                                            <p:txEl>
                                              <p:pRg st="3" end="3"/>
                                            </p:txEl>
                                          </p:spTgt>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grpId="0" nodeType="clickEffect">
                                  <p:stCondLst>
                                    <p:cond delay="0"/>
                                  </p:stCondLst>
                                  <p:childTnLst>
                                    <p:set>
                                      <p:cBhvr>
                                        <p:cTn id="18" dur="1" fill="hold">
                                          <p:stCondLst>
                                            <p:cond delay="0"/>
                                          </p:stCondLst>
                                        </p:cTn>
                                        <p:tgtEl>
                                          <p:spTgt spid="5">
                                            <p:txEl>
                                              <p:pRg st="5" end="5"/>
                                            </p:txEl>
                                          </p:spTgt>
                                        </p:tgtEl>
                                        <p:attrNameLst>
                                          <p:attrName>style.visibility</p:attrName>
                                        </p:attrNameLst>
                                      </p:cBhvr>
                                      <p:to>
                                        <p:strVal val="visible"/>
                                      </p:to>
                                    </p:set>
                                  </p:childTnLst>
                                </p:cTn>
                              </p:par>
                            </p:childTnLst>
                          </p:cTn>
                        </p:par>
                      </p:childTnLst>
                    </p:cTn>
                  </p:par>
                  <p:par>
                    <p:cTn id="19" fill="hold">
                      <p:stCondLst>
                        <p:cond delay="indefinite"/>
                      </p:stCondLst>
                      <p:childTnLst>
                        <p:par>
                          <p:cTn id="20" fill="hold">
                            <p:stCondLst>
                              <p:cond delay="0"/>
                            </p:stCondLst>
                            <p:childTnLst>
                              <p:par>
                                <p:cTn id="21" presetID="1" presetClass="entr" presetSubtype="0" fill="hold" grpId="0" nodeType="clickEffect">
                                  <p:stCondLst>
                                    <p:cond delay="0"/>
                                  </p:stCondLst>
                                  <p:childTnLst>
                                    <p:set>
                                      <p:cBhvr>
                                        <p:cTn id="22" dur="1" fill="hold">
                                          <p:stCondLst>
                                            <p:cond delay="0"/>
                                          </p:stCondLst>
                                        </p:cTn>
                                        <p:tgtEl>
                                          <p:spTgt spid="5">
                                            <p:txEl>
                                              <p:pRg st="7" end="7"/>
                                            </p:txEl>
                                          </p:spTgt>
                                        </p:tgtEl>
                                        <p:attrNameLst>
                                          <p:attrName>style.visibility</p:attrName>
                                        </p:attrNameLst>
                                      </p:cBhvr>
                                      <p:to>
                                        <p:strVal val="visible"/>
                                      </p:to>
                                    </p:set>
                                  </p:childTnLst>
                                </p:cTn>
                              </p:par>
                            </p:childTnLst>
                          </p:cTn>
                        </p:par>
                      </p:childTnLst>
                    </p:cTn>
                  </p:par>
                  <p:par>
                    <p:cTn id="23" fill="hold">
                      <p:stCondLst>
                        <p:cond delay="indefinite"/>
                      </p:stCondLst>
                      <p:childTnLst>
                        <p:par>
                          <p:cTn id="24" fill="hold">
                            <p:stCondLst>
                              <p:cond delay="0"/>
                            </p:stCondLst>
                            <p:childTnLst>
                              <p:par>
                                <p:cTn id="25" presetID="1" presetClass="entr" presetSubtype="0" fill="hold" grpId="0" nodeType="clickEffect">
                                  <p:stCondLst>
                                    <p:cond delay="0"/>
                                  </p:stCondLst>
                                  <p:childTnLst>
                                    <p:set>
                                      <p:cBhvr>
                                        <p:cTn id="26" dur="1" fill="hold">
                                          <p:stCondLst>
                                            <p:cond delay="0"/>
                                          </p:stCondLst>
                                        </p:cTn>
                                        <p:tgtEl>
                                          <p:spTgt spid="5">
                                            <p:txEl>
                                              <p:pRg st="9" end="9"/>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build="p"/>
    </p:bldLst>
  </p:timing>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Title 1"/>
          <p:cNvSpPr>
            <a:spLocks noGrp="1"/>
          </p:cNvSpPr>
          <p:nvPr>
            <p:ph type="title"/>
          </p:nvPr>
        </p:nvSpPr>
        <p:spPr>
          <a:xfrm>
            <a:off x="457200" y="260648"/>
            <a:ext cx="8229600" cy="868346"/>
          </a:xfrm>
        </p:spPr>
        <p:txBody>
          <a:bodyPr>
            <a:normAutofit/>
          </a:bodyPr>
          <a:lstStyle/>
          <a:p>
            <a:r>
              <a:rPr lang="en-GB" b="1" dirty="0" smtClean="0">
                <a:latin typeface="Century Gothic" pitchFamily="34" charset="0"/>
              </a:rPr>
              <a:t>Porter’s Five Forces</a:t>
            </a:r>
            <a:endParaRPr lang="en-GB" b="1" dirty="0">
              <a:latin typeface="Century Gothic" pitchFamily="34" charset="0"/>
            </a:endParaRPr>
          </a:p>
        </p:txBody>
      </p:sp>
      <p:pic>
        <p:nvPicPr>
          <p:cNvPr id="69634" name="Picture 2"/>
          <p:cNvPicPr>
            <a:picLocks noChangeAspect="1" noChangeArrowheads="1"/>
          </p:cNvPicPr>
          <p:nvPr/>
        </p:nvPicPr>
        <p:blipFill>
          <a:blip r:embed="rId2" cstate="print"/>
          <a:srcRect l="25688" t="17438" r="27653" b="6520"/>
          <a:stretch>
            <a:fillRect/>
          </a:stretch>
        </p:blipFill>
        <p:spPr bwMode="auto">
          <a:xfrm>
            <a:off x="1115616" y="2204864"/>
            <a:ext cx="2982390" cy="3888432"/>
          </a:xfrm>
          <a:prstGeom prst="rect">
            <a:avLst/>
          </a:prstGeom>
          <a:noFill/>
          <a:ln w="9525">
            <a:noFill/>
            <a:miter lim="800000"/>
            <a:headEnd/>
            <a:tailEnd/>
          </a:ln>
        </p:spPr>
      </p:pic>
      <p:sp>
        <p:nvSpPr>
          <p:cNvPr id="7" name="TextBox 6"/>
          <p:cNvSpPr txBox="1"/>
          <p:nvPr/>
        </p:nvSpPr>
        <p:spPr>
          <a:xfrm>
            <a:off x="4716016" y="3501008"/>
            <a:ext cx="3749809" cy="369332"/>
          </a:xfrm>
          <a:prstGeom prst="rect">
            <a:avLst/>
          </a:prstGeom>
          <a:noFill/>
        </p:spPr>
        <p:txBody>
          <a:bodyPr wrap="none" rtlCol="0">
            <a:spAutoFit/>
          </a:bodyPr>
          <a:lstStyle/>
          <a:p>
            <a:r>
              <a:rPr lang="en-GB" u="sng" dirty="0" smtClean="0">
                <a:solidFill>
                  <a:srgbClr val="002060"/>
                </a:solidFill>
              </a:rPr>
              <a:t>http://www.mindtools.com/rs/Porter</a:t>
            </a:r>
            <a:endParaRPr lang="en-GB" u="sng" dirty="0">
              <a:solidFill>
                <a:srgbClr val="002060"/>
              </a:solidFill>
            </a:endParaRPr>
          </a:p>
        </p:txBody>
      </p:sp>
    </p:spTree>
  </p:cSld>
  <p:clrMapOvr>
    <a:masterClrMapping/>
  </p:clrMapOvr>
  <p:timing>
    <p:tnLst>
      <p:par>
        <p:cTn id="1" dur="indefinite" restart="never" nodeType="tmRoot"/>
      </p:par>
    </p:tnLst>
  </p:timing>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146" name="Text Box 3"/>
          <p:cNvSpPr txBox="1">
            <a:spLocks noChangeArrowheads="1"/>
          </p:cNvSpPr>
          <p:nvPr/>
        </p:nvSpPr>
        <p:spPr bwMode="auto">
          <a:xfrm>
            <a:off x="827088" y="1844824"/>
            <a:ext cx="7993062" cy="2893100"/>
          </a:xfrm>
          <a:prstGeom prst="rect">
            <a:avLst/>
          </a:prstGeom>
          <a:noFill/>
          <a:ln w="9525">
            <a:noFill/>
            <a:miter lim="800000"/>
            <a:headEnd/>
            <a:tailEnd/>
          </a:ln>
        </p:spPr>
        <p:txBody>
          <a:bodyPr>
            <a:spAutoFit/>
          </a:bodyPr>
          <a:lstStyle/>
          <a:p>
            <a:pPr marL="514350" indent="-514350" eaLnBrk="0" hangingPunct="0">
              <a:spcBef>
                <a:spcPct val="50000"/>
              </a:spcBef>
            </a:pPr>
            <a:r>
              <a:rPr lang="en-GB" sz="2800" dirty="0" smtClean="0">
                <a:latin typeface="Tahoma" pitchFamily="34" charset="0"/>
                <a:ea typeface="ＭＳ Ｐゴシック" pitchFamily="-112" charset="-128"/>
              </a:rPr>
              <a:t>Who are your </a:t>
            </a:r>
            <a:r>
              <a:rPr lang="en-GB" sz="2800" u="sng" dirty="0" smtClean="0">
                <a:latin typeface="Tahoma" pitchFamily="34" charset="0"/>
                <a:ea typeface="ＭＳ Ｐゴシック" pitchFamily="-112" charset="-128"/>
              </a:rPr>
              <a:t>competitors</a:t>
            </a:r>
            <a:r>
              <a:rPr lang="en-GB" sz="2800" dirty="0" smtClean="0">
                <a:latin typeface="Tahoma" pitchFamily="34" charset="0"/>
                <a:ea typeface="ＭＳ Ｐゴシック" pitchFamily="-112" charset="-128"/>
              </a:rPr>
              <a:t> going to be? </a:t>
            </a:r>
          </a:p>
          <a:p>
            <a:pPr marL="514350" indent="-514350" eaLnBrk="0" hangingPunct="0">
              <a:spcBef>
                <a:spcPct val="50000"/>
              </a:spcBef>
            </a:pPr>
            <a:endParaRPr lang="en-GB" sz="2800" dirty="0" smtClean="0">
              <a:latin typeface="Tahoma" pitchFamily="34" charset="0"/>
              <a:ea typeface="ＭＳ Ｐゴシック" pitchFamily="-112" charset="-128"/>
            </a:endParaRPr>
          </a:p>
          <a:p>
            <a:pPr marL="514350" indent="-514350" eaLnBrk="0" hangingPunct="0">
              <a:spcBef>
                <a:spcPct val="50000"/>
              </a:spcBef>
            </a:pPr>
            <a:r>
              <a:rPr lang="en-GB" sz="2800" dirty="0" smtClean="0">
                <a:latin typeface="Tahoma" pitchFamily="34" charset="0"/>
                <a:ea typeface="ＭＳ Ｐゴシック" pitchFamily="-112" charset="-128"/>
              </a:rPr>
              <a:t>Can you identify three distinct competitors (think substitutes, new entrants, direct, suppliers)?</a:t>
            </a:r>
          </a:p>
          <a:p>
            <a:pPr marL="514350" indent="-514350" eaLnBrk="0" hangingPunct="0">
              <a:spcBef>
                <a:spcPct val="50000"/>
              </a:spcBef>
            </a:pPr>
            <a:endParaRPr lang="en-GB" sz="2800" dirty="0" smtClean="0">
              <a:latin typeface="Tahoma" pitchFamily="34" charset="0"/>
              <a:ea typeface="ＭＳ Ｐゴシック" pitchFamily="-112" charset="-128"/>
            </a:endParaRPr>
          </a:p>
        </p:txBody>
      </p:sp>
      <p:sp>
        <p:nvSpPr>
          <p:cNvPr id="6" name="Title 1"/>
          <p:cNvSpPr>
            <a:spLocks noGrp="1"/>
          </p:cNvSpPr>
          <p:nvPr>
            <p:ph type="title"/>
          </p:nvPr>
        </p:nvSpPr>
        <p:spPr>
          <a:xfrm>
            <a:off x="457200" y="328406"/>
            <a:ext cx="8229600" cy="868346"/>
          </a:xfrm>
        </p:spPr>
        <p:txBody>
          <a:bodyPr/>
          <a:lstStyle/>
          <a:p>
            <a:r>
              <a:rPr lang="en-GB" b="1" dirty="0" smtClean="0"/>
              <a:t>Your Ideas...</a:t>
            </a:r>
            <a:endParaRPr lang="en-GB" b="1" dirty="0"/>
          </a:p>
        </p:txBody>
      </p:sp>
    </p:spTree>
  </p:cSld>
  <p:clrMapOvr>
    <a:masterClrMapping/>
  </p:clrMapOvr>
  <p:timing>
    <p:tnLst>
      <p:par>
        <p:cTn id="1" dur="indefinite" restart="never" nodeType="tmRoot"/>
      </p:par>
    </p:tnLst>
  </p:timing>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Title 1"/>
          <p:cNvSpPr>
            <a:spLocks noGrp="1"/>
          </p:cNvSpPr>
          <p:nvPr>
            <p:ph type="title"/>
          </p:nvPr>
        </p:nvSpPr>
        <p:spPr>
          <a:xfrm>
            <a:off x="457200" y="260648"/>
            <a:ext cx="8229600" cy="868346"/>
          </a:xfrm>
        </p:spPr>
        <p:txBody>
          <a:bodyPr>
            <a:normAutofit/>
          </a:bodyPr>
          <a:lstStyle/>
          <a:p>
            <a:r>
              <a:rPr lang="en-GB" b="1" dirty="0" smtClean="0">
                <a:latin typeface="Century Gothic" pitchFamily="34" charset="0"/>
              </a:rPr>
              <a:t>Competitive Advantage</a:t>
            </a:r>
            <a:endParaRPr lang="en-GB" b="1" dirty="0">
              <a:latin typeface="Century Gothic" pitchFamily="34" charset="0"/>
            </a:endParaRPr>
          </a:p>
        </p:txBody>
      </p:sp>
      <p:sp>
        <p:nvSpPr>
          <p:cNvPr id="8" name="Text Box 3"/>
          <p:cNvSpPr txBox="1">
            <a:spLocks noChangeArrowheads="1"/>
          </p:cNvSpPr>
          <p:nvPr/>
        </p:nvSpPr>
        <p:spPr bwMode="auto">
          <a:xfrm>
            <a:off x="971600" y="3140969"/>
            <a:ext cx="6552728" cy="2062103"/>
          </a:xfrm>
          <a:prstGeom prst="rect">
            <a:avLst/>
          </a:prstGeom>
          <a:noFill/>
          <a:ln w="9525">
            <a:noFill/>
            <a:miter lim="800000"/>
            <a:headEnd/>
            <a:tailEnd/>
          </a:ln>
        </p:spPr>
        <p:txBody>
          <a:bodyPr wrap="square" numCol="1">
            <a:spAutoFit/>
          </a:bodyPr>
          <a:lstStyle/>
          <a:p>
            <a:pPr algn="ctr"/>
            <a:r>
              <a:rPr lang="en-GB" sz="4000" b="1" dirty="0" smtClean="0">
                <a:solidFill>
                  <a:srgbClr val="0070C0"/>
                </a:solidFill>
                <a:latin typeface="Lucida Sans Unicode" pitchFamily="34" charset="0"/>
                <a:cs typeface="Lucida Sans Unicode" pitchFamily="34" charset="0"/>
              </a:rPr>
              <a:t>How do you get a competitive advantage?</a:t>
            </a:r>
          </a:p>
          <a:p>
            <a:pPr algn="ctr"/>
            <a:r>
              <a:rPr lang="en-GB" sz="2400" b="1" i="1" dirty="0" smtClean="0">
                <a:solidFill>
                  <a:srgbClr val="0070C0"/>
                </a:solidFill>
                <a:latin typeface="Lucida Sans Unicode" pitchFamily="34" charset="0"/>
                <a:cs typeface="Lucida Sans Unicode" pitchFamily="34" charset="0"/>
              </a:rPr>
              <a:t>(What influences your decision when choosing a product/service?)</a:t>
            </a:r>
          </a:p>
        </p:txBody>
      </p:sp>
    </p:spTree>
  </p:cSld>
  <p:clrMapOvr>
    <a:masterClrMapping/>
  </p:clrMapOvr>
  <p:timing>
    <p:tnLst>
      <p:par>
        <p:cTn id="1" dur="indefinite" restart="never" nodeType="tmRoot"/>
      </p:par>
    </p:tnLst>
  </p:timing>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Title 1"/>
          <p:cNvSpPr>
            <a:spLocks noGrp="1"/>
          </p:cNvSpPr>
          <p:nvPr>
            <p:ph type="title"/>
          </p:nvPr>
        </p:nvSpPr>
        <p:spPr>
          <a:xfrm>
            <a:off x="457200" y="260648"/>
            <a:ext cx="8229600" cy="868346"/>
          </a:xfrm>
        </p:spPr>
        <p:txBody>
          <a:bodyPr>
            <a:normAutofit/>
          </a:bodyPr>
          <a:lstStyle/>
          <a:p>
            <a:r>
              <a:rPr lang="en-GB" b="1" dirty="0" smtClean="0">
                <a:latin typeface="Century Gothic" pitchFamily="34" charset="0"/>
              </a:rPr>
              <a:t>Competitive Advantage</a:t>
            </a:r>
            <a:endParaRPr lang="en-GB" b="1" dirty="0">
              <a:latin typeface="Century Gothic" pitchFamily="34" charset="0"/>
            </a:endParaRPr>
          </a:p>
        </p:txBody>
      </p:sp>
      <p:sp>
        <p:nvSpPr>
          <p:cNvPr id="8" name="Text Box 3"/>
          <p:cNvSpPr txBox="1">
            <a:spLocks noChangeArrowheads="1"/>
          </p:cNvSpPr>
          <p:nvPr/>
        </p:nvSpPr>
        <p:spPr bwMode="auto">
          <a:xfrm>
            <a:off x="467544" y="1556792"/>
            <a:ext cx="8281987" cy="4308872"/>
          </a:xfrm>
          <a:prstGeom prst="rect">
            <a:avLst/>
          </a:prstGeom>
          <a:noFill/>
          <a:ln w="9525">
            <a:noFill/>
            <a:miter lim="800000"/>
            <a:headEnd/>
            <a:tailEnd/>
          </a:ln>
        </p:spPr>
        <p:txBody>
          <a:bodyPr wrap="square" numCol="1">
            <a:spAutoFit/>
          </a:bodyPr>
          <a:lstStyle/>
          <a:p>
            <a:r>
              <a:rPr lang="en-GB" sz="2800" b="1" dirty="0" smtClean="0">
                <a:latin typeface="Calibri" pitchFamily="34" charset="0"/>
                <a:cs typeface="Calibri" pitchFamily="34" charset="0"/>
              </a:rPr>
              <a:t>Differentiation by Price</a:t>
            </a:r>
          </a:p>
          <a:p>
            <a:pPr marL="514350" indent="-514350" eaLnBrk="0" hangingPunct="0">
              <a:spcBef>
                <a:spcPct val="50000"/>
              </a:spcBef>
            </a:pPr>
            <a:r>
              <a:rPr lang="en-GB" sz="2400" i="1" dirty="0" smtClean="0">
                <a:latin typeface="Calibri" pitchFamily="34" charset="0"/>
                <a:cs typeface="Calibri" pitchFamily="34" charset="0"/>
              </a:rPr>
              <a:t>‘Price is the first thing businesses look at to compete!’</a:t>
            </a:r>
          </a:p>
          <a:p>
            <a:pPr marL="514350" indent="-514350" eaLnBrk="0" hangingPunct="0">
              <a:spcBef>
                <a:spcPct val="50000"/>
              </a:spcBef>
            </a:pPr>
            <a:endParaRPr lang="en-GB" sz="2800" b="1" i="1" dirty="0" smtClean="0">
              <a:latin typeface="Calibri" pitchFamily="34" charset="0"/>
              <a:cs typeface="Calibri" pitchFamily="34" charset="0"/>
            </a:endParaRPr>
          </a:p>
          <a:p>
            <a:pPr marL="514350" indent="-514350" eaLnBrk="0" hangingPunct="0">
              <a:spcBef>
                <a:spcPct val="50000"/>
              </a:spcBef>
            </a:pPr>
            <a:endParaRPr lang="en-GB" sz="2800" b="1" i="1" dirty="0" smtClean="0">
              <a:latin typeface="Calibri" pitchFamily="34" charset="0"/>
              <a:cs typeface="Calibri" pitchFamily="34" charset="0"/>
            </a:endParaRPr>
          </a:p>
          <a:p>
            <a:pPr marL="514350" indent="-514350" eaLnBrk="0" hangingPunct="0">
              <a:spcBef>
                <a:spcPct val="50000"/>
              </a:spcBef>
            </a:pPr>
            <a:endParaRPr lang="en-GB" sz="2800" b="1" i="1" dirty="0" smtClean="0">
              <a:latin typeface="Calibri" pitchFamily="34" charset="0"/>
              <a:cs typeface="Calibri" pitchFamily="34" charset="0"/>
            </a:endParaRPr>
          </a:p>
          <a:p>
            <a:pPr marL="514350" indent="-514350" eaLnBrk="0" hangingPunct="0">
              <a:spcBef>
                <a:spcPct val="50000"/>
              </a:spcBef>
            </a:pPr>
            <a:endParaRPr lang="en-GB" sz="2800" b="1" i="1" dirty="0" smtClean="0">
              <a:latin typeface="Calibri" pitchFamily="34" charset="0"/>
              <a:cs typeface="Calibri" pitchFamily="34" charset="0"/>
            </a:endParaRPr>
          </a:p>
          <a:p>
            <a:pPr marL="514350" indent="-514350" eaLnBrk="0" hangingPunct="0">
              <a:spcBef>
                <a:spcPct val="50000"/>
              </a:spcBef>
            </a:pPr>
            <a:endParaRPr lang="en-GB" sz="2800" b="1" i="1" dirty="0" smtClean="0">
              <a:latin typeface="Calibri" pitchFamily="34" charset="0"/>
              <a:cs typeface="Calibri" pitchFamily="34" charset="0"/>
            </a:endParaRPr>
          </a:p>
        </p:txBody>
      </p:sp>
      <p:pic>
        <p:nvPicPr>
          <p:cNvPr id="70658" name="Picture 2" descr="Image result for pricing strategies"/>
          <p:cNvPicPr>
            <a:picLocks noChangeAspect="1" noChangeArrowheads="1"/>
          </p:cNvPicPr>
          <p:nvPr/>
        </p:nvPicPr>
        <p:blipFill>
          <a:blip r:embed="rId2" cstate="print"/>
          <a:srcRect/>
          <a:stretch>
            <a:fillRect/>
          </a:stretch>
        </p:blipFill>
        <p:spPr bwMode="auto">
          <a:xfrm>
            <a:off x="1547664" y="2619087"/>
            <a:ext cx="5184576" cy="3978265"/>
          </a:xfrm>
          <a:prstGeom prst="rect">
            <a:avLst/>
          </a:prstGeom>
          <a:noFill/>
        </p:spPr>
      </p:pic>
    </p:spTree>
  </p:cSld>
  <p:clrMapOvr>
    <a:masterClrMapping/>
  </p:clrMapOvr>
  <p:timing>
    <p:tnLst>
      <p:par>
        <p:cTn id="1" dur="indefinite" restart="never" nodeType="tmRoot"/>
      </p:par>
    </p:tnLst>
  </p:timing>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Title 1"/>
          <p:cNvSpPr>
            <a:spLocks noGrp="1"/>
          </p:cNvSpPr>
          <p:nvPr>
            <p:ph type="title"/>
          </p:nvPr>
        </p:nvSpPr>
        <p:spPr>
          <a:xfrm>
            <a:off x="457200" y="260648"/>
            <a:ext cx="8229600" cy="868346"/>
          </a:xfrm>
        </p:spPr>
        <p:txBody>
          <a:bodyPr>
            <a:normAutofit/>
          </a:bodyPr>
          <a:lstStyle/>
          <a:p>
            <a:r>
              <a:rPr lang="en-GB" b="1" dirty="0" smtClean="0">
                <a:latin typeface="Century Gothic" pitchFamily="34" charset="0"/>
              </a:rPr>
              <a:t>Competitive Advantage</a:t>
            </a:r>
            <a:endParaRPr lang="en-GB" b="1" dirty="0">
              <a:latin typeface="Century Gothic" pitchFamily="34" charset="0"/>
            </a:endParaRPr>
          </a:p>
        </p:txBody>
      </p:sp>
      <p:pic>
        <p:nvPicPr>
          <p:cNvPr id="86018" name="Picture 2" descr="Image result for competitive strategy price quality differentiation"/>
          <p:cNvPicPr>
            <a:picLocks noChangeAspect="1" noChangeArrowheads="1"/>
          </p:cNvPicPr>
          <p:nvPr/>
        </p:nvPicPr>
        <p:blipFill>
          <a:blip r:embed="rId2" cstate="print"/>
          <a:srcRect/>
          <a:stretch>
            <a:fillRect/>
          </a:stretch>
        </p:blipFill>
        <p:spPr bwMode="auto">
          <a:xfrm>
            <a:off x="971600" y="2276872"/>
            <a:ext cx="6956701" cy="2592288"/>
          </a:xfrm>
          <a:prstGeom prst="rect">
            <a:avLst/>
          </a:prstGeom>
          <a:noFill/>
        </p:spPr>
      </p:pic>
      <p:cxnSp>
        <p:nvCxnSpPr>
          <p:cNvPr id="9" name="Straight Connector 8"/>
          <p:cNvCxnSpPr/>
          <p:nvPr/>
        </p:nvCxnSpPr>
        <p:spPr>
          <a:xfrm>
            <a:off x="4427984" y="3356992"/>
            <a:ext cx="0" cy="3024336"/>
          </a:xfrm>
          <a:prstGeom prst="line">
            <a:avLst/>
          </a:prstGeom>
          <a:ln w="57150">
            <a:solidFill>
              <a:schemeClr val="tx1"/>
            </a:solidFill>
          </a:ln>
        </p:spPr>
        <p:style>
          <a:lnRef idx="1">
            <a:schemeClr val="accent1"/>
          </a:lnRef>
          <a:fillRef idx="0">
            <a:schemeClr val="accent1"/>
          </a:fillRef>
          <a:effectRef idx="0">
            <a:schemeClr val="accent1"/>
          </a:effectRef>
          <a:fontRef idx="minor">
            <a:schemeClr val="tx1"/>
          </a:fontRef>
        </p:style>
      </p:cxnSp>
      <p:sp>
        <p:nvSpPr>
          <p:cNvPr id="13" name="TextBox 12"/>
          <p:cNvSpPr txBox="1"/>
          <p:nvPr/>
        </p:nvSpPr>
        <p:spPr>
          <a:xfrm>
            <a:off x="5148064" y="4293096"/>
            <a:ext cx="2808312" cy="2031325"/>
          </a:xfrm>
          <a:prstGeom prst="rect">
            <a:avLst/>
          </a:prstGeom>
          <a:solidFill>
            <a:schemeClr val="bg1"/>
          </a:solidFill>
        </p:spPr>
        <p:txBody>
          <a:bodyPr wrap="square" rtlCol="0">
            <a:spAutoFit/>
          </a:bodyPr>
          <a:lstStyle/>
          <a:p>
            <a:r>
              <a:rPr lang="en-GB" dirty="0" smtClean="0"/>
              <a:t>Differentiation by:</a:t>
            </a:r>
          </a:p>
          <a:p>
            <a:pPr>
              <a:buFont typeface="Arial" pitchFamily="34" charset="0"/>
              <a:buChar char="•"/>
            </a:pPr>
            <a:r>
              <a:rPr lang="en-GB" dirty="0" smtClean="0"/>
              <a:t> Quality</a:t>
            </a:r>
          </a:p>
          <a:p>
            <a:pPr>
              <a:buFont typeface="Arial" pitchFamily="34" charset="0"/>
              <a:buChar char="•"/>
            </a:pPr>
            <a:r>
              <a:rPr lang="en-GB" dirty="0" smtClean="0"/>
              <a:t> Product design/features</a:t>
            </a:r>
          </a:p>
          <a:p>
            <a:pPr>
              <a:buFont typeface="Arial" pitchFamily="34" charset="0"/>
              <a:buChar char="•"/>
            </a:pPr>
            <a:r>
              <a:rPr lang="en-GB" dirty="0" smtClean="0"/>
              <a:t> Marketing/Branding</a:t>
            </a:r>
          </a:p>
          <a:p>
            <a:pPr>
              <a:buFont typeface="Arial" pitchFamily="34" charset="0"/>
              <a:buChar char="•"/>
            </a:pPr>
            <a:r>
              <a:rPr lang="en-GB" dirty="0" smtClean="0"/>
              <a:t> Customer service</a:t>
            </a:r>
          </a:p>
          <a:p>
            <a:pPr>
              <a:buFont typeface="Arial" pitchFamily="34" charset="0"/>
              <a:buChar char="•"/>
            </a:pPr>
            <a:r>
              <a:rPr lang="en-GB" dirty="0" smtClean="0"/>
              <a:t> Reliability/reputation</a:t>
            </a:r>
          </a:p>
          <a:p>
            <a:pPr>
              <a:buFont typeface="Arial" pitchFamily="34" charset="0"/>
              <a:buChar char="•"/>
            </a:pPr>
            <a:r>
              <a:rPr lang="en-GB" dirty="0" smtClean="0"/>
              <a:t> Product diversity</a:t>
            </a:r>
            <a:endParaRPr lang="en-GB" dirty="0"/>
          </a:p>
        </p:txBody>
      </p:sp>
      <p:sp>
        <p:nvSpPr>
          <p:cNvPr id="15" name="Text Box 3"/>
          <p:cNvSpPr txBox="1">
            <a:spLocks noChangeArrowheads="1"/>
          </p:cNvSpPr>
          <p:nvPr/>
        </p:nvSpPr>
        <p:spPr bwMode="auto">
          <a:xfrm>
            <a:off x="467544" y="1556792"/>
            <a:ext cx="8281987" cy="3754874"/>
          </a:xfrm>
          <a:prstGeom prst="rect">
            <a:avLst/>
          </a:prstGeom>
          <a:noFill/>
          <a:ln w="9525">
            <a:noFill/>
            <a:miter lim="800000"/>
            <a:headEnd/>
            <a:tailEnd/>
          </a:ln>
        </p:spPr>
        <p:txBody>
          <a:bodyPr wrap="square" numCol="1">
            <a:spAutoFit/>
          </a:bodyPr>
          <a:lstStyle/>
          <a:p>
            <a:r>
              <a:rPr lang="en-GB" sz="2800" b="1" dirty="0" smtClean="0">
                <a:latin typeface="Calibri" pitchFamily="34" charset="0"/>
                <a:cs typeface="Calibri" pitchFamily="34" charset="0"/>
              </a:rPr>
              <a:t>Differentiation ‘</a:t>
            </a:r>
            <a:r>
              <a:rPr lang="en-GB" sz="2800" b="1" u="sng" dirty="0" smtClean="0">
                <a:latin typeface="Calibri" pitchFamily="34" charset="0"/>
                <a:cs typeface="Calibri" pitchFamily="34" charset="0"/>
              </a:rPr>
              <a:t>not by </a:t>
            </a:r>
            <a:r>
              <a:rPr lang="en-GB" sz="2800" b="1" u="sng" dirty="0" err="1" smtClean="0">
                <a:latin typeface="Calibri" pitchFamily="34" charset="0"/>
                <a:cs typeface="Calibri" pitchFamily="34" charset="0"/>
              </a:rPr>
              <a:t>price</a:t>
            </a:r>
            <a:r>
              <a:rPr lang="en-GB" sz="2800" b="1" dirty="0" err="1" smtClean="0">
                <a:latin typeface="Calibri" pitchFamily="34" charset="0"/>
                <a:cs typeface="Calibri" pitchFamily="34" charset="0"/>
              </a:rPr>
              <a:t>’</a:t>
            </a:r>
            <a:r>
              <a:rPr lang="en-GB" sz="2800" b="1" dirty="0" smtClean="0">
                <a:latin typeface="Calibri" pitchFamily="34" charset="0"/>
                <a:cs typeface="Calibri" pitchFamily="34" charset="0"/>
              </a:rPr>
              <a:t>:</a:t>
            </a:r>
          </a:p>
          <a:p>
            <a:pPr marL="514350" indent="-514350" eaLnBrk="0" hangingPunct="0">
              <a:spcBef>
                <a:spcPct val="50000"/>
              </a:spcBef>
            </a:pPr>
            <a:endParaRPr lang="en-GB" sz="2800" b="1" i="1" dirty="0" smtClean="0">
              <a:latin typeface="Calibri" pitchFamily="34" charset="0"/>
              <a:cs typeface="Calibri" pitchFamily="34" charset="0"/>
            </a:endParaRPr>
          </a:p>
          <a:p>
            <a:pPr marL="514350" indent="-514350" eaLnBrk="0" hangingPunct="0">
              <a:spcBef>
                <a:spcPct val="50000"/>
              </a:spcBef>
            </a:pPr>
            <a:endParaRPr lang="en-GB" sz="2800" b="1" i="1" dirty="0" smtClean="0">
              <a:latin typeface="Calibri" pitchFamily="34" charset="0"/>
              <a:cs typeface="Calibri" pitchFamily="34" charset="0"/>
            </a:endParaRPr>
          </a:p>
          <a:p>
            <a:pPr marL="514350" indent="-514350" eaLnBrk="0" hangingPunct="0">
              <a:spcBef>
                <a:spcPct val="50000"/>
              </a:spcBef>
            </a:pPr>
            <a:endParaRPr lang="en-GB" sz="2800" b="1" i="1" dirty="0" smtClean="0">
              <a:latin typeface="Calibri" pitchFamily="34" charset="0"/>
              <a:cs typeface="Calibri" pitchFamily="34" charset="0"/>
            </a:endParaRPr>
          </a:p>
          <a:p>
            <a:pPr marL="514350" indent="-514350" eaLnBrk="0" hangingPunct="0">
              <a:spcBef>
                <a:spcPct val="50000"/>
              </a:spcBef>
            </a:pPr>
            <a:endParaRPr lang="en-GB" sz="2800" b="1" i="1" dirty="0" smtClean="0">
              <a:latin typeface="Calibri" pitchFamily="34" charset="0"/>
              <a:cs typeface="Calibri" pitchFamily="34" charset="0"/>
            </a:endParaRPr>
          </a:p>
          <a:p>
            <a:pPr marL="514350" indent="-514350" eaLnBrk="0" hangingPunct="0">
              <a:spcBef>
                <a:spcPct val="50000"/>
              </a:spcBef>
            </a:pPr>
            <a:endParaRPr lang="en-GB" sz="2800" b="1" i="1" dirty="0" smtClean="0">
              <a:latin typeface="Calibri" pitchFamily="34" charset="0"/>
              <a:cs typeface="Calibri" pitchFamily="34" charset="0"/>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ntr" presetSubtype="0" fill="hold" nodeType="withEffect">
                                  <p:stCondLst>
                                    <p:cond delay="0"/>
                                  </p:stCondLst>
                                  <p:childTnLst>
                                    <p:set>
                                      <p:cBhvr>
                                        <p:cTn id="6" dur="1" fill="hold">
                                          <p:stCondLst>
                                            <p:cond delay="0"/>
                                          </p:stCondLst>
                                        </p:cTn>
                                        <p:tgtEl>
                                          <p:spTgt spid="13">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nodeType="clickEffect">
                                  <p:stCondLst>
                                    <p:cond delay="0"/>
                                  </p:stCondLst>
                                  <p:childTnLst>
                                    <p:set>
                                      <p:cBhvr>
                                        <p:cTn id="10" dur="1" fill="hold">
                                          <p:stCondLst>
                                            <p:cond delay="0"/>
                                          </p:stCondLst>
                                        </p:cTn>
                                        <p:tgtEl>
                                          <p:spTgt spid="13">
                                            <p:txEl>
                                              <p:pRg st="1" end="1"/>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nodeType="clickEffect">
                                  <p:stCondLst>
                                    <p:cond delay="0"/>
                                  </p:stCondLst>
                                  <p:childTnLst>
                                    <p:set>
                                      <p:cBhvr>
                                        <p:cTn id="14" dur="1" fill="hold">
                                          <p:stCondLst>
                                            <p:cond delay="0"/>
                                          </p:stCondLst>
                                        </p:cTn>
                                        <p:tgtEl>
                                          <p:spTgt spid="13">
                                            <p:txEl>
                                              <p:pRg st="2" end="2"/>
                                            </p:txEl>
                                          </p:spTgt>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nodeType="clickEffect">
                                  <p:stCondLst>
                                    <p:cond delay="0"/>
                                  </p:stCondLst>
                                  <p:childTnLst>
                                    <p:set>
                                      <p:cBhvr>
                                        <p:cTn id="18" dur="1" fill="hold">
                                          <p:stCondLst>
                                            <p:cond delay="0"/>
                                          </p:stCondLst>
                                        </p:cTn>
                                        <p:tgtEl>
                                          <p:spTgt spid="13">
                                            <p:txEl>
                                              <p:pRg st="3" end="3"/>
                                            </p:txEl>
                                          </p:spTgt>
                                        </p:tgtEl>
                                        <p:attrNameLst>
                                          <p:attrName>style.visibility</p:attrName>
                                        </p:attrNameLst>
                                      </p:cBhvr>
                                      <p:to>
                                        <p:strVal val="visible"/>
                                      </p:to>
                                    </p:set>
                                  </p:childTnLst>
                                </p:cTn>
                              </p:par>
                            </p:childTnLst>
                          </p:cTn>
                        </p:par>
                      </p:childTnLst>
                    </p:cTn>
                  </p:par>
                  <p:par>
                    <p:cTn id="19" fill="hold">
                      <p:stCondLst>
                        <p:cond delay="indefinite"/>
                      </p:stCondLst>
                      <p:childTnLst>
                        <p:par>
                          <p:cTn id="20" fill="hold">
                            <p:stCondLst>
                              <p:cond delay="0"/>
                            </p:stCondLst>
                            <p:childTnLst>
                              <p:par>
                                <p:cTn id="21" presetID="1" presetClass="entr" presetSubtype="0" fill="hold" nodeType="clickEffect">
                                  <p:stCondLst>
                                    <p:cond delay="0"/>
                                  </p:stCondLst>
                                  <p:childTnLst>
                                    <p:set>
                                      <p:cBhvr>
                                        <p:cTn id="22" dur="1" fill="hold">
                                          <p:stCondLst>
                                            <p:cond delay="0"/>
                                          </p:stCondLst>
                                        </p:cTn>
                                        <p:tgtEl>
                                          <p:spTgt spid="13">
                                            <p:txEl>
                                              <p:pRg st="4" end="4"/>
                                            </p:txEl>
                                          </p:spTgt>
                                        </p:tgtEl>
                                        <p:attrNameLst>
                                          <p:attrName>style.visibility</p:attrName>
                                        </p:attrNameLst>
                                      </p:cBhvr>
                                      <p:to>
                                        <p:strVal val="visible"/>
                                      </p:to>
                                    </p:set>
                                  </p:childTnLst>
                                </p:cTn>
                              </p:par>
                            </p:childTnLst>
                          </p:cTn>
                        </p:par>
                      </p:childTnLst>
                    </p:cTn>
                  </p:par>
                  <p:par>
                    <p:cTn id="23" fill="hold">
                      <p:stCondLst>
                        <p:cond delay="indefinite"/>
                      </p:stCondLst>
                      <p:childTnLst>
                        <p:par>
                          <p:cTn id="24" fill="hold">
                            <p:stCondLst>
                              <p:cond delay="0"/>
                            </p:stCondLst>
                            <p:childTnLst>
                              <p:par>
                                <p:cTn id="25" presetID="1" presetClass="entr" presetSubtype="0" fill="hold" nodeType="clickEffect">
                                  <p:stCondLst>
                                    <p:cond delay="0"/>
                                  </p:stCondLst>
                                  <p:childTnLst>
                                    <p:set>
                                      <p:cBhvr>
                                        <p:cTn id="26" dur="1" fill="hold">
                                          <p:stCondLst>
                                            <p:cond delay="0"/>
                                          </p:stCondLst>
                                        </p:cTn>
                                        <p:tgtEl>
                                          <p:spTgt spid="13">
                                            <p:txEl>
                                              <p:pRg st="5" end="5"/>
                                            </p:txEl>
                                          </p:spTgt>
                                        </p:tgtEl>
                                        <p:attrNameLst>
                                          <p:attrName>style.visibility</p:attrName>
                                        </p:attrNameLst>
                                      </p:cBhvr>
                                      <p:to>
                                        <p:strVal val="visible"/>
                                      </p:to>
                                    </p:set>
                                  </p:childTnLst>
                                </p:cTn>
                              </p:par>
                            </p:childTnLst>
                          </p:cTn>
                        </p:par>
                      </p:childTnLst>
                    </p:cTn>
                  </p:par>
                  <p:par>
                    <p:cTn id="27" fill="hold">
                      <p:stCondLst>
                        <p:cond delay="indefinite"/>
                      </p:stCondLst>
                      <p:childTnLst>
                        <p:par>
                          <p:cTn id="28" fill="hold">
                            <p:stCondLst>
                              <p:cond delay="0"/>
                            </p:stCondLst>
                            <p:childTnLst>
                              <p:par>
                                <p:cTn id="29" presetID="1" presetClass="entr" presetSubtype="0" fill="hold" nodeType="clickEffect">
                                  <p:stCondLst>
                                    <p:cond delay="0"/>
                                  </p:stCondLst>
                                  <p:childTnLst>
                                    <p:set>
                                      <p:cBhvr>
                                        <p:cTn id="30" dur="1" fill="hold">
                                          <p:stCondLst>
                                            <p:cond delay="0"/>
                                          </p:stCondLst>
                                        </p:cTn>
                                        <p:tgtEl>
                                          <p:spTgt spid="13">
                                            <p:txEl>
                                              <p:pRg st="6" end="6"/>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Title 1"/>
          <p:cNvSpPr>
            <a:spLocks noGrp="1"/>
          </p:cNvSpPr>
          <p:nvPr>
            <p:ph type="title"/>
          </p:nvPr>
        </p:nvSpPr>
        <p:spPr>
          <a:xfrm>
            <a:off x="457200" y="260648"/>
            <a:ext cx="8229600" cy="868346"/>
          </a:xfrm>
        </p:spPr>
        <p:txBody>
          <a:bodyPr>
            <a:normAutofit/>
          </a:bodyPr>
          <a:lstStyle/>
          <a:p>
            <a:r>
              <a:rPr lang="en-GB" b="1" dirty="0" smtClean="0">
                <a:latin typeface="Century Gothic" pitchFamily="34" charset="0"/>
              </a:rPr>
              <a:t>Pricing</a:t>
            </a:r>
            <a:endParaRPr lang="en-GB" b="1" dirty="0">
              <a:latin typeface="Century Gothic" pitchFamily="34" charset="0"/>
            </a:endParaRPr>
          </a:p>
        </p:txBody>
      </p:sp>
      <p:sp>
        <p:nvSpPr>
          <p:cNvPr id="8" name="Text Box 3"/>
          <p:cNvSpPr txBox="1">
            <a:spLocks noChangeArrowheads="1"/>
          </p:cNvSpPr>
          <p:nvPr/>
        </p:nvSpPr>
        <p:spPr bwMode="auto">
          <a:xfrm>
            <a:off x="467544" y="1556792"/>
            <a:ext cx="8281987" cy="4893647"/>
          </a:xfrm>
          <a:prstGeom prst="rect">
            <a:avLst/>
          </a:prstGeom>
          <a:noFill/>
          <a:ln w="9525">
            <a:noFill/>
            <a:miter lim="800000"/>
            <a:headEnd/>
            <a:tailEnd/>
          </a:ln>
        </p:spPr>
        <p:txBody>
          <a:bodyPr wrap="square" numCol="1">
            <a:spAutoFit/>
          </a:bodyPr>
          <a:lstStyle/>
          <a:p>
            <a:pPr marL="514350" indent="-514350" eaLnBrk="0" hangingPunct="0">
              <a:spcBef>
                <a:spcPct val="50000"/>
              </a:spcBef>
            </a:pPr>
            <a:endParaRPr lang="en-GB" sz="2400" dirty="0" smtClean="0">
              <a:latin typeface="Calibri" pitchFamily="34" charset="0"/>
              <a:cs typeface="Calibri" pitchFamily="34" charset="0"/>
            </a:endParaRPr>
          </a:p>
          <a:p>
            <a:pPr marL="514350" indent="-514350" eaLnBrk="0" hangingPunct="0">
              <a:spcBef>
                <a:spcPct val="50000"/>
              </a:spcBef>
            </a:pPr>
            <a:r>
              <a:rPr lang="en-GB" sz="2400" b="1" dirty="0" smtClean="0">
                <a:latin typeface="Calibri" pitchFamily="34" charset="0"/>
                <a:cs typeface="Calibri" pitchFamily="34" charset="0"/>
              </a:rPr>
              <a:t>The three ‘real-life’ principles:</a:t>
            </a:r>
          </a:p>
          <a:p>
            <a:pPr marL="514350" indent="-514350" eaLnBrk="0" hangingPunct="0">
              <a:spcBef>
                <a:spcPct val="50000"/>
              </a:spcBef>
            </a:pPr>
            <a:endParaRPr lang="en-GB" sz="2400" dirty="0" smtClean="0">
              <a:latin typeface="Calibri" pitchFamily="34" charset="0"/>
              <a:cs typeface="Calibri" pitchFamily="34" charset="0"/>
            </a:endParaRPr>
          </a:p>
          <a:p>
            <a:pPr marL="514350" indent="-514350" eaLnBrk="0" hangingPunct="0">
              <a:spcBef>
                <a:spcPct val="50000"/>
              </a:spcBef>
              <a:buAutoNum type="arabicPeriod"/>
            </a:pPr>
            <a:r>
              <a:rPr lang="en-GB" sz="2400" dirty="0" smtClean="0">
                <a:latin typeface="Calibri" pitchFamily="34" charset="0"/>
                <a:cs typeface="Calibri" pitchFamily="34" charset="0"/>
              </a:rPr>
              <a:t>Profit = Price – cost</a:t>
            </a:r>
          </a:p>
          <a:p>
            <a:pPr marL="514350" indent="-514350" eaLnBrk="0" hangingPunct="0">
              <a:spcBef>
                <a:spcPct val="50000"/>
              </a:spcBef>
              <a:buAutoNum type="arabicPeriod"/>
            </a:pPr>
            <a:endParaRPr lang="en-GB" sz="2400" dirty="0" smtClean="0">
              <a:latin typeface="Calibri" pitchFamily="34" charset="0"/>
              <a:cs typeface="Calibri" pitchFamily="34" charset="0"/>
            </a:endParaRPr>
          </a:p>
          <a:p>
            <a:pPr marL="514350" indent="-514350" eaLnBrk="0" hangingPunct="0">
              <a:spcBef>
                <a:spcPct val="50000"/>
              </a:spcBef>
              <a:buAutoNum type="arabicPeriod"/>
            </a:pPr>
            <a:r>
              <a:rPr lang="en-GB" sz="2400" dirty="0" smtClean="0">
                <a:latin typeface="Calibri" pitchFamily="34" charset="0"/>
                <a:cs typeface="Calibri" pitchFamily="34" charset="0"/>
              </a:rPr>
              <a:t>What price will get the work?</a:t>
            </a:r>
          </a:p>
          <a:p>
            <a:pPr marL="514350" indent="-514350" eaLnBrk="0" hangingPunct="0">
              <a:spcBef>
                <a:spcPct val="50000"/>
              </a:spcBef>
              <a:buAutoNum type="arabicPeriod"/>
            </a:pPr>
            <a:endParaRPr lang="en-GB" sz="2400" dirty="0" smtClean="0">
              <a:latin typeface="Calibri" pitchFamily="34" charset="0"/>
              <a:cs typeface="Calibri" pitchFamily="34" charset="0"/>
            </a:endParaRPr>
          </a:p>
          <a:p>
            <a:pPr marL="514350" indent="-514350" eaLnBrk="0" hangingPunct="0">
              <a:spcBef>
                <a:spcPct val="50000"/>
              </a:spcBef>
              <a:buAutoNum type="arabicPeriod"/>
            </a:pPr>
            <a:r>
              <a:rPr lang="en-GB" sz="2400" dirty="0" smtClean="0">
                <a:latin typeface="Calibri" pitchFamily="34" charset="0"/>
                <a:cs typeface="Calibri" pitchFamily="34" charset="0"/>
              </a:rPr>
              <a:t>What am I worth? What do I want to earn?</a:t>
            </a:r>
          </a:p>
          <a:p>
            <a:pPr marL="514350" indent="-514350" eaLnBrk="0" hangingPunct="0">
              <a:spcBef>
                <a:spcPct val="50000"/>
              </a:spcBef>
              <a:buAutoNum type="arabicPeriod"/>
            </a:pPr>
            <a:endParaRPr lang="en-GB" sz="2400" dirty="0" smtClean="0">
              <a:solidFill>
                <a:srgbClr val="FF0000"/>
              </a:solidFill>
              <a:latin typeface="Calibri" pitchFamily="34" charset="0"/>
              <a:cs typeface="Calibri" pitchFamily="34" charset="0"/>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8">
                                            <p:txEl>
                                              <p:pRg st="3" end="3"/>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nodeType="clickEffect">
                                  <p:stCondLst>
                                    <p:cond delay="0"/>
                                  </p:stCondLst>
                                  <p:childTnLst>
                                    <p:set>
                                      <p:cBhvr>
                                        <p:cTn id="10" dur="1" fill="hold">
                                          <p:stCondLst>
                                            <p:cond delay="0"/>
                                          </p:stCondLst>
                                        </p:cTn>
                                        <p:tgtEl>
                                          <p:spTgt spid="8">
                                            <p:txEl>
                                              <p:pRg st="5" end="5"/>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nodeType="clickEffect">
                                  <p:stCondLst>
                                    <p:cond delay="0"/>
                                  </p:stCondLst>
                                  <p:childTnLst>
                                    <p:set>
                                      <p:cBhvr>
                                        <p:cTn id="14" dur="1" fill="hold">
                                          <p:stCondLst>
                                            <p:cond delay="0"/>
                                          </p:stCondLst>
                                        </p:cTn>
                                        <p:tgtEl>
                                          <p:spTgt spid="8">
                                            <p:txEl>
                                              <p:pRg st="7" end="7"/>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Title 1"/>
          <p:cNvSpPr>
            <a:spLocks noGrp="1"/>
          </p:cNvSpPr>
          <p:nvPr>
            <p:ph type="title"/>
          </p:nvPr>
        </p:nvSpPr>
        <p:spPr>
          <a:xfrm>
            <a:off x="457200" y="260648"/>
            <a:ext cx="8229600" cy="868346"/>
          </a:xfrm>
        </p:spPr>
        <p:txBody>
          <a:bodyPr>
            <a:normAutofit/>
          </a:bodyPr>
          <a:lstStyle/>
          <a:p>
            <a:r>
              <a:rPr lang="en-GB" b="1" dirty="0" smtClean="0">
                <a:latin typeface="Century Gothic" pitchFamily="34" charset="0"/>
              </a:rPr>
              <a:t>COMPETITORS</a:t>
            </a:r>
            <a:endParaRPr lang="en-GB" b="1" dirty="0">
              <a:latin typeface="Century Gothic" pitchFamily="34" charset="0"/>
            </a:endParaRPr>
          </a:p>
        </p:txBody>
      </p:sp>
      <p:sp>
        <p:nvSpPr>
          <p:cNvPr id="8" name="Text Box 3"/>
          <p:cNvSpPr txBox="1">
            <a:spLocks noChangeArrowheads="1"/>
          </p:cNvSpPr>
          <p:nvPr/>
        </p:nvSpPr>
        <p:spPr bwMode="auto">
          <a:xfrm>
            <a:off x="538485" y="1700809"/>
            <a:ext cx="8281987" cy="4185761"/>
          </a:xfrm>
          <a:prstGeom prst="rect">
            <a:avLst/>
          </a:prstGeom>
          <a:noFill/>
          <a:ln w="9525">
            <a:noFill/>
            <a:miter lim="800000"/>
            <a:headEnd/>
            <a:tailEnd/>
          </a:ln>
        </p:spPr>
        <p:txBody>
          <a:bodyPr wrap="square" numCol="1">
            <a:spAutoFit/>
          </a:bodyPr>
          <a:lstStyle/>
          <a:p>
            <a:r>
              <a:rPr lang="en-GB" sz="2800" b="1" dirty="0" smtClean="0">
                <a:latin typeface="Calibri" pitchFamily="34" charset="0"/>
                <a:cs typeface="Calibri" pitchFamily="34" charset="0"/>
              </a:rPr>
              <a:t>COMPETITIVE STRATEGY</a:t>
            </a:r>
          </a:p>
          <a:p>
            <a:endParaRPr lang="en-GB" sz="2800" b="1" dirty="0" smtClean="0">
              <a:latin typeface="Calibri" pitchFamily="34" charset="0"/>
              <a:cs typeface="Calibri" pitchFamily="34" charset="0"/>
            </a:endParaRPr>
          </a:p>
          <a:p>
            <a:pPr marL="514350" indent="-514350" eaLnBrk="0" hangingPunct="0">
              <a:spcBef>
                <a:spcPct val="50000"/>
              </a:spcBef>
            </a:pPr>
            <a:r>
              <a:rPr lang="en-GB" sz="2800" dirty="0" smtClean="0">
                <a:latin typeface="Calibri" pitchFamily="34" charset="0"/>
                <a:cs typeface="Calibri" pitchFamily="34" charset="0"/>
              </a:rPr>
              <a:t>-Porter’s Five Forces, and most models, are snapshots.</a:t>
            </a:r>
          </a:p>
          <a:p>
            <a:pPr marL="514350" indent="-514350" eaLnBrk="0" hangingPunct="0">
              <a:spcBef>
                <a:spcPct val="50000"/>
              </a:spcBef>
            </a:pPr>
            <a:r>
              <a:rPr lang="en-GB" sz="2800" dirty="0" smtClean="0">
                <a:latin typeface="Calibri" pitchFamily="34" charset="0"/>
                <a:cs typeface="Calibri" pitchFamily="34" charset="0"/>
              </a:rPr>
              <a:t>-You need to constantly review to be able to react.</a:t>
            </a:r>
          </a:p>
          <a:p>
            <a:pPr marL="514350" indent="-514350" eaLnBrk="0" hangingPunct="0">
              <a:spcBef>
                <a:spcPct val="50000"/>
              </a:spcBef>
            </a:pPr>
            <a:r>
              <a:rPr lang="en-GB" sz="2800" dirty="0" smtClean="0">
                <a:latin typeface="Calibri" pitchFamily="34" charset="0"/>
                <a:cs typeface="Calibri" pitchFamily="34" charset="0"/>
              </a:rPr>
              <a:t>-Adapt or die principle.</a:t>
            </a:r>
          </a:p>
          <a:p>
            <a:pPr marL="514350" indent="-514350" eaLnBrk="0" hangingPunct="0">
              <a:spcBef>
                <a:spcPct val="50000"/>
              </a:spcBef>
            </a:pPr>
            <a:r>
              <a:rPr lang="en-GB" sz="2800" dirty="0" smtClean="0">
                <a:latin typeface="Calibri" pitchFamily="34" charset="0"/>
                <a:cs typeface="Calibri" pitchFamily="34" charset="0"/>
              </a:rPr>
              <a:t>-Creativity and innovation are key.</a:t>
            </a:r>
          </a:p>
          <a:p>
            <a:pPr marL="514350" indent="-514350" eaLnBrk="0" hangingPunct="0">
              <a:spcBef>
                <a:spcPct val="50000"/>
              </a:spcBef>
            </a:pPr>
            <a:endParaRPr lang="en-GB" sz="2800" dirty="0" smtClean="0">
              <a:latin typeface="Calibri" pitchFamily="34" charset="0"/>
              <a:cs typeface="Calibri" pitchFamily="34" charset="0"/>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8">
                                            <p:txEl>
                                              <p:pRg st="2" end="2"/>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8">
                                            <p:txEl>
                                              <p:pRg st="3" end="3"/>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grpId="0" nodeType="clickEffect">
                                  <p:stCondLst>
                                    <p:cond delay="0"/>
                                  </p:stCondLst>
                                  <p:childTnLst>
                                    <p:set>
                                      <p:cBhvr>
                                        <p:cTn id="14" dur="1" fill="hold">
                                          <p:stCondLst>
                                            <p:cond delay="0"/>
                                          </p:stCondLst>
                                        </p:cTn>
                                        <p:tgtEl>
                                          <p:spTgt spid="8">
                                            <p:txEl>
                                              <p:pRg st="4" end="4"/>
                                            </p:txEl>
                                          </p:spTgt>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grpId="0" nodeType="clickEffect">
                                  <p:stCondLst>
                                    <p:cond delay="0"/>
                                  </p:stCondLst>
                                  <p:childTnLst>
                                    <p:set>
                                      <p:cBhvr>
                                        <p:cTn id="18" dur="1" fill="hold">
                                          <p:stCondLst>
                                            <p:cond delay="0"/>
                                          </p:stCondLst>
                                        </p:cTn>
                                        <p:tgtEl>
                                          <p:spTgt spid="8">
                                            <p:txEl>
                                              <p:pRg st="5" end="5"/>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build="p"/>
    </p:bldLst>
  </p:timing>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146" name="Text Box 3"/>
          <p:cNvSpPr txBox="1">
            <a:spLocks noChangeArrowheads="1"/>
          </p:cNvSpPr>
          <p:nvPr/>
        </p:nvSpPr>
        <p:spPr bwMode="auto">
          <a:xfrm>
            <a:off x="827088" y="1844824"/>
            <a:ext cx="7993062" cy="4708981"/>
          </a:xfrm>
          <a:prstGeom prst="rect">
            <a:avLst/>
          </a:prstGeom>
          <a:noFill/>
          <a:ln w="9525">
            <a:noFill/>
            <a:miter lim="800000"/>
            <a:headEnd/>
            <a:tailEnd/>
          </a:ln>
        </p:spPr>
        <p:txBody>
          <a:bodyPr>
            <a:spAutoFit/>
          </a:bodyPr>
          <a:lstStyle/>
          <a:p>
            <a:pPr marL="514350" indent="-514350" eaLnBrk="0" hangingPunct="0">
              <a:spcBef>
                <a:spcPct val="50000"/>
              </a:spcBef>
            </a:pPr>
            <a:r>
              <a:rPr lang="en-GB" sz="2800" dirty="0" smtClean="0">
                <a:latin typeface="Tahoma" pitchFamily="34" charset="0"/>
                <a:ea typeface="ＭＳ Ｐゴシック" pitchFamily="-112" charset="-128"/>
              </a:rPr>
              <a:t>Who are your </a:t>
            </a:r>
            <a:r>
              <a:rPr lang="en-GB" sz="2800" u="sng" dirty="0" smtClean="0">
                <a:latin typeface="Tahoma" pitchFamily="34" charset="0"/>
                <a:ea typeface="ＭＳ Ｐゴシック" pitchFamily="-112" charset="-128"/>
              </a:rPr>
              <a:t>competitors</a:t>
            </a:r>
            <a:r>
              <a:rPr lang="en-GB" sz="2800" dirty="0" smtClean="0">
                <a:latin typeface="Tahoma" pitchFamily="34" charset="0"/>
                <a:ea typeface="ＭＳ Ｐゴシック" pitchFamily="-112" charset="-128"/>
              </a:rPr>
              <a:t> going to be? </a:t>
            </a:r>
          </a:p>
          <a:p>
            <a:pPr marL="514350" indent="-514350" eaLnBrk="0" hangingPunct="0">
              <a:spcBef>
                <a:spcPct val="50000"/>
              </a:spcBef>
            </a:pPr>
            <a:endParaRPr lang="en-GB" sz="2800" dirty="0" smtClean="0">
              <a:latin typeface="Tahoma" pitchFamily="34" charset="0"/>
              <a:ea typeface="ＭＳ Ｐゴシック" pitchFamily="-112" charset="-128"/>
            </a:endParaRPr>
          </a:p>
          <a:p>
            <a:pPr marL="514350" indent="-514350" eaLnBrk="0" hangingPunct="0">
              <a:spcBef>
                <a:spcPct val="50000"/>
              </a:spcBef>
            </a:pPr>
            <a:r>
              <a:rPr lang="en-GB" sz="2800" dirty="0" smtClean="0">
                <a:latin typeface="Tahoma" pitchFamily="34" charset="0"/>
                <a:ea typeface="ＭＳ Ｐゴシック" pitchFamily="-112" charset="-128"/>
              </a:rPr>
              <a:t>Can you identify three distinct segments (think substitutes, new entrants, direct, suppliers)?</a:t>
            </a:r>
          </a:p>
          <a:p>
            <a:pPr marL="514350" indent="-514350" eaLnBrk="0" hangingPunct="0">
              <a:spcBef>
                <a:spcPct val="50000"/>
              </a:spcBef>
            </a:pPr>
            <a:endParaRPr lang="en-GB" sz="2800" dirty="0" smtClean="0">
              <a:latin typeface="Tahoma" pitchFamily="34" charset="0"/>
              <a:ea typeface="ＭＳ Ｐゴシック" pitchFamily="-112" charset="-128"/>
            </a:endParaRPr>
          </a:p>
          <a:p>
            <a:pPr marL="514350" indent="-514350" eaLnBrk="0" hangingPunct="0">
              <a:spcBef>
                <a:spcPct val="50000"/>
              </a:spcBef>
            </a:pPr>
            <a:r>
              <a:rPr lang="en-GB" sz="2800" dirty="0" smtClean="0">
                <a:latin typeface="Tahoma" pitchFamily="34" charset="0"/>
                <a:ea typeface="ＭＳ Ｐゴシック" pitchFamily="-112" charset="-128"/>
              </a:rPr>
              <a:t>How are you going to compete with those different groups?</a:t>
            </a:r>
            <a:br>
              <a:rPr lang="en-GB" sz="2800" dirty="0" smtClean="0">
                <a:latin typeface="Tahoma" pitchFamily="34" charset="0"/>
                <a:ea typeface="ＭＳ Ｐゴシック" pitchFamily="-112" charset="-128"/>
              </a:rPr>
            </a:br>
            <a:r>
              <a:rPr lang="en-GB" sz="2400" dirty="0" smtClean="0">
                <a:latin typeface="Tahoma" pitchFamily="34" charset="0"/>
                <a:ea typeface="ＭＳ Ｐゴシック" pitchFamily="-112" charset="-128"/>
              </a:rPr>
              <a:t>(what do they do well/bad, what can you do better or differently?)</a:t>
            </a:r>
            <a:endParaRPr lang="en-GB" sz="2800" dirty="0" smtClean="0">
              <a:latin typeface="Tahoma" pitchFamily="34" charset="0"/>
              <a:ea typeface="ＭＳ Ｐゴシック" pitchFamily="-112" charset="-128"/>
            </a:endParaRPr>
          </a:p>
        </p:txBody>
      </p:sp>
      <p:sp>
        <p:nvSpPr>
          <p:cNvPr id="6" name="Title 1"/>
          <p:cNvSpPr>
            <a:spLocks noGrp="1"/>
          </p:cNvSpPr>
          <p:nvPr>
            <p:ph type="title"/>
          </p:nvPr>
        </p:nvSpPr>
        <p:spPr>
          <a:xfrm>
            <a:off x="457200" y="328406"/>
            <a:ext cx="8229600" cy="868346"/>
          </a:xfrm>
        </p:spPr>
        <p:txBody>
          <a:bodyPr/>
          <a:lstStyle/>
          <a:p>
            <a:r>
              <a:rPr lang="en-GB" b="1" dirty="0" smtClean="0"/>
              <a:t>Your Ideas...</a:t>
            </a:r>
            <a:endParaRPr lang="en-GB" b="1" dirty="0"/>
          </a:p>
        </p:txBody>
      </p:sp>
    </p:spTree>
  </p:cSld>
  <p:clrMapOvr>
    <a:masterClrMapping/>
  </p:clrMapOvr>
  <p:timing>
    <p:tnLst>
      <p:par>
        <p:cTn id="1" dur="indefinite" restart="never" nodeType="tmRoot"/>
      </p:par>
    </p:tnLst>
  </p:timing>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122" name="Title 1"/>
          <p:cNvSpPr>
            <a:spLocks noGrp="1"/>
          </p:cNvSpPr>
          <p:nvPr>
            <p:ph type="ctrTitle"/>
          </p:nvPr>
        </p:nvSpPr>
        <p:spPr/>
        <p:txBody>
          <a:bodyPr/>
          <a:lstStyle/>
          <a:p>
            <a:pPr eaLnBrk="1" hangingPunct="1"/>
            <a:r>
              <a:rPr lang="en-GB" sz="4800" b="1" dirty="0" smtClean="0"/>
              <a:t>Customers &amp; competitors</a:t>
            </a:r>
          </a:p>
        </p:txBody>
      </p:sp>
      <p:sp>
        <p:nvSpPr>
          <p:cNvPr id="5123" name="Subtitle 2"/>
          <p:cNvSpPr>
            <a:spLocks noGrp="1"/>
          </p:cNvSpPr>
          <p:nvPr>
            <p:ph type="subTitle" idx="1"/>
          </p:nvPr>
        </p:nvSpPr>
        <p:spPr>
          <a:xfrm>
            <a:off x="457200" y="3860800"/>
            <a:ext cx="1738536" cy="1752600"/>
          </a:xfrm>
        </p:spPr>
        <p:txBody>
          <a:bodyPr/>
          <a:lstStyle/>
          <a:p>
            <a:pPr marL="63500" eaLnBrk="1" hangingPunct="1"/>
            <a:r>
              <a:rPr lang="en-GB" b="1" dirty="0" smtClean="0">
                <a:solidFill>
                  <a:schemeClr val="tx1"/>
                </a:solidFill>
              </a:rPr>
              <a:t>Neil Dyer</a:t>
            </a:r>
          </a:p>
        </p:txBody>
      </p:sp>
    </p:spTree>
  </p:cSld>
  <p:clrMapOvr>
    <a:masterClrMapping/>
  </p:clrMapOvr>
  <p:timing>
    <p:tnLst>
      <p:par>
        <p:cTn id="1" dur="indefinite" restart="never" nodeType="tmRoot"/>
      </p:par>
    </p:tnLst>
  </p:timing>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146" name="Text Box 3"/>
          <p:cNvSpPr txBox="1">
            <a:spLocks noChangeArrowheads="1"/>
          </p:cNvSpPr>
          <p:nvPr/>
        </p:nvSpPr>
        <p:spPr bwMode="auto">
          <a:xfrm>
            <a:off x="827088" y="476673"/>
            <a:ext cx="7993062" cy="5924699"/>
          </a:xfrm>
          <a:prstGeom prst="rect">
            <a:avLst/>
          </a:prstGeom>
          <a:noFill/>
          <a:ln w="9525">
            <a:noFill/>
            <a:miter lim="800000"/>
            <a:headEnd/>
            <a:tailEnd/>
          </a:ln>
        </p:spPr>
        <p:txBody>
          <a:bodyPr wrap="square">
            <a:spAutoFit/>
          </a:bodyPr>
          <a:lstStyle/>
          <a:p>
            <a:pPr eaLnBrk="0" hangingPunct="0">
              <a:spcBef>
                <a:spcPct val="50000"/>
              </a:spcBef>
            </a:pPr>
            <a:r>
              <a:rPr lang="en-GB" sz="2800" b="1" dirty="0" smtClean="0">
                <a:latin typeface="Tahoma" pitchFamily="34" charset="0"/>
                <a:ea typeface="ＭＳ Ｐゴシック" pitchFamily="-112" charset="-128"/>
              </a:rPr>
              <a:t>Home tasks for next Monday:</a:t>
            </a:r>
          </a:p>
          <a:p>
            <a:pPr eaLnBrk="0" hangingPunct="0">
              <a:spcBef>
                <a:spcPct val="50000"/>
              </a:spcBef>
            </a:pPr>
            <a:endParaRPr lang="en-GB" sz="2800" b="1" dirty="0" smtClean="0">
              <a:solidFill>
                <a:srgbClr val="C00000"/>
              </a:solidFill>
              <a:latin typeface="Tahoma" pitchFamily="34" charset="0"/>
              <a:ea typeface="ＭＳ Ｐゴシック" pitchFamily="-112" charset="-128"/>
            </a:endParaRPr>
          </a:p>
          <a:p>
            <a:pPr eaLnBrk="0" hangingPunct="0">
              <a:spcBef>
                <a:spcPct val="50000"/>
              </a:spcBef>
            </a:pPr>
            <a:r>
              <a:rPr lang="en-GB" sz="2400" dirty="0" smtClean="0">
                <a:solidFill>
                  <a:srgbClr val="C00000"/>
                </a:solidFill>
                <a:latin typeface="Tahoma" pitchFamily="34" charset="0"/>
                <a:ea typeface="ＭＳ Ｐゴシック" pitchFamily="-112" charset="-128"/>
              </a:rPr>
              <a:t>NOTE: Will be emailed out to you.</a:t>
            </a:r>
          </a:p>
          <a:p>
            <a:pPr marL="514350" indent="-514350" eaLnBrk="0" hangingPunct="0">
              <a:spcBef>
                <a:spcPct val="50000"/>
              </a:spcBef>
              <a:buFont typeface="Arial" pitchFamily="34" charset="0"/>
              <a:buChar char="•"/>
            </a:pPr>
            <a:r>
              <a:rPr lang="en-GB" strike="sngStrike" dirty="0" smtClean="0">
                <a:latin typeface="Tahoma" pitchFamily="34" charset="0"/>
                <a:ea typeface="ＭＳ Ｐゴシック" pitchFamily="-112" charset="-128"/>
              </a:rPr>
              <a:t>Log into Simply Do Ideas portal (and join group).</a:t>
            </a:r>
          </a:p>
          <a:p>
            <a:pPr marL="514350" indent="-514350" eaLnBrk="0" hangingPunct="0">
              <a:spcBef>
                <a:spcPct val="50000"/>
              </a:spcBef>
              <a:buFont typeface="Arial" pitchFamily="34" charset="0"/>
              <a:buChar char="•"/>
            </a:pPr>
            <a:r>
              <a:rPr lang="en-GB" strike="sngStrike" dirty="0" smtClean="0">
                <a:latin typeface="Tahoma" pitchFamily="34" charset="0"/>
                <a:ea typeface="ＭＳ Ｐゴシック" pitchFamily="-112" charset="-128"/>
              </a:rPr>
              <a:t>Complete SWOT Analysis and Step 1 on portal.</a:t>
            </a:r>
          </a:p>
          <a:p>
            <a:pPr marL="514350" indent="-514350" eaLnBrk="0" hangingPunct="0">
              <a:spcBef>
                <a:spcPct val="50000"/>
              </a:spcBef>
              <a:buFont typeface="Arial" pitchFamily="34" charset="0"/>
              <a:buChar char="•"/>
            </a:pPr>
            <a:r>
              <a:rPr lang="en-GB" i="1" strike="sngStrike" dirty="0" smtClean="0">
                <a:latin typeface="Tahoma" pitchFamily="34" charset="0"/>
                <a:ea typeface="ＭＳ Ｐゴシック" pitchFamily="-112" charset="-128"/>
              </a:rPr>
              <a:t>Complete your CV. </a:t>
            </a:r>
          </a:p>
          <a:p>
            <a:pPr marL="514350" indent="-514350" eaLnBrk="0" hangingPunct="0">
              <a:spcBef>
                <a:spcPct val="50000"/>
              </a:spcBef>
            </a:pPr>
            <a:endParaRPr lang="en-GB" sz="2400" i="1" strike="sngStrike" dirty="0" smtClean="0">
              <a:latin typeface="Tahoma" pitchFamily="34" charset="0"/>
              <a:ea typeface="ＭＳ Ｐゴシック" pitchFamily="-112" charset="-128"/>
            </a:endParaRPr>
          </a:p>
          <a:p>
            <a:pPr marL="514350" indent="-514350" eaLnBrk="0" hangingPunct="0">
              <a:spcBef>
                <a:spcPct val="50000"/>
              </a:spcBef>
              <a:buFont typeface="+mj-lt"/>
              <a:buAutoNum type="arabicPeriod"/>
            </a:pPr>
            <a:r>
              <a:rPr lang="en-GB" sz="2400" dirty="0" smtClean="0">
                <a:latin typeface="Tahoma" pitchFamily="34" charset="0"/>
                <a:ea typeface="ＭＳ Ｐゴシック" pitchFamily="-112" charset="-128"/>
              </a:rPr>
              <a:t>Complete the </a:t>
            </a:r>
            <a:r>
              <a:rPr lang="en-GB" sz="2400" u="sng" dirty="0" smtClean="0">
                <a:latin typeface="Tahoma" pitchFamily="34" charset="0"/>
                <a:ea typeface="ＭＳ Ｐゴシック" pitchFamily="-112" charset="-128"/>
              </a:rPr>
              <a:t>Overview and 3x Customer Profiles ONLY</a:t>
            </a:r>
            <a:r>
              <a:rPr lang="en-GB" sz="2400" dirty="0" smtClean="0">
                <a:latin typeface="Tahoma" pitchFamily="34" charset="0"/>
                <a:ea typeface="ＭＳ Ｐゴシック" pitchFamily="-112" charset="-128"/>
              </a:rPr>
              <a:t> in Step 2.</a:t>
            </a:r>
          </a:p>
          <a:p>
            <a:pPr marL="514350" indent="-514350" eaLnBrk="0" hangingPunct="0">
              <a:spcBef>
                <a:spcPct val="50000"/>
              </a:spcBef>
              <a:buFont typeface="+mj-lt"/>
              <a:buAutoNum type="arabicPeriod"/>
            </a:pPr>
            <a:r>
              <a:rPr lang="en-GB" sz="2400" dirty="0" smtClean="0">
                <a:latin typeface="Tahoma" pitchFamily="34" charset="0"/>
                <a:ea typeface="ＭＳ Ｐゴシック" pitchFamily="-112" charset="-128"/>
              </a:rPr>
              <a:t>Have a go at a Porter’s Five Forces Analysis using the link provided in the slides.</a:t>
            </a:r>
          </a:p>
          <a:p>
            <a:pPr marL="514350" indent="-514350" eaLnBrk="0" hangingPunct="0">
              <a:spcBef>
                <a:spcPct val="50000"/>
              </a:spcBef>
              <a:buFont typeface="+mj-lt"/>
              <a:buAutoNum type="arabicPeriod"/>
            </a:pPr>
            <a:r>
              <a:rPr lang="en-GB" sz="2400" dirty="0" smtClean="0">
                <a:latin typeface="Tahoma" pitchFamily="34" charset="0"/>
                <a:ea typeface="ＭＳ Ｐゴシック" pitchFamily="-112" charset="-128"/>
              </a:rPr>
              <a:t>Complete the </a:t>
            </a:r>
            <a:r>
              <a:rPr lang="en-GB" sz="2400" u="sng" dirty="0" smtClean="0">
                <a:latin typeface="Tahoma" pitchFamily="34" charset="0"/>
                <a:ea typeface="ＭＳ Ｐゴシック" pitchFamily="-112" charset="-128"/>
              </a:rPr>
              <a:t>3x Competitor Profiles ONLY</a:t>
            </a:r>
            <a:r>
              <a:rPr lang="en-GB" sz="2400" dirty="0" smtClean="0">
                <a:latin typeface="Tahoma" pitchFamily="34" charset="0"/>
                <a:ea typeface="ＭＳ Ｐゴシック" pitchFamily="-112" charset="-128"/>
              </a:rPr>
              <a:t> in Step 2.</a:t>
            </a:r>
          </a:p>
        </p:txBody>
      </p:sp>
    </p:spTree>
  </p:cSld>
  <p:clrMapOvr>
    <a:masterClrMapping/>
  </p:clrMapOvr>
  <p:timing>
    <p:tnLst>
      <p:par>
        <p:cTn id="1" dur="indefinite" restart="never" nodeType="tmRoot"/>
      </p:par>
    </p:tnLst>
  </p:timing>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Title 1"/>
          <p:cNvSpPr>
            <a:spLocks noGrp="1"/>
          </p:cNvSpPr>
          <p:nvPr>
            <p:ph type="title"/>
          </p:nvPr>
        </p:nvSpPr>
        <p:spPr>
          <a:xfrm>
            <a:off x="457200" y="260648"/>
            <a:ext cx="8229600" cy="868346"/>
          </a:xfrm>
        </p:spPr>
        <p:txBody>
          <a:bodyPr>
            <a:normAutofit/>
          </a:bodyPr>
          <a:lstStyle/>
          <a:p>
            <a:r>
              <a:rPr lang="en-GB" b="1" dirty="0" smtClean="0">
                <a:latin typeface="Century Gothic" pitchFamily="34" charset="0"/>
              </a:rPr>
              <a:t>THE WELSH BUSINESS SHOW</a:t>
            </a:r>
            <a:endParaRPr lang="en-GB" b="1" dirty="0">
              <a:latin typeface="Century Gothic" pitchFamily="34" charset="0"/>
            </a:endParaRPr>
          </a:p>
        </p:txBody>
      </p:sp>
      <p:sp>
        <p:nvSpPr>
          <p:cNvPr id="8" name="Text Box 3"/>
          <p:cNvSpPr txBox="1">
            <a:spLocks noChangeArrowheads="1"/>
          </p:cNvSpPr>
          <p:nvPr/>
        </p:nvSpPr>
        <p:spPr bwMode="auto">
          <a:xfrm>
            <a:off x="395536" y="4077072"/>
            <a:ext cx="7921947" cy="2677656"/>
          </a:xfrm>
          <a:prstGeom prst="rect">
            <a:avLst/>
          </a:prstGeom>
          <a:noFill/>
          <a:ln w="9525">
            <a:noFill/>
            <a:miter lim="800000"/>
            <a:headEnd/>
            <a:tailEnd/>
          </a:ln>
        </p:spPr>
        <p:txBody>
          <a:bodyPr wrap="square">
            <a:spAutoFit/>
          </a:bodyPr>
          <a:lstStyle/>
          <a:p>
            <a:pPr algn="ctr" eaLnBrk="0" hangingPunct="0">
              <a:spcBef>
                <a:spcPct val="50000"/>
              </a:spcBef>
            </a:pPr>
            <a:r>
              <a:rPr lang="en-GB" sz="2800" b="1" dirty="0" smtClean="0">
                <a:latin typeface="Calibri" pitchFamily="34" charset="0"/>
                <a:ea typeface="ＭＳ Ｐゴシック" pitchFamily="-112" charset="-128"/>
                <a:cs typeface="Calibri" pitchFamily="34" charset="0"/>
              </a:rPr>
              <a:t>Exhibition: 10am – 3pm</a:t>
            </a:r>
            <a:br>
              <a:rPr lang="en-GB" sz="2800" b="1" dirty="0" smtClean="0">
                <a:latin typeface="Calibri" pitchFamily="34" charset="0"/>
                <a:ea typeface="ＭＳ Ｐゴシック" pitchFamily="-112" charset="-128"/>
                <a:cs typeface="Calibri" pitchFamily="34" charset="0"/>
              </a:rPr>
            </a:br>
            <a:r>
              <a:rPr lang="en-GB" sz="2800" b="1" dirty="0" smtClean="0">
                <a:latin typeface="Calibri" pitchFamily="34" charset="0"/>
                <a:ea typeface="ＭＳ Ｐゴシック" pitchFamily="-112" charset="-128"/>
                <a:cs typeface="Calibri" pitchFamily="34" charset="0"/>
              </a:rPr>
              <a:t>This Thursday</a:t>
            </a:r>
            <a:br>
              <a:rPr lang="en-GB" sz="2800" b="1" dirty="0" smtClean="0">
                <a:latin typeface="Calibri" pitchFamily="34" charset="0"/>
                <a:ea typeface="ＭＳ Ｐゴシック" pitchFamily="-112" charset="-128"/>
                <a:cs typeface="Calibri" pitchFamily="34" charset="0"/>
              </a:rPr>
            </a:br>
            <a:r>
              <a:rPr lang="en-GB" sz="2800" b="1" dirty="0" smtClean="0">
                <a:latin typeface="Calibri" pitchFamily="34" charset="0"/>
                <a:ea typeface="ＭＳ Ｐゴシック" pitchFamily="-112" charset="-128"/>
                <a:cs typeface="Calibri" pitchFamily="34" charset="0"/>
              </a:rPr>
              <a:t>at the Liberty Stadium</a:t>
            </a:r>
          </a:p>
          <a:p>
            <a:pPr algn="ctr" eaLnBrk="0" hangingPunct="0">
              <a:spcBef>
                <a:spcPct val="50000"/>
              </a:spcBef>
            </a:pPr>
            <a:endParaRPr lang="en-GB" sz="2800" b="1" dirty="0" smtClean="0">
              <a:latin typeface="Calibri" pitchFamily="34" charset="0"/>
              <a:ea typeface="ＭＳ Ｐゴシック" pitchFamily="-112" charset="-128"/>
              <a:cs typeface="Calibri" pitchFamily="34" charset="0"/>
            </a:endParaRPr>
          </a:p>
          <a:p>
            <a:pPr algn="ctr" eaLnBrk="0" hangingPunct="0">
              <a:spcBef>
                <a:spcPct val="50000"/>
              </a:spcBef>
            </a:pPr>
            <a:endParaRPr lang="en-GB" sz="2800" b="1" dirty="0" smtClean="0">
              <a:latin typeface="Calibri" pitchFamily="34" charset="0"/>
              <a:ea typeface="ＭＳ Ｐゴシック" pitchFamily="-112" charset="-128"/>
              <a:cs typeface="Calibri" pitchFamily="34" charset="0"/>
            </a:endParaRPr>
          </a:p>
        </p:txBody>
      </p:sp>
      <p:pic>
        <p:nvPicPr>
          <p:cNvPr id="1026" name="Picture 2" descr="Image result for welsh business show"/>
          <p:cNvPicPr>
            <a:picLocks noChangeAspect="1" noChangeArrowheads="1"/>
          </p:cNvPicPr>
          <p:nvPr/>
        </p:nvPicPr>
        <p:blipFill>
          <a:blip r:embed="rId2" cstate="print"/>
          <a:srcRect/>
          <a:stretch>
            <a:fillRect/>
          </a:stretch>
        </p:blipFill>
        <p:spPr bwMode="auto">
          <a:xfrm>
            <a:off x="1979712" y="1844823"/>
            <a:ext cx="4536504" cy="2268253"/>
          </a:xfrm>
          <a:prstGeom prst="rect">
            <a:avLst/>
          </a:prstGeom>
          <a:noFill/>
        </p:spPr>
      </p:pic>
      <p:sp>
        <p:nvSpPr>
          <p:cNvPr id="5" name="Rectangle 4"/>
          <p:cNvSpPr/>
          <p:nvPr/>
        </p:nvSpPr>
        <p:spPr>
          <a:xfrm>
            <a:off x="648072" y="5807005"/>
            <a:ext cx="8316416" cy="646331"/>
          </a:xfrm>
          <a:prstGeom prst="rect">
            <a:avLst/>
          </a:prstGeom>
        </p:spPr>
        <p:txBody>
          <a:bodyPr wrap="square">
            <a:spAutoFit/>
          </a:bodyPr>
          <a:lstStyle/>
          <a:p>
            <a:r>
              <a:rPr lang="en-GB" u="sng" dirty="0" smtClean="0">
                <a:solidFill>
                  <a:srgbClr val="002060"/>
                </a:solidFill>
              </a:rPr>
              <a:t>FREE VISITOR – REGISTER HERE: </a:t>
            </a:r>
            <a:br>
              <a:rPr lang="en-GB" u="sng" dirty="0" smtClean="0">
                <a:solidFill>
                  <a:srgbClr val="002060"/>
                </a:solidFill>
              </a:rPr>
            </a:br>
            <a:r>
              <a:rPr lang="en-GB" dirty="0" smtClean="0">
                <a:solidFill>
                  <a:srgbClr val="002060"/>
                </a:solidFill>
              </a:rPr>
              <a:t>http://www.twbs.wales/the-shows/swansea-2017/exhibitors-swansea-2017/ </a:t>
            </a:r>
            <a:endParaRPr lang="en-GB" dirty="0">
              <a:solidFill>
                <a:srgbClr val="002060"/>
              </a:solidFill>
            </a:endParaRPr>
          </a:p>
        </p:txBody>
      </p:sp>
    </p:spTree>
  </p:cSld>
  <p:clrMapOvr>
    <a:masterClrMapping/>
  </p:clrMapOvr>
  <p:timing>
    <p:tnLst>
      <p:par>
        <p:cTn id="1" dur="indefinite" restart="never" nodeType="tmRoot"/>
      </p:par>
    </p:tnLst>
  </p:timing>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146" name="Text Box 3"/>
          <p:cNvSpPr txBox="1">
            <a:spLocks noChangeArrowheads="1"/>
          </p:cNvSpPr>
          <p:nvPr/>
        </p:nvSpPr>
        <p:spPr bwMode="auto">
          <a:xfrm>
            <a:off x="827088" y="1700808"/>
            <a:ext cx="7993062" cy="3416320"/>
          </a:xfrm>
          <a:prstGeom prst="rect">
            <a:avLst/>
          </a:prstGeom>
          <a:noFill/>
          <a:ln w="9525">
            <a:noFill/>
            <a:miter lim="800000"/>
            <a:headEnd/>
            <a:tailEnd/>
          </a:ln>
        </p:spPr>
        <p:txBody>
          <a:bodyPr>
            <a:spAutoFit/>
          </a:bodyPr>
          <a:lstStyle/>
          <a:p>
            <a:pPr lvl="1" eaLnBrk="0" hangingPunct="0">
              <a:spcBef>
                <a:spcPct val="50000"/>
              </a:spcBef>
            </a:pPr>
            <a:endParaRPr lang="en-GB" sz="2400" dirty="0">
              <a:latin typeface="Tahoma" pitchFamily="34" charset="0"/>
              <a:ea typeface="ＭＳ Ｐゴシック" pitchFamily="-112" charset="-128"/>
            </a:endParaRPr>
          </a:p>
          <a:p>
            <a:pPr eaLnBrk="0" hangingPunct="0">
              <a:spcBef>
                <a:spcPct val="50000"/>
              </a:spcBef>
              <a:buFont typeface="Arial" pitchFamily="34" charset="0"/>
              <a:buChar char="•"/>
            </a:pPr>
            <a:r>
              <a:rPr lang="en-GB" sz="2400" dirty="0" smtClean="0">
                <a:latin typeface="Tahoma" pitchFamily="34" charset="0"/>
                <a:ea typeface="ＭＳ Ｐゴシック" pitchFamily="-112" charset="-128"/>
              </a:rPr>
              <a:t>Weekly Homework is:</a:t>
            </a:r>
          </a:p>
          <a:p>
            <a:pPr lvl="1" eaLnBrk="0" hangingPunct="0">
              <a:spcBef>
                <a:spcPct val="50000"/>
              </a:spcBef>
              <a:buFont typeface="Arial" pitchFamily="34" charset="0"/>
              <a:buChar char="•"/>
            </a:pPr>
            <a:r>
              <a:rPr lang="en-GB" sz="2400" dirty="0" smtClean="0">
                <a:latin typeface="Tahoma" pitchFamily="34" charset="0"/>
                <a:ea typeface="ＭＳ Ｐゴシック" pitchFamily="-112" charset="-128"/>
              </a:rPr>
              <a:t> to contextualise topics discussed – ‘relate it to your industry’ and feedback</a:t>
            </a:r>
          </a:p>
          <a:p>
            <a:pPr lvl="1" eaLnBrk="0" hangingPunct="0">
              <a:spcBef>
                <a:spcPct val="50000"/>
              </a:spcBef>
              <a:buFont typeface="Arial" pitchFamily="34" charset="0"/>
              <a:buChar char="•"/>
            </a:pPr>
            <a:r>
              <a:rPr lang="en-GB" sz="2400" dirty="0" smtClean="0">
                <a:latin typeface="Tahoma" pitchFamily="34" charset="0"/>
                <a:ea typeface="ＭＳ Ｐゴシック" pitchFamily="-112" charset="-128"/>
              </a:rPr>
              <a:t> Work on and complete CV</a:t>
            </a:r>
          </a:p>
          <a:p>
            <a:pPr lvl="1" eaLnBrk="0" hangingPunct="0">
              <a:spcBef>
                <a:spcPct val="50000"/>
              </a:spcBef>
              <a:buFont typeface="Arial" pitchFamily="34" charset="0"/>
              <a:buChar char="•"/>
            </a:pPr>
            <a:r>
              <a:rPr lang="en-GB" sz="2400" dirty="0" smtClean="0">
                <a:latin typeface="Tahoma" pitchFamily="34" charset="0"/>
                <a:ea typeface="ＭＳ Ｐゴシック" pitchFamily="-112" charset="-128"/>
              </a:rPr>
              <a:t> Complete the ‘Simply Do Ideas’ platform and attachments</a:t>
            </a:r>
          </a:p>
        </p:txBody>
      </p:sp>
      <p:sp>
        <p:nvSpPr>
          <p:cNvPr id="3" name="Rectangle 2"/>
          <p:cNvSpPr/>
          <p:nvPr/>
        </p:nvSpPr>
        <p:spPr>
          <a:xfrm>
            <a:off x="539552" y="620688"/>
            <a:ext cx="6840760" cy="461665"/>
          </a:xfrm>
          <a:prstGeom prst="rect">
            <a:avLst/>
          </a:prstGeom>
        </p:spPr>
        <p:txBody>
          <a:bodyPr wrap="square">
            <a:spAutoFit/>
          </a:bodyPr>
          <a:lstStyle/>
          <a:p>
            <a:pPr eaLnBrk="0" hangingPunct="0">
              <a:spcBef>
                <a:spcPct val="50000"/>
              </a:spcBef>
            </a:pPr>
            <a:r>
              <a:rPr lang="en-GB" sz="2400" b="1" dirty="0" smtClean="0">
                <a:latin typeface="Tahoma" pitchFamily="34" charset="0"/>
                <a:ea typeface="ＭＳ Ｐゴシック" pitchFamily="-112" charset="-128"/>
              </a:rPr>
              <a:t>In addition:</a:t>
            </a:r>
            <a:endParaRPr lang="en-GB" sz="2400" b="1" dirty="0">
              <a:latin typeface="Tahoma" pitchFamily="34" charset="0"/>
              <a:ea typeface="ＭＳ Ｐゴシック" pitchFamily="-112" charset="-128"/>
            </a:endParaRPr>
          </a:p>
        </p:txBody>
      </p:sp>
    </p:spTree>
  </p:cSld>
  <p:clrMapOvr>
    <a:masterClrMapping/>
  </p:clrMapOvr>
  <p:timing>
    <p:tnLst>
      <p:par>
        <p:cTn id="1" dur="indefinite" restart="never" nodeType="tmRoot"/>
      </p:par>
    </p:tnLst>
  </p:timing>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146" name="Text Box 3"/>
          <p:cNvSpPr txBox="1">
            <a:spLocks noChangeArrowheads="1"/>
          </p:cNvSpPr>
          <p:nvPr/>
        </p:nvSpPr>
        <p:spPr bwMode="auto">
          <a:xfrm>
            <a:off x="395536" y="2060575"/>
            <a:ext cx="7993062" cy="4401205"/>
          </a:xfrm>
          <a:prstGeom prst="rect">
            <a:avLst/>
          </a:prstGeom>
          <a:noFill/>
          <a:ln w="9525">
            <a:noFill/>
            <a:miter lim="800000"/>
            <a:headEnd/>
            <a:tailEnd/>
          </a:ln>
        </p:spPr>
        <p:txBody>
          <a:bodyPr>
            <a:spAutoFit/>
          </a:bodyPr>
          <a:lstStyle/>
          <a:p>
            <a:pPr eaLnBrk="0" hangingPunct="0">
              <a:spcBef>
                <a:spcPct val="50000"/>
              </a:spcBef>
            </a:pPr>
            <a:r>
              <a:rPr lang="en-GB" sz="2800" dirty="0" smtClean="0">
                <a:latin typeface="Tahoma" pitchFamily="34" charset="0"/>
                <a:ea typeface="ＭＳ Ｐゴシック" pitchFamily="-112" charset="-128"/>
              </a:rPr>
              <a:t>Neil Dyer</a:t>
            </a:r>
            <a:br>
              <a:rPr lang="en-GB" sz="2800" dirty="0" smtClean="0">
                <a:latin typeface="Tahoma" pitchFamily="34" charset="0"/>
                <a:ea typeface="ＭＳ Ｐゴシック" pitchFamily="-112" charset="-128"/>
              </a:rPr>
            </a:br>
            <a:r>
              <a:rPr lang="en-GB" sz="2800" dirty="0" smtClean="0">
                <a:solidFill>
                  <a:srgbClr val="0070C0"/>
                </a:solidFill>
                <a:latin typeface="Tahoma" pitchFamily="34" charset="0"/>
                <a:ea typeface="ＭＳ Ｐゴシック" pitchFamily="-112" charset="-128"/>
              </a:rPr>
              <a:t>neil@neodynamic.co.uk</a:t>
            </a:r>
          </a:p>
          <a:p>
            <a:pPr eaLnBrk="0" hangingPunct="0">
              <a:spcBef>
                <a:spcPct val="50000"/>
              </a:spcBef>
            </a:pPr>
            <a:endParaRPr lang="en-GB" sz="2800" dirty="0">
              <a:latin typeface="Tahoma" pitchFamily="34" charset="0"/>
              <a:ea typeface="ＭＳ Ｐゴシック" pitchFamily="-112" charset="-128"/>
            </a:endParaRPr>
          </a:p>
          <a:p>
            <a:pPr eaLnBrk="0" hangingPunct="0">
              <a:spcBef>
                <a:spcPct val="50000"/>
              </a:spcBef>
            </a:pPr>
            <a:r>
              <a:rPr lang="en-GB" sz="2800" dirty="0" smtClean="0">
                <a:latin typeface="Tahoma" pitchFamily="34" charset="0"/>
                <a:ea typeface="ＭＳ Ｐゴシック" pitchFamily="-112" charset="-128"/>
              </a:rPr>
              <a:t>Check </a:t>
            </a:r>
            <a:r>
              <a:rPr lang="en-GB" sz="2800" dirty="0" err="1" smtClean="0">
                <a:latin typeface="Tahoma" pitchFamily="34" charset="0"/>
                <a:ea typeface="ＭＳ Ｐゴシック" pitchFamily="-112" charset="-128"/>
              </a:rPr>
              <a:t>Moodle</a:t>
            </a:r>
            <a:r>
              <a:rPr lang="en-GB" sz="2800" dirty="0" smtClean="0">
                <a:latin typeface="Tahoma" pitchFamily="34" charset="0"/>
                <a:ea typeface="ＭＳ Ｐゴシック" pitchFamily="-112" charset="-128"/>
              </a:rPr>
              <a:t> and </a:t>
            </a:r>
            <a:br>
              <a:rPr lang="en-GB" sz="2800" dirty="0" smtClean="0">
                <a:latin typeface="Tahoma" pitchFamily="34" charset="0"/>
                <a:ea typeface="ＭＳ Ｐゴシック" pitchFamily="-112" charset="-128"/>
              </a:rPr>
            </a:br>
            <a:r>
              <a:rPr lang="en-GB" sz="2800" dirty="0" smtClean="0">
                <a:latin typeface="Tahoma" pitchFamily="34" charset="0"/>
                <a:ea typeface="ＭＳ Ｐゴシック" pitchFamily="-112" charset="-128"/>
              </a:rPr>
              <a:t>your emails</a:t>
            </a:r>
            <a:r>
              <a:rPr lang="en-GB" sz="2800" dirty="0">
                <a:latin typeface="Tahoma" pitchFamily="34" charset="0"/>
                <a:ea typeface="ＭＳ Ｐゴシック" pitchFamily="-112" charset="-128"/>
              </a:rPr>
              <a:t/>
            </a:r>
            <a:br>
              <a:rPr lang="en-GB" sz="2800" dirty="0">
                <a:latin typeface="Tahoma" pitchFamily="34" charset="0"/>
                <a:ea typeface="ＭＳ Ｐゴシック" pitchFamily="-112" charset="-128"/>
              </a:rPr>
            </a:br>
            <a:endParaRPr lang="en-GB" sz="2800" dirty="0" smtClean="0">
              <a:latin typeface="Tahoma" pitchFamily="34" charset="0"/>
              <a:ea typeface="ＭＳ Ｐゴシック" pitchFamily="-112" charset="-128"/>
            </a:endParaRPr>
          </a:p>
          <a:p>
            <a:pPr eaLnBrk="0" hangingPunct="0">
              <a:spcBef>
                <a:spcPct val="50000"/>
              </a:spcBef>
            </a:pPr>
            <a:endParaRPr lang="en-GB" sz="2800" dirty="0">
              <a:latin typeface="Tahoma" pitchFamily="34" charset="0"/>
              <a:ea typeface="ＭＳ Ｐゴシック" pitchFamily="-112" charset="-128"/>
            </a:endParaRPr>
          </a:p>
          <a:p>
            <a:pPr eaLnBrk="0" hangingPunct="0">
              <a:spcBef>
                <a:spcPct val="50000"/>
              </a:spcBef>
            </a:pPr>
            <a:r>
              <a:rPr lang="en-GB" sz="2800" dirty="0" smtClean="0">
                <a:latin typeface="Tahoma" pitchFamily="34" charset="0"/>
                <a:ea typeface="ＭＳ Ｐゴシック" pitchFamily="-112" charset="-128"/>
              </a:rPr>
              <a:t>Ask anything, any time!</a:t>
            </a:r>
            <a:endParaRPr lang="en-GB" sz="2800" dirty="0">
              <a:latin typeface="Tahoma" pitchFamily="34" charset="0"/>
              <a:ea typeface="ＭＳ Ｐゴシック" pitchFamily="-112" charset="-128"/>
            </a:endParaRPr>
          </a:p>
        </p:txBody>
      </p:sp>
      <p:pic>
        <p:nvPicPr>
          <p:cNvPr id="3" name="Picture 2" descr="download.jpg"/>
          <p:cNvPicPr>
            <a:picLocks noChangeAspect="1"/>
          </p:cNvPicPr>
          <p:nvPr/>
        </p:nvPicPr>
        <p:blipFill>
          <a:blip r:embed="rId2" cstate="print"/>
          <a:stretch>
            <a:fillRect/>
          </a:stretch>
        </p:blipFill>
        <p:spPr>
          <a:xfrm>
            <a:off x="5148064" y="2924944"/>
            <a:ext cx="3500462" cy="3378175"/>
          </a:xfrm>
          <a:prstGeom prst="rect">
            <a:avLst/>
          </a:prstGeom>
        </p:spPr>
      </p:pic>
      <p:sp>
        <p:nvSpPr>
          <p:cNvPr id="4" name="Title 4"/>
          <p:cNvSpPr>
            <a:spLocks noGrp="1"/>
          </p:cNvSpPr>
          <p:nvPr>
            <p:ph type="title"/>
          </p:nvPr>
        </p:nvSpPr>
        <p:spPr>
          <a:xfrm>
            <a:off x="323528" y="44624"/>
            <a:ext cx="8229600" cy="1364162"/>
          </a:xfrm>
        </p:spPr>
        <p:txBody>
          <a:bodyPr>
            <a:normAutofit fontScale="90000"/>
          </a:bodyPr>
          <a:lstStyle/>
          <a:p>
            <a:r>
              <a:rPr lang="en-GB" sz="8800" dirty="0" smtClean="0">
                <a:solidFill>
                  <a:schemeClr val="accent4">
                    <a:lumMod val="50000"/>
                  </a:schemeClr>
                </a:solidFill>
                <a:latin typeface="AR CENA" pitchFamily="2" charset="0"/>
              </a:rPr>
              <a:t>ANY QUESTIONS?</a:t>
            </a:r>
            <a:endParaRPr lang="en-GB" sz="9600" dirty="0"/>
          </a:p>
        </p:txBody>
      </p:sp>
    </p:spTree>
  </p:cSld>
  <p:clrMapOvr>
    <a:masterClrMapping/>
  </p:clrMapOvr>
  <p:timing>
    <p:tnLst>
      <p:par>
        <p:cTn id="1" dur="indefinite" restart="never" nodeType="tmRoot"/>
      </p:par>
    </p:tnLst>
  </p:timing>
</p:sld>
</file>

<file path=ppt/theme/_rels/theme1.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image" Target="../media/image1.jpeg"/></Relationships>
</file>

<file path=ppt/theme/theme1.xml><?xml version="1.0" encoding="utf-8"?>
<a:theme xmlns:a="http://schemas.openxmlformats.org/drawingml/2006/main" name="Median">
  <a:themeElements>
    <a:clrScheme name="Median">
      <a:dk1>
        <a:sysClr val="windowText" lastClr="000000"/>
      </a:dk1>
      <a:lt1>
        <a:sysClr val="window" lastClr="FFFFFF"/>
      </a:lt1>
      <a:dk2>
        <a:srgbClr val="775F55"/>
      </a:dk2>
      <a:lt2>
        <a:srgbClr val="EBDDC3"/>
      </a:lt2>
      <a:accent1>
        <a:srgbClr val="94B6D2"/>
      </a:accent1>
      <a:accent2>
        <a:srgbClr val="DD8047"/>
      </a:accent2>
      <a:accent3>
        <a:srgbClr val="A5AB81"/>
      </a:accent3>
      <a:accent4>
        <a:srgbClr val="D8B25C"/>
      </a:accent4>
      <a:accent5>
        <a:srgbClr val="7BA79D"/>
      </a:accent5>
      <a:accent6>
        <a:srgbClr val="968C8C"/>
      </a:accent6>
      <a:hlink>
        <a:srgbClr val="F7B615"/>
      </a:hlink>
      <a:folHlink>
        <a:srgbClr val="704404"/>
      </a:folHlink>
    </a:clrScheme>
    <a:fontScheme name="Median">
      <a:majorFont>
        <a:latin typeface="Tw Cen MT"/>
        <a:ea typeface=""/>
        <a:cs typeface=""/>
        <a:font script="Grek" typeface="Calibri"/>
        <a:font script="Cyrl" typeface="Calibri"/>
        <a:font script="Jpan" typeface="HGPｺﾞｼｯｸE"/>
        <a:font script="Hang" typeface="HY얕은샘물M"/>
        <a:font script="Hans" typeface="华文仿宋"/>
        <a:font script="Hant" typeface="微軟正黑體"/>
        <a:font script="Arab" typeface="Arial"/>
        <a:font script="Hebr" typeface="Levenim MT"/>
        <a:font script="Thai" typeface="Frees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majorFont>
      <a:minorFont>
        <a:latin typeface="Tw Cen MT"/>
        <a:ea typeface=""/>
        <a:cs typeface=""/>
        <a:font script="Grek" typeface="Calibri"/>
        <a:font script="Cyrl" typeface="Calibri"/>
        <a:font script="Jpan" typeface="HGPｺﾞｼｯｸE"/>
        <a:font script="Hang" typeface="HY얕은샘물M"/>
        <a:font script="Hans" typeface="华文仿宋"/>
        <a:font script="Hant" typeface="微軟正黑體"/>
        <a:font script="Arab" typeface="Arial"/>
        <a:font script="Hebr" typeface="Levenim MT"/>
        <a:font script="Thai" typeface="Frees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minorFont>
    </a:fontScheme>
    <a:fmtScheme name="Median">
      <a:fillStyleLst>
        <a:solidFill>
          <a:schemeClr val="phClr"/>
        </a:solidFill>
        <a:solidFill>
          <a:schemeClr val="phClr">
            <a:tint val="50000"/>
          </a:schemeClr>
        </a:solidFill>
        <a:solidFill>
          <a:schemeClr val="phClr"/>
        </a:solidFill>
      </a:fillStyleLst>
      <a:lnStyleLst>
        <a:ln w="10000" cap="flat" cmpd="sng" algn="ctr">
          <a:solidFill>
            <a:schemeClr val="phClr"/>
          </a:solidFill>
          <a:prstDash val="solid"/>
        </a:ln>
        <a:ln w="19050" cap="flat" cmpd="sng" algn="ctr">
          <a:solidFill>
            <a:schemeClr val="phClr"/>
          </a:solidFill>
          <a:prstDash val="solid"/>
        </a:ln>
        <a:ln w="47625" cap="flat" cmpd="dbl" algn="ctr">
          <a:solidFill>
            <a:schemeClr val="phClr"/>
          </a:solidFill>
          <a:prstDash val="solid"/>
        </a:ln>
      </a:lnStyleLst>
      <a:effectStyleLst>
        <a:effectStyle>
          <a:effectLst>
            <a:outerShdw blurRad="38100" dist="30000" dir="5400000" rotWithShape="0">
              <a:srgbClr val="000000">
                <a:alpha val="45000"/>
              </a:srgbClr>
            </a:outerShdw>
          </a:effectLst>
        </a:effectStyle>
        <a:effectStyle>
          <a:effectLst>
            <a:outerShdw blurRad="38100" dist="30000" dir="5400000" rotWithShape="0">
              <a:srgbClr val="000000">
                <a:alpha val="45000"/>
              </a:srgbClr>
            </a:outerShdw>
          </a:effectLst>
        </a:effectStyle>
        <a:effectStyle>
          <a:effectLst>
            <a:outerShdw blurRad="38100" dist="25400" dir="5400000" rotWithShape="0">
              <a:srgbClr val="000000">
                <a:alpha val="35000"/>
              </a:srgbClr>
            </a:outerShdw>
          </a:effectLst>
          <a:scene3d>
            <a:camera prst="isometricTopDown" fov="0">
              <a:rot lat="0" lon="0" rev="0"/>
            </a:camera>
            <a:lightRig rig="balanced" dir="t">
              <a:rot lat="0" lon="0" rev="13800000"/>
            </a:lightRig>
          </a:scene3d>
          <a:sp3d extrusionH="12700" prstMaterial="plastic">
            <a:bevelT w="38100" h="25400" prst="softRound"/>
            <a:contourClr>
              <a:schemeClr val="phClr"/>
            </a:contourClr>
          </a:sp3d>
        </a:effectStyle>
      </a:effectStyleLst>
      <a:bgFillStyleLst>
        <a:solidFill>
          <a:schemeClr val="phClr"/>
        </a:solidFill>
        <a:blipFill>
          <a:blip xmlns:r="http://schemas.openxmlformats.org/officeDocument/2006/relationships" r:embed="rId1">
            <a:duotone>
              <a:schemeClr val="phClr">
                <a:shade val="90000"/>
                <a:satMod val="140000"/>
              </a:schemeClr>
              <a:schemeClr val="phClr">
                <a:satMod val="120000"/>
              </a:schemeClr>
            </a:duotone>
          </a:blip>
          <a:tile tx="0" ty="0" sx="100000" sy="100000" flip="none" algn="tl"/>
        </a:blipFill>
        <a:blipFill>
          <a:blip xmlns:r="http://schemas.openxmlformats.org/officeDocument/2006/relationships" r:embed="rId2">
            <a:duotone>
              <a:schemeClr val="phClr">
                <a:shade val="90000"/>
                <a:satMod val="140000"/>
              </a:schemeClr>
              <a:schemeClr val="phClr">
                <a:satMod val="120000"/>
              </a:schemeClr>
            </a:duotone>
          </a:blip>
          <a:tile tx="0" ty="0" sx="100000" sy="100000" flip="none" algn="tl"/>
        </a:blipFill>
      </a:bgFillStyleLst>
    </a:fmtScheme>
  </a:themeElements>
  <a:objectDefaults/>
  <a:extraClrScheme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3.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Median</Template>
  <TotalTime>1314</TotalTime>
  <Words>1833</Words>
  <Application>Microsoft Office PowerPoint</Application>
  <PresentationFormat>On-screen Show (4:3)</PresentationFormat>
  <Paragraphs>300</Paragraphs>
  <Slides>47</Slides>
  <Notes>0</Notes>
  <HiddenSlides>0</HiddenSlides>
  <MMClips>0</MMClips>
  <ScaleCrop>false</ScaleCrop>
  <HeadingPairs>
    <vt:vector size="4" baseType="variant">
      <vt:variant>
        <vt:lpstr>Theme</vt:lpstr>
      </vt:variant>
      <vt:variant>
        <vt:i4>1</vt:i4>
      </vt:variant>
      <vt:variant>
        <vt:lpstr>Slide Titles</vt:lpstr>
      </vt:variant>
      <vt:variant>
        <vt:i4>47</vt:i4>
      </vt:variant>
    </vt:vector>
  </HeadingPairs>
  <TitlesOfParts>
    <vt:vector size="48" baseType="lpstr">
      <vt:lpstr>Median</vt:lpstr>
      <vt:lpstr>BuSINESS, MARKETING &amp; SELF PROMOTION</vt:lpstr>
      <vt:lpstr>Simply Do Ideas</vt:lpstr>
      <vt:lpstr>SWOT </vt:lpstr>
      <vt:lpstr>Slide 4</vt:lpstr>
      <vt:lpstr>Slide 5</vt:lpstr>
      <vt:lpstr>Customers &amp; competitors</vt:lpstr>
      <vt:lpstr>Customers</vt:lpstr>
      <vt:lpstr>Your Ideas...</vt:lpstr>
      <vt:lpstr>TODAY WE START ON MARKETING</vt:lpstr>
      <vt:lpstr>TODAY’S SESSION</vt:lpstr>
      <vt:lpstr>TODAY’S SESSION</vt:lpstr>
      <vt:lpstr>YOUR MARKET</vt:lpstr>
      <vt:lpstr>YOUR MARKET</vt:lpstr>
      <vt:lpstr>A MARKETING PLAN</vt:lpstr>
      <vt:lpstr>Santa’s Grotto - PESTLE</vt:lpstr>
      <vt:lpstr>YOUR MARKET</vt:lpstr>
      <vt:lpstr>YOUR MARKET</vt:lpstr>
      <vt:lpstr>YOUR MARKET</vt:lpstr>
      <vt:lpstr>FINANCIAL SERVICES </vt:lpstr>
      <vt:lpstr>YOUR MARKET</vt:lpstr>
      <vt:lpstr>YOUR MARKET</vt:lpstr>
      <vt:lpstr>YOUR MARKET</vt:lpstr>
      <vt:lpstr>YOUR MARKET</vt:lpstr>
      <vt:lpstr>Your Ideas...</vt:lpstr>
      <vt:lpstr>competitors</vt:lpstr>
      <vt:lpstr>COMPETITORS</vt:lpstr>
      <vt:lpstr>Your Ideas...</vt:lpstr>
      <vt:lpstr>A MARKETING PLAN</vt:lpstr>
      <vt:lpstr>Porter’s Five Forces</vt:lpstr>
      <vt:lpstr>Porter’s Five Forces</vt:lpstr>
      <vt:lpstr>Porter’s Five Forces</vt:lpstr>
      <vt:lpstr>Porter’s Five Forces</vt:lpstr>
      <vt:lpstr>Porter’s Five Forces</vt:lpstr>
      <vt:lpstr>Porter’s Five Forces</vt:lpstr>
      <vt:lpstr>Porter’s Five Forces</vt:lpstr>
      <vt:lpstr>Your Ideas...</vt:lpstr>
      <vt:lpstr>Competitive Advantage</vt:lpstr>
      <vt:lpstr>Competitive Advantage</vt:lpstr>
      <vt:lpstr>Competitive Advantage</vt:lpstr>
      <vt:lpstr>Pricing</vt:lpstr>
      <vt:lpstr>COMPETITORS</vt:lpstr>
      <vt:lpstr>Your Ideas...</vt:lpstr>
      <vt:lpstr>Customers &amp; competitors</vt:lpstr>
      <vt:lpstr>Slide 44</vt:lpstr>
      <vt:lpstr>THE WELSH BUSINESS SHOW</vt:lpstr>
      <vt:lpstr>Slide 46</vt:lpstr>
      <vt:lpstr>ANY QUESTIONS?</vt:lpstr>
    </vt:vector>
  </TitlesOfParts>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The Music Industry</dc:title>
  <dc:creator>Owner</dc:creator>
  <cp:lastModifiedBy>NeoDynamic</cp:lastModifiedBy>
  <cp:revision>171</cp:revision>
  <dcterms:created xsi:type="dcterms:W3CDTF">2009-03-03T23:08:25Z</dcterms:created>
  <dcterms:modified xsi:type="dcterms:W3CDTF">2017-10-23T17:43:34Z</dcterms:modified>
</cp:coreProperties>
</file>