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95" r:id="rId4"/>
    <p:sldId id="260" r:id="rId5"/>
    <p:sldId id="298" r:id="rId6"/>
    <p:sldId id="262" r:id="rId7"/>
    <p:sldId id="263" r:id="rId8"/>
    <p:sldId id="296" r:id="rId9"/>
    <p:sldId id="265" r:id="rId10"/>
    <p:sldId id="266" r:id="rId11"/>
    <p:sldId id="267" r:id="rId12"/>
    <p:sldId id="288" r:id="rId13"/>
    <p:sldId id="269" r:id="rId14"/>
    <p:sldId id="300" r:id="rId15"/>
    <p:sldId id="289" r:id="rId16"/>
    <p:sldId id="270" r:id="rId17"/>
    <p:sldId id="301" r:id="rId18"/>
    <p:sldId id="290" r:id="rId19"/>
    <p:sldId id="271" r:id="rId20"/>
    <p:sldId id="291" r:id="rId21"/>
    <p:sldId id="297" r:id="rId22"/>
    <p:sldId id="261" r:id="rId23"/>
    <p:sldId id="272" r:id="rId24"/>
    <p:sldId id="274" r:id="rId25"/>
    <p:sldId id="275" r:id="rId26"/>
    <p:sldId id="276" r:id="rId27"/>
    <p:sldId id="277" r:id="rId28"/>
    <p:sldId id="284" r:id="rId29"/>
    <p:sldId id="278" r:id="rId30"/>
    <p:sldId id="279" r:id="rId31"/>
    <p:sldId id="280" r:id="rId32"/>
    <p:sldId id="281" r:id="rId33"/>
    <p:sldId id="282" r:id="rId34"/>
    <p:sldId id="283" r:id="rId35"/>
    <p:sldId id="293" r:id="rId36"/>
    <p:sldId id="286" r:id="rId37"/>
    <p:sldId id="28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erkeleywellbeing.com/anti-stress.html" TargetMode="External"/><Relationship Id="rId2" Type="http://schemas.openxmlformats.org/officeDocument/2006/relationships/hyperlink" Target="https://www.psychologytoday.com/us/basics/happines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mentalhealth.org.uk/a-to-z/s/smoking-and-mental-health"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www.nationalaccountsofwellbeing.or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cdf.org.uk/wp-content/uploads/2011/12/SROI-Report-FINAL.pdf" TargetMode="External"/><Relationship Id="rId2" Type="http://schemas.openxmlformats.org/officeDocument/2006/relationships/hyperlink" Target="http://cdn.media70.com/national-accounts-of-well-being-report.pdf" TargetMode="External"/><Relationship Id="rId1" Type="http://schemas.openxmlformats.org/officeDocument/2006/relationships/slideLayout" Target="../slideLayouts/slideLayout2.xml"/><Relationship Id="rId6" Type="http://schemas.openxmlformats.org/officeDocument/2006/relationships/hyperlink" Target="https://oscarkilo.org.uk/app/uploads/2017/06/Measuring_well-being_handbook_FINAL.pdf" TargetMode="External"/><Relationship Id="rId5" Type="http://schemas.openxmlformats.org/officeDocument/2006/relationships/hyperlink" Target="https://ccea.org.uk/downloads/docs/Support/eGuide%3A%20AS/2019/AS%203%20Health%20and%20Well-Being%20eGuide.pdf" TargetMode="External"/><Relationship Id="rId4" Type="http://schemas.openxmlformats.org/officeDocument/2006/relationships/hyperlink" Target="http://www.nef-consulting.co.uk/wp-content/uploads/Growing-Social-CapitalSROI-March-201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Health, Wellbeing &amp; Sustainable Development (BMHP6021)</a:t>
            </a:r>
          </a:p>
        </p:txBody>
      </p:sp>
      <p:sp>
        <p:nvSpPr>
          <p:cNvPr id="3" name="TextBox 2">
            <a:extLst>
              <a:ext uri="{FF2B5EF4-FFF2-40B4-BE49-F238E27FC236}">
                <a16:creationId xmlns:a16="http://schemas.microsoft.com/office/drawing/2014/main" id="{9D1C96DE-C090-4E6B-AC0B-470FD4653840}"/>
              </a:ext>
            </a:extLst>
          </p:cNvPr>
          <p:cNvSpPr txBox="1"/>
          <p:nvPr/>
        </p:nvSpPr>
        <p:spPr>
          <a:xfrm>
            <a:off x="1920659" y="4169666"/>
            <a:ext cx="8599136" cy="1077218"/>
          </a:xfrm>
          <a:prstGeom prst="rect">
            <a:avLst/>
          </a:prstGeom>
          <a:noFill/>
        </p:spPr>
        <p:txBody>
          <a:bodyPr wrap="square" rtlCol="0">
            <a:spAutoFit/>
          </a:bodyPr>
          <a:lstStyle/>
          <a:p>
            <a:pPr algn="ctr"/>
            <a:r>
              <a:rPr lang="en-GB" sz="3200" b="1" dirty="0">
                <a:solidFill>
                  <a:prstClr val="white"/>
                </a:solidFill>
                <a:latin typeface="+mj-lt"/>
              </a:rPr>
              <a:t>Week 4 – </a:t>
            </a:r>
            <a:r>
              <a:rPr lang="en-GB" sz="3200" b="0" i="0" dirty="0">
                <a:solidFill>
                  <a:srgbClr val="000000"/>
                </a:solidFill>
                <a:effectLst/>
                <a:latin typeface="+mj-lt"/>
              </a:rPr>
              <a:t> </a:t>
            </a:r>
            <a:r>
              <a:rPr lang="en-GB" sz="3200" b="1" dirty="0">
                <a:solidFill>
                  <a:prstClr val="white"/>
                </a:solidFill>
                <a:latin typeface="+mj-lt"/>
              </a:rPr>
              <a:t>Measuring</a:t>
            </a:r>
            <a:r>
              <a:rPr lang="en-GB" sz="3200" b="0" i="0" dirty="0">
                <a:solidFill>
                  <a:srgbClr val="000000"/>
                </a:solidFill>
                <a:effectLst/>
                <a:latin typeface="+mj-lt"/>
              </a:rPr>
              <a:t> </a:t>
            </a:r>
            <a:r>
              <a:rPr lang="en-GB" sz="3200" b="1" dirty="0">
                <a:solidFill>
                  <a:prstClr val="white"/>
                </a:solidFill>
                <a:latin typeface="+mj-lt"/>
              </a:rPr>
              <a:t>Health and Wellbeing: Factors and Indicators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lstStyle/>
          <a:p>
            <a:r>
              <a:rPr lang="en-GB" dirty="0"/>
              <a:t>Understanding what wellbeing means</a:t>
            </a:r>
          </a:p>
          <a:p>
            <a:r>
              <a:rPr lang="en-GB" dirty="0"/>
              <a:t>Why wellbeing matters for the individual and for the national population</a:t>
            </a:r>
          </a:p>
          <a:p>
            <a:r>
              <a:rPr lang="en-GB" dirty="0"/>
              <a:t>Measuring wellbeing: indicators and surveys</a:t>
            </a:r>
          </a:p>
          <a:p>
            <a:r>
              <a:rPr lang="en-GB" dirty="0"/>
              <a:t>Organisations responsible for health and well-being</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FB43-8644-CFFB-8D66-507049A0F8D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9E5856-A9DD-6FAB-14AE-8C819FC819A0}"/>
              </a:ext>
            </a:extLst>
          </p:cNvPr>
          <p:cNvSpPr>
            <a:spLocks noGrp="1"/>
          </p:cNvSpPr>
          <p:nvPr>
            <p:ph idx="1"/>
          </p:nvPr>
        </p:nvSpPr>
        <p:spPr/>
        <p:txBody>
          <a:bodyPr/>
          <a:lstStyle/>
          <a:p>
            <a:pPr marL="0" indent="0">
              <a:buNone/>
            </a:pPr>
            <a:r>
              <a:rPr lang="en-GB" dirty="0"/>
              <a:t>Using your device, search and try to find:</a:t>
            </a:r>
          </a:p>
          <a:p>
            <a:r>
              <a:rPr lang="en-GB" dirty="0"/>
              <a:t>A definition of wellbeing</a:t>
            </a:r>
          </a:p>
          <a:p>
            <a:r>
              <a:rPr lang="en-GB" dirty="0"/>
              <a:t>How the concepts of ‘health’ and ‘wellbeing’ are different</a:t>
            </a:r>
          </a:p>
          <a:p>
            <a:endParaRPr lang="en-GB" dirty="0"/>
          </a:p>
          <a:p>
            <a:r>
              <a:rPr lang="en-GB" dirty="0"/>
              <a:t>Discuss in class.</a:t>
            </a:r>
          </a:p>
        </p:txBody>
      </p:sp>
    </p:spTree>
    <p:extLst>
      <p:ext uri="{BB962C8B-B14F-4D97-AF65-F5344CB8AC3E}">
        <p14:creationId xmlns:p14="http://schemas.microsoft.com/office/powerpoint/2010/main" val="65771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p:txBody>
          <a:bodyPr/>
          <a:lstStyle/>
          <a:p>
            <a:r>
              <a:rPr lang="en-GB" dirty="0"/>
              <a:t>Understanding Wellbeing</a:t>
            </a:r>
          </a:p>
        </p:txBody>
      </p:sp>
      <p:sp>
        <p:nvSpPr>
          <p:cNvPr id="3" name="Content Placeholder 2">
            <a:extLst>
              <a:ext uri="{FF2B5EF4-FFF2-40B4-BE49-F238E27FC236}">
                <a16:creationId xmlns:a16="http://schemas.microsoft.com/office/drawing/2014/main" id="{3CBAA77D-A696-40F6-AD77-77DEB081C557}"/>
              </a:ext>
            </a:extLst>
          </p:cNvPr>
          <p:cNvSpPr>
            <a:spLocks noGrp="1"/>
          </p:cNvSpPr>
          <p:nvPr>
            <p:ph idx="1"/>
          </p:nvPr>
        </p:nvSpPr>
        <p:spPr>
          <a:xfrm>
            <a:off x="814431" y="1602196"/>
            <a:ext cx="10563138" cy="3951514"/>
          </a:xfrm>
        </p:spPr>
        <p:txBody>
          <a:bodyPr>
            <a:normAutofit/>
          </a:bodyPr>
          <a:lstStyle/>
          <a:p>
            <a:r>
              <a:rPr lang="en-GB" b="0" i="0" dirty="0">
                <a:solidFill>
                  <a:srgbClr val="2C2D30"/>
                </a:solidFill>
                <a:effectLst/>
              </a:rPr>
              <a:t>There isn’t only one definition of wellbeing that is universal; there are various definitions used. </a:t>
            </a:r>
          </a:p>
          <a:p>
            <a:endParaRPr lang="en-GB" b="0" i="0" dirty="0">
              <a:solidFill>
                <a:srgbClr val="2C2D30"/>
              </a:solidFill>
              <a:effectLst/>
            </a:endParaRPr>
          </a:p>
          <a:p>
            <a:r>
              <a:rPr lang="en-GB" b="0" i="0" dirty="0">
                <a:solidFill>
                  <a:srgbClr val="2C2D30"/>
                </a:solidFill>
                <a:effectLst/>
              </a:rPr>
              <a:t>Well-being is the experience of health, </a:t>
            </a:r>
            <a:r>
              <a:rPr lang="en-GB" b="0" i="0" u="none" strike="noStrike" dirty="0">
                <a:solidFill>
                  <a:srgbClr val="2C2D30"/>
                </a:solidFill>
                <a:effectLst/>
                <a:hlinkClick r:id="rId2" tooltip="Psychology Today looks at happiness"/>
              </a:rPr>
              <a:t>happiness</a:t>
            </a:r>
            <a:r>
              <a:rPr lang="en-GB" b="0" i="0" dirty="0">
                <a:solidFill>
                  <a:srgbClr val="2C2D30"/>
                </a:solidFill>
                <a:effectLst/>
              </a:rPr>
              <a:t>, and prosperity. It includes having good mental health, high life satisfaction, a sense of meaning or purpose, and the </a:t>
            </a:r>
            <a:r>
              <a:rPr lang="en-GB" b="0" i="0" u="none" strike="noStrike" dirty="0">
                <a:solidFill>
                  <a:srgbClr val="477BE4"/>
                </a:solidFill>
                <a:effectLst/>
                <a:hlinkClick r:id="rId3"/>
              </a:rPr>
              <a:t>ability to manage stress</a:t>
            </a:r>
            <a:r>
              <a:rPr lang="en-GB" b="0" i="0" dirty="0">
                <a:solidFill>
                  <a:srgbClr val="2C2D30"/>
                </a:solidFill>
                <a:effectLst/>
              </a:rPr>
              <a:t>.</a:t>
            </a:r>
            <a:endParaRPr lang="en-GB" dirty="0">
              <a:solidFill>
                <a:srgbClr val="222222"/>
              </a:solidFill>
            </a:endParaRPr>
          </a:p>
        </p:txBody>
      </p:sp>
    </p:spTree>
    <p:extLst>
      <p:ext uri="{BB962C8B-B14F-4D97-AF65-F5344CB8AC3E}">
        <p14:creationId xmlns:p14="http://schemas.microsoft.com/office/powerpoint/2010/main" val="987387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a:xfrm>
            <a:off x="609600" y="97099"/>
            <a:ext cx="10972800" cy="1143000"/>
          </a:xfrm>
        </p:spPr>
        <p:txBody>
          <a:bodyPr/>
          <a:lstStyle/>
          <a:p>
            <a:r>
              <a:rPr lang="en-GB" dirty="0"/>
              <a:t>Understanding Wellbeing</a:t>
            </a:r>
          </a:p>
        </p:txBody>
      </p:sp>
      <p:sp>
        <p:nvSpPr>
          <p:cNvPr id="3" name="Content Placeholder 2">
            <a:extLst>
              <a:ext uri="{FF2B5EF4-FFF2-40B4-BE49-F238E27FC236}">
                <a16:creationId xmlns:a16="http://schemas.microsoft.com/office/drawing/2014/main" id="{3CBAA77D-A696-40F6-AD77-77DEB081C557}"/>
              </a:ext>
            </a:extLst>
          </p:cNvPr>
          <p:cNvSpPr>
            <a:spLocks noGrp="1"/>
          </p:cNvSpPr>
          <p:nvPr>
            <p:ph idx="1"/>
          </p:nvPr>
        </p:nvSpPr>
        <p:spPr>
          <a:xfrm>
            <a:off x="710269" y="1669408"/>
            <a:ext cx="7955560" cy="3948493"/>
          </a:xfrm>
        </p:spPr>
        <p:txBody>
          <a:bodyPr>
            <a:normAutofit fontScale="70000" lnSpcReduction="20000"/>
          </a:bodyPr>
          <a:lstStyle/>
          <a:p>
            <a:r>
              <a:rPr lang="en-GB" b="0" i="0" dirty="0">
                <a:solidFill>
                  <a:srgbClr val="222222"/>
                </a:solidFill>
                <a:effectLst/>
              </a:rPr>
              <a:t>Wellbeing is not just the absence of disease or illness. It’s a complex combination of a person's physical, mental, emotional and social health factors.</a:t>
            </a:r>
          </a:p>
          <a:p>
            <a:pPr marL="0" indent="0">
              <a:buNone/>
            </a:pPr>
            <a:endParaRPr lang="en-GB" b="0" i="0" dirty="0">
              <a:solidFill>
                <a:srgbClr val="222222"/>
              </a:solidFill>
              <a:effectLst/>
            </a:endParaRPr>
          </a:p>
          <a:p>
            <a:r>
              <a:rPr lang="en-GB" b="0" i="0" dirty="0">
                <a:solidFill>
                  <a:srgbClr val="222222"/>
                </a:solidFill>
                <a:effectLst/>
              </a:rPr>
              <a:t>Wellbeing is strongly linked to happiness and life satisfaction. In short, wellbeing could be </a:t>
            </a:r>
            <a:r>
              <a:rPr lang="en-GB" dirty="0">
                <a:solidFill>
                  <a:srgbClr val="222222"/>
                </a:solidFill>
              </a:rPr>
              <a:t>described as how you feel about yourself and your life.</a:t>
            </a:r>
          </a:p>
          <a:p>
            <a:endParaRPr lang="en-GB" dirty="0">
              <a:solidFill>
                <a:srgbClr val="222222"/>
              </a:solidFill>
            </a:endParaRPr>
          </a:p>
          <a:p>
            <a:r>
              <a:rPr lang="en-GB" dirty="0">
                <a:solidFill>
                  <a:srgbClr val="222222"/>
                </a:solidFill>
              </a:rPr>
              <a:t>It is the complete integration of body, mind and spirit.  </a:t>
            </a:r>
          </a:p>
          <a:p>
            <a:endParaRPr lang="en-GB" dirty="0">
              <a:solidFill>
                <a:srgbClr val="222222"/>
              </a:solidFill>
            </a:endParaRPr>
          </a:p>
          <a:p>
            <a:r>
              <a:rPr lang="en-GB" dirty="0">
                <a:solidFill>
                  <a:srgbClr val="222222"/>
                </a:solidFill>
              </a:rPr>
              <a:t>Everything we do, think, feel and believe influences our wellbeing.</a:t>
            </a:r>
          </a:p>
        </p:txBody>
      </p:sp>
      <p:pic>
        <p:nvPicPr>
          <p:cNvPr id="5" name="Picture 4" descr="A picture containing icon&#10;&#10;Description automatically generated">
            <a:extLst>
              <a:ext uri="{FF2B5EF4-FFF2-40B4-BE49-F238E27FC236}">
                <a16:creationId xmlns:a16="http://schemas.microsoft.com/office/drawing/2014/main" id="{1FF9C75E-D937-4330-B2BB-5E3548697769}"/>
              </a:ext>
            </a:extLst>
          </p:cNvPr>
          <p:cNvPicPr>
            <a:picLocks noChangeAspect="1"/>
          </p:cNvPicPr>
          <p:nvPr/>
        </p:nvPicPr>
        <p:blipFill>
          <a:blip r:embed="rId2"/>
          <a:stretch>
            <a:fillRect/>
          </a:stretch>
        </p:blipFill>
        <p:spPr>
          <a:xfrm>
            <a:off x="9303390" y="2550152"/>
            <a:ext cx="2708551" cy="1459785"/>
          </a:xfrm>
          <a:prstGeom prst="rect">
            <a:avLst/>
          </a:prstGeom>
        </p:spPr>
      </p:pic>
    </p:spTree>
    <p:extLst>
      <p:ext uri="{BB962C8B-B14F-4D97-AF65-F5344CB8AC3E}">
        <p14:creationId xmlns:p14="http://schemas.microsoft.com/office/powerpoint/2010/main" val="749715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a:xfrm>
            <a:off x="304800" y="123636"/>
            <a:ext cx="11582400" cy="799153"/>
          </a:xfrm>
        </p:spPr>
        <p:txBody>
          <a:bodyPr>
            <a:noAutofit/>
          </a:bodyPr>
          <a:lstStyle/>
          <a:p>
            <a:r>
              <a:rPr lang="en-GB" sz="3600" dirty="0">
                <a:effectLst/>
              </a:rPr>
              <a:t>How is wellbeing understood under the Care Act (2014)?</a:t>
            </a:r>
            <a:endParaRPr lang="en-GB" sz="3600" dirty="0"/>
          </a:p>
        </p:txBody>
      </p:sp>
      <p:sp>
        <p:nvSpPr>
          <p:cNvPr id="3" name="Content Placeholder 2">
            <a:extLst>
              <a:ext uri="{FF2B5EF4-FFF2-40B4-BE49-F238E27FC236}">
                <a16:creationId xmlns:a16="http://schemas.microsoft.com/office/drawing/2014/main" id="{12E78727-5E0D-48AD-AD2B-EFF93E4238A0}"/>
              </a:ext>
            </a:extLst>
          </p:cNvPr>
          <p:cNvSpPr>
            <a:spLocks noGrp="1"/>
          </p:cNvSpPr>
          <p:nvPr>
            <p:ph idx="1"/>
          </p:nvPr>
        </p:nvSpPr>
        <p:spPr>
          <a:xfrm>
            <a:off x="643156" y="1247432"/>
            <a:ext cx="10514202" cy="4363136"/>
          </a:xfrm>
        </p:spPr>
        <p:txBody>
          <a:bodyPr>
            <a:normAutofit fontScale="62500" lnSpcReduction="20000"/>
          </a:bodyPr>
          <a:lstStyle/>
          <a:p>
            <a:pPr marL="0" indent="0" algn="l">
              <a:buNone/>
            </a:pPr>
            <a:r>
              <a:rPr lang="en-GB" b="0" i="0" dirty="0">
                <a:effectLst/>
              </a:rPr>
              <a:t>‘</a:t>
            </a:r>
            <a:r>
              <a:rPr lang="en-GB" sz="3400" dirty="0"/>
              <a:t>Wellbeing’ is a broad concept. It is described as relating to the following areas in particular:</a:t>
            </a:r>
          </a:p>
          <a:p>
            <a:pPr marL="0" indent="0" algn="l">
              <a:buNone/>
            </a:pPr>
            <a:endParaRPr lang="en-GB" sz="3400" dirty="0"/>
          </a:p>
          <a:p>
            <a:pPr algn="l">
              <a:buFont typeface="Arial" panose="020B0604020202020204" pitchFamily="34" charset="0"/>
              <a:buChar char="•"/>
            </a:pPr>
            <a:r>
              <a:rPr lang="en-GB" sz="3400" dirty="0"/>
              <a:t>personal dignity (including treatment of the individual with respect)</a:t>
            </a:r>
          </a:p>
          <a:p>
            <a:pPr algn="l">
              <a:buFont typeface="Arial" panose="020B0604020202020204" pitchFamily="34" charset="0"/>
              <a:buChar char="•"/>
            </a:pPr>
            <a:r>
              <a:rPr lang="en-GB" sz="3400" dirty="0"/>
              <a:t>physical and mental health and emotional wellbeing</a:t>
            </a:r>
          </a:p>
          <a:p>
            <a:pPr algn="l">
              <a:buFont typeface="Arial" panose="020B0604020202020204" pitchFamily="34" charset="0"/>
              <a:buChar char="•"/>
            </a:pPr>
            <a:r>
              <a:rPr lang="en-GB" sz="3400" dirty="0"/>
              <a:t>protection from abuse and neglect</a:t>
            </a:r>
          </a:p>
          <a:p>
            <a:pPr algn="l">
              <a:buFont typeface="Arial" panose="020B0604020202020204" pitchFamily="34" charset="0"/>
              <a:buChar char="•"/>
            </a:pPr>
            <a:r>
              <a:rPr lang="en-GB" sz="3400" dirty="0"/>
              <a:t>control by the individual over their day-to-day life (including over care and support provided and the way they are provided)</a:t>
            </a:r>
          </a:p>
          <a:p>
            <a:pPr algn="l">
              <a:buFont typeface="Arial" panose="020B0604020202020204" pitchFamily="34" charset="0"/>
              <a:buChar char="•"/>
            </a:pPr>
            <a:r>
              <a:rPr lang="en-GB" sz="3400" dirty="0"/>
              <a:t>participation in work, education, training or recreation</a:t>
            </a:r>
          </a:p>
          <a:p>
            <a:pPr algn="l">
              <a:buFont typeface="Arial" panose="020B0604020202020204" pitchFamily="34" charset="0"/>
              <a:buChar char="•"/>
            </a:pPr>
            <a:r>
              <a:rPr lang="en-GB" sz="3400" dirty="0"/>
              <a:t>social and economic wellbeing</a:t>
            </a:r>
          </a:p>
          <a:p>
            <a:pPr algn="l">
              <a:buFont typeface="Arial" panose="020B0604020202020204" pitchFamily="34" charset="0"/>
              <a:buChar char="•"/>
            </a:pPr>
            <a:r>
              <a:rPr lang="en-GB" sz="3400" dirty="0"/>
              <a:t>domestic, family and personal domains</a:t>
            </a:r>
          </a:p>
          <a:p>
            <a:pPr algn="l">
              <a:buFont typeface="Arial" panose="020B0604020202020204" pitchFamily="34" charset="0"/>
              <a:buChar char="•"/>
            </a:pPr>
            <a:r>
              <a:rPr lang="en-GB" sz="3400" dirty="0"/>
              <a:t>suitability of the individual’s living accommodation</a:t>
            </a:r>
          </a:p>
          <a:p>
            <a:pPr algn="l">
              <a:buFont typeface="Arial" panose="020B0604020202020204" pitchFamily="34" charset="0"/>
              <a:buChar char="•"/>
            </a:pPr>
            <a:r>
              <a:rPr lang="en-GB" sz="3400" dirty="0"/>
              <a:t>the individual’s contribution to society.</a:t>
            </a:r>
          </a:p>
        </p:txBody>
      </p:sp>
    </p:spTree>
    <p:extLst>
      <p:ext uri="{BB962C8B-B14F-4D97-AF65-F5344CB8AC3E}">
        <p14:creationId xmlns:p14="http://schemas.microsoft.com/office/powerpoint/2010/main" val="114792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17A4-CB1B-465A-BFDA-9CB81EF8F574}"/>
              </a:ext>
            </a:extLst>
          </p:cNvPr>
          <p:cNvSpPr>
            <a:spLocks noGrp="1"/>
          </p:cNvSpPr>
          <p:nvPr>
            <p:ph type="title"/>
          </p:nvPr>
        </p:nvSpPr>
        <p:spPr>
          <a:xfrm>
            <a:off x="152400" y="64913"/>
            <a:ext cx="11887200" cy="1143000"/>
          </a:xfrm>
        </p:spPr>
        <p:txBody>
          <a:bodyPr anchor="ctr">
            <a:normAutofit/>
          </a:bodyPr>
          <a:lstStyle/>
          <a:p>
            <a:pPr>
              <a:lnSpc>
                <a:spcPct val="90000"/>
              </a:lnSpc>
            </a:pPr>
            <a:r>
              <a:rPr lang="en-GB" sz="3700" b="0" i="0" dirty="0">
                <a:effectLst/>
              </a:rPr>
              <a:t>How is wellbeing understood under the Care Act (2014)? (contd.)</a:t>
            </a:r>
            <a:endParaRPr lang="en-GB" sz="3700" dirty="0"/>
          </a:p>
        </p:txBody>
      </p:sp>
      <p:sp>
        <p:nvSpPr>
          <p:cNvPr id="3" name="Content Placeholder 2">
            <a:extLst>
              <a:ext uri="{FF2B5EF4-FFF2-40B4-BE49-F238E27FC236}">
                <a16:creationId xmlns:a16="http://schemas.microsoft.com/office/drawing/2014/main" id="{CEB03DB0-4BB4-4424-9910-685C2B4F6386}"/>
              </a:ext>
            </a:extLst>
          </p:cNvPr>
          <p:cNvSpPr>
            <a:spLocks noGrp="1"/>
          </p:cNvSpPr>
          <p:nvPr>
            <p:ph sz="half" idx="1"/>
          </p:nvPr>
        </p:nvSpPr>
        <p:spPr>
          <a:xfrm>
            <a:off x="576044" y="1434480"/>
            <a:ext cx="6906936" cy="3989040"/>
          </a:xfrm>
        </p:spPr>
        <p:txBody>
          <a:bodyPr>
            <a:noAutofit/>
          </a:bodyPr>
          <a:lstStyle/>
          <a:p>
            <a:pPr>
              <a:lnSpc>
                <a:spcPct val="90000"/>
              </a:lnSpc>
            </a:pPr>
            <a:r>
              <a:rPr lang="en-GB" sz="2200" dirty="0"/>
              <a:t>There is no hierarchy in the areas of wellbeing, as all are equally important. There is also no single definition of wellbeing, as how this is interpreted will depend on the individual, their circumstances and their priorities.</a:t>
            </a:r>
          </a:p>
          <a:p>
            <a:pPr>
              <a:lnSpc>
                <a:spcPct val="90000"/>
              </a:lnSpc>
            </a:pPr>
            <a:r>
              <a:rPr lang="en-GB" sz="2200" dirty="0"/>
              <a:t>Wellbeing applies to several areas of life, not to one or two. Therefore, using a holistic approach to ensure a clear understanding of the individual’s views is vital to identifying and defining wellbeing for each person.</a:t>
            </a:r>
          </a:p>
          <a:p>
            <a:pPr>
              <a:lnSpc>
                <a:spcPct val="90000"/>
              </a:lnSpc>
            </a:pPr>
            <a:r>
              <a:rPr lang="en-GB" sz="2200" dirty="0"/>
              <a:t>Improving individual, and hence national, wellbeing might best be achieved through improving people’s health. </a:t>
            </a:r>
          </a:p>
          <a:p>
            <a:pPr>
              <a:lnSpc>
                <a:spcPct val="90000"/>
              </a:lnSpc>
            </a:pPr>
            <a:endParaRPr lang="en-GB" sz="2200" dirty="0"/>
          </a:p>
        </p:txBody>
      </p:sp>
      <p:pic>
        <p:nvPicPr>
          <p:cNvPr id="4" name="Picture 3">
            <a:extLst>
              <a:ext uri="{FF2B5EF4-FFF2-40B4-BE49-F238E27FC236}">
                <a16:creationId xmlns:a16="http://schemas.microsoft.com/office/drawing/2014/main" id="{16CFB1B2-F0CE-AB90-DDDF-DC15226294A6}"/>
              </a:ext>
            </a:extLst>
          </p:cNvPr>
          <p:cNvPicPr>
            <a:picLocks noChangeAspect="1"/>
          </p:cNvPicPr>
          <p:nvPr/>
        </p:nvPicPr>
        <p:blipFill>
          <a:blip r:embed="rId2"/>
          <a:stretch>
            <a:fillRect/>
          </a:stretch>
        </p:blipFill>
        <p:spPr>
          <a:xfrm>
            <a:off x="7989814" y="1325359"/>
            <a:ext cx="4049786" cy="3989040"/>
          </a:xfrm>
          <a:prstGeom prst="rect">
            <a:avLst/>
          </a:prstGeom>
          <a:noFill/>
        </p:spPr>
      </p:pic>
    </p:spTree>
    <p:extLst>
      <p:ext uri="{BB962C8B-B14F-4D97-AF65-F5344CB8AC3E}">
        <p14:creationId xmlns:p14="http://schemas.microsoft.com/office/powerpoint/2010/main" val="4132087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E5AC-0D10-64D8-D27F-A6A933A552FB}"/>
              </a:ext>
            </a:extLst>
          </p:cNvPr>
          <p:cNvSpPr>
            <a:spLocks noGrp="1"/>
          </p:cNvSpPr>
          <p:nvPr>
            <p:ph type="title"/>
          </p:nvPr>
        </p:nvSpPr>
        <p:spPr>
          <a:xfrm>
            <a:off x="609600" y="274638"/>
            <a:ext cx="10972800" cy="706437"/>
          </a:xfrm>
        </p:spPr>
        <p:txBody>
          <a:bodyPr>
            <a:normAutofit fontScale="90000"/>
          </a:bodyPr>
          <a:lstStyle/>
          <a:p>
            <a:r>
              <a:rPr lang="en-GB" dirty="0"/>
              <a:t>Activity</a:t>
            </a:r>
          </a:p>
        </p:txBody>
      </p:sp>
      <p:sp>
        <p:nvSpPr>
          <p:cNvPr id="3" name="Content Placeholder 2">
            <a:extLst>
              <a:ext uri="{FF2B5EF4-FFF2-40B4-BE49-F238E27FC236}">
                <a16:creationId xmlns:a16="http://schemas.microsoft.com/office/drawing/2014/main" id="{4B2C2BCA-2910-8D56-6E29-E57632E6252D}"/>
              </a:ext>
            </a:extLst>
          </p:cNvPr>
          <p:cNvSpPr>
            <a:spLocks noGrp="1"/>
          </p:cNvSpPr>
          <p:nvPr>
            <p:ph sz="half" idx="1"/>
          </p:nvPr>
        </p:nvSpPr>
        <p:spPr>
          <a:xfrm>
            <a:off x="609600" y="1644242"/>
            <a:ext cx="11144250" cy="3899308"/>
          </a:xfrm>
        </p:spPr>
        <p:txBody>
          <a:bodyPr/>
          <a:lstStyle/>
          <a:p>
            <a:r>
              <a:rPr lang="en-GB" dirty="0"/>
              <a:t>In pairs, try to find and discuss which factors affect health and wellbeing.</a:t>
            </a:r>
          </a:p>
          <a:p>
            <a:endParaRPr lang="en-GB" dirty="0"/>
          </a:p>
          <a:p>
            <a:r>
              <a:rPr lang="en-GB" dirty="0"/>
              <a:t>Note down your answers and share with the class.</a:t>
            </a:r>
          </a:p>
        </p:txBody>
      </p:sp>
    </p:spTree>
    <p:extLst>
      <p:ext uri="{BB962C8B-B14F-4D97-AF65-F5344CB8AC3E}">
        <p14:creationId xmlns:p14="http://schemas.microsoft.com/office/powerpoint/2010/main" val="1029609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C10B-8EA7-41FB-B0B9-8781505C66C5}"/>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B390B06-92ED-4C0F-9355-CAD729581697}"/>
              </a:ext>
            </a:extLst>
          </p:cNvPr>
          <p:cNvSpPr>
            <a:spLocks noGrp="1"/>
          </p:cNvSpPr>
          <p:nvPr>
            <p:ph idx="1"/>
          </p:nvPr>
        </p:nvSpPr>
        <p:spPr>
          <a:xfrm>
            <a:off x="609600" y="1600201"/>
            <a:ext cx="6806268" cy="3917032"/>
          </a:xfrm>
        </p:spPr>
        <p:txBody>
          <a:bodyPr>
            <a:normAutofit fontScale="77500" lnSpcReduction="20000"/>
          </a:bodyPr>
          <a:lstStyle/>
          <a:p>
            <a:pPr marL="0" indent="0">
              <a:buNone/>
            </a:pPr>
            <a:r>
              <a:rPr lang="en-GB" b="1" i="1" dirty="0"/>
              <a:t>Socio-economic factors: </a:t>
            </a:r>
            <a:r>
              <a:rPr lang="en-GB" dirty="0"/>
              <a:t>These are to do with a person’s place in society or the opportunities some people have in society relative to others, which has a major influence on health. </a:t>
            </a:r>
          </a:p>
          <a:p>
            <a:pPr marL="0" indent="0">
              <a:buNone/>
            </a:pPr>
            <a:endParaRPr lang="en-GB" dirty="0"/>
          </a:p>
          <a:p>
            <a:pPr marL="0" indent="0">
              <a:buNone/>
            </a:pPr>
            <a:r>
              <a:rPr lang="en-GB" b="1" i="1" dirty="0"/>
              <a:t>Gender:</a:t>
            </a:r>
            <a:r>
              <a:rPr lang="en-GB" dirty="0"/>
              <a:t> In terms of physical health and well-being women are known to live longer than men but also to have higher rates of morbidity. It has been suggested that towards the end of the last century and in the early part of this century the gender difference in life expectancy is reducing.</a:t>
            </a:r>
          </a:p>
        </p:txBody>
      </p:sp>
      <p:pic>
        <p:nvPicPr>
          <p:cNvPr id="5" name="Picture 4">
            <a:extLst>
              <a:ext uri="{FF2B5EF4-FFF2-40B4-BE49-F238E27FC236}">
                <a16:creationId xmlns:a16="http://schemas.microsoft.com/office/drawing/2014/main" id="{AB2F0B78-4C24-0842-1D1C-5E40862E6CF5}"/>
              </a:ext>
            </a:extLst>
          </p:cNvPr>
          <p:cNvPicPr>
            <a:picLocks noChangeAspect="1"/>
          </p:cNvPicPr>
          <p:nvPr/>
        </p:nvPicPr>
        <p:blipFill>
          <a:blip r:embed="rId2"/>
          <a:stretch>
            <a:fillRect/>
          </a:stretch>
        </p:blipFill>
        <p:spPr>
          <a:xfrm>
            <a:off x="8097812" y="2357437"/>
            <a:ext cx="3810000" cy="2143125"/>
          </a:xfrm>
          <a:prstGeom prst="rect">
            <a:avLst/>
          </a:prstGeom>
        </p:spPr>
      </p:pic>
    </p:spTree>
    <p:extLst>
      <p:ext uri="{BB962C8B-B14F-4D97-AF65-F5344CB8AC3E}">
        <p14:creationId xmlns:p14="http://schemas.microsoft.com/office/powerpoint/2010/main" val="2030223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FF6B-2967-477E-B9C4-CC00310D65FA}"/>
              </a:ext>
            </a:extLst>
          </p:cNvPr>
          <p:cNvSpPr>
            <a:spLocks noGrp="1"/>
          </p:cNvSpPr>
          <p:nvPr>
            <p:ph type="title"/>
          </p:nvPr>
        </p:nvSpPr>
        <p:spPr>
          <a:xfrm>
            <a:off x="609600" y="274638"/>
            <a:ext cx="10972800" cy="496887"/>
          </a:xfrm>
        </p:spPr>
        <p:txBody>
          <a:bodyPr anchor="ctr">
            <a:normAutofit fontScale="90000"/>
          </a:bodyPr>
          <a:lstStyle/>
          <a:p>
            <a:r>
              <a:rPr lang="en-GB" dirty="0"/>
              <a:t>Factors affecting health and wellbeing</a:t>
            </a:r>
          </a:p>
        </p:txBody>
      </p:sp>
      <p:pic>
        <p:nvPicPr>
          <p:cNvPr id="4" name="Picture 3">
            <a:extLst>
              <a:ext uri="{FF2B5EF4-FFF2-40B4-BE49-F238E27FC236}">
                <a16:creationId xmlns:a16="http://schemas.microsoft.com/office/drawing/2014/main" id="{D7806E7D-5CF0-D3B8-5888-7927A7748903}"/>
              </a:ext>
            </a:extLst>
          </p:cNvPr>
          <p:cNvPicPr>
            <a:picLocks noChangeAspect="1"/>
          </p:cNvPicPr>
          <p:nvPr/>
        </p:nvPicPr>
        <p:blipFill rotWithShape="1">
          <a:blip r:embed="rId2"/>
          <a:srcRect l="1" t="-1224" r="2" b="3"/>
          <a:stretch/>
        </p:blipFill>
        <p:spPr>
          <a:xfrm>
            <a:off x="129068" y="2115711"/>
            <a:ext cx="3472944" cy="2644854"/>
          </a:xfrm>
          <a:prstGeom prst="rect">
            <a:avLst/>
          </a:prstGeom>
          <a:noFill/>
        </p:spPr>
      </p:pic>
      <p:sp>
        <p:nvSpPr>
          <p:cNvPr id="3" name="Content Placeholder 2">
            <a:extLst>
              <a:ext uri="{FF2B5EF4-FFF2-40B4-BE49-F238E27FC236}">
                <a16:creationId xmlns:a16="http://schemas.microsoft.com/office/drawing/2014/main" id="{6B1CB5AB-EE1C-4886-974B-CA3EB716ADEF}"/>
              </a:ext>
            </a:extLst>
          </p:cNvPr>
          <p:cNvSpPr>
            <a:spLocks noGrp="1"/>
          </p:cNvSpPr>
          <p:nvPr>
            <p:ph sz="half" idx="2"/>
          </p:nvPr>
        </p:nvSpPr>
        <p:spPr>
          <a:xfrm>
            <a:off x="4060271" y="1214175"/>
            <a:ext cx="7709483" cy="4429649"/>
          </a:xfrm>
        </p:spPr>
        <p:txBody>
          <a:bodyPr>
            <a:noAutofit/>
          </a:bodyPr>
          <a:lstStyle/>
          <a:p>
            <a:pPr marL="0" indent="0">
              <a:lnSpc>
                <a:spcPct val="90000"/>
              </a:lnSpc>
              <a:buNone/>
            </a:pPr>
            <a:r>
              <a:rPr lang="en-GB" sz="2000" b="1" i="1" dirty="0"/>
              <a:t>Social class: </a:t>
            </a:r>
            <a:r>
              <a:rPr lang="en-GB" sz="2000" dirty="0"/>
              <a:t>It is widely understood that those who belong to the higher social classes have higher incomes and more opportunities in life generally than the lower social classes. </a:t>
            </a:r>
          </a:p>
          <a:p>
            <a:pPr marL="0" indent="0">
              <a:lnSpc>
                <a:spcPct val="90000"/>
              </a:lnSpc>
              <a:buNone/>
            </a:pPr>
            <a:r>
              <a:rPr lang="en-GB" sz="2000" dirty="0"/>
              <a:t>The class system can simply be viewed as consisting of </a:t>
            </a:r>
            <a:r>
              <a:rPr lang="en-GB" sz="2000" i="1" dirty="0"/>
              <a:t>three groups: </a:t>
            </a:r>
          </a:p>
          <a:p>
            <a:pPr>
              <a:lnSpc>
                <a:spcPct val="90000"/>
              </a:lnSpc>
              <a:buFont typeface="Wingdings" panose="05000000000000000000" pitchFamily="2" charset="2"/>
              <a:buChar char="§"/>
            </a:pPr>
            <a:r>
              <a:rPr lang="en-GB" sz="2000" dirty="0"/>
              <a:t>An </a:t>
            </a:r>
            <a:r>
              <a:rPr lang="en-GB" sz="2000" i="1" dirty="0"/>
              <a:t>upper class </a:t>
            </a:r>
          </a:p>
          <a:p>
            <a:pPr>
              <a:lnSpc>
                <a:spcPct val="90000"/>
              </a:lnSpc>
              <a:buFont typeface="Wingdings" panose="05000000000000000000" pitchFamily="2" charset="2"/>
              <a:buChar char="§"/>
            </a:pPr>
            <a:r>
              <a:rPr lang="en-GB" sz="2000" dirty="0"/>
              <a:t>A </a:t>
            </a:r>
            <a:r>
              <a:rPr lang="en-GB" sz="2000" i="1" dirty="0"/>
              <a:t>middle class </a:t>
            </a:r>
            <a:r>
              <a:rPr lang="en-GB" sz="2000" dirty="0"/>
              <a:t>and </a:t>
            </a:r>
          </a:p>
          <a:p>
            <a:pPr>
              <a:lnSpc>
                <a:spcPct val="90000"/>
              </a:lnSpc>
              <a:buFont typeface="Wingdings" panose="05000000000000000000" pitchFamily="2" charset="2"/>
              <a:buChar char="§"/>
            </a:pPr>
            <a:r>
              <a:rPr lang="en-GB" sz="2000" dirty="0"/>
              <a:t>A </a:t>
            </a:r>
            <a:r>
              <a:rPr lang="en-GB" sz="2000" i="1" dirty="0"/>
              <a:t>working or lower class</a:t>
            </a:r>
            <a:r>
              <a:rPr lang="en-GB" sz="2000" dirty="0"/>
              <a:t>. </a:t>
            </a:r>
          </a:p>
          <a:p>
            <a:pPr marL="0" indent="0">
              <a:lnSpc>
                <a:spcPct val="90000"/>
              </a:lnSpc>
              <a:buNone/>
            </a:pPr>
            <a:endParaRPr lang="en-GB" sz="2000" dirty="0"/>
          </a:p>
          <a:p>
            <a:pPr>
              <a:lnSpc>
                <a:spcPct val="90000"/>
              </a:lnSpc>
            </a:pPr>
            <a:r>
              <a:rPr lang="en-GB" sz="2000" dirty="0"/>
              <a:t>People might decide what class someone belongs to on the basis of a whole range of indicators, e.g. where they live, the clothes they wear, the school they go to, the places they go on holiday or the leisure activities they engage in. </a:t>
            </a:r>
          </a:p>
        </p:txBody>
      </p:sp>
    </p:spTree>
    <p:extLst>
      <p:ext uri="{BB962C8B-B14F-4D97-AF65-F5344CB8AC3E}">
        <p14:creationId xmlns:p14="http://schemas.microsoft.com/office/powerpoint/2010/main" val="2913733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609600" y="274638"/>
            <a:ext cx="10972800" cy="808438"/>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368464" y="1428082"/>
            <a:ext cx="7559132" cy="4001836"/>
          </a:xfrm>
        </p:spPr>
        <p:txBody>
          <a:bodyPr>
            <a:noAutofit/>
          </a:bodyPr>
          <a:lstStyle/>
          <a:p>
            <a:pPr marL="0" indent="0" algn="just">
              <a:buNone/>
            </a:pPr>
            <a:r>
              <a:rPr lang="en-GB" sz="2000" b="1" i="1" dirty="0"/>
              <a:t>Housing: </a:t>
            </a:r>
            <a:r>
              <a:rPr lang="en-GB" sz="2000" dirty="0"/>
              <a:t>It impacts on social health and well-being. For example, living in high rise flats with no gardens makes it more difficult for children to interact with others through play. Also, people who live in sub-standard housing are less likely to invite friends to their house. Conversely, good housing may encourage social contact as both adults and children will invite others to their home.</a:t>
            </a:r>
          </a:p>
          <a:p>
            <a:pPr marL="0" indent="0" algn="just">
              <a:buNone/>
            </a:pPr>
            <a:endParaRPr lang="en-GB" sz="2000" dirty="0"/>
          </a:p>
          <a:p>
            <a:pPr marL="0" indent="0" algn="just">
              <a:buNone/>
            </a:pPr>
            <a:r>
              <a:rPr lang="en-GB" sz="2000" b="1" i="1" dirty="0"/>
              <a:t>Culture and Ethnicity: </a:t>
            </a:r>
            <a:r>
              <a:rPr lang="en-GB" sz="2000" i="1" dirty="0"/>
              <a:t>Culture</a:t>
            </a:r>
            <a:r>
              <a:rPr lang="en-GB" sz="2000" dirty="0"/>
              <a:t> refers to the practices, beliefs, traditions and customs of a particular group of people. This is often linked to ethnicity but can also be applied to other groups of people in society e.g., middle class culture or youth culture. </a:t>
            </a:r>
          </a:p>
        </p:txBody>
      </p:sp>
      <p:pic>
        <p:nvPicPr>
          <p:cNvPr id="4" name="Picture 3">
            <a:extLst>
              <a:ext uri="{FF2B5EF4-FFF2-40B4-BE49-F238E27FC236}">
                <a16:creationId xmlns:a16="http://schemas.microsoft.com/office/drawing/2014/main" id="{DAE521FC-DC46-0083-7649-40CB0CBAB44D}"/>
              </a:ext>
            </a:extLst>
          </p:cNvPr>
          <p:cNvPicPr>
            <a:picLocks noChangeAspect="1"/>
          </p:cNvPicPr>
          <p:nvPr/>
        </p:nvPicPr>
        <p:blipFill>
          <a:blip r:embed="rId2"/>
          <a:stretch>
            <a:fillRect/>
          </a:stretch>
        </p:blipFill>
        <p:spPr>
          <a:xfrm>
            <a:off x="8513383" y="2266950"/>
            <a:ext cx="3476625" cy="2324100"/>
          </a:xfrm>
          <a:prstGeom prst="rect">
            <a:avLst/>
          </a:prstGeom>
        </p:spPr>
      </p:pic>
    </p:spTree>
    <p:extLst>
      <p:ext uri="{BB962C8B-B14F-4D97-AF65-F5344CB8AC3E}">
        <p14:creationId xmlns:p14="http://schemas.microsoft.com/office/powerpoint/2010/main" val="984382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FC1485FE-C691-408A-88FB-92CE0FABED57}"/>
              </a:ext>
            </a:extLst>
          </p:cNvPr>
          <p:cNvSpPr>
            <a:spLocks noGrp="1"/>
          </p:cNvSpPr>
          <p:nvPr>
            <p:ph idx="1"/>
          </p:nvPr>
        </p:nvSpPr>
        <p:spPr>
          <a:xfrm>
            <a:off x="609600" y="1600201"/>
            <a:ext cx="6680433" cy="3917032"/>
          </a:xfrm>
        </p:spPr>
        <p:txBody>
          <a:bodyPr>
            <a:normAutofit fontScale="92500" lnSpcReduction="20000"/>
          </a:bodyPr>
          <a:lstStyle/>
          <a:p>
            <a:r>
              <a:rPr lang="en-GB" sz="3200" b="1" i="1" dirty="0"/>
              <a:t>Chronic illness </a:t>
            </a:r>
            <a:r>
              <a:rPr lang="en-GB" sz="3200" dirty="0"/>
              <a:t>or disease associated with the ageing process. </a:t>
            </a:r>
          </a:p>
          <a:p>
            <a:r>
              <a:rPr lang="en-GB" sz="3200" dirty="0"/>
              <a:t>Most people develop chronic conditions as they grow older, and many are classified as disabled as a result. </a:t>
            </a:r>
          </a:p>
          <a:p>
            <a:r>
              <a:rPr lang="en-GB" sz="3200" dirty="0"/>
              <a:t>Examples include type 2 diabetes, coronary heart disease, osteoarthritis, and osteoporosis.</a:t>
            </a:r>
          </a:p>
          <a:p>
            <a:endParaRPr lang="en-GB" dirty="0"/>
          </a:p>
        </p:txBody>
      </p:sp>
      <p:pic>
        <p:nvPicPr>
          <p:cNvPr id="5" name="Picture 4">
            <a:extLst>
              <a:ext uri="{FF2B5EF4-FFF2-40B4-BE49-F238E27FC236}">
                <a16:creationId xmlns:a16="http://schemas.microsoft.com/office/drawing/2014/main" id="{C9F8A39F-E2C6-C995-C8C2-570D458324A4}"/>
              </a:ext>
            </a:extLst>
          </p:cNvPr>
          <p:cNvPicPr>
            <a:picLocks noChangeAspect="1"/>
          </p:cNvPicPr>
          <p:nvPr/>
        </p:nvPicPr>
        <p:blipFill>
          <a:blip r:embed="rId2"/>
          <a:stretch>
            <a:fillRect/>
          </a:stretch>
        </p:blipFill>
        <p:spPr>
          <a:xfrm>
            <a:off x="7881893" y="2347912"/>
            <a:ext cx="4057650" cy="2162175"/>
          </a:xfrm>
          <a:prstGeom prst="rect">
            <a:avLst/>
          </a:prstGeom>
        </p:spPr>
      </p:pic>
    </p:spTree>
    <p:extLst>
      <p:ext uri="{BB962C8B-B14F-4D97-AF65-F5344CB8AC3E}">
        <p14:creationId xmlns:p14="http://schemas.microsoft.com/office/powerpoint/2010/main" val="2902473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a:xfrm>
            <a:off x="196180" y="1350628"/>
            <a:ext cx="5172173" cy="1703810"/>
          </a:xfrm>
        </p:spPr>
        <p:txBody>
          <a:bodyPr anchor="b">
            <a:noAutofit/>
          </a:bodyPr>
          <a:lstStyle/>
          <a:p>
            <a:r>
              <a:rPr lang="en-GB" sz="3200" b="1" dirty="0"/>
              <a:t>Environmental Factors affecting health and wellbeing</a:t>
            </a:r>
          </a:p>
        </p:txBody>
      </p:sp>
      <p:pic>
        <p:nvPicPr>
          <p:cNvPr id="4" name="Picture 3">
            <a:extLst>
              <a:ext uri="{FF2B5EF4-FFF2-40B4-BE49-F238E27FC236}">
                <a16:creationId xmlns:a16="http://schemas.microsoft.com/office/drawing/2014/main" id="{94092EC0-9C91-5055-AF11-72CC7C669250}"/>
              </a:ext>
            </a:extLst>
          </p:cNvPr>
          <p:cNvPicPr>
            <a:picLocks noChangeAspect="1"/>
          </p:cNvPicPr>
          <p:nvPr/>
        </p:nvPicPr>
        <p:blipFill>
          <a:blip r:embed="rId2"/>
          <a:stretch>
            <a:fillRect/>
          </a:stretch>
        </p:blipFill>
        <p:spPr>
          <a:xfrm>
            <a:off x="5588480" y="273051"/>
            <a:ext cx="5172173" cy="5172173"/>
          </a:xfrm>
          <a:prstGeom prst="rect">
            <a:avLst/>
          </a:prstGeom>
          <a:noFill/>
        </p:spPr>
      </p:pic>
    </p:spTree>
    <p:extLst>
      <p:ext uri="{BB962C8B-B14F-4D97-AF65-F5344CB8AC3E}">
        <p14:creationId xmlns:p14="http://schemas.microsoft.com/office/powerpoint/2010/main" val="105826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a:xfrm>
            <a:off x="609600" y="0"/>
            <a:ext cx="10972800" cy="782375"/>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3190B90E-6334-4D81-98B8-A32310D5455C}"/>
              </a:ext>
            </a:extLst>
          </p:cNvPr>
          <p:cNvSpPr>
            <a:spLocks noGrp="1"/>
          </p:cNvSpPr>
          <p:nvPr>
            <p:ph idx="1"/>
          </p:nvPr>
        </p:nvSpPr>
        <p:spPr>
          <a:xfrm>
            <a:off x="248576" y="1154097"/>
            <a:ext cx="7351850" cy="4363136"/>
          </a:xfrm>
        </p:spPr>
        <p:txBody>
          <a:bodyPr>
            <a:normAutofit fontScale="85000" lnSpcReduction="20000"/>
          </a:bodyPr>
          <a:lstStyle/>
          <a:p>
            <a:pPr marL="0" indent="0">
              <a:buNone/>
            </a:pPr>
            <a:r>
              <a:rPr lang="en-GB" b="1" i="1" dirty="0"/>
              <a:t>Environmental factors</a:t>
            </a:r>
          </a:p>
          <a:p>
            <a:pPr algn="just"/>
            <a:r>
              <a:rPr lang="en-GB" b="1" i="1" dirty="0"/>
              <a:t>1) Geographical location: </a:t>
            </a:r>
            <a:r>
              <a:rPr lang="en-GB" dirty="0"/>
              <a:t>Where someone lives within the UK can have an influence on their health and well-being. </a:t>
            </a:r>
          </a:p>
          <a:p>
            <a:pPr algn="just"/>
            <a:r>
              <a:rPr lang="en-GB" dirty="0"/>
              <a:t>In terms of the effects of geographical location on physical health and well-being, there may be services available in one area and not another, some health trusts may allow doctors to prescribe a drug that is unavailable to patients in another part of the country, or staff shortages may mean long waiting lists in some parts of the country. </a:t>
            </a:r>
          </a:p>
        </p:txBody>
      </p:sp>
      <p:pic>
        <p:nvPicPr>
          <p:cNvPr id="5" name="Picture 4" descr="A picture containing standing, sport, posing&#10;&#10;Description automatically generated">
            <a:extLst>
              <a:ext uri="{FF2B5EF4-FFF2-40B4-BE49-F238E27FC236}">
                <a16:creationId xmlns:a16="http://schemas.microsoft.com/office/drawing/2014/main" id="{4541E5AA-2C8F-4D05-BB26-F3C96B725615}"/>
              </a:ext>
            </a:extLst>
          </p:cNvPr>
          <p:cNvPicPr>
            <a:picLocks noChangeAspect="1"/>
          </p:cNvPicPr>
          <p:nvPr/>
        </p:nvPicPr>
        <p:blipFill>
          <a:blip r:embed="rId2"/>
          <a:stretch>
            <a:fillRect/>
          </a:stretch>
        </p:blipFill>
        <p:spPr>
          <a:xfrm>
            <a:off x="8801599" y="1484869"/>
            <a:ext cx="2780801" cy="3701591"/>
          </a:xfrm>
          <a:prstGeom prst="rect">
            <a:avLst/>
          </a:prstGeom>
        </p:spPr>
      </p:pic>
    </p:spTree>
    <p:extLst>
      <p:ext uri="{BB962C8B-B14F-4D97-AF65-F5344CB8AC3E}">
        <p14:creationId xmlns:p14="http://schemas.microsoft.com/office/powerpoint/2010/main" val="3793181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97A1-69A8-460D-9975-FBCFEFE45482}"/>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CAB9F86E-6B92-4951-A363-4783D808E82E}"/>
              </a:ext>
            </a:extLst>
          </p:cNvPr>
          <p:cNvSpPr>
            <a:spLocks noGrp="1"/>
          </p:cNvSpPr>
          <p:nvPr>
            <p:ph idx="1"/>
          </p:nvPr>
        </p:nvSpPr>
        <p:spPr/>
        <p:txBody>
          <a:bodyPr>
            <a:normAutofit fontScale="85000" lnSpcReduction="20000"/>
          </a:bodyPr>
          <a:lstStyle/>
          <a:p>
            <a:r>
              <a:rPr lang="en-GB" b="1" i="1" dirty="0"/>
              <a:t>2) Pollution: </a:t>
            </a:r>
            <a:r>
              <a:rPr lang="en-GB" dirty="0"/>
              <a:t>There are different types of pollution, and they all have different effects. </a:t>
            </a:r>
          </a:p>
          <a:p>
            <a:r>
              <a:rPr lang="en-GB" dirty="0"/>
              <a:t>For example, noise pollution e.g., from air traffic can also impact on physical health and well-being by disrupting sleep patterns, causing excessive tiredness. </a:t>
            </a:r>
          </a:p>
          <a:p>
            <a:r>
              <a:rPr lang="en-GB" dirty="0"/>
              <a:t>People suffering from pollution-related illnesses might feel depressed, as they may not be able to go out as often as they would like due to their illness. </a:t>
            </a:r>
          </a:p>
          <a:p>
            <a:r>
              <a:rPr lang="en-GB" dirty="0"/>
              <a:t>There is also some evidence that children exposed to high levels of lead from traffic fumes are prone to behavioural disorders.</a:t>
            </a:r>
          </a:p>
          <a:p>
            <a:endParaRPr lang="en-GB" dirty="0"/>
          </a:p>
        </p:txBody>
      </p:sp>
    </p:spTree>
    <p:extLst>
      <p:ext uri="{BB962C8B-B14F-4D97-AF65-F5344CB8AC3E}">
        <p14:creationId xmlns:p14="http://schemas.microsoft.com/office/powerpoint/2010/main" val="3443132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33B8-CCC3-4B78-8C71-4093B98FB98B}"/>
              </a:ext>
            </a:extLst>
          </p:cNvPr>
          <p:cNvSpPr>
            <a:spLocks noGrp="1"/>
          </p:cNvSpPr>
          <p:nvPr>
            <p:ph type="title"/>
          </p:nvPr>
        </p:nvSpPr>
        <p:spPr>
          <a:xfrm>
            <a:off x="251495" y="178594"/>
            <a:ext cx="11498510" cy="706437"/>
          </a:xfrm>
        </p:spPr>
        <p:txBody>
          <a:bodyPr>
            <a:normAutofit fontScale="90000"/>
          </a:bodyPr>
          <a:lstStyle/>
          <a:p>
            <a:r>
              <a:rPr lang="en-GB" dirty="0"/>
              <a:t>Behavioural Factors affecting health and wellbeing</a:t>
            </a:r>
          </a:p>
        </p:txBody>
      </p:sp>
      <p:pic>
        <p:nvPicPr>
          <p:cNvPr id="4" name="Picture 3">
            <a:extLst>
              <a:ext uri="{FF2B5EF4-FFF2-40B4-BE49-F238E27FC236}">
                <a16:creationId xmlns:a16="http://schemas.microsoft.com/office/drawing/2014/main" id="{8B6BE85C-02D7-1E66-DF6A-3FEC2A369424}"/>
              </a:ext>
            </a:extLst>
          </p:cNvPr>
          <p:cNvPicPr>
            <a:picLocks noChangeAspect="1"/>
          </p:cNvPicPr>
          <p:nvPr/>
        </p:nvPicPr>
        <p:blipFill rotWithShape="1">
          <a:blip r:embed="rId2"/>
          <a:srcRect t="23333"/>
          <a:stretch/>
        </p:blipFill>
        <p:spPr>
          <a:xfrm>
            <a:off x="1428750" y="1068388"/>
            <a:ext cx="9144000" cy="5257799"/>
          </a:xfrm>
          <a:prstGeom prst="rect">
            <a:avLst/>
          </a:prstGeom>
        </p:spPr>
      </p:pic>
    </p:spTree>
    <p:extLst>
      <p:ext uri="{BB962C8B-B14F-4D97-AF65-F5344CB8AC3E}">
        <p14:creationId xmlns:p14="http://schemas.microsoft.com/office/powerpoint/2010/main" val="1207091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33B8-CCC3-4B78-8C71-4093B98FB98B}"/>
              </a:ext>
            </a:extLst>
          </p:cNvPr>
          <p:cNvSpPr>
            <a:spLocks noGrp="1"/>
          </p:cNvSpPr>
          <p:nvPr>
            <p:ph type="title"/>
          </p:nvPr>
        </p:nvSpPr>
        <p:spPr>
          <a:xfrm>
            <a:off x="609600" y="123636"/>
            <a:ext cx="10972800" cy="849487"/>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1BBFBC5B-02AA-42A4-8B11-16DF323044D5}"/>
              </a:ext>
            </a:extLst>
          </p:cNvPr>
          <p:cNvSpPr>
            <a:spLocks noGrp="1"/>
          </p:cNvSpPr>
          <p:nvPr>
            <p:ph idx="1"/>
          </p:nvPr>
        </p:nvSpPr>
        <p:spPr>
          <a:xfrm>
            <a:off x="609600" y="1325462"/>
            <a:ext cx="10972800" cy="4359552"/>
          </a:xfrm>
        </p:spPr>
        <p:txBody>
          <a:bodyPr>
            <a:normAutofit fontScale="70000" lnSpcReduction="20000"/>
          </a:bodyPr>
          <a:lstStyle/>
          <a:p>
            <a:pPr marL="0" indent="0">
              <a:buNone/>
            </a:pPr>
            <a:r>
              <a:rPr lang="en-GB" b="1" i="1" dirty="0"/>
              <a:t>Behavioural factors: </a:t>
            </a:r>
          </a:p>
          <a:p>
            <a:pPr marL="0" indent="0">
              <a:buNone/>
            </a:pPr>
            <a:r>
              <a:rPr lang="en-GB" dirty="0"/>
              <a:t>A range of health behaviours can contribute to all aspects of health and well-being. These include exercise, diet, smoking, alcohol consumption and illegal drug use. </a:t>
            </a:r>
          </a:p>
          <a:p>
            <a:pPr marL="0" indent="0">
              <a:buNone/>
            </a:pPr>
            <a:endParaRPr lang="en-GB" dirty="0"/>
          </a:p>
          <a:p>
            <a:r>
              <a:rPr lang="en-GB" b="1" i="1" dirty="0"/>
              <a:t>1) Exercise and lack of exercise: </a:t>
            </a:r>
            <a:r>
              <a:rPr lang="en-GB" dirty="0"/>
              <a:t>Exercise is known to be very beneficial for the physical health and well-being of individuals, whilst a lack of exercise contributes to poor health.</a:t>
            </a:r>
          </a:p>
          <a:p>
            <a:r>
              <a:rPr lang="en-GB" dirty="0"/>
              <a:t>Exercise makes the heart stronger and larger so it can pump more blood around the body and can sustain its maximum level with less strain. </a:t>
            </a:r>
          </a:p>
          <a:p>
            <a:r>
              <a:rPr lang="en-GB" dirty="0"/>
              <a:t>This lowers the risk of heart problems and improves circulation. </a:t>
            </a:r>
          </a:p>
          <a:p>
            <a:r>
              <a:rPr lang="en-GB" dirty="0"/>
              <a:t>Exercise reduces obesity and prevents diabetes. It builds bone strength and prevents osteoporosis. It helps to protect individuals from developing cancers such as colon or breast cancer. </a:t>
            </a:r>
          </a:p>
          <a:p>
            <a:r>
              <a:rPr lang="en-GB" dirty="0"/>
              <a:t>Exercise tones the body and improves muscle strength.</a:t>
            </a:r>
          </a:p>
        </p:txBody>
      </p:sp>
    </p:spTree>
    <p:extLst>
      <p:ext uri="{BB962C8B-B14F-4D97-AF65-F5344CB8AC3E}">
        <p14:creationId xmlns:p14="http://schemas.microsoft.com/office/powerpoint/2010/main" val="761109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36B7C-162E-4569-B68B-D79497E0C703}"/>
              </a:ext>
            </a:extLst>
          </p:cNvPr>
          <p:cNvSpPr>
            <a:spLocks noGrp="1"/>
          </p:cNvSpPr>
          <p:nvPr>
            <p:ph type="title"/>
          </p:nvPr>
        </p:nvSpPr>
        <p:spPr>
          <a:xfrm>
            <a:off x="609600" y="64913"/>
            <a:ext cx="10972800" cy="874654"/>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7D679B06-4BC4-4E6A-8445-632F864DE0D4}"/>
              </a:ext>
            </a:extLst>
          </p:cNvPr>
          <p:cNvSpPr>
            <a:spLocks noGrp="1"/>
          </p:cNvSpPr>
          <p:nvPr>
            <p:ph idx="1"/>
          </p:nvPr>
        </p:nvSpPr>
        <p:spPr>
          <a:xfrm>
            <a:off x="609600" y="1417638"/>
            <a:ext cx="10972800" cy="4099595"/>
          </a:xfrm>
        </p:spPr>
        <p:txBody>
          <a:bodyPr>
            <a:normAutofit fontScale="77500" lnSpcReduction="20000"/>
          </a:bodyPr>
          <a:lstStyle/>
          <a:p>
            <a:pPr marL="0" indent="0">
              <a:buNone/>
            </a:pPr>
            <a:r>
              <a:rPr lang="en-GB" b="1" i="1" dirty="0"/>
              <a:t>2) Diet: </a:t>
            </a:r>
            <a:r>
              <a:rPr lang="en-GB" dirty="0"/>
              <a:t>A healthy diet is often referred to as a balanced diet, which means consuming from all the different food groups in the recommended proportions. According to nutritionists there are five main food groups – these are whole grains, fruit and vegetables, protein, dairy products, and fat and sugar. </a:t>
            </a:r>
          </a:p>
          <a:p>
            <a:pPr marL="0" indent="0">
              <a:buNone/>
            </a:pPr>
            <a:endParaRPr lang="en-GB" dirty="0"/>
          </a:p>
          <a:p>
            <a:pPr marL="0" indent="0">
              <a:buNone/>
            </a:pPr>
            <a:r>
              <a:rPr lang="en-GB" b="1" i="1" dirty="0"/>
              <a:t>3) Smoking: </a:t>
            </a:r>
            <a:r>
              <a:rPr lang="en-GB" dirty="0"/>
              <a:t>Smoking has many negative effects on the body as described by the NHS. </a:t>
            </a:r>
          </a:p>
          <a:p>
            <a:pPr marL="0" indent="0">
              <a:buNone/>
            </a:pPr>
            <a:r>
              <a:rPr lang="en-GB" dirty="0"/>
              <a:t>Click on this link for a description of the negative impact of smoking on circulation, the heart, stomach, skin, bones, brain, lungs, mouth and throat, as well as its impact on reproduction and fertility: </a:t>
            </a:r>
            <a:r>
              <a:rPr lang="en-GB" dirty="0">
                <a:hlinkClick r:id="rId2"/>
              </a:rPr>
              <a:t>www.mentalhealth.org.uk/a-to-z/s/smoking-and-mental-health</a:t>
            </a:r>
            <a:r>
              <a:rPr lang="en-GB" dirty="0"/>
              <a:t> </a:t>
            </a:r>
          </a:p>
          <a:p>
            <a:endParaRPr lang="en-GB" dirty="0"/>
          </a:p>
        </p:txBody>
      </p:sp>
    </p:spTree>
    <p:extLst>
      <p:ext uri="{BB962C8B-B14F-4D97-AF65-F5344CB8AC3E}">
        <p14:creationId xmlns:p14="http://schemas.microsoft.com/office/powerpoint/2010/main" val="3775866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B430-BFA1-4049-8180-3199D9B899DB}"/>
              </a:ext>
            </a:extLst>
          </p:cNvPr>
          <p:cNvSpPr>
            <a:spLocks noGrp="1"/>
          </p:cNvSpPr>
          <p:nvPr>
            <p:ph type="title"/>
          </p:nvPr>
        </p:nvSpPr>
        <p:spPr>
          <a:xfrm>
            <a:off x="-162758" y="-107101"/>
            <a:ext cx="10972800" cy="1143000"/>
          </a:xfrm>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88061468-B88A-42F4-BDBD-7D886651DD8A}"/>
              </a:ext>
            </a:extLst>
          </p:cNvPr>
          <p:cNvSpPr>
            <a:spLocks noGrp="1"/>
          </p:cNvSpPr>
          <p:nvPr>
            <p:ph idx="1"/>
          </p:nvPr>
        </p:nvSpPr>
        <p:spPr>
          <a:xfrm>
            <a:off x="654341" y="1229676"/>
            <a:ext cx="10721132" cy="4398647"/>
          </a:xfrm>
        </p:spPr>
        <p:txBody>
          <a:bodyPr>
            <a:noAutofit/>
          </a:bodyPr>
          <a:lstStyle/>
          <a:p>
            <a:pPr marL="0" indent="0">
              <a:buNone/>
            </a:pPr>
            <a:r>
              <a:rPr lang="en-GB" sz="2000" b="1" i="1" dirty="0"/>
              <a:t>4) Alcohol misuse: </a:t>
            </a:r>
            <a:r>
              <a:rPr lang="en-GB" sz="2000" dirty="0"/>
              <a:t>Drinking too much alcohol has a very negative impact on physical health and wellbeing. </a:t>
            </a:r>
          </a:p>
          <a:p>
            <a:r>
              <a:rPr lang="en-GB" sz="2000" dirty="0"/>
              <a:t>Alcohol misuse can also lead to death or injury due to drink driving or accidents in the home and at work. </a:t>
            </a:r>
          </a:p>
          <a:p>
            <a:r>
              <a:rPr lang="en-GB" sz="2000" dirty="0"/>
              <a:t>In the longer term, alcohol misuse can lead to a whole variety of health problems, including diabetes, inflammation of the pancreas, internal bleeding, weakening of the heart, high blood pressure and stroke. </a:t>
            </a:r>
          </a:p>
          <a:p>
            <a:r>
              <a:rPr lang="en-GB" sz="2000" dirty="0"/>
              <a:t>With reference to the impact on social health and well-being, it is well known that aggressive and criminal behaviour and the consumption of alcohol are linked- nearly half of the offenders of sexual offences, burglaries, street crime and crimes in pubs and clubs have been found to be intoxicated. </a:t>
            </a:r>
          </a:p>
          <a:p>
            <a:r>
              <a:rPr lang="en-GB" sz="2000" dirty="0"/>
              <a:t>Many alcoholics are more likely to stay in their homes while drinking to try to disguise their problem, which means they can be quite isolated.</a:t>
            </a:r>
          </a:p>
        </p:txBody>
      </p:sp>
    </p:spTree>
    <p:extLst>
      <p:ext uri="{BB962C8B-B14F-4D97-AF65-F5344CB8AC3E}">
        <p14:creationId xmlns:p14="http://schemas.microsoft.com/office/powerpoint/2010/main" val="561238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6FA9-3B96-4FE0-9CF4-38F9D86801EF}"/>
              </a:ext>
            </a:extLst>
          </p:cNvPr>
          <p:cNvSpPr>
            <a:spLocks noGrp="1"/>
          </p:cNvSpPr>
          <p:nvPr>
            <p:ph type="title"/>
          </p:nvPr>
        </p:nvSpPr>
        <p:spPr/>
        <p:txBody>
          <a:bodyPr/>
          <a:lstStyle/>
          <a:p>
            <a:r>
              <a:rPr lang="en-GB" dirty="0"/>
              <a:t>Factors affecting health and wellbeing</a:t>
            </a:r>
          </a:p>
        </p:txBody>
      </p:sp>
      <p:sp>
        <p:nvSpPr>
          <p:cNvPr id="3" name="Content Placeholder 2">
            <a:extLst>
              <a:ext uri="{FF2B5EF4-FFF2-40B4-BE49-F238E27FC236}">
                <a16:creationId xmlns:a16="http://schemas.microsoft.com/office/drawing/2014/main" id="{2591AD4E-0154-46B0-8008-E01F0C5E70EB}"/>
              </a:ext>
            </a:extLst>
          </p:cNvPr>
          <p:cNvSpPr>
            <a:spLocks noGrp="1"/>
          </p:cNvSpPr>
          <p:nvPr>
            <p:ph idx="1"/>
          </p:nvPr>
        </p:nvSpPr>
        <p:spPr>
          <a:xfrm>
            <a:off x="609600" y="1675702"/>
            <a:ext cx="10972800" cy="3917032"/>
          </a:xfrm>
        </p:spPr>
        <p:txBody>
          <a:bodyPr>
            <a:normAutofit fontScale="77500" lnSpcReduction="20000"/>
          </a:bodyPr>
          <a:lstStyle/>
          <a:p>
            <a:pPr marL="0" indent="0">
              <a:buNone/>
            </a:pPr>
            <a:r>
              <a:rPr lang="en-GB" sz="3200" b="1" i="1" dirty="0"/>
              <a:t>5) Illegal drug use: </a:t>
            </a:r>
            <a:r>
              <a:rPr lang="en-GB" sz="3200" dirty="0"/>
              <a:t>Illegal drugs include cannabis, cocaine, mephedrone, ecstasy, amphetamines, and others. </a:t>
            </a:r>
          </a:p>
          <a:p>
            <a:r>
              <a:rPr lang="en-GB" sz="3200" dirty="0"/>
              <a:t>All have both short- and long-term effects, although these vary from one type of drug to another. </a:t>
            </a:r>
          </a:p>
          <a:p>
            <a:r>
              <a:rPr lang="en-GB" sz="3200" dirty="0"/>
              <a:t>Drug users often experience difficulties in family and other relationships and may experience loneliness and isolation as a result. </a:t>
            </a:r>
          </a:p>
          <a:p>
            <a:r>
              <a:rPr lang="en-GB" sz="3200" dirty="0"/>
              <a:t>Financial problems may arise because of the expense of buying drugs and the user may have no money for any other social activities. </a:t>
            </a:r>
          </a:p>
          <a:p>
            <a:r>
              <a:rPr lang="en-GB" sz="3200" dirty="0"/>
              <a:t>Work attendance record and level of performance may drop, and the user may become unemployed, losing contact with work colleagues.</a:t>
            </a:r>
          </a:p>
          <a:p>
            <a:endParaRPr lang="en-GB" dirty="0"/>
          </a:p>
        </p:txBody>
      </p:sp>
    </p:spTree>
    <p:extLst>
      <p:ext uri="{BB962C8B-B14F-4D97-AF65-F5344CB8AC3E}">
        <p14:creationId xmlns:p14="http://schemas.microsoft.com/office/powerpoint/2010/main" val="2564051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ACE33-8712-1BED-F434-FAA1D658E520}"/>
              </a:ext>
            </a:extLst>
          </p:cNvPr>
          <p:cNvSpPr>
            <a:spLocks noGrp="1"/>
          </p:cNvSpPr>
          <p:nvPr>
            <p:ph type="title"/>
          </p:nvPr>
        </p:nvSpPr>
        <p:spPr>
          <a:xfrm>
            <a:off x="609600" y="487073"/>
            <a:ext cx="10972800" cy="1596333"/>
          </a:xfrm>
        </p:spPr>
        <p:txBody>
          <a:bodyPr>
            <a:normAutofit/>
          </a:bodyPr>
          <a:lstStyle/>
          <a:p>
            <a:r>
              <a:rPr lang="en-GB" sz="4800" dirty="0"/>
              <a:t>Discuss in pairs: Can we measure wellbeing? And how?</a:t>
            </a:r>
          </a:p>
        </p:txBody>
      </p:sp>
      <p:pic>
        <p:nvPicPr>
          <p:cNvPr id="6" name="Picture 5">
            <a:extLst>
              <a:ext uri="{FF2B5EF4-FFF2-40B4-BE49-F238E27FC236}">
                <a16:creationId xmlns:a16="http://schemas.microsoft.com/office/drawing/2014/main" id="{3B924855-D674-7302-9F7B-694E82507B57}"/>
              </a:ext>
            </a:extLst>
          </p:cNvPr>
          <p:cNvPicPr>
            <a:picLocks noChangeAspect="1"/>
          </p:cNvPicPr>
          <p:nvPr/>
        </p:nvPicPr>
        <p:blipFill>
          <a:blip r:embed="rId2"/>
          <a:stretch>
            <a:fillRect/>
          </a:stretch>
        </p:blipFill>
        <p:spPr>
          <a:xfrm>
            <a:off x="1062182" y="2591407"/>
            <a:ext cx="9901382" cy="2605627"/>
          </a:xfrm>
          <a:prstGeom prst="rect">
            <a:avLst/>
          </a:prstGeom>
        </p:spPr>
      </p:pic>
    </p:spTree>
    <p:extLst>
      <p:ext uri="{BB962C8B-B14F-4D97-AF65-F5344CB8AC3E}">
        <p14:creationId xmlns:p14="http://schemas.microsoft.com/office/powerpoint/2010/main" val="581982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7A7A-F27B-4D84-8FC5-1942E8389831}"/>
              </a:ext>
            </a:extLst>
          </p:cNvPr>
          <p:cNvSpPr>
            <a:spLocks noGrp="1"/>
          </p:cNvSpPr>
          <p:nvPr>
            <p:ph type="title"/>
          </p:nvPr>
        </p:nvSpPr>
        <p:spPr>
          <a:xfrm>
            <a:off x="609600" y="274638"/>
            <a:ext cx="10972800" cy="1143000"/>
          </a:xfrm>
        </p:spPr>
        <p:txBody>
          <a:bodyPr anchor="ctr">
            <a:noAutofit/>
          </a:bodyPr>
          <a:lstStyle/>
          <a:p>
            <a:pPr>
              <a:lnSpc>
                <a:spcPct val="90000"/>
              </a:lnSpc>
            </a:pPr>
            <a:r>
              <a:rPr lang="en-GB" dirty="0"/>
              <a:t>Measuring Wellbeing: Focusing on Two Dimensions of Wellbeing</a:t>
            </a:r>
          </a:p>
        </p:txBody>
      </p:sp>
      <p:sp>
        <p:nvSpPr>
          <p:cNvPr id="3" name="Content Placeholder 2">
            <a:extLst>
              <a:ext uri="{FF2B5EF4-FFF2-40B4-BE49-F238E27FC236}">
                <a16:creationId xmlns:a16="http://schemas.microsoft.com/office/drawing/2014/main" id="{2BD02223-0224-4602-9A08-F1A63CD665FA}"/>
              </a:ext>
            </a:extLst>
          </p:cNvPr>
          <p:cNvSpPr>
            <a:spLocks noGrp="1"/>
          </p:cNvSpPr>
          <p:nvPr>
            <p:ph sz="half" idx="1"/>
          </p:nvPr>
        </p:nvSpPr>
        <p:spPr>
          <a:xfrm>
            <a:off x="308101" y="1726121"/>
            <a:ext cx="8391281" cy="3989040"/>
          </a:xfrm>
        </p:spPr>
        <p:txBody>
          <a:bodyPr>
            <a:noAutofit/>
          </a:bodyPr>
          <a:lstStyle/>
          <a:p>
            <a:pPr marL="0" indent="0">
              <a:lnSpc>
                <a:spcPct val="90000"/>
              </a:lnSpc>
              <a:buNone/>
            </a:pPr>
            <a:r>
              <a:rPr lang="en-GB" sz="2300" dirty="0"/>
              <a:t>Wellbeing is viewed as having two dimensions: </a:t>
            </a:r>
          </a:p>
          <a:p>
            <a:pPr>
              <a:lnSpc>
                <a:spcPct val="90000"/>
              </a:lnSpc>
            </a:pPr>
            <a:r>
              <a:rPr lang="en-GB" sz="2300" b="1" i="1" dirty="0"/>
              <a:t>Objective wellbeing: </a:t>
            </a:r>
            <a:r>
              <a:rPr lang="en-GB" sz="2300" dirty="0"/>
              <a:t>Objective wellbeing can be measured through </a:t>
            </a:r>
            <a:r>
              <a:rPr lang="en-GB" sz="2300" b="1" i="1" dirty="0"/>
              <a:t>self-report</a:t>
            </a:r>
            <a:r>
              <a:rPr lang="en-GB" sz="2300" dirty="0"/>
              <a:t> (e.g., asking people whether they have a specific health condition), or through more objective measures (e.g., mortality rates and life expectancy). </a:t>
            </a:r>
          </a:p>
          <a:p>
            <a:pPr>
              <a:lnSpc>
                <a:spcPct val="90000"/>
              </a:lnSpc>
            </a:pPr>
            <a:endParaRPr lang="en-GB" sz="2300" dirty="0"/>
          </a:p>
          <a:p>
            <a:pPr>
              <a:lnSpc>
                <a:spcPct val="90000"/>
              </a:lnSpc>
            </a:pPr>
            <a:r>
              <a:rPr lang="en-GB" sz="2300" b="1" i="1" dirty="0"/>
              <a:t>Subjective wellbeing </a:t>
            </a:r>
            <a:r>
              <a:rPr lang="en-GB" sz="2300" dirty="0"/>
              <a:t>(or personal wellbeing): is measured by asking people directly how they think and feel about their own wellbeing and includes aspects such as life satisfaction (evaluation), positive emotions (</a:t>
            </a:r>
            <a:r>
              <a:rPr lang="en-GB" sz="2300" b="1" dirty="0"/>
              <a:t>hedonic</a:t>
            </a:r>
            <a:r>
              <a:rPr lang="en-GB" sz="2300" dirty="0"/>
              <a:t>), and whether their life is meaningful (</a:t>
            </a:r>
            <a:r>
              <a:rPr lang="en-GB" sz="2300" b="1" dirty="0"/>
              <a:t>eudemonic</a:t>
            </a:r>
            <a:r>
              <a:rPr lang="en-GB" sz="2300" dirty="0"/>
              <a:t>). </a:t>
            </a:r>
          </a:p>
          <a:p>
            <a:pPr>
              <a:lnSpc>
                <a:spcPct val="90000"/>
              </a:lnSpc>
            </a:pPr>
            <a:endParaRPr lang="en-GB" sz="2300" dirty="0"/>
          </a:p>
        </p:txBody>
      </p:sp>
      <p:pic>
        <p:nvPicPr>
          <p:cNvPr id="5" name="Picture 4">
            <a:extLst>
              <a:ext uri="{FF2B5EF4-FFF2-40B4-BE49-F238E27FC236}">
                <a16:creationId xmlns:a16="http://schemas.microsoft.com/office/drawing/2014/main" id="{4351CC42-5D77-7739-622E-15B01B8571F7}"/>
              </a:ext>
            </a:extLst>
          </p:cNvPr>
          <p:cNvPicPr>
            <a:picLocks noChangeAspect="1"/>
          </p:cNvPicPr>
          <p:nvPr/>
        </p:nvPicPr>
        <p:blipFill>
          <a:blip r:embed="rId2"/>
          <a:stretch>
            <a:fillRect/>
          </a:stretch>
        </p:blipFill>
        <p:spPr>
          <a:xfrm>
            <a:off x="8825219" y="2361902"/>
            <a:ext cx="3201293" cy="2134195"/>
          </a:xfrm>
          <a:prstGeom prst="rect">
            <a:avLst/>
          </a:prstGeom>
        </p:spPr>
      </p:pic>
    </p:spTree>
    <p:extLst>
      <p:ext uri="{BB962C8B-B14F-4D97-AF65-F5344CB8AC3E}">
        <p14:creationId xmlns:p14="http://schemas.microsoft.com/office/powerpoint/2010/main" val="4207026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833A8-7529-4DC9-A4AF-01EBB477AD2B}"/>
              </a:ext>
            </a:extLst>
          </p:cNvPr>
          <p:cNvSpPr>
            <a:spLocks noGrp="1"/>
          </p:cNvSpPr>
          <p:nvPr>
            <p:ph type="title"/>
          </p:nvPr>
        </p:nvSpPr>
        <p:spPr/>
        <p:txBody>
          <a:bodyPr>
            <a:normAutofit fontScale="90000"/>
          </a:bodyPr>
          <a:lstStyle/>
          <a:p>
            <a:r>
              <a:rPr lang="en-GB" dirty="0"/>
              <a:t>What are the basic principles of measuring wellbeing?</a:t>
            </a:r>
          </a:p>
        </p:txBody>
      </p:sp>
      <p:sp>
        <p:nvSpPr>
          <p:cNvPr id="3" name="Content Placeholder 2">
            <a:extLst>
              <a:ext uri="{FF2B5EF4-FFF2-40B4-BE49-F238E27FC236}">
                <a16:creationId xmlns:a16="http://schemas.microsoft.com/office/drawing/2014/main" id="{6B752FE0-C23D-4EAC-941F-9F4E90189F44}"/>
              </a:ext>
            </a:extLst>
          </p:cNvPr>
          <p:cNvSpPr>
            <a:spLocks noGrp="1"/>
          </p:cNvSpPr>
          <p:nvPr>
            <p:ph idx="1"/>
          </p:nvPr>
        </p:nvSpPr>
        <p:spPr>
          <a:xfrm>
            <a:off x="609600" y="1759592"/>
            <a:ext cx="10972800" cy="3917032"/>
          </a:xfrm>
        </p:spPr>
        <p:txBody>
          <a:bodyPr>
            <a:normAutofit fontScale="85000" lnSpcReduction="10000"/>
          </a:bodyPr>
          <a:lstStyle/>
          <a:p>
            <a:pPr>
              <a:buFont typeface="Wingdings" panose="05000000000000000000" pitchFamily="2" charset="2"/>
              <a:buChar char="Ø"/>
            </a:pPr>
            <a:r>
              <a:rPr lang="en-GB" dirty="0"/>
              <a:t> Measuring wellbeing can be done in a number of ways – there is no ‘</a:t>
            </a:r>
            <a:r>
              <a:rPr lang="en-GB" b="1" i="1" dirty="0"/>
              <a:t>one size fits all’ approach</a:t>
            </a:r>
            <a:r>
              <a:rPr lang="en-GB" dirty="0"/>
              <a:t>. In general, however, well-being measurement tends to be based on: </a:t>
            </a:r>
          </a:p>
          <a:p>
            <a:pPr>
              <a:buFont typeface="Wingdings" panose="05000000000000000000" pitchFamily="2" charset="2"/>
              <a:buChar char="Ø"/>
            </a:pPr>
            <a:r>
              <a:rPr lang="en-GB" dirty="0"/>
              <a:t> </a:t>
            </a:r>
            <a:r>
              <a:rPr lang="en-GB" b="1" i="1" dirty="0"/>
              <a:t>Individuals: </a:t>
            </a:r>
            <a:r>
              <a:rPr lang="en-GB" dirty="0"/>
              <a:t>Individuals, rather than groups, are the ‘unit of measurement’, even if we are ultimately interested in the wellbeing of a particular group of people. </a:t>
            </a:r>
          </a:p>
          <a:p>
            <a:pPr>
              <a:buFont typeface="Wingdings" panose="05000000000000000000" pitchFamily="2" charset="2"/>
              <a:buChar char="Ø"/>
            </a:pPr>
            <a:r>
              <a:rPr lang="en-GB" b="1" i="1" dirty="0"/>
              <a:t>Subjective indicators: </a:t>
            </a:r>
            <a:r>
              <a:rPr lang="en-GB" dirty="0"/>
              <a:t>Subjective, rather than objective, indicators provide in-depth data. ‘Subjective indicators’ refers to questions which ask about feelings, experiences and opinions about life.</a:t>
            </a:r>
          </a:p>
        </p:txBody>
      </p:sp>
    </p:spTree>
    <p:extLst>
      <p:ext uri="{BB962C8B-B14F-4D97-AF65-F5344CB8AC3E}">
        <p14:creationId xmlns:p14="http://schemas.microsoft.com/office/powerpoint/2010/main" val="1834891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57182-FADB-4AE3-9F46-2DC1849B48EA}"/>
              </a:ext>
            </a:extLst>
          </p:cNvPr>
          <p:cNvSpPr>
            <a:spLocks noGrp="1"/>
          </p:cNvSpPr>
          <p:nvPr>
            <p:ph type="title"/>
          </p:nvPr>
        </p:nvSpPr>
        <p:spPr>
          <a:xfrm>
            <a:off x="609600" y="318782"/>
            <a:ext cx="10972800" cy="807542"/>
          </a:xfrm>
        </p:spPr>
        <p:txBody>
          <a:bodyPr anchor="ctr">
            <a:noAutofit/>
          </a:bodyPr>
          <a:lstStyle/>
          <a:p>
            <a:pPr>
              <a:lnSpc>
                <a:spcPct val="90000"/>
              </a:lnSpc>
            </a:pPr>
            <a:r>
              <a:rPr lang="en-GB" sz="4000" dirty="0"/>
              <a:t>Tools/Instruments used for Measuring Wellbeing</a:t>
            </a:r>
          </a:p>
        </p:txBody>
      </p:sp>
      <p:sp>
        <p:nvSpPr>
          <p:cNvPr id="3" name="Content Placeholder 2">
            <a:extLst>
              <a:ext uri="{FF2B5EF4-FFF2-40B4-BE49-F238E27FC236}">
                <a16:creationId xmlns:a16="http://schemas.microsoft.com/office/drawing/2014/main" id="{A689C82A-B50E-4C0A-BD6A-99104AEE08EF}"/>
              </a:ext>
            </a:extLst>
          </p:cNvPr>
          <p:cNvSpPr>
            <a:spLocks noGrp="1"/>
          </p:cNvSpPr>
          <p:nvPr>
            <p:ph sz="half" idx="1"/>
          </p:nvPr>
        </p:nvSpPr>
        <p:spPr>
          <a:xfrm>
            <a:off x="609600" y="1619075"/>
            <a:ext cx="11144250" cy="4043494"/>
          </a:xfrm>
        </p:spPr>
        <p:txBody>
          <a:bodyPr>
            <a:normAutofit/>
          </a:bodyPr>
          <a:lstStyle/>
          <a:p>
            <a:pPr>
              <a:lnSpc>
                <a:spcPct val="90000"/>
              </a:lnSpc>
            </a:pPr>
            <a:r>
              <a:rPr lang="en-GB" sz="2400" b="1" i="1" dirty="0"/>
              <a:t>Questionnaires</a:t>
            </a:r>
            <a:endParaRPr lang="en-GB" sz="2400" dirty="0"/>
          </a:p>
          <a:p>
            <a:pPr>
              <a:lnSpc>
                <a:spcPct val="90000"/>
              </a:lnSpc>
            </a:pPr>
            <a:r>
              <a:rPr lang="en-GB" sz="2400" b="1" i="1" dirty="0"/>
              <a:t>Research interviews </a:t>
            </a:r>
          </a:p>
          <a:p>
            <a:pPr>
              <a:lnSpc>
                <a:spcPct val="90000"/>
              </a:lnSpc>
            </a:pPr>
            <a:r>
              <a:rPr lang="en-GB" sz="2400" b="1" i="1" dirty="0"/>
              <a:t>Discussion groups and focus groups </a:t>
            </a:r>
          </a:p>
          <a:p>
            <a:pPr>
              <a:lnSpc>
                <a:spcPct val="90000"/>
              </a:lnSpc>
            </a:pPr>
            <a:r>
              <a:rPr lang="en-GB" sz="2400" b="1" i="1" dirty="0"/>
              <a:t>Community consultation events </a:t>
            </a:r>
          </a:p>
          <a:p>
            <a:pPr>
              <a:lnSpc>
                <a:spcPct val="90000"/>
              </a:lnSpc>
            </a:pPr>
            <a:r>
              <a:rPr lang="en-GB" sz="2400" b="1" i="1" dirty="0"/>
              <a:t>Research diaries </a:t>
            </a:r>
            <a:r>
              <a:rPr lang="en-GB" sz="2400" dirty="0"/>
              <a:t>(where people write down their feelings, behaviours and activities over a set timeframe) </a:t>
            </a:r>
          </a:p>
          <a:p>
            <a:pPr>
              <a:lnSpc>
                <a:spcPct val="90000"/>
              </a:lnSpc>
            </a:pPr>
            <a:endParaRPr lang="en-GB" sz="2400" dirty="0"/>
          </a:p>
          <a:p>
            <a:pPr>
              <a:lnSpc>
                <a:spcPct val="90000"/>
              </a:lnSpc>
            </a:pPr>
            <a:r>
              <a:rPr lang="en-GB" sz="2400" dirty="0"/>
              <a:t>These methods provide information in the form of statistics (“quantitative data”) or words/text (“qualitative data”) and can also be used both to help explore findings in more detail (“mixed methods”).</a:t>
            </a:r>
          </a:p>
          <a:p>
            <a:pPr>
              <a:lnSpc>
                <a:spcPct val="90000"/>
              </a:lnSpc>
            </a:pPr>
            <a:endParaRPr lang="en-GB" sz="2400" dirty="0"/>
          </a:p>
        </p:txBody>
      </p:sp>
    </p:spTree>
    <p:extLst>
      <p:ext uri="{BB962C8B-B14F-4D97-AF65-F5344CB8AC3E}">
        <p14:creationId xmlns:p14="http://schemas.microsoft.com/office/powerpoint/2010/main" val="1702873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A8C57-DE2B-4864-8CA8-BEE528E3344C}"/>
              </a:ext>
            </a:extLst>
          </p:cNvPr>
          <p:cNvSpPr>
            <a:spLocks noGrp="1"/>
          </p:cNvSpPr>
          <p:nvPr>
            <p:ph type="title"/>
          </p:nvPr>
        </p:nvSpPr>
        <p:spPr>
          <a:xfrm>
            <a:off x="609599" y="-1"/>
            <a:ext cx="10972800" cy="872455"/>
          </a:xfrm>
        </p:spPr>
        <p:txBody>
          <a:bodyPr anchor="ctr">
            <a:normAutofit/>
          </a:bodyPr>
          <a:lstStyle/>
          <a:p>
            <a:r>
              <a:rPr lang="en-GB" dirty="0"/>
              <a:t>Recommended wellbeing measures</a:t>
            </a:r>
          </a:p>
        </p:txBody>
      </p:sp>
      <p:sp>
        <p:nvSpPr>
          <p:cNvPr id="3" name="Content Placeholder 2">
            <a:extLst>
              <a:ext uri="{FF2B5EF4-FFF2-40B4-BE49-F238E27FC236}">
                <a16:creationId xmlns:a16="http://schemas.microsoft.com/office/drawing/2014/main" id="{2243C1AB-DC6A-4F8D-AA0F-546172E74B6F}"/>
              </a:ext>
            </a:extLst>
          </p:cNvPr>
          <p:cNvSpPr>
            <a:spLocks noGrp="1"/>
          </p:cNvSpPr>
          <p:nvPr>
            <p:ph sz="half" idx="1"/>
          </p:nvPr>
        </p:nvSpPr>
        <p:spPr>
          <a:xfrm>
            <a:off x="609599" y="1190625"/>
            <a:ext cx="7846503" cy="4398616"/>
          </a:xfrm>
        </p:spPr>
        <p:txBody>
          <a:bodyPr>
            <a:normAutofit/>
          </a:bodyPr>
          <a:lstStyle/>
          <a:p>
            <a:pPr marL="0" indent="0">
              <a:lnSpc>
                <a:spcPct val="90000"/>
              </a:lnSpc>
              <a:buNone/>
            </a:pPr>
            <a:r>
              <a:rPr lang="en-GB" sz="1800" b="1" i="1" dirty="0"/>
              <a:t>1)</a:t>
            </a:r>
            <a:r>
              <a:rPr lang="en-GB" sz="1800" dirty="0"/>
              <a:t> The </a:t>
            </a:r>
            <a:r>
              <a:rPr lang="en-GB" sz="1800" b="1" i="1" dirty="0"/>
              <a:t>Warwick-Edinburgh Mental Wellbeing Scale (WEMWBS) </a:t>
            </a:r>
            <a:r>
              <a:rPr lang="en-GB" sz="1800" dirty="0"/>
              <a:t>is a validated tool for monitoring subjective mental wellbeing in the general population and the evaluation of projects, programmes and policies which aim to improve mental wellbeing (Tennant et al., 2007).</a:t>
            </a:r>
          </a:p>
          <a:p>
            <a:pPr marL="0" indent="0">
              <a:lnSpc>
                <a:spcPct val="90000"/>
              </a:lnSpc>
              <a:buNone/>
            </a:pPr>
            <a:endParaRPr lang="en-GB" sz="1800" b="1" i="1" dirty="0"/>
          </a:p>
          <a:p>
            <a:pPr marL="0" indent="0">
              <a:lnSpc>
                <a:spcPct val="90000"/>
              </a:lnSpc>
              <a:buNone/>
            </a:pPr>
            <a:endParaRPr lang="en-GB" sz="1800" b="1" i="1" dirty="0"/>
          </a:p>
          <a:p>
            <a:pPr marL="0" indent="0">
              <a:lnSpc>
                <a:spcPct val="90000"/>
              </a:lnSpc>
              <a:buNone/>
            </a:pPr>
            <a:r>
              <a:rPr lang="en-GB" sz="1800" b="1" i="1" dirty="0"/>
              <a:t>The Short Warwick-Edinburgh Mental Well-being Scale (SWEMWBS)</a:t>
            </a:r>
            <a:r>
              <a:rPr lang="en-GB" sz="1800" dirty="0"/>
              <a:t> SWEMWBS is a scale of seven positively worded items, with five response categories, which have been specifically designed to measure both the feeling and functioning aspects of positive mental well-being, i.e. flourishing. </a:t>
            </a:r>
          </a:p>
          <a:p>
            <a:pPr>
              <a:lnSpc>
                <a:spcPct val="90000"/>
              </a:lnSpc>
            </a:pPr>
            <a:r>
              <a:rPr lang="en-GB" sz="1800" dirty="0"/>
              <a:t>It is therefore our recommendation for measuring flourishing overall. </a:t>
            </a:r>
          </a:p>
          <a:p>
            <a:pPr>
              <a:lnSpc>
                <a:spcPct val="90000"/>
              </a:lnSpc>
            </a:pPr>
            <a:r>
              <a:rPr lang="en-GB" sz="1800" dirty="0"/>
              <a:t>These questions meet various statistical tests of robustness, and they also have ‘face validity’ as measures of aspects of flourishing within the dynamic model, i.e. on the face of it, the questions really are about wellbeing. </a:t>
            </a:r>
          </a:p>
        </p:txBody>
      </p:sp>
      <p:pic>
        <p:nvPicPr>
          <p:cNvPr id="4" name="Picture 3">
            <a:extLst>
              <a:ext uri="{FF2B5EF4-FFF2-40B4-BE49-F238E27FC236}">
                <a16:creationId xmlns:a16="http://schemas.microsoft.com/office/drawing/2014/main" id="{86510664-8610-0C30-967F-525631B53C63}"/>
              </a:ext>
            </a:extLst>
          </p:cNvPr>
          <p:cNvPicPr>
            <a:picLocks noChangeAspect="1"/>
          </p:cNvPicPr>
          <p:nvPr/>
        </p:nvPicPr>
        <p:blipFill>
          <a:blip r:embed="rId2"/>
          <a:stretch>
            <a:fillRect/>
          </a:stretch>
        </p:blipFill>
        <p:spPr>
          <a:xfrm>
            <a:off x="8809753" y="1781175"/>
            <a:ext cx="3029821" cy="2060983"/>
          </a:xfrm>
          <a:prstGeom prst="rect">
            <a:avLst/>
          </a:prstGeom>
          <a:noFill/>
        </p:spPr>
      </p:pic>
    </p:spTree>
    <p:extLst>
      <p:ext uri="{BB962C8B-B14F-4D97-AF65-F5344CB8AC3E}">
        <p14:creationId xmlns:p14="http://schemas.microsoft.com/office/powerpoint/2010/main" val="3508798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05A3-EE65-4BB7-8D79-708D9A6A57EE}"/>
              </a:ext>
            </a:extLst>
          </p:cNvPr>
          <p:cNvSpPr>
            <a:spLocks noGrp="1"/>
          </p:cNvSpPr>
          <p:nvPr>
            <p:ph type="title"/>
          </p:nvPr>
        </p:nvSpPr>
        <p:spPr/>
        <p:txBody>
          <a:bodyPr/>
          <a:lstStyle/>
          <a:p>
            <a:r>
              <a:rPr lang="en-GB" dirty="0"/>
              <a:t>Recommended wellbeing measures</a:t>
            </a:r>
          </a:p>
        </p:txBody>
      </p:sp>
      <p:sp>
        <p:nvSpPr>
          <p:cNvPr id="3" name="Content Placeholder 2">
            <a:extLst>
              <a:ext uri="{FF2B5EF4-FFF2-40B4-BE49-F238E27FC236}">
                <a16:creationId xmlns:a16="http://schemas.microsoft.com/office/drawing/2014/main" id="{4E943D34-D9D3-4DD2-979B-5C32A0744F17}"/>
              </a:ext>
            </a:extLst>
          </p:cNvPr>
          <p:cNvSpPr>
            <a:spLocks noGrp="1"/>
          </p:cNvSpPr>
          <p:nvPr>
            <p:ph idx="1"/>
          </p:nvPr>
        </p:nvSpPr>
        <p:spPr/>
        <p:txBody>
          <a:bodyPr>
            <a:normAutofit fontScale="70000" lnSpcReduction="20000"/>
          </a:bodyPr>
          <a:lstStyle/>
          <a:p>
            <a:pPr marL="0" indent="0">
              <a:buNone/>
            </a:pPr>
            <a:r>
              <a:rPr lang="en-GB" b="1" i="1" dirty="0"/>
              <a:t>2)The Office for National Statistics’ (ONS) subjective well-being questions: </a:t>
            </a:r>
            <a:r>
              <a:rPr lang="en-GB" dirty="0"/>
              <a:t>The Office for National Statistics’ subjective well-being questions are a set of 4 questions with a response scale of 0-10, intended to capture what people think about their well-being. From April 2011 these questions have been included in the Integrated Household Survey, which is a composite survey that gathers information from over 200,000 people in UK. </a:t>
            </a:r>
          </a:p>
          <a:p>
            <a:pPr marL="0" indent="0">
              <a:buNone/>
            </a:pPr>
            <a:endParaRPr lang="en-GB" dirty="0"/>
          </a:p>
          <a:p>
            <a:pPr marL="0" indent="0">
              <a:buNone/>
            </a:pPr>
            <a:r>
              <a:rPr lang="en-GB" b="1" i="1" dirty="0"/>
              <a:t>3)Social trust question:</a:t>
            </a:r>
            <a:r>
              <a:rPr lang="en-GB" dirty="0"/>
              <a:t> Social wellbeing is a headline measure of well-being given its importance – within functioning – to overall wellbeing. The single survey question which measures social trust is very widely used, often within social capital research, and therefore will enable well-being analysis to be linked to this further rich research area.</a:t>
            </a:r>
          </a:p>
          <a:p>
            <a:pPr marL="0" indent="0">
              <a:buNone/>
            </a:pPr>
            <a:r>
              <a:rPr lang="en-GB" dirty="0"/>
              <a:t>You can visit </a:t>
            </a:r>
            <a:r>
              <a:rPr lang="en-GB" dirty="0">
                <a:hlinkClick r:id="rId2"/>
              </a:rPr>
              <a:t>http://www.nationalaccountsofwellbeing.org</a:t>
            </a:r>
            <a:r>
              <a:rPr lang="en-GB" dirty="0"/>
              <a:t> for more details.</a:t>
            </a:r>
          </a:p>
        </p:txBody>
      </p:sp>
    </p:spTree>
    <p:extLst>
      <p:ext uri="{BB962C8B-B14F-4D97-AF65-F5344CB8AC3E}">
        <p14:creationId xmlns:p14="http://schemas.microsoft.com/office/powerpoint/2010/main" val="26481484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8BA50-210D-44DC-83B0-2500D15C3A78}"/>
              </a:ext>
            </a:extLst>
          </p:cNvPr>
          <p:cNvSpPr>
            <a:spLocks noGrp="1"/>
          </p:cNvSpPr>
          <p:nvPr>
            <p:ph type="title"/>
          </p:nvPr>
        </p:nvSpPr>
        <p:spPr>
          <a:xfrm>
            <a:off x="547456" y="0"/>
            <a:ext cx="10972800" cy="554037"/>
          </a:xfrm>
        </p:spPr>
        <p:txBody>
          <a:bodyPr>
            <a:normAutofit fontScale="90000"/>
          </a:bodyPr>
          <a:lstStyle/>
          <a:p>
            <a:r>
              <a:rPr lang="en-GB" dirty="0"/>
              <a:t>Example of a Wellbeing Questionnaire </a:t>
            </a:r>
          </a:p>
        </p:txBody>
      </p:sp>
      <p:pic>
        <p:nvPicPr>
          <p:cNvPr id="5" name="Picture 4">
            <a:extLst>
              <a:ext uri="{FF2B5EF4-FFF2-40B4-BE49-F238E27FC236}">
                <a16:creationId xmlns:a16="http://schemas.microsoft.com/office/drawing/2014/main" id="{85C10A8F-B842-440C-9D58-50D778DF5D2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2916186" y="744785"/>
            <a:ext cx="6359628" cy="48577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44975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9170-DDC1-4C27-B2E5-C1CF119A6D35}"/>
              </a:ext>
            </a:extLst>
          </p:cNvPr>
          <p:cNvSpPr>
            <a:spLocks noGrp="1"/>
          </p:cNvSpPr>
          <p:nvPr>
            <p:ph type="title"/>
          </p:nvPr>
        </p:nvSpPr>
        <p:spPr>
          <a:xfrm>
            <a:off x="609600" y="274638"/>
            <a:ext cx="10972800" cy="1143000"/>
          </a:xfrm>
        </p:spPr>
        <p:txBody>
          <a:bodyPr anchor="ctr">
            <a:normAutofit/>
          </a:bodyPr>
          <a:lstStyle/>
          <a:p>
            <a:r>
              <a:rPr lang="en-GB" dirty="0"/>
              <a:t>Activity</a:t>
            </a:r>
          </a:p>
        </p:txBody>
      </p:sp>
      <p:pic>
        <p:nvPicPr>
          <p:cNvPr id="4" name="Picture 3">
            <a:extLst>
              <a:ext uri="{FF2B5EF4-FFF2-40B4-BE49-F238E27FC236}">
                <a16:creationId xmlns:a16="http://schemas.microsoft.com/office/drawing/2014/main" id="{31A37247-D688-E81D-DE50-B4BA36ECE396}"/>
              </a:ext>
            </a:extLst>
          </p:cNvPr>
          <p:cNvPicPr>
            <a:picLocks noChangeAspect="1"/>
          </p:cNvPicPr>
          <p:nvPr/>
        </p:nvPicPr>
        <p:blipFill rotWithShape="1">
          <a:blip r:embed="rId2"/>
          <a:srcRect l="15720" r="2" b="2"/>
          <a:stretch/>
        </p:blipFill>
        <p:spPr>
          <a:xfrm>
            <a:off x="274041" y="2051445"/>
            <a:ext cx="3719119" cy="2755110"/>
          </a:xfrm>
          <a:prstGeom prst="rect">
            <a:avLst/>
          </a:prstGeom>
          <a:noFill/>
        </p:spPr>
      </p:pic>
      <p:sp>
        <p:nvSpPr>
          <p:cNvPr id="3" name="Content Placeholder 2">
            <a:extLst>
              <a:ext uri="{FF2B5EF4-FFF2-40B4-BE49-F238E27FC236}">
                <a16:creationId xmlns:a16="http://schemas.microsoft.com/office/drawing/2014/main" id="{B2755E73-CDB9-4817-958F-DFF8FE94628D}"/>
              </a:ext>
            </a:extLst>
          </p:cNvPr>
          <p:cNvSpPr>
            <a:spLocks noGrp="1"/>
          </p:cNvSpPr>
          <p:nvPr>
            <p:ph sz="half" idx="2"/>
          </p:nvPr>
        </p:nvSpPr>
        <p:spPr>
          <a:xfrm>
            <a:off x="4454554" y="1600201"/>
            <a:ext cx="7127846" cy="3989040"/>
          </a:xfrm>
        </p:spPr>
        <p:txBody>
          <a:bodyPr>
            <a:normAutofit fontScale="92500"/>
          </a:bodyPr>
          <a:lstStyle/>
          <a:p>
            <a:pPr>
              <a:lnSpc>
                <a:spcPct val="90000"/>
              </a:lnSpc>
            </a:pPr>
            <a:r>
              <a:rPr lang="en-GB" dirty="0"/>
              <a:t>Evaluate the potential impact of physical health and ill-health on psychological well-being.</a:t>
            </a:r>
          </a:p>
          <a:p>
            <a:pPr>
              <a:lnSpc>
                <a:spcPct val="90000"/>
              </a:lnSpc>
            </a:pPr>
            <a:r>
              <a:rPr lang="en-GB" dirty="0"/>
              <a:t>Without mentioning any names, discuss in a group how someone you know has been affected psychologically by their physical ill-health. </a:t>
            </a:r>
          </a:p>
          <a:p>
            <a:pPr>
              <a:lnSpc>
                <a:spcPct val="90000"/>
              </a:lnSpc>
            </a:pPr>
            <a:r>
              <a:rPr lang="en-GB" dirty="0"/>
              <a:t>Perhaps this person has a chronic condition or has been diagnosed with a serious illness.</a:t>
            </a:r>
          </a:p>
          <a:p>
            <a:pPr>
              <a:lnSpc>
                <a:spcPct val="90000"/>
              </a:lnSpc>
            </a:pPr>
            <a:r>
              <a:rPr lang="en-GB" dirty="0"/>
              <a:t>How do you think it affected their emotions?</a:t>
            </a:r>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40868446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991A-6E91-4649-A5B1-DB2EAFCF9CB0}"/>
              </a:ext>
            </a:extLst>
          </p:cNvPr>
          <p:cNvSpPr>
            <a:spLocks noGrp="1"/>
          </p:cNvSpPr>
          <p:nvPr>
            <p:ph type="title"/>
          </p:nvPr>
        </p:nvSpPr>
        <p:spPr>
          <a:xfrm>
            <a:off x="195309" y="146196"/>
            <a:ext cx="11996691" cy="787544"/>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DEE229DB-0704-4113-86F5-B8DDADFD2194}"/>
              </a:ext>
            </a:extLst>
          </p:cNvPr>
          <p:cNvSpPr>
            <a:spLocks noGrp="1"/>
          </p:cNvSpPr>
          <p:nvPr>
            <p:ph idx="1"/>
          </p:nvPr>
        </p:nvSpPr>
        <p:spPr>
          <a:xfrm>
            <a:off x="609599" y="1417638"/>
            <a:ext cx="7666183" cy="4216543"/>
          </a:xfrm>
        </p:spPr>
        <p:txBody>
          <a:bodyPr>
            <a:normAutofit fontScale="77500" lnSpcReduction="20000"/>
          </a:bodyPr>
          <a:lstStyle/>
          <a:p>
            <a:r>
              <a:rPr lang="en-GB" b="1" i="1" dirty="0"/>
              <a:t>The World Health Organisation (WHO): </a:t>
            </a:r>
            <a:r>
              <a:rPr lang="en-GB" dirty="0"/>
              <a:t>WHO is an international organisation that is attached to the United Nations and is concerned with public health on a global scale. This organisation provides advice, guidance and practical support on health for countries all over the world.</a:t>
            </a:r>
          </a:p>
          <a:p>
            <a:endParaRPr lang="en-GB" dirty="0"/>
          </a:p>
          <a:p>
            <a:r>
              <a:rPr lang="en-GB" b="1" i="1" dirty="0"/>
              <a:t>Public Health Agency (PHA): </a:t>
            </a:r>
            <a:r>
              <a:rPr lang="en-GB" dirty="0"/>
              <a:t>Public health refers to the activities of the state in promoting good health and well-being and preventing ill-health and disease; it aims to improve the health and well-being of the whole population rather than focusing on individuals.</a:t>
            </a:r>
          </a:p>
        </p:txBody>
      </p:sp>
      <p:pic>
        <p:nvPicPr>
          <p:cNvPr id="5" name="Picture 4">
            <a:extLst>
              <a:ext uri="{FF2B5EF4-FFF2-40B4-BE49-F238E27FC236}">
                <a16:creationId xmlns:a16="http://schemas.microsoft.com/office/drawing/2014/main" id="{6517D164-9B8C-9E00-E74F-715EC08C8D07}"/>
              </a:ext>
            </a:extLst>
          </p:cNvPr>
          <p:cNvPicPr>
            <a:picLocks noChangeAspect="1"/>
          </p:cNvPicPr>
          <p:nvPr/>
        </p:nvPicPr>
        <p:blipFill>
          <a:blip r:embed="rId2"/>
          <a:stretch>
            <a:fillRect/>
          </a:stretch>
        </p:blipFill>
        <p:spPr>
          <a:xfrm>
            <a:off x="8520546" y="2245085"/>
            <a:ext cx="3521166" cy="2561648"/>
          </a:xfrm>
          <a:prstGeom prst="rect">
            <a:avLst/>
          </a:prstGeom>
        </p:spPr>
      </p:pic>
    </p:spTree>
    <p:extLst>
      <p:ext uri="{BB962C8B-B14F-4D97-AF65-F5344CB8AC3E}">
        <p14:creationId xmlns:p14="http://schemas.microsoft.com/office/powerpoint/2010/main" val="28706395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AF16C-E814-4F5B-A12F-83E901633028}"/>
              </a:ext>
            </a:extLst>
          </p:cNvPr>
          <p:cNvSpPr>
            <a:spLocks noGrp="1"/>
          </p:cNvSpPr>
          <p:nvPr>
            <p:ph type="title"/>
          </p:nvPr>
        </p:nvSpPr>
        <p:spPr>
          <a:xfrm>
            <a:off x="133165" y="274638"/>
            <a:ext cx="1189607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11CCAD1C-A464-4B10-BA99-3244C77D9A7A}"/>
              </a:ext>
            </a:extLst>
          </p:cNvPr>
          <p:cNvSpPr>
            <a:spLocks noGrp="1"/>
          </p:cNvSpPr>
          <p:nvPr>
            <p:ph idx="1"/>
          </p:nvPr>
        </p:nvSpPr>
        <p:spPr>
          <a:xfrm>
            <a:off x="609600" y="1673684"/>
            <a:ext cx="10972800" cy="3917032"/>
          </a:xfrm>
        </p:spPr>
        <p:txBody>
          <a:bodyPr>
            <a:normAutofit fontScale="92500" lnSpcReduction="20000"/>
          </a:bodyPr>
          <a:lstStyle/>
          <a:p>
            <a:pPr marL="0" indent="0">
              <a:buNone/>
            </a:pPr>
            <a:r>
              <a:rPr lang="en-GB" b="1" i="1" dirty="0"/>
              <a:t>Private or commercial organisations: </a:t>
            </a:r>
            <a:r>
              <a:rPr lang="en-GB" dirty="0"/>
              <a:t>These are businesses that aim to make a profit and are also part of the independent sector. </a:t>
            </a:r>
          </a:p>
          <a:p>
            <a:r>
              <a:rPr lang="en-GB" dirty="0"/>
              <a:t>Pharmacies: These are businesses in the retail sector that contribute to health and wellbeing in a number of ways. </a:t>
            </a:r>
          </a:p>
          <a:p>
            <a:r>
              <a:rPr lang="en-GB" dirty="0"/>
              <a:t>They usually provide treatments e.g. a range of medicines that people can buy over the counter such as painkillers, sell products relevant to health and well-being, vitamin supplements, or aids to daily living.</a:t>
            </a:r>
          </a:p>
        </p:txBody>
      </p:sp>
    </p:spTree>
    <p:extLst>
      <p:ext uri="{BB962C8B-B14F-4D97-AF65-F5344CB8AC3E}">
        <p14:creationId xmlns:p14="http://schemas.microsoft.com/office/powerpoint/2010/main" val="3285746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0DF5-8223-46D2-9C6B-B7AC809926A1}"/>
              </a:ext>
            </a:extLst>
          </p:cNvPr>
          <p:cNvSpPr>
            <a:spLocks noGrp="1"/>
          </p:cNvSpPr>
          <p:nvPr>
            <p:ph type="title"/>
          </p:nvPr>
        </p:nvSpPr>
        <p:spPr>
          <a:xfrm>
            <a:off x="106532" y="274638"/>
            <a:ext cx="12085468"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5BFBFDA6-485B-4455-B473-332BB1042151}"/>
              </a:ext>
            </a:extLst>
          </p:cNvPr>
          <p:cNvSpPr>
            <a:spLocks noGrp="1"/>
          </p:cNvSpPr>
          <p:nvPr>
            <p:ph idx="1"/>
          </p:nvPr>
        </p:nvSpPr>
        <p:spPr>
          <a:xfrm>
            <a:off x="592821" y="1717647"/>
            <a:ext cx="7998692" cy="3917032"/>
          </a:xfrm>
        </p:spPr>
        <p:txBody>
          <a:bodyPr>
            <a:normAutofit fontScale="70000" lnSpcReduction="20000"/>
          </a:bodyPr>
          <a:lstStyle/>
          <a:p>
            <a:pPr marL="0" indent="0">
              <a:buNone/>
            </a:pPr>
            <a:r>
              <a:rPr lang="en-GB" b="1" i="1" dirty="0"/>
              <a:t>Drug companies: </a:t>
            </a:r>
            <a:r>
              <a:rPr lang="en-GB" dirty="0"/>
              <a:t>Examples of drug companies include Glaxo Smith Kline, Pfizer and Merck. </a:t>
            </a:r>
          </a:p>
          <a:p>
            <a:r>
              <a:rPr lang="en-GB" dirty="0"/>
              <a:t>They conduct research on physical and mental health issues and develop innovative drug treatments to prevent, manage or cure a range of illnesses and diseases. </a:t>
            </a:r>
          </a:p>
          <a:p>
            <a:r>
              <a:rPr lang="en-GB" dirty="0"/>
              <a:t>They carry out extensive drug testing to try to ensure the efficacy and safety of their products. </a:t>
            </a:r>
          </a:p>
          <a:p>
            <a:r>
              <a:rPr lang="en-GB" dirty="0"/>
              <a:t>Drug companies distribute their products to pharmacies and hospitals, providing information on safe dosage and any potential side effects and contraindications. This enables pharmacists and doctors to choose the best drug treatments for individuals as well as to give appropriate advice for their use. </a:t>
            </a:r>
          </a:p>
        </p:txBody>
      </p:sp>
      <p:pic>
        <p:nvPicPr>
          <p:cNvPr id="4" name="Picture 3">
            <a:extLst>
              <a:ext uri="{FF2B5EF4-FFF2-40B4-BE49-F238E27FC236}">
                <a16:creationId xmlns:a16="http://schemas.microsoft.com/office/drawing/2014/main" id="{4CD90221-3EDF-A6C0-FE0C-478AD9902B02}"/>
              </a:ext>
            </a:extLst>
          </p:cNvPr>
          <p:cNvPicPr>
            <a:picLocks noChangeAspect="1"/>
          </p:cNvPicPr>
          <p:nvPr/>
        </p:nvPicPr>
        <p:blipFill>
          <a:blip r:embed="rId2"/>
          <a:stretch>
            <a:fillRect/>
          </a:stretch>
        </p:blipFill>
        <p:spPr>
          <a:xfrm>
            <a:off x="9111599" y="2501376"/>
            <a:ext cx="2969893" cy="1855248"/>
          </a:xfrm>
          <a:prstGeom prst="rect">
            <a:avLst/>
          </a:prstGeom>
        </p:spPr>
      </p:pic>
    </p:spTree>
    <p:extLst>
      <p:ext uri="{BB962C8B-B14F-4D97-AF65-F5344CB8AC3E}">
        <p14:creationId xmlns:p14="http://schemas.microsoft.com/office/powerpoint/2010/main" val="3373227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BAE6-4061-4849-9359-ED38FC839B00}"/>
              </a:ext>
            </a:extLst>
          </p:cNvPr>
          <p:cNvSpPr>
            <a:spLocks noGrp="1"/>
          </p:cNvSpPr>
          <p:nvPr>
            <p:ph type="title"/>
          </p:nvPr>
        </p:nvSpPr>
        <p:spPr>
          <a:xfrm>
            <a:off x="0" y="0"/>
            <a:ext cx="12192000"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C814B216-D69F-4CEF-A4A5-31D753992439}"/>
              </a:ext>
            </a:extLst>
          </p:cNvPr>
          <p:cNvSpPr>
            <a:spLocks noGrp="1"/>
          </p:cNvSpPr>
          <p:nvPr>
            <p:ph idx="1"/>
          </p:nvPr>
        </p:nvSpPr>
        <p:spPr/>
        <p:txBody>
          <a:bodyPr>
            <a:normAutofit fontScale="77500" lnSpcReduction="20000"/>
          </a:bodyPr>
          <a:lstStyle/>
          <a:p>
            <a:r>
              <a:rPr lang="en-GB" b="1" i="1" dirty="0"/>
              <a:t>Holistic therapists: </a:t>
            </a:r>
            <a:r>
              <a:rPr lang="en-GB" dirty="0"/>
              <a:t>There are a whole variety of holistic therapists running businesses where they provide therapies like reflexology, acupuncture, chiropractic care, homeopathy and massage. </a:t>
            </a:r>
          </a:p>
          <a:p>
            <a:r>
              <a:rPr lang="en-GB" dirty="0"/>
              <a:t>Whilst these therapies may sometimes be provided by the NHS or via voluntary organisations, most people pay the therapist directly for the services. </a:t>
            </a:r>
          </a:p>
          <a:p>
            <a:r>
              <a:rPr lang="en-GB" dirty="0"/>
              <a:t>Holistic therapists provide treatments that can help people manage chronic conditions such as back pain or recurring headaches. </a:t>
            </a:r>
          </a:p>
          <a:p>
            <a:r>
              <a:rPr lang="en-GB" dirty="0"/>
              <a:t>These treatments often complement conventional medical treatments such as drugs. Holistic therapists advise individuals on managing their condition, for example through making appropriate lifestyle choices.</a:t>
            </a:r>
          </a:p>
        </p:txBody>
      </p:sp>
    </p:spTree>
    <p:extLst>
      <p:ext uri="{BB962C8B-B14F-4D97-AF65-F5344CB8AC3E}">
        <p14:creationId xmlns:p14="http://schemas.microsoft.com/office/powerpoint/2010/main" val="17866494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4A63-291D-4943-8946-28DF0C16C1F0}"/>
              </a:ext>
            </a:extLst>
          </p:cNvPr>
          <p:cNvSpPr>
            <a:spLocks noGrp="1"/>
          </p:cNvSpPr>
          <p:nvPr>
            <p:ph type="title"/>
          </p:nvPr>
        </p:nvSpPr>
        <p:spPr>
          <a:xfrm>
            <a:off x="236764" y="0"/>
            <a:ext cx="11896077" cy="1143000"/>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A981BA73-7D28-4066-9A44-95125AF0A84B}"/>
              </a:ext>
            </a:extLst>
          </p:cNvPr>
          <p:cNvSpPr>
            <a:spLocks noGrp="1"/>
          </p:cNvSpPr>
          <p:nvPr>
            <p:ph idx="1"/>
          </p:nvPr>
        </p:nvSpPr>
        <p:spPr>
          <a:xfrm>
            <a:off x="609600" y="1289807"/>
            <a:ext cx="10972800" cy="4423096"/>
          </a:xfrm>
        </p:spPr>
        <p:txBody>
          <a:bodyPr>
            <a:normAutofit fontScale="77500" lnSpcReduction="20000"/>
          </a:bodyPr>
          <a:lstStyle/>
          <a:p>
            <a:r>
              <a:rPr lang="en-GB" b="1" i="1" dirty="0"/>
              <a:t>Private practitioners: </a:t>
            </a:r>
            <a:r>
              <a:rPr lang="en-GB" dirty="0"/>
              <a:t>Many different health professionals work as private practitioners. Some practitioners have full-time businesses in the private sector, whilst others work part-time in private practice whilst also working for the local trust. </a:t>
            </a:r>
          </a:p>
          <a:p>
            <a:endParaRPr lang="en-GB" dirty="0"/>
          </a:p>
          <a:p>
            <a:r>
              <a:rPr lang="en-GB" dirty="0"/>
              <a:t>Examples include doctors, usually specialists such as gynaecologists, neurologists, paediatricians, psychiatrists, rheumatologists, orthopaedic surgeons or plastic surgeons, allied health professionals, such as physiotherapists, podiatrists or occupational therapists, counsellors and psychologists. </a:t>
            </a:r>
          </a:p>
          <a:p>
            <a:endParaRPr lang="en-GB" dirty="0"/>
          </a:p>
          <a:p>
            <a:r>
              <a:rPr lang="en-GB" dirty="0"/>
              <a:t>These practitioners have varying roles in contributing to health and well-being, according to their skills and specialisms.</a:t>
            </a:r>
          </a:p>
        </p:txBody>
      </p:sp>
    </p:spTree>
    <p:extLst>
      <p:ext uri="{BB962C8B-B14F-4D97-AF65-F5344CB8AC3E}">
        <p14:creationId xmlns:p14="http://schemas.microsoft.com/office/powerpoint/2010/main" val="340637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2D83-B3F5-4360-A6C9-434C56E2A987}"/>
              </a:ext>
            </a:extLst>
          </p:cNvPr>
          <p:cNvSpPr>
            <a:spLocks noGrp="1"/>
          </p:cNvSpPr>
          <p:nvPr>
            <p:ph type="title"/>
          </p:nvPr>
        </p:nvSpPr>
        <p:spPr>
          <a:xfrm>
            <a:off x="1" y="274638"/>
            <a:ext cx="11975976" cy="755172"/>
          </a:xfrm>
        </p:spPr>
        <p:txBody>
          <a:bodyPr>
            <a:normAutofit fontScale="90000"/>
          </a:bodyPr>
          <a:lstStyle/>
          <a:p>
            <a:r>
              <a:rPr lang="en-GB" dirty="0"/>
              <a:t>Organisations responsible for health and wellbeing</a:t>
            </a:r>
          </a:p>
        </p:txBody>
      </p:sp>
      <p:sp>
        <p:nvSpPr>
          <p:cNvPr id="3" name="Content Placeholder 2">
            <a:extLst>
              <a:ext uri="{FF2B5EF4-FFF2-40B4-BE49-F238E27FC236}">
                <a16:creationId xmlns:a16="http://schemas.microsoft.com/office/drawing/2014/main" id="{EDD4EBF4-40FD-42AD-8C4D-D8A93A3001C3}"/>
              </a:ext>
            </a:extLst>
          </p:cNvPr>
          <p:cNvSpPr>
            <a:spLocks noGrp="1"/>
          </p:cNvSpPr>
          <p:nvPr>
            <p:ph idx="1"/>
          </p:nvPr>
        </p:nvSpPr>
        <p:spPr>
          <a:xfrm>
            <a:off x="659934" y="1753299"/>
            <a:ext cx="8552155" cy="3998826"/>
          </a:xfrm>
        </p:spPr>
        <p:txBody>
          <a:bodyPr>
            <a:normAutofit fontScale="70000" lnSpcReduction="20000"/>
          </a:bodyPr>
          <a:lstStyle/>
          <a:p>
            <a:pPr algn="just"/>
            <a:r>
              <a:rPr lang="en-GB" sz="3400" b="1" i="1" dirty="0"/>
              <a:t>Private nursing homes: </a:t>
            </a:r>
            <a:r>
              <a:rPr lang="en-GB" sz="3400" dirty="0"/>
              <a:t>These range from small family run businesses of one nursing home to larger corporations with many homes across the UK</a:t>
            </a:r>
          </a:p>
          <a:p>
            <a:pPr algn="just"/>
            <a:r>
              <a:rPr lang="en-GB" sz="3400" dirty="0"/>
              <a:t>Many service users pay to live in a private nursing home from their savings, pension income or other assets, whilst others have their care funded by their local trust.</a:t>
            </a:r>
          </a:p>
          <a:p>
            <a:pPr algn="just"/>
            <a:r>
              <a:rPr lang="en-GB" sz="3400" dirty="0"/>
              <a:t>Nursing homes contribute to health and wellbeing by providing full-time, permanent residential care where individuals can receive help with the activities of daily living as well as nursing care, such as medication for the illnesses and conditions they have. </a:t>
            </a:r>
          </a:p>
        </p:txBody>
      </p:sp>
      <p:pic>
        <p:nvPicPr>
          <p:cNvPr id="7" name="Picture 6" descr="A picture containing text, indoor, bedroom&#10;&#10;Description automatically generated">
            <a:extLst>
              <a:ext uri="{FF2B5EF4-FFF2-40B4-BE49-F238E27FC236}">
                <a16:creationId xmlns:a16="http://schemas.microsoft.com/office/drawing/2014/main" id="{0DB29806-018D-4B06-9EE7-761B3EE4B97B}"/>
              </a:ext>
            </a:extLst>
          </p:cNvPr>
          <p:cNvPicPr>
            <a:picLocks noChangeAspect="1"/>
          </p:cNvPicPr>
          <p:nvPr/>
        </p:nvPicPr>
        <p:blipFill>
          <a:blip r:embed="rId2"/>
          <a:stretch>
            <a:fillRect/>
          </a:stretch>
        </p:blipFill>
        <p:spPr>
          <a:xfrm>
            <a:off x="9940954" y="1772826"/>
            <a:ext cx="2035023" cy="3312347"/>
          </a:xfrm>
          <a:prstGeom prst="rect">
            <a:avLst/>
          </a:prstGeom>
        </p:spPr>
      </p:pic>
    </p:spTree>
    <p:extLst>
      <p:ext uri="{BB962C8B-B14F-4D97-AF65-F5344CB8AC3E}">
        <p14:creationId xmlns:p14="http://schemas.microsoft.com/office/powerpoint/2010/main" val="14949398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E45D-6F8D-4F12-95E3-EC242E563F5C}"/>
              </a:ext>
            </a:extLst>
          </p:cNvPr>
          <p:cNvSpPr>
            <a:spLocks noGrp="1"/>
          </p:cNvSpPr>
          <p:nvPr>
            <p:ph type="title"/>
          </p:nvPr>
        </p:nvSpPr>
        <p:spPr>
          <a:xfrm>
            <a:off x="159798" y="274638"/>
            <a:ext cx="11878322" cy="1143000"/>
          </a:xfrm>
        </p:spPr>
        <p:txBody>
          <a:bodyPr>
            <a:normAutofit fontScale="90000"/>
          </a:bodyPr>
          <a:lstStyle/>
          <a:p>
            <a:r>
              <a:rPr lang="en-GB" dirty="0"/>
              <a:t>Organisations responsible for health and wellbeing</a:t>
            </a:r>
          </a:p>
        </p:txBody>
      </p:sp>
      <p:sp>
        <p:nvSpPr>
          <p:cNvPr id="5" name="TextBox 4">
            <a:extLst>
              <a:ext uri="{FF2B5EF4-FFF2-40B4-BE49-F238E27FC236}">
                <a16:creationId xmlns:a16="http://schemas.microsoft.com/office/drawing/2014/main" id="{2F6AF499-E239-4EA0-9838-3F692339BEA0}"/>
              </a:ext>
            </a:extLst>
          </p:cNvPr>
          <p:cNvSpPr txBox="1"/>
          <p:nvPr/>
        </p:nvSpPr>
        <p:spPr>
          <a:xfrm>
            <a:off x="542434" y="1910792"/>
            <a:ext cx="6982491" cy="3647152"/>
          </a:xfrm>
          <a:prstGeom prst="rect">
            <a:avLst/>
          </a:prstGeom>
          <a:noFill/>
        </p:spPr>
        <p:txBody>
          <a:bodyPr wrap="square">
            <a:spAutoFit/>
          </a:bodyPr>
          <a:lstStyle/>
          <a:p>
            <a:pPr algn="just"/>
            <a:r>
              <a:rPr lang="en-GB" sz="2100" b="1" i="1" dirty="0"/>
              <a:t>Homecare providers: </a:t>
            </a:r>
            <a:r>
              <a:rPr lang="en-GB" sz="2100" dirty="0"/>
              <a:t>These are businesses that employ and provide carers to do home visits to help with personal care and the activities of daily living with much of their work being through contracts with local trusts. </a:t>
            </a:r>
          </a:p>
          <a:p>
            <a:pPr algn="just"/>
            <a:endParaRPr lang="en-GB" sz="2100" dirty="0"/>
          </a:p>
          <a:p>
            <a:pPr marL="342900" indent="-342900" algn="just">
              <a:buFont typeface="Arial" panose="020B0604020202020204" pitchFamily="34" charset="0"/>
              <a:buChar char="•"/>
            </a:pPr>
            <a:r>
              <a:rPr lang="en-GB" sz="2100" dirty="0"/>
              <a:t>They also provide sitters who will stay with vulnerable people, often overnight, under a private contact. </a:t>
            </a:r>
          </a:p>
          <a:p>
            <a:pPr marL="342900" indent="-342900" algn="just">
              <a:buFont typeface="Arial" panose="020B0604020202020204" pitchFamily="34" charset="0"/>
              <a:buChar char="•"/>
            </a:pPr>
            <a:endParaRPr lang="en-GB" sz="2100" dirty="0"/>
          </a:p>
          <a:p>
            <a:pPr marL="342900" indent="-342900" algn="just">
              <a:buFont typeface="Arial" panose="020B0604020202020204" pitchFamily="34" charset="0"/>
              <a:buChar char="•"/>
            </a:pPr>
            <a:r>
              <a:rPr lang="en-GB" sz="2100" dirty="0"/>
              <a:t>They also provide respite for carers by taking over the care of a relative they care for to allow them to have some time off or go on holiday.</a:t>
            </a:r>
          </a:p>
        </p:txBody>
      </p:sp>
      <p:pic>
        <p:nvPicPr>
          <p:cNvPr id="3" name="Picture 2">
            <a:extLst>
              <a:ext uri="{FF2B5EF4-FFF2-40B4-BE49-F238E27FC236}">
                <a16:creationId xmlns:a16="http://schemas.microsoft.com/office/drawing/2014/main" id="{DD2E378D-2A4F-9997-CE30-4AD1EF12ACAD}"/>
              </a:ext>
            </a:extLst>
          </p:cNvPr>
          <p:cNvPicPr>
            <a:picLocks noChangeAspect="1"/>
          </p:cNvPicPr>
          <p:nvPr/>
        </p:nvPicPr>
        <p:blipFill>
          <a:blip r:embed="rId2"/>
          <a:stretch>
            <a:fillRect/>
          </a:stretch>
        </p:blipFill>
        <p:spPr>
          <a:xfrm>
            <a:off x="7732820" y="2352675"/>
            <a:ext cx="4305300" cy="2152650"/>
          </a:xfrm>
          <a:prstGeom prst="rect">
            <a:avLst/>
          </a:prstGeom>
        </p:spPr>
      </p:pic>
    </p:spTree>
    <p:extLst>
      <p:ext uri="{BB962C8B-B14F-4D97-AF65-F5344CB8AC3E}">
        <p14:creationId xmlns:p14="http://schemas.microsoft.com/office/powerpoint/2010/main" val="714739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333F-8802-439A-B7AE-EB62BEEA9F95}"/>
              </a:ext>
            </a:extLst>
          </p:cNvPr>
          <p:cNvSpPr>
            <a:spLocks noGrp="1"/>
          </p:cNvSpPr>
          <p:nvPr>
            <p:ph type="title"/>
          </p:nvPr>
        </p:nvSpPr>
        <p:spPr>
          <a:xfrm>
            <a:off x="609600" y="217488"/>
            <a:ext cx="10972800" cy="392112"/>
          </a:xfrm>
        </p:spPr>
        <p:txBody>
          <a:bodyPr>
            <a:normAutofit fontScale="90000"/>
          </a:bodyPr>
          <a:lstStyle/>
          <a:p>
            <a:r>
              <a:rPr lang="en-GB" b="1" dirty="0"/>
              <a:t>Conclusion</a:t>
            </a:r>
          </a:p>
        </p:txBody>
      </p:sp>
      <p:pic>
        <p:nvPicPr>
          <p:cNvPr id="6" name="Picture 5">
            <a:extLst>
              <a:ext uri="{FF2B5EF4-FFF2-40B4-BE49-F238E27FC236}">
                <a16:creationId xmlns:a16="http://schemas.microsoft.com/office/drawing/2014/main" id="{E502CA7C-B6AB-E493-BD16-1F8DD28D80FB}"/>
              </a:ext>
            </a:extLst>
          </p:cNvPr>
          <p:cNvPicPr>
            <a:picLocks noChangeAspect="1"/>
          </p:cNvPicPr>
          <p:nvPr/>
        </p:nvPicPr>
        <p:blipFill>
          <a:blip r:embed="rId2"/>
          <a:stretch>
            <a:fillRect/>
          </a:stretch>
        </p:blipFill>
        <p:spPr>
          <a:xfrm>
            <a:off x="1969139" y="759642"/>
            <a:ext cx="8253721" cy="4706920"/>
          </a:xfrm>
          <a:prstGeom prst="rect">
            <a:avLst/>
          </a:prstGeom>
        </p:spPr>
      </p:pic>
    </p:spTree>
    <p:extLst>
      <p:ext uri="{BB962C8B-B14F-4D97-AF65-F5344CB8AC3E}">
        <p14:creationId xmlns:p14="http://schemas.microsoft.com/office/powerpoint/2010/main" val="26282365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15F6-1A59-4A6F-B12C-BE2AAF2F87E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9B25B7B-32FE-4DE7-9DF1-875928D082B9}"/>
              </a:ext>
            </a:extLst>
          </p:cNvPr>
          <p:cNvSpPr>
            <a:spLocks noGrp="1"/>
          </p:cNvSpPr>
          <p:nvPr>
            <p:ph idx="1"/>
          </p:nvPr>
        </p:nvSpPr>
        <p:spPr>
          <a:xfrm>
            <a:off x="609600" y="1417638"/>
            <a:ext cx="10972800" cy="4099596"/>
          </a:xfrm>
        </p:spPr>
        <p:txBody>
          <a:bodyPr>
            <a:normAutofit lnSpcReduction="10000"/>
          </a:bodyPr>
          <a:lstStyle/>
          <a:p>
            <a:r>
              <a:rPr lang="en-GB" sz="2000" dirty="0">
                <a:hlinkClick r:id="rId2"/>
              </a:rPr>
              <a:t>http://cdn.media70.com/national-accounts-of-well-being-report.pdf</a:t>
            </a:r>
            <a:r>
              <a:rPr lang="en-GB" sz="2000" dirty="0"/>
              <a:t> </a:t>
            </a:r>
          </a:p>
          <a:p>
            <a:r>
              <a:rPr lang="en-GB" sz="2000" dirty="0">
                <a:hlinkClick r:id="rId3"/>
              </a:rPr>
              <a:t>http://www.cdf.org.uk/wp-content/uploads/2011/12/SROI-Report-FINAL.pdf</a:t>
            </a:r>
            <a:endParaRPr lang="en-GB" sz="2000" dirty="0"/>
          </a:p>
          <a:p>
            <a:r>
              <a:rPr lang="en-GB" sz="2000" dirty="0">
                <a:hlinkClick r:id="rId4"/>
              </a:rPr>
              <a:t>http://www.nef-consulting.co.uk/wp-content/uploads/Growing-Social-CapitalSROI-March-2012.pdf</a:t>
            </a:r>
            <a:r>
              <a:rPr lang="en-GB" sz="2000" dirty="0"/>
              <a:t> </a:t>
            </a:r>
          </a:p>
          <a:p>
            <a:r>
              <a:rPr lang="en-GB" sz="2000" dirty="0">
                <a:hlinkClick r:id="rId5"/>
              </a:rPr>
              <a:t>https://ccea.org.uk/downloads/docs/Support/eGuide%3A%20AS/2019/AS%203%20Health%20and%20Well-Being%20eGuide.pdf</a:t>
            </a:r>
            <a:r>
              <a:rPr lang="en-GB" sz="2000" dirty="0"/>
              <a:t> </a:t>
            </a:r>
          </a:p>
          <a:p>
            <a:r>
              <a:rPr lang="en-GB" sz="2000" dirty="0">
                <a:hlinkClick r:id="rId6"/>
              </a:rPr>
              <a:t>https://oscarkilo.org.uk/app/uploads/2017/06/Measuring_well-being_handbook_FINAL.pdf</a:t>
            </a:r>
            <a:r>
              <a:rPr lang="en-GB" sz="2000" dirty="0"/>
              <a:t> </a:t>
            </a:r>
          </a:p>
          <a:p>
            <a:r>
              <a:rPr lang="en-GB" sz="2000" dirty="0"/>
              <a:t>Stoll, L. (2012). Well-Being Evidence for Policy: A Review. London: </a:t>
            </a:r>
            <a:r>
              <a:rPr lang="en-GB" sz="2000" dirty="0" err="1"/>
              <a:t>nef</a:t>
            </a:r>
            <a:r>
              <a:rPr lang="en-GB" sz="2000" dirty="0"/>
              <a:t> for a review of the main drivers of well-being </a:t>
            </a:r>
          </a:p>
          <a:p>
            <a:r>
              <a:rPr lang="en-GB" sz="2000" dirty="0"/>
              <a:t>Thompson, S., &amp; Marks, N. (2008). Measuring well-being in policy: issues and applications. Report commissioned by the Foresight Project on Mental Capital and Well-being, Government Office for Science.</a:t>
            </a:r>
          </a:p>
          <a:p>
            <a:endParaRPr lang="en-GB" sz="2000" dirty="0"/>
          </a:p>
        </p:txBody>
      </p:sp>
    </p:spTree>
    <p:extLst>
      <p:ext uri="{BB962C8B-B14F-4D97-AF65-F5344CB8AC3E}">
        <p14:creationId xmlns:p14="http://schemas.microsoft.com/office/powerpoint/2010/main" val="255936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3169</Words>
  <Application>Microsoft Office PowerPoint</Application>
  <PresentationFormat>Widescreen</PresentationFormat>
  <Paragraphs>181</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Myriad Pro</vt:lpstr>
      <vt:lpstr>Arial</vt:lpstr>
      <vt:lpstr>Wingdings</vt:lpstr>
      <vt:lpstr>20140311PresentationUWTSDTemplate</vt:lpstr>
      <vt:lpstr>Health, Wellbeing &amp; Sustainable Development (BMHP6021)</vt:lpstr>
      <vt:lpstr>Lesson Objectives </vt:lpstr>
      <vt:lpstr>Activity</vt:lpstr>
      <vt:lpstr>Understanding Wellbeing</vt:lpstr>
      <vt:lpstr>Understanding Wellbeing</vt:lpstr>
      <vt:lpstr>How is wellbeing understood under the Care Act (2014)?</vt:lpstr>
      <vt:lpstr>How is wellbeing understood under the Care Act (2014)? (contd.)</vt:lpstr>
      <vt:lpstr>Activity</vt:lpstr>
      <vt:lpstr>Factors affecting health and wellbeing</vt:lpstr>
      <vt:lpstr>Factors affecting health and wellbeing</vt:lpstr>
      <vt:lpstr>Factors affecting health and wellbeing</vt:lpstr>
      <vt:lpstr>Factors affecting health and wellbeing</vt:lpstr>
      <vt:lpstr>Environmental Factors affecting health and wellbeing</vt:lpstr>
      <vt:lpstr>Factors affecting health and wellbeing</vt:lpstr>
      <vt:lpstr>Factors affecting health and wellbeing</vt:lpstr>
      <vt:lpstr>Behavioural Factors affecting health and wellbeing</vt:lpstr>
      <vt:lpstr>Factors affecting health and wellbeing</vt:lpstr>
      <vt:lpstr>Factors affecting health and wellbeing</vt:lpstr>
      <vt:lpstr>Factors affecting health and wellbeing</vt:lpstr>
      <vt:lpstr>Factors affecting health and wellbeing</vt:lpstr>
      <vt:lpstr>Discuss in pairs: Can we measure wellbeing? And how?</vt:lpstr>
      <vt:lpstr>Measuring Wellbeing: Focusing on Two Dimensions of Wellbeing</vt:lpstr>
      <vt:lpstr>What are the basic principles of measuring wellbeing?</vt:lpstr>
      <vt:lpstr>Tools/Instruments used for Measuring Wellbeing</vt:lpstr>
      <vt:lpstr>Recommended wellbeing measures</vt:lpstr>
      <vt:lpstr>Recommended wellbeing measures</vt:lpstr>
      <vt:lpstr>Example of a Wellbeing Questionnaire </vt:lpstr>
      <vt:lpstr>Activity</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Organisations responsible for health and wellbeing</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14</cp:revision>
  <dcterms:created xsi:type="dcterms:W3CDTF">2021-06-30T17:36:36Z</dcterms:created>
  <dcterms:modified xsi:type="dcterms:W3CDTF">2023-10-29T22:34:27Z</dcterms:modified>
</cp:coreProperties>
</file>