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69" r:id="rId9"/>
    <p:sldId id="263" r:id="rId10"/>
    <p:sldId id="270" r:id="rId11"/>
    <p:sldId id="271" r:id="rId12"/>
    <p:sldId id="272" r:id="rId13"/>
    <p:sldId id="273" r:id="rId14"/>
    <p:sldId id="274" r:id="rId15"/>
    <p:sldId id="275" r:id="rId16"/>
    <p:sldId id="284" r:id="rId17"/>
    <p:sldId id="285" r:id="rId18"/>
    <p:sldId id="286" r:id="rId19"/>
    <p:sldId id="276" r:id="rId20"/>
    <p:sldId id="277" r:id="rId21"/>
    <p:sldId id="278" r:id="rId22"/>
    <p:sldId id="280" r:id="rId23"/>
    <p:sldId id="281" r:id="rId24"/>
    <p:sldId id="282" r:id="rId25"/>
    <p:sldId id="279" r:id="rId26"/>
    <p:sldId id="287" r:id="rId27"/>
    <p:sldId id="288" r:id="rId28"/>
    <p:sldId id="289" r:id="rId29"/>
    <p:sldId id="283" r:id="rId30"/>
    <p:sldId id="262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CO</a:t>
            </a:r>
            <a:r>
              <a:rPr lang="en-US" baseline="-25000"/>
              <a:t>2</a:t>
            </a:r>
            <a:r>
              <a:rPr lang="en-US"/>
              <a:t> per capita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CO2 per capita</c:v>
                </c:pt>
              </c:strCache>
            </c:strRef>
          </c:tx>
          <c:invertIfNegative val="0"/>
          <c:cat>
            <c:strRef>
              <c:f>Sheet1!$A$2:$A$22</c:f>
              <c:strCache>
                <c:ptCount val="21"/>
                <c:pt idx="0">
                  <c:v>Qatar</c:v>
                </c:pt>
                <c:pt idx="1">
                  <c:v>Trinidad &amp; Tobago</c:v>
                </c:pt>
                <c:pt idx="2">
                  <c:v>Curacao</c:v>
                </c:pt>
                <c:pt idx="3">
                  <c:v>Kuwait</c:v>
                </c:pt>
                <c:pt idx="4">
                  <c:v>Bahrain</c:v>
                </c:pt>
                <c:pt idx="5">
                  <c:v>Sint Marrten</c:v>
                </c:pt>
                <c:pt idx="6">
                  <c:v>Brunei Darussalam</c:v>
                </c:pt>
                <c:pt idx="7">
                  <c:v>Luxembourg</c:v>
                </c:pt>
                <c:pt idx="8">
                  <c:v>UAE</c:v>
                </c:pt>
                <c:pt idx="9">
                  <c:v>Saudi Arabia</c:v>
                </c:pt>
                <c:pt idx="10">
                  <c:v>USA</c:v>
                </c:pt>
                <c:pt idx="11">
                  <c:v>Australia</c:v>
                </c:pt>
                <c:pt idx="12">
                  <c:v>Oman</c:v>
                </c:pt>
                <c:pt idx="13">
                  <c:v>Gibralter</c:v>
                </c:pt>
                <c:pt idx="14">
                  <c:v>Kazakhstan</c:v>
                </c:pt>
                <c:pt idx="15">
                  <c:v>Estonia</c:v>
                </c:pt>
                <c:pt idx="16">
                  <c:v>New Caledonia</c:v>
                </c:pt>
                <c:pt idx="17">
                  <c:v>Mongolia</c:v>
                </c:pt>
                <c:pt idx="18">
                  <c:v>Canada</c:v>
                </c:pt>
                <c:pt idx="19">
                  <c:v>Turkmenistan</c:v>
                </c:pt>
                <c:pt idx="20">
                  <c:v>Russian Federation</c:v>
                </c:pt>
              </c:strCache>
            </c:strRef>
          </c:cat>
          <c:val>
            <c:numRef>
              <c:f>Sheet1!$B$2:$B$22</c:f>
              <c:numCache>
                <c:formatCode>General</c:formatCode>
                <c:ptCount val="21"/>
                <c:pt idx="0">
                  <c:v>40.5</c:v>
                </c:pt>
                <c:pt idx="1">
                  <c:v>34.5</c:v>
                </c:pt>
                <c:pt idx="2">
                  <c:v>34.200000000000003</c:v>
                </c:pt>
                <c:pt idx="3">
                  <c:v>27.3</c:v>
                </c:pt>
                <c:pt idx="4">
                  <c:v>23.7</c:v>
                </c:pt>
                <c:pt idx="5">
                  <c:v>20.8</c:v>
                </c:pt>
                <c:pt idx="6">
                  <c:v>18.899999999999999</c:v>
                </c:pt>
                <c:pt idx="7">
                  <c:v>18.7</c:v>
                </c:pt>
                <c:pt idx="8">
                  <c:v>18.7</c:v>
                </c:pt>
                <c:pt idx="9">
                  <c:v>17.899999999999999</c:v>
                </c:pt>
                <c:pt idx="10">
                  <c:v>16.399999999999999</c:v>
                </c:pt>
                <c:pt idx="11">
                  <c:v>16.3</c:v>
                </c:pt>
                <c:pt idx="12">
                  <c:v>15.7</c:v>
                </c:pt>
                <c:pt idx="13">
                  <c:v>15.5</c:v>
                </c:pt>
                <c:pt idx="14">
                  <c:v>15.4</c:v>
                </c:pt>
                <c:pt idx="15">
                  <c:v>15.1</c:v>
                </c:pt>
                <c:pt idx="16">
                  <c:v>14.7</c:v>
                </c:pt>
                <c:pt idx="17">
                  <c:v>14.5</c:v>
                </c:pt>
                <c:pt idx="18">
                  <c:v>13.5</c:v>
                </c:pt>
                <c:pt idx="19">
                  <c:v>12.8</c:v>
                </c:pt>
                <c:pt idx="20">
                  <c:v>12.5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0600832"/>
        <c:axId val="100612736"/>
      </c:barChart>
      <c:catAx>
        <c:axId val="100600832"/>
        <c:scaling>
          <c:orientation val="minMax"/>
        </c:scaling>
        <c:delete val="0"/>
        <c:axPos val="b"/>
        <c:majorTickMark val="out"/>
        <c:minorTickMark val="none"/>
        <c:tickLblPos val="nextTo"/>
        <c:crossAx val="100612736"/>
        <c:crosses val="autoZero"/>
        <c:auto val="1"/>
        <c:lblAlgn val="ctr"/>
        <c:lblOffset val="100"/>
        <c:noMultiLvlLbl val="0"/>
      </c:catAx>
      <c:valAx>
        <c:axId val="1006127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060083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/>
              <a:t>CO</a:t>
            </a:r>
            <a:r>
              <a:rPr lang="en-GB" baseline="-25000"/>
              <a:t>2</a:t>
            </a:r>
            <a:r>
              <a:rPr lang="en-GB"/>
              <a:t> per capita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CO2 per capita</c:v>
                </c:pt>
              </c:strCache>
            </c:strRef>
          </c:tx>
          <c:invertIfNegative val="0"/>
          <c:cat>
            <c:strRef>
              <c:f>Sheet1!$A$2:$A$201</c:f>
              <c:strCache>
                <c:ptCount val="200"/>
                <c:pt idx="0">
                  <c:v>Qatar</c:v>
                </c:pt>
                <c:pt idx="1">
                  <c:v>Trinidad &amp; Tobago</c:v>
                </c:pt>
                <c:pt idx="2">
                  <c:v>Curacao</c:v>
                </c:pt>
                <c:pt idx="3">
                  <c:v>Kuwait</c:v>
                </c:pt>
                <c:pt idx="4">
                  <c:v>Bahrain</c:v>
                </c:pt>
                <c:pt idx="5">
                  <c:v>Sint Marrten</c:v>
                </c:pt>
                <c:pt idx="6">
                  <c:v>Brunei Darussalam</c:v>
                </c:pt>
                <c:pt idx="7">
                  <c:v>Luxembourg</c:v>
                </c:pt>
                <c:pt idx="8">
                  <c:v>UAE</c:v>
                </c:pt>
                <c:pt idx="9">
                  <c:v>Saudi Arabia</c:v>
                </c:pt>
                <c:pt idx="10">
                  <c:v>USA</c:v>
                </c:pt>
                <c:pt idx="11">
                  <c:v>Australia</c:v>
                </c:pt>
                <c:pt idx="12">
                  <c:v>Oman</c:v>
                </c:pt>
                <c:pt idx="13">
                  <c:v>Gibralter</c:v>
                </c:pt>
                <c:pt idx="14">
                  <c:v>Kazakhstan</c:v>
                </c:pt>
                <c:pt idx="15">
                  <c:v>Estonia</c:v>
                </c:pt>
                <c:pt idx="16">
                  <c:v>New Caledonia</c:v>
                </c:pt>
                <c:pt idx="17">
                  <c:v>Mongolia</c:v>
                </c:pt>
                <c:pt idx="18">
                  <c:v>Canada</c:v>
                </c:pt>
                <c:pt idx="19">
                  <c:v>Turkmenistan</c:v>
                </c:pt>
                <c:pt idx="20">
                  <c:v>Russian Federation</c:v>
                </c:pt>
                <c:pt idx="21">
                  <c:v>Faroe Islands</c:v>
                </c:pt>
                <c:pt idx="22">
                  <c:v>Korea</c:v>
                </c:pt>
                <c:pt idx="23">
                  <c:v>Norway</c:v>
                </c:pt>
                <c:pt idx="24">
                  <c:v>Palau</c:v>
                </c:pt>
                <c:pt idx="25">
                  <c:v>Greenland</c:v>
                </c:pt>
                <c:pt idx="26">
                  <c:v>Netherlands</c:v>
                </c:pt>
                <c:pt idx="27">
                  <c:v>Japan</c:v>
                </c:pt>
                <c:pt idx="28">
                  <c:v>Czech Republic</c:v>
                </c:pt>
                <c:pt idx="29">
                  <c:v>Singapore</c:v>
                </c:pt>
                <c:pt idx="30">
                  <c:v>Caymen Islands</c:v>
                </c:pt>
                <c:pt idx="31">
                  <c:v>Germany</c:v>
                </c:pt>
                <c:pt idx="32">
                  <c:v>South Africa</c:v>
                </c:pt>
                <c:pt idx="33">
                  <c:v>Israel</c:v>
                </c:pt>
                <c:pt idx="34">
                  <c:v>Aruba</c:v>
                </c:pt>
                <c:pt idx="35">
                  <c:v>Finland</c:v>
                </c:pt>
                <c:pt idx="36">
                  <c:v>Belgium</c:v>
                </c:pt>
                <c:pt idx="37">
                  <c:v>Bahamas</c:v>
                </c:pt>
                <c:pt idx="38">
                  <c:v>Libya</c:v>
                </c:pt>
                <c:pt idx="39">
                  <c:v>Iran</c:v>
                </c:pt>
                <c:pt idx="40">
                  <c:v>Malaysia</c:v>
                </c:pt>
                <c:pt idx="41">
                  <c:v>Poland</c:v>
                </c:pt>
                <c:pt idx="42">
                  <c:v>China</c:v>
                </c:pt>
                <c:pt idx="43">
                  <c:v>Ireland</c:v>
                </c:pt>
                <c:pt idx="44">
                  <c:v>New Zealand</c:v>
                </c:pt>
                <c:pt idx="45">
                  <c:v>Austria</c:v>
                </c:pt>
                <c:pt idx="46">
                  <c:v>Seychelles</c:v>
                </c:pt>
                <c:pt idx="47">
                  <c:v>United Kingdom</c:v>
                </c:pt>
                <c:pt idx="48">
                  <c:v>Slovenia</c:v>
                </c:pt>
                <c:pt idx="49">
                  <c:v>Denmark</c:v>
                </c:pt>
                <c:pt idx="50">
                  <c:v>Equatorial Guinea</c:v>
                </c:pt>
                <c:pt idx="51">
                  <c:v>Belarus</c:v>
                </c:pt>
                <c:pt idx="52">
                  <c:v>Andorra</c:v>
                </c:pt>
                <c:pt idx="53">
                  <c:v>Greece</c:v>
                </c:pt>
                <c:pt idx="54">
                  <c:v>Hong Kong</c:v>
                </c:pt>
                <c:pt idx="55">
                  <c:v>Serbia</c:v>
                </c:pt>
                <c:pt idx="56">
                  <c:v>Slovak Republic</c:v>
                </c:pt>
                <c:pt idx="57">
                  <c:v>British Virgin Islands</c:v>
                </c:pt>
                <c:pt idx="58">
                  <c:v>Iceland</c:v>
                </c:pt>
                <c:pt idx="59">
                  <c:v>Venezuela</c:v>
                </c:pt>
                <c:pt idx="60">
                  <c:v>Turks and Caicos Islands</c:v>
                </c:pt>
                <c:pt idx="61">
                  <c:v>Ukraine</c:v>
                </c:pt>
                <c:pt idx="62">
                  <c:v>Antigua &amp; Barbuda</c:v>
                </c:pt>
                <c:pt idx="63">
                  <c:v>Bosnia &amp; Herzegovina</c:v>
                </c:pt>
                <c:pt idx="64">
                  <c:v>Italy</c:v>
                </c:pt>
                <c:pt idx="65">
                  <c:v>Bermuda</c:v>
                </c:pt>
                <c:pt idx="66">
                  <c:v>Bulgaria</c:v>
                </c:pt>
                <c:pt idx="67">
                  <c:v>Cyprus</c:v>
                </c:pt>
                <c:pt idx="68">
                  <c:v>Malta</c:v>
                </c:pt>
                <c:pt idx="69">
                  <c:v>Barbados</c:v>
                </c:pt>
                <c:pt idx="70">
                  <c:v>France</c:v>
                </c:pt>
                <c:pt idx="71">
                  <c:v>Spain</c:v>
                </c:pt>
                <c:pt idx="72">
                  <c:v>St Kitts &amp; Nevis</c:v>
                </c:pt>
                <c:pt idx="73">
                  <c:v>Swizterland</c:v>
                </c:pt>
                <c:pt idx="74">
                  <c:v>Iraq</c:v>
                </c:pt>
                <c:pt idx="75">
                  <c:v>Chile</c:v>
                </c:pt>
                <c:pt idx="76">
                  <c:v>Sweden</c:v>
                </c:pt>
                <c:pt idx="77">
                  <c:v>Argentina</c:v>
                </c:pt>
                <c:pt idx="78">
                  <c:v>Thailand</c:v>
                </c:pt>
                <c:pt idx="79">
                  <c:v>Portugal</c:v>
                </c:pt>
                <c:pt idx="80">
                  <c:v>Lebanon</c:v>
                </c:pt>
                <c:pt idx="81">
                  <c:v>Lesotho</c:v>
                </c:pt>
                <c:pt idx="82">
                  <c:v>Lithuania</c:v>
                </c:pt>
                <c:pt idx="83">
                  <c:v>Nauru</c:v>
                </c:pt>
                <c:pt idx="84">
                  <c:v>Croatia</c:v>
                </c:pt>
                <c:pt idx="85">
                  <c:v>Hungary</c:v>
                </c:pt>
                <c:pt idx="86">
                  <c:v>Turkey</c:v>
                </c:pt>
                <c:pt idx="87">
                  <c:v>Macedonia</c:v>
                </c:pt>
                <c:pt idx="88">
                  <c:v>Mauritius</c:v>
                </c:pt>
                <c:pt idx="89">
                  <c:v>Suriname</c:v>
                </c:pt>
                <c:pt idx="90">
                  <c:v>Azerbaijan</c:v>
                </c:pt>
                <c:pt idx="91">
                  <c:v>Macao</c:v>
                </c:pt>
                <c:pt idx="92">
                  <c:v>Montenegro</c:v>
                </c:pt>
                <c:pt idx="93">
                  <c:v>Algeria</c:v>
                </c:pt>
                <c:pt idx="94">
                  <c:v>Cuba</c:v>
                </c:pt>
                <c:pt idx="95">
                  <c:v>Latvia</c:v>
                </c:pt>
                <c:pt idx="96">
                  <c:v>Romania</c:v>
                </c:pt>
                <c:pt idx="97">
                  <c:v>Jordan</c:v>
                </c:pt>
                <c:pt idx="98">
                  <c:v>Uzbekistan</c:v>
                </c:pt>
                <c:pt idx="99">
                  <c:v>French Polynesia</c:v>
                </c:pt>
                <c:pt idx="100">
                  <c:v>Gabon</c:v>
                </c:pt>
                <c:pt idx="101">
                  <c:v>Greneda</c:v>
                </c:pt>
                <c:pt idx="102">
                  <c:v>Ecuador</c:v>
                </c:pt>
                <c:pt idx="103">
                  <c:v>Jamaica</c:v>
                </c:pt>
                <c:pt idx="104">
                  <c:v>Maldives</c:v>
                </c:pt>
                <c:pt idx="105">
                  <c:v>Panama</c:v>
                </c:pt>
                <c:pt idx="106">
                  <c:v>Botswana</c:v>
                </c:pt>
                <c:pt idx="107">
                  <c:v>Guyana</c:v>
                </c:pt>
                <c:pt idx="108">
                  <c:v>Tunisia</c:v>
                </c:pt>
                <c:pt idx="109">
                  <c:v>Egypt</c:v>
                </c:pt>
                <c:pt idx="110">
                  <c:v>St Lucia</c:v>
                </c:pt>
                <c:pt idx="111">
                  <c:v>Uruguay</c:v>
                </c:pt>
                <c:pt idx="112">
                  <c:v>Dominican Republic</c:v>
                </c:pt>
                <c:pt idx="113">
                  <c:v>Georgia</c:v>
                </c:pt>
                <c:pt idx="114">
                  <c:v>Tonga</c:v>
                </c:pt>
                <c:pt idx="115">
                  <c:v>Bolivia</c:v>
                </c:pt>
                <c:pt idx="116">
                  <c:v>Columbia</c:v>
                </c:pt>
                <c:pt idx="117">
                  <c:v>Fuji</c:v>
                </c:pt>
                <c:pt idx="118">
                  <c:v>Indonesia</c:v>
                </c:pt>
                <c:pt idx="119">
                  <c:v>Marshall Islands</c:v>
                </c:pt>
                <c:pt idx="120">
                  <c:v>Peru</c:v>
                </c:pt>
                <c:pt idx="121">
                  <c:v>St Vincent &amp; Grenadines</c:v>
                </c:pt>
                <c:pt idx="122">
                  <c:v>Syrian Arab Republic</c:v>
                </c:pt>
                <c:pt idx="123">
                  <c:v>Armenia</c:v>
                </c:pt>
                <c:pt idx="124">
                  <c:v>Dominica</c:v>
                </c:pt>
                <c:pt idx="125">
                  <c:v>Morocco</c:v>
                </c:pt>
                <c:pt idx="126">
                  <c:v>Albania</c:v>
                </c:pt>
                <c:pt idx="127">
                  <c:v>Kyrgyk Republic</c:v>
                </c:pt>
                <c:pt idx="128">
                  <c:v>Vietnam</c:v>
                </c:pt>
                <c:pt idx="129">
                  <c:v>India</c:v>
                </c:pt>
                <c:pt idx="130">
                  <c:v>Belize</c:v>
                </c:pt>
                <c:pt idx="131">
                  <c:v>Angola</c:v>
                </c:pt>
                <c:pt idx="132">
                  <c:v>Lichtenstein</c:v>
                </c:pt>
                <c:pt idx="133">
                  <c:v>Micronesia</c:v>
                </c:pt>
                <c:pt idx="134">
                  <c:v>Moldova</c:v>
                </c:pt>
                <c:pt idx="135">
                  <c:v>Namibia</c:v>
                </c:pt>
                <c:pt idx="136">
                  <c:v>Samoa</c:v>
                </c:pt>
                <c:pt idx="137">
                  <c:v>Bhutan</c:v>
                </c:pt>
                <c:pt idx="138">
                  <c:v>Honduras</c:v>
                </c:pt>
                <c:pt idx="139">
                  <c:v>El Salvador</c:v>
                </c:pt>
                <c:pt idx="140">
                  <c:v>Philippines</c:v>
                </c:pt>
                <c:pt idx="141">
                  <c:v>Yemen</c:v>
                </c:pt>
                <c:pt idx="142">
                  <c:v>Cabo Verde</c:v>
                </c:pt>
                <c:pt idx="143">
                  <c:v>Guatemala</c:v>
                </c:pt>
                <c:pt idx="144">
                  <c:v>Swazliand</c:v>
                </c:pt>
                <c:pt idx="145">
                  <c:v>Zimbabwe</c:v>
                </c:pt>
                <c:pt idx="146">
                  <c:v>Nicaragua</c:v>
                </c:pt>
                <c:pt idx="147">
                  <c:v>Pakistan</c:v>
                </c:pt>
                <c:pt idx="148">
                  <c:v>Papua New Guinea</c:v>
                </c:pt>
                <c:pt idx="149">
                  <c:v>Paraguay</c:v>
                </c:pt>
                <c:pt idx="150">
                  <c:v>Sri Kanka</c:v>
                </c:pt>
                <c:pt idx="151">
                  <c:v>Afghanistan</c:v>
                </c:pt>
                <c:pt idx="152">
                  <c:v>Djibouti</c:v>
                </c:pt>
                <c:pt idx="153">
                  <c:v>Mauritania</c:v>
                </c:pt>
                <c:pt idx="154">
                  <c:v>Benin</c:v>
                </c:pt>
                <c:pt idx="155">
                  <c:v>Costa Rica</c:v>
                </c:pt>
                <c:pt idx="156">
                  <c:v>Ghana</c:v>
                </c:pt>
                <c:pt idx="157">
                  <c:v>Kiribati</c:v>
                </c:pt>
                <c:pt idx="158">
                  <c:v>Nigeria</c:v>
                </c:pt>
                <c:pt idx="159">
                  <c:v>Sao Tome &amp; Principe</c:v>
                </c:pt>
                <c:pt idx="160">
                  <c:v>Sengal</c:v>
                </c:pt>
                <c:pt idx="161">
                  <c:v>West Bank &amp; Gaza</c:v>
                </c:pt>
                <c:pt idx="162">
                  <c:v>Bangladesh</c:v>
                </c:pt>
                <c:pt idx="163">
                  <c:v>Cambodia</c:v>
                </c:pt>
                <c:pt idx="164">
                  <c:v>Cote d'Ivoire</c:v>
                </c:pt>
                <c:pt idx="165">
                  <c:v>Solomon Islands</c:v>
                </c:pt>
                <c:pt idx="166">
                  <c:v>Tajikstan</c:v>
                </c:pt>
                <c:pt idx="167">
                  <c:v>Timor-Leste</c:v>
                </c:pt>
                <c:pt idx="168">
                  <c:v>Vanuatu</c:v>
                </c:pt>
                <c:pt idx="169">
                  <c:v>Cameroon</c:v>
                </c:pt>
                <c:pt idx="170">
                  <c:v>Gambia</c:v>
                </c:pt>
                <c:pt idx="171">
                  <c:v>Kenya</c:v>
                </c:pt>
                <c:pt idx="172">
                  <c:v>Lao PDR</c:v>
                </c:pt>
                <c:pt idx="173">
                  <c:v>Sudan</c:v>
                </c:pt>
                <c:pt idx="174">
                  <c:v>Togo</c:v>
                </c:pt>
                <c:pt idx="175">
                  <c:v>Zambia</c:v>
                </c:pt>
                <c:pt idx="176">
                  <c:v>Burkina Faso</c:v>
                </c:pt>
                <c:pt idx="177">
                  <c:v>Comoros</c:v>
                </c:pt>
                <c:pt idx="178">
                  <c:v>Guinea</c:v>
                </c:pt>
                <c:pt idx="179">
                  <c:v>Haiti</c:v>
                </c:pt>
                <c:pt idx="180">
                  <c:v>Liberia</c:v>
                </c:pt>
                <c:pt idx="181">
                  <c:v>Mozambique</c:v>
                </c:pt>
                <c:pt idx="182">
                  <c:v>Myanmar</c:v>
                </c:pt>
                <c:pt idx="183">
                  <c:v>Nepal</c:v>
                </c:pt>
                <c:pt idx="184">
                  <c:v>Sierra Leone</c:v>
                </c:pt>
                <c:pt idx="185">
                  <c:v>Tanzania</c:v>
                </c:pt>
                <c:pt idx="186">
                  <c:v>Central African Republic</c:v>
                </c:pt>
                <c:pt idx="187">
                  <c:v>Ethiopia</c:v>
                </c:pt>
                <c:pt idx="188">
                  <c:v>Guinea-Bissau</c:v>
                </c:pt>
                <c:pt idx="189">
                  <c:v>Madagascar</c:v>
                </c:pt>
                <c:pt idx="190">
                  <c:v>Malawi</c:v>
                </c:pt>
                <c:pt idx="191">
                  <c:v>Mali</c:v>
                </c:pt>
                <c:pt idx="192">
                  <c:v>Niger</c:v>
                </c:pt>
                <c:pt idx="193">
                  <c:v>Rwanda</c:v>
                </c:pt>
                <c:pt idx="194">
                  <c:v>Somalia</c:v>
                </c:pt>
                <c:pt idx="195">
                  <c:v>South Sudan</c:v>
                </c:pt>
                <c:pt idx="196">
                  <c:v>Uganda</c:v>
                </c:pt>
                <c:pt idx="197">
                  <c:v>Burundi</c:v>
                </c:pt>
                <c:pt idx="198">
                  <c:v>Chad</c:v>
                </c:pt>
                <c:pt idx="199">
                  <c:v>Congo</c:v>
                </c:pt>
              </c:strCache>
            </c:strRef>
          </c:cat>
          <c:val>
            <c:numRef>
              <c:f>Sheet1!$B$2:$B$201</c:f>
              <c:numCache>
                <c:formatCode>General</c:formatCode>
                <c:ptCount val="200"/>
                <c:pt idx="0">
                  <c:v>40.5</c:v>
                </c:pt>
                <c:pt idx="1">
                  <c:v>34.5</c:v>
                </c:pt>
                <c:pt idx="2">
                  <c:v>34.200000000000003</c:v>
                </c:pt>
                <c:pt idx="3">
                  <c:v>27.3</c:v>
                </c:pt>
                <c:pt idx="4">
                  <c:v>23.7</c:v>
                </c:pt>
                <c:pt idx="5">
                  <c:v>20.8</c:v>
                </c:pt>
                <c:pt idx="6">
                  <c:v>18.899999999999999</c:v>
                </c:pt>
                <c:pt idx="7">
                  <c:v>18.7</c:v>
                </c:pt>
                <c:pt idx="8">
                  <c:v>18.7</c:v>
                </c:pt>
                <c:pt idx="9">
                  <c:v>17.899999999999999</c:v>
                </c:pt>
                <c:pt idx="10">
                  <c:v>16.399999999999999</c:v>
                </c:pt>
                <c:pt idx="11">
                  <c:v>16.3</c:v>
                </c:pt>
                <c:pt idx="12">
                  <c:v>15.7</c:v>
                </c:pt>
                <c:pt idx="13">
                  <c:v>15.5</c:v>
                </c:pt>
                <c:pt idx="14">
                  <c:v>15.4</c:v>
                </c:pt>
                <c:pt idx="15">
                  <c:v>15.1</c:v>
                </c:pt>
                <c:pt idx="16">
                  <c:v>14.7</c:v>
                </c:pt>
                <c:pt idx="17">
                  <c:v>14.5</c:v>
                </c:pt>
                <c:pt idx="18">
                  <c:v>13.5</c:v>
                </c:pt>
                <c:pt idx="19">
                  <c:v>12.8</c:v>
                </c:pt>
                <c:pt idx="20">
                  <c:v>12.5</c:v>
                </c:pt>
                <c:pt idx="21">
                  <c:v>12.3</c:v>
                </c:pt>
                <c:pt idx="22">
                  <c:v>11.8</c:v>
                </c:pt>
                <c:pt idx="23">
                  <c:v>11.7</c:v>
                </c:pt>
                <c:pt idx="24">
                  <c:v>10.7</c:v>
                </c:pt>
                <c:pt idx="25">
                  <c:v>10.1</c:v>
                </c:pt>
                <c:pt idx="26">
                  <c:v>10.1</c:v>
                </c:pt>
                <c:pt idx="27">
                  <c:v>9.8000000000000007</c:v>
                </c:pt>
                <c:pt idx="28">
                  <c:v>9.4</c:v>
                </c:pt>
                <c:pt idx="29">
                  <c:v>9.4</c:v>
                </c:pt>
                <c:pt idx="30">
                  <c:v>9.1999999999999993</c:v>
                </c:pt>
                <c:pt idx="31">
                  <c:v>9.1999999999999993</c:v>
                </c:pt>
                <c:pt idx="32">
                  <c:v>8.9</c:v>
                </c:pt>
                <c:pt idx="33">
                  <c:v>8.8000000000000007</c:v>
                </c:pt>
                <c:pt idx="34">
                  <c:v>8.5</c:v>
                </c:pt>
                <c:pt idx="35">
                  <c:v>8.5</c:v>
                </c:pt>
                <c:pt idx="36">
                  <c:v>8.4</c:v>
                </c:pt>
                <c:pt idx="37">
                  <c:v>8.1999999999999993</c:v>
                </c:pt>
                <c:pt idx="38">
                  <c:v>8.1</c:v>
                </c:pt>
                <c:pt idx="39">
                  <c:v>8</c:v>
                </c:pt>
                <c:pt idx="40">
                  <c:v>8</c:v>
                </c:pt>
                <c:pt idx="41">
                  <c:v>7.9</c:v>
                </c:pt>
                <c:pt idx="42">
                  <c:v>7.6</c:v>
                </c:pt>
                <c:pt idx="43">
                  <c:v>7.6</c:v>
                </c:pt>
                <c:pt idx="44">
                  <c:v>7.6</c:v>
                </c:pt>
                <c:pt idx="45">
                  <c:v>7.4</c:v>
                </c:pt>
                <c:pt idx="46">
                  <c:v>7.2</c:v>
                </c:pt>
                <c:pt idx="47">
                  <c:v>7.1</c:v>
                </c:pt>
                <c:pt idx="48">
                  <c:v>7</c:v>
                </c:pt>
                <c:pt idx="49">
                  <c:v>6.8</c:v>
                </c:pt>
                <c:pt idx="50">
                  <c:v>6.8</c:v>
                </c:pt>
                <c:pt idx="51">
                  <c:v>6.7</c:v>
                </c:pt>
                <c:pt idx="52">
                  <c:v>6.5</c:v>
                </c:pt>
                <c:pt idx="53">
                  <c:v>6.3</c:v>
                </c:pt>
                <c:pt idx="54">
                  <c:v>6.3</c:v>
                </c:pt>
                <c:pt idx="55">
                  <c:v>6.3</c:v>
                </c:pt>
                <c:pt idx="56">
                  <c:v>6.2</c:v>
                </c:pt>
                <c:pt idx="57">
                  <c:v>6.1</c:v>
                </c:pt>
                <c:pt idx="58">
                  <c:v>6.1</c:v>
                </c:pt>
                <c:pt idx="59">
                  <c:v>6.1</c:v>
                </c:pt>
                <c:pt idx="60">
                  <c:v>6</c:v>
                </c:pt>
                <c:pt idx="61">
                  <c:v>6</c:v>
                </c:pt>
                <c:pt idx="62">
                  <c:v>5.8</c:v>
                </c:pt>
                <c:pt idx="63">
                  <c:v>5.7</c:v>
                </c:pt>
                <c:pt idx="64">
                  <c:v>5.7</c:v>
                </c:pt>
                <c:pt idx="65">
                  <c:v>5.6</c:v>
                </c:pt>
                <c:pt idx="66">
                  <c:v>5.4</c:v>
                </c:pt>
                <c:pt idx="67">
                  <c:v>5.2</c:v>
                </c:pt>
                <c:pt idx="68">
                  <c:v>5.2</c:v>
                </c:pt>
                <c:pt idx="69">
                  <c:v>5.0999999999999996</c:v>
                </c:pt>
                <c:pt idx="70">
                  <c:v>5.0999999999999996</c:v>
                </c:pt>
                <c:pt idx="71">
                  <c:v>5.0999999999999996</c:v>
                </c:pt>
                <c:pt idx="72">
                  <c:v>5.0999999999999996</c:v>
                </c:pt>
                <c:pt idx="73">
                  <c:v>5</c:v>
                </c:pt>
                <c:pt idx="74">
                  <c:v>4.9000000000000004</c:v>
                </c:pt>
                <c:pt idx="75">
                  <c:v>4.7</c:v>
                </c:pt>
                <c:pt idx="76">
                  <c:v>4.5999999999999996</c:v>
                </c:pt>
                <c:pt idx="77">
                  <c:v>4.5</c:v>
                </c:pt>
                <c:pt idx="78">
                  <c:v>4.5</c:v>
                </c:pt>
                <c:pt idx="79">
                  <c:v>4.4000000000000004</c:v>
                </c:pt>
                <c:pt idx="80">
                  <c:v>4.3</c:v>
                </c:pt>
                <c:pt idx="81">
                  <c:v>4.3</c:v>
                </c:pt>
                <c:pt idx="82">
                  <c:v>4.3</c:v>
                </c:pt>
                <c:pt idx="83">
                  <c:v>4.3</c:v>
                </c:pt>
                <c:pt idx="84">
                  <c:v>4.2</c:v>
                </c:pt>
                <c:pt idx="85">
                  <c:v>4.2</c:v>
                </c:pt>
                <c:pt idx="86">
                  <c:v>4.2</c:v>
                </c:pt>
                <c:pt idx="87">
                  <c:v>4</c:v>
                </c:pt>
                <c:pt idx="88">
                  <c:v>3.9</c:v>
                </c:pt>
                <c:pt idx="89">
                  <c:v>3.9</c:v>
                </c:pt>
                <c:pt idx="90">
                  <c:v>3.8</c:v>
                </c:pt>
                <c:pt idx="91">
                  <c:v>3.8</c:v>
                </c:pt>
                <c:pt idx="92">
                  <c:v>3.6</c:v>
                </c:pt>
                <c:pt idx="93">
                  <c:v>3.5</c:v>
                </c:pt>
                <c:pt idx="94">
                  <c:v>3.5</c:v>
                </c:pt>
                <c:pt idx="95">
                  <c:v>3.5</c:v>
                </c:pt>
                <c:pt idx="96">
                  <c:v>3.5</c:v>
                </c:pt>
                <c:pt idx="97">
                  <c:v>3.4</c:v>
                </c:pt>
                <c:pt idx="98">
                  <c:v>3.4</c:v>
                </c:pt>
                <c:pt idx="99">
                  <c:v>3</c:v>
                </c:pt>
                <c:pt idx="100">
                  <c:v>2.9</c:v>
                </c:pt>
                <c:pt idx="101">
                  <c:v>2.9</c:v>
                </c:pt>
                <c:pt idx="102">
                  <c:v>2.8</c:v>
                </c:pt>
                <c:pt idx="103">
                  <c:v>2.8</c:v>
                </c:pt>
                <c:pt idx="104">
                  <c:v>2.7</c:v>
                </c:pt>
                <c:pt idx="105">
                  <c:v>2.7</c:v>
                </c:pt>
                <c:pt idx="106">
                  <c:v>2.5</c:v>
                </c:pt>
                <c:pt idx="107">
                  <c:v>2.5</c:v>
                </c:pt>
                <c:pt idx="108">
                  <c:v>2.5</c:v>
                </c:pt>
                <c:pt idx="109">
                  <c:v>2.4</c:v>
                </c:pt>
                <c:pt idx="110">
                  <c:v>2.2000000000000002</c:v>
                </c:pt>
                <c:pt idx="111">
                  <c:v>2.2000000000000002</c:v>
                </c:pt>
                <c:pt idx="112">
                  <c:v>2.1</c:v>
                </c:pt>
                <c:pt idx="113">
                  <c:v>2</c:v>
                </c:pt>
                <c:pt idx="114">
                  <c:v>2</c:v>
                </c:pt>
                <c:pt idx="115">
                  <c:v>1.9</c:v>
                </c:pt>
                <c:pt idx="116">
                  <c:v>1.9</c:v>
                </c:pt>
                <c:pt idx="117">
                  <c:v>1.9</c:v>
                </c:pt>
                <c:pt idx="118">
                  <c:v>1.9</c:v>
                </c:pt>
                <c:pt idx="119">
                  <c:v>1.9</c:v>
                </c:pt>
                <c:pt idx="120">
                  <c:v>1.9</c:v>
                </c:pt>
                <c:pt idx="121">
                  <c:v>1.9</c:v>
                </c:pt>
                <c:pt idx="122">
                  <c:v>1.9</c:v>
                </c:pt>
                <c:pt idx="123">
                  <c:v>1.8</c:v>
                </c:pt>
                <c:pt idx="124">
                  <c:v>1.8</c:v>
                </c:pt>
                <c:pt idx="125">
                  <c:v>1.8</c:v>
                </c:pt>
                <c:pt idx="126">
                  <c:v>1.7</c:v>
                </c:pt>
                <c:pt idx="127">
                  <c:v>1.7</c:v>
                </c:pt>
                <c:pt idx="128">
                  <c:v>1.7</c:v>
                </c:pt>
                <c:pt idx="129">
                  <c:v>1.6</c:v>
                </c:pt>
                <c:pt idx="130">
                  <c:v>1.5</c:v>
                </c:pt>
                <c:pt idx="131">
                  <c:v>1.4</c:v>
                </c:pt>
                <c:pt idx="132">
                  <c:v>1.4</c:v>
                </c:pt>
                <c:pt idx="133">
                  <c:v>1.4</c:v>
                </c:pt>
                <c:pt idx="134">
                  <c:v>1.4</c:v>
                </c:pt>
                <c:pt idx="135">
                  <c:v>1.3</c:v>
                </c:pt>
                <c:pt idx="136">
                  <c:v>1.3</c:v>
                </c:pt>
                <c:pt idx="137">
                  <c:v>1.2</c:v>
                </c:pt>
                <c:pt idx="138">
                  <c:v>1.2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0.9</c:v>
                </c:pt>
                <c:pt idx="143">
                  <c:v>0.9</c:v>
                </c:pt>
                <c:pt idx="144">
                  <c:v>0.9</c:v>
                </c:pt>
                <c:pt idx="145">
                  <c:v>0.9</c:v>
                </c:pt>
                <c:pt idx="146">
                  <c:v>0.8</c:v>
                </c:pt>
                <c:pt idx="147">
                  <c:v>0.8</c:v>
                </c:pt>
                <c:pt idx="148">
                  <c:v>0.8</c:v>
                </c:pt>
                <c:pt idx="149">
                  <c:v>0.8</c:v>
                </c:pt>
                <c:pt idx="150">
                  <c:v>0.8</c:v>
                </c:pt>
                <c:pt idx="151">
                  <c:v>0.7</c:v>
                </c:pt>
                <c:pt idx="152">
                  <c:v>0.7</c:v>
                </c:pt>
                <c:pt idx="153">
                  <c:v>0.7</c:v>
                </c:pt>
                <c:pt idx="154">
                  <c:v>0.6</c:v>
                </c:pt>
                <c:pt idx="155">
                  <c:v>0.6</c:v>
                </c:pt>
                <c:pt idx="156">
                  <c:v>0.6</c:v>
                </c:pt>
                <c:pt idx="157">
                  <c:v>0.6</c:v>
                </c:pt>
                <c:pt idx="158">
                  <c:v>0.6</c:v>
                </c:pt>
                <c:pt idx="159">
                  <c:v>0.6</c:v>
                </c:pt>
                <c:pt idx="160">
                  <c:v>0.6</c:v>
                </c:pt>
                <c:pt idx="161">
                  <c:v>0.6</c:v>
                </c:pt>
                <c:pt idx="162">
                  <c:v>0.4</c:v>
                </c:pt>
                <c:pt idx="163">
                  <c:v>0.4</c:v>
                </c:pt>
                <c:pt idx="164">
                  <c:v>0.4</c:v>
                </c:pt>
                <c:pt idx="165">
                  <c:v>0.4</c:v>
                </c:pt>
                <c:pt idx="166">
                  <c:v>0.4</c:v>
                </c:pt>
                <c:pt idx="167">
                  <c:v>0.4</c:v>
                </c:pt>
                <c:pt idx="168">
                  <c:v>0.4</c:v>
                </c:pt>
                <c:pt idx="169">
                  <c:v>0.3</c:v>
                </c:pt>
                <c:pt idx="170">
                  <c:v>0.3</c:v>
                </c:pt>
                <c:pt idx="171">
                  <c:v>0.3</c:v>
                </c:pt>
                <c:pt idx="172">
                  <c:v>0.3</c:v>
                </c:pt>
                <c:pt idx="173">
                  <c:v>0.3</c:v>
                </c:pt>
                <c:pt idx="174">
                  <c:v>0.3</c:v>
                </c:pt>
                <c:pt idx="175">
                  <c:v>0.3</c:v>
                </c:pt>
                <c:pt idx="176">
                  <c:v>0.2</c:v>
                </c:pt>
                <c:pt idx="177">
                  <c:v>0.2</c:v>
                </c:pt>
                <c:pt idx="178">
                  <c:v>0.2</c:v>
                </c:pt>
                <c:pt idx="179">
                  <c:v>0.2</c:v>
                </c:pt>
                <c:pt idx="180">
                  <c:v>0.2</c:v>
                </c:pt>
                <c:pt idx="181">
                  <c:v>0.2</c:v>
                </c:pt>
                <c:pt idx="182">
                  <c:v>0.2</c:v>
                </c:pt>
                <c:pt idx="183">
                  <c:v>0.2</c:v>
                </c:pt>
                <c:pt idx="184">
                  <c:v>0.2</c:v>
                </c:pt>
                <c:pt idx="185">
                  <c:v>0.2</c:v>
                </c:pt>
                <c:pt idx="186">
                  <c:v>0.1</c:v>
                </c:pt>
                <c:pt idx="187">
                  <c:v>0.1</c:v>
                </c:pt>
                <c:pt idx="188">
                  <c:v>0.1</c:v>
                </c:pt>
                <c:pt idx="189">
                  <c:v>0.1</c:v>
                </c:pt>
                <c:pt idx="190">
                  <c:v>0.1</c:v>
                </c:pt>
                <c:pt idx="191">
                  <c:v>0.1</c:v>
                </c:pt>
                <c:pt idx="192">
                  <c:v>0.1</c:v>
                </c:pt>
                <c:pt idx="193">
                  <c:v>0.1</c:v>
                </c:pt>
                <c:pt idx="194">
                  <c:v>0.1</c:v>
                </c:pt>
                <c:pt idx="195">
                  <c:v>0.1</c:v>
                </c:pt>
                <c:pt idx="196">
                  <c:v>0.1</c:v>
                </c:pt>
                <c:pt idx="197">
                  <c:v>0</c:v>
                </c:pt>
                <c:pt idx="198">
                  <c:v>0</c:v>
                </c:pt>
                <c:pt idx="199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6337408"/>
        <c:axId val="76318208"/>
      </c:barChart>
      <c:catAx>
        <c:axId val="66337408"/>
        <c:scaling>
          <c:orientation val="minMax"/>
        </c:scaling>
        <c:delete val="0"/>
        <c:axPos val="b"/>
        <c:majorTickMark val="out"/>
        <c:minorTickMark val="none"/>
        <c:tickLblPos val="nextTo"/>
        <c:crossAx val="76318208"/>
        <c:crosses val="autoZero"/>
        <c:auto val="1"/>
        <c:lblAlgn val="ctr"/>
        <c:lblOffset val="100"/>
        <c:noMultiLvlLbl val="0"/>
      </c:catAx>
      <c:valAx>
        <c:axId val="7631820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66337408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265AF-97AB-4CA9-8302-BFD77DE25944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C4B0C-5BB6-47E7-B468-A8E994BC5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48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004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Hopkinson, Senior lecturer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Energy Performance Strategies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consumption and environmental impacts:</a:t>
            </a:r>
          </a:p>
          <a:p>
            <a:pPr lvl="1"/>
            <a:r>
              <a:rPr lang="en-GB" dirty="0" smtClean="0"/>
              <a:t>How ‘clean’ is energy?</a:t>
            </a:r>
          </a:p>
          <a:p>
            <a:pPr lvl="2"/>
            <a:r>
              <a:rPr lang="en-GB" dirty="0" smtClean="0"/>
              <a:t>Look at differing sources</a:t>
            </a:r>
          </a:p>
          <a:p>
            <a:pPr lvl="1"/>
            <a:r>
              <a:rPr lang="en-GB" dirty="0" smtClean="0"/>
              <a:t>Wider implications</a:t>
            </a:r>
          </a:p>
          <a:p>
            <a:pPr lvl="2"/>
            <a:r>
              <a:rPr lang="en-GB" dirty="0" smtClean="0"/>
              <a:t>Key environmental impacts</a:t>
            </a:r>
          </a:p>
          <a:p>
            <a:pPr lvl="2"/>
            <a:r>
              <a:rPr lang="en-GB" dirty="0" smtClean="0"/>
              <a:t>Remedial actions</a:t>
            </a:r>
          </a:p>
          <a:p>
            <a:pPr lvl="2"/>
            <a:r>
              <a:rPr lang="en-GB" dirty="0" smtClean="0"/>
              <a:t>Policy objectives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energy sources ‘clean’?</a:t>
            </a:r>
            <a:endParaRPr lang="en-GB" dirty="0"/>
          </a:p>
        </p:txBody>
      </p:sp>
      <p:pic>
        <p:nvPicPr>
          <p:cNvPr id="2050" name="Picture 2" descr="Image result for energy sourc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52599"/>
            <a:ext cx="6984776" cy="4648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3006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Creative Market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17279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which are the worst?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Coal</a:t>
            </a:r>
          </a:p>
          <a:p>
            <a:r>
              <a:rPr lang="en-GB" dirty="0" smtClean="0"/>
              <a:t>Petroleum based (oil, gas)</a:t>
            </a:r>
          </a:p>
          <a:p>
            <a:r>
              <a:rPr lang="en-GB" dirty="0" smtClean="0"/>
              <a:t>Nuclear?</a:t>
            </a:r>
          </a:p>
          <a:p>
            <a:r>
              <a:rPr lang="en-GB" dirty="0" smtClean="0"/>
              <a:t>Biofuels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491468"/>
            <a:ext cx="2592288" cy="18002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52645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Nature / World Coal Association / Australian news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7824" y="4491468"/>
            <a:ext cx="2679671" cy="1775282"/>
          </a:xfrm>
          <a:prstGeom prst="rect">
            <a:avLst/>
          </a:prstGeom>
        </p:spPr>
      </p:pic>
      <p:pic>
        <p:nvPicPr>
          <p:cNvPr id="3074" name="Picture 2" descr="Image result for nuclear energ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91468"/>
            <a:ext cx="319707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85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Impacts of renewables?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Geothermal</a:t>
            </a:r>
          </a:p>
          <a:p>
            <a:r>
              <a:rPr lang="en-GB" dirty="0" smtClean="0"/>
              <a:t>Hydropower</a:t>
            </a:r>
          </a:p>
          <a:p>
            <a:r>
              <a:rPr lang="en-GB" dirty="0" smtClean="0"/>
              <a:t>Solar</a:t>
            </a:r>
          </a:p>
          <a:p>
            <a:r>
              <a:rPr lang="en-GB" dirty="0" smtClean="0"/>
              <a:t>Wind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598830"/>
            <a:ext cx="3053556" cy="18321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48472"/>
            <a:ext cx="60260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The Guardian / The Independent / Environmental Scientist </a:t>
            </a:r>
            <a:endParaRPr lang="en-GB" sz="1400" dirty="0"/>
          </a:p>
        </p:txBody>
      </p:sp>
      <p:pic>
        <p:nvPicPr>
          <p:cNvPr id="4100" name="Picture 4" descr="Image result for solar energ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43284"/>
            <a:ext cx="2673583" cy="200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wind energ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243" y="4598830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850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issue – co</a:t>
            </a:r>
            <a:r>
              <a:rPr lang="en-GB" baseline="-25000" dirty="0" smtClean="0"/>
              <a:t>2</a:t>
            </a:r>
            <a:endParaRPr lang="en-GB" baseline="-25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1801620"/>
            <a:ext cx="7416824" cy="445009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55915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National Oceanic and Atmospheric Administration, US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89412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significant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Ecological problems from acid rain</a:t>
            </a:r>
          </a:p>
          <a:p>
            <a:r>
              <a:rPr lang="en-GB" dirty="0" smtClean="0"/>
              <a:t>Lead contamination in the atmosphere</a:t>
            </a:r>
          </a:p>
          <a:p>
            <a:r>
              <a:rPr lang="en-GB" dirty="0" smtClean="0"/>
              <a:t>Nuclear waste</a:t>
            </a:r>
          </a:p>
          <a:p>
            <a:r>
              <a:rPr lang="en-GB" dirty="0" smtClean="0"/>
              <a:t>Waste heat rejection </a:t>
            </a:r>
          </a:p>
          <a:p>
            <a:r>
              <a:rPr lang="en-GB" dirty="0" smtClean="0"/>
              <a:t>Fresh-water consumption</a:t>
            </a:r>
            <a:endParaRPr lang="en-GB" dirty="0"/>
          </a:p>
        </p:txBody>
      </p:sp>
      <p:pic>
        <p:nvPicPr>
          <p:cNvPr id="5122" name="Picture 2" descr="Image result for acid rai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3093046" cy="231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38427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National Geographic / </a:t>
            </a:r>
            <a:r>
              <a:rPr lang="en-GB" sz="1400" dirty="0" err="1" smtClean="0"/>
              <a:t>Alchetron</a:t>
            </a:r>
            <a:endParaRPr lang="en-GB" sz="1400" dirty="0"/>
          </a:p>
        </p:txBody>
      </p:sp>
      <p:pic>
        <p:nvPicPr>
          <p:cNvPr id="5124" name="Picture 4" descr="Image result for lead contamination in the atmospher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21088"/>
            <a:ext cx="4798178" cy="231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111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the issue with co</a:t>
            </a:r>
            <a:r>
              <a:rPr lang="en-GB" baseline="-25000" dirty="0" smtClean="0"/>
              <a:t>2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Climate change</a:t>
            </a:r>
          </a:p>
          <a:p>
            <a:r>
              <a:rPr lang="en-GB" dirty="0" smtClean="0"/>
              <a:t>Increases in anthropogenic CO</a:t>
            </a:r>
            <a:r>
              <a:rPr lang="en-GB" baseline="-25000" dirty="0" smtClean="0"/>
              <a:t>2</a:t>
            </a:r>
            <a:r>
              <a:rPr lang="en-GB" dirty="0" smtClean="0"/>
              <a:t> &amp; other gases</a:t>
            </a:r>
          </a:p>
          <a:p>
            <a:r>
              <a:rPr lang="en-GB" dirty="0" smtClean="0"/>
              <a:t>Cause?</a:t>
            </a:r>
          </a:p>
          <a:p>
            <a:pPr lvl="1"/>
            <a:r>
              <a:rPr lang="en-GB" dirty="0" smtClean="0"/>
              <a:t>Related to combustion of fossil fuels</a:t>
            </a:r>
          </a:p>
          <a:p>
            <a:pPr lvl="1"/>
            <a:r>
              <a:rPr lang="en-GB" dirty="0" smtClean="0"/>
              <a:t>Increased reliance since industrial revolution</a:t>
            </a:r>
          </a:p>
          <a:p>
            <a:pPr lvl="1"/>
            <a:r>
              <a:rPr lang="en-GB" dirty="0" smtClean="0"/>
              <a:t>Fossil fuels contain carbon &amp; other atoms</a:t>
            </a:r>
          </a:p>
          <a:p>
            <a:pPr lvl="1"/>
            <a:r>
              <a:rPr lang="en-GB" dirty="0" smtClean="0"/>
              <a:t>Create CO</a:t>
            </a:r>
            <a:r>
              <a:rPr lang="en-GB" baseline="-25000" dirty="0" smtClean="0"/>
              <a:t>2</a:t>
            </a:r>
            <a:r>
              <a:rPr lang="en-GB" dirty="0" smtClean="0"/>
              <a:t> upon combustion</a:t>
            </a:r>
          </a:p>
          <a:p>
            <a:pPr lvl="1"/>
            <a:endParaRPr lang="en-GB" dirty="0"/>
          </a:p>
        </p:txBody>
      </p:sp>
      <p:pic>
        <p:nvPicPr>
          <p:cNvPr id="1026" name="Picture 2" descr="Image result for the issue with carbon dioxi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381250" cy="20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4059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</a:t>
            </a:r>
            <a:r>
              <a:rPr lang="en-GB" sz="1400" dirty="0" smtClean="0"/>
              <a:t>American Chemical Society / NASA</a:t>
            </a:r>
            <a:endParaRPr lang="en-GB" sz="1400" dirty="0"/>
          </a:p>
        </p:txBody>
      </p:sp>
      <p:pic>
        <p:nvPicPr>
          <p:cNvPr id="1028" name="Picture 4" descr="Image result for the issue with carbon dioxid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69620"/>
            <a:ext cx="4073350" cy="197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59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Natural co</a:t>
            </a:r>
            <a:r>
              <a:rPr lang="en-GB" baseline="-25000" dirty="0" smtClean="0"/>
              <a:t>2</a:t>
            </a:r>
            <a:r>
              <a:rPr lang="en-GB" dirty="0" smtClean="0"/>
              <a:t> flows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Biosphere &amp; oceans emit CO</a:t>
            </a:r>
            <a:r>
              <a:rPr lang="en-GB" baseline="-25000" dirty="0" smtClean="0"/>
              <a:t>2</a:t>
            </a:r>
            <a:r>
              <a:rPr lang="en-GB" dirty="0" smtClean="0"/>
              <a:t> into atmosphere</a:t>
            </a:r>
          </a:p>
          <a:p>
            <a:r>
              <a:rPr lang="en-GB" dirty="0" smtClean="0"/>
              <a:t>BUT there are equal flows back out of the atmosphere</a:t>
            </a:r>
            <a:endParaRPr lang="en-GB" dirty="0"/>
          </a:p>
        </p:txBody>
      </p:sp>
      <p:pic>
        <p:nvPicPr>
          <p:cNvPr id="1026" name="Picture 2" descr="Carbon dioxide sources and sin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40968"/>
            <a:ext cx="702945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0" y="6548472"/>
            <a:ext cx="25250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New Scientist, 2007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2171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Nasa</a:t>
            </a:r>
            <a:r>
              <a:rPr lang="en-GB" dirty="0" smtClean="0"/>
              <a:t>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Video from https://www.youtube.com/watch?v=xk11DVaAjEA</a:t>
            </a:r>
          </a:p>
        </p:txBody>
      </p:sp>
    </p:spTree>
    <p:extLst>
      <p:ext uri="{BB962C8B-B14F-4D97-AF65-F5344CB8AC3E}">
        <p14:creationId xmlns:p14="http://schemas.microsoft.com/office/powerpoint/2010/main" val="243410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556720"/>
          </a:xfrm>
        </p:spPr>
        <p:txBody>
          <a:bodyPr/>
          <a:lstStyle/>
          <a:p>
            <a:r>
              <a:rPr lang="en-GB" dirty="0" smtClean="0"/>
              <a:t>Rising global temperatures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Average global rise – 0.87˚C</a:t>
            </a:r>
            <a:endParaRPr lang="en-GB" dirty="0"/>
          </a:p>
        </p:txBody>
      </p:sp>
      <p:sp>
        <p:nvSpPr>
          <p:cNvPr id="4" name="AutoShape 2" descr="data:image/png;base64,iVBORw0KGgoAAAANSUhEUgAAAk4AAAEECAYAAADecrtiAAAMvElEQVR4Xu3WMREAAAgDMerfNBZeQJg75Rh+5wgQIECAAAECBJLA0sqIAAECBAgQIEDghJMnIECAAAECBAhEAeEUocwIECBAgAABAsLJDxAgQIAAAQIEooBwilBmBAgQIECAAAHh5AcIECBAgAABAlFAOEUoMwIECBAgQICAcPIDBAgQIECAAIEoIJwilBkBAgQIECBAQDj5AQIECBAgQIBAFBBOEcqMAAECBAgQICCc/AABAgQIECBAIAoIpwhlRoAAAQIECBAQTn6AAAECBAgQIBAFhFOEMiNAgAABAgQICCc/QIAAAQIECBCIAsIpQpkRIECAAAECBISTHyBAgAABAgQIRAHhFKHMCBAgQIAAAQLCyQ8QIECAAAECBKKAcIpQZgQIECBAgAAB4eQHCBAgQIAAAQJRQDhFKDMCBAgQIECAgHDyAwQIECBAgACBKCCcIpQZAQIECBAgQEA4+QECBAgQIECAQBQQThHKjAABAgQIECAgnPwAAQIECBAgQCAKCKcIZUaAAAECBAgQEE5+gAABAgQIECAQBYRThDIjQIAAAQIECAgnP0CAAAECBAgQiALCKUKZESBAgAABAgSEkx8gQIAAAQIECEQB4RShzAgQIECAAAECwskPECBAgAABAgSigHCKUGYECBAgQIAAAeHkBwgQIECAAAECUUA4RSgzAgQIECBAgIBw8gMECBAgQIAAgSggnCKUGQECBAgQIEBAOPkBAgQIECBAgEAUEE4RyowAAQIECBAgIJz8AAECBAgQIEAgCginCGVGgAABAgQIEBBOfoAAAQIECBAgEAWEU4QyI0CAAAECBAgIJz9AgAABAgQIEIgCwilCmREgQIAAAQIEhJMfIECAAAECBAhEAeEUocwIECBAgAABAsLJDxAgQIAAAQIEooBwilBmBAgQIECAAAHh5AcIECBAgAABAlFAOEUoMwIECBAgQICAcPIDBAgQIECAAIEoIJwilBkBAgQIECBAQDj5AQIECBAgQIBAFBBOEcqMAAECBAgQICCc/AABAgQIECBAIAoIpwhlRoAAAQIECBAQTn6AAAECBAgQIBAFhFOEMiNAgAABAgQICCc/QIAAAQIECBCIAsIpQpkRIECAAAECBISTHyBAgAABAgQIRAHhFKHMCBAgQIAAAQLCyQ8QIECAAAECBKKAcIpQZgQIECBAgAAB4eQHCBAgQIAAAQJRQDhFKDMCBAgQIECAgHDyAwQIECBAgACBKCCcIpQZAQIECBAgQEA4+QECBAgQIECAQBQQThHKjAABAgQIECAgnPwAAQIECBAgQCAKCKcIZUaAAAECBAgQEE5+gAABAgQIECAQBYRThDIjQIAAAQIECAgnP0CAAAECBAgQiALCKUKZESBAgAABAgSEkx8gQIAAAQIECEQB4RShzAgQIECAAAECwskPECBAgAABAgSigHCKUGYECBAgQIAAAeHkBwgQIECAAAECUUA4RSgzAgQIECBAgIBw8gMECBAgQIAAgSggnCKUGQECBAgQIEBAOPkBAgQIECBAgEAUEE4RyowAAQIECBAgIJz8AAECBAgQIEAgCginCGVGgAABAgQIEBBOfoAAAQIECBAgEAWEU4QyI0CAAAECBAgIJz9AgAABAgQIEIgCwilCmREgQIAAAQIEhJMfIECAAAECBAhEAeEUocwIECBAgAABAsLJDxAgQIAAAQIEooBwilBmBAgQIECAAAHh5AcIECBAgAABAlFAOEUoMwIECBAgQICAcPIDBAgQIECAAIEoIJwilBkBAgQIECBAQDj5AQIECBAgQIBAFBBOEcqMAAECBAgQICCc/AABAgQIECBAIAoIpwhlRoAAAQIECBAQTn6AAAECBAgQIBAFhFOEMiNAgAABAgQICCc/QIAAAQIECBCIAsIpQpkRIECAAAECBISTHyBAgAABAgQIRAHhFKHMCBAgQIAAAQLCyQ8QIECAAAECBKKAcIpQZgQIECBAgAAB4eQHCBAgQIAAAQJRQDhFKDMCBAgQIECAgHDyAwQIECBAgACBKCCcIpQZAQIECBAgQEA4+QECBAgQIECAQBQQThHKjAABAgQIECAgnPwAAQIECBAgQCAKCKcIZUaAAAECBAgQEE5+gAABAgQIECAQBYRThDIjQIAAAQIECAgnP0CAAAECBAgQiALCKUKZESBAgAABAgSEkx8gQIAAAQIECEQB4RShzAgQIECAAAECwskPECBAgAABAgSigHCKUGYECBAgQIAAAeHkBwgQIECAAAECUUA4RSgzAgQIECBAgIBw8gMECBAgQIAAgSggnCKUGQECBAgQIEBAOPkBAgQIECBAgEAUEE4RyowAAQIECBAgIJz8AAECBAgQIEAgCginCGVGgAABAgQIEBBOfoAAAQIECBAgEAWEU4QyI0CAAAECBAgIJz9AgAABAgQIEIgCwilCmREgQIAAAQIEhJMfIECAAAECBAhEAeEUocwIECBAgAABAsLJDxAgQIAAAQIEooBwilBmBAgQIECAAAHh5AcIECBAgAABAlFAOEUoMwIECBAgQICAcPIDBAgQIECAAIEoIJwilBkBAgQIECBAQDj5AQIECBAgQIBAFBBOEcqMAAECBAgQICCc/AABAgQIECBAIAoIpwhlRoAAAQIECBAQTn6AAAECBAgQIBAFhFOEMiNAgAABAgQICCc/QIAAAQIECBCIAsIpQpkRIECAAAECBISTHyBAgAABAgQIRAHhFKHMCBAgQIAAAQLCyQ8QIECAAAECBKKAcIpQZgQIECBAgAAB4eQHCBAgQIAAAQJRQDhFKDMCBAgQIECAgHDyAwQIECBAgACBKCCcIpQZAQIECBAgQEA4+QECBAgQIECAQBQQThHKjAABAgQIECAgnPwAAQIECBAgQCAKCKcIZUaAAAECBAgQEE5+gAABAgQIECAQBYRThDIjQIAAAQIECAgnP0CAAAECBAgQiALCKUKZESBAgAABAgSEkx8gQIAAAQIECEQB4RShzAgQIECAAAECwskPECBAgAABAgSigHCKUGYECBAgQIAAAeHkBwgQIECAAAECUUA4RSgzAgQIECBAgIBw8gMECBAgQIAAgSggnCKUGQECBAgQIEBAOPkBAgQIECBAgEAUEE4RyowAAQIECBAgIJz8AAECBAgQIEAgCginCGVGgAABAgQIEBBOfoAAAQIECBAgEAWEU4QyI0CAAAECBAgIJz9AgAABAgQIEIgCwilCmREgQIAAAQIEhJMfIECAAAECBAhEAeEUocwIECBAgAABAsLJDxAgQIAAAQIEooBwilBmBAgQIECAAAHh5AcIECBAgAABAlFAOEUoMwIECBAgQICAcPIDBAgQIECAAIEoIJwilBkBAgQIECBAQDj5AQIECBAgQIBAFBBOEcqMAAECBAgQICCc/AABAgQIECBAIAoIpwhlRoAAAQIECBAQTn6AAAECBAgQIBAFhFOEMiNAgAABAgQICCc/QIAAAQIECBCIAsIpQpkRIECAAAECBISTHyBAgAABAgQIRAHhFKHMCBAgQIAAAQLCyQ8QIECAAAECBKKAcIpQZgQIECBAgAAB4eQHCBAgQIAAAQJRQDhFKDMCBAgQIECAgHDyAwQIECBAgACBKCCcIpQZAQIECBAgQEA4+QECBAgQIECAQBQQThHKjAABAgQIECAgnPwAAQIECBAgQCAKCKcIZUaAAAECBAgQEE5+gAABAgQIECAQBYRThDIjQIAAAQIECAgnP0CAAAECBAgQiALCKUKZESBAgAABAgSEkx8gQIAAAQIECEQB4RShzAgQIECAAAECwskPECBAgAABAgSigHCKUGYECBAgQIAAAeHkBwgQIECAAAECUUA4RSgzAgQIECBAgIBw8gMECBAgQIAAgSggnCKUGQECBAgQIEBAOPkBAgQIECBAgEAUEE4RyowAAQIECBAgIJz8AAECBAgQIEAgCginCGVGgAABAgQIEBBOfoAAAQIECBAgEAWEU4QyI0CAAAECBAgIJz9AgAABAgQIEIgCwilCmREgQIAAAQIEhJMfIECAAAECBAhEAeEUocwIECBAgAABAsLJDxAgQIAAAQIEooBwilBmBAgQIECAAAHh5AcIECBAgAABAlFAOEUoMwIECBAgQICAcPIDBAgQIECAAIEoIJwilBkBAgQIECBAQDj5AQIECBAgQIBAFBBOEcqMAAECBAgQICCc/AABAgQIECBAIAoIpwhlRoAAAQIECBAQTn6AAAECBAgQIBAFhFOEMiNAgAABAgQICCc/QIAAAQIECBCIAsIpQpkRIECAAAECBISTHyBAgAABAgQIRAHhFKHMCBAgQIAAAQIPAs4BBU99TkkAAAAASUVORK5CYII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C:\Users\wsa user\Downloads\GlobalTem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782" y="2420888"/>
            <a:ext cx="6445553" cy="327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NASA, 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9154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Rising sea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4475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Average sea level rise – 81.2mm / </a:t>
            </a:r>
          </a:p>
          <a:p>
            <a:r>
              <a:rPr lang="en-GB" dirty="0" smtClean="0"/>
              <a:t>Average annual rise – 3.4mm per year</a:t>
            </a:r>
          </a:p>
        </p:txBody>
      </p:sp>
      <p:pic>
        <p:nvPicPr>
          <p:cNvPr id="3074" name="Picture 2" descr="C:\Users\wsa user\Downloads\SeaLev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317" y="2060848"/>
            <a:ext cx="6231930" cy="316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NASA, 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7115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Arctic sea ice minimum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Rate of change – 13.3% per decade</a:t>
            </a:r>
            <a:endParaRPr lang="en-GB" dirty="0"/>
          </a:p>
        </p:txBody>
      </p:sp>
      <p:pic>
        <p:nvPicPr>
          <p:cNvPr id="4098" name="Picture 2" descr="C:\Users\wsa user\Downloads\SeaIc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38" y="1891202"/>
            <a:ext cx="6281498" cy="319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NASA, 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431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Arctic sea ice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Insert video from file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36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Land ice sheets (Antarctica &amp; Greenland)</a:t>
            </a:r>
            <a:endParaRPr lang="en-GB" dirty="0"/>
          </a:p>
        </p:txBody>
      </p:sp>
      <p:pic>
        <p:nvPicPr>
          <p:cNvPr id="5122" name="Picture 2" descr="C:\Users\wsa user\Downloads\LandIceAntarctic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702" y="2276871"/>
            <a:ext cx="6841665" cy="347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8726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smtClean="0"/>
              <a:t>NASA, 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0559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Greatest co</a:t>
            </a:r>
            <a:r>
              <a:rPr lang="en-GB" baseline="-25000" dirty="0" smtClean="0"/>
              <a:t>2</a:t>
            </a:r>
            <a:r>
              <a:rPr lang="en-GB" dirty="0" smtClean="0"/>
              <a:t> emitters, country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 descr="&lt;p&gt;LUCF refers to emissions stemming from land use change and forestry.&lt;/p&gt;&#10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872"/>
            <a:ext cx="9138235" cy="6782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58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</a:t>
            </a:r>
            <a:r>
              <a:rPr lang="en-GB" baseline="-25000" dirty="0" smtClean="0"/>
              <a:t>2</a:t>
            </a:r>
            <a:r>
              <a:rPr lang="en-GB" dirty="0" smtClean="0"/>
              <a:t> emissions per capita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5185334"/>
              </p:ext>
            </p:extLst>
          </p:nvPr>
        </p:nvGraphicFramePr>
        <p:xfrm>
          <a:off x="827584" y="1844824"/>
          <a:ext cx="7719193" cy="43526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48472"/>
            <a:ext cx="3441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Data source: World Bank, 2013 figures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4816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9136105"/>
              </p:ext>
            </p:extLst>
          </p:nvPr>
        </p:nvGraphicFramePr>
        <p:xfrm>
          <a:off x="611560" y="332656"/>
          <a:ext cx="8136904" cy="63729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48472"/>
            <a:ext cx="3441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Data source: World Bank, 2013 figures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6254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rain issues</a:t>
            </a:r>
            <a:endParaRPr lang="en-GB" dirty="0"/>
          </a:p>
        </p:txBody>
      </p:sp>
      <p:pic>
        <p:nvPicPr>
          <p:cNvPr id="6146" name="Picture 2" descr="Image result for acid rain effec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3122712" cy="2342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acid rain effects on building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81169"/>
            <a:ext cx="2714625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0" y="6548472"/>
            <a:ext cx="53351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National Geographic / </a:t>
            </a:r>
            <a:r>
              <a:rPr lang="en-GB" sz="1400" dirty="0" smtClean="0"/>
              <a:t>The Economist / Wise Geek</a:t>
            </a:r>
            <a:endParaRPr lang="en-GB" sz="1400" dirty="0"/>
          </a:p>
        </p:txBody>
      </p:sp>
      <p:pic>
        <p:nvPicPr>
          <p:cNvPr id="6152" name="Picture 8" descr="Image result for acid rain effects on animal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802" y="4148774"/>
            <a:ext cx="3054617" cy="206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30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Waste heat rejection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Process waste heat dissipated in lakes, rivers or cooling towers</a:t>
            </a:r>
          </a:p>
          <a:p>
            <a:pPr lvl="1"/>
            <a:r>
              <a:rPr lang="en-GB" dirty="0" smtClean="0"/>
              <a:t>Per MW heat generated, 2MW is discharged as waste heat</a:t>
            </a:r>
          </a:p>
          <a:p>
            <a:pPr lvl="1"/>
            <a:endParaRPr lang="en-GB" dirty="0"/>
          </a:p>
        </p:txBody>
      </p:sp>
      <p:pic>
        <p:nvPicPr>
          <p:cNvPr id="7170" name="Picture 2" descr="Image result for onagawa nuclear pla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12977"/>
            <a:ext cx="376299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723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</a:t>
            </a:r>
            <a:r>
              <a:rPr lang="en-GB" sz="1400" dirty="0" smtClean="0"/>
              <a:t>Reuters / </a:t>
            </a:r>
            <a:r>
              <a:rPr lang="en-GB" sz="1400" dirty="0" err="1" smtClean="0"/>
              <a:t>Panoramio</a:t>
            </a:r>
            <a:endParaRPr lang="en-GB" sz="1400" dirty="0"/>
          </a:p>
        </p:txBody>
      </p:sp>
      <p:pic>
        <p:nvPicPr>
          <p:cNvPr id="7172" name="Picture 4" descr="Image result for cooling towers, ratcliffe on soa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512" y="3212977"/>
            <a:ext cx="433492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92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Cooling canal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Case study – Turkey Point Nuclear Power Plant</a:t>
            </a:r>
            <a:endParaRPr lang="en-GB" dirty="0"/>
          </a:p>
        </p:txBody>
      </p:sp>
      <p:pic>
        <p:nvPicPr>
          <p:cNvPr id="8194" name="Picture 2" descr="Image result for turkey point nuclear plant cooling can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92897"/>
            <a:ext cx="415775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turkey point nuclear plant cooling can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70626"/>
            <a:ext cx="4104456" cy="278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6548472"/>
            <a:ext cx="41985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Sources: </a:t>
            </a:r>
            <a:r>
              <a:rPr lang="en-GB" sz="1400" dirty="0" smtClean="0"/>
              <a:t>Miami Herald / US Geological Society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12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policy perspective…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United Nations Framework on Climate Change (UNFCC) – 1992 </a:t>
            </a:r>
          </a:p>
          <a:p>
            <a:pPr lvl="1"/>
            <a:r>
              <a:rPr lang="en-GB" dirty="0" smtClean="0"/>
              <a:t>Near global membership (197 parties)</a:t>
            </a:r>
          </a:p>
          <a:p>
            <a:pPr lvl="1"/>
            <a:r>
              <a:rPr lang="en-GB" dirty="0" smtClean="0"/>
              <a:t>Framework – therefore no binding targets, negotiation only</a:t>
            </a:r>
          </a:p>
          <a:p>
            <a:pPr lvl="1"/>
            <a:r>
              <a:rPr lang="en-GB" dirty="0" smtClean="0"/>
              <a:t>Establishing international treaties</a:t>
            </a:r>
            <a:endParaRPr lang="en-GB" dirty="0"/>
          </a:p>
        </p:txBody>
      </p:sp>
      <p:pic>
        <p:nvPicPr>
          <p:cNvPr id="9218" name="Picture 2" descr="https://upload.wikimedia.org/wikipedia/commons/thumb/7/79/UNFCCC_parties.svg/863px-UNFCCC_partie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847190"/>
            <a:ext cx="4979715" cy="255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7318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Wikimedia Commons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5352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Significant achievements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1997 – Kyoto Protocol</a:t>
            </a:r>
          </a:p>
          <a:p>
            <a:pPr lvl="1"/>
            <a:r>
              <a:rPr lang="en-GB" dirty="0" smtClean="0"/>
              <a:t>Legally binding targets for GHG reductions</a:t>
            </a:r>
          </a:p>
          <a:p>
            <a:pPr lvl="1"/>
            <a:r>
              <a:rPr lang="en-GB" dirty="0" smtClean="0"/>
              <a:t>Either reductions or caps on emissions</a:t>
            </a:r>
          </a:p>
          <a:p>
            <a:pPr lvl="1"/>
            <a:r>
              <a:rPr lang="en-GB" dirty="0" smtClean="0"/>
              <a:t>192 parties to the protocol</a:t>
            </a:r>
          </a:p>
          <a:p>
            <a:pPr lvl="1"/>
            <a:r>
              <a:rPr lang="en-GB" dirty="0" smtClean="0"/>
              <a:t>Notable omission – USA, Canada withdrew in 2012</a:t>
            </a:r>
          </a:p>
          <a:p>
            <a:r>
              <a:rPr lang="en-GB" dirty="0" smtClean="0"/>
              <a:t>2010 – Cancun Agreements</a:t>
            </a:r>
          </a:p>
          <a:p>
            <a:pPr lvl="1"/>
            <a:r>
              <a:rPr lang="en-GB" dirty="0" smtClean="0"/>
              <a:t>Agreement to limit future warming by &lt;2˚C</a:t>
            </a:r>
          </a:p>
          <a:p>
            <a:pPr lvl="1"/>
            <a:r>
              <a:rPr lang="en-GB" dirty="0" smtClean="0"/>
              <a:t>Encouraging all countries to participate</a:t>
            </a:r>
          </a:p>
          <a:p>
            <a:pPr lvl="1"/>
            <a:r>
              <a:rPr lang="en-GB" dirty="0" smtClean="0"/>
              <a:t>Assisting those vulnerable to climate change impacts</a:t>
            </a:r>
          </a:p>
          <a:p>
            <a:pPr lvl="1"/>
            <a:r>
              <a:rPr lang="en-GB" dirty="0" smtClean="0"/>
              <a:t>Protecting worlds forests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71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Significant achievements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2012 – Doha Amendment (Kyoto Protocol)</a:t>
            </a:r>
          </a:p>
          <a:p>
            <a:pPr lvl="1"/>
            <a:r>
              <a:rPr lang="en-GB" dirty="0" smtClean="0"/>
              <a:t>Extended commitment period 2013 – 2020 </a:t>
            </a:r>
          </a:p>
          <a:p>
            <a:pPr lvl="1"/>
            <a:r>
              <a:rPr lang="en-GB" dirty="0" smtClean="0"/>
              <a:t>Reductions ~ 18% from 1990 levels</a:t>
            </a:r>
          </a:p>
          <a:p>
            <a:pPr lvl="1"/>
            <a:r>
              <a:rPr lang="en-GB" dirty="0" smtClean="0"/>
              <a:t>74 parties ratified</a:t>
            </a:r>
          </a:p>
          <a:p>
            <a:pPr lvl="1"/>
            <a:r>
              <a:rPr lang="en-GB" dirty="0" smtClean="0"/>
              <a:t>Agreed at EU level – not at UK level</a:t>
            </a:r>
          </a:p>
          <a:p>
            <a:pPr lvl="1"/>
            <a:r>
              <a:rPr lang="en-GB" dirty="0" smtClean="0"/>
              <a:t>Currently not in force…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11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Paris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Negotiated at COP21, adopted by consensus</a:t>
            </a:r>
          </a:p>
          <a:p>
            <a:r>
              <a:rPr lang="en-GB" dirty="0" smtClean="0"/>
              <a:t>Three key aims:</a:t>
            </a:r>
          </a:p>
          <a:p>
            <a:pPr lvl="1"/>
            <a:r>
              <a:rPr lang="en-GB" dirty="0" smtClean="0"/>
              <a:t>Holding back global temperature increase well below 2˚C, ideally limiting to 1.5˚C</a:t>
            </a:r>
          </a:p>
          <a:p>
            <a:pPr lvl="1"/>
            <a:r>
              <a:rPr lang="en-GB" dirty="0" smtClean="0"/>
              <a:t>Increasing ability to adapt to climate change impacts</a:t>
            </a:r>
          </a:p>
          <a:p>
            <a:pPr lvl="1"/>
            <a:r>
              <a:rPr lang="en-GB" dirty="0" smtClean="0"/>
              <a:t>Finance flows that assist lowering GHG emissions / climate resilience</a:t>
            </a:r>
          </a:p>
          <a:p>
            <a:r>
              <a:rPr lang="en-GB" dirty="0" smtClean="0"/>
              <a:t>Also of importance:</a:t>
            </a:r>
          </a:p>
          <a:p>
            <a:pPr lvl="1"/>
            <a:r>
              <a:rPr lang="en-GB" dirty="0" smtClean="0"/>
              <a:t>Achieve ‘peak global GHG emissions’ as soon as possible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45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Paris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Open for signatures April 2016 (Earth Day)</a:t>
            </a:r>
          </a:p>
          <a:p>
            <a:r>
              <a:rPr lang="en-GB" dirty="0" smtClean="0"/>
              <a:t>Ratified by 115 parties</a:t>
            </a:r>
          </a:p>
          <a:p>
            <a:r>
              <a:rPr lang="en-GB" dirty="0" smtClean="0"/>
              <a:t>Came into force 04 November 2016</a:t>
            </a:r>
          </a:p>
          <a:p>
            <a:r>
              <a:rPr lang="en-GB" dirty="0" smtClean="0"/>
              <a:t>Parties will define ‘Nationally Determined Contributions’ (NDCs)</a:t>
            </a:r>
          </a:p>
          <a:p>
            <a:pPr lvl="1"/>
            <a:r>
              <a:rPr lang="en-GB" dirty="0" smtClean="0"/>
              <a:t>“Ambitious” and “Progressive”</a:t>
            </a:r>
          </a:p>
          <a:p>
            <a:pPr lvl="1"/>
            <a:r>
              <a:rPr lang="en-GB" dirty="0" smtClean="0"/>
              <a:t>Downside:</a:t>
            </a:r>
          </a:p>
          <a:p>
            <a:pPr lvl="2"/>
            <a:r>
              <a:rPr lang="en-GB" dirty="0" smtClean="0"/>
              <a:t>NDC will NOT be binding</a:t>
            </a:r>
          </a:p>
          <a:p>
            <a:pPr lvl="2"/>
            <a:r>
              <a:rPr lang="en-GB" dirty="0" smtClean="0"/>
              <a:t>No mechanism to set by certain date</a:t>
            </a:r>
          </a:p>
          <a:p>
            <a:pPr lvl="2"/>
            <a:r>
              <a:rPr lang="en-GB" dirty="0" smtClean="0"/>
              <a:t>NO enforcement if NDC not met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59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Global stocktake</a:t>
            </a:r>
          </a:p>
          <a:p>
            <a:pPr lvl="1"/>
            <a:r>
              <a:rPr lang="en-GB" dirty="0" smtClean="0"/>
              <a:t>First in 2023</a:t>
            </a:r>
          </a:p>
          <a:p>
            <a:r>
              <a:rPr lang="en-GB" dirty="0" smtClean="0"/>
              <a:t>Financing</a:t>
            </a:r>
          </a:p>
          <a:p>
            <a:pPr lvl="1"/>
            <a:r>
              <a:rPr lang="en-GB" dirty="0" smtClean="0"/>
              <a:t>US$100bn per year to assist developing countries</a:t>
            </a:r>
          </a:p>
          <a:p>
            <a:pPr lvl="2"/>
            <a:r>
              <a:rPr lang="en-GB" dirty="0" smtClean="0"/>
              <a:t>Plan NOT part of the Agreement and NOT legally binding</a:t>
            </a:r>
          </a:p>
          <a:p>
            <a:pPr lvl="1"/>
            <a:r>
              <a:rPr lang="en-GB" dirty="0" smtClean="0"/>
              <a:t>Agreement outlines need to tackle both adaptation &amp; mitigation through finance</a:t>
            </a:r>
          </a:p>
          <a:p>
            <a:pPr lvl="2"/>
            <a:r>
              <a:rPr lang="en-GB" dirty="0" smtClean="0"/>
              <a:t>Adaptation less well represented in 2014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2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 it be…?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8520186" cy="4260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7972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</a:t>
            </a:r>
            <a:r>
              <a:rPr lang="en-GB" sz="1400" dirty="0" err="1" smtClean="0"/>
              <a:t>EcoWatch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217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Video from https://www.youtube.com/watch?v=Zq1CSfddlgU</a:t>
            </a:r>
          </a:p>
        </p:txBody>
      </p:sp>
    </p:spTree>
    <p:extLst>
      <p:ext uri="{BB962C8B-B14F-4D97-AF65-F5344CB8AC3E}">
        <p14:creationId xmlns:p14="http://schemas.microsoft.com/office/powerpoint/2010/main" val="349188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Sustainable Energy without the hot air </a:t>
            </a:r>
            <a:r>
              <a:rPr lang="en-GB" dirty="0" smtClean="0"/>
              <a:t>– MacKay</a:t>
            </a:r>
          </a:p>
          <a:p>
            <a:r>
              <a:rPr lang="en-GB" dirty="0" smtClean="0"/>
              <a:t>NASA (www.nasa.gov)</a:t>
            </a:r>
          </a:p>
          <a:p>
            <a:r>
              <a:rPr lang="en-GB" dirty="0" smtClean="0"/>
              <a:t>Met Office (www.metoffice.gov.uk)</a:t>
            </a:r>
            <a:endParaRPr lang="en-GB" dirty="0" smtClean="0"/>
          </a:p>
          <a:p>
            <a:r>
              <a:rPr lang="en-GB" dirty="0" smtClean="0"/>
              <a:t>National Snow &amp; Ice Data </a:t>
            </a:r>
            <a:r>
              <a:rPr lang="en-GB" dirty="0" err="1" smtClean="0"/>
              <a:t>Center</a:t>
            </a:r>
            <a:r>
              <a:rPr lang="en-GB" dirty="0" smtClean="0"/>
              <a:t> (www.nsidc.org)</a:t>
            </a:r>
          </a:p>
          <a:p>
            <a:r>
              <a:rPr lang="en-GB" dirty="0" smtClean="0"/>
              <a:t>Alternative heat rejection methods for power plants, Purdue University e-pubs, 2012</a:t>
            </a:r>
            <a:endParaRPr lang="en-GB" dirty="0" smtClean="0"/>
          </a:p>
          <a:p>
            <a:r>
              <a:rPr lang="en-GB" dirty="0" smtClean="0"/>
              <a:t>World Resources Institute (www.wri.org)</a:t>
            </a:r>
            <a:endParaRPr lang="en-GB" dirty="0"/>
          </a:p>
          <a:p>
            <a:r>
              <a:rPr lang="en-GB" dirty="0" smtClean="0"/>
              <a:t>United Nations Framework on Climate Change (www.unfcc.int)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2912</TotalTime>
  <Words>753</Words>
  <Application>Microsoft Office PowerPoint</Application>
  <PresentationFormat>On-screen Show (4:3)</PresentationFormat>
  <Paragraphs>166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Apothecary</vt:lpstr>
      <vt:lpstr>Energy Performance Strategies</vt:lpstr>
      <vt:lpstr>Todays topics</vt:lpstr>
      <vt:lpstr>Are energy sources ‘clean’?</vt:lpstr>
      <vt:lpstr>So, which are the worst?</vt:lpstr>
      <vt:lpstr>Impacts of renewables?</vt:lpstr>
      <vt:lpstr>Key issue – co2</vt:lpstr>
      <vt:lpstr>Other significant issues</vt:lpstr>
      <vt:lpstr>What’s the issue with co2?</vt:lpstr>
      <vt:lpstr>Natural co2 flows</vt:lpstr>
      <vt:lpstr>Nasa video</vt:lpstr>
      <vt:lpstr>effects</vt:lpstr>
      <vt:lpstr>Rising sea levels</vt:lpstr>
      <vt:lpstr>Arctic sea ice minimum</vt:lpstr>
      <vt:lpstr>Arctic sea ice video</vt:lpstr>
      <vt:lpstr>Land ice</vt:lpstr>
      <vt:lpstr>Greatest co2 emitters, country</vt:lpstr>
      <vt:lpstr>CO2 emissions per capita</vt:lpstr>
      <vt:lpstr>PowerPoint Presentation</vt:lpstr>
      <vt:lpstr>Acid rain issues</vt:lpstr>
      <vt:lpstr>Waste heat rejection</vt:lpstr>
      <vt:lpstr>Cooling canal systems</vt:lpstr>
      <vt:lpstr>The policy perspective…</vt:lpstr>
      <vt:lpstr>Significant achievements</vt:lpstr>
      <vt:lpstr>Significant achievements</vt:lpstr>
      <vt:lpstr>Paris agreement</vt:lpstr>
      <vt:lpstr>Paris agreement</vt:lpstr>
      <vt:lpstr>Other objectives</vt:lpstr>
      <vt:lpstr>Will it be…?</vt:lpstr>
      <vt:lpstr>PowerPoint Presentation</vt:lpstr>
      <vt:lpstr>Useful 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74</cp:revision>
  <dcterms:created xsi:type="dcterms:W3CDTF">2016-09-21T09:03:09Z</dcterms:created>
  <dcterms:modified xsi:type="dcterms:W3CDTF">2016-11-30T16:46:46Z</dcterms:modified>
</cp:coreProperties>
</file>