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289" r:id="rId3"/>
    <p:sldId id="315" r:id="rId4"/>
    <p:sldId id="316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14" r:id="rId26"/>
    <p:sldId id="290" r:id="rId27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28"/>
      <p:bold r:id="rId29"/>
      <p:italic r:id="rId30"/>
      <p:boldItalic r:id="rId31"/>
    </p:embeddedFont>
    <p:embeddedFont>
      <p:font typeface="Wingdings 3" panose="05040102010807070707" pitchFamily="18" charset="2"/>
      <p:regular r:id="rId32"/>
    </p:embeddedFont>
    <p:embeddedFont>
      <p:font typeface="Cambria Math" panose="02040503050406030204" pitchFamily="18" charset="0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21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3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05/04/2018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m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vironment.data.gov.uk/ds/survey/index.jsp#/survey?grid=SJ38" TargetMode="External"/><Relationship Id="rId2" Type="http://schemas.openxmlformats.org/officeDocument/2006/relationships/hyperlink" Target="houseprices.io/lab/lidar/map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Remote sensing and imaging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5</a:t>
            </a:r>
          </a:p>
          <a:p>
            <a:r>
              <a:rPr lang="en-GB" dirty="0" smtClean="0"/>
              <a:t>Lidar and Thermal Imaging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Laser scanning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Basic principle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ALS components and processes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System characteristics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Variants of laser scanning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Thermal remote sensing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Principles of thermal remote sensing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Processing of thermal data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Thermal </a:t>
            </a:r>
            <a:r>
              <a:rPr lang="en-GB" dirty="0" smtClean="0">
                <a:sym typeface="Wingdings" panose="05000000000000000000" pitchFamily="2" charset="2"/>
              </a:rPr>
              <a:t>stealth</a:t>
            </a:r>
            <a:endParaRPr lang="en-GB" dirty="0" smtClean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Principle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749563"/>
              </a:xfrm>
            </p:spPr>
            <p:txBody>
              <a:bodyPr/>
              <a:lstStyle/>
              <a:p>
                <a:r>
                  <a:rPr lang="en-GB" dirty="0" smtClean="0"/>
                  <a:t>Laser scanning is a system that produces digital surface models</a:t>
                </a:r>
              </a:p>
              <a:p>
                <a:r>
                  <a:rPr lang="en-GB" dirty="0" smtClean="0"/>
                  <a:t>The central component is the laser ranging instrument which measures distance</a:t>
                </a:r>
              </a:p>
              <a:p>
                <a:pPr lvl="1"/>
                <a:r>
                  <a:rPr lang="en-GB" dirty="0" smtClean="0"/>
                  <a:t>When mounted on an aircraft this can be used to measure distance to terrain in short time intervals</a:t>
                </a:r>
              </a:p>
              <a:p>
                <a:pPr lvl="1"/>
                <a:r>
                  <a:rPr lang="en-GB" dirty="0" smtClean="0"/>
                  <a:t>Combining this with GPS and IMU allows a very accurate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model of the terrain to be built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</m:oMath>
                </a14:m>
                <a:r>
                  <a:rPr lang="en-GB" dirty="0" smtClean="0"/>
                  <a:t> gives the elevation, while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gives the position</a:t>
                </a:r>
              </a:p>
              <a:p>
                <a:r>
                  <a:rPr lang="en-GB" dirty="0" smtClean="0"/>
                  <a:t>Airborne laser scanning (ALS) therefore produces digital elevation models (DEM) (equivalent to DSMs) that can be post-processed to obtain a DTM from the DEM</a:t>
                </a:r>
              </a:p>
              <a:p>
                <a:r>
                  <a:rPr lang="en-GB" dirty="0" smtClean="0"/>
                  <a:t>Key performance characteristics</a:t>
                </a:r>
              </a:p>
              <a:p>
                <a:pPr lvl="1"/>
                <a:r>
                  <a:rPr lang="en-GB" dirty="0" smtClean="0"/>
                  <a:t>High ranging precision (high resolution DSMs in near real time)</a:t>
                </a:r>
              </a:p>
              <a:p>
                <a:pPr lvl="1"/>
                <a:r>
                  <a:rPr lang="en-GB" dirty="0" smtClean="0"/>
                  <a:t>Little dependence on weather, seasonal or lighting conditions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749563"/>
              </a:xfrm>
              <a:blipFill rotWithShape="0">
                <a:blip r:embed="rId2"/>
                <a:stretch>
                  <a:fillRect l="-366" t="-6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224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ALS Components and Process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3152477"/>
              </a:xfrm>
            </p:spPr>
            <p:txBody>
              <a:bodyPr/>
              <a:lstStyle/>
              <a:p>
                <a:r>
                  <a:rPr lang="en-GB" dirty="0" smtClean="0"/>
                  <a:t>Most ALS are pulse lasers</a:t>
                </a:r>
              </a:p>
              <a:p>
                <a:pPr lvl="1"/>
                <a:r>
                  <a:rPr lang="en-GB" dirty="0" smtClean="0"/>
                  <a:t>Short duration bursts of light are emitted by the scanner, travel to the target then are reflected back to be detected by a photodiode</a:t>
                </a:r>
              </a:p>
              <a:p>
                <a:pPr lvl="1"/>
                <a:r>
                  <a:rPr lang="en-GB" dirty="0" smtClean="0"/>
                  <a:t>A timer is started when the pulse is emitted and stops when a reflection is detected</a:t>
                </a:r>
              </a:p>
              <a:p>
                <a:pPr lvl="1"/>
                <a:r>
                  <a:rPr lang="en-GB" dirty="0" smtClean="0"/>
                  <a:t>The elapsed time, measured to an accuracy of 0.1ns can then be calculated using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𝑐𝑡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/2</m:t>
                    </m:r>
                  </m:oMath>
                </a14:m>
                <a:r>
                  <a:rPr lang="en-GB" dirty="0" smtClean="0"/>
                  <a:t> where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 smtClean="0"/>
                  <a:t> is the range,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 smtClean="0"/>
                  <a:t> the time 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GB" dirty="0" smtClean="0"/>
                  <a:t> is the speed of light (3 x 10</a:t>
                </a:r>
                <a:r>
                  <a:rPr lang="en-GB" baseline="30000" dirty="0" smtClean="0"/>
                  <a:t>8</a:t>
                </a:r>
                <a:r>
                  <a:rPr lang="en-GB" dirty="0" smtClean="0"/>
                  <a:t> ms</a:t>
                </a:r>
                <a:r>
                  <a:rPr lang="en-GB" baseline="30000" dirty="0" smtClean="0"/>
                  <a:t>-1</a:t>
                </a:r>
                <a:r>
                  <a:rPr lang="en-GB" dirty="0" smtClean="0"/>
                  <a:t>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3152477"/>
              </a:xfrm>
              <a:blipFill rotWithShape="0">
                <a:blip r:embed="rId2"/>
                <a:stretch>
                  <a:fillRect l="-366" t="-11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5" t="61581" r="49792" b="12165"/>
          <a:stretch/>
        </p:blipFill>
        <p:spPr>
          <a:xfrm>
            <a:off x="4939646" y="4260915"/>
            <a:ext cx="3714162" cy="2341270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34968" y="4088881"/>
            <a:ext cx="4310409" cy="262300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Pulse rates of up to </a:t>
            </a:r>
            <a:r>
              <a:rPr lang="en-GB" dirty="0"/>
              <a:t>2</a:t>
            </a:r>
            <a:r>
              <a:rPr lang="en-GB" dirty="0" smtClean="0"/>
              <a:t>50 kHz are used</a:t>
            </a:r>
          </a:p>
          <a:p>
            <a:r>
              <a:rPr lang="en-GB" dirty="0" smtClean="0"/>
              <a:t>ALS are line scanners; across-track scanning is achieved using a moving mirror to deflect the beam</a:t>
            </a:r>
          </a:p>
        </p:txBody>
      </p:sp>
    </p:spTree>
    <p:extLst>
      <p:ext uri="{BB962C8B-B14F-4D97-AF65-F5344CB8AC3E}">
        <p14:creationId xmlns:p14="http://schemas.microsoft.com/office/powerpoint/2010/main" val="2326473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ALS Components and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1791247"/>
          </a:xfrm>
        </p:spPr>
        <p:txBody>
          <a:bodyPr>
            <a:normAutofit/>
          </a:bodyPr>
          <a:lstStyle/>
          <a:p>
            <a:r>
              <a:rPr lang="en-GB" dirty="0" smtClean="0"/>
              <a:t>Simple ALS register one pulse return for every emitted pulse</a:t>
            </a:r>
          </a:p>
          <a:p>
            <a:r>
              <a:rPr lang="en-GB" dirty="0" smtClean="0"/>
              <a:t>Modern systems record multiple reflections in order to distinguish the ground from foliage</a:t>
            </a:r>
          </a:p>
          <a:p>
            <a:pPr lvl="1"/>
            <a:r>
              <a:rPr lang="en-GB" dirty="0" smtClean="0"/>
              <a:t>Early echoes come from the foliage, last echoes from the ground</a:t>
            </a:r>
            <a:endParaRPr lang="en-GB" dirty="0"/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68" t="22955" r="35009" b="29210"/>
          <a:stretch/>
        </p:blipFill>
        <p:spPr>
          <a:xfrm>
            <a:off x="4383464" y="2899685"/>
            <a:ext cx="4487159" cy="371793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2"/>
              <p:cNvSpPr txBox="1">
                <a:spLocks/>
              </p:cNvSpPr>
              <p:nvPr/>
            </p:nvSpPr>
            <p:spPr>
              <a:xfrm>
                <a:off x="534969" y="2910522"/>
                <a:ext cx="3848496" cy="3707094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dirty="0" smtClean="0"/>
                  <a:t>ALS provides 3D coordinates of terrain points</a:t>
                </a:r>
              </a:p>
              <a:p>
                <a:r>
                  <a:rPr lang="en-GB" dirty="0" smtClean="0"/>
                  <a:t>Altitude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is easy to measure with the laser, but good GPS/IMU data is needed to get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data</a:t>
                </a:r>
              </a:p>
              <a:p>
                <a:r>
                  <a:rPr lang="en-GB" dirty="0" smtClean="0"/>
                  <a:t> </a:t>
                </a:r>
                <a:endParaRPr lang="en-GB" dirty="0"/>
              </a:p>
            </p:txBody>
          </p:sp>
        </mc:Choice>
        <mc:Fallback xmlns="">
          <p:sp>
            <p:nvSpPr>
              <p:cNvPr id="6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9" y="2910522"/>
                <a:ext cx="3848496" cy="3707094"/>
              </a:xfrm>
              <a:prstGeom prst="rect">
                <a:avLst/>
              </a:prstGeom>
              <a:blipFill rotWithShape="0">
                <a:blip r:embed="rId3"/>
                <a:stretch>
                  <a:fillRect l="-792" t="-821" r="-15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4303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ALS Components and Process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2351198"/>
              </a:xfrm>
            </p:spPr>
            <p:txBody>
              <a:bodyPr>
                <a:normAutofit/>
              </a:bodyPr>
              <a:lstStyle/>
              <a:p>
                <a:r>
                  <a:rPr lang="en-GB" dirty="0" smtClean="0"/>
                  <a:t>Aerial surveys are generally performed from light aircraft or helicopters flying at around 1000m</a:t>
                </a:r>
              </a:p>
              <a:p>
                <a:pPr lvl="1"/>
                <a:r>
                  <a:rPr lang="en-GB" dirty="0" smtClean="0"/>
                  <a:t>For stereo footage the area must be overflown twice</a:t>
                </a:r>
              </a:p>
              <a:p>
                <a:r>
                  <a:rPr lang="en-GB" dirty="0" smtClean="0"/>
                  <a:t>Post-flight processing the laser and GPS/IMU data is combined to get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data for the DSM</a:t>
                </a:r>
              </a:p>
              <a:p>
                <a:pPr lvl="1"/>
                <a:r>
                  <a:rPr lang="en-GB" dirty="0" smtClean="0"/>
                  <a:t>This is then ‘</a:t>
                </a:r>
                <a:r>
                  <a:rPr lang="en-GB" dirty="0" err="1" smtClean="0"/>
                  <a:t>devegged</a:t>
                </a:r>
                <a:r>
                  <a:rPr lang="en-GB" dirty="0" smtClean="0"/>
                  <a:t>’ to get a DTM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2351198"/>
              </a:xfrm>
              <a:blipFill rotWithShape="0">
                <a:blip r:embed="rId2"/>
                <a:stretch>
                  <a:fillRect l="-366" t="-15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15" t="21993" r="34177" b="45155"/>
          <a:stretch/>
        </p:blipFill>
        <p:spPr>
          <a:xfrm>
            <a:off x="179109" y="3459636"/>
            <a:ext cx="5797485" cy="3141949"/>
          </a:xfrm>
          <a:prstGeom prst="rect">
            <a:avLst/>
          </a:prstGeom>
        </p:spPr>
      </p:pic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4" t="36838" r="44587" b="27423"/>
          <a:stretch/>
        </p:blipFill>
        <p:spPr>
          <a:xfrm>
            <a:off x="6330886" y="3459636"/>
            <a:ext cx="2539738" cy="273996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19275" y="6232253"/>
            <a:ext cx="1439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Devegging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693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ALS?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499752"/>
          </a:xfrm>
        </p:spPr>
        <p:txBody>
          <a:bodyPr/>
          <a:lstStyle/>
          <a:p>
            <a:r>
              <a:rPr lang="en-GB" dirty="0" smtClean="0"/>
              <a:t>ALS produces DSM comparable with those from image matching of aerial photographs, so why use it?</a:t>
            </a:r>
          </a:p>
          <a:p>
            <a:pPr lvl="1"/>
            <a:r>
              <a:rPr lang="en-GB" dirty="0" smtClean="0"/>
              <a:t>ALS is an active sensor system and can be flown day and night – good for surveying things like airports</a:t>
            </a:r>
          </a:p>
          <a:p>
            <a:pPr lvl="1"/>
            <a:r>
              <a:rPr lang="en-GB" dirty="0" smtClean="0"/>
              <a:t>Does not depend on surface/terrain texture</a:t>
            </a:r>
          </a:p>
          <a:p>
            <a:pPr lvl="1"/>
            <a:r>
              <a:rPr lang="en-GB" dirty="0" smtClean="0"/>
              <a:t>Less weather dependent; cannot penetrate clouds but can be flown below the cloud ceiling</a:t>
            </a:r>
          </a:p>
          <a:p>
            <a:pPr lvl="1"/>
            <a:r>
              <a:rPr lang="en-GB" dirty="0" smtClean="0"/>
              <a:t>The laser beam is narrow and so has a high resolution (20cm or less)</a:t>
            </a:r>
          </a:p>
          <a:p>
            <a:pPr lvl="1"/>
            <a:r>
              <a:rPr lang="en-GB" dirty="0" smtClean="0"/>
              <a:t>The beam cannot penetrate leaves but can pass through the tree canopy under most conditions</a:t>
            </a:r>
          </a:p>
          <a:p>
            <a:pPr lvl="1"/>
            <a:r>
              <a:rPr lang="en-GB" dirty="0" smtClean="0"/>
              <a:t>Multiple return recording allows for feature extraction</a:t>
            </a:r>
          </a:p>
          <a:p>
            <a:pPr lvl="1"/>
            <a:r>
              <a:rPr lang="en-GB" dirty="0" smtClean="0"/>
              <a:t>Everything is digital and can be easily automated</a:t>
            </a:r>
          </a:p>
          <a:p>
            <a:pPr lvl="1"/>
            <a:r>
              <a:rPr lang="en-GB" dirty="0" smtClean="0"/>
              <a:t>GCP are not needed except for a calibration point, often created close to the airfield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722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Online Lidar map of England &amp; Wales</a:t>
            </a:r>
          </a:p>
          <a:p>
            <a:pPr lvl="1"/>
            <a:r>
              <a:rPr lang="en-GB" dirty="0" smtClean="0">
                <a:hlinkClick r:id="rId2" action="ppaction://hlinkfile"/>
              </a:rPr>
              <a:t>https</a:t>
            </a:r>
            <a:r>
              <a:rPr lang="en-GB" dirty="0">
                <a:hlinkClick r:id="rId2" action="ppaction://hlinkfile"/>
              </a:rPr>
              <a:t>://houseprices.io/lab/lidar/map</a:t>
            </a:r>
            <a:endParaRPr lang="en-GB" dirty="0"/>
          </a:p>
          <a:p>
            <a:r>
              <a:rPr lang="en-GB" dirty="0" smtClean="0"/>
              <a:t>Data.gov.uk Environment Agency maps</a:t>
            </a:r>
            <a:endParaRPr lang="en-GB" dirty="0"/>
          </a:p>
          <a:p>
            <a:pPr lvl="1"/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://environment.data.gov.uk/ds/survey/index.jsp#/</a:t>
            </a:r>
            <a:r>
              <a:rPr lang="en-GB" dirty="0" smtClean="0">
                <a:hlinkClick r:id="rId3"/>
              </a:rPr>
              <a:t>survey?grid=SJ38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572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Thermal Remote Sensing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Thermal remote sensing is the measurement of thermal IR (TIR) radiation, normally in the 3-5 </a:t>
            </a:r>
            <a:r>
              <a:rPr lang="el-GR" dirty="0" smtClean="0"/>
              <a:t>μ</a:t>
            </a:r>
            <a:r>
              <a:rPr lang="en-GB" dirty="0" smtClean="0"/>
              <a:t>m and 8-14 </a:t>
            </a:r>
            <a:r>
              <a:rPr lang="el-GR" dirty="0" smtClean="0"/>
              <a:t>μ</a:t>
            </a:r>
            <a:r>
              <a:rPr lang="en-GB" dirty="0"/>
              <a:t>m </a:t>
            </a:r>
            <a:r>
              <a:rPr lang="en-GB" dirty="0" smtClean="0"/>
              <a:t>ranges</a:t>
            </a:r>
          </a:p>
          <a:p>
            <a:pPr lvl="1"/>
            <a:r>
              <a:rPr lang="en-GB" dirty="0" smtClean="0"/>
              <a:t>These ranges are only slightly attenuated by the atmosphere</a:t>
            </a:r>
          </a:p>
          <a:p>
            <a:r>
              <a:rPr lang="en-GB" dirty="0" smtClean="0"/>
              <a:t>The source of this radiation is the body being observed, not reflected sunlight; this alters the handling and processing of the data</a:t>
            </a:r>
          </a:p>
          <a:p>
            <a:pPr lvl="1"/>
            <a:r>
              <a:rPr lang="en-GB" dirty="0" smtClean="0"/>
              <a:t>The surface temperature determines the amount of energy radiated; this can vary depending on time of day, season, location, exposure to sunlight etc. and is difficult to predict</a:t>
            </a:r>
          </a:p>
          <a:p>
            <a:pPr lvl="1"/>
            <a:r>
              <a:rPr lang="en-GB" dirty="0" smtClean="0"/>
              <a:t>We are interested in how well energy is emitted from the surface at different wavelengths</a:t>
            </a:r>
          </a:p>
          <a:p>
            <a:pPr lvl="1"/>
            <a:r>
              <a:rPr lang="en-GB" dirty="0" smtClean="0"/>
              <a:t>It can be performed at night (and is sometimes easier then)</a:t>
            </a:r>
          </a:p>
        </p:txBody>
      </p:sp>
    </p:spTree>
    <p:extLst>
      <p:ext uri="{BB962C8B-B14F-4D97-AF65-F5344CB8AC3E}">
        <p14:creationId xmlns:p14="http://schemas.microsoft.com/office/powerpoint/2010/main" val="250912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Laws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3227892"/>
              </a:xfrm>
            </p:spPr>
            <p:txBody>
              <a:bodyPr>
                <a:normAutofit/>
              </a:bodyPr>
              <a:lstStyle/>
              <a:p>
                <a:r>
                  <a:rPr lang="en-GB" dirty="0" smtClean="0"/>
                  <a:t>All objects above absolute zero radiate EM energy</a:t>
                </a:r>
              </a:p>
              <a:p>
                <a:r>
                  <a:rPr lang="en-GB" dirty="0" smtClean="0"/>
                  <a:t>The amount of energy emitted per wavelength depending on temperature is given by Planck’s radiation law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  <m:sub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h𝑐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𝜆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𝑘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𝐵</m:t>
                                      </m:r>
                                    </m:sub>
                                  </m:s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𝑇</m:t>
                                  </m:r>
                                </m:den>
                              </m:f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en-GB" dirty="0" smtClean="0"/>
                  <a:t> is the spectral radiance,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h</m:t>
                    </m:r>
                  </m:oMath>
                </a14:m>
                <a:r>
                  <a:rPr lang="en-GB" dirty="0" smtClean="0"/>
                  <a:t> is the Planck constant,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GB" dirty="0" smtClean="0"/>
                  <a:t> is the velocity of light,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𝜆</m:t>
                    </m:r>
                  </m:oMath>
                </a14:m>
                <a:r>
                  <a:rPr lang="en-GB" dirty="0" smtClean="0"/>
                  <a:t> is the wavelength of interest,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</m:oMath>
                </a14:m>
                <a:r>
                  <a:rPr lang="en-GB" dirty="0" smtClean="0"/>
                  <a:t> is Boltzmann’s constant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</m:oMath>
                </a14:m>
                <a:r>
                  <a:rPr lang="en-GB" dirty="0" smtClean="0"/>
                  <a:t> is the temperature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3227892"/>
              </a:xfrm>
              <a:blipFill rotWithShape="0">
                <a:blip r:embed="rId2"/>
                <a:stretch>
                  <a:fillRect l="-366" t="-1134" r="-5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4251490"/>
            <a:ext cx="4461238" cy="260651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For hot bodies, like the sun, the maximum spectral radiance is given off at short wavelengths</a:t>
            </a:r>
          </a:p>
          <a:p>
            <a:r>
              <a:rPr lang="en-GB" dirty="0" smtClean="0"/>
              <a:t>For cooler bodies like the Earth, the maximum is at a longer wavelength</a:t>
            </a:r>
          </a:p>
          <a:p>
            <a:r>
              <a:rPr lang="en-GB" dirty="0" smtClean="0"/>
              <a:t>Shown on </a:t>
            </a:r>
            <a:r>
              <a:rPr lang="en-GB" i="1" dirty="0" smtClean="0"/>
              <a:t>black body curves</a:t>
            </a:r>
            <a:endParaRPr lang="en-GB" dirty="0"/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05" t="29554" r="51151" b="46666"/>
          <a:stretch/>
        </p:blipFill>
        <p:spPr>
          <a:xfrm>
            <a:off x="5118754" y="4251491"/>
            <a:ext cx="3535051" cy="240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3633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laws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669434"/>
              </a:xfrm>
            </p:spPr>
            <p:txBody>
              <a:bodyPr/>
              <a:lstStyle/>
              <a:p>
                <a:r>
                  <a:rPr lang="en-GB" dirty="0" smtClean="0"/>
                  <a:t>This shift in the maximum of the black body curve is described by Wien’s displacement law, which calculates the wavelength of maximum emission using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2898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dirty="0" smtClean="0"/>
                  <a:t> is the wavelength (</a:t>
                </a:r>
                <a:r>
                  <a:rPr lang="el-GR" dirty="0" smtClean="0"/>
                  <a:t>μ</a:t>
                </a:r>
                <a:r>
                  <a:rPr lang="en-GB" dirty="0" smtClean="0"/>
                  <a:t>m) and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𝑇</m:t>
                    </m:r>
                  </m:oMath>
                </a14:m>
                <a:r>
                  <a:rPr lang="en-GB" dirty="0" smtClean="0"/>
                  <a:t> is the temperature (K)</a:t>
                </a:r>
              </a:p>
              <a:p>
                <a:r>
                  <a:rPr lang="en-GB" dirty="0" smtClean="0"/>
                  <a:t>This is particularly useful as it allows us to turn to TIR bands that are most sensitive in the range that our target emits</a:t>
                </a:r>
              </a:p>
              <a:p>
                <a:r>
                  <a:rPr lang="en-GB" dirty="0" smtClean="0"/>
                  <a:t>Reflectance remote sensing uses short wavelengths because more light is available in those wavelengths</a:t>
                </a:r>
              </a:p>
              <a:p>
                <a:r>
                  <a:rPr lang="en-GB" dirty="0" smtClean="0"/>
                  <a:t>Thermal remote sensing occurs at longer wavelengths because the maximum amount of light occurs at those wavelengths</a:t>
                </a:r>
              </a:p>
              <a:p>
                <a:r>
                  <a:rPr lang="en-GB" dirty="0" smtClean="0"/>
                  <a:t>The lower the temperature of the emitting body, the fewer photons are emitted</a:t>
                </a:r>
              </a:p>
              <a:p>
                <a:pPr lvl="1"/>
                <a:r>
                  <a:rPr lang="en-GB" dirty="0" smtClean="0"/>
                  <a:t>TIR uses a reduced spatial or spectral resolution for good S:N ratios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669434"/>
              </a:xfrm>
              <a:blipFill rotWithShape="0">
                <a:blip r:embed="rId2"/>
                <a:stretch>
                  <a:fillRect l="-366" t="-645" r="-6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8915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Assuming that human body temperature is 37°C, what is the wavelength of maximum spectral radiance for humans?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2898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3729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Black Bodies and Emissivity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749562"/>
              </a:xfrm>
            </p:spPr>
            <p:txBody>
              <a:bodyPr/>
              <a:lstStyle/>
              <a:p>
                <a:r>
                  <a:rPr lang="en-GB" dirty="0" smtClean="0"/>
                  <a:t>Strictly speaking, the above only works for </a:t>
                </a:r>
                <a:r>
                  <a:rPr lang="en-GB" i="1" dirty="0" smtClean="0"/>
                  <a:t>black bodies</a:t>
                </a:r>
                <a:r>
                  <a:rPr lang="en-GB" dirty="0" smtClean="0"/>
                  <a:t> (perfect radiators)</a:t>
                </a:r>
              </a:p>
              <a:p>
                <a:pPr lvl="1"/>
                <a:r>
                  <a:rPr lang="en-GB" dirty="0" smtClean="0"/>
                  <a:t>True black bodies don’t exist but some materials such as clean deep water come close</a:t>
                </a:r>
              </a:p>
              <a:p>
                <a:r>
                  <a:rPr lang="en-GB" i="1" dirty="0" smtClean="0"/>
                  <a:t>Grey bodies</a:t>
                </a:r>
                <a:r>
                  <a:rPr lang="en-GB" dirty="0" smtClean="0"/>
                  <a:t> absorb and radiate only a fraction of the energy of black bodies but the fraction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𝜖</m:t>
                        </m:r>
                      </m:e>
                      <m:sub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 smtClean="0"/>
                  <a:t> the emissivity) is constant for all wavelengths, so the emissivity curve is the same as for black bodies but with lower absolute values</a:t>
                </a:r>
              </a:p>
              <a:p>
                <a:r>
                  <a:rPr lang="en-GB" i="1" dirty="0" smtClean="0"/>
                  <a:t>Selective radiators</a:t>
                </a:r>
                <a:r>
                  <a:rPr lang="en-GB" dirty="0" smtClean="0"/>
                  <a:t> radiate only a certain fraction of a black body but this fraction varies with wavelength</a:t>
                </a:r>
              </a:p>
              <a:p>
                <a:pPr lvl="1"/>
                <a:r>
                  <a:rPr lang="en-GB" dirty="0" smtClean="0"/>
                  <a:t>It may radiate near perfectly in some wavelengths but less well in others, leading to a complex radiant emissivity curve</a:t>
                </a:r>
              </a:p>
              <a:p>
                <a:pPr lvl="1"/>
                <a:r>
                  <a:rPr lang="en-GB" dirty="0" smtClean="0"/>
                  <a:t>Most materials are selective radiators</a:t>
                </a:r>
              </a:p>
              <a:p>
                <a:pPr lvl="1"/>
                <a:r>
                  <a:rPr lang="en-GB" dirty="0" smtClean="0"/>
                  <a:t>Materials that reflect well have a poor ability to absorb/emit and vice versa – </a:t>
                </a:r>
                <a:r>
                  <a:rPr lang="en-GB" i="1" dirty="0" err="1" smtClean="0"/>
                  <a:t>Kirchoff’s</a:t>
                </a:r>
                <a:r>
                  <a:rPr lang="en-GB" i="1" dirty="0" smtClean="0"/>
                  <a:t> Law – </a:t>
                </a:r>
                <a:r>
                  <a:rPr lang="en-GB" dirty="0" smtClean="0"/>
                  <a:t>so emissivity is often calculated from reflectance, which is easier to measure in the lab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749562"/>
              </a:xfrm>
              <a:blipFill rotWithShape="0">
                <a:blip r:embed="rId2"/>
                <a:stretch>
                  <a:fillRect l="-366" t="-636" r="-1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6312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Radiant and Kinetic temperatures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622300"/>
              </a:xfrm>
            </p:spPr>
            <p:txBody>
              <a:bodyPr/>
              <a:lstStyle/>
              <a:p>
                <a:r>
                  <a:rPr lang="en-GB" dirty="0" smtClean="0"/>
                  <a:t>Measurements by a TIR sensor relate to a spectral radiance that reaches the sensor in a certain wavelength band</a:t>
                </a:r>
              </a:p>
              <a:p>
                <a:pPr lvl="1"/>
                <a:r>
                  <a:rPr lang="en-GB" dirty="0" smtClean="0"/>
                  <a:t>A cold object with a high emissivity can emit as much energy as a hotter object with a low emissivity</a:t>
                </a:r>
              </a:p>
              <a:p>
                <a:r>
                  <a:rPr lang="en-GB" dirty="0" smtClean="0"/>
                  <a:t>If we ignore the emissivity, we calculate the </a:t>
                </a:r>
                <a:r>
                  <a:rPr lang="en-GB" i="1" dirty="0" smtClean="0"/>
                  <a:t>radiant temperature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𝑟𝑎𝑑</m:t>
                        </m:r>
                      </m:sub>
                    </m:sSub>
                  </m:oMath>
                </a14:m>
                <a:r>
                  <a:rPr lang="en-GB" dirty="0" smtClean="0"/>
                  <a:t> (sometimes known as the brightness temperature)</a:t>
                </a:r>
              </a:p>
              <a:p>
                <a:pPr lvl="1"/>
                <a:r>
                  <a:rPr lang="en-GB" dirty="0" smtClean="0"/>
                  <a:t>This will be higher than the actual on-the-ground temperature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𝑘𝑖𝑛</m:t>
                        </m:r>
                      </m:sub>
                    </m:sSub>
                  </m:oMath>
                </a14:m>
                <a:r>
                  <a:rPr lang="en-GB" dirty="0" smtClean="0"/>
                  <a:t> (the </a:t>
                </a:r>
                <a:r>
                  <a:rPr lang="en-GB" i="1" dirty="0" smtClean="0"/>
                  <a:t>kinetic temperature</a:t>
                </a:r>
                <a:r>
                  <a:rPr lang="en-GB" dirty="0" smtClean="0"/>
                  <a:t>) as measured with a thermometer</a:t>
                </a:r>
              </a:p>
              <a:p>
                <a:pPr lvl="1"/>
                <a:r>
                  <a:rPr lang="en-GB" dirty="0" smtClean="0"/>
                  <a:t>The two temperatures are related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𝑘𝑖𝑛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type m:val="li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𝑟𝑎𝑑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𝜖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p>
                        </m:sSup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With single band TRS we need to estimate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𝜖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sub>
                    </m:sSub>
                  </m:oMath>
                </a14:m>
                <a:r>
                  <a:rPr lang="en-GB" dirty="0" smtClean="0"/>
                  <a:t> from other sources, e.g. from an emissivity table (e.g. 0.99 for water, 0.85 for granite)</a:t>
                </a:r>
              </a:p>
              <a:p>
                <a:r>
                  <a:rPr lang="en-GB" dirty="0" smtClean="0"/>
                  <a:t>With multispectral TRS we use a variety of algorithms to separate the influence of temperature from that of the emissivity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622300"/>
              </a:xfrm>
              <a:blipFill rotWithShape="0">
                <a:blip r:embed="rId2"/>
                <a:stretch>
                  <a:fillRect l="-366" t="-651" r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67755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Processing of Thermal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292362"/>
          </a:xfrm>
        </p:spPr>
        <p:txBody>
          <a:bodyPr/>
          <a:lstStyle/>
          <a:p>
            <a:r>
              <a:rPr lang="en-GB" dirty="0" smtClean="0"/>
              <a:t>Thermal data is not processed the same way as visible or near-IR data</a:t>
            </a:r>
          </a:p>
          <a:p>
            <a:pPr lvl="1"/>
            <a:r>
              <a:rPr lang="en-GB" dirty="0" smtClean="0"/>
              <a:t>The different processing steps depend on whether we want to know emissivity data (e.g. for distinguishing between different geological surfaces) or actual surface temperature</a:t>
            </a:r>
          </a:p>
          <a:p>
            <a:r>
              <a:rPr lang="en-GB" dirty="0" smtClean="0"/>
              <a:t>In some cases simple image enhancement techniques will work</a:t>
            </a:r>
          </a:p>
          <a:p>
            <a:pPr lvl="1"/>
            <a:r>
              <a:rPr lang="en-GB" dirty="0" smtClean="0"/>
              <a:t>This allows us to delineate areas of differing surface emissivity or surface temperature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053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Processing of Thermal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860247"/>
          </a:xfrm>
        </p:spPr>
        <p:txBody>
          <a:bodyPr/>
          <a:lstStyle/>
          <a:p>
            <a:r>
              <a:rPr lang="en-GB" dirty="0" smtClean="0"/>
              <a:t>Taking a ratio of two thermal bands that are close to each other but on either side of a feature in the emissivity spectrum allows us to identify particular materials</a:t>
            </a:r>
          </a:p>
          <a:p>
            <a:pPr lvl="1"/>
            <a:r>
              <a:rPr lang="en-GB" dirty="0" smtClean="0"/>
              <a:t>Spectral libraries exist that store the emissivity spectra of a variety of materials in order to identify where these sharp changes exist</a:t>
            </a:r>
          </a:p>
          <a:p>
            <a:r>
              <a:rPr lang="en-GB" dirty="0" smtClean="0"/>
              <a:t>Band ratios also reduce the influence of differences in surface temperature</a:t>
            </a:r>
          </a:p>
          <a:p>
            <a:pPr lvl="1"/>
            <a:r>
              <a:rPr lang="en-GB" dirty="0" smtClean="0"/>
              <a:t>Good for areas with differential heating, e.g. hill slopes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3919197"/>
            <a:ext cx="4131300" cy="286024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In multispectral systems, the background temperature will look the same in all wavebands</a:t>
            </a:r>
          </a:p>
          <a:p>
            <a:pPr lvl="1"/>
            <a:r>
              <a:rPr lang="en-GB" dirty="0" smtClean="0"/>
              <a:t>Wavebands where the brightness varies are therefore of more interest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4" t="34913" r="48122" b="35258"/>
          <a:stretch/>
        </p:blipFill>
        <p:spPr>
          <a:xfrm>
            <a:off x="4891650" y="3919197"/>
            <a:ext cx="3978974" cy="2632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300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DIURNAL TEMPERATURE CYCLE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i="1" dirty="0" smtClean="0"/>
              <a:t>diurnal cycle</a:t>
            </a:r>
            <a:r>
              <a:rPr lang="en-GB" dirty="0" smtClean="0"/>
              <a:t> is the 24-hour day-night cycle</a:t>
            </a:r>
          </a:p>
          <a:p>
            <a:r>
              <a:rPr lang="en-GB" dirty="0" smtClean="0"/>
              <a:t>At sunrise the Earth begins to intercept the incoming short wavelength energy (0.4-0.7</a:t>
            </a:r>
            <a:r>
              <a:rPr lang="el-GR" dirty="0" smtClean="0"/>
              <a:t>μ</a:t>
            </a:r>
            <a:r>
              <a:rPr lang="en-GB" dirty="0" smtClean="0"/>
              <a:t>m)</a:t>
            </a:r>
          </a:p>
          <a:p>
            <a:pPr lvl="1"/>
            <a:r>
              <a:rPr lang="en-GB" dirty="0" smtClean="0"/>
              <a:t>This incoming short wavelength radiation peaks at midday</a:t>
            </a:r>
          </a:p>
          <a:p>
            <a:pPr lvl="1"/>
            <a:r>
              <a:rPr lang="en-GB" dirty="0" smtClean="0"/>
              <a:t>Between 6am and 8pm most of this is reflected back into the atmosphere as outgoing short wavelength radiation</a:t>
            </a:r>
          </a:p>
          <a:p>
            <a:r>
              <a:rPr lang="en-GB" dirty="0" smtClean="0"/>
              <a:t>Some is absorbed by the terrain and then re-radiated as thermal infrared long wavelength </a:t>
            </a:r>
            <a:r>
              <a:rPr lang="en-GB" dirty="0"/>
              <a:t>radiation </a:t>
            </a:r>
            <a:r>
              <a:rPr lang="en-GB" dirty="0" smtClean="0"/>
              <a:t>(3 – 100</a:t>
            </a:r>
            <a:r>
              <a:rPr lang="el-GR" dirty="0" smtClean="0"/>
              <a:t>μ</a:t>
            </a:r>
            <a:r>
              <a:rPr lang="en-GB" dirty="0"/>
              <a:t>m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The outgoing longwave radiation is strongest during the day, peaking about 2-4 hours after midday due to the time taken for the soil to heat up</a:t>
            </a:r>
            <a:endParaRPr lang="en-GB" dirty="0"/>
          </a:p>
          <a:p>
            <a:r>
              <a:rPr lang="en-GB" dirty="0" smtClean="0"/>
              <a:t>Both incoming and outgoing short wavelength radiation become zero after sunset</a:t>
            </a:r>
          </a:p>
          <a:p>
            <a:r>
              <a:rPr lang="en-GB" dirty="0" smtClean="0"/>
              <a:t>Outgoing longwave radiation continues all night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3269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Diurnal temperature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241" y="970961"/>
            <a:ext cx="7420160" cy="561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946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Diurnal temperature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788057"/>
            <a:ext cx="8337223" cy="1036949"/>
          </a:xfrm>
        </p:spPr>
        <p:txBody>
          <a:bodyPr/>
          <a:lstStyle/>
          <a:p>
            <a:r>
              <a:rPr lang="en-GB" dirty="0" smtClean="0"/>
              <a:t>At thermal crossover times most materials have the same radiant temperature, so these times should be avoided for thermal remote sensing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718" y="970961"/>
            <a:ext cx="7444327" cy="4843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3090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Infrared signatures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Thermal imaging is often used for night vision systems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642" y="1768410"/>
            <a:ext cx="6067425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802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Infrared signatures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Thermal imaging is often used for night vision systems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58" y="1702295"/>
            <a:ext cx="8427563" cy="372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0821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Infrared signatures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5058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 infrared signature depends on a wide variety of factors</a:t>
            </a:r>
          </a:p>
          <a:p>
            <a:pPr lvl="1"/>
            <a:r>
              <a:rPr lang="en-GB" dirty="0" smtClean="0"/>
              <a:t>Shape and size of the object</a:t>
            </a:r>
          </a:p>
          <a:p>
            <a:pPr lvl="1"/>
            <a:r>
              <a:rPr lang="en-GB" dirty="0" smtClean="0"/>
              <a:t>Temperature</a:t>
            </a:r>
          </a:p>
          <a:p>
            <a:pPr lvl="1"/>
            <a:r>
              <a:rPr lang="en-GB" dirty="0" smtClean="0"/>
              <a:t>Emissivity</a:t>
            </a:r>
          </a:p>
          <a:p>
            <a:pPr lvl="1"/>
            <a:r>
              <a:rPr lang="en-GB" dirty="0" smtClean="0"/>
              <a:t>Reflection of external sources (earthlight, sunlight, moonlight, starlight, artificial light)</a:t>
            </a:r>
          </a:p>
          <a:p>
            <a:pPr lvl="1"/>
            <a:r>
              <a:rPr lang="en-GB" dirty="0" smtClean="0"/>
              <a:t>The background against which it is viewed</a:t>
            </a:r>
          </a:p>
          <a:p>
            <a:pPr lvl="1"/>
            <a:r>
              <a:rPr lang="en-GB" dirty="0" smtClean="0"/>
              <a:t>The waveband of the detecting sensor</a:t>
            </a:r>
          </a:p>
          <a:p>
            <a:r>
              <a:rPr lang="en-GB" dirty="0" smtClean="0"/>
              <a:t>The IR signature of a truck will vary depending on weather, time of day and engine loading</a:t>
            </a:r>
          </a:p>
          <a:p>
            <a:r>
              <a:rPr lang="en-GB" dirty="0" smtClean="0"/>
              <a:t>Apparent Temperature Difference</a:t>
            </a:r>
          </a:p>
          <a:p>
            <a:pPr lvl="1"/>
            <a:r>
              <a:rPr lang="en-GB" dirty="0" smtClean="0"/>
              <a:t>Physical temperature difference between target and background</a:t>
            </a:r>
          </a:p>
          <a:p>
            <a:r>
              <a:rPr lang="en-GB" dirty="0" smtClean="0"/>
              <a:t>Contrast Radiant Intensity</a:t>
            </a:r>
          </a:p>
          <a:p>
            <a:pPr lvl="1"/>
            <a:r>
              <a:rPr lang="en-GB" dirty="0" smtClean="0"/>
              <a:t>Difference in averaged radiance of the object and its background multiplied by the area of the </a:t>
            </a:r>
            <a:r>
              <a:rPr lang="en-GB" dirty="0" err="1" smtClean="0"/>
              <a:t>obect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7388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Thermal Stealth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84593"/>
          </a:xfrm>
        </p:spPr>
        <p:txBody>
          <a:bodyPr/>
          <a:lstStyle/>
          <a:p>
            <a:r>
              <a:rPr lang="en-GB" dirty="0" smtClean="0"/>
              <a:t>Reducing a platform’s IR signature reduces its susceptibility to IR guided weapons and IR surveillance</a:t>
            </a:r>
          </a:p>
          <a:p>
            <a:pPr lvl="1"/>
            <a:r>
              <a:rPr lang="en-GB" dirty="0" smtClean="0"/>
              <a:t>Particularly useful to jets but also to other vehicles and troops</a:t>
            </a:r>
          </a:p>
          <a:p>
            <a:r>
              <a:rPr lang="en-GB" dirty="0" smtClean="0"/>
              <a:t>Exhaust plumes generate large IR signatures which  need to be reduced</a:t>
            </a:r>
          </a:p>
          <a:p>
            <a:pPr lvl="1"/>
            <a:r>
              <a:rPr lang="en-GB" dirty="0" smtClean="0"/>
              <a:t>Using a non-circular tail pipe to reduce the cross-sectional volume and maximise the mixing of hot exhaust gases with cooler ambient air (F-117 Nighthawk)</a:t>
            </a:r>
          </a:p>
          <a:p>
            <a:pPr lvl="1"/>
            <a:r>
              <a:rPr lang="en-GB" dirty="0" smtClean="0"/>
              <a:t>Cool air may be injected into the exhaust (AQM-91 Firefly and B-2 Spirit)</a:t>
            </a:r>
          </a:p>
          <a:p>
            <a:pPr lvl="1"/>
            <a:r>
              <a:rPr lang="en-GB" dirty="0" smtClean="0"/>
              <a:t>Exhaust gases may be vented above the wing to hide it from observers below the aircraft (F-117 Nighthawk)</a:t>
            </a:r>
          </a:p>
          <a:p>
            <a:r>
              <a:rPr lang="en-GB" dirty="0" smtClean="0"/>
              <a:t>The exhaust gas must be cooled to temperatures where the brightest wavelengths are absorbed by atmospheric carbon dioxide and water vapour</a:t>
            </a:r>
          </a:p>
        </p:txBody>
      </p:sp>
    </p:spTree>
    <p:extLst>
      <p:ext uri="{BB962C8B-B14F-4D97-AF65-F5344CB8AC3E}">
        <p14:creationId xmlns:p14="http://schemas.microsoft.com/office/powerpoint/2010/main" val="2663571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Thermal Stealth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tanks and helicopters it is possible to use active IR masking technologies to ‘cloak’ a vehicle from thermal imaging</a:t>
            </a:r>
          </a:p>
          <a:p>
            <a:r>
              <a:rPr lang="en-GB" dirty="0" smtClean="0"/>
              <a:t>BAE Systems ADAPTIV technology uses an array of hexagonal plates that can be heated or cooled to match live background IR data</a:t>
            </a:r>
          </a:p>
          <a:p>
            <a:pPr lvl="1"/>
            <a:r>
              <a:rPr lang="en-GB" dirty="0" smtClean="0"/>
              <a:t>Mimesis – mimics the appearance of something else such as a large car or a rock</a:t>
            </a:r>
          </a:p>
          <a:p>
            <a:pPr lvl="1"/>
            <a:r>
              <a:rPr lang="en-GB" dirty="0" err="1" smtClean="0"/>
              <a:t>Crypsis</a:t>
            </a:r>
            <a:r>
              <a:rPr lang="en-GB" dirty="0" smtClean="0"/>
              <a:t> – shows an IR image of the vehicle’s background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6979" y="4113687"/>
            <a:ext cx="5229130" cy="2513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4616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Laser scanning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Basic principle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ALS components and processes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System characteristics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Variants of laser scanning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Thermal remote sensing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Principles of thermal remote sensing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Processing of thermal data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Thermal </a:t>
            </a:r>
            <a:r>
              <a:rPr lang="en-GB" dirty="0" smtClean="0">
                <a:sym typeface="Wingdings" panose="05000000000000000000" pitchFamily="2" charset="2"/>
              </a:rPr>
              <a:t>stealth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Next </a:t>
            </a:r>
            <a:r>
              <a:rPr lang="en-GB" dirty="0" smtClean="0">
                <a:sym typeface="Wingdings" panose="05000000000000000000" pitchFamily="2" charset="2"/>
              </a:rPr>
              <a:t>session</a:t>
            </a:r>
            <a:r>
              <a:rPr lang="en-GB" dirty="0" smtClean="0">
                <a:sym typeface="Wingdings" panose="05000000000000000000" pitchFamily="2" charset="2"/>
              </a:rPr>
              <a:t> </a:t>
            </a:r>
            <a:r>
              <a:rPr lang="en-GB" dirty="0" smtClean="0">
                <a:sym typeface="Wingdings" panose="05000000000000000000" pitchFamily="2" charset="2"/>
              </a:rPr>
              <a:t>we will look at the use of drones for remote sensing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28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Drone Operations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</a:t>
            </a:r>
            <a:r>
              <a:rPr lang="en-GB" dirty="0" smtClean="0"/>
              <a:t>chapters 10 </a:t>
            </a:r>
            <a:r>
              <a:rPr lang="en-GB" dirty="0"/>
              <a:t>and </a:t>
            </a:r>
            <a:r>
              <a:rPr lang="en-GB" dirty="0" smtClean="0"/>
              <a:t>12 </a:t>
            </a:r>
            <a:r>
              <a:rPr lang="en-GB" dirty="0"/>
              <a:t>of </a:t>
            </a:r>
            <a:r>
              <a:rPr lang="en-GB" i="1" dirty="0"/>
              <a:t>Introduction to Remote Sensing </a:t>
            </a:r>
            <a:r>
              <a:rPr lang="en-GB" dirty="0"/>
              <a:t>by Campbell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26521</TotalTime>
  <Words>1604</Words>
  <Application>Microsoft Office PowerPoint</Application>
  <PresentationFormat>On-screen Show (4:3)</PresentationFormat>
  <Paragraphs>172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Century Gothic</vt:lpstr>
      <vt:lpstr>Wingdings 3</vt:lpstr>
      <vt:lpstr>Wingdings</vt:lpstr>
      <vt:lpstr>Cambria Math</vt:lpstr>
      <vt:lpstr>Arial</vt:lpstr>
      <vt:lpstr>Slice</vt:lpstr>
      <vt:lpstr>Remote sensing and imaging</vt:lpstr>
      <vt:lpstr>Introduction</vt:lpstr>
      <vt:lpstr>Basic Principle</vt:lpstr>
      <vt:lpstr>ALS Components and Process</vt:lpstr>
      <vt:lpstr>ALS Components and Process</vt:lpstr>
      <vt:lpstr>ALS Components and Process</vt:lpstr>
      <vt:lpstr>Why Use ALS?</vt:lpstr>
      <vt:lpstr>Exercise</vt:lpstr>
      <vt:lpstr>Thermal Remote Sensing</vt:lpstr>
      <vt:lpstr>Physical Laws</vt:lpstr>
      <vt:lpstr>Physical laws</vt:lpstr>
      <vt:lpstr>Exercise</vt:lpstr>
      <vt:lpstr>Black Bodies and Emissivity</vt:lpstr>
      <vt:lpstr>Radiant and Kinetic temperatures</vt:lpstr>
      <vt:lpstr>Processing of Thermal Data</vt:lpstr>
      <vt:lpstr>Processing of Thermal Data</vt:lpstr>
      <vt:lpstr>DIURNAL TEMPERATURE CYCLE</vt:lpstr>
      <vt:lpstr>Diurnal temperature cycle</vt:lpstr>
      <vt:lpstr>Diurnal temperature Cycle</vt:lpstr>
      <vt:lpstr>Infrared signatures</vt:lpstr>
      <vt:lpstr>Infrared signatures</vt:lpstr>
      <vt:lpstr>Infrared signatures</vt:lpstr>
      <vt:lpstr>Thermal Stealth</vt:lpstr>
      <vt:lpstr>Thermal Stealth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142</cp:revision>
  <dcterms:created xsi:type="dcterms:W3CDTF">2017-06-08T10:43:23Z</dcterms:created>
  <dcterms:modified xsi:type="dcterms:W3CDTF">2018-04-05T13:21:28Z</dcterms:modified>
</cp:coreProperties>
</file>