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3"/>
  </p:notesMasterIdLst>
  <p:sldIdLst>
    <p:sldId id="256" r:id="rId2"/>
    <p:sldId id="257" r:id="rId3"/>
    <p:sldId id="258" r:id="rId4"/>
    <p:sldId id="259" r:id="rId5"/>
    <p:sldId id="260" r:id="rId6"/>
    <p:sldId id="261" r:id="rId7"/>
    <p:sldId id="267" r:id="rId8"/>
    <p:sldId id="262" r:id="rId9"/>
    <p:sldId id="271" r:id="rId10"/>
    <p:sldId id="272" r:id="rId11"/>
    <p:sldId id="266" r:id="rId12"/>
    <p:sldId id="289" r:id="rId13"/>
    <p:sldId id="291" r:id="rId14"/>
    <p:sldId id="292" r:id="rId15"/>
    <p:sldId id="288" r:id="rId16"/>
    <p:sldId id="263" r:id="rId17"/>
    <p:sldId id="270" r:id="rId18"/>
    <p:sldId id="269" r:id="rId19"/>
    <p:sldId id="264" r:id="rId20"/>
    <p:sldId id="265" r:id="rId21"/>
    <p:sldId id="29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3" autoAdjust="0"/>
    <p:restoredTop sz="94648" autoAdjust="0"/>
  </p:normalViewPr>
  <p:slideViewPr>
    <p:cSldViewPr snapToGrid="0">
      <p:cViewPr>
        <p:scale>
          <a:sx n="71" d="100"/>
          <a:sy n="71" d="100"/>
        </p:scale>
        <p:origin x="-480" y="20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5.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7.png"/><Relationship Id="rId5" Type="http://schemas.openxmlformats.org/officeDocument/2006/relationships/image" Target="../media/image4.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5.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7.png"/><Relationship Id="rId5" Type="http://schemas.openxmlformats.org/officeDocument/2006/relationships/image" Target="../media/image4.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t>
        <a:bodyPr/>
        <a:lstStyle/>
        <a:p>
          <a:endParaRPr lang="en-GB"/>
        </a:p>
      </dgm:t>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GB"/>
        </a:p>
      </dgm:t>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t>
        <a:bodyPr/>
        <a:lstStyle/>
        <a:p>
          <a:endParaRPr lang="en-GB"/>
        </a:p>
      </dgm:t>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GB"/>
        </a:p>
      </dgm:t>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t>
        <a:bodyPr/>
        <a:lstStyle/>
        <a:p>
          <a:endParaRPr lang="en-GB"/>
        </a:p>
      </dgm:t>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GB"/>
        </a:p>
      </dgm:t>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t>
        <a:bodyPr/>
        <a:lstStyle/>
        <a:p>
          <a:endParaRPr lang="en-GB"/>
        </a:p>
      </dgm:t>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t>
        <a:bodyPr/>
        <a:lstStyle/>
        <a:p>
          <a:endParaRPr lang="en-GB"/>
        </a:p>
      </dgm:t>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t>
        <a:bodyPr/>
        <a:lstStyle/>
        <a:p>
          <a:endParaRPr lang="en-GB"/>
        </a:p>
      </dgm:t>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a:noFill/>
        </a:ln>
      </dgm:spPr>
      <dgm:t>
        <a:bodyPr/>
        <a:lstStyle/>
        <a:p>
          <a:endParaRPr lang="en-GB"/>
        </a:p>
      </dgm:t>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t>
        <a:bodyPr/>
        <a:lstStyle/>
        <a:p>
          <a:endParaRPr lang="en-GB"/>
        </a:p>
      </dgm:t>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 xmlns:asvg="http://schemas.microsoft.com/office/drawing/2016/SVG/main" r:embed="rId12"/>
              </a:ext>
            </a:extLst>
          </a:blip>
          <a:stretch>
            <a:fillRect/>
          </a:stretch>
        </a:blipFill>
        <a:ln>
          <a:noFill/>
        </a:ln>
      </dgm:spPr>
      <dgm:t>
        <a:bodyPr/>
        <a:lstStyle/>
        <a:p>
          <a:endParaRPr lang="en-GB"/>
        </a:p>
      </dgm:t>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t>
        <a:bodyPr/>
        <a:lstStyle/>
        <a:p>
          <a:endParaRPr lang="en-GB"/>
        </a:p>
      </dgm:t>
    </dgm:pt>
  </dgm:ptLst>
  <dgm:cxnLst>
    <dgm:cxn modelId="{846D1DBF-C06D-4037-A58F-0B8E02F8EAB1}" type="presOf" srcId="{E20B5203-69EF-48B0-A080-BD60602CF99F}" destId="{3DF7FF53-117D-49FB-ADAC-A5DED1DA7180}" srcOrd="0" destOrd="0" presId="urn:microsoft.com/office/officeart/2018/5/layout/IconLeafLabelList"/>
    <dgm:cxn modelId="{EF728D36-F432-492B-B995-A79DB7511338}" srcId="{E20B5203-69EF-48B0-A080-BD60602CF99F}" destId="{AB4B0AD5-FAD2-4753-9EFA-EB99E792EAD1}" srcOrd="4" destOrd="0" parTransId="{08C62BCE-6CA1-4830-8F19-50394DCF1E21}" sibTransId="{1C9CE32C-30C8-4970-8D63-AB72702D5413}"/>
    <dgm:cxn modelId="{762F7FDC-7DAF-43C8-85C7-17008782F3B5}" type="presOf" srcId="{FBD585C9-F92B-4F52-B719-1FB317361C20}" destId="{5E999744-A8D0-4C8D-ADBE-AE3A23530DE6}" srcOrd="0" destOrd="0" presId="urn:microsoft.com/office/officeart/2018/5/layout/IconLeafLabelList"/>
    <dgm:cxn modelId="{409DD634-E226-4DFD-BE96-F7645C9A512C}" srcId="{E20B5203-69EF-48B0-A080-BD60602CF99F}" destId="{77242BC7-32D8-407D-BC5B-102C98398EAC}" srcOrd="1" destOrd="0" parTransId="{04C93E9A-CA98-44FA-BC96-1C6127F6579B}" sibTransId="{35AAF361-FBC0-480F-A082-1BA79585331F}"/>
    <dgm:cxn modelId="{0708D360-7789-417A-9116-1A874965A6E5}" type="presOf" srcId="{33156B39-1F73-440A-894E-B4841B0AA2DF}" destId="{2326EB5C-58FB-4300-82A8-E85AE6DD79FD}"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B0B12633-A9C9-4A76-B40D-38B9B7DE921F}" srcId="{E20B5203-69EF-48B0-A080-BD60602CF99F}" destId="{FBD585C9-F92B-4F52-B719-1FB317361C20}" srcOrd="0" destOrd="0" parTransId="{4A6F3921-32E2-40CB-9E5E-B9A878F1C136}" sibTransId="{773E1720-C7B6-4543-BE9D-C970DF67B995}"/>
    <dgm:cxn modelId="{AC14D258-8BFD-4C6A-8D7C-EECEAB12383A}" srcId="{E20B5203-69EF-48B0-A080-BD60602CF99F}" destId="{33156B39-1F73-440A-894E-B4841B0AA2DF}" srcOrd="3" destOrd="0" parTransId="{FA98B997-1D5F-4378-8DA3-8A898462DD5D}" sibTransId="{E3FAA6DD-B383-41B0-A019-171A1D51401A}"/>
    <dgm:cxn modelId="{211CEC3E-30CF-4926-A776-A7EEE7AB1F80}" type="presOf" srcId="{AB4B0AD5-FAD2-4753-9EFA-EB99E792EAD1}" destId="{D2EAC583-1085-4FEC-B533-8D6F20295656}"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B552680C-4CD8-4AE0-B71D-017467223F07}" type="presOf" srcId="{3B41E3EF-3045-4791-B890-5C837C508836}" destId="{F1B2DFAE-4A53-4CB3-8E29-2D76546D4FD0}" srcOrd="0" destOrd="0" presId="urn:microsoft.com/office/officeart/2018/5/layout/IconLeafLabelList"/>
    <dgm:cxn modelId="{3822FBA6-3F41-4046-AE6C-B9EC03111CA6}" type="presOf" srcId="{36A7C4D0-2358-4059-9960-298529F3C5B4}" destId="{EC909E4C-7B0C-44C0-9EB8-0A04EEB6021A}" srcOrd="0" destOrd="0" presId="urn:microsoft.com/office/officeart/2018/5/layout/IconLeafLabelList"/>
    <dgm:cxn modelId="{3232DC22-B1B5-4908-8FAC-1228F6809777}" type="presOf" srcId="{77242BC7-32D8-407D-BC5B-102C98398EAC}" destId="{EE27A0F1-939C-456F-B8FA-7589339D6F38}"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GB" sz="1300" kern="1200"/>
            <a:t>Introduction and Case study context</a:t>
          </a:r>
          <a:endParaRPr lang="en-US" sz="13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GB" sz="1300" kern="1200" dirty="0"/>
            <a:t>Evaluate Productivity tools</a:t>
          </a:r>
          <a:endParaRPr lang="en-US" sz="13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GB" sz="1300" kern="1200"/>
            <a:t>Evaluate Co0mmunication Tools</a:t>
          </a:r>
          <a:endParaRPr lang="en-US" sz="13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GB" sz="1300" kern="1200"/>
            <a:t>Design digital safety action plan</a:t>
          </a:r>
          <a:endParaRPr lang="en-US" sz="13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GB" sz="1300" kern="1200"/>
            <a:t>Conclusion</a:t>
          </a:r>
          <a:endParaRPr lang="en-US" sz="13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GB" sz="1300" kern="1200"/>
            <a:t>References</a:t>
          </a:r>
          <a:endParaRPr lang="en-US" sz="13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4D40F93-8F14-4A2A-9B85-40438780F9AE}" type="datetimeFigureOut">
              <a:rPr lang="en-GB" smtClean="0"/>
              <a:t>12/03/2026</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9DF9958-6127-406B-9BA2-023CFB5BFB4C}" type="slidenum">
              <a:rPr lang="en-GB" smtClean="0"/>
              <a:t>‹#›</a:t>
            </a:fld>
            <a:endParaRPr lang="en-GB"/>
          </a:p>
        </p:txBody>
      </p:sp>
    </p:spTree>
    <p:extLst>
      <p:ext uri="{BB962C8B-B14F-4D97-AF65-F5344CB8AC3E}">
        <p14:creationId xmlns:p14="http://schemas.microsoft.com/office/powerpoint/2010/main" val="2834161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DF9958-6127-406B-9BA2-023CFB5BFB4C}" type="slidenum">
              <a:rPr lang="en-GB" smtClean="0"/>
              <a:t>16</a:t>
            </a:fld>
            <a:endParaRPr lang="en-GB"/>
          </a:p>
        </p:txBody>
      </p:sp>
    </p:spTree>
    <p:extLst>
      <p:ext uri="{BB962C8B-B14F-4D97-AF65-F5344CB8AC3E}">
        <p14:creationId xmlns:p14="http://schemas.microsoft.com/office/powerpoint/2010/main" val="3393539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3/5/2026</a:t>
            </a:fld>
            <a:endParaRPr lang="en-US" dirty="0"/>
          </a:p>
        </p:txBody>
      </p:sp>
      <p:sp>
        <p:nvSpPr>
          <p:cNvPr id="5" name="Footer Placeholder 4">
            <a:extLst>
              <a:ext uri="{FF2B5EF4-FFF2-40B4-BE49-F238E27FC236}">
                <a16:creationId xmlns=""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14326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5" name="Footer Placeholder 4">
            <a:extLst>
              <a:ext uri="{FF2B5EF4-FFF2-40B4-BE49-F238E27FC236}">
                <a16:creationId xmlns=""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839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5" name="Footer Placeholder 4">
            <a:extLst>
              <a:ext uri="{FF2B5EF4-FFF2-40B4-BE49-F238E27FC236}">
                <a16:creationId xmlns=""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673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6" name="Footer Placeholder 5">
            <a:extLst>
              <a:ext uri="{FF2B5EF4-FFF2-40B4-BE49-F238E27FC236}">
                <a16:creationId xmlns=""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98274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8" name="Footer Placeholder 7">
            <a:extLst>
              <a:ext uri="{FF2B5EF4-FFF2-40B4-BE49-F238E27FC236}">
                <a16:creationId xmlns=""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61415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4" name="Footer Placeholder 3">
            <a:extLst>
              <a:ext uri="{FF2B5EF4-FFF2-40B4-BE49-F238E27FC236}">
                <a16:creationId xmlns=""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13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3" name="Footer Placeholder 2">
            <a:extLst>
              <a:ext uri="{FF2B5EF4-FFF2-40B4-BE49-F238E27FC236}">
                <a16:creationId xmlns=""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060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6" name="Footer Placeholder 5">
            <a:extLst>
              <a:ext uri="{FF2B5EF4-FFF2-40B4-BE49-F238E27FC236}">
                <a16:creationId xmlns=""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253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6" name="Footer Placeholder 5">
            <a:extLst>
              <a:ext uri="{FF2B5EF4-FFF2-40B4-BE49-F238E27FC236}">
                <a16:creationId xmlns=""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5134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5" name="Footer Placeholder 4">
            <a:extLst>
              <a:ext uri="{FF2B5EF4-FFF2-40B4-BE49-F238E27FC236}">
                <a16:creationId xmlns=""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83308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3/5/2026</a:t>
            </a:fld>
            <a:endParaRPr lang="en-US"/>
          </a:p>
        </p:txBody>
      </p:sp>
      <p:sp>
        <p:nvSpPr>
          <p:cNvPr id="5" name="Footer Placeholder 4">
            <a:extLst>
              <a:ext uri="{FF2B5EF4-FFF2-40B4-BE49-F238E27FC236}">
                <a16:creationId xmlns=""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56418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3/5/2026</a:t>
            </a:fld>
            <a:endParaRPr lang="en-US" dirty="0"/>
          </a:p>
        </p:txBody>
      </p:sp>
      <p:sp>
        <p:nvSpPr>
          <p:cNvPr id="5" name="Footer Placeholder 4">
            <a:extLst>
              <a:ext uri="{FF2B5EF4-FFF2-40B4-BE49-F238E27FC236}">
                <a16:creationId xmlns=""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2185096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hub.careinspectorate.com/how-we-support-improvement/quality-improvement-programmes-and-topics/digital-resource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 xmlns:a16="http://schemas.microsoft.com/office/drawing/2014/main" id="{798FE0E0-D95D-46EF-A375-475D4DB0ED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02546C73-B013-26D7-5757-1BB2A19E570B}"/>
              </a:ext>
            </a:extLst>
          </p:cNvPr>
          <p:cNvSpPr>
            <a:spLocks noGrp="1"/>
          </p:cNvSpPr>
          <p:nvPr>
            <p:ph type="ctrTitle"/>
          </p:nvPr>
        </p:nvSpPr>
        <p:spPr>
          <a:xfrm>
            <a:off x="640080" y="640080"/>
            <a:ext cx="6894575" cy="3566160"/>
          </a:xfrm>
        </p:spPr>
        <p:txBody>
          <a:bodyPr>
            <a:normAutofit fontScale="90000"/>
          </a:bodyPr>
          <a:lstStyle/>
          <a:p>
            <a:pPr>
              <a:lnSpc>
                <a:spcPct val="90000"/>
              </a:lnSpc>
            </a:pPr>
            <a:r>
              <a:rPr lang="en-GB" sz="8200" dirty="0"/>
              <a:t>Digital Skills and Research Method</a:t>
            </a:r>
            <a:br>
              <a:rPr lang="en-GB" sz="8200" dirty="0"/>
            </a:br>
            <a:r>
              <a:rPr lang="en-GB" sz="8200" dirty="0"/>
              <a:t>LCHS4007</a:t>
            </a:r>
          </a:p>
        </p:txBody>
      </p:sp>
      <p:sp>
        <p:nvSpPr>
          <p:cNvPr id="3" name="Subtitle 2">
            <a:extLst>
              <a:ext uri="{FF2B5EF4-FFF2-40B4-BE49-F238E27FC236}">
                <a16:creationId xmlns=""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fontScale="92500" lnSpcReduction="20000"/>
          </a:bodyPr>
          <a:lstStyle/>
          <a:p>
            <a:pPr>
              <a:lnSpc>
                <a:spcPct val="100000"/>
              </a:lnSpc>
            </a:pPr>
            <a:r>
              <a:rPr lang="en-GB" sz="2600" dirty="0"/>
              <a:t>Assessment 1: </a:t>
            </a:r>
            <a:r>
              <a:rPr lang="en-GB" sz="2600" dirty="0" smtClean="0"/>
              <a:t>Group 4 Presentation </a:t>
            </a:r>
            <a:endParaRPr lang="en-GB" sz="2600" dirty="0"/>
          </a:p>
          <a:p>
            <a:pPr>
              <a:lnSpc>
                <a:spcPct val="100000"/>
              </a:lnSpc>
            </a:pPr>
            <a:r>
              <a:rPr lang="en-GB" sz="2600" dirty="0"/>
              <a:t>Programme: Certificate of Higher Education in Health and Social Care</a:t>
            </a:r>
          </a:p>
          <a:p>
            <a:pPr>
              <a:lnSpc>
                <a:spcPct val="100000"/>
              </a:lnSpc>
            </a:pPr>
            <a:r>
              <a:rPr lang="en-GB" sz="2600" dirty="0"/>
              <a:t>Lecturer name</a:t>
            </a:r>
            <a:r>
              <a:rPr lang="en-GB" sz="2600" dirty="0" smtClean="0"/>
              <a:t>: Christopher </a:t>
            </a:r>
            <a:r>
              <a:rPr lang="en-GB" sz="2600" dirty="0" err="1" smtClean="0"/>
              <a:t>Mafuva</a:t>
            </a:r>
            <a:endParaRPr lang="en-GB" sz="2600" dirty="0"/>
          </a:p>
        </p:txBody>
      </p:sp>
      <p:sp>
        <p:nvSpPr>
          <p:cNvPr id="22" name="Rectangle 6">
            <a:extLst>
              <a:ext uri="{FF2B5EF4-FFF2-40B4-BE49-F238E27FC236}">
                <a16:creationId xmlns="" xmlns:a16="http://schemas.microsoft.com/office/drawing/2014/main" id="{2D82A42F-AEBE-4065-9792-036A904D856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59646"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1D5B"/>
          </a:solidFill>
          <a:ln w="38100" cap="rnd">
            <a:solidFill>
              <a:srgbClr val="BF1D5B"/>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 xmlns:a16="http://schemas.microsoft.com/office/drawing/2014/main" id="{501CF316-27D6-B951-9DD6-0D9D2A3FB99A}"/>
              </a:ext>
            </a:extLst>
          </p:cNvPr>
          <p:cNvPicPr>
            <a:picLocks noChangeAspect="1"/>
          </p:cNvPicPr>
          <p:nvPr/>
        </p:nvPicPr>
        <p:blipFill>
          <a:blip r:embed="rId2"/>
          <a:srcRect l="40913"/>
          <a:stretch>
            <a:fillRect/>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665DBBEF-238B-476B-96AB-8AAC3224ECE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 xmlns:a16="http://schemas.microsoft.com/office/drawing/2014/main" id="{C310F639-A208-8D0E-D118-D4066335D6C4}"/>
              </a:ext>
            </a:extLst>
          </p:cNvPr>
          <p:cNvSpPr>
            <a:spLocks noGrp="1"/>
          </p:cNvSpPr>
          <p:nvPr>
            <p:ph type="ctrTitle"/>
          </p:nvPr>
        </p:nvSpPr>
        <p:spPr>
          <a:xfrm>
            <a:off x="638882" y="639193"/>
            <a:ext cx="3571810" cy="3573516"/>
          </a:xfrm>
        </p:spPr>
        <p:txBody>
          <a:bodyPr>
            <a:normAutofit fontScale="90000"/>
          </a:bodyPr>
          <a:lstStyle/>
          <a:p>
            <a:pPr>
              <a:lnSpc>
                <a:spcPct val="90000"/>
              </a:lnSpc>
            </a:pPr>
            <a:r>
              <a:rPr lang="en-GB" sz="4100" dirty="0"/>
              <a:t>Enhancing staff training and professional communication at Greenfield Care Agency</a:t>
            </a:r>
          </a:p>
        </p:txBody>
      </p:sp>
      <p:sp>
        <p:nvSpPr>
          <p:cNvPr id="13" name="Rectangle 6">
            <a:extLst>
              <a:ext uri="{FF2B5EF4-FFF2-40B4-BE49-F238E27FC236}">
                <a16:creationId xmlns="" xmlns:a16="http://schemas.microsoft.com/office/drawing/2014/main" id="{3FCFB1DE-0B7E-48CC-BA90-B2AB0889F9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3278" y="4409267"/>
            <a:ext cx="3255095" cy="27432"/>
          </a:xfrm>
          <a:custGeom>
            <a:avLst/>
            <a:gdLst>
              <a:gd name="csX0" fmla="*/ 0 w 3255095"/>
              <a:gd name="csY0" fmla="*/ 0 h 27432"/>
              <a:gd name="csX1" fmla="*/ 618468 w 3255095"/>
              <a:gd name="csY1" fmla="*/ 0 h 27432"/>
              <a:gd name="csX2" fmla="*/ 1269487 w 3255095"/>
              <a:gd name="csY2" fmla="*/ 0 h 27432"/>
              <a:gd name="csX3" fmla="*/ 1953057 w 3255095"/>
              <a:gd name="csY3" fmla="*/ 0 h 27432"/>
              <a:gd name="csX4" fmla="*/ 2636627 w 3255095"/>
              <a:gd name="csY4" fmla="*/ 0 h 27432"/>
              <a:gd name="csX5" fmla="*/ 3255095 w 3255095"/>
              <a:gd name="csY5" fmla="*/ 0 h 27432"/>
              <a:gd name="csX6" fmla="*/ 3255095 w 3255095"/>
              <a:gd name="csY6" fmla="*/ 27432 h 27432"/>
              <a:gd name="csX7" fmla="*/ 2538974 w 3255095"/>
              <a:gd name="csY7" fmla="*/ 27432 h 27432"/>
              <a:gd name="csX8" fmla="*/ 1822853 w 3255095"/>
              <a:gd name="csY8" fmla="*/ 27432 h 27432"/>
              <a:gd name="csX9" fmla="*/ 1171834 w 3255095"/>
              <a:gd name="csY9" fmla="*/ 27432 h 27432"/>
              <a:gd name="csX10" fmla="*/ 0 w 3255095"/>
              <a:gd name="csY10" fmla="*/ 27432 h 27432"/>
              <a:gd name="csX11" fmla="*/ 0 w 3255095"/>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2494405419"/>
              </p:ext>
            </p:extLst>
          </p:nvPr>
        </p:nvGraphicFramePr>
        <p:xfrm>
          <a:off x="6313228" y="756478"/>
          <a:ext cx="4088554" cy="5252190"/>
        </p:xfrm>
        <a:graphic>
          <a:graphicData uri="http://schemas.openxmlformats.org/drawingml/2006/table">
            <a:tbl>
              <a:tblPr firstRow="1" bandRow="1">
                <a:tableStyleId>{3B4B98B0-60AC-42C2-AFA5-B58CD77FA1E5}</a:tableStyleId>
              </a:tblPr>
              <a:tblGrid>
                <a:gridCol w="2020994">
                  <a:extLst>
                    <a:ext uri="{9D8B030D-6E8A-4147-A177-3AD203B41FA5}">
                      <a16:colId xmlns="" xmlns:a16="http://schemas.microsoft.com/office/drawing/2014/main" val="933752240"/>
                    </a:ext>
                  </a:extLst>
                </a:gridCol>
                <a:gridCol w="2067560">
                  <a:extLst>
                    <a:ext uri="{9D8B030D-6E8A-4147-A177-3AD203B41FA5}">
                      <a16:colId xmlns="" xmlns:a16="http://schemas.microsoft.com/office/drawing/2014/main" val="3209040192"/>
                    </a:ext>
                  </a:extLst>
                </a:gridCol>
              </a:tblGrid>
              <a:tr h="984125">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 xmlns:a16="http://schemas.microsoft.com/office/drawing/2014/main" val="2535394150"/>
                  </a:ext>
                </a:extLst>
              </a:tr>
              <a:tr h="664950">
                <a:tc>
                  <a:txBody>
                    <a:bodyPr/>
                    <a:lstStyle/>
                    <a:p>
                      <a:r>
                        <a:rPr lang="en-GB" dirty="0" smtClean="0"/>
                        <a:t>ELAINE</a:t>
                      </a:r>
                      <a:r>
                        <a:rPr lang="en-GB" baseline="0" dirty="0" smtClean="0"/>
                        <a:t> </a:t>
                      </a:r>
                      <a:r>
                        <a:rPr lang="en-GB" baseline="0" dirty="0" smtClean="0"/>
                        <a:t>ELIZABETH </a:t>
                      </a:r>
                      <a:r>
                        <a:rPr lang="en-GB" baseline="0" dirty="0" smtClean="0"/>
                        <a:t>SAUNDERS</a:t>
                      </a:r>
                      <a:endParaRPr lang="en-GB" dirty="0"/>
                    </a:p>
                  </a:txBody>
                  <a:tcPr/>
                </a:tc>
                <a:tc>
                  <a:txBody>
                    <a:bodyPr/>
                    <a:lstStyle/>
                    <a:p>
                      <a:r>
                        <a:rPr lang="en-GB" dirty="0" smtClean="0"/>
                        <a:t>2321548 </a:t>
                      </a:r>
                      <a:endParaRPr lang="en-GB" dirty="0"/>
                    </a:p>
                  </a:txBody>
                  <a:tcPr/>
                </a:tc>
                <a:extLst>
                  <a:ext uri="{0D108BD9-81ED-4DB2-BD59-A6C34878D82A}">
                    <a16:rowId xmlns="" xmlns:a16="http://schemas.microsoft.com/office/drawing/2014/main" val="3576773117"/>
                  </a:ext>
                </a:extLst>
              </a:tr>
              <a:tr h="66495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ADEOLA</a:t>
                      </a:r>
                      <a:r>
                        <a:rPr lang="en-GB" baseline="0" dirty="0" smtClean="0"/>
                        <a:t> </a:t>
                      </a:r>
                      <a:r>
                        <a:rPr lang="en-GB" baseline="0" dirty="0" smtClean="0"/>
                        <a:t>MONSURAT </a:t>
                      </a:r>
                      <a:r>
                        <a:rPr lang="en-GB" baseline="0" dirty="0" smtClean="0"/>
                        <a:t>OLATUNJI</a:t>
                      </a:r>
                      <a:endParaRPr lang="en-GB" dirty="0" smtClean="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2533449 </a:t>
                      </a:r>
                    </a:p>
                  </a:txBody>
                  <a:tcPr/>
                </a:tc>
                <a:extLst>
                  <a:ext uri="{0D108BD9-81ED-4DB2-BD59-A6C34878D82A}">
                    <a16:rowId xmlns="" xmlns:a16="http://schemas.microsoft.com/office/drawing/2014/main" val="1747151769"/>
                  </a:ext>
                </a:extLst>
              </a:tr>
              <a:tr h="66495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AKM</a:t>
                      </a:r>
                      <a:r>
                        <a:rPr lang="en-GB" baseline="0" dirty="0" smtClean="0"/>
                        <a:t> </a:t>
                      </a:r>
                      <a:r>
                        <a:rPr lang="en-GB" baseline="0" dirty="0" smtClean="0"/>
                        <a:t>MAHBUBUR </a:t>
                      </a:r>
                      <a:r>
                        <a:rPr lang="en-GB" baseline="0" dirty="0" smtClean="0"/>
                        <a:t>RAHMAN</a:t>
                      </a:r>
                      <a:endParaRPr lang="en-GB" dirty="0" smtClean="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2533014 </a:t>
                      </a:r>
                      <a:endParaRPr lang="en-GB" dirty="0" smtClean="0"/>
                    </a:p>
                  </a:txBody>
                  <a:tcPr/>
                </a:tc>
                <a:extLst>
                  <a:ext uri="{0D108BD9-81ED-4DB2-BD59-A6C34878D82A}">
                    <a16:rowId xmlns="" xmlns:a16="http://schemas.microsoft.com/office/drawing/2014/main" val="3145154892"/>
                  </a:ext>
                </a:extLst>
              </a:tr>
              <a:tr h="66495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ANDERSON</a:t>
                      </a:r>
                      <a:r>
                        <a:rPr lang="en-GB" baseline="0" dirty="0" smtClean="0"/>
                        <a:t> SOGLO</a:t>
                      </a:r>
                      <a:endParaRPr lang="en-GB" dirty="0" smtClean="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2523957 </a:t>
                      </a:r>
                    </a:p>
                  </a:txBody>
                  <a:tcPr/>
                </a:tc>
                <a:extLst>
                  <a:ext uri="{0D108BD9-81ED-4DB2-BD59-A6C34878D82A}">
                    <a16:rowId xmlns="" xmlns:a16="http://schemas.microsoft.com/office/drawing/2014/main" val="1459886703"/>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 xmlns:a16="http://schemas.microsoft.com/office/drawing/2014/main" val="3759920117"/>
                  </a:ext>
                </a:extLst>
              </a:tr>
            </a:tbl>
          </a:graphicData>
        </a:graphic>
      </p:graphicFrame>
    </p:spTree>
    <p:extLst>
      <p:ext uri="{BB962C8B-B14F-4D97-AF65-F5344CB8AC3E}">
        <p14:creationId xmlns:p14="http://schemas.microsoft.com/office/powerpoint/2010/main" val="13532811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100EDD19-6802-4EC3-95CE-CFFAB042CF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 xmlns:a16="http://schemas.microsoft.com/office/drawing/2014/main" id="{DB17E863-922E-4C26-BD64-E8FD41D2866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7648607A-1099-FF96-FAB8-5D151462AFA5}"/>
              </a:ext>
            </a:extLst>
          </p:cNvPr>
          <p:cNvSpPr>
            <a:spLocks noGrp="1"/>
          </p:cNvSpPr>
          <p:nvPr>
            <p:ph type="title"/>
          </p:nvPr>
        </p:nvSpPr>
        <p:spPr>
          <a:xfrm>
            <a:off x="838200" y="365125"/>
            <a:ext cx="10515600" cy="1325563"/>
          </a:xfrm>
        </p:spPr>
        <p:txBody>
          <a:bodyPr>
            <a:normAutofit fontScale="90000"/>
          </a:bodyPr>
          <a:lstStyle/>
          <a:p>
            <a:r>
              <a:rPr lang="en-GB" sz="6600" b="1" dirty="0"/>
              <a:t>Acknowledgement of the use of AI</a:t>
            </a:r>
            <a:endParaRPr lang="en-GB" sz="6600" dirty="0"/>
          </a:p>
        </p:txBody>
      </p:sp>
      <p:sp>
        <p:nvSpPr>
          <p:cNvPr id="3" name="Content Placeholder 2">
            <a:extLst>
              <a:ext uri="{FF2B5EF4-FFF2-40B4-BE49-F238E27FC236}">
                <a16:creationId xmlns="" xmlns:a16="http://schemas.microsoft.com/office/drawing/2014/main" id="{B5E2C7CA-6A59-79A8-6929-1CDDB19ACF6F}"/>
              </a:ext>
            </a:extLst>
          </p:cNvPr>
          <p:cNvSpPr>
            <a:spLocks noGrp="1"/>
          </p:cNvSpPr>
          <p:nvPr>
            <p:ph idx="1"/>
          </p:nvPr>
        </p:nvSpPr>
        <p:spPr>
          <a:xfrm>
            <a:off x="838200" y="1929384"/>
            <a:ext cx="10515600" cy="4251960"/>
          </a:xfrm>
        </p:spPr>
        <p:txBody>
          <a:bodyPr>
            <a:normAutofit fontScale="85000" lnSpcReduction="20000"/>
          </a:bodyPr>
          <a:lstStyle/>
          <a:p>
            <a:pPr marL="0" indent="0">
              <a:buNone/>
            </a:pPr>
            <a:r>
              <a:rPr lang="en-GB" dirty="0" smtClean="0"/>
              <a:t>We </a:t>
            </a:r>
            <a:r>
              <a:rPr lang="en-GB" dirty="0"/>
              <a:t>acknowledge the use of Grammarly (https://www.grammarly.com/) on ADD DATE OF ACCESS HERE 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smtClean="0"/>
              <a:t>We </a:t>
            </a:r>
            <a:r>
              <a:rPr lang="en-GB" dirty="0"/>
              <a:t>confirm that </a:t>
            </a:r>
            <a:r>
              <a:rPr lang="en-GB" dirty="0" smtClean="0"/>
              <a:t>we </a:t>
            </a:r>
            <a:r>
              <a:rPr lang="en-GB" dirty="0"/>
              <a:t>have not presented any AI generated text as </a:t>
            </a:r>
            <a:r>
              <a:rPr lang="en-GB" dirty="0" smtClean="0"/>
              <a:t>our</a:t>
            </a:r>
            <a:r>
              <a:rPr lang="en-GB" dirty="0" smtClean="0"/>
              <a:t> </a:t>
            </a:r>
            <a:r>
              <a:rPr lang="en-GB" dirty="0"/>
              <a:t>own work. </a:t>
            </a:r>
            <a:r>
              <a:rPr lang="en-GB" dirty="0" smtClean="0"/>
              <a:t>We </a:t>
            </a:r>
            <a:r>
              <a:rPr lang="en-GB" dirty="0" smtClean="0"/>
              <a:t>confirm </a:t>
            </a:r>
            <a:r>
              <a:rPr lang="en-GB" dirty="0" smtClean="0"/>
              <a:t>we</a:t>
            </a:r>
            <a:r>
              <a:rPr lang="en-GB" dirty="0" smtClean="0"/>
              <a:t> </a:t>
            </a:r>
            <a:r>
              <a:rPr lang="en-GB" dirty="0"/>
              <a:t>have copies of </a:t>
            </a:r>
            <a:r>
              <a:rPr lang="en-GB" dirty="0" smtClean="0"/>
              <a:t>our</a:t>
            </a:r>
            <a:r>
              <a:rPr lang="en-GB" dirty="0" smtClean="0"/>
              <a:t> </a:t>
            </a:r>
            <a:r>
              <a:rPr lang="en-GB" dirty="0"/>
              <a:t>drafts, notes, and other resources </a:t>
            </a:r>
            <a:r>
              <a:rPr lang="en-GB" dirty="0" smtClean="0"/>
              <a:t>we </a:t>
            </a:r>
            <a:r>
              <a:rPr lang="en-GB" dirty="0"/>
              <a:t>used before, and after the use of AI tools which </a:t>
            </a:r>
            <a:r>
              <a:rPr lang="en-GB" dirty="0" smtClean="0"/>
              <a:t>we </a:t>
            </a:r>
            <a:r>
              <a:rPr lang="en-GB" dirty="0"/>
              <a:t>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247B6BBF-09F2-4A29-AE4E-3771E292481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sp>
        <p:nvSpPr>
          <p:cNvPr id="11" name="Rectangle 10">
            <a:extLst>
              <a:ext uri="{FF2B5EF4-FFF2-40B4-BE49-F238E27FC236}">
                <a16:creationId xmlns="" xmlns:a16="http://schemas.microsoft.com/office/drawing/2014/main" id="{535742DD-1B16-4E9D-B715-0D74B4574A6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 xmlns:a16="http://schemas.microsoft.com/office/drawing/2014/main" id="{279B48F1-7C82-D7BB-1B85-BB076C6CCC59}"/>
              </a:ext>
            </a:extLst>
          </p:cNvPr>
          <p:cNvGraphicFramePr>
            <a:graphicFrameLocks noGrp="1"/>
          </p:cNvGraphicFramePr>
          <p:nvPr>
            <p:ph idx="1"/>
            <p:extLst>
              <p:ext uri="{D42A27DB-BD31-4B8C-83A1-F6EECF244321}">
                <p14:modId xmlns:p14="http://schemas.microsoft.com/office/powerpoint/2010/main" val="148570414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A7D8930-D4DB-50E9-9422-9A2D145DEDEE}"/>
              </a:ext>
            </a:extLst>
          </p:cNvPr>
          <p:cNvSpPr>
            <a:spLocks noGrp="1"/>
          </p:cNvSpPr>
          <p:nvPr>
            <p:ph type="title"/>
          </p:nvPr>
        </p:nvSpPr>
        <p:spPr/>
        <p:txBody>
          <a:bodyPr/>
          <a:lstStyle/>
          <a:p>
            <a:r>
              <a:rPr lang="en-GB" dirty="0" smtClean="0"/>
              <a:t>Elaine: Introduction</a:t>
            </a:r>
            <a:endParaRPr lang="en-GB" dirty="0"/>
          </a:p>
        </p:txBody>
      </p:sp>
      <p:sp>
        <p:nvSpPr>
          <p:cNvPr id="3" name="Content Placeholder 2">
            <a:extLst>
              <a:ext uri="{FF2B5EF4-FFF2-40B4-BE49-F238E27FC236}">
                <a16:creationId xmlns="" xmlns:a16="http://schemas.microsoft.com/office/drawing/2014/main" id="{DDC9BF99-D00A-B1F2-2887-C3116BD8B241}"/>
              </a:ext>
            </a:extLst>
          </p:cNvPr>
          <p:cNvSpPr>
            <a:spLocks noGrp="1"/>
          </p:cNvSpPr>
          <p:nvPr>
            <p:ph idx="1"/>
          </p:nvPr>
        </p:nvSpPr>
        <p:spPr/>
        <p:txBody>
          <a:bodyPr>
            <a:normAutofit fontScale="25000" lnSpcReduction="20000"/>
          </a:bodyPr>
          <a:lstStyle/>
          <a:p>
            <a:pPr marL="0" indent="0">
              <a:buNone/>
            </a:pPr>
            <a:r>
              <a:rPr lang="en-US" sz="8000" dirty="0"/>
              <a:t>Greenfield home care agency is the place that helps older people stay independent at home with person center support. </a:t>
            </a:r>
            <a:endParaRPr lang="en-GB" sz="8000" dirty="0"/>
          </a:p>
          <a:p>
            <a:pPr marL="0" indent="0">
              <a:buNone/>
            </a:pPr>
            <a:r>
              <a:rPr lang="en-US" sz="8000" dirty="0" smtClean="0"/>
              <a:t>Staff </a:t>
            </a:r>
            <a:r>
              <a:rPr lang="en-US" sz="8000" dirty="0"/>
              <a:t>includes: </a:t>
            </a:r>
            <a:endParaRPr lang="en-GB" sz="8000" dirty="0"/>
          </a:p>
          <a:p>
            <a:pPr lvl="0"/>
            <a:r>
              <a:rPr lang="en-US" sz="8000" dirty="0"/>
              <a:t>Care planner</a:t>
            </a:r>
            <a:endParaRPr lang="en-GB" sz="8000" dirty="0"/>
          </a:p>
          <a:p>
            <a:pPr lvl="0"/>
            <a:r>
              <a:rPr lang="en-US" sz="8000" dirty="0"/>
              <a:t>Domiciliary care workers</a:t>
            </a:r>
            <a:endParaRPr lang="en-GB" sz="8000" dirty="0"/>
          </a:p>
          <a:p>
            <a:pPr lvl="0"/>
            <a:r>
              <a:rPr lang="en-US" sz="8000" dirty="0"/>
              <a:t>Health care assistance</a:t>
            </a:r>
            <a:endParaRPr lang="en-GB" sz="8000" dirty="0"/>
          </a:p>
          <a:p>
            <a:pPr lvl="0"/>
            <a:r>
              <a:rPr lang="en-US" sz="8000" dirty="0"/>
              <a:t>Executive staff </a:t>
            </a:r>
            <a:endParaRPr lang="en-GB" sz="8000" dirty="0"/>
          </a:p>
          <a:p>
            <a:pPr marL="0" indent="0">
              <a:buNone/>
            </a:pPr>
            <a:r>
              <a:rPr lang="en-US" sz="8000" dirty="0"/>
              <a:t>They switched to Microsoft 365 to make communication better, scheduling easier and documentation smother. </a:t>
            </a:r>
            <a:endParaRPr lang="en-GB" sz="8000" dirty="0"/>
          </a:p>
          <a:p>
            <a:pPr marL="0" indent="0">
              <a:buNone/>
            </a:pPr>
            <a:r>
              <a:rPr lang="en-US" sz="8000" dirty="0"/>
              <a:t>A lot of employees feel unsure about these tools; they struggle to get used to them.</a:t>
            </a:r>
            <a:endParaRPr lang="en-GB" sz="8000" dirty="0"/>
          </a:p>
          <a:p>
            <a:pPr marL="0" lvl="0" indent="0">
              <a:buNone/>
            </a:pPr>
            <a:r>
              <a:rPr lang="en-US" sz="9600" dirty="0"/>
              <a:t> </a:t>
            </a:r>
            <a:endParaRPr lang="en-GB" sz="9600" dirty="0"/>
          </a:p>
          <a:p>
            <a:pPr marL="0" indent="0">
              <a:lnSpc>
                <a:spcPct val="90000"/>
              </a:lnSpc>
              <a:buNone/>
            </a:pPr>
            <a:r>
              <a:rPr lang="en-US" dirty="0" smtClean="0">
                <a:solidFill>
                  <a:schemeClr val="bg1"/>
                </a:solidFill>
                <a:latin typeface="Arial" panose="020B0604020202020204" pitchFamily="34" charset="0"/>
                <a:cs typeface="Arial" panose="020B0604020202020204" pitchFamily="34" charset="0"/>
              </a:rPr>
              <a:t>11)Greenfield </a:t>
            </a:r>
            <a:r>
              <a:rPr lang="en-US" dirty="0">
                <a:solidFill>
                  <a:schemeClr val="bg1"/>
                </a:solidFill>
                <a:latin typeface="Arial" panose="020B0604020202020204" pitchFamily="34" charset="0"/>
                <a:cs typeface="Arial" panose="020B0604020202020204" pitchFamily="34" charset="0"/>
              </a:rPr>
              <a:t>home care agency is the place that helps </a:t>
            </a:r>
            <a:r>
              <a:rPr lang="en-US" dirty="0" smtClean="0">
                <a:solidFill>
                  <a:schemeClr val="bg1"/>
                </a:solidFill>
                <a:latin typeface="Arial" panose="020B0604020202020204" pitchFamily="34" charset="0"/>
                <a:cs typeface="Arial" panose="020B0604020202020204" pitchFamily="34" charset="0"/>
              </a:rPr>
              <a:t>)Greenfield </a:t>
            </a:r>
            <a:r>
              <a:rPr lang="en-US" dirty="0">
                <a:solidFill>
                  <a:schemeClr val="bg1"/>
                </a:solidFill>
                <a:latin typeface="Arial" panose="020B0604020202020204" pitchFamily="34" charset="0"/>
                <a:cs typeface="Arial" panose="020B0604020202020204" pitchFamily="34" charset="0"/>
              </a:rPr>
              <a:t>home care agency is the place that helps older </a:t>
            </a:r>
            <a:r>
              <a:rPr lang="en-US" dirty="0" smtClean="0">
                <a:solidFill>
                  <a:schemeClr val="bg1"/>
                </a:solidFill>
                <a:latin typeface="Arial" panose="020B0604020202020204" pitchFamily="34" charset="0"/>
                <a:cs typeface="Arial" panose="020B0604020202020204" pitchFamily="34" charset="0"/>
              </a:rPr>
              <a:t>Helping </a:t>
            </a:r>
            <a:r>
              <a:rPr lang="en-US" dirty="0">
                <a:solidFill>
                  <a:schemeClr val="bg1"/>
                </a:solidFill>
                <a:latin typeface="Arial" panose="020B0604020202020204" pitchFamily="34" charset="0"/>
                <a:cs typeface="Arial" panose="020B0604020202020204" pitchFamily="34" charset="0"/>
              </a:rPr>
              <a:t>adult people </a:t>
            </a:r>
            <a:r>
              <a:rPr lang="en-US" dirty="0" smtClean="0">
                <a:solidFill>
                  <a:schemeClr val="bg1"/>
                </a:solidFill>
                <a:latin typeface="Arial" panose="020B0604020202020204" pitchFamily="34" charset="0"/>
                <a:cs typeface="Arial" panose="020B0604020202020204" pitchFamily="34" charset="0"/>
              </a:rPr>
              <a:t>l</a:t>
            </a:r>
          </a:p>
          <a:p>
            <a:pPr marL="0" indent="0">
              <a:lnSpc>
                <a:spcPct val="90000"/>
              </a:lnSpc>
              <a:buNone/>
            </a:pPr>
            <a:endParaRPr lang="en-US" dirty="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US" dirty="0" smtClean="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US" dirty="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US" dirty="0" smtClean="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US" dirty="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US" dirty="0" smtClean="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US" dirty="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US" dirty="0" smtClean="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857304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DFA418-EC58-0146-73FF-44B1C925DE2D}"/>
              </a:ext>
            </a:extLst>
          </p:cNvPr>
          <p:cNvSpPr>
            <a:spLocks noGrp="1"/>
          </p:cNvSpPr>
          <p:nvPr>
            <p:ph type="title"/>
          </p:nvPr>
        </p:nvSpPr>
        <p:spPr/>
        <p:txBody>
          <a:bodyPr/>
          <a:lstStyle/>
          <a:p>
            <a:r>
              <a:rPr lang="en-GB" dirty="0" smtClean="0"/>
              <a:t>Use of MS Word at Greenfield</a:t>
            </a:r>
            <a:endParaRPr lang="en-GB" dirty="0"/>
          </a:p>
        </p:txBody>
      </p:sp>
      <p:sp>
        <p:nvSpPr>
          <p:cNvPr id="3" name="Content Placeholder 2">
            <a:extLst>
              <a:ext uri="{FF2B5EF4-FFF2-40B4-BE49-F238E27FC236}">
                <a16:creationId xmlns="" xmlns:a16="http://schemas.microsoft.com/office/drawing/2014/main" id="{3FD69775-5259-9A7D-23BE-3EFC81FC908A}"/>
              </a:ext>
            </a:extLst>
          </p:cNvPr>
          <p:cNvSpPr>
            <a:spLocks noGrp="1"/>
          </p:cNvSpPr>
          <p:nvPr>
            <p:ph idx="1"/>
          </p:nvPr>
        </p:nvSpPr>
        <p:spPr/>
        <p:txBody>
          <a:bodyPr>
            <a:noAutofit/>
          </a:bodyPr>
          <a:lstStyle/>
          <a:p>
            <a:pPr marL="0" indent="0">
              <a:buNone/>
            </a:pPr>
            <a:r>
              <a:rPr lang="en-US" sz="2000" dirty="0"/>
              <a:t>Microsoft word is used to draft report, summarize meetings, write emails, to edit and create documents, view documents, spell check, letter writing and editing</a:t>
            </a:r>
            <a:endParaRPr lang="en-GB" sz="2000" dirty="0"/>
          </a:p>
          <a:p>
            <a:pPr marL="0" indent="0">
              <a:buNone/>
            </a:pPr>
            <a:r>
              <a:rPr lang="en-US" sz="2000" dirty="0"/>
              <a:t> </a:t>
            </a:r>
            <a:r>
              <a:rPr lang="en-US" sz="2000" dirty="0" smtClean="0"/>
              <a:t>The </a:t>
            </a:r>
            <a:r>
              <a:rPr lang="en-US" sz="2000" dirty="0"/>
              <a:t>Greenfield Home Care agency provides person-centered support for older adults who live independently in the community.</a:t>
            </a:r>
            <a:endParaRPr lang="en-GB" sz="2000" dirty="0"/>
          </a:p>
          <a:p>
            <a:pPr marL="0" indent="0">
              <a:buNone/>
            </a:pPr>
            <a:r>
              <a:rPr lang="en-US" sz="2000" dirty="0"/>
              <a:t>With the introduction of Microsoft 365 word to improve communication, scheduling, and documentation the following can be made easy and simple</a:t>
            </a:r>
            <a:endParaRPr lang="en-GB" sz="2000" dirty="0"/>
          </a:p>
          <a:p>
            <a:r>
              <a:rPr lang="en-US" sz="2000" dirty="0" smtClean="0"/>
              <a:t>Writing </a:t>
            </a:r>
            <a:r>
              <a:rPr lang="en-US" sz="2000" dirty="0"/>
              <a:t>letters</a:t>
            </a:r>
            <a:endParaRPr lang="en-GB" sz="2000" dirty="0"/>
          </a:p>
          <a:p>
            <a:r>
              <a:rPr lang="en-US" sz="2000" dirty="0" smtClean="0"/>
              <a:t>Sending </a:t>
            </a:r>
            <a:r>
              <a:rPr lang="en-US" sz="2000" dirty="0"/>
              <a:t>emails</a:t>
            </a:r>
            <a:endParaRPr lang="en-GB" sz="2000" dirty="0"/>
          </a:p>
          <a:p>
            <a:r>
              <a:rPr lang="en-US" sz="2000" dirty="0" smtClean="0"/>
              <a:t>Collaborating </a:t>
            </a:r>
            <a:endParaRPr lang="en-GB" sz="2000" dirty="0"/>
          </a:p>
          <a:p>
            <a:r>
              <a:rPr lang="en-US" sz="2000" dirty="0"/>
              <a:t>S</a:t>
            </a:r>
            <a:r>
              <a:rPr lang="en-US" sz="2000" dirty="0" smtClean="0"/>
              <a:t>ummarize </a:t>
            </a:r>
            <a:r>
              <a:rPr lang="en-US" sz="2000" dirty="0"/>
              <a:t>meetings</a:t>
            </a:r>
            <a:endParaRPr lang="en-GB" sz="2000" dirty="0"/>
          </a:p>
          <a:p>
            <a:endParaRPr lang="en-GB" sz="2000" dirty="0"/>
          </a:p>
        </p:txBody>
      </p:sp>
    </p:spTree>
    <p:extLst>
      <p:ext uri="{BB962C8B-B14F-4D97-AF65-F5344CB8AC3E}">
        <p14:creationId xmlns:p14="http://schemas.microsoft.com/office/powerpoint/2010/main" val="3130983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3667536-D3A5-8383-0588-21AD3F3AD03E}"/>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 xmlns:a16="http://schemas.microsoft.com/office/drawing/2014/main" id="{EE18439F-BD54-AE97-F112-BED973A2A548}"/>
              </a:ext>
            </a:extLst>
          </p:cNvPr>
          <p:cNvGraphicFramePr>
            <a:graphicFrameLocks noGrp="1"/>
          </p:cNvGraphicFramePr>
          <p:nvPr>
            <p:ph idx="1"/>
            <p:extLst>
              <p:ext uri="{D42A27DB-BD31-4B8C-83A1-F6EECF244321}">
                <p14:modId xmlns:p14="http://schemas.microsoft.com/office/powerpoint/2010/main" val="2910001316"/>
              </p:ext>
            </p:extLst>
          </p:nvPr>
        </p:nvGraphicFramePr>
        <p:xfrm>
          <a:off x="838200" y="1928813"/>
          <a:ext cx="10515600" cy="4866640"/>
        </p:xfrm>
        <a:graphic>
          <a:graphicData uri="http://schemas.openxmlformats.org/drawingml/2006/table">
            <a:tbl>
              <a:tblPr firstRow="1" bandRow="1">
                <a:tableStyleId>{5C22544A-7EE6-4342-B048-85BDC9FD1C3A}</a:tableStyleId>
              </a:tblPr>
              <a:tblGrid>
                <a:gridCol w="5257800">
                  <a:extLst>
                    <a:ext uri="{9D8B030D-6E8A-4147-A177-3AD203B41FA5}">
                      <a16:colId xmlns="" xmlns:a16="http://schemas.microsoft.com/office/drawing/2014/main" val="1109808954"/>
                    </a:ext>
                  </a:extLst>
                </a:gridCol>
                <a:gridCol w="5257800">
                  <a:extLst>
                    <a:ext uri="{9D8B030D-6E8A-4147-A177-3AD203B41FA5}">
                      <a16:colId xmlns="" xmlns:a16="http://schemas.microsoft.com/office/drawing/2014/main" val="4102497299"/>
                    </a:ext>
                  </a:extLst>
                </a:gridCol>
              </a:tblGrid>
              <a:tr h="370840">
                <a:tc>
                  <a:txBody>
                    <a:bodyPr/>
                    <a:lstStyle/>
                    <a:p>
                      <a:r>
                        <a:rPr lang="en-GB" dirty="0"/>
                        <a:t>Benefits</a:t>
                      </a:r>
                    </a:p>
                  </a:txBody>
                  <a:tcPr/>
                </a:tc>
                <a:tc>
                  <a:txBody>
                    <a:bodyPr/>
                    <a:lstStyle/>
                    <a:p>
                      <a:r>
                        <a:rPr lang="en-GB" dirty="0"/>
                        <a:t>Limitations</a:t>
                      </a:r>
                    </a:p>
                  </a:txBody>
                  <a:tcPr/>
                </a:tc>
                <a:extLst>
                  <a:ext uri="{0D108BD9-81ED-4DB2-BD59-A6C34878D82A}">
                    <a16:rowId xmlns="" xmlns:a16="http://schemas.microsoft.com/office/drawing/2014/main" val="2601703228"/>
                  </a:ext>
                </a:extLst>
              </a:tr>
              <a:tr h="370840">
                <a:tc>
                  <a:txBody>
                    <a:bodyPr/>
                    <a:lstStyle/>
                    <a:p>
                      <a:r>
                        <a:rPr lang="en-US" sz="1800" kern="1200" dirty="0" smtClean="0">
                          <a:solidFill>
                            <a:schemeClr val="dk1"/>
                          </a:solidFill>
                          <a:effectLst/>
                          <a:latin typeface="+mn-lt"/>
                          <a:ea typeface="+mn-ea"/>
                          <a:cs typeface="+mn-cs"/>
                        </a:rPr>
                        <a:t>Keeping clear records  of clients visit</a:t>
                      </a:r>
                    </a:p>
                    <a:p>
                      <a:endParaRPr lang="en-GB" sz="1800" kern="1200" dirty="0" smtClean="0">
                        <a:solidFill>
                          <a:schemeClr val="dk1"/>
                        </a:solidFill>
                        <a:effectLst/>
                        <a:latin typeface="+mn-lt"/>
                        <a:ea typeface="+mn-ea"/>
                        <a:cs typeface="+mn-cs"/>
                      </a:endParaRPr>
                    </a:p>
                    <a:p>
                      <a:r>
                        <a:rPr lang="en-US" sz="1800" kern="1200" dirty="0" smtClean="0">
                          <a:solidFill>
                            <a:schemeClr val="dk1"/>
                          </a:solidFill>
                          <a:effectLst/>
                          <a:latin typeface="+mn-lt"/>
                          <a:ea typeface="+mn-ea"/>
                          <a:cs typeface="+mn-cs"/>
                        </a:rPr>
                        <a:t>Write</a:t>
                      </a:r>
                      <a:r>
                        <a:rPr lang="en-US" sz="1800" kern="1200" baseline="0" dirty="0" smtClean="0">
                          <a:solidFill>
                            <a:schemeClr val="dk1"/>
                          </a:solidFill>
                          <a:effectLst/>
                          <a:latin typeface="+mn-lt"/>
                          <a:ea typeface="+mn-ea"/>
                          <a:cs typeface="+mn-cs"/>
                        </a:rPr>
                        <a:t> and letters easily to staff</a:t>
                      </a:r>
                    </a:p>
                    <a:p>
                      <a:endParaRPr lang="en-US" sz="1800" kern="1200" baseline="0" dirty="0" smtClean="0">
                        <a:solidFill>
                          <a:schemeClr val="dk1"/>
                        </a:solidFill>
                        <a:effectLst/>
                        <a:latin typeface="+mn-lt"/>
                        <a:ea typeface="+mn-ea"/>
                        <a:cs typeface="+mn-cs"/>
                      </a:endParaRPr>
                    </a:p>
                    <a:p>
                      <a:r>
                        <a:rPr lang="en-US" sz="1800" kern="1200" baseline="0" dirty="0" smtClean="0">
                          <a:solidFill>
                            <a:schemeClr val="dk1"/>
                          </a:solidFill>
                          <a:effectLst/>
                          <a:latin typeface="+mn-lt"/>
                          <a:ea typeface="+mn-ea"/>
                          <a:cs typeface="+mn-cs"/>
                        </a:rPr>
                        <a:t>Sending emails to the GP</a:t>
                      </a:r>
                    </a:p>
                    <a:p>
                      <a:endParaRPr lang="en-US" sz="1800" kern="1200" baseline="0" dirty="0" smtClean="0">
                        <a:solidFill>
                          <a:schemeClr val="dk1"/>
                        </a:solidFill>
                        <a:effectLst/>
                        <a:latin typeface="+mn-lt"/>
                        <a:ea typeface="+mn-ea"/>
                        <a:cs typeface="+mn-cs"/>
                      </a:endParaRPr>
                    </a:p>
                    <a:p>
                      <a:r>
                        <a:rPr lang="en-US" sz="1800" kern="1200" baseline="0" dirty="0" smtClean="0">
                          <a:solidFill>
                            <a:schemeClr val="dk1"/>
                          </a:solidFill>
                          <a:effectLst/>
                          <a:latin typeface="+mn-lt"/>
                          <a:ea typeface="+mn-ea"/>
                          <a:cs typeface="+mn-cs"/>
                        </a:rPr>
                        <a:t>Writing daily reports</a:t>
                      </a:r>
                    </a:p>
                    <a:p>
                      <a:endParaRPr lang="en-US" sz="1800" kern="1200" baseline="0" dirty="0" smtClean="0">
                        <a:solidFill>
                          <a:schemeClr val="dk1"/>
                        </a:solidFill>
                        <a:effectLst/>
                        <a:latin typeface="+mn-lt"/>
                        <a:ea typeface="+mn-ea"/>
                        <a:cs typeface="+mn-cs"/>
                      </a:endParaRPr>
                    </a:p>
                    <a:p>
                      <a:r>
                        <a:rPr lang="en-US" sz="1800" kern="1200" baseline="0" dirty="0" smtClean="0">
                          <a:solidFill>
                            <a:schemeClr val="dk1"/>
                          </a:solidFill>
                          <a:effectLst/>
                          <a:latin typeface="+mn-lt"/>
                          <a:ea typeface="+mn-ea"/>
                          <a:cs typeface="+mn-cs"/>
                        </a:rPr>
                        <a:t>Communicate with staff during visits and feedback</a:t>
                      </a:r>
                      <a:endParaRPr lang="en-GB" sz="1800" kern="1200" dirty="0" smtClean="0">
                        <a:solidFill>
                          <a:schemeClr val="dk1"/>
                        </a:solidFill>
                        <a:effectLst/>
                        <a:latin typeface="+mn-lt"/>
                        <a:ea typeface="+mn-ea"/>
                        <a:cs typeface="+mn-cs"/>
                      </a:endParaRPr>
                    </a:p>
                    <a:p>
                      <a:endParaRPr lang="en-GB" dirty="0"/>
                    </a:p>
                  </a:txBody>
                  <a:tcPr/>
                </a:tc>
                <a:tc>
                  <a:txBody>
                    <a:bodyPr/>
                    <a:lstStyle/>
                    <a:p>
                      <a:r>
                        <a:rPr lang="en-US" sz="1800" kern="1200" dirty="0" smtClean="0">
                          <a:solidFill>
                            <a:schemeClr val="dk1"/>
                          </a:solidFill>
                          <a:effectLst/>
                          <a:latin typeface="+mn-lt"/>
                          <a:ea typeface="+mn-ea"/>
                          <a:cs typeface="+mn-cs"/>
                        </a:rPr>
                        <a:t>It can be very costly</a:t>
                      </a:r>
                    </a:p>
                    <a:p>
                      <a:endParaRPr lang="en-US" sz="1800" kern="1200" dirty="0" smtClean="0">
                        <a:solidFill>
                          <a:schemeClr val="dk1"/>
                        </a:solidFill>
                        <a:effectLst/>
                        <a:latin typeface="+mn-lt"/>
                        <a:ea typeface="+mn-ea"/>
                        <a:cs typeface="+mn-cs"/>
                      </a:endParaRPr>
                    </a:p>
                    <a:p>
                      <a:r>
                        <a:rPr lang="en-US" sz="1800" kern="1200" dirty="0" smtClean="0">
                          <a:solidFill>
                            <a:schemeClr val="dk1"/>
                          </a:solidFill>
                          <a:effectLst/>
                          <a:latin typeface="+mn-lt"/>
                          <a:ea typeface="+mn-ea"/>
                          <a:cs typeface="+mn-cs"/>
                        </a:rPr>
                        <a:t>Computer crash</a:t>
                      </a:r>
                    </a:p>
                    <a:p>
                      <a:endParaRPr lang="en-US" sz="1800" kern="1200" dirty="0" smtClean="0">
                        <a:solidFill>
                          <a:schemeClr val="dk1"/>
                        </a:solidFill>
                        <a:effectLst/>
                        <a:latin typeface="+mn-lt"/>
                        <a:ea typeface="+mn-ea"/>
                        <a:cs typeface="+mn-cs"/>
                      </a:endParaRPr>
                    </a:p>
                    <a:p>
                      <a:r>
                        <a:rPr lang="en-US" sz="1800" kern="1200" dirty="0" smtClean="0">
                          <a:solidFill>
                            <a:schemeClr val="dk1"/>
                          </a:solidFill>
                          <a:effectLst/>
                          <a:latin typeface="+mn-lt"/>
                          <a:ea typeface="+mn-ea"/>
                          <a:cs typeface="+mn-cs"/>
                        </a:rPr>
                        <a:t>Human typing error</a:t>
                      </a:r>
                    </a:p>
                    <a:p>
                      <a:endParaRPr lang="en-US" sz="1800" kern="1200" dirty="0" smtClean="0">
                        <a:solidFill>
                          <a:schemeClr val="dk1"/>
                        </a:solidFill>
                        <a:effectLst/>
                        <a:latin typeface="+mn-lt"/>
                        <a:ea typeface="+mn-ea"/>
                        <a:cs typeface="+mn-cs"/>
                      </a:endParaRPr>
                    </a:p>
                    <a:p>
                      <a:r>
                        <a:rPr lang="en-US" sz="1800" kern="1200" dirty="0" smtClean="0">
                          <a:solidFill>
                            <a:schemeClr val="dk1"/>
                          </a:solidFill>
                          <a:effectLst/>
                          <a:latin typeface="+mn-lt"/>
                          <a:ea typeface="+mn-ea"/>
                          <a:cs typeface="+mn-cs"/>
                        </a:rPr>
                        <a:t>Security risk as client</a:t>
                      </a:r>
                      <a:r>
                        <a:rPr lang="en-US" sz="1800" kern="1200" baseline="0" dirty="0" smtClean="0">
                          <a:solidFill>
                            <a:schemeClr val="dk1"/>
                          </a:solidFill>
                          <a:effectLst/>
                          <a:latin typeface="+mn-lt"/>
                          <a:ea typeface="+mn-ea"/>
                          <a:cs typeface="+mn-cs"/>
                        </a:rPr>
                        <a:t> information can be accessed by wrong person</a:t>
                      </a:r>
                      <a:endParaRPr lang="en-US" sz="1800" kern="1200" dirty="0" smtClean="0">
                        <a:solidFill>
                          <a:schemeClr val="dk1"/>
                        </a:solidFill>
                        <a:effectLst/>
                        <a:latin typeface="+mn-lt"/>
                        <a:ea typeface="+mn-ea"/>
                        <a:cs typeface="+mn-cs"/>
                      </a:endParaRPr>
                    </a:p>
                    <a:p>
                      <a:endParaRPr lang="en-GB" sz="1800" kern="1200" dirty="0" smtClean="0">
                        <a:solidFill>
                          <a:schemeClr val="dk1"/>
                        </a:solidFill>
                        <a:effectLst/>
                        <a:latin typeface="+mn-lt"/>
                        <a:ea typeface="+mn-ea"/>
                        <a:cs typeface="+mn-cs"/>
                      </a:endParaRPr>
                    </a:p>
                    <a:p>
                      <a:endParaRPr lang="en-GB" sz="1800" kern="1200" dirty="0" smtClean="0">
                        <a:solidFill>
                          <a:schemeClr val="dk1"/>
                        </a:solidFill>
                        <a:effectLst/>
                        <a:latin typeface="+mn-lt"/>
                        <a:ea typeface="+mn-ea"/>
                        <a:cs typeface="+mn-cs"/>
                      </a:endParaRPr>
                    </a:p>
                    <a:p>
                      <a:r>
                        <a:rPr lang="en-US" sz="1800" b="1" kern="1200" dirty="0" smtClean="0">
                          <a:solidFill>
                            <a:schemeClr val="dk1"/>
                          </a:solidFill>
                          <a:effectLst/>
                          <a:latin typeface="+mn-lt"/>
                          <a:ea typeface="+mn-ea"/>
                          <a:cs typeface="+mn-cs"/>
                        </a:rPr>
                        <a:t> </a:t>
                      </a:r>
                      <a:endParaRPr lang="en-GB" sz="1800" kern="1200" dirty="0" smtClean="0">
                        <a:solidFill>
                          <a:schemeClr val="dk1"/>
                        </a:solidFill>
                        <a:effectLst/>
                        <a:latin typeface="+mn-lt"/>
                        <a:ea typeface="+mn-ea"/>
                        <a:cs typeface="+mn-cs"/>
                      </a:endParaRPr>
                    </a:p>
                    <a:p>
                      <a:endParaRPr lang="en-GB" dirty="0"/>
                    </a:p>
                  </a:txBody>
                  <a:tcPr/>
                </a:tc>
                <a:extLst>
                  <a:ext uri="{0D108BD9-81ED-4DB2-BD59-A6C34878D82A}">
                    <a16:rowId xmlns="" xmlns:a16="http://schemas.microsoft.com/office/drawing/2014/main" val="2567844958"/>
                  </a:ext>
                </a:extLst>
              </a:tr>
              <a:tr h="370840">
                <a:tc>
                  <a:txBody>
                    <a:bodyPr/>
                    <a:lstStyle/>
                    <a:p>
                      <a:endParaRPr lang="en-GB"/>
                    </a:p>
                  </a:txBody>
                  <a:tcPr/>
                </a:tc>
                <a:tc>
                  <a:txBody>
                    <a:bodyPr/>
                    <a:lstStyle/>
                    <a:p>
                      <a:endParaRPr lang="en-GB"/>
                    </a:p>
                  </a:txBody>
                  <a:tcPr/>
                </a:tc>
                <a:extLst>
                  <a:ext uri="{0D108BD9-81ED-4DB2-BD59-A6C34878D82A}">
                    <a16:rowId xmlns="" xmlns:a16="http://schemas.microsoft.com/office/drawing/2014/main" val="816450203"/>
                  </a:ext>
                </a:extLst>
              </a:tr>
              <a:tr h="370840">
                <a:tc>
                  <a:txBody>
                    <a:bodyPr/>
                    <a:lstStyle/>
                    <a:p>
                      <a:endParaRPr lang="en-GB"/>
                    </a:p>
                  </a:txBody>
                  <a:tcPr/>
                </a:tc>
                <a:tc>
                  <a:txBody>
                    <a:bodyPr/>
                    <a:lstStyle/>
                    <a:p>
                      <a:endParaRPr lang="en-GB"/>
                    </a:p>
                  </a:txBody>
                  <a:tcPr/>
                </a:tc>
                <a:extLst>
                  <a:ext uri="{0D108BD9-81ED-4DB2-BD59-A6C34878D82A}">
                    <a16:rowId xmlns="" xmlns:a16="http://schemas.microsoft.com/office/drawing/2014/main" val="3754902980"/>
                  </a:ext>
                </a:extLst>
              </a:tr>
              <a:tr h="370840">
                <a:tc>
                  <a:txBody>
                    <a:bodyPr/>
                    <a:lstStyle/>
                    <a:p>
                      <a:endParaRPr lang="en-GB"/>
                    </a:p>
                  </a:txBody>
                  <a:tcPr/>
                </a:tc>
                <a:tc>
                  <a:txBody>
                    <a:bodyPr/>
                    <a:lstStyle/>
                    <a:p>
                      <a:endParaRPr lang="en-GB" dirty="0"/>
                    </a:p>
                  </a:txBody>
                  <a:tcPr/>
                </a:tc>
                <a:extLst>
                  <a:ext uri="{0D108BD9-81ED-4DB2-BD59-A6C34878D82A}">
                    <a16:rowId xmlns="" xmlns:a16="http://schemas.microsoft.com/office/drawing/2014/main" val="1085222299"/>
                  </a:ext>
                </a:extLst>
              </a:tr>
            </a:tbl>
          </a:graphicData>
        </a:graphic>
      </p:graphicFrame>
    </p:spTree>
    <p:extLst>
      <p:ext uri="{BB962C8B-B14F-4D97-AF65-F5344CB8AC3E}">
        <p14:creationId xmlns:p14="http://schemas.microsoft.com/office/powerpoint/2010/main" val="264063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E9C102-5ADF-EBBA-D32E-ED56C6356887}"/>
              </a:ext>
            </a:extLst>
          </p:cNvPr>
          <p:cNvSpPr>
            <a:spLocks noGrp="1"/>
          </p:cNvSpPr>
          <p:nvPr>
            <p:ph type="title"/>
          </p:nvPr>
        </p:nvSpPr>
        <p:spPr>
          <a:xfrm>
            <a:off x="883024" y="242049"/>
            <a:ext cx="10448364" cy="1818622"/>
          </a:xfrm>
        </p:spPr>
        <p:txBody>
          <a:bodyPr>
            <a:normAutofit fontScale="90000"/>
          </a:bodyPr>
          <a:lstStyle/>
          <a:p>
            <a:pPr>
              <a:spcBef>
                <a:spcPts val="1200"/>
              </a:spcBef>
            </a:pPr>
            <a:r>
              <a:rPr lang="en-GB" dirty="0" err="1" smtClean="0"/>
              <a:t>Adeola</a:t>
            </a:r>
            <a:r>
              <a:rPr lang="en-GB" dirty="0" smtClean="0"/>
              <a:t> </a:t>
            </a:r>
            <a:br>
              <a:rPr lang="en-GB" dirty="0" smtClean="0"/>
            </a:br>
            <a:r>
              <a:rPr lang="en-GB" dirty="0" smtClean="0"/>
              <a:t>Introduction </a:t>
            </a:r>
            <a:r>
              <a:rPr lang="en-GB" dirty="0"/>
              <a:t>to Microsoft Teams</a:t>
            </a:r>
            <a:br>
              <a:rPr lang="en-GB" dirty="0"/>
            </a:br>
            <a:endParaRPr lang="en-GB" dirty="0"/>
          </a:p>
        </p:txBody>
      </p:sp>
      <p:sp>
        <p:nvSpPr>
          <p:cNvPr id="3" name="Content Placeholder 2">
            <a:extLst>
              <a:ext uri="{FF2B5EF4-FFF2-40B4-BE49-F238E27FC236}">
                <a16:creationId xmlns="" xmlns:a16="http://schemas.microsoft.com/office/drawing/2014/main" id="{C6B51929-3E8C-029E-2796-2FFEBEA0D13D}"/>
              </a:ext>
            </a:extLst>
          </p:cNvPr>
          <p:cNvSpPr>
            <a:spLocks noGrp="1"/>
          </p:cNvSpPr>
          <p:nvPr>
            <p:ph idx="1"/>
          </p:nvPr>
        </p:nvSpPr>
        <p:spPr/>
        <p:txBody>
          <a:bodyPr>
            <a:normAutofit fontScale="55000" lnSpcReduction="20000"/>
          </a:bodyPr>
          <a:lstStyle/>
          <a:p>
            <a:pPr marL="0" lvl="0" indent="0">
              <a:spcBef>
                <a:spcPts val="1200"/>
              </a:spcBef>
              <a:buNone/>
            </a:pPr>
            <a:r>
              <a:rPr lang="en-GB" sz="3800" dirty="0">
                <a:ea typeface="IBM Plex Sans"/>
                <a:cs typeface="IBM Plex Sans"/>
                <a:sym typeface="IBM Plex Sans"/>
              </a:rPr>
              <a:t>Microsoft Teams is a communication and collaboration platform within Microsoft 365 that allows staff to communicate, share files, hold meetings and collaborate in real time.</a:t>
            </a:r>
          </a:p>
          <a:p>
            <a:pPr marL="0" lvl="0" indent="0">
              <a:spcBef>
                <a:spcPts val="1200"/>
              </a:spcBef>
              <a:buNone/>
            </a:pPr>
            <a:r>
              <a:rPr lang="en-GB" sz="3800" dirty="0">
                <a:ea typeface="IBM Plex Sans"/>
                <a:cs typeface="IBM Plex Sans"/>
                <a:sym typeface="IBM Plex Sans"/>
              </a:rPr>
              <a:t>Application to Greenfield Home Care Agency:</a:t>
            </a:r>
          </a:p>
          <a:p>
            <a:pPr marL="0" lvl="0" indent="0">
              <a:spcBef>
                <a:spcPts val="1200"/>
              </a:spcBef>
              <a:buNone/>
            </a:pPr>
            <a:r>
              <a:rPr lang="en-GB" sz="3800" dirty="0">
                <a:ea typeface="IBM Plex Sans"/>
                <a:cs typeface="IBM Plex Sans"/>
                <a:sym typeface="IBM Plex Sans"/>
              </a:rPr>
              <a:t>Many carers work in different locations such as clients’ homes while office staff work at the main agency office. Teams can connect all staff through messaging, video meetings and shared files.</a:t>
            </a:r>
          </a:p>
          <a:p>
            <a:pPr marL="0" lvl="0" indent="0">
              <a:spcBef>
                <a:spcPts val="1200"/>
              </a:spcBef>
              <a:buNone/>
            </a:pPr>
            <a:r>
              <a:rPr lang="en-GB" sz="3800" dirty="0">
                <a:ea typeface="IBM Plex Sans"/>
                <a:cs typeface="IBM Plex Sans"/>
                <a:sym typeface="IBM Plex Sans"/>
              </a:rPr>
              <a:t>Key functions include;</a:t>
            </a:r>
          </a:p>
          <a:p>
            <a:pPr marL="457200" lvl="0" indent="-292100">
              <a:spcBef>
                <a:spcPts val="1200"/>
              </a:spcBef>
              <a:buSzPts val="1000"/>
              <a:buFont typeface="IBM Plex Sans"/>
              <a:buChar char="●"/>
            </a:pPr>
            <a:r>
              <a:rPr lang="en-GB" sz="3800" dirty="0">
                <a:ea typeface="IBM Plex Sans"/>
                <a:cs typeface="IBM Plex Sans"/>
                <a:sym typeface="IBM Plex Sans"/>
              </a:rPr>
              <a:t>Messaging and group chats</a:t>
            </a:r>
          </a:p>
          <a:p>
            <a:pPr marL="457200" lvl="0" indent="-292100">
              <a:spcBef>
                <a:spcPts val="0"/>
              </a:spcBef>
              <a:buSzPts val="1000"/>
              <a:buFont typeface="IBM Plex Sans"/>
              <a:buChar char="●"/>
            </a:pPr>
            <a:r>
              <a:rPr lang="en-GB" sz="3800" dirty="0">
                <a:ea typeface="IBM Plex Sans"/>
                <a:cs typeface="IBM Plex Sans"/>
                <a:sym typeface="IBM Plex Sans"/>
              </a:rPr>
              <a:t>Video meetings</a:t>
            </a:r>
          </a:p>
          <a:p>
            <a:pPr marL="457200" lvl="0" indent="-292100">
              <a:spcBef>
                <a:spcPts val="0"/>
              </a:spcBef>
              <a:buSzPts val="1000"/>
              <a:buFont typeface="IBM Plex Sans"/>
              <a:buChar char="●"/>
            </a:pPr>
            <a:r>
              <a:rPr lang="en-GB" sz="3800" dirty="0">
                <a:ea typeface="IBM Plex Sans"/>
                <a:cs typeface="IBM Plex Sans"/>
                <a:sym typeface="IBM Plex Sans"/>
              </a:rPr>
              <a:t>File sharing</a:t>
            </a:r>
          </a:p>
          <a:p>
            <a:pPr marL="457200" lvl="0" indent="-292100">
              <a:spcBef>
                <a:spcPts val="0"/>
              </a:spcBef>
              <a:buSzPts val="1000"/>
              <a:buFont typeface="IBM Plex Sans"/>
              <a:buChar char="●"/>
            </a:pPr>
            <a:r>
              <a:rPr lang="en-GB" sz="3800" dirty="0">
                <a:ea typeface="IBM Plex Sans"/>
                <a:cs typeface="IBM Plex Sans"/>
                <a:sym typeface="IBM Plex Sans"/>
              </a:rPr>
              <a:t>Team collaboration </a:t>
            </a:r>
            <a:r>
              <a:rPr lang="en-GB" sz="3800" dirty="0" smtClean="0">
                <a:ea typeface="IBM Plex Sans"/>
                <a:cs typeface="IBM Plex Sans"/>
                <a:sym typeface="IBM Plex Sans"/>
              </a:rPr>
              <a:t>channels</a:t>
            </a:r>
          </a:p>
          <a:p>
            <a:pPr marL="457200" lvl="0" indent="-292100">
              <a:spcBef>
                <a:spcPts val="0"/>
              </a:spcBef>
              <a:buSzPts val="1000"/>
              <a:buFont typeface="IBM Plex Sans"/>
              <a:buChar char="●"/>
            </a:pPr>
            <a:endParaRPr lang="en-GB" dirty="0">
              <a:latin typeface="IBM Plex Sans"/>
              <a:ea typeface="IBM Plex Sans"/>
              <a:cs typeface="IBM Plex Sans"/>
              <a:sym typeface="IBM Plex Sans"/>
            </a:endParaRPr>
          </a:p>
          <a:p>
            <a:pPr marL="0" indent="0">
              <a:buNone/>
            </a:pPr>
            <a:endParaRPr lang="en-GB" dirty="0"/>
          </a:p>
        </p:txBody>
      </p:sp>
    </p:spTree>
    <p:extLst>
      <p:ext uri="{BB962C8B-B14F-4D97-AF65-F5344CB8AC3E}">
        <p14:creationId xmlns:p14="http://schemas.microsoft.com/office/powerpoint/2010/main" val="452808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6140" y="546847"/>
            <a:ext cx="10013576" cy="1165411"/>
          </a:xfrm>
        </p:spPr>
        <p:txBody>
          <a:bodyPr>
            <a:noAutofit/>
          </a:bodyPr>
          <a:lstStyle/>
          <a:p>
            <a:pPr lvl="0"/>
            <a:r>
              <a:rPr lang="en-GB" sz="3600" dirty="0"/>
              <a:t>How Teams Improves Communication at Greenfield</a:t>
            </a:r>
            <a:br>
              <a:rPr lang="en-GB" sz="3600" dirty="0"/>
            </a:br>
            <a:endParaRPr lang="en-GB" sz="3600" dirty="0"/>
          </a:p>
        </p:txBody>
      </p:sp>
      <p:sp>
        <p:nvSpPr>
          <p:cNvPr id="3" name="Content Placeholder 2"/>
          <p:cNvSpPr>
            <a:spLocks noGrp="1"/>
          </p:cNvSpPr>
          <p:nvPr>
            <p:ph idx="1"/>
          </p:nvPr>
        </p:nvSpPr>
        <p:spPr/>
        <p:txBody>
          <a:bodyPr>
            <a:normAutofit fontScale="92500" lnSpcReduction="20000"/>
          </a:bodyPr>
          <a:lstStyle/>
          <a:p>
            <a:pPr marL="0" lvl="0" indent="0">
              <a:spcBef>
                <a:spcPts val="1200"/>
              </a:spcBef>
              <a:buNone/>
            </a:pPr>
            <a:r>
              <a:rPr lang="en-GB" dirty="0">
                <a:solidFill>
                  <a:srgbClr val="000000"/>
                </a:solidFill>
                <a:ea typeface="IBM Plex Sans"/>
                <a:cs typeface="IBM Plex Sans"/>
                <a:sym typeface="IBM Plex Sans"/>
              </a:rPr>
              <a:t>Teams allows </a:t>
            </a:r>
            <a:r>
              <a:rPr lang="en-GB" b="1" dirty="0">
                <a:solidFill>
                  <a:srgbClr val="000000"/>
                </a:solidFill>
                <a:ea typeface="IBM Plex Sans"/>
                <a:cs typeface="IBM Plex Sans"/>
                <a:sym typeface="IBM Plex Sans"/>
              </a:rPr>
              <a:t>instant communication between carers in the field and office staff</a:t>
            </a:r>
            <a:r>
              <a:rPr lang="en-GB" dirty="0">
                <a:solidFill>
                  <a:srgbClr val="000000"/>
                </a:solidFill>
                <a:ea typeface="IBM Plex Sans"/>
                <a:cs typeface="IBM Plex Sans"/>
                <a:sym typeface="IBM Plex Sans"/>
              </a:rPr>
              <a:t>.</a:t>
            </a:r>
          </a:p>
          <a:p>
            <a:pPr marL="0" lvl="0" indent="0">
              <a:spcBef>
                <a:spcPts val="1200"/>
              </a:spcBef>
              <a:buNone/>
            </a:pPr>
            <a:r>
              <a:rPr lang="en-GB" dirty="0">
                <a:solidFill>
                  <a:srgbClr val="000000"/>
                </a:solidFill>
                <a:ea typeface="IBM Plex Sans"/>
                <a:cs typeface="IBM Plex Sans"/>
                <a:sym typeface="IBM Plex Sans"/>
              </a:rPr>
              <a:t>Examples applied to the case study:</a:t>
            </a:r>
          </a:p>
          <a:p>
            <a:pPr marL="457200" lvl="0" indent="-298450">
              <a:spcBef>
                <a:spcPts val="1200"/>
              </a:spcBef>
              <a:buClr>
                <a:srgbClr val="000000"/>
              </a:buClr>
              <a:buSzPts val="1100"/>
              <a:buFont typeface="IBM Plex Sans"/>
              <a:buChar char="●"/>
            </a:pPr>
            <a:r>
              <a:rPr lang="en-GB" dirty="0">
                <a:solidFill>
                  <a:srgbClr val="000000"/>
                </a:solidFill>
                <a:ea typeface="IBM Plex Sans"/>
                <a:cs typeface="IBM Plex Sans"/>
                <a:sym typeface="IBM Plex Sans"/>
              </a:rPr>
              <a:t>Care coordinators can send schedule updates instantly to visiting carers.</a:t>
            </a:r>
          </a:p>
          <a:p>
            <a:pPr marL="457200" lvl="0" indent="-298450">
              <a:spcBef>
                <a:spcPts val="0"/>
              </a:spcBef>
              <a:buClr>
                <a:srgbClr val="000000"/>
              </a:buClr>
              <a:buSzPts val="1100"/>
              <a:buFont typeface="IBM Plex Sans"/>
              <a:buChar char="●"/>
            </a:pPr>
            <a:r>
              <a:rPr lang="en-GB" dirty="0">
                <a:solidFill>
                  <a:srgbClr val="000000"/>
                </a:solidFill>
                <a:ea typeface="IBM Plex Sans"/>
                <a:cs typeface="IBM Plex Sans"/>
                <a:sym typeface="IBM Plex Sans"/>
              </a:rPr>
              <a:t>Carers can message nurses or supervisors if a patient’s condition changes.</a:t>
            </a:r>
          </a:p>
          <a:p>
            <a:pPr marL="457200" lvl="0" indent="-298450">
              <a:spcBef>
                <a:spcPts val="0"/>
              </a:spcBef>
              <a:buClr>
                <a:srgbClr val="000000"/>
              </a:buClr>
              <a:buSzPts val="1100"/>
              <a:buFont typeface="IBM Plex Sans"/>
              <a:buChar char="●"/>
            </a:pPr>
            <a:r>
              <a:rPr lang="en-GB" dirty="0">
                <a:solidFill>
                  <a:srgbClr val="000000"/>
                </a:solidFill>
                <a:ea typeface="IBM Plex Sans"/>
                <a:cs typeface="IBM Plex Sans"/>
                <a:sym typeface="IBM Plex Sans"/>
              </a:rPr>
              <a:t>Staff can join virtual meetings without travelling to the office.</a:t>
            </a:r>
          </a:p>
          <a:p>
            <a:pPr marL="457200" lvl="0" indent="-298450">
              <a:spcBef>
                <a:spcPts val="0"/>
              </a:spcBef>
              <a:buClr>
                <a:srgbClr val="000000"/>
              </a:buClr>
              <a:buSzPts val="1100"/>
              <a:buFont typeface="IBM Plex Sans"/>
              <a:buChar char="●"/>
            </a:pPr>
            <a:r>
              <a:rPr lang="en-GB" dirty="0">
                <a:solidFill>
                  <a:srgbClr val="000000"/>
                </a:solidFill>
                <a:ea typeface="IBM Plex Sans"/>
                <a:cs typeface="IBM Plex Sans"/>
                <a:sym typeface="IBM Plex Sans"/>
              </a:rPr>
              <a:t>Emergency updates can be communicated quickly.</a:t>
            </a:r>
          </a:p>
          <a:p>
            <a:pPr marL="0" lvl="0" indent="0">
              <a:spcBef>
                <a:spcPts val="1200"/>
              </a:spcBef>
              <a:buNone/>
            </a:pPr>
            <a:r>
              <a:rPr lang="en-GB" dirty="0">
                <a:solidFill>
                  <a:srgbClr val="000000"/>
                </a:solidFill>
                <a:ea typeface="IBM Plex Sans"/>
                <a:cs typeface="IBM Plex Sans"/>
                <a:sym typeface="IBM Plex Sans"/>
              </a:rPr>
              <a:t>This improves coordination and reduces delays in care services</a:t>
            </a:r>
            <a:endParaRPr lang="en-GB" dirty="0"/>
          </a:p>
        </p:txBody>
      </p:sp>
    </p:spTree>
    <p:extLst>
      <p:ext uri="{BB962C8B-B14F-4D97-AF65-F5344CB8AC3E}">
        <p14:creationId xmlns:p14="http://schemas.microsoft.com/office/powerpoint/2010/main" val="3922606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060" y="626633"/>
            <a:ext cx="11367246" cy="888402"/>
          </a:xfrm>
        </p:spPr>
        <p:txBody>
          <a:bodyPr>
            <a:normAutofit fontScale="90000"/>
          </a:bodyPr>
          <a:lstStyle/>
          <a:p>
            <a:pPr lvl="0"/>
            <a:r>
              <a:rPr lang="en-GB" sz="5300" dirty="0"/>
              <a:t>Collaboration and Information Sharing</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pPr marL="0" lvl="0" indent="0">
              <a:lnSpc>
                <a:spcPct val="115000"/>
              </a:lnSpc>
              <a:spcBef>
                <a:spcPts val="1200"/>
              </a:spcBef>
              <a:buNone/>
            </a:pPr>
            <a:r>
              <a:rPr lang="en-GB" dirty="0">
                <a:solidFill>
                  <a:srgbClr val="000000"/>
                </a:solidFill>
                <a:latin typeface="IBM Plex Sans"/>
                <a:ea typeface="IBM Plex Sans"/>
                <a:cs typeface="IBM Plex Sans"/>
                <a:sym typeface="IBM Plex Sans"/>
              </a:rPr>
              <a:t>Teams improves collaboration by allowing staff to </a:t>
            </a:r>
            <a:r>
              <a:rPr lang="en-GB" b="1" dirty="0">
                <a:solidFill>
                  <a:srgbClr val="000000"/>
                </a:solidFill>
                <a:latin typeface="IBM Plex Sans"/>
                <a:ea typeface="IBM Plex Sans"/>
                <a:cs typeface="IBM Plex Sans"/>
                <a:sym typeface="IBM Plex Sans"/>
              </a:rPr>
              <a:t>share documents and updates in one central place</a:t>
            </a:r>
            <a:r>
              <a:rPr lang="en-GB" dirty="0">
                <a:solidFill>
                  <a:srgbClr val="000000"/>
                </a:solidFill>
                <a:latin typeface="IBM Plex Sans"/>
                <a:ea typeface="IBM Plex Sans"/>
                <a:cs typeface="IBM Plex Sans"/>
                <a:sym typeface="IBM Plex Sans"/>
              </a:rPr>
              <a:t>.</a:t>
            </a:r>
          </a:p>
          <a:p>
            <a:pPr marL="0" lvl="0" indent="0">
              <a:lnSpc>
                <a:spcPct val="115000"/>
              </a:lnSpc>
              <a:spcBef>
                <a:spcPts val="1200"/>
              </a:spcBef>
              <a:buNone/>
            </a:pPr>
            <a:r>
              <a:rPr lang="en-GB" dirty="0">
                <a:solidFill>
                  <a:srgbClr val="000000"/>
                </a:solidFill>
                <a:latin typeface="IBM Plex Sans"/>
                <a:ea typeface="IBM Plex Sans"/>
                <a:cs typeface="IBM Plex Sans"/>
                <a:sym typeface="IBM Plex Sans"/>
              </a:rPr>
              <a:t>Examples for Greenfield:</a:t>
            </a:r>
          </a:p>
          <a:p>
            <a:pPr marL="457200" lvl="0" indent="-298450">
              <a:lnSpc>
                <a:spcPct val="115000"/>
              </a:lnSpc>
              <a:spcBef>
                <a:spcPts val="1200"/>
              </a:spcBef>
              <a:buClr>
                <a:srgbClr val="000000"/>
              </a:buClr>
              <a:buSzPts val="1100"/>
              <a:buFont typeface="IBM Plex Sans"/>
              <a:buChar char="●"/>
            </a:pPr>
            <a:r>
              <a:rPr lang="en-GB" dirty="0">
                <a:solidFill>
                  <a:srgbClr val="000000"/>
                </a:solidFill>
                <a:latin typeface="IBM Plex Sans"/>
                <a:ea typeface="IBM Plex Sans"/>
                <a:cs typeface="IBM Plex Sans"/>
                <a:sym typeface="IBM Plex Sans"/>
              </a:rPr>
              <a:t>Care plans can be shared with nurses and carers through Teams channels.</a:t>
            </a:r>
          </a:p>
          <a:p>
            <a:pPr marL="457200" lvl="0" indent="-298450">
              <a:lnSpc>
                <a:spcPct val="115000"/>
              </a:lnSpc>
              <a:spcBef>
                <a:spcPts val="0"/>
              </a:spcBef>
              <a:buClr>
                <a:srgbClr val="000000"/>
              </a:buClr>
              <a:buSzPts val="1100"/>
              <a:buFont typeface="IBM Plex Sans"/>
              <a:buChar char="●"/>
            </a:pPr>
            <a:r>
              <a:rPr lang="en-GB" dirty="0">
                <a:solidFill>
                  <a:srgbClr val="000000"/>
                </a:solidFill>
                <a:latin typeface="IBM Plex Sans"/>
                <a:ea typeface="IBM Plex Sans"/>
                <a:cs typeface="IBM Plex Sans"/>
                <a:sym typeface="IBM Plex Sans"/>
              </a:rPr>
              <a:t>Administrative staff can upload reports and schedules.</a:t>
            </a:r>
          </a:p>
          <a:p>
            <a:pPr marL="457200" lvl="0" indent="-298450">
              <a:lnSpc>
                <a:spcPct val="115000"/>
              </a:lnSpc>
              <a:spcBef>
                <a:spcPts val="0"/>
              </a:spcBef>
              <a:buClr>
                <a:srgbClr val="000000"/>
              </a:buClr>
              <a:buSzPts val="1100"/>
              <a:buFont typeface="IBM Plex Sans"/>
              <a:buChar char="●"/>
            </a:pPr>
            <a:r>
              <a:rPr lang="en-GB" dirty="0">
                <a:solidFill>
                  <a:srgbClr val="000000"/>
                </a:solidFill>
                <a:latin typeface="IBM Plex Sans"/>
                <a:ea typeface="IBM Plex Sans"/>
                <a:cs typeface="IBM Plex Sans"/>
                <a:sym typeface="IBM Plex Sans"/>
              </a:rPr>
              <a:t>Carers can update patient notes after visits.</a:t>
            </a:r>
          </a:p>
          <a:p>
            <a:pPr marL="457200" lvl="0" indent="-298450">
              <a:lnSpc>
                <a:spcPct val="115000"/>
              </a:lnSpc>
              <a:spcBef>
                <a:spcPts val="0"/>
              </a:spcBef>
              <a:buClr>
                <a:srgbClr val="000000"/>
              </a:buClr>
              <a:buSzPts val="1100"/>
              <a:buFont typeface="IBM Plex Sans"/>
              <a:buChar char="●"/>
            </a:pPr>
            <a:r>
              <a:rPr lang="en-GB" dirty="0">
                <a:solidFill>
                  <a:srgbClr val="000000"/>
                </a:solidFill>
                <a:latin typeface="IBM Plex Sans"/>
                <a:ea typeface="IBM Plex Sans"/>
                <a:cs typeface="IBM Plex Sans"/>
                <a:sym typeface="IBM Plex Sans"/>
              </a:rPr>
              <a:t>Teams integrates with tools like Microsoft OneDrive and Microsoft Outlook for document storage and communication.</a:t>
            </a:r>
          </a:p>
          <a:p>
            <a:pPr marL="0" lvl="0" indent="0">
              <a:lnSpc>
                <a:spcPct val="115000"/>
              </a:lnSpc>
              <a:spcBef>
                <a:spcPts val="1200"/>
              </a:spcBef>
              <a:buNone/>
            </a:pPr>
            <a:r>
              <a:rPr lang="en-GB" dirty="0">
                <a:solidFill>
                  <a:srgbClr val="000000"/>
                </a:solidFill>
                <a:latin typeface="IBM Plex Sans"/>
                <a:ea typeface="IBM Plex Sans"/>
                <a:cs typeface="IBM Plex Sans"/>
                <a:sym typeface="IBM Plex Sans"/>
              </a:rPr>
              <a:t>This helps ensure that all staff access the </a:t>
            </a:r>
            <a:r>
              <a:rPr lang="en-GB" b="1" dirty="0">
                <a:solidFill>
                  <a:srgbClr val="000000"/>
                </a:solidFill>
                <a:latin typeface="IBM Plex Sans"/>
                <a:ea typeface="IBM Plex Sans"/>
                <a:cs typeface="IBM Plex Sans"/>
                <a:sym typeface="IBM Plex Sans"/>
              </a:rPr>
              <a:t>same updated information</a:t>
            </a:r>
            <a:r>
              <a:rPr lang="en-GB" dirty="0">
                <a:solidFill>
                  <a:srgbClr val="000000"/>
                </a:solidFill>
                <a:latin typeface="IBM Plex Sans"/>
                <a:ea typeface="IBM Plex Sans"/>
                <a:cs typeface="IBM Plex Sans"/>
                <a:sym typeface="IBM Plex Sans"/>
              </a:rPr>
              <a:t>.</a:t>
            </a:r>
          </a:p>
          <a:p>
            <a:pPr marL="0" lvl="0" indent="0">
              <a:lnSpc>
                <a:spcPct val="115000"/>
              </a:lnSpc>
              <a:spcBef>
                <a:spcPts val="1200"/>
              </a:spcBef>
              <a:spcAft>
                <a:spcPts val="1000"/>
              </a:spcAft>
              <a:buNone/>
            </a:pPr>
            <a:endParaRPr lang="en-GB" sz="2000" dirty="0">
              <a:latin typeface="Sora Light"/>
              <a:ea typeface="Sora Light"/>
              <a:cs typeface="Sora Light"/>
              <a:sym typeface="Sora Light"/>
            </a:endParaRPr>
          </a:p>
          <a:p>
            <a:pPr marL="0" indent="0">
              <a:buNone/>
            </a:pPr>
            <a:endParaRPr lang="en-GB" dirty="0"/>
          </a:p>
        </p:txBody>
      </p:sp>
    </p:spTree>
    <p:extLst>
      <p:ext uri="{BB962C8B-B14F-4D97-AF65-F5344CB8AC3E}">
        <p14:creationId xmlns:p14="http://schemas.microsoft.com/office/powerpoint/2010/main" val="771662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3A0BF0D-C57C-C4C7-E8B9-AF20E4C40586}"/>
              </a:ext>
            </a:extLst>
          </p:cNvPr>
          <p:cNvSpPr>
            <a:spLocks noGrp="1"/>
          </p:cNvSpPr>
          <p:nvPr>
            <p:ph type="title"/>
          </p:nvPr>
        </p:nvSpPr>
        <p:spPr/>
        <p:txBody>
          <a:bodyPr>
            <a:normAutofit/>
          </a:bodyPr>
          <a:lstStyle/>
          <a:p>
            <a:r>
              <a:rPr lang="en-GB" sz="4400" dirty="0"/>
              <a:t>Advantages and limitation of </a:t>
            </a:r>
            <a:r>
              <a:rPr lang="en-GB" sz="4400" dirty="0" smtClean="0"/>
              <a:t> MS Teams</a:t>
            </a:r>
            <a:endParaRPr lang="en-GB" sz="4400" dirty="0"/>
          </a:p>
        </p:txBody>
      </p:sp>
      <p:graphicFrame>
        <p:nvGraphicFramePr>
          <p:cNvPr id="4" name="Content Placeholder 3">
            <a:extLst>
              <a:ext uri="{FF2B5EF4-FFF2-40B4-BE49-F238E27FC236}">
                <a16:creationId xmlns="" xmlns:a16="http://schemas.microsoft.com/office/drawing/2014/main" id="{F36EFE5F-8CED-D02D-4EE8-15235101E766}"/>
              </a:ext>
            </a:extLst>
          </p:cNvPr>
          <p:cNvGraphicFramePr>
            <a:graphicFrameLocks noGrp="1"/>
          </p:cNvGraphicFramePr>
          <p:nvPr>
            <p:ph idx="1"/>
            <p:extLst>
              <p:ext uri="{D42A27DB-BD31-4B8C-83A1-F6EECF244321}">
                <p14:modId xmlns:p14="http://schemas.microsoft.com/office/powerpoint/2010/main" val="3004630062"/>
              </p:ext>
            </p:extLst>
          </p:nvPr>
        </p:nvGraphicFramePr>
        <p:xfrm>
          <a:off x="623047" y="1283354"/>
          <a:ext cx="10735236" cy="5405628"/>
        </p:xfrm>
        <a:graphic>
          <a:graphicData uri="http://schemas.openxmlformats.org/drawingml/2006/table">
            <a:tbl>
              <a:tblPr firstRow="1" bandRow="1">
                <a:tableStyleId>{5C22544A-7EE6-4342-B048-85BDC9FD1C3A}</a:tableStyleId>
              </a:tblPr>
              <a:tblGrid>
                <a:gridCol w="5257800">
                  <a:extLst>
                    <a:ext uri="{9D8B030D-6E8A-4147-A177-3AD203B41FA5}">
                      <a16:colId xmlns="" xmlns:a16="http://schemas.microsoft.com/office/drawing/2014/main" val="1074956580"/>
                    </a:ext>
                  </a:extLst>
                </a:gridCol>
                <a:gridCol w="5477436">
                  <a:extLst>
                    <a:ext uri="{9D8B030D-6E8A-4147-A177-3AD203B41FA5}">
                      <a16:colId xmlns="" xmlns:a16="http://schemas.microsoft.com/office/drawing/2014/main" val="1042188678"/>
                    </a:ext>
                  </a:extLst>
                </a:gridCol>
              </a:tblGrid>
              <a:tr h="370840">
                <a:tc>
                  <a:txBody>
                    <a:bodyPr/>
                    <a:lstStyle/>
                    <a:p>
                      <a:r>
                        <a:rPr lang="en-GB" dirty="0"/>
                        <a:t>Advantages </a:t>
                      </a:r>
                    </a:p>
                  </a:txBody>
                  <a:tcPr/>
                </a:tc>
                <a:tc>
                  <a:txBody>
                    <a:bodyPr/>
                    <a:lstStyle/>
                    <a:p>
                      <a:r>
                        <a:rPr lang="en-GB" dirty="0"/>
                        <a:t>Limitation</a:t>
                      </a:r>
                    </a:p>
                  </a:txBody>
                  <a:tcPr/>
                </a:tc>
                <a:extLst>
                  <a:ext uri="{0D108BD9-81ED-4DB2-BD59-A6C34878D82A}">
                    <a16:rowId xmlns="" xmlns:a16="http://schemas.microsoft.com/office/drawing/2014/main" val="2079448867"/>
                  </a:ext>
                </a:extLst>
              </a:tr>
              <a:tr h="370840">
                <a:tc>
                  <a:txBody>
                    <a:bodyPr/>
                    <a:lstStyle/>
                    <a:p>
                      <a:pPr marL="0" lvl="0" indent="0" algn="l" rtl="0">
                        <a:spcBef>
                          <a:spcPts val="1200"/>
                        </a:spcBef>
                        <a:spcAft>
                          <a:spcPts val="0"/>
                        </a:spcAft>
                        <a:buNone/>
                      </a:pPr>
                      <a:r>
                        <a:rPr lang="en-GB" sz="1800" dirty="0" smtClean="0">
                          <a:solidFill>
                            <a:srgbClr val="000000"/>
                          </a:solidFill>
                          <a:latin typeface="IBM Plex Sans"/>
                          <a:ea typeface="IBM Plex Sans"/>
                          <a:cs typeface="IBM Plex Sans"/>
                          <a:sym typeface="IBM Plex Sans"/>
                        </a:rPr>
                        <a:t>Benefits for Greenfield Home Care Agency:</a:t>
                      </a:r>
                    </a:p>
                    <a:p>
                      <a:pPr marL="457200" lvl="0" indent="-298450" algn="l" rtl="0">
                        <a:spcBef>
                          <a:spcPts val="1200"/>
                        </a:spcBef>
                        <a:spcAft>
                          <a:spcPts val="0"/>
                        </a:spcAft>
                        <a:buClr>
                          <a:srgbClr val="000000"/>
                        </a:buClr>
                        <a:buSzPts val="1100"/>
                        <a:buFont typeface="IBM Plex Sans"/>
                        <a:buChar char="●"/>
                      </a:pPr>
                      <a:r>
                        <a:rPr lang="en-GB" sz="1800" dirty="0" smtClean="0">
                          <a:solidFill>
                            <a:srgbClr val="000000"/>
                          </a:solidFill>
                          <a:latin typeface="IBM Plex Sans"/>
                          <a:ea typeface="IBM Plex Sans"/>
                          <a:cs typeface="IBM Plex Sans"/>
                          <a:sym typeface="IBM Plex Sans"/>
                        </a:rPr>
                        <a:t>Improved communication between office staff and field workers</a:t>
                      </a:r>
                    </a:p>
                    <a:p>
                      <a:pPr marL="457200" lvl="0" indent="-298450" algn="l" rtl="0">
                        <a:spcBef>
                          <a:spcPts val="0"/>
                        </a:spcBef>
                        <a:spcAft>
                          <a:spcPts val="0"/>
                        </a:spcAft>
                        <a:buClr>
                          <a:srgbClr val="000000"/>
                        </a:buClr>
                        <a:buSzPts val="1100"/>
                        <a:buFont typeface="IBM Plex Sans"/>
                        <a:buChar char="●"/>
                      </a:pPr>
                      <a:r>
                        <a:rPr lang="en-GB" sz="1800" dirty="0" smtClean="0">
                          <a:solidFill>
                            <a:srgbClr val="000000"/>
                          </a:solidFill>
                          <a:latin typeface="IBM Plex Sans"/>
                          <a:ea typeface="IBM Plex Sans"/>
                          <a:cs typeface="IBM Plex Sans"/>
                          <a:sym typeface="IBM Plex Sans"/>
                        </a:rPr>
                        <a:t>Real time updates and faster decision making</a:t>
                      </a:r>
                    </a:p>
                    <a:p>
                      <a:pPr marL="457200" lvl="0" indent="-298450" algn="l" rtl="0">
                        <a:spcBef>
                          <a:spcPts val="0"/>
                        </a:spcBef>
                        <a:spcAft>
                          <a:spcPts val="0"/>
                        </a:spcAft>
                        <a:buClr>
                          <a:srgbClr val="000000"/>
                        </a:buClr>
                        <a:buSzPts val="1100"/>
                        <a:buFont typeface="IBM Plex Sans"/>
                        <a:buChar char="●"/>
                      </a:pPr>
                      <a:r>
                        <a:rPr lang="en-GB" sz="1800" dirty="0" smtClean="0">
                          <a:solidFill>
                            <a:srgbClr val="000000"/>
                          </a:solidFill>
                          <a:latin typeface="IBM Plex Sans"/>
                          <a:ea typeface="IBM Plex Sans"/>
                          <a:cs typeface="IBM Plex Sans"/>
                          <a:sym typeface="IBM Plex Sans"/>
                        </a:rPr>
                        <a:t>Centralised document sharing and collaboration</a:t>
                      </a:r>
                    </a:p>
                    <a:p>
                      <a:pPr marL="457200" lvl="0" indent="-298450" algn="l" rtl="0">
                        <a:spcBef>
                          <a:spcPts val="0"/>
                        </a:spcBef>
                        <a:spcAft>
                          <a:spcPts val="0"/>
                        </a:spcAft>
                        <a:buClr>
                          <a:srgbClr val="000000"/>
                        </a:buClr>
                        <a:buSzPts val="1100"/>
                        <a:buFont typeface="IBM Plex Sans"/>
                        <a:buChar char="●"/>
                      </a:pPr>
                      <a:r>
                        <a:rPr lang="en-GB" sz="1800" dirty="0" smtClean="0">
                          <a:solidFill>
                            <a:srgbClr val="000000"/>
                          </a:solidFill>
                          <a:latin typeface="IBM Plex Sans"/>
                          <a:ea typeface="IBM Plex Sans"/>
                          <a:cs typeface="IBM Plex Sans"/>
                          <a:sym typeface="IBM Plex Sans"/>
                        </a:rPr>
                        <a:t>Supports remote meetings which saves travel time</a:t>
                      </a:r>
                    </a:p>
                    <a:p>
                      <a:pPr marL="457200" lvl="0" indent="-298450" algn="l" rtl="0">
                        <a:spcBef>
                          <a:spcPts val="0"/>
                        </a:spcBef>
                        <a:spcAft>
                          <a:spcPts val="0"/>
                        </a:spcAft>
                        <a:buClr>
                          <a:srgbClr val="000000"/>
                        </a:buClr>
                        <a:buSzPts val="1100"/>
                        <a:buFont typeface="IBM Plex Sans"/>
                        <a:buChar char="●"/>
                      </a:pPr>
                      <a:r>
                        <a:rPr lang="en-GB" sz="1800" dirty="0" smtClean="0">
                          <a:solidFill>
                            <a:srgbClr val="000000"/>
                          </a:solidFill>
                          <a:latin typeface="IBM Plex Sans"/>
                          <a:ea typeface="IBM Plex Sans"/>
                          <a:cs typeface="IBM Plex Sans"/>
                          <a:sym typeface="IBM Plex Sans"/>
                        </a:rPr>
                        <a:t>Integration with other Microsoft 365 tools improves workflow efficiency</a:t>
                      </a:r>
                    </a:p>
                    <a:p>
                      <a:pPr marL="0" lvl="0" indent="0" algn="l" rtl="0">
                        <a:spcBef>
                          <a:spcPts val="1200"/>
                        </a:spcBef>
                        <a:spcAft>
                          <a:spcPts val="0"/>
                        </a:spcAft>
                        <a:buNone/>
                      </a:pPr>
                      <a:r>
                        <a:rPr lang="en-GB" sz="1800" dirty="0" smtClean="0">
                          <a:solidFill>
                            <a:srgbClr val="000000"/>
                          </a:solidFill>
                          <a:latin typeface="IBM Plex Sans"/>
                          <a:ea typeface="IBM Plex Sans"/>
                          <a:cs typeface="IBM Plex Sans"/>
                          <a:sym typeface="IBM Plex Sans"/>
                        </a:rPr>
                        <a:t>These benefits help the organisation improve </a:t>
                      </a:r>
                      <a:r>
                        <a:rPr lang="en-GB" sz="1800" b="1" dirty="0" smtClean="0">
                          <a:solidFill>
                            <a:srgbClr val="000000"/>
                          </a:solidFill>
                          <a:latin typeface="IBM Plex Sans"/>
                          <a:ea typeface="IBM Plex Sans"/>
                          <a:cs typeface="IBM Plex Sans"/>
                          <a:sym typeface="IBM Plex Sans"/>
                        </a:rPr>
                        <a:t>service coordination and staff productivity</a:t>
                      </a:r>
                      <a:r>
                        <a:rPr lang="en-GB" sz="1800" dirty="0" smtClean="0">
                          <a:solidFill>
                            <a:srgbClr val="000000"/>
                          </a:solidFill>
                          <a:latin typeface="IBM Plex Sans"/>
                          <a:ea typeface="IBM Plex Sans"/>
                          <a:cs typeface="IBM Plex Sans"/>
                          <a:sym typeface="IBM Plex Sans"/>
                        </a:rPr>
                        <a:t>.</a:t>
                      </a:r>
                    </a:p>
                    <a:p>
                      <a:endParaRPr lang="en-GB" dirty="0"/>
                    </a:p>
                  </a:txBody>
                  <a:tcPr/>
                </a:tc>
                <a:tc>
                  <a:txBody>
                    <a:bodyPr/>
                    <a:lstStyle/>
                    <a:p>
                      <a:pPr marL="0" lvl="0" indent="0" algn="l" rtl="0">
                        <a:lnSpc>
                          <a:spcPct val="115000"/>
                        </a:lnSpc>
                        <a:spcBef>
                          <a:spcPts val="1200"/>
                        </a:spcBef>
                        <a:spcAft>
                          <a:spcPts val="0"/>
                        </a:spcAft>
                        <a:buNone/>
                      </a:pPr>
                      <a:r>
                        <a:rPr lang="en-GB" sz="1800" dirty="0" smtClean="0">
                          <a:solidFill>
                            <a:srgbClr val="000000"/>
                          </a:solidFill>
                          <a:latin typeface="IBM Plex Sans"/>
                          <a:ea typeface="IBM Plex Sans"/>
                          <a:cs typeface="IBM Plex Sans"/>
                          <a:sym typeface="IBM Plex Sans"/>
                        </a:rPr>
                        <a:t>Despite its benefits, some challenges exist:</a:t>
                      </a:r>
                    </a:p>
                    <a:p>
                      <a:pPr marL="457200" lvl="0" indent="-298450" algn="l" rtl="0">
                        <a:lnSpc>
                          <a:spcPct val="115000"/>
                        </a:lnSpc>
                        <a:spcBef>
                          <a:spcPts val="1200"/>
                        </a:spcBef>
                        <a:spcAft>
                          <a:spcPts val="0"/>
                        </a:spcAft>
                        <a:buClr>
                          <a:srgbClr val="000000"/>
                        </a:buClr>
                        <a:buSzPts val="1100"/>
                        <a:buFont typeface="IBM Plex Sans"/>
                        <a:buChar char="●"/>
                      </a:pPr>
                      <a:r>
                        <a:rPr lang="en-GB" sz="1800" dirty="0" smtClean="0">
                          <a:solidFill>
                            <a:srgbClr val="000000"/>
                          </a:solidFill>
                          <a:latin typeface="IBM Plex Sans"/>
                          <a:ea typeface="IBM Plex Sans"/>
                          <a:cs typeface="IBM Plex Sans"/>
                          <a:sym typeface="IBM Plex Sans"/>
                        </a:rPr>
                        <a:t>Staff may lack digital skills or confidence using the platform</a:t>
                      </a:r>
                    </a:p>
                    <a:p>
                      <a:pPr marL="457200" lvl="0" indent="-298450" algn="l" rtl="0">
                        <a:lnSpc>
                          <a:spcPct val="115000"/>
                        </a:lnSpc>
                        <a:spcBef>
                          <a:spcPts val="0"/>
                        </a:spcBef>
                        <a:spcAft>
                          <a:spcPts val="0"/>
                        </a:spcAft>
                        <a:buClr>
                          <a:srgbClr val="000000"/>
                        </a:buClr>
                        <a:buSzPts val="1100"/>
                        <a:buFont typeface="IBM Plex Sans"/>
                        <a:buChar char="●"/>
                      </a:pPr>
                      <a:r>
                        <a:rPr lang="en-GB" sz="1800" dirty="0" smtClean="0">
                          <a:solidFill>
                            <a:srgbClr val="000000"/>
                          </a:solidFill>
                          <a:latin typeface="IBM Plex Sans"/>
                          <a:ea typeface="IBM Plex Sans"/>
                          <a:cs typeface="IBM Plex Sans"/>
                          <a:sym typeface="IBM Plex Sans"/>
                        </a:rPr>
                        <a:t>Poor internet connection may affect communication for carers in the field</a:t>
                      </a:r>
                    </a:p>
                    <a:p>
                      <a:pPr marL="457200" lvl="0" indent="-298450" algn="l" rtl="0">
                        <a:lnSpc>
                          <a:spcPct val="115000"/>
                        </a:lnSpc>
                        <a:spcBef>
                          <a:spcPts val="0"/>
                        </a:spcBef>
                        <a:spcAft>
                          <a:spcPts val="0"/>
                        </a:spcAft>
                        <a:buClr>
                          <a:srgbClr val="000000"/>
                        </a:buClr>
                        <a:buSzPts val="1100"/>
                        <a:buFont typeface="IBM Plex Sans"/>
                        <a:buChar char="●"/>
                      </a:pPr>
                      <a:r>
                        <a:rPr lang="en-GB" sz="1800" dirty="0" smtClean="0">
                          <a:solidFill>
                            <a:srgbClr val="000000"/>
                          </a:solidFill>
                          <a:latin typeface="IBM Plex Sans"/>
                          <a:ea typeface="IBM Plex Sans"/>
                          <a:cs typeface="IBM Plex Sans"/>
                          <a:sym typeface="IBM Plex Sans"/>
                        </a:rPr>
                        <a:t>Too many notifications can cause information overload</a:t>
                      </a:r>
                    </a:p>
                    <a:p>
                      <a:pPr marL="457200" lvl="0" indent="-298450" algn="l" rtl="0">
                        <a:lnSpc>
                          <a:spcPct val="115000"/>
                        </a:lnSpc>
                        <a:spcBef>
                          <a:spcPts val="0"/>
                        </a:spcBef>
                        <a:spcAft>
                          <a:spcPts val="0"/>
                        </a:spcAft>
                        <a:buClr>
                          <a:srgbClr val="000000"/>
                        </a:buClr>
                        <a:buSzPts val="1100"/>
                        <a:buFont typeface="IBM Plex Sans"/>
                        <a:buChar char="●"/>
                      </a:pPr>
                      <a:r>
                        <a:rPr lang="en-GB" sz="1800" dirty="0" smtClean="0">
                          <a:solidFill>
                            <a:srgbClr val="000000"/>
                          </a:solidFill>
                          <a:latin typeface="IBM Plex Sans"/>
                          <a:ea typeface="IBM Plex Sans"/>
                          <a:cs typeface="IBM Plex Sans"/>
                          <a:sym typeface="IBM Plex Sans"/>
                        </a:rPr>
                        <a:t>Training may be required for effective use</a:t>
                      </a:r>
                    </a:p>
                    <a:p>
                      <a:pPr marL="0" lvl="0" indent="0" algn="l" rtl="0">
                        <a:lnSpc>
                          <a:spcPct val="115000"/>
                        </a:lnSpc>
                        <a:spcBef>
                          <a:spcPts val="1200"/>
                        </a:spcBef>
                        <a:spcAft>
                          <a:spcPts val="0"/>
                        </a:spcAft>
                        <a:buNone/>
                      </a:pPr>
                      <a:endParaRPr lang="en-GB" sz="1800" dirty="0" smtClean="0">
                        <a:solidFill>
                          <a:srgbClr val="000000"/>
                        </a:solidFill>
                        <a:latin typeface="IBM Plex Sans"/>
                        <a:ea typeface="IBM Plex Sans"/>
                        <a:cs typeface="IBM Plex Sans"/>
                        <a:sym typeface="IBM Plex Sans"/>
                      </a:endParaRPr>
                    </a:p>
                    <a:p>
                      <a:pPr marL="0" lvl="0" indent="0" algn="l" rtl="0">
                        <a:lnSpc>
                          <a:spcPct val="115000"/>
                        </a:lnSpc>
                        <a:spcBef>
                          <a:spcPts val="1200"/>
                        </a:spcBef>
                        <a:spcAft>
                          <a:spcPts val="0"/>
                        </a:spcAft>
                        <a:buNone/>
                      </a:pPr>
                      <a:r>
                        <a:rPr lang="en-GB" sz="1800" dirty="0" smtClean="0">
                          <a:solidFill>
                            <a:srgbClr val="000000"/>
                          </a:solidFill>
                          <a:latin typeface="IBM Plex Sans"/>
                          <a:ea typeface="IBM Plex Sans"/>
                          <a:cs typeface="IBM Plex Sans"/>
                          <a:sym typeface="IBM Plex Sans"/>
                        </a:rPr>
                        <a:t>Greenfield must provide </a:t>
                      </a:r>
                      <a:r>
                        <a:rPr lang="en-GB" sz="1800" b="1" dirty="0" smtClean="0">
                          <a:solidFill>
                            <a:srgbClr val="000000"/>
                          </a:solidFill>
                          <a:latin typeface="IBM Plex Sans"/>
                          <a:ea typeface="IBM Plex Sans"/>
                          <a:cs typeface="IBM Plex Sans"/>
                          <a:sym typeface="IBM Plex Sans"/>
                        </a:rPr>
                        <a:t>staff training and digital support</a:t>
                      </a:r>
                      <a:r>
                        <a:rPr lang="en-GB" sz="1800" dirty="0" smtClean="0">
                          <a:solidFill>
                            <a:srgbClr val="000000"/>
                          </a:solidFill>
                          <a:latin typeface="IBM Plex Sans"/>
                          <a:ea typeface="IBM Plex Sans"/>
                          <a:cs typeface="IBM Plex Sans"/>
                          <a:sym typeface="IBM Plex Sans"/>
                        </a:rPr>
                        <a:t> to overcome these issues.</a:t>
                      </a:r>
                    </a:p>
                    <a:p>
                      <a:endParaRPr lang="en-GB" dirty="0"/>
                    </a:p>
                  </a:txBody>
                  <a:tcPr/>
                </a:tc>
                <a:extLst>
                  <a:ext uri="{0D108BD9-81ED-4DB2-BD59-A6C34878D82A}">
                    <a16:rowId xmlns="" xmlns:a16="http://schemas.microsoft.com/office/drawing/2014/main" val="922042968"/>
                  </a:ext>
                </a:extLst>
              </a:tr>
              <a:tr h="370840">
                <a:tc>
                  <a:txBody>
                    <a:bodyPr/>
                    <a:lstStyle/>
                    <a:p>
                      <a:endParaRPr lang="en-GB" dirty="0"/>
                    </a:p>
                  </a:txBody>
                  <a:tcPr/>
                </a:tc>
                <a:tc>
                  <a:txBody>
                    <a:bodyPr/>
                    <a:lstStyle/>
                    <a:p>
                      <a:endParaRPr lang="en-GB" dirty="0"/>
                    </a:p>
                  </a:txBody>
                  <a:tcPr/>
                </a:tc>
                <a:extLst>
                  <a:ext uri="{0D108BD9-81ED-4DB2-BD59-A6C34878D82A}">
                    <a16:rowId xmlns="" xmlns:a16="http://schemas.microsoft.com/office/drawing/2014/main" val="236248419"/>
                  </a:ext>
                </a:extLst>
              </a:tr>
              <a:tr h="370840">
                <a:tc>
                  <a:txBody>
                    <a:bodyPr/>
                    <a:lstStyle/>
                    <a:p>
                      <a:endParaRPr lang="en-GB"/>
                    </a:p>
                  </a:txBody>
                  <a:tcPr/>
                </a:tc>
                <a:tc>
                  <a:txBody>
                    <a:bodyPr/>
                    <a:lstStyle/>
                    <a:p>
                      <a:endParaRPr lang="en-GB" dirty="0"/>
                    </a:p>
                  </a:txBody>
                  <a:tcPr/>
                </a:tc>
                <a:extLst>
                  <a:ext uri="{0D108BD9-81ED-4DB2-BD59-A6C34878D82A}">
                    <a16:rowId xmlns="" xmlns:a16="http://schemas.microsoft.com/office/drawing/2014/main" val="3304455830"/>
                  </a:ext>
                </a:extLst>
              </a:tr>
            </a:tbl>
          </a:graphicData>
        </a:graphic>
      </p:graphicFrame>
    </p:spTree>
    <p:extLst>
      <p:ext uri="{BB962C8B-B14F-4D97-AF65-F5344CB8AC3E}">
        <p14:creationId xmlns:p14="http://schemas.microsoft.com/office/powerpoint/2010/main" val="3302724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AKM Rahman</a:t>
            </a:r>
            <a:r>
              <a:rPr lang="en-US" b="1" dirty="0"/>
              <a:t>- What is Digital Literacy</a:t>
            </a:r>
            <a:endParaRPr lang="en-GB" dirty="0"/>
          </a:p>
        </p:txBody>
      </p:sp>
      <p:sp>
        <p:nvSpPr>
          <p:cNvPr id="3" name="Content Placeholder 2"/>
          <p:cNvSpPr>
            <a:spLocks noGrp="1"/>
          </p:cNvSpPr>
          <p:nvPr>
            <p:ph idx="1"/>
          </p:nvPr>
        </p:nvSpPr>
        <p:spPr/>
        <p:txBody>
          <a:bodyPr/>
          <a:lstStyle/>
          <a:p>
            <a:pPr marL="0" indent="0">
              <a:buNone/>
            </a:pPr>
            <a:r>
              <a:rPr lang="en-US" dirty="0"/>
              <a:t>Digital </a:t>
            </a:r>
            <a:r>
              <a:rPr lang="en-US" dirty="0" smtClean="0"/>
              <a:t>literary means the skill that let people live, learn, work and get by in a world full of digital stuff.</a:t>
            </a:r>
            <a:endParaRPr lang="en-US" dirty="0"/>
          </a:p>
          <a:p>
            <a:pPr marL="0" indent="0">
              <a:buNone/>
            </a:pPr>
            <a:r>
              <a:rPr lang="en-US" dirty="0"/>
              <a:t>In </a:t>
            </a:r>
            <a:r>
              <a:rPr lang="en-US" dirty="0" smtClean="0"/>
              <a:t>Greenfield </a:t>
            </a:r>
            <a:r>
              <a:rPr lang="en-US" dirty="0"/>
              <a:t>that means-</a:t>
            </a:r>
          </a:p>
          <a:p>
            <a:pPr lvl="0"/>
            <a:r>
              <a:rPr lang="en-US" dirty="0" smtClean="0"/>
              <a:t>Accessing </a:t>
            </a:r>
            <a:r>
              <a:rPr lang="en-US" dirty="0"/>
              <a:t>computerized </a:t>
            </a:r>
            <a:r>
              <a:rPr lang="en-US" dirty="0" smtClean="0"/>
              <a:t>system </a:t>
            </a:r>
            <a:endParaRPr lang="en-US" dirty="0"/>
          </a:p>
          <a:p>
            <a:pPr lvl="0"/>
            <a:r>
              <a:rPr lang="en-US" dirty="0"/>
              <a:t>Sharing through online platform</a:t>
            </a:r>
          </a:p>
          <a:p>
            <a:pPr lvl="0"/>
            <a:r>
              <a:rPr lang="en-US" dirty="0"/>
              <a:t>Operating patient’s </a:t>
            </a:r>
            <a:r>
              <a:rPr lang="en-US" dirty="0" smtClean="0"/>
              <a:t>records accurately</a:t>
            </a:r>
          </a:p>
          <a:p>
            <a:r>
              <a:rPr lang="en-US" dirty="0" smtClean="0"/>
              <a:t>Safeguarding personal data</a:t>
            </a:r>
            <a:endParaRPr lang="en-US" dirty="0"/>
          </a:p>
        </p:txBody>
      </p:sp>
    </p:spTree>
    <p:extLst>
      <p:ext uri="{BB962C8B-B14F-4D97-AF65-F5344CB8AC3E}">
        <p14:creationId xmlns:p14="http://schemas.microsoft.com/office/powerpoint/2010/main" val="1375843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Why digital literary is important</a:t>
            </a:r>
            <a:endParaRPr lang="en-GB" dirty="0"/>
          </a:p>
        </p:txBody>
      </p:sp>
      <p:sp>
        <p:nvSpPr>
          <p:cNvPr id="3" name="Content Placeholder 2"/>
          <p:cNvSpPr>
            <a:spLocks noGrp="1"/>
          </p:cNvSpPr>
          <p:nvPr>
            <p:ph idx="1"/>
          </p:nvPr>
        </p:nvSpPr>
        <p:spPr/>
        <p:txBody>
          <a:bodyPr/>
          <a:lstStyle/>
          <a:p>
            <a:pPr marL="0" indent="0">
              <a:buNone/>
            </a:pPr>
            <a:r>
              <a:rPr lang="en-US" dirty="0"/>
              <a:t>Digital literacy </a:t>
            </a:r>
            <a:r>
              <a:rPr lang="en-US" dirty="0" smtClean="0"/>
              <a:t>is essential in todays healthcare organizations</a:t>
            </a:r>
            <a:endParaRPr lang="en-US" dirty="0"/>
          </a:p>
          <a:p>
            <a:pPr marL="0" indent="0">
              <a:buNone/>
            </a:pPr>
            <a:r>
              <a:rPr lang="en-US" dirty="0"/>
              <a:t>It contributes to:</a:t>
            </a:r>
          </a:p>
          <a:p>
            <a:pPr lvl="0"/>
            <a:r>
              <a:rPr lang="en-US" dirty="0" smtClean="0"/>
              <a:t>Improve communication between healthcare professionals</a:t>
            </a:r>
          </a:p>
          <a:p>
            <a:pPr lvl="0"/>
            <a:r>
              <a:rPr lang="en-US" dirty="0" smtClean="0"/>
              <a:t>Speeds </a:t>
            </a:r>
            <a:r>
              <a:rPr lang="en-US" dirty="0"/>
              <a:t>up documentation </a:t>
            </a:r>
          </a:p>
          <a:p>
            <a:pPr lvl="0"/>
            <a:r>
              <a:rPr lang="en-US" dirty="0"/>
              <a:t>Improve patient’s involvement and happiness</a:t>
            </a:r>
          </a:p>
          <a:p>
            <a:pPr lvl="0"/>
            <a:r>
              <a:rPr lang="en-US" dirty="0"/>
              <a:t>Sharing information correctly</a:t>
            </a:r>
          </a:p>
          <a:p>
            <a:pPr marL="0" indent="0">
              <a:buNone/>
            </a:pPr>
            <a:endParaRPr lang="en-GB" dirty="0"/>
          </a:p>
        </p:txBody>
      </p:sp>
    </p:spTree>
    <p:extLst>
      <p:ext uri="{BB962C8B-B14F-4D97-AF65-F5344CB8AC3E}">
        <p14:creationId xmlns:p14="http://schemas.microsoft.com/office/powerpoint/2010/main" val="605813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647" y="-1"/>
            <a:ext cx="10502153" cy="1622613"/>
          </a:xfrm>
        </p:spPr>
        <p:txBody>
          <a:bodyPr>
            <a:normAutofit fontScale="90000"/>
          </a:bodyPr>
          <a:lstStyle/>
          <a:p>
            <a:r>
              <a:rPr lang="en-US" b="1" dirty="0" smtClean="0"/>
              <a:t/>
            </a:r>
            <a:br>
              <a:rPr lang="en-US" b="1" dirty="0" smtClean="0"/>
            </a:br>
            <a:r>
              <a:rPr lang="en-US" b="1" dirty="0" smtClean="0"/>
              <a:t>Challenges </a:t>
            </a:r>
            <a:r>
              <a:rPr lang="en-US" b="1" dirty="0"/>
              <a:t>of Digital Literacy </a:t>
            </a:r>
            <a:r>
              <a:rPr lang="en-US" dirty="0"/>
              <a:t/>
            </a:r>
            <a:br>
              <a:rPr lang="en-US" dirty="0"/>
            </a:br>
            <a:endParaRPr lang="en-GB" dirty="0"/>
          </a:p>
        </p:txBody>
      </p:sp>
      <p:sp>
        <p:nvSpPr>
          <p:cNvPr id="3" name="Content Placeholder 2"/>
          <p:cNvSpPr>
            <a:spLocks noGrp="1"/>
          </p:cNvSpPr>
          <p:nvPr>
            <p:ph idx="1"/>
          </p:nvPr>
        </p:nvSpPr>
        <p:spPr/>
        <p:txBody>
          <a:bodyPr>
            <a:normAutofit/>
          </a:bodyPr>
          <a:lstStyle/>
          <a:p>
            <a:pPr marL="0" indent="0">
              <a:buNone/>
            </a:pPr>
            <a:r>
              <a:rPr lang="en-US" dirty="0"/>
              <a:t>Some Staff struggle with digital tools even though the benefits are there.</a:t>
            </a:r>
          </a:p>
          <a:p>
            <a:pPr marL="0" indent="0">
              <a:buNone/>
            </a:pPr>
            <a:r>
              <a:rPr lang="en-US" dirty="0"/>
              <a:t>Main challenges </a:t>
            </a:r>
            <a:r>
              <a:rPr lang="en-US" dirty="0" smtClean="0"/>
              <a:t>for Greenfield:</a:t>
            </a:r>
            <a:endParaRPr lang="en-US" dirty="0"/>
          </a:p>
          <a:p>
            <a:pPr lvl="0"/>
            <a:r>
              <a:rPr lang="en-US" dirty="0"/>
              <a:t>Not feeling positive about new technologies</a:t>
            </a:r>
          </a:p>
          <a:p>
            <a:pPr lvl="0"/>
            <a:r>
              <a:rPr lang="en-US" dirty="0"/>
              <a:t>Lack of adequate training</a:t>
            </a:r>
          </a:p>
          <a:p>
            <a:pPr lvl="0"/>
            <a:r>
              <a:rPr lang="en-US" dirty="0"/>
              <a:t>Worry about screwing up the system</a:t>
            </a:r>
          </a:p>
          <a:p>
            <a:r>
              <a:rPr lang="en-US" dirty="0"/>
              <a:t>Challenges of adopting new workplace equipment.</a:t>
            </a:r>
          </a:p>
          <a:p>
            <a:pPr marL="0" indent="0">
              <a:buNone/>
            </a:pPr>
            <a:endParaRPr lang="en-GB" dirty="0"/>
          </a:p>
        </p:txBody>
      </p:sp>
    </p:spTree>
    <p:extLst>
      <p:ext uri="{BB962C8B-B14F-4D97-AF65-F5344CB8AC3E}">
        <p14:creationId xmlns:p14="http://schemas.microsoft.com/office/powerpoint/2010/main" val="148715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Impact on care delivery, communication and Teamwork</a:t>
            </a:r>
            <a:endParaRPr lang="en-GB" dirty="0"/>
          </a:p>
        </p:txBody>
      </p:sp>
      <p:sp>
        <p:nvSpPr>
          <p:cNvPr id="3" name="Content Placeholder 2"/>
          <p:cNvSpPr>
            <a:spLocks noGrp="1"/>
          </p:cNvSpPr>
          <p:nvPr>
            <p:ph idx="1"/>
          </p:nvPr>
        </p:nvSpPr>
        <p:spPr/>
        <p:txBody>
          <a:bodyPr/>
          <a:lstStyle/>
          <a:p>
            <a:r>
              <a:rPr lang="en-US" dirty="0" smtClean="0"/>
              <a:t>Delayed </a:t>
            </a:r>
            <a:r>
              <a:rPr lang="en-US" dirty="0"/>
              <a:t>digital record keeping</a:t>
            </a:r>
            <a:endParaRPr lang="en-GB" dirty="0"/>
          </a:p>
          <a:p>
            <a:r>
              <a:rPr lang="en-US" dirty="0"/>
              <a:t>Incorrect residents data entry</a:t>
            </a:r>
            <a:endParaRPr lang="en-GB" dirty="0"/>
          </a:p>
          <a:p>
            <a:r>
              <a:rPr lang="en-US" dirty="0" smtClean="0"/>
              <a:t>Interruptions in pulling up residents files</a:t>
            </a:r>
            <a:endParaRPr lang="en-GB" dirty="0"/>
          </a:p>
          <a:p>
            <a:r>
              <a:rPr lang="en-US" dirty="0"/>
              <a:t>Postponed staff communication messages</a:t>
            </a:r>
            <a:endParaRPr lang="en-GB" dirty="0"/>
          </a:p>
          <a:p>
            <a:r>
              <a:rPr lang="en-US" dirty="0"/>
              <a:t>Weak teamwork and harmonization</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1561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28FD7E3-1B2D-29CC-28D9-EAE918F1EB9F}"/>
              </a:ext>
            </a:extLst>
          </p:cNvPr>
          <p:cNvSpPr>
            <a:spLocks noGrp="1"/>
          </p:cNvSpPr>
          <p:nvPr>
            <p:ph type="title"/>
          </p:nvPr>
        </p:nvSpPr>
        <p:spPr/>
        <p:txBody>
          <a:bodyPr>
            <a:normAutofit fontScale="90000"/>
          </a:bodyPr>
          <a:lstStyle/>
          <a:p>
            <a:r>
              <a:rPr lang="en-GB" dirty="0" smtClean="0"/>
              <a:t>Digital </a:t>
            </a:r>
            <a:r>
              <a:rPr lang="en-GB" dirty="0"/>
              <a:t>safety action </a:t>
            </a:r>
            <a:r>
              <a:rPr lang="en-GB" dirty="0" smtClean="0"/>
              <a:t>plan</a:t>
            </a:r>
            <a:br>
              <a:rPr lang="en-GB" dirty="0" smtClean="0"/>
            </a:br>
            <a:r>
              <a:rPr lang="en-GB" dirty="0" smtClean="0"/>
              <a:t>Anderson </a:t>
            </a:r>
            <a:r>
              <a:rPr lang="en-GB" dirty="0" err="1" smtClean="0"/>
              <a:t>Soglo</a:t>
            </a:r>
            <a:endParaRPr lang="en-GB" dirty="0"/>
          </a:p>
        </p:txBody>
      </p:sp>
      <p:sp>
        <p:nvSpPr>
          <p:cNvPr id="3" name="Content Placeholder 2">
            <a:extLst>
              <a:ext uri="{FF2B5EF4-FFF2-40B4-BE49-F238E27FC236}">
                <a16:creationId xmlns="" xmlns:a16="http://schemas.microsoft.com/office/drawing/2014/main" id="{9603C18B-4579-4257-F2E7-955E2F7C06C5}"/>
              </a:ext>
            </a:extLst>
          </p:cNvPr>
          <p:cNvSpPr>
            <a:spLocks noGrp="1"/>
          </p:cNvSpPr>
          <p:nvPr>
            <p:ph idx="1"/>
          </p:nvPr>
        </p:nvSpPr>
        <p:spPr>
          <a:xfrm>
            <a:off x="802342" y="2090749"/>
            <a:ext cx="10515600" cy="4251960"/>
          </a:xfrm>
        </p:spPr>
        <p:txBody>
          <a:bodyPr>
            <a:normAutofit fontScale="25000" lnSpcReduction="20000"/>
          </a:bodyPr>
          <a:lstStyle/>
          <a:p>
            <a:pPr marL="0" indent="0" fontAlgn="base">
              <a:buNone/>
            </a:pPr>
            <a:r>
              <a:rPr lang="en-GB" dirty="0"/>
              <a:t> </a:t>
            </a:r>
            <a:r>
              <a:rPr lang="en-GB" dirty="0" smtClean="0"/>
              <a:t>                            </a:t>
            </a:r>
            <a:r>
              <a:rPr lang="en-GB" dirty="0"/>
              <a:t> </a:t>
            </a:r>
            <a:r>
              <a:rPr lang="en-GB" sz="11200" dirty="0"/>
              <a:t>Greenfield care home  </a:t>
            </a:r>
            <a:endParaRPr lang="en-GB" sz="11200" dirty="0" smtClean="0"/>
          </a:p>
          <a:p>
            <a:pPr marL="0" indent="0" fontAlgn="base">
              <a:buNone/>
            </a:pPr>
            <a:endParaRPr lang="en-GB" sz="11200" dirty="0"/>
          </a:p>
          <a:p>
            <a:pPr marL="0" indent="0" fontAlgn="base">
              <a:buNone/>
            </a:pPr>
            <a:r>
              <a:rPr lang="en-GB" sz="11200" dirty="0"/>
              <a:t>Greenfield Care Home offers seniors the opportunity to live independently within their community. Within a dedicated team of care coordinators, home caregiver, nurses, and administrative staff, the agency provides </a:t>
            </a:r>
            <a:r>
              <a:rPr lang="en-GB" sz="11200" dirty="0" smtClean="0"/>
              <a:t>person-</a:t>
            </a:r>
            <a:r>
              <a:rPr lang="en-GB" sz="11200" dirty="0" err="1" smtClean="0"/>
              <a:t>centered</a:t>
            </a:r>
            <a:r>
              <a:rPr lang="en-GB" sz="11200" dirty="0"/>
              <a:t> support and recently adopted Microsoft 365 to improve documentation. </a:t>
            </a:r>
          </a:p>
          <a:p>
            <a:pPr marL="0" indent="0" fontAlgn="base">
              <a:buNone/>
            </a:pPr>
            <a:endParaRPr lang="en-GB" sz="11200" dirty="0"/>
          </a:p>
          <a:p>
            <a:pPr marL="0" indent="0" fontAlgn="base">
              <a:buNone/>
            </a:pPr>
            <a:endParaRPr lang="en-GB" sz="11200" dirty="0"/>
          </a:p>
          <a:p>
            <a:pPr marL="0" indent="0" fontAlgn="base">
              <a:buNone/>
            </a:pPr>
            <a:endParaRPr lang="en-GB" dirty="0"/>
          </a:p>
          <a:p>
            <a:pPr marL="0" indent="0" fontAlgn="base">
              <a:buNone/>
            </a:pPr>
            <a:r>
              <a:rPr lang="en-GB" dirty="0"/>
              <a:t> </a:t>
            </a:r>
          </a:p>
          <a:p>
            <a:pPr marL="0" indent="0" fontAlgn="base">
              <a:buNone/>
            </a:pPr>
            <a:endParaRPr lang="en-GB" dirty="0"/>
          </a:p>
          <a:p>
            <a:pPr marL="0" indent="0">
              <a:buNone/>
            </a:pPr>
            <a:endParaRPr lang="en-GB" dirty="0">
              <a:solidFill>
                <a:srgbClr val="FF0000"/>
              </a:solidFill>
            </a:endParaRPr>
          </a:p>
          <a:p>
            <a:pPr marL="0" indent="0">
              <a:buNone/>
            </a:pPr>
            <a:endParaRPr lang="en-GB" dirty="0"/>
          </a:p>
        </p:txBody>
      </p:sp>
    </p:spTree>
    <p:extLst>
      <p:ext uri="{BB962C8B-B14F-4D97-AF65-F5344CB8AC3E}">
        <p14:creationId xmlns:p14="http://schemas.microsoft.com/office/powerpoint/2010/main" val="5383557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Digital Safety Checklist</a:t>
            </a:r>
            <a:endParaRPr lang="en-GB" dirty="0"/>
          </a:p>
        </p:txBody>
      </p:sp>
      <p:sp>
        <p:nvSpPr>
          <p:cNvPr id="3" name="Content Placeholder 2"/>
          <p:cNvSpPr>
            <a:spLocks noGrp="1"/>
          </p:cNvSpPr>
          <p:nvPr>
            <p:ph idx="1"/>
          </p:nvPr>
        </p:nvSpPr>
        <p:spPr/>
        <p:txBody>
          <a:bodyPr>
            <a:normAutofit fontScale="92500" lnSpcReduction="20000"/>
          </a:bodyPr>
          <a:lstStyle/>
          <a:p>
            <a:pPr fontAlgn="base"/>
            <a:r>
              <a:rPr lang="en-US" u="sng" dirty="0"/>
              <a:t>For employees to collaborate effectively with IT, they need basic training.</a:t>
            </a:r>
            <a:r>
              <a:rPr lang="fr-FR" dirty="0"/>
              <a:t>  </a:t>
            </a:r>
          </a:p>
          <a:p>
            <a:pPr fontAlgn="base"/>
            <a:r>
              <a:rPr lang="en-US" dirty="0"/>
              <a:t>L</a:t>
            </a:r>
            <a:r>
              <a:rPr lang="en-US" dirty="0" smtClean="0"/>
              <a:t>earning </a:t>
            </a:r>
            <a:r>
              <a:rPr lang="en-US" dirty="0"/>
              <a:t>to secure their data by creating strong passwords</a:t>
            </a:r>
            <a:r>
              <a:rPr lang="fr-FR" dirty="0"/>
              <a:t> </a:t>
            </a:r>
          </a:p>
          <a:p>
            <a:pPr fontAlgn="base"/>
            <a:r>
              <a:rPr lang="en-US" dirty="0"/>
              <a:t> </a:t>
            </a:r>
            <a:r>
              <a:rPr lang="en-US" dirty="0" smtClean="0"/>
              <a:t>Not </a:t>
            </a:r>
            <a:r>
              <a:rPr lang="en-US" dirty="0"/>
              <a:t>sharing them with colleagues</a:t>
            </a:r>
            <a:r>
              <a:rPr lang="fr-FR" dirty="0"/>
              <a:t> </a:t>
            </a:r>
          </a:p>
          <a:p>
            <a:pPr fontAlgn="base"/>
            <a:r>
              <a:rPr lang="en-US" dirty="0"/>
              <a:t> I</a:t>
            </a:r>
            <a:r>
              <a:rPr lang="en-US" dirty="0" smtClean="0"/>
              <a:t>nstalling </a:t>
            </a:r>
            <a:r>
              <a:rPr lang="en-US" dirty="0"/>
              <a:t>antivirus software</a:t>
            </a:r>
            <a:r>
              <a:rPr lang="fr-FR" dirty="0"/>
              <a:t> </a:t>
            </a:r>
          </a:p>
          <a:p>
            <a:pPr fontAlgn="base"/>
            <a:r>
              <a:rPr lang="en-US" dirty="0"/>
              <a:t>C</a:t>
            </a:r>
            <a:r>
              <a:rPr lang="en-US" dirty="0" smtClean="0"/>
              <a:t>lassifying </a:t>
            </a:r>
            <a:r>
              <a:rPr lang="en-US" dirty="0"/>
              <a:t>patient data and information</a:t>
            </a:r>
            <a:r>
              <a:rPr lang="fr-FR" dirty="0"/>
              <a:t> </a:t>
            </a:r>
          </a:p>
          <a:p>
            <a:pPr fontAlgn="base"/>
            <a:r>
              <a:rPr lang="en-US" dirty="0"/>
              <a:t>U</a:t>
            </a:r>
            <a:r>
              <a:rPr lang="en-US" dirty="0" smtClean="0"/>
              <a:t>sing </a:t>
            </a:r>
            <a:r>
              <a:rPr lang="en-US" dirty="0"/>
              <a:t>secure Wi-Fi</a:t>
            </a:r>
            <a:r>
              <a:rPr lang="fr-FR" dirty="0"/>
              <a:t> </a:t>
            </a:r>
          </a:p>
          <a:p>
            <a:pPr fontAlgn="base"/>
            <a:r>
              <a:rPr lang="en-US" dirty="0"/>
              <a:t> </a:t>
            </a:r>
            <a:r>
              <a:rPr lang="en-US" dirty="0" smtClean="0"/>
              <a:t>Logging </a:t>
            </a:r>
            <a:r>
              <a:rPr lang="en-US" dirty="0"/>
              <a:t>out of work accounts after use</a:t>
            </a:r>
            <a:r>
              <a:rPr lang="fr-FR" dirty="0"/>
              <a:t> </a:t>
            </a:r>
          </a:p>
          <a:p>
            <a:pPr fontAlgn="base"/>
            <a:r>
              <a:rPr lang="en-US" dirty="0" smtClean="0"/>
              <a:t>Incident</a:t>
            </a:r>
            <a:r>
              <a:rPr lang="en-US" dirty="0"/>
              <a:t> management (data breach, suspicious email, lost device)</a:t>
            </a:r>
            <a:r>
              <a:rPr lang="fr-FR" dirty="0"/>
              <a:t> </a:t>
            </a:r>
          </a:p>
          <a:p>
            <a:pPr marL="0" indent="0" fontAlgn="base">
              <a:buNone/>
            </a:pPr>
            <a:endParaRPr lang="en-GB" dirty="0"/>
          </a:p>
          <a:p>
            <a:pPr marL="0" indent="0">
              <a:buNone/>
            </a:pPr>
            <a:endParaRPr lang="en-GB" dirty="0"/>
          </a:p>
        </p:txBody>
      </p:sp>
    </p:spTree>
    <p:extLst>
      <p:ext uri="{BB962C8B-B14F-4D97-AF65-F5344CB8AC3E}">
        <p14:creationId xmlns:p14="http://schemas.microsoft.com/office/powerpoint/2010/main" val="10933088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Digital Safety</a:t>
            </a:r>
            <a:endParaRPr lang="en-GB" dirty="0"/>
          </a:p>
        </p:txBody>
      </p:sp>
      <p:sp>
        <p:nvSpPr>
          <p:cNvPr id="3" name="Content Placeholder 2"/>
          <p:cNvSpPr>
            <a:spLocks noGrp="1"/>
          </p:cNvSpPr>
          <p:nvPr>
            <p:ph idx="1"/>
          </p:nvPr>
        </p:nvSpPr>
        <p:spPr>
          <a:xfrm>
            <a:off x="883024" y="1947314"/>
            <a:ext cx="10515600" cy="4251960"/>
          </a:xfrm>
        </p:spPr>
        <p:txBody>
          <a:bodyPr>
            <a:normAutofit fontScale="25000" lnSpcReduction="20000"/>
          </a:bodyPr>
          <a:lstStyle/>
          <a:p>
            <a:pPr fontAlgn="base"/>
            <a:r>
              <a:rPr lang="en-GB" sz="11200" dirty="0"/>
              <a:t>A</a:t>
            </a:r>
            <a:r>
              <a:rPr lang="en-GB" sz="11200" dirty="0" smtClean="0"/>
              <a:t>s </a:t>
            </a:r>
            <a:r>
              <a:rPr lang="en-GB" sz="11200" dirty="0"/>
              <a:t>data loss could occur </a:t>
            </a:r>
          </a:p>
          <a:p>
            <a:pPr fontAlgn="base"/>
            <a:r>
              <a:rPr lang="en-GB" sz="11200" dirty="0"/>
              <a:t>A</a:t>
            </a:r>
            <a:r>
              <a:rPr lang="en-GB" sz="11200" dirty="0" smtClean="0"/>
              <a:t>dministrative </a:t>
            </a:r>
            <a:r>
              <a:rPr lang="en-GB" sz="11200" dirty="0"/>
              <a:t>tasks will be much slower </a:t>
            </a:r>
          </a:p>
          <a:p>
            <a:pPr fontAlgn="base"/>
            <a:r>
              <a:rPr lang="en-GB" sz="11200" dirty="0"/>
              <a:t>U</a:t>
            </a:r>
            <a:r>
              <a:rPr lang="en-GB" sz="11200" dirty="0" smtClean="0"/>
              <a:t>nqualified </a:t>
            </a:r>
            <a:r>
              <a:rPr lang="en-GB" sz="11200" dirty="0"/>
              <a:t>personnel could access patient records </a:t>
            </a:r>
          </a:p>
          <a:p>
            <a:pPr fontAlgn="base"/>
            <a:r>
              <a:rPr lang="en-GB" sz="11200" dirty="0"/>
              <a:t>V</a:t>
            </a:r>
            <a:r>
              <a:rPr lang="en-GB" sz="11200" dirty="0" smtClean="0"/>
              <a:t>iruses </a:t>
            </a:r>
            <a:r>
              <a:rPr lang="en-GB" sz="11200" dirty="0"/>
              <a:t>could infect the system  </a:t>
            </a:r>
          </a:p>
          <a:p>
            <a:pPr marL="0" indent="0" fontAlgn="base">
              <a:buNone/>
            </a:pPr>
            <a:r>
              <a:rPr lang="en-GB" sz="11200" u="sng" dirty="0"/>
              <a:t>Conclusion</a:t>
            </a:r>
            <a:r>
              <a:rPr lang="en-GB" sz="11200" dirty="0"/>
              <a:t> </a:t>
            </a:r>
            <a:endParaRPr lang="en-GB" sz="11200" dirty="0" smtClean="0"/>
          </a:p>
          <a:p>
            <a:pPr marL="0" indent="0" fontAlgn="base">
              <a:buNone/>
            </a:pPr>
            <a:r>
              <a:rPr lang="en-GB" sz="11200" dirty="0"/>
              <a:t> </a:t>
            </a:r>
            <a:r>
              <a:rPr lang="en-GB" sz="11200" dirty="0" smtClean="0"/>
              <a:t>Digital </a:t>
            </a:r>
            <a:r>
              <a:rPr lang="en-GB" sz="11200" dirty="0"/>
              <a:t>security helps Greenfield Home Care protect confidential information, organize patient records, and enable fast and efficient work. </a:t>
            </a:r>
          </a:p>
          <a:p>
            <a:pPr marL="0" indent="0" fontAlgn="base">
              <a:buNone/>
            </a:pPr>
            <a:r>
              <a:rPr lang="en-GB" sz="11200" dirty="0"/>
              <a:t> </a:t>
            </a:r>
          </a:p>
          <a:p>
            <a:pPr marL="0" indent="0" fontAlgn="base">
              <a:buNone/>
            </a:pPr>
            <a:endParaRPr lang="en-GB" sz="7400" dirty="0"/>
          </a:p>
          <a:p>
            <a:pPr marL="0" indent="0">
              <a:buNone/>
            </a:pPr>
            <a:endParaRPr lang="en-GB" dirty="0"/>
          </a:p>
        </p:txBody>
      </p:sp>
    </p:spTree>
    <p:extLst>
      <p:ext uri="{BB962C8B-B14F-4D97-AF65-F5344CB8AC3E}">
        <p14:creationId xmlns:p14="http://schemas.microsoft.com/office/powerpoint/2010/main" val="305488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43000BA-30EB-3B55-5317-5FE12A4AF10F}"/>
              </a:ext>
            </a:extLst>
          </p:cNvPr>
          <p:cNvSpPr>
            <a:spLocks noGrp="1"/>
          </p:cNvSpPr>
          <p:nvPr>
            <p:ph type="title"/>
          </p:nvPr>
        </p:nvSpPr>
        <p:spPr/>
        <p:txBody>
          <a:bodyPr/>
          <a:lstStyle/>
          <a:p>
            <a:r>
              <a:rPr lang="en-GB" dirty="0"/>
              <a:t>C</a:t>
            </a:r>
            <a:r>
              <a:rPr lang="en-GB" dirty="0" smtClean="0"/>
              <a:t>onclusion</a:t>
            </a:r>
            <a:endParaRPr lang="en-GB" dirty="0"/>
          </a:p>
        </p:txBody>
      </p:sp>
      <p:sp>
        <p:nvSpPr>
          <p:cNvPr id="3" name="Content Placeholder 2">
            <a:extLst>
              <a:ext uri="{FF2B5EF4-FFF2-40B4-BE49-F238E27FC236}">
                <a16:creationId xmlns="" xmlns:a16="http://schemas.microsoft.com/office/drawing/2014/main" id="{5435E3AF-F16F-39D1-04ED-EB6DAF9728C9}"/>
              </a:ext>
            </a:extLst>
          </p:cNvPr>
          <p:cNvSpPr>
            <a:spLocks noGrp="1"/>
          </p:cNvSpPr>
          <p:nvPr>
            <p:ph idx="1"/>
          </p:nvPr>
        </p:nvSpPr>
        <p:spPr>
          <a:xfrm>
            <a:off x="820270" y="1839737"/>
            <a:ext cx="10515600" cy="4251960"/>
          </a:xfrm>
        </p:spPr>
        <p:txBody>
          <a:bodyPr>
            <a:normAutofit/>
          </a:bodyPr>
          <a:lstStyle/>
          <a:p>
            <a:pPr marL="0" indent="0">
              <a:buNone/>
            </a:pPr>
            <a:r>
              <a:rPr lang="en-GB" dirty="0"/>
              <a:t>I</a:t>
            </a:r>
            <a:r>
              <a:rPr lang="en-GB" dirty="0" smtClean="0"/>
              <a:t>n conclusion, Microsoft World, Microsoft Teams, Digital Literacy and Digita</a:t>
            </a:r>
            <a:r>
              <a:rPr lang="en-GB" dirty="0" smtClean="0"/>
              <a:t>l Safety </a:t>
            </a:r>
            <a:r>
              <a:rPr lang="en-GB" dirty="0"/>
              <a:t>C</a:t>
            </a:r>
            <a:r>
              <a:rPr lang="en-GB" dirty="0" smtClean="0"/>
              <a:t>hecklist are a very good form of communication platform within and among the staffs, management, career’s families so also data keeping.</a:t>
            </a:r>
            <a:endParaRPr lang="en-GB" dirty="0"/>
          </a:p>
        </p:txBody>
      </p:sp>
    </p:spTree>
    <p:extLst>
      <p:ext uri="{BB962C8B-B14F-4D97-AF65-F5344CB8AC3E}">
        <p14:creationId xmlns:p14="http://schemas.microsoft.com/office/powerpoint/2010/main" val="2527619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2B62C3A-DA06-7794-D492-28FA21CB6E18}"/>
              </a:ext>
            </a:extLst>
          </p:cNvPr>
          <p:cNvSpPr>
            <a:spLocks noGrp="1"/>
          </p:cNvSpPr>
          <p:nvPr>
            <p:ph type="title"/>
          </p:nvPr>
        </p:nvSpPr>
        <p:spPr/>
        <p:txBody>
          <a:bodyPr/>
          <a:lstStyle/>
          <a:p>
            <a:r>
              <a:rPr lang="en-GB" dirty="0"/>
              <a:t>R</a:t>
            </a:r>
            <a:r>
              <a:rPr lang="en-GB" dirty="0" smtClean="0"/>
              <a:t>eferences</a:t>
            </a:r>
            <a:endParaRPr lang="en-GB" dirty="0"/>
          </a:p>
        </p:txBody>
      </p:sp>
      <p:sp>
        <p:nvSpPr>
          <p:cNvPr id="3" name="Content Placeholder 2">
            <a:extLst>
              <a:ext uri="{FF2B5EF4-FFF2-40B4-BE49-F238E27FC236}">
                <a16:creationId xmlns="" xmlns:a16="http://schemas.microsoft.com/office/drawing/2014/main" id="{D0697271-EB93-BEE0-08C8-10C19775EF41}"/>
              </a:ext>
            </a:extLst>
          </p:cNvPr>
          <p:cNvSpPr>
            <a:spLocks noGrp="1"/>
          </p:cNvSpPr>
          <p:nvPr>
            <p:ph idx="1"/>
          </p:nvPr>
        </p:nvSpPr>
        <p:spPr/>
        <p:txBody>
          <a:bodyPr>
            <a:normAutofit fontScale="92500" lnSpcReduction="20000"/>
          </a:bodyPr>
          <a:lstStyle/>
          <a:p>
            <a:pPr marL="0" lvl="0" indent="0">
              <a:buNone/>
            </a:pPr>
            <a:r>
              <a:rPr lang="en-US" sz="1800" dirty="0" err="1"/>
              <a:t>Aydınlar</a:t>
            </a:r>
            <a:r>
              <a:rPr lang="en-US" sz="1800" dirty="0"/>
              <a:t>, A., </a:t>
            </a:r>
            <a:r>
              <a:rPr lang="en-US" sz="1800" dirty="0" err="1"/>
              <a:t>Mavi</a:t>
            </a:r>
            <a:r>
              <a:rPr lang="en-US" sz="1800" dirty="0"/>
              <a:t>, A., </a:t>
            </a:r>
            <a:r>
              <a:rPr lang="en-US" sz="1800" dirty="0" err="1"/>
              <a:t>Kütükçü</a:t>
            </a:r>
            <a:r>
              <a:rPr lang="en-US" sz="1800" dirty="0"/>
              <a:t>, E., </a:t>
            </a:r>
            <a:r>
              <a:rPr lang="en-US" sz="1800" dirty="0" err="1"/>
              <a:t>Kırımlı</a:t>
            </a:r>
            <a:r>
              <a:rPr lang="en-US" sz="1800" dirty="0"/>
              <a:t>, E.E., </a:t>
            </a:r>
            <a:r>
              <a:rPr lang="en-US" sz="1800" dirty="0" err="1"/>
              <a:t>Alış</a:t>
            </a:r>
            <a:r>
              <a:rPr lang="en-US" sz="1800" dirty="0"/>
              <a:t>, D., Akın, A. and </a:t>
            </a:r>
            <a:r>
              <a:rPr lang="en-US" sz="1800" dirty="0" err="1"/>
              <a:t>Altıntaş</a:t>
            </a:r>
            <a:r>
              <a:rPr lang="en-US" sz="1800" dirty="0"/>
              <a:t>, L., 2024. Awareness and level of digital literacy among students receiving health-based education. </a:t>
            </a:r>
            <a:r>
              <a:rPr lang="en-US" sz="1800" i="1" dirty="0"/>
              <a:t>BMC Medical Education</a:t>
            </a:r>
            <a:r>
              <a:rPr lang="en-US" sz="1800" dirty="0"/>
              <a:t>, </a:t>
            </a:r>
            <a:r>
              <a:rPr lang="en-US" sz="1800" i="1" dirty="0"/>
              <a:t>24</a:t>
            </a:r>
            <a:r>
              <a:rPr lang="en-US" sz="1800" dirty="0"/>
              <a:t>(1), </a:t>
            </a:r>
            <a:r>
              <a:rPr lang="en-US" sz="1800" dirty="0" smtClean="0"/>
              <a:t>p.38.</a:t>
            </a:r>
          </a:p>
          <a:p>
            <a:pPr marL="0" lvl="0" indent="0">
              <a:buNone/>
            </a:pPr>
            <a:r>
              <a:rPr lang="en-US" sz="1800" dirty="0" smtClean="0"/>
              <a:t>Care Inspectorate Hub (2024) </a:t>
            </a:r>
            <a:r>
              <a:rPr lang="en-US" sz="1800" i="1" dirty="0"/>
              <a:t>Digital resources </a:t>
            </a:r>
            <a:r>
              <a:rPr lang="en-US" sz="1800" i="1" dirty="0" smtClean="0"/>
              <a:t>Available at </a:t>
            </a:r>
            <a:r>
              <a:rPr lang="en-US" sz="1700" b="1" dirty="0" smtClean="0">
                <a:hlinkClick r:id="rId2"/>
              </a:rPr>
              <a:t>https</a:t>
            </a:r>
            <a:r>
              <a:rPr lang="en-US" sz="1700" b="1" dirty="0">
                <a:hlinkClick r:id="rId2"/>
              </a:rPr>
              <a:t>://hub.careinspectorate.com/how-we-support-improvement/quality-improvement-programmes-and-topics/digital-resources</a:t>
            </a:r>
            <a:r>
              <a:rPr lang="en-US" sz="1700" b="1" dirty="0" smtClean="0">
                <a:hlinkClick r:id="rId2"/>
              </a:rPr>
              <a:t>/</a:t>
            </a:r>
            <a:r>
              <a:rPr lang="en-US" sz="1700" b="1" dirty="0" smtClean="0"/>
              <a:t> (Access at 13 march,2026)</a:t>
            </a:r>
          </a:p>
          <a:p>
            <a:pPr marL="0" lvl="0" indent="0">
              <a:buNone/>
            </a:pPr>
            <a:r>
              <a:rPr lang="en-US" sz="1800" dirty="0" err="1" smtClean="0"/>
              <a:t>Kuek</a:t>
            </a:r>
            <a:r>
              <a:rPr lang="en-US" sz="1800" dirty="0"/>
              <a:t>, A. and </a:t>
            </a:r>
            <a:r>
              <a:rPr lang="en-US" sz="1800" dirty="0" err="1"/>
              <a:t>Hakkennes</a:t>
            </a:r>
            <a:r>
              <a:rPr lang="en-US" sz="1800" dirty="0"/>
              <a:t>, S., 2020. Healthcare staff digital literacy levels and their attitudes towards information systems. </a:t>
            </a:r>
            <a:r>
              <a:rPr lang="en-US" sz="1800" i="1" dirty="0"/>
              <a:t>Health informatics journal</a:t>
            </a:r>
            <a:r>
              <a:rPr lang="en-US" sz="1800" dirty="0"/>
              <a:t>, </a:t>
            </a:r>
            <a:r>
              <a:rPr lang="en-US" sz="1800" i="1" dirty="0"/>
              <a:t>26</a:t>
            </a:r>
            <a:r>
              <a:rPr lang="en-US" sz="1800" dirty="0"/>
              <a:t>(1), pp.592-612.</a:t>
            </a:r>
            <a:endParaRPr lang="en-GB" sz="1800" dirty="0"/>
          </a:p>
          <a:p>
            <a:pPr marL="0" lvl="0" indent="0">
              <a:buNone/>
            </a:pPr>
            <a:r>
              <a:rPr lang="en-US" sz="1800" dirty="0" err="1"/>
              <a:t>Kyaw</a:t>
            </a:r>
            <a:r>
              <a:rPr lang="en-US" sz="1800" dirty="0"/>
              <a:t>, B.M., </a:t>
            </a:r>
            <a:r>
              <a:rPr lang="en-US" sz="1800" dirty="0" err="1"/>
              <a:t>Posadzki</a:t>
            </a:r>
            <a:r>
              <a:rPr lang="en-US" sz="1800" dirty="0"/>
              <a:t>, P., Paddock, S., Car, J., Campbell, J. and Tudor Car, L., 2019. Effectiveness of digital education on communication skills among medical students: systematic review and meta-analysis by the digital health education collaboration. </a:t>
            </a:r>
            <a:r>
              <a:rPr lang="en-US" sz="1800" i="1" dirty="0"/>
              <a:t>Journal of medical Internet research</a:t>
            </a:r>
            <a:r>
              <a:rPr lang="en-US" sz="1800" dirty="0"/>
              <a:t>, </a:t>
            </a:r>
            <a:r>
              <a:rPr lang="en-US" sz="1800" i="1" dirty="0"/>
              <a:t>21</a:t>
            </a:r>
            <a:r>
              <a:rPr lang="en-US" sz="1800" dirty="0"/>
              <a:t>(8), p.e12967</a:t>
            </a:r>
            <a:r>
              <a:rPr lang="en-US" sz="1800" dirty="0" smtClean="0"/>
              <a:t>.</a:t>
            </a:r>
          </a:p>
          <a:p>
            <a:pPr marL="0" indent="0">
              <a:buNone/>
            </a:pPr>
            <a:r>
              <a:rPr lang="en-GB" sz="1800" i="1" dirty="0">
                <a:solidFill>
                  <a:schemeClr val="accent4"/>
                </a:solidFill>
                <a:latin typeface="IBM Plex Sans"/>
                <a:ea typeface="IBM Plex Sans"/>
                <a:cs typeface="IBM Plex Sans"/>
                <a:sym typeface="IBM Plex Sans"/>
              </a:rPr>
              <a:t>Laudon, Kenneth C.</a:t>
            </a:r>
            <a:r>
              <a:rPr lang="en-GB" sz="1800" dirty="0">
                <a:solidFill>
                  <a:srgbClr val="000000"/>
                </a:solidFill>
                <a:latin typeface="IBM Plex Sans"/>
                <a:ea typeface="IBM Plex Sans"/>
                <a:cs typeface="IBM Plex Sans"/>
                <a:sym typeface="IBM Plex Sans"/>
              </a:rPr>
              <a:t> and </a:t>
            </a:r>
            <a:r>
              <a:rPr lang="en-GB" sz="1800" i="1" dirty="0">
                <a:solidFill>
                  <a:schemeClr val="accent4"/>
                </a:solidFill>
                <a:latin typeface="IBM Plex Sans"/>
                <a:ea typeface="IBM Plex Sans"/>
                <a:cs typeface="IBM Plex Sans"/>
                <a:sym typeface="IBM Plex Sans"/>
              </a:rPr>
              <a:t>Laudon, Jane P.</a:t>
            </a:r>
            <a:r>
              <a:rPr lang="en-GB" sz="1800" dirty="0">
                <a:solidFill>
                  <a:srgbClr val="000000"/>
                </a:solidFill>
                <a:latin typeface="IBM Plex Sans"/>
                <a:ea typeface="IBM Plex Sans"/>
                <a:cs typeface="IBM Plex Sans"/>
                <a:sym typeface="IBM Plex Sans"/>
              </a:rPr>
              <a:t> (2022) </a:t>
            </a:r>
            <a:r>
              <a:rPr lang="en-GB" sz="1800" i="1" dirty="0">
                <a:solidFill>
                  <a:srgbClr val="000000"/>
                </a:solidFill>
                <a:latin typeface="IBM Plex Sans"/>
                <a:ea typeface="IBM Plex Sans"/>
                <a:cs typeface="IBM Plex Sans"/>
                <a:sym typeface="IBM Plex Sans"/>
              </a:rPr>
              <a:t>Management Information Systems: Managing the Digital Firm</a:t>
            </a:r>
            <a:r>
              <a:rPr lang="en-GB" sz="1800" dirty="0">
                <a:solidFill>
                  <a:srgbClr val="000000"/>
                </a:solidFill>
                <a:latin typeface="IBM Plex Sans"/>
                <a:ea typeface="IBM Plex Sans"/>
                <a:cs typeface="IBM Plex Sans"/>
                <a:sym typeface="IBM Plex Sans"/>
              </a:rPr>
              <a:t>. Pearson.</a:t>
            </a:r>
          </a:p>
          <a:p>
            <a:pPr marL="0" lvl="0" indent="0">
              <a:buNone/>
            </a:pPr>
            <a:r>
              <a:rPr lang="en-GB" sz="1800" dirty="0" smtClean="0"/>
              <a:t>Lambert, J. (2022). Microsoft Word. </a:t>
            </a:r>
            <a:r>
              <a:rPr lang="en-GB" sz="1800" dirty="0" err="1" smtClean="0"/>
              <a:t>RedMon</a:t>
            </a:r>
            <a:r>
              <a:rPr lang="en-GB" sz="1800" dirty="0" smtClean="0"/>
              <a:t>; Microsoft Press</a:t>
            </a:r>
            <a:endParaRPr lang="en-GB" sz="1800" dirty="0"/>
          </a:p>
          <a:p>
            <a:pPr marL="0" indent="0">
              <a:buNone/>
            </a:pPr>
            <a:endParaRPr lang="en-US" sz="1800" dirty="0">
              <a:solidFill>
                <a:schemeClr val="bg1"/>
              </a:solidFill>
            </a:endParaRPr>
          </a:p>
        </p:txBody>
      </p:sp>
    </p:spTree>
    <p:extLst>
      <p:ext uri="{BB962C8B-B14F-4D97-AF65-F5344CB8AC3E}">
        <p14:creationId xmlns:p14="http://schemas.microsoft.com/office/powerpoint/2010/main" val="7880033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a:t>
            </a:r>
            <a:endParaRPr lang="en-GB" dirty="0"/>
          </a:p>
        </p:txBody>
      </p:sp>
      <p:sp>
        <p:nvSpPr>
          <p:cNvPr id="3" name="Content Placeholder 2"/>
          <p:cNvSpPr>
            <a:spLocks noGrp="1"/>
          </p:cNvSpPr>
          <p:nvPr>
            <p:ph idx="1"/>
          </p:nvPr>
        </p:nvSpPr>
        <p:spPr/>
        <p:txBody>
          <a:bodyPr>
            <a:normAutofit/>
          </a:bodyPr>
          <a:lstStyle/>
          <a:p>
            <a:pPr marL="0" indent="0">
              <a:buNone/>
            </a:pPr>
            <a:r>
              <a:rPr lang="en-GB" dirty="0">
                <a:solidFill>
                  <a:srgbClr val="000000"/>
                </a:solidFill>
                <a:latin typeface="IBM Plex Sans"/>
                <a:ea typeface="IBM Plex Sans"/>
                <a:cs typeface="IBM Plex Sans"/>
                <a:sym typeface="IBM Plex Sans"/>
              </a:rPr>
              <a:t>Microsoft Corporation (2023) </a:t>
            </a:r>
            <a:r>
              <a:rPr lang="en-GB" i="1" dirty="0">
                <a:solidFill>
                  <a:srgbClr val="000000"/>
                </a:solidFill>
                <a:latin typeface="IBM Plex Sans"/>
                <a:ea typeface="IBM Plex Sans"/>
                <a:cs typeface="IBM Plex Sans"/>
                <a:sym typeface="IBM Plex Sans"/>
              </a:rPr>
              <a:t>Microsoft Teams documentation</a:t>
            </a:r>
            <a:r>
              <a:rPr lang="en-GB" dirty="0">
                <a:solidFill>
                  <a:srgbClr val="000000"/>
                </a:solidFill>
                <a:latin typeface="IBM Plex Sans"/>
                <a:ea typeface="IBM Plex Sans"/>
                <a:cs typeface="IBM Plex Sans"/>
                <a:sym typeface="IBM Plex Sans"/>
              </a:rPr>
              <a:t>. Available at: </a:t>
            </a:r>
            <a:r>
              <a:rPr lang="en-GB" i="1" dirty="0">
                <a:solidFill>
                  <a:schemeClr val="accent4"/>
                </a:solidFill>
                <a:latin typeface="IBM Plex Sans Light"/>
                <a:ea typeface="IBM Plex Sans Light"/>
                <a:cs typeface="IBM Plex Sans Light"/>
                <a:sym typeface="IBM Plex Sans Light"/>
              </a:rPr>
              <a:t>https://learn.microsoft.com/</a:t>
            </a:r>
          </a:p>
          <a:p>
            <a:pPr marL="0" indent="0">
              <a:buNone/>
            </a:pPr>
            <a:r>
              <a:rPr lang="en-GB" i="1" dirty="0">
                <a:solidFill>
                  <a:schemeClr val="accent4"/>
                </a:solidFill>
                <a:latin typeface="IBM Plex Sans"/>
                <a:ea typeface="IBM Plex Sans"/>
                <a:cs typeface="IBM Plex Sans"/>
                <a:sym typeface="IBM Plex Sans"/>
              </a:rPr>
              <a:t>National Health Service</a:t>
            </a:r>
            <a:r>
              <a:rPr lang="en-GB" dirty="0">
                <a:solidFill>
                  <a:srgbClr val="000000"/>
                </a:solidFill>
                <a:latin typeface="IBM Plex Sans"/>
                <a:ea typeface="IBM Plex Sans"/>
                <a:cs typeface="IBM Plex Sans"/>
                <a:sym typeface="IBM Plex Sans"/>
              </a:rPr>
              <a:t> (2022) </a:t>
            </a:r>
            <a:r>
              <a:rPr lang="en-GB" i="1" dirty="0">
                <a:solidFill>
                  <a:srgbClr val="000000"/>
                </a:solidFill>
                <a:latin typeface="IBM Plex Sans"/>
                <a:ea typeface="IBM Plex Sans"/>
                <a:cs typeface="IBM Plex Sans"/>
                <a:sym typeface="IBM Plex Sans"/>
              </a:rPr>
              <a:t>Digital collaboration in healthcare organisations</a:t>
            </a:r>
            <a:r>
              <a:rPr lang="en-GB" dirty="0">
                <a:solidFill>
                  <a:srgbClr val="000000"/>
                </a:solidFill>
                <a:latin typeface="IBM Plex Sans"/>
                <a:ea typeface="IBM Plex Sans"/>
                <a:cs typeface="IBM Plex Sans"/>
                <a:sym typeface="IBM Plex Sans"/>
              </a:rPr>
              <a:t>.</a:t>
            </a:r>
          </a:p>
          <a:p>
            <a:pPr marL="0" indent="0">
              <a:buNone/>
            </a:pPr>
            <a:r>
              <a:rPr lang="en-GB" i="1" dirty="0">
                <a:solidFill>
                  <a:schemeClr val="accent4"/>
                </a:solidFill>
                <a:latin typeface="IBM Plex Sans"/>
                <a:ea typeface="IBM Plex Sans"/>
                <a:cs typeface="IBM Plex Sans"/>
                <a:sym typeface="IBM Plex Sans"/>
              </a:rPr>
              <a:t>O'Leary, Daniel E.</a:t>
            </a:r>
            <a:r>
              <a:rPr lang="en-GB" dirty="0">
                <a:solidFill>
                  <a:srgbClr val="000000"/>
                </a:solidFill>
                <a:latin typeface="IBM Plex Sans"/>
                <a:ea typeface="IBM Plex Sans"/>
                <a:cs typeface="IBM Plex Sans"/>
                <a:sym typeface="IBM Plex Sans"/>
              </a:rPr>
              <a:t> (2021) ‘Collaboration technologies and digital work environments’, </a:t>
            </a:r>
            <a:r>
              <a:rPr lang="en-GB" i="1" dirty="0">
                <a:solidFill>
                  <a:srgbClr val="000000"/>
                </a:solidFill>
                <a:latin typeface="IBM Plex Sans"/>
                <a:ea typeface="IBM Plex Sans"/>
                <a:cs typeface="IBM Plex Sans"/>
                <a:sym typeface="IBM Plex Sans"/>
              </a:rPr>
              <a:t>Information Systems Management Journal</a:t>
            </a:r>
            <a:r>
              <a:rPr lang="en-GB" dirty="0">
                <a:solidFill>
                  <a:srgbClr val="000000"/>
                </a:solidFill>
                <a:latin typeface="IBM Plex Sans"/>
                <a:ea typeface="IBM Plex Sans"/>
                <a:cs typeface="IBM Plex Sans"/>
                <a:sym typeface="IBM Plex Sans"/>
              </a:rPr>
              <a:t>.</a:t>
            </a:r>
          </a:p>
          <a:p>
            <a:pPr marL="0" lvl="0" indent="0">
              <a:buNone/>
            </a:pPr>
            <a:endParaRPr lang="en-GB" dirty="0"/>
          </a:p>
          <a:p>
            <a:pPr marL="165100" lvl="0" indent="0">
              <a:spcBef>
                <a:spcPts val="800"/>
              </a:spcBef>
              <a:buSzPts val="1000"/>
              <a:buNone/>
            </a:pPr>
            <a:endParaRPr lang="en-GB" dirty="0" smtClean="0">
              <a:solidFill>
                <a:srgbClr val="000000"/>
              </a:solidFill>
              <a:latin typeface="IBM Plex Sans"/>
              <a:ea typeface="IBM Plex Sans"/>
              <a:cs typeface="IBM Plex Sans"/>
              <a:sym typeface="IBM Plex Sans"/>
            </a:endParaRPr>
          </a:p>
          <a:p>
            <a:pPr marL="0" indent="0">
              <a:buNone/>
            </a:pPr>
            <a:endParaRPr lang="en-GB" dirty="0"/>
          </a:p>
        </p:txBody>
      </p:sp>
    </p:spTree>
    <p:extLst>
      <p:ext uri="{BB962C8B-B14F-4D97-AF65-F5344CB8AC3E}">
        <p14:creationId xmlns:p14="http://schemas.microsoft.com/office/powerpoint/2010/main" val="320220975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11466</TotalTime>
  <Words>1006</Words>
  <Application>Microsoft Office PowerPoint</Application>
  <PresentationFormat>Custom</PresentationFormat>
  <Paragraphs>186</Paragraphs>
  <Slides>21</Slides>
  <Notes>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SketchyVTI</vt:lpstr>
      <vt:lpstr>Digital Skills and Research Method LCHS4007</vt:lpstr>
      <vt:lpstr>Enhancing staff training and professional communication at Greenfield Care Agency</vt:lpstr>
      <vt:lpstr>Acknowledgement of the use of AI</vt:lpstr>
      <vt:lpstr>Content</vt:lpstr>
      <vt:lpstr>Elaine: Introduction</vt:lpstr>
      <vt:lpstr>Use of MS Word at Greenfield</vt:lpstr>
      <vt:lpstr>Benefits and limitation</vt:lpstr>
      <vt:lpstr>Adeola  Introduction to Microsoft Teams </vt:lpstr>
      <vt:lpstr>How Teams Improves Communication at Greenfield </vt:lpstr>
      <vt:lpstr>Collaboration and Information Sharing </vt:lpstr>
      <vt:lpstr>Advantages and limitation of  MS Teams</vt:lpstr>
      <vt:lpstr>AKM Rahman- What is Digital Literacy</vt:lpstr>
      <vt:lpstr>Why digital literary is important</vt:lpstr>
      <vt:lpstr> Challenges of Digital Literacy  </vt:lpstr>
      <vt:lpstr>Impact on care delivery, communication and Teamwork</vt:lpstr>
      <vt:lpstr>Digital safety action plan Anderson Soglo</vt:lpstr>
      <vt:lpstr>Digital Safety Checklist</vt:lpstr>
      <vt:lpstr>Importance of Digital Safety</vt:lpstr>
      <vt:lpstr>Conclusion</vt:lpstr>
      <vt:lpstr>References</vt:lpstr>
      <vt:lpstr>Reference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mahbu</cp:lastModifiedBy>
  <cp:revision>60</cp:revision>
  <dcterms:created xsi:type="dcterms:W3CDTF">2026-03-02T15:07:48Z</dcterms:created>
  <dcterms:modified xsi:type="dcterms:W3CDTF">2026-03-13T15:25:39Z</dcterms:modified>
</cp:coreProperties>
</file>