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88" autoAdjust="0"/>
    <p:restoredTop sz="94803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9BD99B-6D23-4D51-9EC9-66FBE6E55579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F21F7-F19B-4B4B-B65E-56890B5100E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400" dirty="0">
              <a:latin typeface="Arial Rounded MT Bold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F21F7-F19B-4B4B-B65E-56890B5100E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C9026-F8B0-48E2-92D0-952F44478045}" type="datetimeFigureOut">
              <a:rPr lang="en-US" smtClean="0"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D41D5-B86B-4188-BDFF-36A9A60443E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" TargetMode="External"/><Relationship Id="rId2" Type="http://schemas.openxmlformats.org/officeDocument/2006/relationships/hyperlink" Target="https://www.legislation.gov.uk/ukpga/1980/43/section/133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si.berkeley.edu/gsi-guide-contents/academic-misconduct-intro/definitions" TargetMode="External"/><Relationship Id="rId2" Type="http://schemas.openxmlformats.org/officeDocument/2006/relationships/hyperlink" Target="https://gsi.berkeley.edu/gsi-guide-contents/academic-misconduct-intro/definitions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owtsd-my.sharepoint.com/personal/2322209_student_uwtsd_ac_uk/_layouts/15/stream.aspx?id=%2Fpersonal%2F2322209%5Fstudent%5Fuwtsd%5Fac%5Fuk%2FDocuments%2FRecordings%2FWriting%20academically%2D20240316%5F010042%2DMeeting%20Recording%2Emp4&amp;referrer=StreamWebApp%2EWeb&amp;referrerScenario=AddressBarCopied%2Eview&amp;ga=1" TargetMode="External"/><Relationship Id="rId4" Type="http://schemas.openxmlformats.org/officeDocument/2006/relationships/hyperlink" Target="https://webwriterspotlight.com/importance-of-critical-thinking-when-writ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i="1" dirty="0" smtClean="0">
                <a:solidFill>
                  <a:srgbClr val="FF0000"/>
                </a:solidFill>
              </a:rPr>
              <a:t>The importance of writing academically</a:t>
            </a:r>
            <a:endParaRPr lang="en-US" b="1" i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en-US" sz="2400" dirty="0" smtClean="0">
                <a:solidFill>
                  <a:srgbClr val="0070C0"/>
                </a:solidFill>
              </a:rPr>
              <a:t>Writing academically takes your writings to a high level of expression</a:t>
            </a:r>
            <a:endParaRPr lang="en-US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083313">
            <a:off x="386384" y="301751"/>
            <a:ext cx="8153400" cy="6858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lvl="0" algn="l"/>
            <a:r>
              <a:rPr lang="en-GB" dirty="0" smtClean="0"/>
              <a:t/>
            </a:r>
            <a:br>
              <a:rPr lang="en-GB" dirty="0" smtClean="0"/>
            </a:br>
            <a:r>
              <a:rPr lang="en-GB" sz="2700" dirty="0" smtClean="0"/>
              <a:t>Referencing </a:t>
            </a:r>
            <a:r>
              <a:rPr lang="en-GB" sz="2700" dirty="0"/>
              <a:t>(Harvard)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20056209">
            <a:off x="550523" y="1589508"/>
            <a:ext cx="3719987" cy="85038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lvl="0"/>
            <a:r>
              <a:rPr lang="en-GB" dirty="0">
                <a:solidFill>
                  <a:srgbClr val="FFC000"/>
                </a:solidFill>
              </a:rPr>
              <a:t>Academic </a:t>
            </a:r>
            <a:r>
              <a:rPr lang="en-GB" dirty="0" smtClean="0">
                <a:solidFill>
                  <a:srgbClr val="FFC000"/>
                </a:solidFill>
              </a:rPr>
              <a:t>misconduct</a:t>
            </a:r>
            <a:endParaRPr lang="en-US" dirty="0">
              <a:solidFill>
                <a:srgbClr val="FFC000"/>
              </a:solidFill>
            </a:endParaRP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1954912">
            <a:off x="4648200" y="1600201"/>
            <a:ext cx="4038600" cy="8382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dirty="0">
                <a:solidFill>
                  <a:srgbClr val="FF0000"/>
                </a:solidFill>
              </a:rPr>
              <a:t>Critical </a:t>
            </a:r>
            <a:r>
              <a:rPr lang="en-GB" dirty="0" smtClean="0">
                <a:solidFill>
                  <a:srgbClr val="FF0000"/>
                </a:solidFill>
              </a:rPr>
              <a:t>thinking</a:t>
            </a:r>
            <a:r>
              <a:rPr lang="en-GB" dirty="0">
                <a:solidFill>
                  <a:srgbClr val="FF0000"/>
                </a:solidFill>
              </a:rPr>
              <a:t>.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/>
              <a:t>Referencing Harvard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38200" y="1600200"/>
            <a:ext cx="799343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Example main text: According to Macdonald (2018) </a:t>
            </a:r>
            <a:r>
              <a:rPr lang="en-US" dirty="0" err="1" smtClean="0"/>
              <a:t>mens</a:t>
            </a:r>
            <a:r>
              <a:rPr lang="en-US" dirty="0" smtClean="0"/>
              <a:t> </a:t>
            </a:r>
            <a:r>
              <a:rPr lang="en-US" dirty="0" err="1" smtClean="0"/>
              <a:t>rea</a:t>
            </a:r>
            <a:r>
              <a:rPr lang="en-US" dirty="0" smtClean="0"/>
              <a:t> can be very</a:t>
            </a:r>
          </a:p>
          <a:p>
            <a:r>
              <a:rPr lang="en-US" dirty="0" smtClean="0"/>
              <a:t>                 easy identify if we can identify the intention of the act(Beverly, 2022).</a:t>
            </a:r>
          </a:p>
          <a:p>
            <a:endParaRPr lang="en-US" dirty="0" smtClean="0"/>
          </a:p>
          <a:p>
            <a:r>
              <a:rPr lang="en-US" dirty="0" smtClean="0"/>
              <a:t>Example </a:t>
            </a:r>
          </a:p>
          <a:p>
            <a:r>
              <a:rPr lang="en-US" dirty="0" smtClean="0"/>
              <a:t>final reference list: </a:t>
            </a:r>
          </a:p>
          <a:p>
            <a:r>
              <a:rPr lang="en-US" dirty="0"/>
              <a:t> </a:t>
            </a:r>
            <a:r>
              <a:rPr lang="en-US" dirty="0" smtClean="0"/>
              <a:t>            Herring, J.(2022), Criminal law : text, </a:t>
            </a:r>
            <a:r>
              <a:rPr lang="en-US" dirty="0" smtClean="0"/>
              <a:t>cases, and materials, </a:t>
            </a:r>
          </a:p>
          <a:p>
            <a:endParaRPr lang="en-US" dirty="0"/>
          </a:p>
          <a:p>
            <a:r>
              <a:rPr lang="en-US" dirty="0" smtClean="0"/>
              <a:t>                                   Tenth edition, Oxford: Oxford University Press</a:t>
            </a:r>
          </a:p>
          <a:p>
            <a:endParaRPr lang="en-US" dirty="0" smtClean="0"/>
          </a:p>
          <a:p>
            <a:r>
              <a:rPr lang="en-US" dirty="0" smtClean="0"/>
              <a:t>              </a:t>
            </a:r>
            <a:r>
              <a:rPr lang="en-US" u="sng" dirty="0" smtClean="0">
                <a:hlinkClick r:id="rId2"/>
              </a:rPr>
              <a:t>Magistrates</a:t>
            </a:r>
            <a:r>
              <a:rPr lang="en-US" u="sng" dirty="0">
                <a:hlinkClick r:id="rId2"/>
              </a:rPr>
              <a:t>’ Courts Act 1980 </a:t>
            </a:r>
            <a:r>
              <a:rPr lang="en-US" dirty="0"/>
              <a:t> Available at:</a:t>
            </a:r>
            <a:r>
              <a:rPr lang="en-US" dirty="0" smtClean="0"/>
              <a:t> </a:t>
            </a:r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www.legislation.gov.uk</a:t>
            </a:r>
            <a:endParaRPr lang="en-US" dirty="0" smtClean="0"/>
          </a:p>
          <a:p>
            <a:r>
              <a:rPr lang="en-US" dirty="0" smtClean="0"/>
              <a:t>                                          (Accessed:15 March 2024                                      </a:t>
            </a:r>
            <a:endParaRPr lang="en-US" dirty="0" smtClean="0"/>
          </a:p>
          <a:p>
            <a:r>
              <a:rPr lang="en-US" dirty="0" smtClean="0"/>
              <a:t>                                  </a:t>
            </a:r>
          </a:p>
          <a:p>
            <a:endParaRPr lang="en-US" dirty="0" smtClean="0"/>
          </a:p>
          <a:p>
            <a:r>
              <a:rPr lang="en-US" dirty="0" smtClean="0"/>
              <a:t>                                 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209800"/>
            <a:ext cx="7961313" cy="3559175"/>
          </a:xfrm>
        </p:spPr>
        <p:txBody>
          <a:bodyPr>
            <a:normAutofit/>
          </a:bodyPr>
          <a:lstStyle/>
          <a:p>
            <a:r>
              <a:rPr lang="en-US" sz="3600" i="1" dirty="0" smtClean="0"/>
              <a:t>Academic misconduct:</a:t>
            </a:r>
            <a:br>
              <a:rPr lang="en-US" sz="3600" i="1" dirty="0" smtClean="0"/>
            </a:br>
            <a:r>
              <a:rPr lang="en-US" sz="3600" i="1" dirty="0" smtClean="0"/>
              <a:t>~ </a:t>
            </a:r>
            <a:r>
              <a:rPr lang="en-US" sz="2000" i="1" dirty="0" smtClean="0"/>
              <a:t>academic malpractice: plagiarism, collusion(hidden contribution of others) or falsification</a:t>
            </a:r>
            <a:br>
              <a:rPr lang="en-US" sz="2000" i="1" dirty="0" smtClean="0"/>
            </a:br>
            <a:r>
              <a:rPr lang="en-US" sz="3600" i="1" dirty="0"/>
              <a:t/>
            </a:r>
            <a:br>
              <a:rPr lang="en-US" sz="3600" i="1" dirty="0"/>
            </a:br>
            <a:r>
              <a:rPr lang="en-US" sz="3600" i="1" dirty="0" smtClean="0"/>
              <a:t>~ </a:t>
            </a:r>
            <a:r>
              <a:rPr lang="en-US" sz="2000" i="1" dirty="0" smtClean="0"/>
              <a:t>stilling other people work, disturbing the courses, providing false information on regard to an </a:t>
            </a:r>
            <a:r>
              <a:rPr lang="en-US" sz="2000" i="1" dirty="0" err="1" smtClean="0"/>
              <a:t>assigment</a:t>
            </a:r>
            <a:r>
              <a:rPr lang="en-US" sz="2000" i="1" dirty="0" smtClean="0"/>
              <a:t> </a:t>
            </a:r>
            <a:endParaRPr lang="en-US" sz="2000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609601"/>
            <a:ext cx="6821487" cy="761999"/>
          </a:xfrm>
        </p:spPr>
        <p:txBody>
          <a:bodyPr>
            <a:noAutofit/>
          </a:bodyPr>
          <a:lstStyle/>
          <a:p>
            <a:pPr algn="just"/>
            <a:r>
              <a:rPr lang="en-US" sz="4400" dirty="0" smtClean="0">
                <a:solidFill>
                  <a:srgbClr val="0070C0"/>
                </a:solidFill>
              </a:rPr>
              <a:t>Be kind, authentic and fair!!!</a:t>
            </a:r>
            <a:endParaRPr lang="en-US" sz="4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/>
              <a:t>Critical thinking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990600" y="2057400"/>
            <a:ext cx="7848600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What's the best way to present the information?</a:t>
            </a:r>
          </a:p>
          <a:p>
            <a:endParaRPr lang="en-US" b="1" dirty="0" smtClean="0"/>
          </a:p>
          <a:p>
            <a:pPr marL="342900" indent="-342900">
              <a:buAutoNum type="arabicPeriod"/>
            </a:pPr>
            <a:r>
              <a:rPr lang="en-US" b="1" dirty="0" smtClean="0"/>
              <a:t>Research by questioning everything</a:t>
            </a:r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Gathering information(reliable  information)</a:t>
            </a:r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 </a:t>
            </a:r>
            <a:r>
              <a:rPr lang="en-US" b="1" dirty="0"/>
              <a:t>Stay true to the </a:t>
            </a:r>
            <a:r>
              <a:rPr lang="en-US" b="1" dirty="0" smtClean="0"/>
              <a:t>evidence</a:t>
            </a:r>
          </a:p>
          <a:p>
            <a:pPr marL="342900" indent="-342900">
              <a:buFontTx/>
              <a:buAutoNum type="arabicPeriod"/>
            </a:pPr>
            <a:r>
              <a:rPr lang="en-US" b="1" dirty="0"/>
              <a:t>Eliminate </a:t>
            </a:r>
            <a:r>
              <a:rPr lang="en-US" b="1" dirty="0" smtClean="0"/>
              <a:t>truisms(truth that is itself evident) </a:t>
            </a:r>
            <a:r>
              <a:rPr lang="en-US" b="1" dirty="0"/>
              <a:t>and </a:t>
            </a:r>
            <a:r>
              <a:rPr lang="en-US" b="1" dirty="0" smtClean="0"/>
              <a:t>tautologies(</a:t>
            </a:r>
            <a:r>
              <a:rPr lang="en-US" b="1" dirty="0"/>
              <a:t>statement that repeats the same </a:t>
            </a:r>
            <a:r>
              <a:rPr lang="en-US" b="1" dirty="0" smtClean="0"/>
              <a:t>thing)</a:t>
            </a:r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 </a:t>
            </a:r>
            <a:r>
              <a:rPr lang="en-US" b="1" dirty="0"/>
              <a:t>Avoid oversimplification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 </a:t>
            </a:r>
            <a:r>
              <a:rPr lang="en-US" b="1" dirty="0"/>
              <a:t>Plan </a:t>
            </a:r>
            <a:r>
              <a:rPr lang="en-US" b="1" dirty="0" smtClean="0"/>
              <a:t>ahead</a:t>
            </a:r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Define </a:t>
            </a:r>
            <a:r>
              <a:rPr lang="en-US" b="1" dirty="0"/>
              <a:t>your approaches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Break </a:t>
            </a:r>
            <a:r>
              <a:rPr lang="en-US" b="1" dirty="0"/>
              <a:t>down your arguments</a:t>
            </a:r>
            <a:endParaRPr lang="en-US" dirty="0"/>
          </a:p>
          <a:p>
            <a:pPr marL="342900" indent="-342900">
              <a:buFontTx/>
              <a:buAutoNum type="arabicPeriod"/>
            </a:pPr>
            <a:endParaRPr lang="en-US" dirty="0"/>
          </a:p>
          <a:p>
            <a:pPr marL="342900" indent="-342900">
              <a:buFontTx/>
              <a:buAutoNum type="arabicPeriod"/>
            </a:pPr>
            <a:endParaRPr lang="en-US" b="1" dirty="0" smtClean="0"/>
          </a:p>
          <a:p>
            <a:pPr marL="342900" indent="-342900">
              <a:buFontTx/>
              <a:buAutoNum type="arabicPeriod"/>
            </a:pPr>
            <a:endParaRPr lang="en-US" dirty="0"/>
          </a:p>
          <a:p>
            <a:pPr marL="342900" indent="-342900">
              <a:buFontTx/>
              <a:buAutoNum type="arabicPeriod"/>
            </a:pPr>
            <a:endParaRPr lang="en-US" b="1" dirty="0"/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0347" y="2967335"/>
            <a:ext cx="3854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GOOD LUCK!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1219200"/>
            <a:ext cx="9144000" cy="5601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Reference:</a:t>
            </a: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&lt;&lt;&lt;&lt; </a:t>
            </a:r>
            <a:r>
              <a:rPr kumimoji="0" lang="en-US" sz="1400" b="0" i="0" u="none" strike="noStrike" cap="none" normalizeH="0" baseline="0" dirty="0" err="1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Bottomley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J.(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2020),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Academic writing and referencing for your policing degree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133 pages,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 Albans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: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Critical Publishing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&lt;&lt;&lt;&lt;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Defining Academic Misconduct | GSI Teaching &amp; Resource Center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Available at :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https://gsi.berkeley.edu/gsi-guide-contents/academic-misconduct-intro/definitions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(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Accessed: 15 March 2024)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&lt;&lt;&lt;&lt;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The Importance of Critical Thinking in Writing (And How to Apply It) | The Web Writer Spotlight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Available at :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https://webwriterspotlight.com/importance-of-critical-thinking-when-writing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</a:t>
            </a:r>
            <a:r>
              <a:rPr kumimoji="0" lang="en-US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Accesed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15 March 2024)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400" dirty="0">
              <a:latin typeface="Calibri" pitchFamily="34" charset="0"/>
              <a:cs typeface="Times New Roman" pitchFamily="18" charset="0"/>
            </a:endParaRPr>
          </a:p>
          <a:p>
            <a:r>
              <a:rPr lang="en-US" sz="1400" b="1" dirty="0"/>
              <a:t>&lt;&lt;&lt;&lt;Harvard referencing handbook September 2023 </a:t>
            </a:r>
            <a:r>
              <a:rPr lang="en-US" sz="1400" dirty="0"/>
              <a:t>Available at: https:/</a:t>
            </a:r>
            <a:r>
              <a:rPr lang="en-US" sz="1400" dirty="0" err="1"/>
              <a:t>moodle</a:t>
            </a:r>
            <a:r>
              <a:rPr lang="en-US" sz="1400" dirty="0"/>
              <a:t>/</a:t>
            </a:r>
            <a:r>
              <a:rPr lang="en-US" sz="1400" dirty="0" err="1"/>
              <a:t>uwtsd</a:t>
            </a:r>
            <a:r>
              <a:rPr lang="en-US" sz="1400" dirty="0"/>
              <a:t>/course/view/</a:t>
            </a:r>
            <a:r>
              <a:rPr lang="en-US" sz="1400" dirty="0" err="1"/>
              <a:t>php?id</a:t>
            </a:r>
            <a:r>
              <a:rPr lang="en-US" sz="1400" dirty="0"/>
              <a:t>=9944 ((Accessed: 15 March 2024)</a:t>
            </a:r>
            <a:r>
              <a:rPr lang="en-US" sz="1400" b="1" dirty="0"/>
              <a:t>   h </a:t>
            </a:r>
          </a:p>
          <a:p>
            <a:r>
              <a:rPr lang="en-US" sz="1400" dirty="0"/>
              <a:t>https:// https://moodle.uwtsd.ac.uk/course/view.php?id=994 </a:t>
            </a:r>
            <a:endParaRPr lang="en-US" sz="1400" dirty="0" smtClean="0"/>
          </a:p>
          <a:p>
            <a:endParaRPr kumimoji="0" 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endParaRPr lang="en-US" sz="1400" dirty="0" smtClean="0">
              <a:latin typeface="Arial" pitchFamily="34" charset="0"/>
              <a:cs typeface="Arial" pitchFamily="34" charset="0"/>
            </a:endParaRPr>
          </a:p>
          <a:p>
            <a:endParaRPr lang="en-US" sz="1400" dirty="0">
              <a:latin typeface="Arial" pitchFamily="34" charset="0"/>
              <a:cs typeface="Arial" pitchFamily="34" charset="0"/>
            </a:endParaRPr>
          </a:p>
          <a:p>
            <a:endParaRPr lang="en-US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400" u="sng" dirty="0">
                <a:hlinkClick r:id="rId5"/>
              </a:rPr>
              <a:t>Writing academically-20240316_010042-Meeting Recording.mp4 (sharepoint.com)</a:t>
            </a:r>
            <a:r>
              <a:rPr lang="en-US" sz="1400" dirty="0"/>
              <a:t> </a:t>
            </a:r>
          </a:p>
          <a:p>
            <a:endParaRPr kumimoji="0" 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ttps://uowtsd-my.sharepoint.com/personal/2322209_student_uwtsd_ac_uk/_layouts/15/stream.aspx?id=%2Fpersonal%2F2322209_student_uwtsd_ac_uk%2FDocuments%2FRecordings%2FWriting%20academically-20240316_010042-Meeting%20Recording%2Emp4&amp;referrer=StreamWebApp%2EWeb&amp;referrerScenario=AddressBarCopied%2Eview&amp;ga=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290</Words>
  <Application>Microsoft Office PowerPoint</Application>
  <PresentationFormat>On-screen Show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importance of writing academically</vt:lpstr>
      <vt:lpstr> Referencing (Harvard) </vt:lpstr>
      <vt:lpstr>Referencing Harvard</vt:lpstr>
      <vt:lpstr>Academic misconduct: ~ academic malpractice: plagiarism, collusion(hidden contribution of others) or falsification  ~ stilling other people work, disturbing the courses, providing false information on regard to an assigment </vt:lpstr>
      <vt:lpstr>Critical thinking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writing academically</dc:title>
  <dc:creator>Nicu Cristian</dc:creator>
  <cp:lastModifiedBy>Nicu Cristian</cp:lastModifiedBy>
  <cp:revision>18</cp:revision>
  <dcterms:created xsi:type="dcterms:W3CDTF">2024-03-15T22:29:19Z</dcterms:created>
  <dcterms:modified xsi:type="dcterms:W3CDTF">2024-03-16T01:13:34Z</dcterms:modified>
</cp:coreProperties>
</file>