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0" r:id="rId4"/>
    <p:sldId id="271" r:id="rId5"/>
    <p:sldId id="273" r:id="rId6"/>
    <p:sldId id="274" r:id="rId7"/>
    <p:sldId id="269" r:id="rId8"/>
    <p:sldId id="275" r:id="rId9"/>
    <p:sldId id="256" r:id="rId10"/>
    <p:sldId id="257" r:id="rId11"/>
    <p:sldId id="259" r:id="rId12"/>
    <p:sldId id="258" r:id="rId13"/>
    <p:sldId id="260" r:id="rId14"/>
    <p:sldId id="262" r:id="rId15"/>
    <p:sldId id="261" r:id="rId16"/>
    <p:sldId id="263" r:id="rId17"/>
    <p:sldId id="264" r:id="rId18"/>
    <p:sldId id="265" r:id="rId19"/>
    <p:sldId id="26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39" autoAdjust="0"/>
    <p:restoredTop sz="94660"/>
  </p:normalViewPr>
  <p:slideViewPr>
    <p:cSldViewPr snapToGrid="0">
      <p:cViewPr varScale="1">
        <p:scale>
          <a:sx n="88" d="100"/>
          <a:sy n="88" d="100"/>
        </p:scale>
        <p:origin x="81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601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92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249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527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62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0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229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58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60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9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5289A-B183-4995-8800-DA26E454457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4B25D-33DE-4ECE-89F6-EEC3BCE74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63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This is a 2 </a:t>
            </a:r>
            <a:r>
              <a:rPr lang="en-GB" dirty="0"/>
              <a:t>hour </a:t>
            </a:r>
            <a:r>
              <a:rPr lang="en-GB" dirty="0" smtClean="0"/>
              <a:t>exam with an extra half hour to convert your images to a pdf and upload them to Turn it in.</a:t>
            </a:r>
            <a:endParaRPr lang="en-GB" dirty="0"/>
          </a:p>
          <a:p>
            <a:r>
              <a:rPr lang="en-GB" dirty="0"/>
              <a:t>Answer 3 questions from a choice of </a:t>
            </a:r>
            <a:r>
              <a:rPr lang="en-GB" dirty="0" smtClean="0"/>
              <a:t>4</a:t>
            </a:r>
          </a:p>
          <a:p>
            <a:r>
              <a:rPr lang="en-GB" dirty="0" smtClean="0"/>
              <a:t>Your answers must be handwritten, not a Word or Excel file. Take your time and make your handwriting neat so your answers are legible.</a:t>
            </a:r>
          </a:p>
          <a:p>
            <a:r>
              <a:rPr lang="en-GB" dirty="0" smtClean="0"/>
              <a:t>You are allowed to have your notes beside you and to consult them. </a:t>
            </a:r>
          </a:p>
          <a:p>
            <a:r>
              <a:rPr lang="en-GB" dirty="0" smtClean="0"/>
              <a:t>If you are entitled to extra time in exams normally this will still apply.</a:t>
            </a:r>
          </a:p>
          <a:p>
            <a:r>
              <a:rPr lang="en-GB" dirty="0" smtClean="0"/>
              <a:t>You are allowed calculators</a:t>
            </a:r>
          </a:p>
          <a:p>
            <a:r>
              <a:rPr lang="en-GB" dirty="0" smtClean="0"/>
              <a:t>Your exam will be in the 1</a:t>
            </a:r>
            <a:r>
              <a:rPr lang="en-GB" baseline="30000" dirty="0" smtClean="0"/>
              <a:t>st</a:t>
            </a:r>
            <a:r>
              <a:rPr lang="en-GB" dirty="0" smtClean="0"/>
              <a:t> section of your module in Moodle and will be available at 2pm on Friday 12</a:t>
            </a:r>
            <a:r>
              <a:rPr lang="en-GB" baseline="30000" dirty="0" smtClean="0"/>
              <a:t>th</a:t>
            </a:r>
            <a:r>
              <a:rPr lang="en-GB" dirty="0" smtClean="0"/>
              <a:t> June</a:t>
            </a:r>
          </a:p>
          <a:p>
            <a:r>
              <a:rPr lang="en-GB" dirty="0" smtClean="0"/>
              <a:t>The Turn it in link will also be in the first section of your module in Moodle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021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advice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questions thoroughly and decide which questions you are going to answer.</a:t>
            </a:r>
          </a:p>
          <a:p>
            <a:r>
              <a:rPr lang="en-GB" dirty="0" smtClean="0"/>
              <a:t>Show all your workings.</a:t>
            </a:r>
          </a:p>
          <a:p>
            <a:r>
              <a:rPr lang="en-GB" dirty="0" smtClean="0"/>
              <a:t>You may draw diagrams to aid explanation if you wish.</a:t>
            </a:r>
          </a:p>
          <a:p>
            <a:r>
              <a:rPr lang="en-GB" dirty="0" smtClean="0"/>
              <a:t>It is a good idea to have the key points of each topic written down so they are easily accessible as searching through </a:t>
            </a:r>
            <a:r>
              <a:rPr lang="en-GB" dirty="0" err="1" smtClean="0"/>
              <a:t>powerpoints</a:t>
            </a:r>
            <a:r>
              <a:rPr lang="en-GB" dirty="0" smtClean="0"/>
              <a:t> will take a lot of time.</a:t>
            </a:r>
          </a:p>
          <a:p>
            <a:r>
              <a:rPr lang="en-GB" dirty="0" smtClean="0"/>
              <a:t>It is a good idea to practise essay-type questions by writing bullet points on a topic, for example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398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81D65-CD4E-4E0B-9B31-6F80EC849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There are four main subject </a:t>
            </a:r>
            <a:r>
              <a:rPr lang="en-GB" dirty="0" smtClean="0"/>
              <a:t>clusters we have covered.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AF7DB-F06E-4746-AA8C-447792A35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Finance</a:t>
            </a:r>
          </a:p>
          <a:p>
            <a:pPr marL="0" indent="0">
              <a:buNone/>
            </a:pPr>
            <a:r>
              <a:rPr lang="en-GB" dirty="0" smtClean="0"/>
              <a:t>Leadership and Direction</a:t>
            </a:r>
          </a:p>
          <a:p>
            <a:pPr marL="0" indent="0">
              <a:buNone/>
            </a:pPr>
            <a:r>
              <a:rPr lang="en-GB" dirty="0" smtClean="0"/>
              <a:t>Change Management</a:t>
            </a:r>
          </a:p>
          <a:p>
            <a:pPr marL="0" indent="0">
              <a:buNone/>
            </a:pPr>
            <a:r>
              <a:rPr lang="en-GB" dirty="0" smtClean="0"/>
              <a:t>Project Planning</a:t>
            </a:r>
            <a:r>
              <a:rPr lang="en-GB" dirty="0" smtClean="0"/>
              <a:t> 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Please </a:t>
            </a:r>
            <a:r>
              <a:rPr lang="en-GB" dirty="0">
                <a:solidFill>
                  <a:srgbClr val="FF0000"/>
                </a:solidFill>
              </a:rPr>
              <a:t>Notes, the required answers may cover more than one area!</a:t>
            </a:r>
          </a:p>
        </p:txBody>
      </p:sp>
    </p:spTree>
    <p:extLst>
      <p:ext uri="{BB962C8B-B14F-4D97-AF65-F5344CB8AC3E}">
        <p14:creationId xmlns:p14="http://schemas.microsoft.com/office/powerpoint/2010/main" val="314166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A941-B92B-45B3-A502-6FF2839D4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</a:t>
            </a:r>
            <a:r>
              <a:rPr lang="en-GB" dirty="0"/>
              <a:t>Finance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83845-4742-4EBF-AD07-DB19D64FC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Cost Classification</a:t>
            </a:r>
          </a:p>
          <a:p>
            <a:pPr lvl="1"/>
            <a:r>
              <a:rPr lang="en-GB" dirty="0"/>
              <a:t>Fixed costs</a:t>
            </a:r>
          </a:p>
          <a:p>
            <a:pPr lvl="1"/>
            <a:r>
              <a:rPr lang="en-GB" dirty="0"/>
              <a:t> Variable costs.</a:t>
            </a:r>
          </a:p>
          <a:p>
            <a:r>
              <a:rPr lang="en-GB" dirty="0"/>
              <a:t>Cost-Volume-Profit analysis</a:t>
            </a:r>
          </a:p>
          <a:p>
            <a:pPr lvl="1"/>
            <a:r>
              <a:rPr lang="en-GB" dirty="0"/>
              <a:t>Break even point</a:t>
            </a:r>
          </a:p>
          <a:p>
            <a:pPr lvl="1"/>
            <a:r>
              <a:rPr lang="en-GB" dirty="0"/>
              <a:t>Margin of safety</a:t>
            </a:r>
          </a:p>
          <a:p>
            <a:pPr lvl="1"/>
            <a:r>
              <a:rPr lang="en-GB" dirty="0"/>
              <a:t>Areas of profit and </a:t>
            </a:r>
            <a:r>
              <a:rPr lang="en-GB" dirty="0" smtClean="0"/>
              <a:t>loss</a:t>
            </a:r>
          </a:p>
          <a:p>
            <a:r>
              <a:rPr lang="en-GB" dirty="0" smtClean="0"/>
              <a:t>Management Accounting</a:t>
            </a:r>
          </a:p>
          <a:p>
            <a:pPr lvl="1"/>
            <a:r>
              <a:rPr lang="en-GB" dirty="0" smtClean="0"/>
              <a:t>Payback period</a:t>
            </a:r>
          </a:p>
          <a:p>
            <a:pPr lvl="1"/>
            <a:r>
              <a:rPr lang="en-GB" dirty="0" smtClean="0"/>
              <a:t>Accounting rate of return</a:t>
            </a:r>
          </a:p>
          <a:p>
            <a:pPr lvl="1"/>
            <a:r>
              <a:rPr lang="en-GB" dirty="0" smtClean="0"/>
              <a:t>Net present value</a:t>
            </a:r>
          </a:p>
          <a:p>
            <a:pPr lvl="1"/>
            <a:r>
              <a:rPr lang="en-GB" dirty="0" smtClean="0"/>
              <a:t>Internal rate of return</a:t>
            </a:r>
          </a:p>
          <a:p>
            <a:r>
              <a:rPr lang="en-GB" dirty="0" smtClean="0"/>
              <a:t>Business Accounting</a:t>
            </a:r>
          </a:p>
          <a:p>
            <a:pPr lvl="1"/>
            <a:r>
              <a:rPr lang="en-GB" dirty="0" smtClean="0"/>
              <a:t>Profit and loss accounts</a:t>
            </a:r>
          </a:p>
          <a:p>
            <a:pPr lvl="1"/>
            <a:r>
              <a:rPr lang="en-GB" dirty="0" smtClean="0"/>
              <a:t>Balance sheets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63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C4351-6E52-4B87-A8D4-8D140D1E1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dirty="0"/>
              <a:t>Leadership and 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C3D79-6E78-41E9-AFD6-2347DF045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Motivation Teams</a:t>
            </a:r>
          </a:p>
          <a:p>
            <a:pPr lvl="1"/>
            <a:r>
              <a:rPr lang="en-GB" dirty="0"/>
              <a:t>Maslow’s triangle of needs</a:t>
            </a:r>
          </a:p>
          <a:p>
            <a:pPr lvl="1"/>
            <a:r>
              <a:rPr lang="en-GB" dirty="0"/>
              <a:t>Herzberg’s 2 factor theory</a:t>
            </a:r>
          </a:p>
          <a:p>
            <a:pPr lvl="1"/>
            <a:r>
              <a:rPr lang="en-GB" dirty="0"/>
              <a:t>Expectation theory</a:t>
            </a:r>
          </a:p>
          <a:p>
            <a:pPr lvl="1"/>
            <a:r>
              <a:rPr lang="en-GB" dirty="0"/>
              <a:t>Tuckman’s team development</a:t>
            </a:r>
          </a:p>
          <a:p>
            <a:r>
              <a:rPr lang="en-GB" dirty="0"/>
              <a:t>Leadership</a:t>
            </a:r>
          </a:p>
          <a:p>
            <a:pPr lvl="1"/>
            <a:r>
              <a:rPr lang="en-GB" dirty="0"/>
              <a:t>Management and leadership</a:t>
            </a:r>
          </a:p>
          <a:p>
            <a:pPr lvl="1"/>
            <a:r>
              <a:rPr lang="en-GB" dirty="0"/>
              <a:t>Leadership traits</a:t>
            </a:r>
          </a:p>
          <a:p>
            <a:pPr lvl="1"/>
            <a:r>
              <a:rPr lang="en-GB" dirty="0"/>
              <a:t>Authoritarian v </a:t>
            </a:r>
            <a:r>
              <a:rPr lang="en-GB" dirty="0" smtClean="0"/>
              <a:t>democratic</a:t>
            </a:r>
            <a:endParaRPr lang="en-GB" dirty="0"/>
          </a:p>
          <a:p>
            <a:pPr lvl="1"/>
            <a:r>
              <a:rPr lang="en-GB" dirty="0" smtClean="0"/>
              <a:t>McGregor-Theory X and Theory Y</a:t>
            </a:r>
          </a:p>
          <a:p>
            <a:pPr lvl="1"/>
            <a:r>
              <a:rPr lang="en-GB" dirty="0" smtClean="0"/>
              <a:t>Vroom, </a:t>
            </a:r>
            <a:r>
              <a:rPr lang="en-GB" dirty="0" err="1" smtClean="0"/>
              <a:t>Yukl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45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C4351-6E52-4B87-A8D4-8D140D1E1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dirty="0"/>
              <a:t>Leadership and 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C3D79-6E78-41E9-AFD6-2347DF045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Business Strategy</a:t>
            </a:r>
          </a:p>
          <a:p>
            <a:pPr lvl="1"/>
            <a:r>
              <a:rPr lang="en-GB" dirty="0"/>
              <a:t>Why have a strategy?</a:t>
            </a:r>
          </a:p>
          <a:p>
            <a:pPr lvl="1"/>
            <a:r>
              <a:rPr lang="en-GB" dirty="0"/>
              <a:t>Porters Five Forces</a:t>
            </a:r>
          </a:p>
          <a:p>
            <a:pPr lvl="2"/>
            <a:r>
              <a:rPr lang="en-GB" dirty="0"/>
              <a:t>Competitive position, Buyer, Supplier, New entry, Substitution</a:t>
            </a:r>
          </a:p>
          <a:p>
            <a:pPr lvl="1"/>
            <a:r>
              <a:rPr lang="en-GB" dirty="0"/>
              <a:t>Pest Analysis</a:t>
            </a:r>
          </a:p>
          <a:p>
            <a:pPr lvl="2"/>
            <a:r>
              <a:rPr lang="en-GB" dirty="0"/>
              <a:t>Political, Economic, Social, Technological</a:t>
            </a:r>
          </a:p>
          <a:p>
            <a:pPr lvl="1"/>
            <a:r>
              <a:rPr lang="en-GB" dirty="0"/>
              <a:t>SWOT Analysis</a:t>
            </a:r>
          </a:p>
          <a:p>
            <a:pPr lvl="2"/>
            <a:r>
              <a:rPr lang="en-GB" dirty="0"/>
              <a:t>Strengths, Weaknesses, Opportunities, Threats</a:t>
            </a:r>
          </a:p>
        </p:txBody>
      </p:sp>
    </p:spTree>
    <p:extLst>
      <p:ext uri="{BB962C8B-B14F-4D97-AF65-F5344CB8AC3E}">
        <p14:creationId xmlns:p14="http://schemas.microsoft.com/office/powerpoint/2010/main" val="324249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Change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Forces for change</a:t>
            </a:r>
          </a:p>
          <a:p>
            <a:r>
              <a:rPr lang="en-GB" dirty="0" smtClean="0"/>
              <a:t>Resistance to change - Hannigan</a:t>
            </a:r>
          </a:p>
          <a:p>
            <a:r>
              <a:rPr lang="en-GB" dirty="0" smtClean="0"/>
              <a:t>Human reactions to change</a:t>
            </a:r>
          </a:p>
          <a:p>
            <a:r>
              <a:rPr lang="en-GB" dirty="0" smtClean="0"/>
              <a:t>Management of change – Lewin, Leavitt</a:t>
            </a:r>
          </a:p>
          <a:p>
            <a:r>
              <a:rPr lang="en-GB" dirty="0" smtClean="0"/>
              <a:t>Force Field Analysis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657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breakdown, </a:t>
            </a:r>
          </a:p>
          <a:p>
            <a:r>
              <a:rPr lang="en-GB" dirty="0" smtClean="0"/>
              <a:t>Activity on arrow, </a:t>
            </a:r>
          </a:p>
          <a:p>
            <a:r>
              <a:rPr lang="en-GB" dirty="0" smtClean="0"/>
              <a:t>Network Analysis, </a:t>
            </a:r>
          </a:p>
          <a:p>
            <a:r>
              <a:rPr lang="en-GB" dirty="0" smtClean="0"/>
              <a:t>Critical Path </a:t>
            </a:r>
          </a:p>
          <a:p>
            <a:r>
              <a:rPr lang="en-GB" dirty="0" smtClean="0"/>
              <a:t>Gantt charts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163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Mock paper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894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do you break even in years and months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9803455"/>
              </p:ext>
            </p:extLst>
          </p:nvPr>
        </p:nvGraphicFramePr>
        <p:xfrm>
          <a:off x="1828801" y="1690690"/>
          <a:ext cx="8741042" cy="4818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38231">
                  <a:extLst>
                    <a:ext uri="{9D8B030D-6E8A-4147-A177-3AD203B41FA5}">
                      <a16:colId xmlns:a16="http://schemas.microsoft.com/office/drawing/2014/main" val="1642676578"/>
                    </a:ext>
                  </a:extLst>
                </a:gridCol>
                <a:gridCol w="2964353">
                  <a:extLst>
                    <a:ext uri="{9D8B030D-6E8A-4147-A177-3AD203B41FA5}">
                      <a16:colId xmlns:a16="http://schemas.microsoft.com/office/drawing/2014/main" val="3687227930"/>
                    </a:ext>
                  </a:extLst>
                </a:gridCol>
                <a:gridCol w="3838458">
                  <a:extLst>
                    <a:ext uri="{9D8B030D-6E8A-4147-A177-3AD203B41FA5}">
                      <a16:colId xmlns:a16="http://schemas.microsoft.com/office/drawing/2014/main" val="3324934944"/>
                    </a:ext>
                  </a:extLst>
                </a:gridCol>
              </a:tblGrid>
              <a:tr h="602325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Project A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44257519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Annual </a:t>
                      </a:r>
                      <a:r>
                        <a:rPr lang="en-GB" sz="2800" u="none" strike="noStrike" dirty="0" err="1">
                          <a:effectLst/>
                        </a:rPr>
                        <a:t>Cashflow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Cumulative  </a:t>
                      </a:r>
                      <a:r>
                        <a:rPr lang="en-GB" sz="2800" u="none" strike="noStrike" dirty="0" err="1">
                          <a:effectLst/>
                        </a:rPr>
                        <a:t>cashflow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717037170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Year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7277834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-44000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-44000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45044632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14000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-30000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373364177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18000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-12000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30427961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3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24000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12000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317471213"/>
                  </a:ext>
                </a:extLst>
              </a:tr>
              <a:tr h="602325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4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8000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20000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789985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902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528" y="3855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When do you break even in years and months?</a:t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121010"/>
              </p:ext>
            </p:extLst>
          </p:nvPr>
        </p:nvGraphicFramePr>
        <p:xfrm>
          <a:off x="4610101" y="1415141"/>
          <a:ext cx="7287984" cy="37334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16031">
                  <a:extLst>
                    <a:ext uri="{9D8B030D-6E8A-4147-A177-3AD203B41FA5}">
                      <a16:colId xmlns:a16="http://schemas.microsoft.com/office/drawing/2014/main" val="1642676578"/>
                    </a:ext>
                  </a:extLst>
                </a:gridCol>
                <a:gridCol w="2471577">
                  <a:extLst>
                    <a:ext uri="{9D8B030D-6E8A-4147-A177-3AD203B41FA5}">
                      <a16:colId xmlns:a16="http://schemas.microsoft.com/office/drawing/2014/main" val="3687227930"/>
                    </a:ext>
                  </a:extLst>
                </a:gridCol>
                <a:gridCol w="3200376">
                  <a:extLst>
                    <a:ext uri="{9D8B030D-6E8A-4147-A177-3AD203B41FA5}">
                      <a16:colId xmlns:a16="http://schemas.microsoft.com/office/drawing/2014/main" val="3324934944"/>
                    </a:ext>
                  </a:extLst>
                </a:gridCol>
              </a:tblGrid>
              <a:tr h="466679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Project A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44257519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Annual </a:t>
                      </a:r>
                      <a:r>
                        <a:rPr lang="en-GB" sz="2800" u="none" strike="noStrike" dirty="0" err="1">
                          <a:effectLst/>
                        </a:rPr>
                        <a:t>Cashflow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Cumulative  </a:t>
                      </a:r>
                      <a:r>
                        <a:rPr lang="en-GB" sz="2800" u="none" strike="noStrike" dirty="0" err="1">
                          <a:effectLst/>
                        </a:rPr>
                        <a:t>cashflow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717037170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Year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7277834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-44000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-44000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45044632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14000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-30000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373364177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18000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-12000</a:t>
                      </a:r>
                      <a:endParaRPr lang="en-GB" sz="28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30427961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3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24000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12000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317471213"/>
                  </a:ext>
                </a:extLst>
              </a:tr>
              <a:tr h="466679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4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8000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20000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7899853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1886" y="1415141"/>
            <a:ext cx="385898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Halfway between year 2 and 3. </a:t>
            </a:r>
          </a:p>
          <a:p>
            <a:r>
              <a:rPr lang="en-GB" sz="2800" dirty="0" smtClean="0"/>
              <a:t>24000 evenly spread over 12 months = 2000 per month</a:t>
            </a:r>
          </a:p>
          <a:p>
            <a:r>
              <a:rPr lang="en-GB" sz="2800" dirty="0" smtClean="0"/>
              <a:t>2000 x 6 months gives you the 12000 you need</a:t>
            </a:r>
          </a:p>
          <a:p>
            <a:r>
              <a:rPr lang="en-GB" sz="2800" dirty="0" smtClean="0"/>
              <a:t>So 2 years and 6 months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35334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978130"/>
              </p:ext>
            </p:extLst>
          </p:nvPr>
        </p:nvGraphicFramePr>
        <p:xfrm>
          <a:off x="2226129" y="1861458"/>
          <a:ext cx="7402284" cy="34518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41376">
                  <a:extLst>
                    <a:ext uri="{9D8B030D-6E8A-4147-A177-3AD203B41FA5}">
                      <a16:colId xmlns:a16="http://schemas.microsoft.com/office/drawing/2014/main" val="3577929141"/>
                    </a:ext>
                  </a:extLst>
                </a:gridCol>
                <a:gridCol w="2510340">
                  <a:extLst>
                    <a:ext uri="{9D8B030D-6E8A-4147-A177-3AD203B41FA5}">
                      <a16:colId xmlns:a16="http://schemas.microsoft.com/office/drawing/2014/main" val="3631237784"/>
                    </a:ext>
                  </a:extLst>
                </a:gridCol>
                <a:gridCol w="3250568">
                  <a:extLst>
                    <a:ext uri="{9D8B030D-6E8A-4147-A177-3AD203B41FA5}">
                      <a16:colId xmlns:a16="http://schemas.microsoft.com/office/drawing/2014/main" val="732998858"/>
                    </a:ext>
                  </a:extLst>
                </a:gridCol>
              </a:tblGrid>
              <a:tr h="357967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Project B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948257738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Annual Cashflow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Cumulative  cashflow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337660674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Year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927789043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-33000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-33000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26829280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11250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-21750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582209693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9750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-12000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734178501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3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12000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35804794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4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16000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16000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653260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626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Project B</a:t>
            </a:r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978130"/>
              </p:ext>
            </p:extLst>
          </p:nvPr>
        </p:nvGraphicFramePr>
        <p:xfrm>
          <a:off x="2226129" y="1861458"/>
          <a:ext cx="7402284" cy="34518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41376">
                  <a:extLst>
                    <a:ext uri="{9D8B030D-6E8A-4147-A177-3AD203B41FA5}">
                      <a16:colId xmlns:a16="http://schemas.microsoft.com/office/drawing/2014/main" val="3577929141"/>
                    </a:ext>
                  </a:extLst>
                </a:gridCol>
                <a:gridCol w="2510340">
                  <a:extLst>
                    <a:ext uri="{9D8B030D-6E8A-4147-A177-3AD203B41FA5}">
                      <a16:colId xmlns:a16="http://schemas.microsoft.com/office/drawing/2014/main" val="3631237784"/>
                    </a:ext>
                  </a:extLst>
                </a:gridCol>
                <a:gridCol w="3250568">
                  <a:extLst>
                    <a:ext uri="{9D8B030D-6E8A-4147-A177-3AD203B41FA5}">
                      <a16:colId xmlns:a16="http://schemas.microsoft.com/office/drawing/2014/main" val="732998858"/>
                    </a:ext>
                  </a:extLst>
                </a:gridCol>
              </a:tblGrid>
              <a:tr h="357967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Project B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948257738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Annual Cashflow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Cumulative  cashflow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337660674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Year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927789043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-33000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-33000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26829280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11250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-21750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582209693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9750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-12000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734178501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3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12000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35804794"/>
                  </a:ext>
                </a:extLst>
              </a:tr>
              <a:tr h="357967"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4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>
                          <a:effectLst/>
                        </a:rPr>
                        <a:t>16000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800" u="none" strike="noStrike" dirty="0">
                          <a:effectLst/>
                        </a:rPr>
                        <a:t>16000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65326084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121229" y="5894614"/>
            <a:ext cx="40712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3 years exactly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9659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Calculate the Annual Accounting Rate of Return for each project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9092915"/>
              </p:ext>
            </p:extLst>
          </p:nvPr>
        </p:nvGraphicFramePr>
        <p:xfrm>
          <a:off x="5132614" y="1747158"/>
          <a:ext cx="6645729" cy="40680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73618">
                  <a:extLst>
                    <a:ext uri="{9D8B030D-6E8A-4147-A177-3AD203B41FA5}">
                      <a16:colId xmlns:a16="http://schemas.microsoft.com/office/drawing/2014/main" val="1642676578"/>
                    </a:ext>
                  </a:extLst>
                </a:gridCol>
                <a:gridCol w="2253769">
                  <a:extLst>
                    <a:ext uri="{9D8B030D-6E8A-4147-A177-3AD203B41FA5}">
                      <a16:colId xmlns:a16="http://schemas.microsoft.com/office/drawing/2014/main" val="3687227930"/>
                    </a:ext>
                  </a:extLst>
                </a:gridCol>
                <a:gridCol w="2918342">
                  <a:extLst>
                    <a:ext uri="{9D8B030D-6E8A-4147-A177-3AD203B41FA5}">
                      <a16:colId xmlns:a16="http://schemas.microsoft.com/office/drawing/2014/main" val="3324934944"/>
                    </a:ext>
                  </a:extLst>
                </a:gridCol>
              </a:tblGrid>
              <a:tr h="758654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Project A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44257519"/>
                  </a:ext>
                </a:extLst>
              </a:tr>
              <a:tr h="1010610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 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Annual </a:t>
                      </a:r>
                      <a:r>
                        <a:rPr lang="en-GB" sz="1800" u="none" strike="noStrike" dirty="0" err="1">
                          <a:effectLst/>
                        </a:rPr>
                        <a:t>Cashflow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Cumulative  </a:t>
                      </a:r>
                      <a:r>
                        <a:rPr lang="en-GB" sz="1800" u="none" strike="noStrike" dirty="0" err="1">
                          <a:effectLst/>
                        </a:rPr>
                        <a:t>cashflow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717037170"/>
                  </a:ext>
                </a:extLst>
              </a:tr>
              <a:tr h="506717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Year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 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 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7277834"/>
                  </a:ext>
                </a:extLst>
              </a:tr>
              <a:tr h="506717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-44000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-44000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45044632"/>
                  </a:ext>
                </a:extLst>
              </a:tr>
              <a:tr h="321326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14000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-30000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373364177"/>
                  </a:ext>
                </a:extLst>
              </a:tr>
              <a:tr h="321326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18000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-12000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30427961"/>
                  </a:ext>
                </a:extLst>
              </a:tr>
              <a:tr h="321326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24000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12000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317471213"/>
                  </a:ext>
                </a:extLst>
              </a:tr>
              <a:tr h="321326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8000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20000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7899853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34786" y="2247900"/>
            <a:ext cx="433795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much money has come into the project over the 4 years?</a:t>
            </a:r>
          </a:p>
          <a:p>
            <a:r>
              <a:rPr lang="en-GB" dirty="0" smtClean="0"/>
              <a:t>Don’t count the initial investment.</a:t>
            </a:r>
          </a:p>
          <a:p>
            <a:r>
              <a:rPr lang="en-GB" dirty="0" smtClean="0"/>
              <a:t>14000+18000+24000+8000=64000</a:t>
            </a:r>
          </a:p>
          <a:p>
            <a:r>
              <a:rPr lang="en-GB" dirty="0" smtClean="0"/>
              <a:t>Take away the initial investment</a:t>
            </a:r>
          </a:p>
          <a:p>
            <a:r>
              <a:rPr lang="en-GB" dirty="0" smtClean="0"/>
              <a:t>64</a:t>
            </a:r>
            <a:r>
              <a:rPr lang="en-GB" dirty="0" smtClean="0"/>
              <a:t>000-44000=20000</a:t>
            </a:r>
          </a:p>
          <a:p>
            <a:r>
              <a:rPr lang="en-GB" dirty="0" smtClean="0"/>
              <a:t>Divide by the number of years,4</a:t>
            </a:r>
          </a:p>
          <a:p>
            <a:r>
              <a:rPr lang="en-GB" dirty="0" smtClean="0"/>
              <a:t>=5000 per year</a:t>
            </a:r>
          </a:p>
          <a:p>
            <a:r>
              <a:rPr lang="en-GB" dirty="0" smtClean="0"/>
              <a:t>As a percentage of the investment this is 5000/44000=0.113 =11%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831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r>
              <a:rPr lang="en-GB" dirty="0"/>
              <a:t/>
            </a:r>
            <a:br>
              <a:rPr lang="en-GB" dirty="0"/>
            </a:br>
            <a:r>
              <a:rPr lang="en-US" dirty="0"/>
              <a:t>Calculate the Annual Accounting Rate of Return for each project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166757" cy="4128861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How much money has come into the project over the 4 years?</a:t>
            </a:r>
          </a:p>
          <a:p>
            <a:r>
              <a:rPr lang="en-GB" dirty="0" smtClean="0"/>
              <a:t>Don’t count the initial investment.</a:t>
            </a:r>
          </a:p>
          <a:p>
            <a:r>
              <a:rPr lang="en-GB" dirty="0" smtClean="0"/>
              <a:t>11250+9750+12000+16000 =49000</a:t>
            </a:r>
          </a:p>
          <a:p>
            <a:r>
              <a:rPr lang="en-GB" dirty="0" smtClean="0"/>
              <a:t>Take away the initial investment</a:t>
            </a:r>
          </a:p>
          <a:p>
            <a:r>
              <a:rPr lang="en-GB" dirty="0" smtClean="0"/>
              <a:t>49000-33000=16000</a:t>
            </a:r>
          </a:p>
          <a:p>
            <a:r>
              <a:rPr lang="en-GB" dirty="0" smtClean="0"/>
              <a:t>Divide by the number of years,4</a:t>
            </a:r>
          </a:p>
          <a:p>
            <a:r>
              <a:rPr lang="en-GB" dirty="0" smtClean="0"/>
              <a:t>=4000 per year</a:t>
            </a:r>
          </a:p>
          <a:p>
            <a:r>
              <a:rPr lang="en-GB" dirty="0" smtClean="0"/>
              <a:t>As a percentage of the investment this is 4000/33000=0.121 =12%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551433"/>
              </p:ext>
            </p:extLst>
          </p:nvPr>
        </p:nvGraphicFramePr>
        <p:xfrm>
          <a:off x="7113814" y="2710543"/>
          <a:ext cx="4501243" cy="25418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98102">
                  <a:extLst>
                    <a:ext uri="{9D8B030D-6E8A-4147-A177-3AD203B41FA5}">
                      <a16:colId xmlns:a16="http://schemas.microsoft.com/office/drawing/2014/main" val="1722192546"/>
                    </a:ext>
                  </a:extLst>
                </a:gridCol>
                <a:gridCol w="1526508">
                  <a:extLst>
                    <a:ext uri="{9D8B030D-6E8A-4147-A177-3AD203B41FA5}">
                      <a16:colId xmlns:a16="http://schemas.microsoft.com/office/drawing/2014/main" val="1308309240"/>
                    </a:ext>
                  </a:extLst>
                </a:gridCol>
                <a:gridCol w="1976633">
                  <a:extLst>
                    <a:ext uri="{9D8B030D-6E8A-4147-A177-3AD203B41FA5}">
                      <a16:colId xmlns:a16="http://schemas.microsoft.com/office/drawing/2014/main" val="2912379337"/>
                    </a:ext>
                  </a:extLst>
                </a:gridCol>
              </a:tblGrid>
              <a:tr h="31772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Project B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19032750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Cumulative 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43243787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308257864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-33000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-33000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46983516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11250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-21750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33739086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9750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-12000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221904784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853204319"/>
                  </a:ext>
                </a:extLst>
              </a:tr>
              <a:tr h="317727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16000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5899133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7035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 Present value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6481" y="2144486"/>
            <a:ext cx="8096115" cy="2874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5872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NPV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995903"/>
              </p:ext>
            </p:extLst>
          </p:nvPr>
        </p:nvGraphicFramePr>
        <p:xfrm>
          <a:off x="2302330" y="2155372"/>
          <a:ext cx="6460669" cy="316773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72577">
                  <a:extLst>
                    <a:ext uri="{9D8B030D-6E8A-4147-A177-3AD203B41FA5}">
                      <a16:colId xmlns:a16="http://schemas.microsoft.com/office/drawing/2014/main" val="942826805"/>
                    </a:ext>
                  </a:extLst>
                </a:gridCol>
                <a:gridCol w="1793353">
                  <a:extLst>
                    <a:ext uri="{9D8B030D-6E8A-4147-A177-3AD203B41FA5}">
                      <a16:colId xmlns:a16="http://schemas.microsoft.com/office/drawing/2014/main" val="1658755004"/>
                    </a:ext>
                  </a:extLst>
                </a:gridCol>
                <a:gridCol w="2322162">
                  <a:extLst>
                    <a:ext uri="{9D8B030D-6E8A-4147-A177-3AD203B41FA5}">
                      <a16:colId xmlns:a16="http://schemas.microsoft.com/office/drawing/2014/main" val="434285427"/>
                    </a:ext>
                  </a:extLst>
                </a:gridCol>
                <a:gridCol w="1172577">
                  <a:extLst>
                    <a:ext uri="{9D8B030D-6E8A-4147-A177-3AD203B41FA5}">
                      <a16:colId xmlns:a16="http://schemas.microsoft.com/office/drawing/2014/main" val="2619016268"/>
                    </a:ext>
                  </a:extLst>
                </a:gridCol>
              </a:tblGrid>
              <a:tr h="35197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Project 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868534423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PVF 13%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NPV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066174031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036063440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807707868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0.885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12390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778715305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0.783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14094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583144912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0.693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16632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579200402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0.613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4904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773481044"/>
                  </a:ext>
                </a:extLst>
              </a:tr>
              <a:tr h="35197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4020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603462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6051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6444867"/>
              </p:ext>
            </p:extLst>
          </p:nvPr>
        </p:nvGraphicFramePr>
        <p:xfrm>
          <a:off x="2835729" y="2171693"/>
          <a:ext cx="6721927" cy="39896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19994">
                  <a:extLst>
                    <a:ext uri="{9D8B030D-6E8A-4147-A177-3AD203B41FA5}">
                      <a16:colId xmlns:a16="http://schemas.microsoft.com/office/drawing/2014/main" val="102068596"/>
                    </a:ext>
                  </a:extLst>
                </a:gridCol>
                <a:gridCol w="1865873">
                  <a:extLst>
                    <a:ext uri="{9D8B030D-6E8A-4147-A177-3AD203B41FA5}">
                      <a16:colId xmlns:a16="http://schemas.microsoft.com/office/drawing/2014/main" val="954069810"/>
                    </a:ext>
                  </a:extLst>
                </a:gridCol>
                <a:gridCol w="2416066">
                  <a:extLst>
                    <a:ext uri="{9D8B030D-6E8A-4147-A177-3AD203B41FA5}">
                      <a16:colId xmlns:a16="http://schemas.microsoft.com/office/drawing/2014/main" val="318766880"/>
                    </a:ext>
                  </a:extLst>
                </a:gridCol>
                <a:gridCol w="1219994">
                  <a:extLst>
                    <a:ext uri="{9D8B030D-6E8A-4147-A177-3AD203B41FA5}">
                      <a16:colId xmlns:a16="http://schemas.microsoft.com/office/drawing/2014/main" val="232018032"/>
                    </a:ext>
                  </a:extLst>
                </a:gridCol>
              </a:tblGrid>
              <a:tr h="39896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Project B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231152252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PVF 13%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NPV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93369888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081103629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-33000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-33000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119633256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11250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0.885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9956.25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6174011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9750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0.783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7634.25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3074616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0.693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8316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062321690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0.613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9808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678679842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2714.5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058844984"/>
                  </a:ext>
                </a:extLst>
              </a:tr>
              <a:tr h="398962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294295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2457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984375"/>
          </a:xfrm>
        </p:spPr>
        <p:txBody>
          <a:bodyPr/>
          <a:lstStyle/>
          <a:p>
            <a:r>
              <a:rPr lang="en-US" dirty="0"/>
              <a:t>T</a:t>
            </a:r>
            <a:r>
              <a:rPr lang="en-US" dirty="0" smtClean="0"/>
              <a:t>he Internal Rate of Return is the interest rate that makes the Net Present Value zero.</a:t>
            </a:r>
          </a:p>
          <a:p>
            <a:r>
              <a:rPr lang="en-US" dirty="0" smtClean="0"/>
              <a:t>Change the Present Value Factors to see which interest rate is nearest to zero.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799405"/>
              </p:ext>
            </p:extLst>
          </p:nvPr>
        </p:nvGraphicFramePr>
        <p:xfrm>
          <a:off x="1275443" y="3770767"/>
          <a:ext cx="8701315" cy="242320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27487">
                  <a:extLst>
                    <a:ext uri="{9D8B030D-6E8A-4147-A177-3AD203B41FA5}">
                      <a16:colId xmlns:a16="http://schemas.microsoft.com/office/drawing/2014/main" val="4256865187"/>
                    </a:ext>
                  </a:extLst>
                </a:gridCol>
                <a:gridCol w="1141156">
                  <a:extLst>
                    <a:ext uri="{9D8B030D-6E8A-4147-A177-3AD203B41FA5}">
                      <a16:colId xmlns:a16="http://schemas.microsoft.com/office/drawing/2014/main" val="3096691298"/>
                    </a:ext>
                  </a:extLst>
                </a:gridCol>
                <a:gridCol w="727487">
                  <a:extLst>
                    <a:ext uri="{9D8B030D-6E8A-4147-A177-3AD203B41FA5}">
                      <a16:colId xmlns:a16="http://schemas.microsoft.com/office/drawing/2014/main" val="628991279"/>
                    </a:ext>
                  </a:extLst>
                </a:gridCol>
                <a:gridCol w="727487">
                  <a:extLst>
                    <a:ext uri="{9D8B030D-6E8A-4147-A177-3AD203B41FA5}">
                      <a16:colId xmlns:a16="http://schemas.microsoft.com/office/drawing/2014/main" val="1297295934"/>
                    </a:ext>
                  </a:extLst>
                </a:gridCol>
                <a:gridCol w="1012776">
                  <a:extLst>
                    <a:ext uri="{9D8B030D-6E8A-4147-A177-3AD203B41FA5}">
                      <a16:colId xmlns:a16="http://schemas.microsoft.com/office/drawing/2014/main" val="2190339582"/>
                    </a:ext>
                  </a:extLst>
                </a:gridCol>
                <a:gridCol w="1226743">
                  <a:extLst>
                    <a:ext uri="{9D8B030D-6E8A-4147-A177-3AD203B41FA5}">
                      <a16:colId xmlns:a16="http://schemas.microsoft.com/office/drawing/2014/main" val="1176735042"/>
                    </a:ext>
                  </a:extLst>
                </a:gridCol>
                <a:gridCol w="955718">
                  <a:extLst>
                    <a:ext uri="{9D8B030D-6E8A-4147-A177-3AD203B41FA5}">
                      <a16:colId xmlns:a16="http://schemas.microsoft.com/office/drawing/2014/main" val="1244190875"/>
                    </a:ext>
                  </a:extLst>
                </a:gridCol>
                <a:gridCol w="727487">
                  <a:extLst>
                    <a:ext uri="{9D8B030D-6E8A-4147-A177-3AD203B41FA5}">
                      <a16:colId xmlns:a16="http://schemas.microsoft.com/office/drawing/2014/main" val="1312002063"/>
                    </a:ext>
                  </a:extLst>
                </a:gridCol>
                <a:gridCol w="727487">
                  <a:extLst>
                    <a:ext uri="{9D8B030D-6E8A-4147-A177-3AD203B41FA5}">
                      <a16:colId xmlns:a16="http://schemas.microsoft.com/office/drawing/2014/main" val="2530164691"/>
                    </a:ext>
                  </a:extLst>
                </a:gridCol>
                <a:gridCol w="727487">
                  <a:extLst>
                    <a:ext uri="{9D8B030D-6E8A-4147-A177-3AD203B41FA5}">
                      <a16:colId xmlns:a16="http://schemas.microsoft.com/office/drawing/2014/main" val="925008642"/>
                    </a:ext>
                  </a:extLst>
                </a:gridCol>
              </a:tblGrid>
              <a:tr h="24529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Project 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114096855"/>
                  </a:ext>
                </a:extLst>
              </a:tr>
              <a:tr h="460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PVF 17%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NPV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PVF 18%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NPV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Cashflow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PVF 20%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NPV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50151228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634723890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039574783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0.855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11970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0.847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11858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0.833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11662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712490493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0.731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13158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12924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0.694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12492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946437786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0.624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14976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0.609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14616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0.579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13896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180484618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0.534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4272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4128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0.482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3856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011590612"/>
                  </a:ext>
                </a:extLst>
              </a:tr>
              <a:tr h="24529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376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-474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-2094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450177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5134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1740</TotalTime>
  <Words>977</Words>
  <Application>Microsoft Office PowerPoint</Application>
  <PresentationFormat>Widescreen</PresentationFormat>
  <Paragraphs>369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Exam instructions</vt:lpstr>
      <vt:lpstr>Exam advice</vt:lpstr>
      <vt:lpstr>There are four main subject clusters we have covered. </vt:lpstr>
      <vt:lpstr>1. Finance</vt:lpstr>
      <vt:lpstr>2. Leadership and Direction</vt:lpstr>
      <vt:lpstr>2. Leadership and Direction</vt:lpstr>
      <vt:lpstr>3 Change Management</vt:lpstr>
      <vt:lpstr>Project Planning</vt:lpstr>
      <vt:lpstr>Mock paper </vt:lpstr>
      <vt:lpstr>When do you break even in years and months</vt:lpstr>
      <vt:lpstr>When do you break even in years and months? </vt:lpstr>
      <vt:lpstr>Project B</vt:lpstr>
      <vt:lpstr>Project B</vt:lpstr>
      <vt:lpstr>Calculate the Annual Accounting Rate of Return for each project</vt:lpstr>
      <vt:lpstr>  Calculate the Annual Accounting Rate of Return for each project </vt:lpstr>
      <vt:lpstr>Net Present value</vt:lpstr>
      <vt:lpstr>NPV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Mock paper</dc:title>
  <dc:creator>Rachel Alexander</dc:creator>
  <cp:lastModifiedBy>Rachel Alexander</cp:lastModifiedBy>
  <cp:revision>20</cp:revision>
  <dcterms:created xsi:type="dcterms:W3CDTF">2020-06-01T13:40:44Z</dcterms:created>
  <dcterms:modified xsi:type="dcterms:W3CDTF">2020-06-02T18:40:56Z</dcterms:modified>
</cp:coreProperties>
</file>