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1" r:id="rId3"/>
    <p:sldId id="263" r:id="rId4"/>
    <p:sldId id="266" r:id="rId5"/>
    <p:sldId id="273" r:id="rId6"/>
    <p:sldId id="270" r:id="rId7"/>
    <p:sldId id="301" r:id="rId8"/>
    <p:sldId id="269" r:id="rId9"/>
    <p:sldId id="287" r:id="rId10"/>
    <p:sldId id="290" r:id="rId11"/>
    <p:sldId id="311" r:id="rId12"/>
    <p:sldId id="312" r:id="rId13"/>
    <p:sldId id="313" r:id="rId14"/>
    <p:sldId id="283" r:id="rId15"/>
    <p:sldId id="276" r:id="rId16"/>
    <p:sldId id="278" r:id="rId17"/>
    <p:sldId id="275" r:id="rId18"/>
    <p:sldId id="28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3D6F"/>
    <a:srgbClr val="012B4E"/>
    <a:srgbClr val="9C6E5E"/>
    <a:srgbClr val="F7BF84"/>
    <a:srgbClr val="B78F63"/>
    <a:srgbClr val="080808"/>
    <a:srgbClr val="937653"/>
    <a:srgbClr val="2F2F2F"/>
    <a:srgbClr val="FFECC7"/>
    <a:srgbClr val="F8E1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08" autoAdjust="0"/>
    <p:restoredTop sz="94660"/>
  </p:normalViewPr>
  <p:slideViewPr>
    <p:cSldViewPr snapToGrid="0">
      <p:cViewPr>
        <p:scale>
          <a:sx n="100" d="100"/>
          <a:sy n="100" d="100"/>
        </p:scale>
        <p:origin x="912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2924"/>
    </p:cViewPr>
  </p:sorterViewPr>
  <p:notesViewPr>
    <p:cSldViewPr snapToGrid="0">
      <p:cViewPr varScale="1">
        <p:scale>
          <a:sx n="90" d="100"/>
          <a:sy n="90" d="100"/>
        </p:scale>
        <p:origin x="396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C1F2F-6FD1-D94B-9EE5-5599763692FE}" type="datetimeFigureOut">
              <a:rPr lang="en-US" smtClean="0"/>
              <a:t>12/5/25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D44EB-A382-3641-8A8B-DA97F7081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54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7D0D-AEC2-41D2-B1AB-96AFA5C59E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D8241-4916-4728-BB33-842085EE09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61261-3BA7-4C75-86DE-3135D3DC3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FC2FF-8845-4BDD-BB55-7E8B17DF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75111-DC5E-4746-B6BB-0D8C62FE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435425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109F9-4403-4DCA-9972-60412DDCA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16B41-2EEF-4A6C-A1FF-3A8FFA3E7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E5CBA-6926-416A-B6FA-D08392D4C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04E99-C07A-4D8C-A7AC-2BC9611D8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2953A-92C0-478C-AC8A-266DF7691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3993268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E2D63-C5AF-4DB7-BCED-F0469BA0E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A85D5E-2009-44B3-A3B6-D97FE5A97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F7659-B4F1-4175-AEE6-5C529E6B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2F8FF-5810-4976-87C9-1332B791A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221ED-E272-4A4B-8DFD-B36AD0F12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9140995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4018B-EEB8-480E-BA22-407C2A7E3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8A330-DDD6-467A-9A86-B5A15D79CC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F1C6BE-74EB-4827-8296-48EAC4F2A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448E3-8CD4-46A0-9730-F32A9A295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B9121-4537-413A-BE1E-0FB44EF26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67C7DB-4402-4508-BBE2-E7ACBBD59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0480777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36DE1-DCB6-4207-87B0-776BF6565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459F02-3525-437F-B8A4-E801F5C23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7CE65D-6DD1-4D86-BA13-5A1BE15799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6CE29D-ECDA-4BA6-A533-A001ACE3C8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ED2AB3-AB3A-4C85-8BE7-F8E7C3399C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1130BA-5554-41BA-B6C3-1F9F1DC14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C446E9-8B96-45EC-B6C5-79EB97C10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C259F7-FBDE-4D0F-9D2B-139710D9F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9717236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1065A-599B-40CA-B920-A41AB9D96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5C05DE-61BA-43C2-9780-F6B1794F2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37C182-EB80-4DEA-AC6F-555C9F541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B1BFDD-ED78-49D5-84E3-28ABADE6D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0764210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975711-AC3D-469F-884F-8FEBD15BE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A4DF5-3268-49D8-8A10-194802033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F81E8-5759-4B9A-A13F-E773B3011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955879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A9BBA-22CA-4BE7-85D2-B0307A096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4AC5F-D1DD-4517-83A7-C0FEB22F7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9248A-1FF7-4035-B355-BCB48F6F77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B60DE8-33A6-4BB0-B636-7A64FC1EB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3219FF-7692-42CB-B105-041122A43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4A759E-9079-4B19-AED1-26DFE8763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3285520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CD2A2-B084-4F65-A1BD-996742F17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A58070-C822-416B-B07C-66F4F5F6DE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AEFB6-F866-41B2-BB3D-302C7E4FB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F3D19-7635-49F6-B6DC-4F84D98FA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CE8DE-4371-4AD1-BDED-29B1BFA9D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E4E900-AE21-4EFC-B316-30D6ADBE4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1162791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6FE0-5F66-4F46-B216-D8B9A198E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4FD9B8-E5A0-4C69-AEE1-269909C58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31B8A-7481-4F98-AB5B-425807945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26D7A-24A0-4C6D-A1C5-B19902E0F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A1B6D-9A85-4482-9D87-492A1298B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639267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3FCC6D-600F-49E9-9CE3-12C2B78216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AD9F1-98B8-4208-8E15-776C11EBE2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2BBE9-79A7-4D84-89A7-37AF26E7F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D49DB-B292-465F-9D2A-CB83FE774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C2F54-808B-4C12-B0A6-2BAEF9E36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6040407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rgbClr val="012B4E"/>
            </a:gs>
            <a:gs pos="75000">
              <a:srgbClr val="012B4E"/>
            </a:gs>
            <a:gs pos="51000">
              <a:srgbClr val="013D6F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6F9190-BCFB-481A-B964-A72650D2C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C0F2C-32B2-4244-B59B-D74EDEB255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15D23-206A-4FF6-83AA-29C13FA95C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8006D-9529-4FD1-A8BD-EB5A049A28E4}" type="datetimeFigureOut">
              <a:rPr lang="en-ID" smtClean="0"/>
              <a:t>05/12/25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827B8-7E62-4173-AD70-F165C35392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D5CEE-A45F-4FCE-8128-1082C9FC99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9B03D-2CB9-4F42-ACE1-EC0737A06F83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584040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FCC852E-5709-43C7-AB58-5AD52BE494ED}"/>
              </a:ext>
            </a:extLst>
          </p:cNvPr>
          <p:cNvSpPr/>
          <p:nvPr/>
        </p:nvSpPr>
        <p:spPr>
          <a:xfrm>
            <a:off x="5787342" y="3797505"/>
            <a:ext cx="6285143" cy="2951545"/>
          </a:xfrm>
          <a:prstGeom prst="rect">
            <a:avLst/>
          </a:prstGeom>
          <a:gradFill>
            <a:gsLst>
              <a:gs pos="0">
                <a:srgbClr val="012B4E"/>
              </a:gs>
              <a:gs pos="53000">
                <a:srgbClr val="013D6F"/>
              </a:gs>
              <a:gs pos="100000">
                <a:srgbClr val="012B4E"/>
              </a:gs>
            </a:gsLst>
            <a:lin ang="19800000" scaled="0"/>
          </a:gra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E799861-A930-40C8-B150-127D05C73045}"/>
              </a:ext>
            </a:extLst>
          </p:cNvPr>
          <p:cNvSpPr txBox="1"/>
          <p:nvPr/>
        </p:nvSpPr>
        <p:spPr>
          <a:xfrm>
            <a:off x="5787342" y="4037359"/>
            <a:ext cx="6504353" cy="71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TASK 2 ASSESMENT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4776616-D27E-4C4B-98BC-5E482153E0C8}"/>
              </a:ext>
            </a:extLst>
          </p:cNvPr>
          <p:cNvSpPr txBox="1"/>
          <p:nvPr/>
        </p:nvSpPr>
        <p:spPr>
          <a:xfrm>
            <a:off x="5896946" y="4748323"/>
            <a:ext cx="628514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D" sz="2000" i="1" dirty="0">
                <a:solidFill>
                  <a:schemeClr val="bg1"/>
                </a:solidFill>
                <a:latin typeface="Mercury SSm A"/>
              </a:rPr>
              <a:t>MODULE NAME: ENTREPRENEURSHIP</a:t>
            </a:r>
          </a:p>
          <a:p>
            <a:pPr algn="ctr"/>
            <a:r>
              <a:rPr lang="en-ID" sz="2000" i="1" dirty="0">
                <a:solidFill>
                  <a:schemeClr val="bg1"/>
                </a:solidFill>
                <a:latin typeface="Mercury SSm A"/>
              </a:rPr>
              <a:t>MODULE CODE: LCBB5013_LON</a:t>
            </a:r>
          </a:p>
          <a:p>
            <a:pPr algn="ctr"/>
            <a:r>
              <a:rPr lang="en-ID" sz="2000" i="1" dirty="0">
                <a:solidFill>
                  <a:schemeClr val="bg1"/>
                </a:solidFill>
                <a:latin typeface="Mercury SSm A"/>
              </a:rPr>
              <a:t>MODULE LEADER: ZAINAB ATTA</a:t>
            </a:r>
          </a:p>
          <a:p>
            <a:pPr algn="ctr"/>
            <a:r>
              <a:rPr lang="en-ID" sz="2000" i="1" dirty="0">
                <a:solidFill>
                  <a:schemeClr val="bg1"/>
                </a:solidFill>
                <a:latin typeface="Mercury SSm A"/>
              </a:rPr>
              <a:t>STUDENT NAME: ANAMARIA FERMESANU</a:t>
            </a:r>
          </a:p>
          <a:p>
            <a:pPr algn="ctr"/>
            <a:r>
              <a:rPr lang="en-ID" sz="2000" i="1" dirty="0">
                <a:solidFill>
                  <a:schemeClr val="bg1"/>
                </a:solidFill>
                <a:latin typeface="Mercury SSm A"/>
              </a:rPr>
              <a:t>STUDENT ID NR: 1907760</a:t>
            </a:r>
          </a:p>
        </p:txBody>
      </p:sp>
      <p:pic>
        <p:nvPicPr>
          <p:cNvPr id="3" name="Singularity - The Grey Room _ Density &amp; Time.mp3">
            <a:hlinkClick r:id="" action="ppaction://media"/>
            <a:extLst>
              <a:ext uri="{FF2B5EF4-FFF2-40B4-BE49-F238E27FC236}">
                <a16:creationId xmlns:a16="http://schemas.microsoft.com/office/drawing/2014/main" id="{BE66A11B-6494-BC3E-A62B-B41B6E1142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5858" y="-79829"/>
            <a:ext cx="812800" cy="8128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817EBD-9EB4-C6D2-F785-0E0525612E23}"/>
              </a:ext>
            </a:extLst>
          </p:cNvPr>
          <p:cNvSpPr/>
          <p:nvPr/>
        </p:nvSpPr>
        <p:spPr>
          <a:xfrm>
            <a:off x="642258" y="1224572"/>
            <a:ext cx="4433389" cy="5145866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93765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198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55BB9A-6981-57FC-D92E-01F7460C7952}"/>
              </a:ext>
            </a:extLst>
          </p:cNvPr>
          <p:cNvSpPr txBox="1"/>
          <p:nvPr/>
        </p:nvSpPr>
        <p:spPr>
          <a:xfrm>
            <a:off x="6478796" y="519293"/>
            <a:ext cx="4902233" cy="3311676"/>
          </a:xfrm>
          <a:prstGeom prst="rect">
            <a:avLst/>
          </a:prstGeom>
          <a:solidFill>
            <a:srgbClr val="012B4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endParaRPr lang="en-US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BUSINESS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PLAN PORTFOLIO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CASA ANIMA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2625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1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A69E849-04FF-4F29-AA4E-05820EA25A3C}"/>
              </a:ext>
            </a:extLst>
          </p:cNvPr>
          <p:cNvSpPr/>
          <p:nvPr/>
        </p:nvSpPr>
        <p:spPr>
          <a:xfrm>
            <a:off x="-24677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stretch>
              <a:fillRect l="-29734" t="-1793" r="-6250" b="1793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75177D05-E33D-4368-87C4-85747BB3FD0F}"/>
              </a:ext>
            </a:extLst>
          </p:cNvPr>
          <p:cNvSpPr/>
          <p:nvPr/>
        </p:nvSpPr>
        <p:spPr>
          <a:xfrm>
            <a:off x="2985450" y="2169042"/>
            <a:ext cx="2836643" cy="3595875"/>
          </a:xfrm>
          <a:custGeom>
            <a:avLst/>
            <a:gdLst>
              <a:gd name="connsiteX0" fmla="*/ 1270000 w 2540001"/>
              <a:gd name="connsiteY0" fmla="*/ 0 h 3381286"/>
              <a:gd name="connsiteX1" fmla="*/ 2540000 w 2540001"/>
              <a:gd name="connsiteY1" fmla="*/ 1270000 h 3381286"/>
              <a:gd name="connsiteX2" fmla="*/ 2540000 w 2540001"/>
              <a:gd name="connsiteY2" fmla="*/ 2114461 h 3381286"/>
              <a:gd name="connsiteX3" fmla="*/ 2540001 w 2540001"/>
              <a:gd name="connsiteY3" fmla="*/ 2114461 h 3381286"/>
              <a:gd name="connsiteX4" fmla="*/ 2540001 w 2540001"/>
              <a:gd name="connsiteY4" fmla="*/ 3381286 h 3381286"/>
              <a:gd name="connsiteX5" fmla="*/ 774 w 2540001"/>
              <a:gd name="connsiteY5" fmla="*/ 3381286 h 3381286"/>
              <a:gd name="connsiteX6" fmla="*/ 774 w 2540001"/>
              <a:gd name="connsiteY6" fmla="*/ 2540000 h 3381286"/>
              <a:gd name="connsiteX7" fmla="*/ 0 w 2540001"/>
              <a:gd name="connsiteY7" fmla="*/ 2540000 h 3381286"/>
              <a:gd name="connsiteX8" fmla="*/ 0 w 2540001"/>
              <a:gd name="connsiteY8" fmla="*/ 1270000 h 3381286"/>
              <a:gd name="connsiteX9" fmla="*/ 1270000 w 2540001"/>
              <a:gd name="connsiteY9" fmla="*/ 0 h 3381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0001" h="3381286">
                <a:moveTo>
                  <a:pt x="1270000" y="0"/>
                </a:moveTo>
                <a:cubicBezTo>
                  <a:pt x="1971402" y="0"/>
                  <a:pt x="2540000" y="568598"/>
                  <a:pt x="2540000" y="1270000"/>
                </a:cubicBezTo>
                <a:lnTo>
                  <a:pt x="2540000" y="2114461"/>
                </a:lnTo>
                <a:lnTo>
                  <a:pt x="2540001" y="2114461"/>
                </a:lnTo>
                <a:lnTo>
                  <a:pt x="2540001" y="3381286"/>
                </a:lnTo>
                <a:lnTo>
                  <a:pt x="774" y="3381286"/>
                </a:lnTo>
                <a:lnTo>
                  <a:pt x="774" y="2540000"/>
                </a:lnTo>
                <a:lnTo>
                  <a:pt x="0" y="2540000"/>
                </a:lnTo>
                <a:lnTo>
                  <a:pt x="0" y="1270000"/>
                </a:lnTo>
                <a:cubicBezTo>
                  <a:pt x="0" y="568598"/>
                  <a:pt x="568598" y="0"/>
                  <a:pt x="1270000" y="0"/>
                </a:cubicBezTo>
                <a:close/>
              </a:path>
            </a:pathLst>
          </a:custGeom>
          <a:gradFill>
            <a:gsLst>
              <a:gs pos="0">
                <a:srgbClr val="012B4E"/>
              </a:gs>
              <a:gs pos="52000">
                <a:srgbClr val="013D6F"/>
              </a:gs>
              <a:gs pos="100000">
                <a:srgbClr val="012B4E"/>
              </a:gs>
            </a:gsLst>
            <a:lin ang="8400000" scaled="0"/>
          </a:gradFill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>
              <a:solidFill>
                <a:schemeClr val="bg1"/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1016BD71-EF74-4FAA-847C-DFC5BB65BF14}"/>
              </a:ext>
            </a:extLst>
          </p:cNvPr>
          <p:cNvSpPr/>
          <p:nvPr/>
        </p:nvSpPr>
        <p:spPr>
          <a:xfrm>
            <a:off x="6040589" y="2169042"/>
            <a:ext cx="2836643" cy="3595875"/>
          </a:xfrm>
          <a:custGeom>
            <a:avLst/>
            <a:gdLst>
              <a:gd name="connsiteX0" fmla="*/ 1270000 w 2540001"/>
              <a:gd name="connsiteY0" fmla="*/ 0 h 3381286"/>
              <a:gd name="connsiteX1" fmla="*/ 2540000 w 2540001"/>
              <a:gd name="connsiteY1" fmla="*/ 1270000 h 3381286"/>
              <a:gd name="connsiteX2" fmla="*/ 2540000 w 2540001"/>
              <a:gd name="connsiteY2" fmla="*/ 2114461 h 3381286"/>
              <a:gd name="connsiteX3" fmla="*/ 2540001 w 2540001"/>
              <a:gd name="connsiteY3" fmla="*/ 2114461 h 3381286"/>
              <a:gd name="connsiteX4" fmla="*/ 2540001 w 2540001"/>
              <a:gd name="connsiteY4" fmla="*/ 3381286 h 3381286"/>
              <a:gd name="connsiteX5" fmla="*/ 774 w 2540001"/>
              <a:gd name="connsiteY5" fmla="*/ 3381286 h 3381286"/>
              <a:gd name="connsiteX6" fmla="*/ 774 w 2540001"/>
              <a:gd name="connsiteY6" fmla="*/ 2540000 h 3381286"/>
              <a:gd name="connsiteX7" fmla="*/ 0 w 2540001"/>
              <a:gd name="connsiteY7" fmla="*/ 2540000 h 3381286"/>
              <a:gd name="connsiteX8" fmla="*/ 0 w 2540001"/>
              <a:gd name="connsiteY8" fmla="*/ 1270000 h 3381286"/>
              <a:gd name="connsiteX9" fmla="*/ 1270000 w 2540001"/>
              <a:gd name="connsiteY9" fmla="*/ 0 h 3381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0001" h="3381286">
                <a:moveTo>
                  <a:pt x="1270000" y="0"/>
                </a:moveTo>
                <a:cubicBezTo>
                  <a:pt x="1971402" y="0"/>
                  <a:pt x="2540000" y="568598"/>
                  <a:pt x="2540000" y="1270000"/>
                </a:cubicBezTo>
                <a:lnTo>
                  <a:pt x="2540000" y="2114461"/>
                </a:lnTo>
                <a:lnTo>
                  <a:pt x="2540001" y="2114461"/>
                </a:lnTo>
                <a:lnTo>
                  <a:pt x="2540001" y="3381286"/>
                </a:lnTo>
                <a:lnTo>
                  <a:pt x="774" y="3381286"/>
                </a:lnTo>
                <a:lnTo>
                  <a:pt x="774" y="2540000"/>
                </a:lnTo>
                <a:lnTo>
                  <a:pt x="0" y="2540000"/>
                </a:lnTo>
                <a:lnTo>
                  <a:pt x="0" y="1270000"/>
                </a:lnTo>
                <a:cubicBezTo>
                  <a:pt x="0" y="568598"/>
                  <a:pt x="568598" y="0"/>
                  <a:pt x="1270000" y="0"/>
                </a:cubicBezTo>
                <a:close/>
              </a:path>
            </a:pathLst>
          </a:custGeom>
          <a:gradFill>
            <a:gsLst>
              <a:gs pos="0">
                <a:srgbClr val="012B4E"/>
              </a:gs>
              <a:gs pos="52000">
                <a:srgbClr val="013D6F"/>
              </a:gs>
              <a:gs pos="100000">
                <a:srgbClr val="012B4E"/>
              </a:gs>
            </a:gsLst>
            <a:lin ang="8400000" scaled="0"/>
          </a:gradFill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 dirty="0">
              <a:solidFill>
                <a:schemeClr val="bg1"/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DDFA738E-03D0-4711-BBE8-508C79C6A6CA}"/>
              </a:ext>
            </a:extLst>
          </p:cNvPr>
          <p:cNvSpPr/>
          <p:nvPr/>
        </p:nvSpPr>
        <p:spPr>
          <a:xfrm>
            <a:off x="9095727" y="2169042"/>
            <a:ext cx="2836643" cy="3595875"/>
          </a:xfrm>
          <a:custGeom>
            <a:avLst/>
            <a:gdLst>
              <a:gd name="connsiteX0" fmla="*/ 1270000 w 2540001"/>
              <a:gd name="connsiteY0" fmla="*/ 0 h 3381286"/>
              <a:gd name="connsiteX1" fmla="*/ 2540000 w 2540001"/>
              <a:gd name="connsiteY1" fmla="*/ 1270000 h 3381286"/>
              <a:gd name="connsiteX2" fmla="*/ 2540000 w 2540001"/>
              <a:gd name="connsiteY2" fmla="*/ 2114461 h 3381286"/>
              <a:gd name="connsiteX3" fmla="*/ 2540001 w 2540001"/>
              <a:gd name="connsiteY3" fmla="*/ 2114461 h 3381286"/>
              <a:gd name="connsiteX4" fmla="*/ 2540001 w 2540001"/>
              <a:gd name="connsiteY4" fmla="*/ 3381286 h 3381286"/>
              <a:gd name="connsiteX5" fmla="*/ 774 w 2540001"/>
              <a:gd name="connsiteY5" fmla="*/ 3381286 h 3381286"/>
              <a:gd name="connsiteX6" fmla="*/ 774 w 2540001"/>
              <a:gd name="connsiteY6" fmla="*/ 2540000 h 3381286"/>
              <a:gd name="connsiteX7" fmla="*/ 0 w 2540001"/>
              <a:gd name="connsiteY7" fmla="*/ 2540000 h 3381286"/>
              <a:gd name="connsiteX8" fmla="*/ 0 w 2540001"/>
              <a:gd name="connsiteY8" fmla="*/ 1270000 h 3381286"/>
              <a:gd name="connsiteX9" fmla="*/ 1270000 w 2540001"/>
              <a:gd name="connsiteY9" fmla="*/ 0 h 3381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0001" h="3381286">
                <a:moveTo>
                  <a:pt x="1270000" y="0"/>
                </a:moveTo>
                <a:cubicBezTo>
                  <a:pt x="1971402" y="0"/>
                  <a:pt x="2540000" y="568598"/>
                  <a:pt x="2540000" y="1270000"/>
                </a:cubicBezTo>
                <a:lnTo>
                  <a:pt x="2540000" y="2114461"/>
                </a:lnTo>
                <a:lnTo>
                  <a:pt x="2540001" y="2114461"/>
                </a:lnTo>
                <a:lnTo>
                  <a:pt x="2540001" y="3381286"/>
                </a:lnTo>
                <a:lnTo>
                  <a:pt x="774" y="3381286"/>
                </a:lnTo>
                <a:lnTo>
                  <a:pt x="774" y="2540000"/>
                </a:lnTo>
                <a:lnTo>
                  <a:pt x="0" y="2540000"/>
                </a:lnTo>
                <a:lnTo>
                  <a:pt x="0" y="1270000"/>
                </a:lnTo>
                <a:cubicBezTo>
                  <a:pt x="0" y="568598"/>
                  <a:pt x="568598" y="0"/>
                  <a:pt x="1270000" y="0"/>
                </a:cubicBezTo>
                <a:close/>
              </a:path>
            </a:pathLst>
          </a:custGeom>
          <a:gradFill>
            <a:gsLst>
              <a:gs pos="0">
                <a:srgbClr val="012B4E"/>
              </a:gs>
              <a:gs pos="52000">
                <a:srgbClr val="013D6F"/>
              </a:gs>
              <a:gs pos="100000">
                <a:srgbClr val="012B4E"/>
              </a:gs>
            </a:gsLst>
            <a:lin ang="8400000" scaled="0"/>
          </a:gradFill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>
              <a:solidFill>
                <a:schemeClr val="bg1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7EB0F4B-3BEE-4274-81AD-C89A112B9807}"/>
              </a:ext>
            </a:extLst>
          </p:cNvPr>
          <p:cNvGrpSpPr/>
          <p:nvPr/>
        </p:nvGrpSpPr>
        <p:grpSpPr>
          <a:xfrm>
            <a:off x="3145583" y="3110220"/>
            <a:ext cx="2409327" cy="1975831"/>
            <a:chOff x="3076536" y="3100623"/>
            <a:chExt cx="2157372" cy="1857920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C809E655-F371-4F9B-931E-92C1F97A5841}"/>
                </a:ext>
              </a:extLst>
            </p:cNvPr>
            <p:cNvSpPr txBox="1"/>
            <p:nvPr/>
          </p:nvSpPr>
          <p:spPr>
            <a:xfrm>
              <a:off x="3109002" y="3100623"/>
              <a:ext cx="2124906" cy="3292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60000"/>
                </a:lnSpc>
                <a:spcBef>
                  <a:spcPts val="1000"/>
                </a:spcBef>
              </a:pPr>
              <a:r>
                <a:rPr lang="en-US" sz="2500" dirty="0">
                  <a:solidFill>
                    <a:schemeClr val="bg1"/>
                  </a:solidFill>
                  <a:latin typeface="Atteron Personal Use" panose="02000500000000000000" pitchFamily="50" charset="0"/>
                </a:rPr>
                <a:t>ELEMENT 2</a:t>
              </a:r>
              <a:endParaRPr lang="en-ID" sz="2500" dirty="0">
                <a:solidFill>
                  <a:schemeClr val="bg1"/>
                </a:solidFill>
                <a:latin typeface="Atteron Personal Use" panose="02000500000000000000" pitchFamily="50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6E80782-4BAC-4778-8A22-F1FB24AE79DC}"/>
                </a:ext>
              </a:extLst>
            </p:cNvPr>
            <p:cNvSpPr txBox="1"/>
            <p:nvPr/>
          </p:nvSpPr>
          <p:spPr>
            <a:xfrm>
              <a:off x="3076536" y="3714082"/>
              <a:ext cx="2124906" cy="12444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2.1 PESTEL ANALYSIS</a:t>
              </a:r>
            </a:p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2.2 SWOT ANALYSIS</a:t>
              </a:r>
            </a:p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2.3 PORTER’S FIVE FORCES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6EF26F7-41A7-4B32-BFF6-66A50F3DF0AF}"/>
                </a:ext>
              </a:extLst>
            </p:cNvPr>
            <p:cNvCxnSpPr>
              <a:cxnSpLocks/>
            </p:cNvCxnSpPr>
            <p:nvPr/>
          </p:nvCxnSpPr>
          <p:spPr>
            <a:xfrm>
              <a:off x="3230289" y="3450719"/>
              <a:ext cx="1576917" cy="0"/>
            </a:xfrm>
            <a:prstGeom prst="line">
              <a:avLst/>
            </a:prstGeom>
            <a:ln w="38100">
              <a:gradFill>
                <a:gsLst>
                  <a:gs pos="0">
                    <a:srgbClr val="B78F63"/>
                  </a:gs>
                  <a:gs pos="52000">
                    <a:srgbClr val="FFECC7"/>
                  </a:gs>
                  <a:gs pos="100000">
                    <a:srgbClr val="B78F63"/>
                  </a:gs>
                </a:gsLst>
                <a:lin ang="108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67BF7F4-C727-48EF-AE52-2FE94904CFCD}"/>
              </a:ext>
            </a:extLst>
          </p:cNvPr>
          <p:cNvGrpSpPr/>
          <p:nvPr/>
        </p:nvGrpSpPr>
        <p:grpSpPr>
          <a:xfrm>
            <a:off x="6260174" y="3110220"/>
            <a:ext cx="2388231" cy="2591384"/>
            <a:chOff x="2906319" y="3100623"/>
            <a:chExt cx="2138482" cy="243673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0F152DF-8071-4821-AC00-FE5785C84F1C}"/>
                </a:ext>
              </a:extLst>
            </p:cNvPr>
            <p:cNvSpPr txBox="1"/>
            <p:nvPr/>
          </p:nvSpPr>
          <p:spPr>
            <a:xfrm>
              <a:off x="3016433" y="3100623"/>
              <a:ext cx="1847532" cy="3292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60000"/>
                </a:lnSpc>
                <a:spcBef>
                  <a:spcPts val="1000"/>
                </a:spcBef>
              </a:pPr>
              <a:r>
                <a:rPr lang="en-US" sz="2500" dirty="0">
                  <a:solidFill>
                    <a:schemeClr val="bg1"/>
                  </a:solidFill>
                  <a:latin typeface="Atteron Personal Use" panose="02000500000000000000" pitchFamily="50" charset="0"/>
                </a:rPr>
                <a:t>ELEMENT 3</a:t>
              </a:r>
              <a:endParaRPr lang="en-ID" sz="2500" dirty="0">
                <a:solidFill>
                  <a:schemeClr val="bg1"/>
                </a:solidFill>
                <a:latin typeface="Atteron Personal Use" panose="02000500000000000000" pitchFamily="50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7131EDE-336B-4829-96E2-840FF89AF600}"/>
                </a:ext>
              </a:extLst>
            </p:cNvPr>
            <p:cNvSpPr txBox="1"/>
            <p:nvPr/>
          </p:nvSpPr>
          <p:spPr>
            <a:xfrm>
              <a:off x="2906319" y="3714082"/>
              <a:ext cx="2138482" cy="18232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3.1 MARKET SEGMENTATION</a:t>
              </a:r>
            </a:p>
            <a:p>
              <a:pPr algn="ctr"/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3.2 MARKETING MIX</a:t>
              </a:r>
            </a:p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3.3ONLINE MARKETING STRATEGIES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0607361-0CBF-42DD-98C4-344DFC994375}"/>
                </a:ext>
              </a:extLst>
            </p:cNvPr>
            <p:cNvCxnSpPr>
              <a:cxnSpLocks/>
            </p:cNvCxnSpPr>
            <p:nvPr/>
          </p:nvCxnSpPr>
          <p:spPr>
            <a:xfrm>
              <a:off x="3176935" y="3466772"/>
              <a:ext cx="1576917" cy="0"/>
            </a:xfrm>
            <a:prstGeom prst="line">
              <a:avLst/>
            </a:prstGeom>
            <a:ln w="38100">
              <a:gradFill>
                <a:gsLst>
                  <a:gs pos="0">
                    <a:srgbClr val="B78F63"/>
                  </a:gs>
                  <a:gs pos="52000">
                    <a:srgbClr val="FFECC7"/>
                  </a:gs>
                  <a:gs pos="100000">
                    <a:srgbClr val="B78F63"/>
                  </a:gs>
                </a:gsLst>
                <a:lin ang="108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C2FC70C-0899-4AFB-BE22-D1BB10DCB7B4}"/>
              </a:ext>
            </a:extLst>
          </p:cNvPr>
          <p:cNvGrpSpPr/>
          <p:nvPr/>
        </p:nvGrpSpPr>
        <p:grpSpPr>
          <a:xfrm>
            <a:off x="9422204" y="3110220"/>
            <a:ext cx="2510166" cy="2283608"/>
            <a:chOff x="2791281" y="3100623"/>
            <a:chExt cx="2247665" cy="2147330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07AE4A4-4E1A-41D7-839F-1D6A73147608}"/>
                </a:ext>
              </a:extLst>
            </p:cNvPr>
            <p:cNvSpPr txBox="1"/>
            <p:nvPr/>
          </p:nvSpPr>
          <p:spPr>
            <a:xfrm>
              <a:off x="2941519" y="3100623"/>
              <a:ext cx="1785438" cy="3292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60000"/>
                </a:lnSpc>
                <a:spcBef>
                  <a:spcPts val="1000"/>
                </a:spcBef>
              </a:pPr>
              <a:r>
                <a:rPr lang="en-US" sz="2500" dirty="0">
                  <a:solidFill>
                    <a:schemeClr val="bg1"/>
                  </a:solidFill>
                  <a:latin typeface="Atteron Personal Use" panose="02000500000000000000" pitchFamily="50" charset="0"/>
                </a:rPr>
                <a:t>ELEMENT 4</a:t>
              </a:r>
              <a:endParaRPr lang="en-ID" sz="2500" dirty="0">
                <a:solidFill>
                  <a:schemeClr val="bg1"/>
                </a:solidFill>
                <a:latin typeface="Atteron Personal Use" panose="02000500000000000000" pitchFamily="50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CB798FE-EF64-41B4-9A74-6002454D892E}"/>
                </a:ext>
              </a:extLst>
            </p:cNvPr>
            <p:cNvSpPr txBox="1"/>
            <p:nvPr/>
          </p:nvSpPr>
          <p:spPr>
            <a:xfrm>
              <a:off x="2791281" y="3714082"/>
              <a:ext cx="2247665" cy="15338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4.1 LEGAL STRUCTURE</a:t>
              </a:r>
            </a:p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4.2.ORGANISATIONAL STRUCTURE</a:t>
              </a:r>
            </a:p>
            <a:p>
              <a:r>
                <a:rPr lang="en-ID" sz="2000" i="1" dirty="0">
                  <a:solidFill>
                    <a:schemeClr val="bg1"/>
                  </a:solidFill>
                  <a:latin typeface="Mercury SSm A"/>
                </a:rPr>
                <a:t>4.3 FINANCIAL PLANING</a:t>
              </a:r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23D7689-6A6E-4DCE-851B-3B9E2D61A9DD}"/>
                </a:ext>
              </a:extLst>
            </p:cNvPr>
            <p:cNvCxnSpPr>
              <a:cxnSpLocks/>
            </p:cNvCxnSpPr>
            <p:nvPr/>
          </p:nvCxnSpPr>
          <p:spPr>
            <a:xfrm>
              <a:off x="3068692" y="3450719"/>
              <a:ext cx="1576917" cy="0"/>
            </a:xfrm>
            <a:prstGeom prst="line">
              <a:avLst/>
            </a:prstGeom>
            <a:ln w="38100">
              <a:gradFill>
                <a:gsLst>
                  <a:gs pos="0">
                    <a:srgbClr val="B78F63"/>
                  </a:gs>
                  <a:gs pos="52000">
                    <a:srgbClr val="FFECC7"/>
                  </a:gs>
                  <a:gs pos="100000">
                    <a:srgbClr val="B78F63"/>
                  </a:gs>
                </a:gsLst>
                <a:lin ang="1080000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A2719B75-BB6F-4E3C-966B-691432001100}"/>
              </a:ext>
            </a:extLst>
          </p:cNvPr>
          <p:cNvSpPr txBox="1"/>
          <p:nvPr/>
        </p:nvSpPr>
        <p:spPr>
          <a:xfrm>
            <a:off x="1876334" y="1000934"/>
            <a:ext cx="8439332" cy="71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TABLE OF CONTENT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  <p:sp>
        <p:nvSpPr>
          <p:cNvPr id="20" name="Freeform: Shape 2">
            <a:extLst>
              <a:ext uri="{FF2B5EF4-FFF2-40B4-BE49-F238E27FC236}">
                <a16:creationId xmlns:a16="http://schemas.microsoft.com/office/drawing/2014/main" id="{D6C41134-2FBA-FE1A-76D5-31FFCB9BA21A}"/>
              </a:ext>
            </a:extLst>
          </p:cNvPr>
          <p:cNvSpPr/>
          <p:nvPr/>
        </p:nvSpPr>
        <p:spPr>
          <a:xfrm>
            <a:off x="115960" y="2169042"/>
            <a:ext cx="2728852" cy="3595875"/>
          </a:xfrm>
          <a:custGeom>
            <a:avLst/>
            <a:gdLst>
              <a:gd name="connsiteX0" fmla="*/ 1270000 w 2540001"/>
              <a:gd name="connsiteY0" fmla="*/ 0 h 3381286"/>
              <a:gd name="connsiteX1" fmla="*/ 2540000 w 2540001"/>
              <a:gd name="connsiteY1" fmla="*/ 1270000 h 3381286"/>
              <a:gd name="connsiteX2" fmla="*/ 2540000 w 2540001"/>
              <a:gd name="connsiteY2" fmla="*/ 2114461 h 3381286"/>
              <a:gd name="connsiteX3" fmla="*/ 2540001 w 2540001"/>
              <a:gd name="connsiteY3" fmla="*/ 2114461 h 3381286"/>
              <a:gd name="connsiteX4" fmla="*/ 2540001 w 2540001"/>
              <a:gd name="connsiteY4" fmla="*/ 3381286 h 3381286"/>
              <a:gd name="connsiteX5" fmla="*/ 774 w 2540001"/>
              <a:gd name="connsiteY5" fmla="*/ 3381286 h 3381286"/>
              <a:gd name="connsiteX6" fmla="*/ 774 w 2540001"/>
              <a:gd name="connsiteY6" fmla="*/ 2540000 h 3381286"/>
              <a:gd name="connsiteX7" fmla="*/ 0 w 2540001"/>
              <a:gd name="connsiteY7" fmla="*/ 2540000 h 3381286"/>
              <a:gd name="connsiteX8" fmla="*/ 0 w 2540001"/>
              <a:gd name="connsiteY8" fmla="*/ 1270000 h 3381286"/>
              <a:gd name="connsiteX9" fmla="*/ 1270000 w 2540001"/>
              <a:gd name="connsiteY9" fmla="*/ 0 h 3381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0001" h="3381286">
                <a:moveTo>
                  <a:pt x="1270000" y="0"/>
                </a:moveTo>
                <a:cubicBezTo>
                  <a:pt x="1971402" y="0"/>
                  <a:pt x="2540000" y="568598"/>
                  <a:pt x="2540000" y="1270000"/>
                </a:cubicBezTo>
                <a:lnTo>
                  <a:pt x="2540000" y="2114461"/>
                </a:lnTo>
                <a:lnTo>
                  <a:pt x="2540001" y="2114461"/>
                </a:lnTo>
                <a:lnTo>
                  <a:pt x="2540001" y="3381286"/>
                </a:lnTo>
                <a:lnTo>
                  <a:pt x="774" y="3381286"/>
                </a:lnTo>
                <a:lnTo>
                  <a:pt x="774" y="2540000"/>
                </a:lnTo>
                <a:lnTo>
                  <a:pt x="0" y="2540000"/>
                </a:lnTo>
                <a:lnTo>
                  <a:pt x="0" y="1270000"/>
                </a:lnTo>
                <a:cubicBezTo>
                  <a:pt x="0" y="568598"/>
                  <a:pt x="568598" y="0"/>
                  <a:pt x="1270000" y="0"/>
                </a:cubicBezTo>
                <a:close/>
              </a:path>
            </a:pathLst>
          </a:custGeom>
          <a:gradFill>
            <a:gsLst>
              <a:gs pos="0">
                <a:srgbClr val="012B4E"/>
              </a:gs>
              <a:gs pos="52000">
                <a:srgbClr val="013D6F"/>
              </a:gs>
              <a:gs pos="100000">
                <a:srgbClr val="012B4E"/>
              </a:gs>
            </a:gsLst>
            <a:lin ang="8400000" scaled="0"/>
          </a:gradFill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B3F167-122B-A9A7-FF6D-1C1AEFFF0B1A}"/>
              </a:ext>
            </a:extLst>
          </p:cNvPr>
          <p:cNvSpPr txBox="1"/>
          <p:nvPr/>
        </p:nvSpPr>
        <p:spPr>
          <a:xfrm flipH="1">
            <a:off x="404036" y="3110220"/>
            <a:ext cx="2083613" cy="350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2500" dirty="0">
                <a:solidFill>
                  <a:schemeClr val="bg1"/>
                </a:solidFill>
                <a:latin typeface="Atteron Personal Use" panose="02000500000000000000" pitchFamily="50" charset="0"/>
              </a:rPr>
              <a:t>ELEMENT 1</a:t>
            </a:r>
            <a:endParaRPr lang="en-ID" sz="2500" dirty="0">
              <a:solidFill>
                <a:schemeClr val="bg1"/>
              </a:solidFill>
              <a:latin typeface="Atteron Personal Use" panose="02000500000000000000" pitchFamily="50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5F13667-3AC2-40BD-FC83-6A6B2EC02477}"/>
              </a:ext>
            </a:extLst>
          </p:cNvPr>
          <p:cNvCxnSpPr>
            <a:cxnSpLocks/>
          </p:cNvCxnSpPr>
          <p:nvPr/>
        </p:nvCxnSpPr>
        <p:spPr>
          <a:xfrm>
            <a:off x="580048" y="3482534"/>
            <a:ext cx="1751895" cy="0"/>
          </a:xfrm>
          <a:prstGeom prst="line">
            <a:avLst/>
          </a:prstGeom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DE120779-400E-DA84-42F1-11425F7E29F9}"/>
              </a:ext>
            </a:extLst>
          </p:cNvPr>
          <p:cNvSpPr txBox="1"/>
          <p:nvPr/>
        </p:nvSpPr>
        <p:spPr>
          <a:xfrm flipH="1">
            <a:off x="259630" y="3499606"/>
            <a:ext cx="23809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D" sz="2000" i="1" dirty="0">
                <a:solidFill>
                  <a:schemeClr val="bg1"/>
                </a:solidFill>
                <a:latin typeface="Mercury SSm A"/>
              </a:rPr>
              <a:t>1.1 BUSINESS IDEA</a:t>
            </a:r>
          </a:p>
          <a:p>
            <a:r>
              <a:rPr lang="en-ID" sz="2000" i="1" dirty="0">
                <a:solidFill>
                  <a:schemeClr val="bg1"/>
                </a:solidFill>
                <a:latin typeface="Mercury SSm A"/>
              </a:rPr>
              <a:t>1.2 PRODUCTS &amp; SERVICES</a:t>
            </a:r>
          </a:p>
          <a:p>
            <a:r>
              <a:rPr lang="en-ID" sz="2000" i="1" dirty="0">
                <a:solidFill>
                  <a:schemeClr val="bg1"/>
                </a:solidFill>
                <a:latin typeface="Mercury SSm A"/>
              </a:rPr>
              <a:t>1.3 BUSINESS OBJECTIVES</a:t>
            </a:r>
          </a:p>
          <a:p>
            <a:r>
              <a:rPr lang="en-ID" sz="2000" i="1" dirty="0">
                <a:solidFill>
                  <a:schemeClr val="bg1"/>
                </a:solidFill>
                <a:latin typeface="Mercury SSm A"/>
              </a:rPr>
              <a:t>1.4 UNIQUE SELLING POINT (USP)</a:t>
            </a:r>
          </a:p>
        </p:txBody>
      </p:sp>
    </p:spTree>
    <p:extLst>
      <p:ext uri="{BB962C8B-B14F-4D97-AF65-F5344CB8AC3E}">
        <p14:creationId xmlns:p14="http://schemas.microsoft.com/office/powerpoint/2010/main" val="7403925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848FABA8-B453-4756-8A86-43969FBD2E07}"/>
              </a:ext>
            </a:extLst>
          </p:cNvPr>
          <p:cNvSpPr/>
          <p:nvPr/>
        </p:nvSpPr>
        <p:spPr>
          <a:xfrm>
            <a:off x="3661477" y="1078228"/>
            <a:ext cx="2895542" cy="2895542"/>
          </a:xfrm>
          <a:prstGeom prst="ellipse">
            <a:avLst/>
          </a:prstGeom>
          <a:gradFill>
            <a:gsLst>
              <a:gs pos="53064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 w="1238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082128-FFC1-4AEB-8E3D-5C1E02F5E996}"/>
              </a:ext>
            </a:extLst>
          </p:cNvPr>
          <p:cNvSpPr txBox="1"/>
          <p:nvPr/>
        </p:nvSpPr>
        <p:spPr>
          <a:xfrm>
            <a:off x="6902271" y="1993399"/>
            <a:ext cx="4448589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D" i="1" dirty="0">
                <a:solidFill>
                  <a:schemeClr val="bg1"/>
                </a:solidFill>
                <a:latin typeface="Mercury SSm A"/>
              </a:rPr>
              <a:t>“</a:t>
            </a: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TO OFFER GUESTS AN AUTHENTIC AND RELAXING </a:t>
            </a:r>
          </a:p>
          <a:p>
            <a:pPr algn="ctr"/>
            <a:r>
              <a:rPr lang="en-ID" sz="1600" i="1" dirty="0">
                <a:solidFill>
                  <a:schemeClr val="bg1"/>
                </a:solidFill>
                <a:latin typeface="Mercury SSm A"/>
              </a:rPr>
              <a:t>SICILIAN EXPERIENCE THAT NOURISH</a:t>
            </a:r>
          </a:p>
          <a:p>
            <a:pPr algn="ctr"/>
            <a:r>
              <a:rPr lang="en-ID" sz="1600" i="1" dirty="0">
                <a:solidFill>
                  <a:schemeClr val="bg1"/>
                </a:solidFill>
                <a:latin typeface="Mercury SSm A"/>
              </a:rPr>
              <a:t>BOTH BODY AND SOUL,</a:t>
            </a:r>
          </a:p>
          <a:p>
            <a:pPr algn="ctr"/>
            <a:r>
              <a:rPr lang="en-ID" sz="1600" i="1" dirty="0">
                <a:solidFill>
                  <a:schemeClr val="bg1"/>
                </a:solidFill>
                <a:latin typeface="Mercury SSm A"/>
              </a:rPr>
              <a:t>CELEBRATING LOCAL CULTURE, SUSTAINABILITY</a:t>
            </a:r>
          </a:p>
          <a:p>
            <a:pPr algn="ctr"/>
            <a:r>
              <a:rPr lang="en-ID" sz="1600" i="1" dirty="0">
                <a:solidFill>
                  <a:schemeClr val="bg1"/>
                </a:solidFill>
                <a:latin typeface="Mercury SSm A"/>
              </a:rPr>
              <a:t>AND THE ART OF SLOW LIVING”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0B5B34-7F9B-44A4-9E60-9CBC4A77F783}"/>
              </a:ext>
            </a:extLst>
          </p:cNvPr>
          <p:cNvSpPr/>
          <p:nvPr/>
        </p:nvSpPr>
        <p:spPr>
          <a:xfrm>
            <a:off x="7658100" y="3383280"/>
            <a:ext cx="2616200" cy="45719"/>
          </a:xfrm>
          <a:prstGeom prst="rect">
            <a:avLst/>
          </a:prstGeom>
          <a:gradFill>
            <a:gsLst>
              <a:gs pos="47817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3639F5-9595-45BA-92AE-F3E405FDFF0E}"/>
              </a:ext>
            </a:extLst>
          </p:cNvPr>
          <p:cNvSpPr/>
          <p:nvPr/>
        </p:nvSpPr>
        <p:spPr>
          <a:xfrm>
            <a:off x="509200" y="160943"/>
            <a:ext cx="11173599" cy="6436627"/>
          </a:xfrm>
          <a:prstGeom prst="rect">
            <a:avLst/>
          </a:prstGeom>
          <a:noFill/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E6F7340-1139-4346-A7A9-83487E30F237}"/>
              </a:ext>
            </a:extLst>
          </p:cNvPr>
          <p:cNvSpPr/>
          <p:nvPr/>
        </p:nvSpPr>
        <p:spPr>
          <a:xfrm>
            <a:off x="1218193" y="1078228"/>
            <a:ext cx="4341729" cy="5779772"/>
          </a:xfrm>
          <a:custGeom>
            <a:avLst/>
            <a:gdLst>
              <a:gd name="connsiteX0" fmla="*/ 1270000 w 2540001"/>
              <a:gd name="connsiteY0" fmla="*/ 0 h 3381286"/>
              <a:gd name="connsiteX1" fmla="*/ 2540000 w 2540001"/>
              <a:gd name="connsiteY1" fmla="*/ 1270000 h 3381286"/>
              <a:gd name="connsiteX2" fmla="*/ 2540000 w 2540001"/>
              <a:gd name="connsiteY2" fmla="*/ 2114461 h 3381286"/>
              <a:gd name="connsiteX3" fmla="*/ 2540001 w 2540001"/>
              <a:gd name="connsiteY3" fmla="*/ 2114461 h 3381286"/>
              <a:gd name="connsiteX4" fmla="*/ 2540001 w 2540001"/>
              <a:gd name="connsiteY4" fmla="*/ 3381286 h 3381286"/>
              <a:gd name="connsiteX5" fmla="*/ 774 w 2540001"/>
              <a:gd name="connsiteY5" fmla="*/ 3381286 h 3381286"/>
              <a:gd name="connsiteX6" fmla="*/ 774 w 2540001"/>
              <a:gd name="connsiteY6" fmla="*/ 2540000 h 3381286"/>
              <a:gd name="connsiteX7" fmla="*/ 0 w 2540001"/>
              <a:gd name="connsiteY7" fmla="*/ 2540000 h 3381286"/>
              <a:gd name="connsiteX8" fmla="*/ 0 w 2540001"/>
              <a:gd name="connsiteY8" fmla="*/ 1270000 h 3381286"/>
              <a:gd name="connsiteX9" fmla="*/ 1270000 w 2540001"/>
              <a:gd name="connsiteY9" fmla="*/ 0 h 3381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40001" h="3381286">
                <a:moveTo>
                  <a:pt x="1270000" y="0"/>
                </a:moveTo>
                <a:cubicBezTo>
                  <a:pt x="1971402" y="0"/>
                  <a:pt x="2540000" y="568598"/>
                  <a:pt x="2540000" y="1270000"/>
                </a:cubicBezTo>
                <a:lnTo>
                  <a:pt x="2540000" y="2114461"/>
                </a:lnTo>
                <a:lnTo>
                  <a:pt x="2540001" y="2114461"/>
                </a:lnTo>
                <a:lnTo>
                  <a:pt x="2540001" y="3381286"/>
                </a:lnTo>
                <a:lnTo>
                  <a:pt x="774" y="3381286"/>
                </a:lnTo>
                <a:lnTo>
                  <a:pt x="774" y="2540000"/>
                </a:lnTo>
                <a:lnTo>
                  <a:pt x="0" y="2540000"/>
                </a:lnTo>
                <a:lnTo>
                  <a:pt x="0" y="1270000"/>
                </a:lnTo>
                <a:cubicBezTo>
                  <a:pt x="0" y="568598"/>
                  <a:pt x="568598" y="0"/>
                  <a:pt x="1270000" y="0"/>
                </a:cubicBezTo>
                <a:close/>
              </a:path>
            </a:pathLst>
          </a:cu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6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B2713D-B06F-4405-9231-CF2D10067AC9}"/>
              </a:ext>
            </a:extLst>
          </p:cNvPr>
          <p:cNvSpPr txBox="1"/>
          <p:nvPr/>
        </p:nvSpPr>
        <p:spPr>
          <a:xfrm>
            <a:off x="6855939" y="757881"/>
            <a:ext cx="3888692" cy="1393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MISSION</a:t>
            </a:r>
          </a:p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STATEMENT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F9916D-49D0-BA2F-F9AF-E8455086E65C}"/>
              </a:ext>
            </a:extLst>
          </p:cNvPr>
          <p:cNvSpPr txBox="1"/>
          <p:nvPr/>
        </p:nvSpPr>
        <p:spPr>
          <a:xfrm>
            <a:off x="5745715" y="3470727"/>
            <a:ext cx="6099858" cy="1393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53064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rPr>
              <a:t>BUSINESS</a:t>
            </a:r>
          </a:p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53064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rPr>
              <a:t>IDEA</a:t>
            </a:r>
            <a:endParaRPr lang="en-ID" sz="6000" dirty="0">
              <a:gradFill>
                <a:gsLst>
                  <a:gs pos="53064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tteron Personal Use" panose="02000500000000000000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A5422B-1BB7-C630-6FC5-76A4F6782616}"/>
              </a:ext>
            </a:extLst>
          </p:cNvPr>
          <p:cNvSpPr txBox="1"/>
          <p:nvPr/>
        </p:nvSpPr>
        <p:spPr>
          <a:xfrm>
            <a:off x="6736466" y="5104435"/>
            <a:ext cx="4237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bg1"/>
                </a:solidFill>
              </a:rPr>
              <a:t>SLOW –LUXURY HOSPITALITY RETREAT</a:t>
            </a:r>
          </a:p>
        </p:txBody>
      </p:sp>
    </p:spTree>
    <p:extLst>
      <p:ext uri="{BB962C8B-B14F-4D97-AF65-F5344CB8AC3E}">
        <p14:creationId xmlns:p14="http://schemas.microsoft.com/office/powerpoint/2010/main" val="37826759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BDD035C-C0A2-4F26-87AD-99F0FC287656}"/>
              </a:ext>
            </a:extLst>
          </p:cNvPr>
          <p:cNvSpPr/>
          <p:nvPr/>
        </p:nvSpPr>
        <p:spPr>
          <a:xfrm>
            <a:off x="603045" y="701777"/>
            <a:ext cx="6046839" cy="5454446"/>
          </a:xfrm>
          <a:prstGeom prst="rect">
            <a:avLst/>
          </a:prstGeom>
          <a:blipFill dpi="0" rotWithShape="1">
            <a:blip r:embed="rId2">
              <a:alphaModFix amt="61000"/>
            </a:blip>
            <a:srcRect/>
            <a:stretch>
              <a:fillRect l="-6416" t="-1342" r="-67932" b="-1342"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373532-234A-4777-A20F-9D0361CCF0A0}"/>
              </a:ext>
            </a:extLst>
          </p:cNvPr>
          <p:cNvSpPr/>
          <p:nvPr/>
        </p:nvSpPr>
        <p:spPr>
          <a:xfrm>
            <a:off x="937693" y="1038225"/>
            <a:ext cx="2762250" cy="4781550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5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C45730-7D0D-4329-9861-AF114FB061E0}"/>
              </a:ext>
            </a:extLst>
          </p:cNvPr>
          <p:cNvSpPr/>
          <p:nvPr/>
        </p:nvSpPr>
        <p:spPr>
          <a:xfrm>
            <a:off x="4080036" y="3599544"/>
            <a:ext cx="2235200" cy="2220232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5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28B777-0896-4109-A008-3C688889AD37}"/>
              </a:ext>
            </a:extLst>
          </p:cNvPr>
          <p:cNvSpPr/>
          <p:nvPr/>
        </p:nvSpPr>
        <p:spPr>
          <a:xfrm>
            <a:off x="4080036" y="1093067"/>
            <a:ext cx="2235200" cy="2165389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5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BEB14B-2E97-4280-9A02-CD4DCEE00ABE}"/>
              </a:ext>
            </a:extLst>
          </p:cNvPr>
          <p:cNvSpPr txBox="1"/>
          <p:nvPr/>
        </p:nvSpPr>
        <p:spPr>
          <a:xfrm>
            <a:off x="7029977" y="3736109"/>
            <a:ext cx="4927952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D" sz="1700" i="1" dirty="0">
                <a:solidFill>
                  <a:schemeClr val="bg1"/>
                </a:solidFill>
                <a:latin typeface="Mercury SSm A"/>
              </a:rPr>
              <a:t>CURATED DRINKS + LIGHT MEDITERRANEAN DISHES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D" sz="1700" b="0" i="1" dirty="0">
                <a:solidFill>
                  <a:schemeClr val="bg1"/>
                </a:solidFill>
                <a:effectLst/>
                <a:latin typeface="Mercury SSm A"/>
              </a:rPr>
              <a:t>DAY CAFÉ-EVENING APERITIVO BAR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D" sz="1700" i="1" dirty="0">
                <a:solidFill>
                  <a:schemeClr val="bg1"/>
                </a:solidFill>
                <a:latin typeface="Mercury SSm A"/>
              </a:rPr>
              <a:t>LIVE MUSIC, TASTINGS, SEASONAL ARTISAN WORKSHOPS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D" sz="1700" b="0" i="1" dirty="0">
                <a:solidFill>
                  <a:schemeClr val="bg1"/>
                </a:solidFill>
                <a:effectLst/>
                <a:latin typeface="Mercury SSm A"/>
              </a:rPr>
              <a:t>RETAIL CORNER WITH BRANDED + LOCAL PRODUCTS 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ID" sz="1700" i="1" dirty="0">
                <a:solidFill>
                  <a:schemeClr val="bg1"/>
                </a:solidFill>
                <a:latin typeface="Mercury SSm A"/>
              </a:rPr>
              <a:t>FOCUS ON SUSTAINABILITY, LOCALITY &amp; AUTHENTICITY</a:t>
            </a:r>
            <a:endParaRPr lang="en-ID" sz="1700" i="1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EE5ED60-3170-4594-9878-35C52CAAF6F3}"/>
              </a:ext>
            </a:extLst>
          </p:cNvPr>
          <p:cNvSpPr/>
          <p:nvPr/>
        </p:nvSpPr>
        <p:spPr>
          <a:xfrm>
            <a:off x="8141403" y="3383280"/>
            <a:ext cx="2616200" cy="45719"/>
          </a:xfrm>
          <a:prstGeom prst="rect">
            <a:avLst/>
          </a:prstGeom>
          <a:gradFill>
            <a:gsLst>
              <a:gs pos="47817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51FCD9-0435-4513-9805-AD901824CB00}"/>
              </a:ext>
            </a:extLst>
          </p:cNvPr>
          <p:cNvSpPr txBox="1"/>
          <p:nvPr/>
        </p:nvSpPr>
        <p:spPr>
          <a:xfrm>
            <a:off x="7245282" y="1875899"/>
            <a:ext cx="4308102" cy="1393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PRODUCTS &amp;</a:t>
            </a:r>
          </a:p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SERVICES</a:t>
            </a:r>
          </a:p>
        </p:txBody>
      </p:sp>
    </p:spTree>
    <p:extLst>
      <p:ext uri="{BB962C8B-B14F-4D97-AF65-F5344CB8AC3E}">
        <p14:creationId xmlns:p14="http://schemas.microsoft.com/office/powerpoint/2010/main" val="3910501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7A0FA92-A6C4-493C-B8EE-86BA8AE433EB}"/>
              </a:ext>
            </a:extLst>
          </p:cNvPr>
          <p:cNvSpPr/>
          <p:nvPr/>
        </p:nvSpPr>
        <p:spPr>
          <a:xfrm>
            <a:off x="361413" y="3565881"/>
            <a:ext cx="2299716" cy="3034488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5000">
                  <a:srgbClr val="B78F63"/>
                </a:gs>
                <a:gs pos="52000">
                  <a:srgbClr val="FFECC7"/>
                </a:gs>
                <a:gs pos="83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BA5AD2-5BE3-42BB-9252-19C0674E40A1}"/>
              </a:ext>
            </a:extLst>
          </p:cNvPr>
          <p:cNvSpPr/>
          <p:nvPr/>
        </p:nvSpPr>
        <p:spPr>
          <a:xfrm>
            <a:off x="361413" y="257628"/>
            <a:ext cx="2299716" cy="3034488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5000">
                  <a:srgbClr val="B78F63"/>
                </a:gs>
                <a:gs pos="52000">
                  <a:srgbClr val="FFECC7"/>
                </a:gs>
                <a:gs pos="83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EA21C-6E65-4EAC-A278-11ACF70C30D7}"/>
              </a:ext>
            </a:extLst>
          </p:cNvPr>
          <p:cNvSpPr/>
          <p:nvPr/>
        </p:nvSpPr>
        <p:spPr>
          <a:xfrm>
            <a:off x="2847725" y="2425736"/>
            <a:ext cx="1520666" cy="2006527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5000">
                  <a:srgbClr val="B78F63"/>
                </a:gs>
                <a:gs pos="52000">
                  <a:srgbClr val="FFECC7"/>
                </a:gs>
                <a:gs pos="83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317EC1-15A7-47E3-A215-1D9166B539BA}"/>
              </a:ext>
            </a:extLst>
          </p:cNvPr>
          <p:cNvSpPr/>
          <p:nvPr/>
        </p:nvSpPr>
        <p:spPr>
          <a:xfrm>
            <a:off x="2847725" y="4593844"/>
            <a:ext cx="1520666" cy="2006527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5000">
                  <a:srgbClr val="B78F63"/>
                </a:gs>
                <a:gs pos="52000">
                  <a:srgbClr val="FFECC7"/>
                </a:gs>
                <a:gs pos="83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AFFFDAE-E78F-473B-9313-0E2515CC1258}"/>
              </a:ext>
            </a:extLst>
          </p:cNvPr>
          <p:cNvSpPr/>
          <p:nvPr/>
        </p:nvSpPr>
        <p:spPr>
          <a:xfrm>
            <a:off x="2847725" y="257629"/>
            <a:ext cx="1520666" cy="2006527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5000">
                  <a:srgbClr val="B78F63"/>
                </a:gs>
                <a:gs pos="52000">
                  <a:srgbClr val="FFECC7"/>
                </a:gs>
                <a:gs pos="83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DB6B238-D770-4B1D-831A-200219A469AF}"/>
              </a:ext>
            </a:extLst>
          </p:cNvPr>
          <p:cNvGrpSpPr/>
          <p:nvPr/>
        </p:nvGrpSpPr>
        <p:grpSpPr>
          <a:xfrm>
            <a:off x="5136599" y="2180937"/>
            <a:ext cx="7055401" cy="3970267"/>
            <a:chOff x="5299767" y="2070254"/>
            <a:chExt cx="7055401" cy="397026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2C0E9E2-59B2-4CAE-80C1-06658E2ED196}"/>
                </a:ext>
              </a:extLst>
            </p:cNvPr>
            <p:cNvSpPr txBox="1"/>
            <p:nvPr/>
          </p:nvSpPr>
          <p:spPr>
            <a:xfrm>
              <a:off x="6259168" y="2070254"/>
              <a:ext cx="5484194" cy="139320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60000"/>
                </a:lnSpc>
                <a:spcBef>
                  <a:spcPts val="1000"/>
                </a:spcBef>
              </a:pPr>
              <a:r>
                <a:rPr lang="en-US" sz="6000" dirty="0">
                  <a:gradFill>
                    <a:gsLst>
                      <a:gs pos="53064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</a:rPr>
                <a:t>UNIQUE SELLING</a:t>
              </a:r>
            </a:p>
            <a:p>
              <a:pPr>
                <a:lnSpc>
                  <a:spcPct val="60000"/>
                </a:lnSpc>
                <a:spcBef>
                  <a:spcPts val="1000"/>
                </a:spcBef>
              </a:pPr>
              <a:r>
                <a:rPr lang="en-US" sz="6000" dirty="0">
                  <a:gradFill>
                    <a:gsLst>
                      <a:gs pos="53064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</a:rPr>
                <a:t>POINT (USP)</a:t>
              </a:r>
              <a:endParaRPr lang="en-ID" sz="6000" dirty="0">
                <a:gradFill>
                  <a:gsLst>
                    <a:gs pos="53064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7D8FB9F-26CB-4B61-B568-AC62575365DC}"/>
                </a:ext>
              </a:extLst>
            </p:cNvPr>
            <p:cNvSpPr txBox="1"/>
            <p:nvPr/>
          </p:nvSpPr>
          <p:spPr>
            <a:xfrm>
              <a:off x="5299767" y="3455198"/>
              <a:ext cx="7055401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en-ID" b="1" i="1" dirty="0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D" b="1" i="1" dirty="0">
                  <a:solidFill>
                    <a:schemeClr val="bg1"/>
                  </a:solidFill>
                </a:rPr>
                <a:t>EMOTIONAL HOSPITALITY: guests feel tranquillity,</a:t>
              </a:r>
            </a:p>
            <a:p>
              <a:r>
                <a:rPr lang="en-ID" b="1" i="1" dirty="0">
                  <a:solidFill>
                    <a:schemeClr val="bg1"/>
                  </a:solidFill>
                </a:rPr>
                <a:t>Warmth, and a deep sense of belonging rather than just service.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D" b="1" i="1" dirty="0">
                  <a:solidFill>
                    <a:schemeClr val="bg1"/>
                  </a:solidFill>
                </a:rPr>
                <a:t>SUSTAINABLE LUXURY: zero-plastic policy, Sicilian made furniture,</a:t>
              </a:r>
            </a:p>
            <a:p>
              <a:r>
                <a:rPr lang="en-ID" b="1" i="1" dirty="0">
                  <a:solidFill>
                    <a:schemeClr val="bg1"/>
                  </a:solidFill>
                </a:rPr>
                <a:t>and ingredients sourced locally and ethically.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ID" b="1" i="1" dirty="0">
                  <a:solidFill>
                    <a:schemeClr val="bg1"/>
                  </a:solidFill>
                </a:rPr>
                <a:t>AUTHENTHIC SICILIAN IDENTITY: atmosphere, sensory experiences,</a:t>
              </a:r>
            </a:p>
            <a:p>
              <a:r>
                <a:rPr lang="en-ID" b="1" i="1" dirty="0">
                  <a:solidFill>
                    <a:schemeClr val="bg1"/>
                  </a:solidFill>
                </a:rPr>
                <a:t>place-rooted aesthetic.</a:t>
              </a:r>
            </a:p>
            <a:p>
              <a:endParaRPr lang="en-ID" b="1" i="1" dirty="0">
                <a:solidFill>
                  <a:schemeClr val="bg1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ID" b="1" i="1" dirty="0">
                <a:solidFill>
                  <a:schemeClr val="bg1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58F3255-6AF9-4F1F-BB36-077784CA36BD}"/>
                </a:ext>
              </a:extLst>
            </p:cNvPr>
            <p:cNvSpPr/>
            <p:nvPr/>
          </p:nvSpPr>
          <p:spPr>
            <a:xfrm flipV="1">
              <a:off x="6385064" y="3278995"/>
              <a:ext cx="5358297" cy="45719"/>
            </a:xfrm>
            <a:prstGeom prst="rect">
              <a:avLst/>
            </a:prstGeom>
            <a:gradFill>
              <a:gsLst>
                <a:gs pos="49599">
                  <a:srgbClr val="FFECC7"/>
                </a:gs>
                <a:gs pos="0">
                  <a:srgbClr val="B78F63"/>
                </a:gs>
                <a:gs pos="99000">
                  <a:srgbClr val="B78F63"/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428196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7EC849-C451-4941-8A17-7DE5CF0EB4CB}"/>
              </a:ext>
            </a:extLst>
          </p:cNvPr>
          <p:cNvSpPr/>
          <p:nvPr/>
        </p:nvSpPr>
        <p:spPr>
          <a:xfrm>
            <a:off x="-147484" y="-250723"/>
            <a:ext cx="2312551" cy="7337323"/>
          </a:xfrm>
          <a:prstGeom prst="rect">
            <a:avLst/>
          </a:prstGeom>
          <a:blipFill dpi="0" rotWithShape="1">
            <a:blip r:embed="rId2">
              <a:alphaModFix amt="40000"/>
            </a:blip>
            <a:srcRect/>
            <a:stretch>
              <a:fillRect l="-6416" t="-1342" r="-442924" b="-1342"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D75B75-5C30-4D1D-9679-55DD0249B931}"/>
              </a:ext>
            </a:extLst>
          </p:cNvPr>
          <p:cNvSpPr/>
          <p:nvPr/>
        </p:nvSpPr>
        <p:spPr>
          <a:xfrm>
            <a:off x="5104889" y="791035"/>
            <a:ext cx="4020767" cy="5305425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4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0D1DCAC4-16E3-4BA3-8E24-8C3431154A83}"/>
              </a:ext>
            </a:extLst>
          </p:cNvPr>
          <p:cNvSpPr/>
          <p:nvPr/>
        </p:nvSpPr>
        <p:spPr>
          <a:xfrm>
            <a:off x="8727557" y="1909523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E640745-AF44-4863-A9E8-E3B7CD4349AE}"/>
              </a:ext>
            </a:extLst>
          </p:cNvPr>
          <p:cNvSpPr txBox="1"/>
          <p:nvPr/>
        </p:nvSpPr>
        <p:spPr>
          <a:xfrm>
            <a:off x="9659359" y="2201204"/>
            <a:ext cx="2597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Digital marketing,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Reservations , social media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D4A30E7-51DA-459A-A5CB-E1049542D2D9}"/>
              </a:ext>
            </a:extLst>
          </p:cNvPr>
          <p:cNvSpPr txBox="1"/>
          <p:nvPr/>
        </p:nvSpPr>
        <p:spPr>
          <a:xfrm>
            <a:off x="9686892" y="1907874"/>
            <a:ext cx="1982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2000" b="1" dirty="0">
                <a:solidFill>
                  <a:schemeClr val="bg1"/>
                </a:solidFill>
                <a:latin typeface="Mercury SSm A"/>
              </a:rPr>
              <a:t>TECHNOLOGICAL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86A0E20-ADA9-4DE2-9804-D6A75B48044A}"/>
              </a:ext>
            </a:extLst>
          </p:cNvPr>
          <p:cNvSpPr txBox="1"/>
          <p:nvPr/>
        </p:nvSpPr>
        <p:spPr>
          <a:xfrm>
            <a:off x="8820366" y="19979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04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F17AB297-27BB-4B60-985C-60D7738BACDD}"/>
              </a:ext>
            </a:extLst>
          </p:cNvPr>
          <p:cNvSpPr/>
          <p:nvPr/>
        </p:nvSpPr>
        <p:spPr>
          <a:xfrm>
            <a:off x="8727557" y="3288497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CA4CC8-6549-4D46-AD89-38B456195B7C}"/>
              </a:ext>
            </a:extLst>
          </p:cNvPr>
          <p:cNvSpPr txBox="1"/>
          <p:nvPr/>
        </p:nvSpPr>
        <p:spPr>
          <a:xfrm>
            <a:off x="9659359" y="3580178"/>
            <a:ext cx="2373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Sustainability focus</a:t>
            </a:r>
          </a:p>
          <a:p>
            <a:r>
              <a:rPr lang="en-ID" sz="1600" i="1" dirty="0">
                <a:solidFill>
                  <a:schemeClr val="bg1"/>
                </a:solidFill>
                <a:latin typeface="Mercury SSm A"/>
              </a:rPr>
              <a:t>Zero plastic, local sourcing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0773C42-CB7A-4453-9C69-F4173CA5EE41}"/>
              </a:ext>
            </a:extLst>
          </p:cNvPr>
          <p:cNvSpPr txBox="1"/>
          <p:nvPr/>
        </p:nvSpPr>
        <p:spPr>
          <a:xfrm>
            <a:off x="9686892" y="3286848"/>
            <a:ext cx="20712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2000" b="1" dirty="0">
                <a:solidFill>
                  <a:schemeClr val="bg1"/>
                </a:solidFill>
                <a:latin typeface="Mercury SSm A"/>
              </a:rPr>
              <a:t>ENVIRONMENTAL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57F43B1-5EBA-467A-9F5E-1652706A56CE}"/>
              </a:ext>
            </a:extLst>
          </p:cNvPr>
          <p:cNvSpPr txBox="1"/>
          <p:nvPr/>
        </p:nvSpPr>
        <p:spPr>
          <a:xfrm>
            <a:off x="8820366" y="337697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05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CEBE806-0EB6-489F-8718-15A9A61B34F6}"/>
              </a:ext>
            </a:extLst>
          </p:cNvPr>
          <p:cNvSpPr/>
          <p:nvPr/>
        </p:nvSpPr>
        <p:spPr>
          <a:xfrm>
            <a:off x="8727557" y="4667472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34A15C-628E-4170-B4C6-B77475C41ECA}"/>
              </a:ext>
            </a:extLst>
          </p:cNvPr>
          <p:cNvSpPr txBox="1"/>
          <p:nvPr/>
        </p:nvSpPr>
        <p:spPr>
          <a:xfrm>
            <a:off x="9659359" y="4959153"/>
            <a:ext cx="252755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Compliance with food </a:t>
            </a:r>
          </a:p>
          <a:p>
            <a:r>
              <a:rPr lang="en-ID" sz="1600" i="1" dirty="0">
                <a:solidFill>
                  <a:schemeClr val="bg1"/>
                </a:solidFill>
                <a:latin typeface="Mercury SSm A"/>
              </a:rPr>
              <a:t>Safety, licensing, labour law,</a:t>
            </a:r>
          </a:p>
          <a:p>
            <a:r>
              <a:rPr lang="en-ID" sz="1600" i="1" dirty="0">
                <a:solidFill>
                  <a:schemeClr val="bg1"/>
                </a:solidFill>
                <a:latin typeface="Mercury SSm A"/>
              </a:rPr>
              <a:t>Environmental regulations.</a:t>
            </a:r>
          </a:p>
          <a:p>
            <a:endParaRPr lang="en-ID" sz="1600" i="1" dirty="0">
              <a:solidFill>
                <a:schemeClr val="bg1"/>
              </a:solidFill>
              <a:latin typeface="Mercury SSm 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5A3C02E-740A-4A03-98C3-AF09F4A95FEA}"/>
              </a:ext>
            </a:extLst>
          </p:cNvPr>
          <p:cNvSpPr txBox="1"/>
          <p:nvPr/>
        </p:nvSpPr>
        <p:spPr>
          <a:xfrm>
            <a:off x="9686892" y="4665823"/>
            <a:ext cx="842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2000" b="1" dirty="0">
                <a:solidFill>
                  <a:schemeClr val="bg1"/>
                </a:solidFill>
                <a:latin typeface="Mercury SSm A"/>
              </a:rPr>
              <a:t>LEGAL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05B4FC0-EEE1-4835-93AE-C0F1379B5807}"/>
              </a:ext>
            </a:extLst>
          </p:cNvPr>
          <p:cNvSpPr txBox="1"/>
          <p:nvPr/>
        </p:nvSpPr>
        <p:spPr>
          <a:xfrm>
            <a:off x="8820366" y="47559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06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434307-B977-4AAF-8B36-505B0E54E4B5}"/>
              </a:ext>
            </a:extLst>
          </p:cNvPr>
          <p:cNvSpPr txBox="1"/>
          <p:nvPr/>
        </p:nvSpPr>
        <p:spPr>
          <a:xfrm>
            <a:off x="2708824" y="2335750"/>
            <a:ext cx="19703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Government support for Sicily tourism growth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5C1DE8-ED35-473D-9307-71CF7DD9001C}"/>
              </a:ext>
            </a:extLst>
          </p:cNvPr>
          <p:cNvSpPr txBox="1"/>
          <p:nvPr/>
        </p:nvSpPr>
        <p:spPr>
          <a:xfrm>
            <a:off x="3225182" y="1907874"/>
            <a:ext cx="12890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ID" sz="2000" b="1" dirty="0">
                <a:solidFill>
                  <a:schemeClr val="bg1"/>
                </a:solidFill>
                <a:latin typeface="Mercury SSm A"/>
              </a:rPr>
              <a:t>POLITICAL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6A8D07C7-8C88-41ED-930B-CF6BAB971F91}"/>
              </a:ext>
            </a:extLst>
          </p:cNvPr>
          <p:cNvSpPr/>
          <p:nvPr/>
        </p:nvSpPr>
        <p:spPr>
          <a:xfrm>
            <a:off x="4731570" y="1909523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825206C-9EDE-4B5E-AE78-F9C4982C5563}"/>
              </a:ext>
            </a:extLst>
          </p:cNvPr>
          <p:cNvSpPr txBox="1"/>
          <p:nvPr/>
        </p:nvSpPr>
        <p:spPr>
          <a:xfrm>
            <a:off x="4824379" y="19979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01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9D9821-809B-4C2B-9EB6-DF4570BB4579}"/>
              </a:ext>
            </a:extLst>
          </p:cNvPr>
          <p:cNvSpPr txBox="1"/>
          <p:nvPr/>
        </p:nvSpPr>
        <p:spPr>
          <a:xfrm>
            <a:off x="2236000" y="3580178"/>
            <a:ext cx="21984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Inflation increasing costs,</a:t>
            </a:r>
          </a:p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but slow-luxury customers </a:t>
            </a:r>
          </a:p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remain  less price </a:t>
            </a: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sensitive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6BB849-7771-47DF-BD9B-CA557FCE7A9F}"/>
              </a:ext>
            </a:extLst>
          </p:cNvPr>
          <p:cNvSpPr txBox="1"/>
          <p:nvPr/>
        </p:nvSpPr>
        <p:spPr>
          <a:xfrm>
            <a:off x="3108997" y="3286848"/>
            <a:ext cx="13844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ID" sz="2000" b="1" dirty="0">
                <a:solidFill>
                  <a:schemeClr val="bg1"/>
                </a:solidFill>
                <a:latin typeface="Mercury SSm A"/>
              </a:rPr>
              <a:t>ECONOMIC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DD29527-E26B-49A5-9A21-3024AB001806}"/>
              </a:ext>
            </a:extLst>
          </p:cNvPr>
          <p:cNvSpPr/>
          <p:nvPr/>
        </p:nvSpPr>
        <p:spPr>
          <a:xfrm>
            <a:off x="4731570" y="3288497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A5D299-F109-4934-99C3-8CAC10BD45E7}"/>
              </a:ext>
            </a:extLst>
          </p:cNvPr>
          <p:cNvSpPr txBox="1"/>
          <p:nvPr/>
        </p:nvSpPr>
        <p:spPr>
          <a:xfrm>
            <a:off x="4824379" y="337697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02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119108-68EA-4C58-9224-F2B6FE6DCD3B}"/>
              </a:ext>
            </a:extLst>
          </p:cNvPr>
          <p:cNvSpPr txBox="1"/>
          <p:nvPr/>
        </p:nvSpPr>
        <p:spPr>
          <a:xfrm>
            <a:off x="2024467" y="4959153"/>
            <a:ext cx="24100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Trends favour authenticity</a:t>
            </a:r>
          </a:p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Sustainability and </a:t>
            </a:r>
            <a:r>
              <a:rPr lang="en-ID" sz="1600" i="1" dirty="0">
                <a:solidFill>
                  <a:schemeClr val="bg1"/>
                </a:solidFill>
                <a:latin typeface="Mercury SSm A"/>
              </a:rPr>
              <a:t>emotional</a:t>
            </a:r>
            <a:r>
              <a:rPr lang="en-ID" sz="1400" i="1" dirty="0">
                <a:solidFill>
                  <a:schemeClr val="bg1"/>
                </a:solidFill>
                <a:latin typeface="Mercury SSm A"/>
              </a:rPr>
              <a:t> </a:t>
            </a:r>
          </a:p>
          <a:p>
            <a:pPr algn="r"/>
            <a:r>
              <a:rPr lang="en-ID" sz="1400" i="1" dirty="0">
                <a:solidFill>
                  <a:schemeClr val="bg1"/>
                </a:solidFill>
                <a:latin typeface="Mercury SSm A"/>
              </a:rPr>
              <a:t>experiences,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endParaRPr lang="en-ID" sz="1200" i="1" dirty="0">
              <a:solidFill>
                <a:schemeClr val="bg1"/>
              </a:solidFill>
              <a:latin typeface="Mercury SSm A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D0F976-2B0B-4F98-AA91-0F7464B99174}"/>
              </a:ext>
            </a:extLst>
          </p:cNvPr>
          <p:cNvSpPr txBox="1"/>
          <p:nvPr/>
        </p:nvSpPr>
        <p:spPr>
          <a:xfrm>
            <a:off x="3544180" y="4665823"/>
            <a:ext cx="9492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ID" sz="2000" b="1" dirty="0">
                <a:solidFill>
                  <a:schemeClr val="bg1"/>
                </a:solidFill>
                <a:latin typeface="Mercury SSm A"/>
              </a:rPr>
              <a:t>SOCIAL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CF1EF4C-1B0B-464A-978B-592CF9EA975E}"/>
              </a:ext>
            </a:extLst>
          </p:cNvPr>
          <p:cNvSpPr/>
          <p:nvPr/>
        </p:nvSpPr>
        <p:spPr>
          <a:xfrm>
            <a:off x="4731570" y="4667472"/>
            <a:ext cx="746637" cy="746637"/>
          </a:xfrm>
          <a:prstGeom prst="roundRect">
            <a:avLst/>
          </a:prstGeom>
          <a:gradFill>
            <a:gsLst>
              <a:gs pos="50000">
                <a:srgbClr val="FFECC7"/>
              </a:gs>
              <a:gs pos="20000">
                <a:srgbClr val="B78F63"/>
              </a:gs>
              <a:gs pos="76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39DC17F-A4EF-4BD3-B996-C727A8F88A46}"/>
              </a:ext>
            </a:extLst>
          </p:cNvPr>
          <p:cNvSpPr txBox="1"/>
          <p:nvPr/>
        </p:nvSpPr>
        <p:spPr>
          <a:xfrm>
            <a:off x="4824379" y="47559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03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FC4D61D-57D1-4CDD-82CA-82AB06B88ECF}"/>
              </a:ext>
            </a:extLst>
          </p:cNvPr>
          <p:cNvSpPr txBox="1"/>
          <p:nvPr/>
        </p:nvSpPr>
        <p:spPr>
          <a:xfrm rot="16200000">
            <a:off x="-1515065" y="3073518"/>
            <a:ext cx="5467972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PESTLE ANALYSIS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7528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0BDFFCA-6FE4-4D8A-863B-89896F6402E5}"/>
              </a:ext>
            </a:extLst>
          </p:cNvPr>
          <p:cNvSpPr/>
          <p:nvPr/>
        </p:nvSpPr>
        <p:spPr>
          <a:xfrm>
            <a:off x="6096000" y="0"/>
            <a:ext cx="6096000" cy="3429000"/>
          </a:xfrm>
          <a:prstGeom prst="rect">
            <a:avLst/>
          </a:prstGeom>
          <a:gradFill>
            <a:gsLst>
              <a:gs pos="51282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468300-A151-4C57-9F36-9A1E20CFCAB3}"/>
              </a:ext>
            </a:extLst>
          </p:cNvPr>
          <p:cNvSpPr/>
          <p:nvPr/>
        </p:nvSpPr>
        <p:spPr>
          <a:xfrm>
            <a:off x="0" y="3409948"/>
            <a:ext cx="6096000" cy="3448052"/>
          </a:xfrm>
          <a:prstGeom prst="rect">
            <a:avLst/>
          </a:prstGeom>
          <a:gradFill>
            <a:gsLst>
              <a:gs pos="51282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B0E9EDB8-F990-4952-A164-1B7C99AE718F}"/>
              </a:ext>
            </a:extLst>
          </p:cNvPr>
          <p:cNvSpPr/>
          <p:nvPr/>
        </p:nvSpPr>
        <p:spPr>
          <a:xfrm>
            <a:off x="4124326" y="1457326"/>
            <a:ext cx="1971675" cy="1990725"/>
          </a:xfrm>
          <a:custGeom>
            <a:avLst/>
            <a:gdLst>
              <a:gd name="connsiteX0" fmla="*/ 1971675 w 1971675"/>
              <a:gd name="connsiteY0" fmla="*/ 0 h 1990725"/>
              <a:gd name="connsiteX1" fmla="*/ 1971675 w 1971675"/>
              <a:gd name="connsiteY1" fmla="*/ 1990725 h 1990725"/>
              <a:gd name="connsiteX2" fmla="*/ 962 w 1971675"/>
              <a:gd name="connsiteY2" fmla="*/ 1990725 h 1990725"/>
              <a:gd name="connsiteX3" fmla="*/ 0 w 1971675"/>
              <a:gd name="connsiteY3" fmla="*/ 1971675 h 1990725"/>
              <a:gd name="connsiteX4" fmla="*/ 1971675 w 1971675"/>
              <a:gd name="connsiteY4" fmla="*/ 0 h 199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1675" h="1990725">
                <a:moveTo>
                  <a:pt x="1971675" y="0"/>
                </a:moveTo>
                <a:lnTo>
                  <a:pt x="1971675" y="1990725"/>
                </a:lnTo>
                <a:lnTo>
                  <a:pt x="962" y="1990725"/>
                </a:lnTo>
                <a:lnTo>
                  <a:pt x="0" y="1971675"/>
                </a:lnTo>
                <a:cubicBezTo>
                  <a:pt x="0" y="882749"/>
                  <a:pt x="882749" y="0"/>
                  <a:pt x="1971675" y="0"/>
                </a:cubicBezTo>
                <a:close/>
              </a:path>
            </a:pathLst>
          </a:custGeom>
          <a:gradFill>
            <a:gsLst>
              <a:gs pos="54900">
                <a:srgbClr val="FFECC7"/>
              </a:gs>
              <a:gs pos="100000">
                <a:srgbClr val="B78F63"/>
              </a:gs>
              <a:gs pos="0">
                <a:srgbClr val="B78F63"/>
              </a:gs>
            </a:gsLst>
            <a:lin ang="3600000" scaled="0"/>
          </a:gradFill>
          <a:ln w="63500">
            <a:solidFill>
              <a:srgbClr val="012B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B6331A72-7C5B-4798-8317-C3794190DA02}"/>
              </a:ext>
            </a:extLst>
          </p:cNvPr>
          <p:cNvSpPr/>
          <p:nvPr/>
        </p:nvSpPr>
        <p:spPr>
          <a:xfrm>
            <a:off x="6096001" y="3448051"/>
            <a:ext cx="1970713" cy="1952625"/>
          </a:xfrm>
          <a:custGeom>
            <a:avLst/>
            <a:gdLst>
              <a:gd name="connsiteX0" fmla="*/ 0 w 1970713"/>
              <a:gd name="connsiteY0" fmla="*/ 0 h 1952625"/>
              <a:gd name="connsiteX1" fmla="*/ 1970713 w 1970713"/>
              <a:gd name="connsiteY1" fmla="*/ 0 h 1952625"/>
              <a:gd name="connsiteX2" fmla="*/ 1961495 w 1970713"/>
              <a:gd name="connsiteY2" fmla="*/ 182542 h 1952625"/>
              <a:gd name="connsiteX3" fmla="*/ 0 w 1970713"/>
              <a:gd name="connsiteY3" fmla="*/ 1952625 h 1952625"/>
              <a:gd name="connsiteX4" fmla="*/ 0 w 1970713"/>
              <a:gd name="connsiteY4" fmla="*/ 0 h 1952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713" h="1952625">
                <a:moveTo>
                  <a:pt x="0" y="0"/>
                </a:moveTo>
                <a:lnTo>
                  <a:pt x="1970713" y="0"/>
                </a:lnTo>
                <a:lnTo>
                  <a:pt x="1961495" y="182542"/>
                </a:lnTo>
                <a:cubicBezTo>
                  <a:pt x="1860526" y="1176772"/>
                  <a:pt x="1020868" y="1952625"/>
                  <a:pt x="0" y="1952625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4900">
                <a:srgbClr val="FFECC7"/>
              </a:gs>
              <a:gs pos="100000">
                <a:srgbClr val="B78F63"/>
              </a:gs>
              <a:gs pos="0">
                <a:srgbClr val="B78F63"/>
              </a:gs>
            </a:gsLst>
            <a:lin ang="3600000" scaled="0"/>
          </a:gradFill>
          <a:ln w="63500">
            <a:solidFill>
              <a:srgbClr val="012B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DCD014F-1B57-49A7-8035-D57AE00A9336}"/>
              </a:ext>
            </a:extLst>
          </p:cNvPr>
          <p:cNvSpPr/>
          <p:nvPr/>
        </p:nvSpPr>
        <p:spPr>
          <a:xfrm>
            <a:off x="6096001" y="1457326"/>
            <a:ext cx="1971675" cy="1990725"/>
          </a:xfrm>
          <a:custGeom>
            <a:avLst/>
            <a:gdLst>
              <a:gd name="connsiteX0" fmla="*/ 0 w 1971675"/>
              <a:gd name="connsiteY0" fmla="*/ 0 h 1990725"/>
              <a:gd name="connsiteX1" fmla="*/ 1971675 w 1971675"/>
              <a:gd name="connsiteY1" fmla="*/ 1971675 h 1990725"/>
              <a:gd name="connsiteX2" fmla="*/ 1970713 w 1971675"/>
              <a:gd name="connsiteY2" fmla="*/ 1990725 h 1990725"/>
              <a:gd name="connsiteX3" fmla="*/ 0 w 1971675"/>
              <a:gd name="connsiteY3" fmla="*/ 1990725 h 1990725"/>
              <a:gd name="connsiteX4" fmla="*/ 0 w 1971675"/>
              <a:gd name="connsiteY4" fmla="*/ 0 h 199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1675" h="1990725">
                <a:moveTo>
                  <a:pt x="0" y="0"/>
                </a:moveTo>
                <a:cubicBezTo>
                  <a:pt x="1088926" y="0"/>
                  <a:pt x="1971675" y="882749"/>
                  <a:pt x="1971675" y="1971675"/>
                </a:cubicBezTo>
                <a:lnTo>
                  <a:pt x="1970713" y="1990725"/>
                </a:lnTo>
                <a:lnTo>
                  <a:pt x="0" y="1990725"/>
                </a:lnTo>
                <a:lnTo>
                  <a:pt x="0" y="0"/>
                </a:lnTo>
                <a:close/>
              </a:path>
            </a:pathLst>
          </a:cu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0">
            <a:solidFill>
              <a:srgbClr val="012B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1968C87-E5D8-4D1F-B8A8-07EC2CBED388}"/>
              </a:ext>
            </a:extLst>
          </p:cNvPr>
          <p:cNvSpPr/>
          <p:nvPr/>
        </p:nvSpPr>
        <p:spPr>
          <a:xfrm>
            <a:off x="4125288" y="3448051"/>
            <a:ext cx="1970713" cy="1952625"/>
          </a:xfrm>
          <a:custGeom>
            <a:avLst/>
            <a:gdLst>
              <a:gd name="connsiteX0" fmla="*/ 0 w 1970713"/>
              <a:gd name="connsiteY0" fmla="*/ 0 h 1952625"/>
              <a:gd name="connsiteX1" fmla="*/ 1970713 w 1970713"/>
              <a:gd name="connsiteY1" fmla="*/ 0 h 1952625"/>
              <a:gd name="connsiteX2" fmla="*/ 1970713 w 1970713"/>
              <a:gd name="connsiteY2" fmla="*/ 1952625 h 1952625"/>
              <a:gd name="connsiteX3" fmla="*/ 9218 w 1970713"/>
              <a:gd name="connsiteY3" fmla="*/ 182542 h 1952625"/>
              <a:gd name="connsiteX4" fmla="*/ 0 w 1970713"/>
              <a:gd name="connsiteY4" fmla="*/ 0 h 1952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713" h="1952625">
                <a:moveTo>
                  <a:pt x="0" y="0"/>
                </a:moveTo>
                <a:lnTo>
                  <a:pt x="1970713" y="0"/>
                </a:lnTo>
                <a:lnTo>
                  <a:pt x="1970713" y="1952625"/>
                </a:lnTo>
                <a:cubicBezTo>
                  <a:pt x="949845" y="1952625"/>
                  <a:pt x="110187" y="1176772"/>
                  <a:pt x="9218" y="182542"/>
                </a:cubicBezTo>
                <a:lnTo>
                  <a:pt x="0" y="0"/>
                </a:lnTo>
                <a:close/>
              </a:path>
            </a:pathLst>
          </a:cu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0">
            <a:solidFill>
              <a:srgbClr val="012B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CE53383A-2EEB-4511-A408-56C8033407E7}"/>
              </a:ext>
            </a:extLst>
          </p:cNvPr>
          <p:cNvSpPr txBox="1"/>
          <p:nvPr/>
        </p:nvSpPr>
        <p:spPr>
          <a:xfrm>
            <a:off x="4773595" y="2028827"/>
            <a:ext cx="78924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8000" spc="-479" dirty="0">
                <a:solidFill>
                  <a:srgbClr val="012B4E"/>
                </a:solidFill>
                <a:latin typeface="Atteron Personal Use" panose="02000500000000000000" pitchFamily="50" charset="0"/>
                <a:ea typeface="Inter" panose="020B0502030000000004" pitchFamily="34" charset="0"/>
                <a:cs typeface="Lato Black" panose="020F0502020204030203" pitchFamily="34" charset="0"/>
              </a:rPr>
              <a:t>S</a:t>
            </a:r>
          </a:p>
        </p:txBody>
      </p:sp>
      <p:sp>
        <p:nvSpPr>
          <p:cNvPr id="9" name="TextBox 19">
            <a:extLst>
              <a:ext uri="{FF2B5EF4-FFF2-40B4-BE49-F238E27FC236}">
                <a16:creationId xmlns:a16="http://schemas.microsoft.com/office/drawing/2014/main" id="{90F9FE38-7E66-421B-8A20-272084DE2BA7}"/>
              </a:ext>
            </a:extLst>
          </p:cNvPr>
          <p:cNvSpPr txBox="1"/>
          <p:nvPr/>
        </p:nvSpPr>
        <p:spPr>
          <a:xfrm>
            <a:off x="6471768" y="2028827"/>
            <a:ext cx="78924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8000" spc="-479" dirty="0">
                <a:solidFill>
                  <a:schemeClr val="bg1"/>
                </a:solidFill>
                <a:latin typeface="Atteron Personal Use" panose="02000500000000000000" pitchFamily="50" charset="0"/>
                <a:ea typeface="Inter" panose="020B0502030000000004" pitchFamily="34" charset="0"/>
                <a:cs typeface="Lato Black" panose="020F0502020204030203" pitchFamily="34" charset="0"/>
              </a:rPr>
              <a:t>W</a:t>
            </a:r>
          </a:p>
        </p:txBody>
      </p:sp>
      <p:sp>
        <p:nvSpPr>
          <p:cNvPr id="10" name="TextBox 19">
            <a:extLst>
              <a:ext uri="{FF2B5EF4-FFF2-40B4-BE49-F238E27FC236}">
                <a16:creationId xmlns:a16="http://schemas.microsoft.com/office/drawing/2014/main" id="{D2C00222-C38A-4A70-892D-3459915BB196}"/>
              </a:ext>
            </a:extLst>
          </p:cNvPr>
          <p:cNvSpPr txBox="1"/>
          <p:nvPr/>
        </p:nvSpPr>
        <p:spPr>
          <a:xfrm>
            <a:off x="4773595" y="3581855"/>
            <a:ext cx="78924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8000" spc="-479" dirty="0">
                <a:solidFill>
                  <a:schemeClr val="bg1"/>
                </a:solidFill>
                <a:latin typeface="Atteron Personal Use" panose="02000500000000000000" pitchFamily="50" charset="0"/>
                <a:ea typeface="Inter" panose="020B0502030000000004" pitchFamily="34" charset="0"/>
                <a:cs typeface="Lato Black" panose="020F0502020204030203" pitchFamily="34" charset="0"/>
              </a:rPr>
              <a:t>O</a:t>
            </a:r>
          </a:p>
        </p:txBody>
      </p:sp>
      <p:sp>
        <p:nvSpPr>
          <p:cNvPr id="11" name="TextBox 19">
            <a:extLst>
              <a:ext uri="{FF2B5EF4-FFF2-40B4-BE49-F238E27FC236}">
                <a16:creationId xmlns:a16="http://schemas.microsoft.com/office/drawing/2014/main" id="{5C81368B-798B-4493-B4A1-730C94E019C7}"/>
              </a:ext>
            </a:extLst>
          </p:cNvPr>
          <p:cNvSpPr txBox="1"/>
          <p:nvPr/>
        </p:nvSpPr>
        <p:spPr>
          <a:xfrm>
            <a:off x="6471768" y="3581855"/>
            <a:ext cx="78924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8000" spc="-479" dirty="0">
                <a:solidFill>
                  <a:srgbClr val="012B4E"/>
                </a:solidFill>
                <a:latin typeface="Atteron Personal Use" panose="02000500000000000000" pitchFamily="50" charset="0"/>
                <a:ea typeface="Inter" panose="020B0502030000000004" pitchFamily="34" charset="0"/>
                <a:cs typeface="Lato Black" panose="020F0502020204030203" pitchFamily="34" charset="0"/>
              </a:rPr>
              <a:t>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8E61BB-3334-446D-8ED2-372A4F4F5872}"/>
              </a:ext>
            </a:extLst>
          </p:cNvPr>
          <p:cNvSpPr txBox="1"/>
          <p:nvPr/>
        </p:nvSpPr>
        <p:spPr>
          <a:xfrm>
            <a:off x="639750" y="958029"/>
            <a:ext cx="2693366" cy="451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3600" b="0" i="0" dirty="0">
                <a:solidFill>
                  <a:schemeClr val="bg1"/>
                </a:solidFill>
                <a:effectLst/>
                <a:latin typeface="Atteron Personal Use" panose="02000500000000000000" pitchFamily="50" charset="0"/>
              </a:rPr>
              <a:t>Strengths</a:t>
            </a:r>
            <a:endParaRPr lang="en-ID" sz="3500" dirty="0">
              <a:solidFill>
                <a:schemeClr val="bg1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A893BB-CB84-4F5D-8013-83B8AF33C1C8}"/>
              </a:ext>
            </a:extLst>
          </p:cNvPr>
          <p:cNvSpPr txBox="1"/>
          <p:nvPr/>
        </p:nvSpPr>
        <p:spPr>
          <a:xfrm>
            <a:off x="687038" y="1411230"/>
            <a:ext cx="464018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Strong brand identity rooted in sustainability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Slow tourism and Sicilian authenticity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Emotional guest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Local sourcing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High social media appeal.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D52B18-3F92-4113-B847-C48D3E9B50F0}"/>
              </a:ext>
            </a:extLst>
          </p:cNvPr>
          <p:cNvSpPr txBox="1"/>
          <p:nvPr/>
        </p:nvSpPr>
        <p:spPr>
          <a:xfrm>
            <a:off x="639750" y="4746258"/>
            <a:ext cx="3520516" cy="451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3600" dirty="0">
                <a:solidFill>
                  <a:srgbClr val="080808"/>
                </a:solidFill>
                <a:latin typeface="Atteron Personal Use" panose="02000500000000000000" pitchFamily="50" charset="0"/>
              </a:rPr>
              <a:t>O</a:t>
            </a:r>
            <a:r>
              <a:rPr lang="en-US" sz="3600" b="0" i="0" dirty="0">
                <a:solidFill>
                  <a:srgbClr val="080808"/>
                </a:solidFill>
                <a:effectLst/>
                <a:latin typeface="Atteron Personal Use" panose="02000500000000000000" pitchFamily="50" charset="0"/>
              </a:rPr>
              <a:t>pportunities</a:t>
            </a:r>
            <a:endParaRPr lang="en-ID" sz="3500" dirty="0">
              <a:solidFill>
                <a:srgbClr val="080808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B57E58E-8A19-4167-A10D-ED5F4F4EE089}"/>
              </a:ext>
            </a:extLst>
          </p:cNvPr>
          <p:cNvSpPr txBox="1"/>
          <p:nvPr/>
        </p:nvSpPr>
        <p:spPr>
          <a:xfrm>
            <a:off x="687038" y="5199459"/>
            <a:ext cx="47846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rgbClr val="080808"/>
                </a:solidFill>
                <a:latin typeface="Mercury SSm A"/>
              </a:rPr>
              <a:t>Growing demand for sustainable, experiential,</a:t>
            </a:r>
          </a:p>
          <a:p>
            <a:r>
              <a:rPr lang="en-ID" i="1" dirty="0">
                <a:solidFill>
                  <a:srgbClr val="080808"/>
                </a:solidFill>
                <a:latin typeface="Mercury SSm A"/>
              </a:rPr>
              <a:t>l</a:t>
            </a:r>
            <a:r>
              <a:rPr lang="en-ID" b="0" i="1" dirty="0">
                <a:solidFill>
                  <a:srgbClr val="080808"/>
                </a:solidFill>
                <a:effectLst/>
                <a:latin typeface="Mercury SSm A"/>
              </a:rPr>
              <a:t>ocally rooted tourism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rgbClr val="080808"/>
                </a:solidFill>
                <a:latin typeface="Mercury SSm A"/>
              </a:rPr>
              <a:t>Partnership with wineries, artisans.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b="0" i="1" dirty="0">
                <a:solidFill>
                  <a:srgbClr val="080808"/>
                </a:solidFill>
                <a:effectLst/>
                <a:latin typeface="Mercury SSm A"/>
              </a:rPr>
              <a:t>Expansion into events, lifestyle products. </a:t>
            </a:r>
            <a:endParaRPr lang="en-ID" i="1" dirty="0">
              <a:solidFill>
                <a:srgbClr val="080808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65FACB-F28A-4641-95EC-1501BA6B7C7D}"/>
              </a:ext>
            </a:extLst>
          </p:cNvPr>
          <p:cNvSpPr txBox="1"/>
          <p:nvPr/>
        </p:nvSpPr>
        <p:spPr>
          <a:xfrm>
            <a:off x="8269225" y="958029"/>
            <a:ext cx="3158237" cy="451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60000"/>
              </a:lnSpc>
              <a:spcBef>
                <a:spcPts val="1000"/>
              </a:spcBef>
            </a:pPr>
            <a:r>
              <a:rPr lang="en-US" sz="3600" b="0" i="0" dirty="0">
                <a:solidFill>
                  <a:srgbClr val="080808"/>
                </a:solidFill>
                <a:effectLst/>
                <a:latin typeface="Atteron Personal Use" panose="02000500000000000000" pitchFamily="50" charset="0"/>
              </a:rPr>
              <a:t>Weaknesses</a:t>
            </a:r>
            <a:endParaRPr lang="en-ID" sz="3500" dirty="0">
              <a:solidFill>
                <a:srgbClr val="080808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5580A6-53C6-402B-8ACD-84408FE154DF}"/>
              </a:ext>
            </a:extLst>
          </p:cNvPr>
          <p:cNvSpPr txBox="1"/>
          <p:nvPr/>
        </p:nvSpPr>
        <p:spPr>
          <a:xfrm>
            <a:off x="8793086" y="1411230"/>
            <a:ext cx="26343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rgbClr val="080808"/>
                </a:solidFill>
                <a:latin typeface="Mercury SSm A"/>
              </a:rPr>
              <a:t>Seasonal tourism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ID" b="0" i="1" dirty="0">
                <a:solidFill>
                  <a:srgbClr val="080808"/>
                </a:solidFill>
                <a:effectLst/>
                <a:latin typeface="Mercury SSm A"/>
              </a:rPr>
              <a:t>Higher operating costs </a:t>
            </a:r>
            <a:endParaRPr lang="en-ID" i="1" dirty="0">
              <a:solidFill>
                <a:srgbClr val="080808"/>
              </a:solidFill>
              <a:latin typeface="Mercury SSm A"/>
            </a:endParaRP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ID" b="0" i="1" dirty="0">
                <a:solidFill>
                  <a:srgbClr val="080808"/>
                </a:solidFill>
                <a:effectLst/>
                <a:latin typeface="Mercury SSm A"/>
              </a:rPr>
              <a:t>Low brand recognition </a:t>
            </a:r>
            <a:endParaRPr lang="en-ID" i="1" dirty="0">
              <a:solidFill>
                <a:srgbClr val="080808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C28EBC-922B-4020-942E-15CB7F8B68D6}"/>
              </a:ext>
            </a:extLst>
          </p:cNvPr>
          <p:cNvSpPr txBox="1"/>
          <p:nvPr/>
        </p:nvSpPr>
        <p:spPr>
          <a:xfrm>
            <a:off x="9264690" y="4746258"/>
            <a:ext cx="2162772" cy="4519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60000"/>
              </a:lnSpc>
              <a:spcBef>
                <a:spcPts val="1000"/>
              </a:spcBef>
            </a:pPr>
            <a:r>
              <a:rPr lang="en-US" sz="3600" b="0" i="0" dirty="0">
                <a:solidFill>
                  <a:schemeClr val="bg1"/>
                </a:solidFill>
                <a:effectLst/>
                <a:latin typeface="Atteron Personal Use" panose="02000500000000000000" pitchFamily="50" charset="0"/>
              </a:rPr>
              <a:t>Threats</a:t>
            </a:r>
            <a:endParaRPr lang="en-ID" sz="3500" dirty="0">
              <a:solidFill>
                <a:schemeClr val="bg1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02017D-3063-4562-AC9C-3A1D3C454E13}"/>
              </a:ext>
            </a:extLst>
          </p:cNvPr>
          <p:cNvSpPr txBox="1"/>
          <p:nvPr/>
        </p:nvSpPr>
        <p:spPr>
          <a:xfrm>
            <a:off x="6851401" y="5199459"/>
            <a:ext cx="45760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Tourist fluctuations and economic instability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ID" i="1" dirty="0">
                <a:solidFill>
                  <a:schemeClr val="bg1"/>
                </a:solidFill>
                <a:latin typeface="Mercury SSm A"/>
              </a:rPr>
              <a:t>Competition from established beach bars.    </a:t>
            </a:r>
          </a:p>
          <a:p>
            <a:pPr algn="r"/>
            <a:r>
              <a:rPr lang="en-ID" b="0" i="1" dirty="0">
                <a:solidFill>
                  <a:schemeClr val="bg1"/>
                </a:solidFill>
                <a:effectLst/>
                <a:latin typeface="Mercury SSm A"/>
              </a:rPr>
              <a:t> </a:t>
            </a:r>
            <a:endParaRPr lang="en-ID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4049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40453F-03D2-4050-BBFA-08D9A79EEF9D}"/>
              </a:ext>
            </a:extLst>
          </p:cNvPr>
          <p:cNvSpPr/>
          <p:nvPr/>
        </p:nvSpPr>
        <p:spPr>
          <a:xfrm>
            <a:off x="7246241" y="1038225"/>
            <a:ext cx="4704753" cy="478155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1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CE0E3B5-2BA2-4D2A-B953-F0DB5BC3133A}"/>
              </a:ext>
            </a:extLst>
          </p:cNvPr>
          <p:cNvSpPr/>
          <p:nvPr/>
        </p:nvSpPr>
        <p:spPr>
          <a:xfrm>
            <a:off x="4378778" y="3707137"/>
            <a:ext cx="746637" cy="746637"/>
          </a:xfrm>
          <a:prstGeom prst="roundRect">
            <a:avLst/>
          </a:prstGeom>
          <a:gradFill>
            <a:gsLst>
              <a:gs pos="18000">
                <a:srgbClr val="B78F63"/>
              </a:gs>
              <a:gs pos="75000">
                <a:srgbClr val="B78F63"/>
              </a:gs>
              <a:gs pos="52000">
                <a:srgbClr val="FFECC7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0E0D515-1841-4C17-91C1-EEE35113FC4D}"/>
              </a:ext>
            </a:extLst>
          </p:cNvPr>
          <p:cNvSpPr/>
          <p:nvPr/>
        </p:nvSpPr>
        <p:spPr>
          <a:xfrm>
            <a:off x="4378778" y="4837470"/>
            <a:ext cx="746637" cy="746637"/>
          </a:xfrm>
          <a:prstGeom prst="roundRect">
            <a:avLst/>
          </a:prstGeom>
          <a:gradFill>
            <a:gsLst>
              <a:gs pos="18000">
                <a:srgbClr val="B78F63"/>
              </a:gs>
              <a:gs pos="75000">
                <a:srgbClr val="B78F63"/>
              </a:gs>
              <a:gs pos="52000">
                <a:srgbClr val="FFECC7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E98E52-E7CB-4332-8891-F1807D8A9B02}"/>
              </a:ext>
            </a:extLst>
          </p:cNvPr>
          <p:cNvSpPr txBox="1"/>
          <p:nvPr/>
        </p:nvSpPr>
        <p:spPr>
          <a:xfrm>
            <a:off x="5230137" y="3998818"/>
            <a:ext cx="1823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VALUE AUTHENTICITY,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AESTHETICS, SLOW LIVING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SOCIAL MEDIA ACTIVE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AE0DC-BF1B-4321-BE6C-C4AD22E78E68}"/>
              </a:ext>
            </a:extLst>
          </p:cNvPr>
          <p:cNvSpPr txBox="1"/>
          <p:nvPr/>
        </p:nvSpPr>
        <p:spPr>
          <a:xfrm>
            <a:off x="5230137" y="5152093"/>
            <a:ext cx="18737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INTERNATIONAL TOURISTS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DOMESTIC TRAVELLERS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AFFLUENT SICILIAN LOCALS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7ECEEE-4723-4A08-8CC3-DD4092582BD6}"/>
              </a:ext>
            </a:extLst>
          </p:cNvPr>
          <p:cNvSpPr txBox="1"/>
          <p:nvPr/>
        </p:nvSpPr>
        <p:spPr>
          <a:xfrm>
            <a:off x="5257670" y="4871463"/>
            <a:ext cx="13256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600" b="1" dirty="0">
                <a:solidFill>
                  <a:schemeClr val="bg1"/>
                </a:solidFill>
                <a:latin typeface="Mercury SSm A"/>
              </a:rPr>
              <a:t>GEOGRAPHIC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FDCD7A-2B1C-45EB-BAE0-DE736B68BC5C}"/>
              </a:ext>
            </a:extLst>
          </p:cNvPr>
          <p:cNvSpPr txBox="1"/>
          <p:nvPr/>
        </p:nvSpPr>
        <p:spPr>
          <a:xfrm>
            <a:off x="5257670" y="3705488"/>
            <a:ext cx="16394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600" b="1" dirty="0">
                <a:solidFill>
                  <a:schemeClr val="bg1"/>
                </a:solidFill>
                <a:latin typeface="Mercury SSm A"/>
              </a:rPr>
              <a:t>PSYCHOGRAPHIC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3981640-757B-4260-A6A0-0CDE1E8CEA47}"/>
              </a:ext>
            </a:extLst>
          </p:cNvPr>
          <p:cNvSpPr/>
          <p:nvPr/>
        </p:nvSpPr>
        <p:spPr>
          <a:xfrm>
            <a:off x="945535" y="3707137"/>
            <a:ext cx="746637" cy="746637"/>
          </a:xfrm>
          <a:prstGeom prst="roundRect">
            <a:avLst/>
          </a:prstGeom>
          <a:gradFill>
            <a:gsLst>
              <a:gs pos="18000">
                <a:srgbClr val="B78F63"/>
              </a:gs>
              <a:gs pos="75000">
                <a:srgbClr val="B78F63"/>
              </a:gs>
              <a:gs pos="52000">
                <a:srgbClr val="FFECC7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D5F756-6CA5-47FB-B9DC-F092EE86BE55}"/>
              </a:ext>
            </a:extLst>
          </p:cNvPr>
          <p:cNvSpPr txBox="1"/>
          <p:nvPr/>
        </p:nvSpPr>
        <p:spPr>
          <a:xfrm>
            <a:off x="1877337" y="3998818"/>
            <a:ext cx="22447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ADULTS 25-45, PROFESSIONALS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COUPLES/FRIENDS WITH HIGHER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INCOME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ADAA5C-B63A-4D96-8900-3D28885D3565}"/>
              </a:ext>
            </a:extLst>
          </p:cNvPr>
          <p:cNvSpPr txBox="1"/>
          <p:nvPr/>
        </p:nvSpPr>
        <p:spPr>
          <a:xfrm>
            <a:off x="1904870" y="3705488"/>
            <a:ext cx="15071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600" b="1" dirty="0">
                <a:solidFill>
                  <a:schemeClr val="bg1"/>
                </a:solidFill>
                <a:latin typeface="Mercury SSm A"/>
              </a:rPr>
              <a:t>DEMOGRAPHIC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6E72CE-689D-4A6E-8D5A-232D8C88B700}"/>
              </a:ext>
            </a:extLst>
          </p:cNvPr>
          <p:cNvSpPr txBox="1"/>
          <p:nvPr/>
        </p:nvSpPr>
        <p:spPr>
          <a:xfrm>
            <a:off x="1038344" y="37956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01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F7D0449-6BC6-4055-8CBB-60515566FB1B}"/>
              </a:ext>
            </a:extLst>
          </p:cNvPr>
          <p:cNvSpPr txBox="1"/>
          <p:nvPr/>
        </p:nvSpPr>
        <p:spPr>
          <a:xfrm>
            <a:off x="4448294" y="37956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02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A2DDF72-69C2-44E3-A389-3AD46508D628}"/>
              </a:ext>
            </a:extLst>
          </p:cNvPr>
          <p:cNvSpPr/>
          <p:nvPr/>
        </p:nvSpPr>
        <p:spPr>
          <a:xfrm>
            <a:off x="945535" y="4837470"/>
            <a:ext cx="746637" cy="746637"/>
          </a:xfrm>
          <a:prstGeom prst="roundRect">
            <a:avLst/>
          </a:prstGeom>
          <a:gradFill>
            <a:gsLst>
              <a:gs pos="18000">
                <a:srgbClr val="B78F63"/>
              </a:gs>
              <a:gs pos="75000">
                <a:srgbClr val="B78F63"/>
              </a:gs>
              <a:gs pos="52000">
                <a:srgbClr val="FFECC7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EF4846-E095-4A16-A818-13E3CD053979}"/>
              </a:ext>
            </a:extLst>
          </p:cNvPr>
          <p:cNvSpPr txBox="1"/>
          <p:nvPr/>
        </p:nvSpPr>
        <p:spPr>
          <a:xfrm>
            <a:off x="1877337" y="5152093"/>
            <a:ext cx="2276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SEEK RELAXATION, ATMOSPHERE </a:t>
            </a:r>
          </a:p>
          <a:p>
            <a:r>
              <a:rPr lang="en-ID" sz="1200" i="1" dirty="0">
                <a:solidFill>
                  <a:schemeClr val="bg1"/>
                </a:solidFill>
                <a:latin typeface="Mercury SSm A"/>
              </a:rPr>
              <a:t>LOYAL TO HIGH QUALITY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7A35A3-FE5F-4A85-A129-038034DA4D50}"/>
              </a:ext>
            </a:extLst>
          </p:cNvPr>
          <p:cNvSpPr txBox="1"/>
          <p:nvPr/>
        </p:nvSpPr>
        <p:spPr>
          <a:xfrm>
            <a:off x="1904870" y="4871463"/>
            <a:ext cx="14212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1600" b="1" dirty="0">
                <a:solidFill>
                  <a:schemeClr val="bg1"/>
                </a:solidFill>
                <a:latin typeface="Mercury SSm A"/>
              </a:rPr>
              <a:t>BEHAVIOURAL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0E1B4D3-CB30-4FB1-8273-B70F00C29F04}"/>
              </a:ext>
            </a:extLst>
          </p:cNvPr>
          <p:cNvSpPr txBox="1"/>
          <p:nvPr/>
        </p:nvSpPr>
        <p:spPr>
          <a:xfrm>
            <a:off x="1038344" y="490443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03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A6E1CC4-FB13-40EB-B2A0-0B15B54F7C4D}"/>
              </a:ext>
            </a:extLst>
          </p:cNvPr>
          <p:cNvSpPr txBox="1"/>
          <p:nvPr/>
        </p:nvSpPr>
        <p:spPr>
          <a:xfrm>
            <a:off x="4448294" y="490443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i="1" dirty="0">
                <a:solidFill>
                  <a:srgbClr val="012B4E"/>
                </a:solidFill>
                <a:effectLst/>
                <a:latin typeface="Mercury SSm A"/>
              </a:rPr>
              <a:t>04</a:t>
            </a:r>
            <a:endParaRPr lang="en-ID" sz="3200" b="1" i="1" dirty="0">
              <a:solidFill>
                <a:srgbClr val="012B4E"/>
              </a:solidFill>
              <a:latin typeface="Mercury SSm 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620F277-37FF-4DF2-BB51-9918CB3D6C9D}"/>
              </a:ext>
            </a:extLst>
          </p:cNvPr>
          <p:cNvSpPr txBox="1"/>
          <p:nvPr/>
        </p:nvSpPr>
        <p:spPr>
          <a:xfrm>
            <a:off x="212722" y="2690712"/>
            <a:ext cx="62111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ID" i="1" dirty="0">
                <a:solidFill>
                  <a:schemeClr val="bg1"/>
                </a:solidFill>
                <a:latin typeface="Mercury SSm A"/>
              </a:rPr>
              <a:t>IDEAL CUSTOMER: LIVESTYLE ORIENTED TRAVELLERS AND LOCAL</a:t>
            </a:r>
          </a:p>
          <a:p>
            <a:pPr algn="ctr"/>
            <a:r>
              <a:rPr lang="en-ID" i="1" dirty="0">
                <a:solidFill>
                  <a:schemeClr val="bg1"/>
                </a:solidFill>
                <a:latin typeface="Mercury SSm A"/>
              </a:rPr>
              <a:t>PROFESSIONALS WHO APPRECIATE DESIGN, SUSTAINABILITY</a:t>
            </a:r>
          </a:p>
          <a:p>
            <a:pPr algn="ctr"/>
            <a:r>
              <a:rPr lang="en-ID" i="1" dirty="0">
                <a:solidFill>
                  <a:schemeClr val="bg1"/>
                </a:solidFill>
                <a:latin typeface="Mercury SSm A"/>
              </a:rPr>
              <a:t>AND EXPERIENTIAL LUXURY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CB8DEF-3C0D-4FD3-ADC1-AA33F0D9F932}"/>
              </a:ext>
            </a:extLst>
          </p:cNvPr>
          <p:cNvSpPr txBox="1"/>
          <p:nvPr/>
        </p:nvSpPr>
        <p:spPr>
          <a:xfrm>
            <a:off x="854336" y="1224121"/>
            <a:ext cx="5196166" cy="1393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MARKET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SEGMENTATION</a:t>
            </a:r>
          </a:p>
        </p:txBody>
      </p:sp>
    </p:spTree>
    <p:extLst>
      <p:ext uri="{BB962C8B-B14F-4D97-AF65-F5344CB8AC3E}">
        <p14:creationId xmlns:p14="http://schemas.microsoft.com/office/powerpoint/2010/main" val="22638609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A226A133-2F98-4B6B-A2BC-310C4751CF38}"/>
              </a:ext>
            </a:extLst>
          </p:cNvPr>
          <p:cNvSpPr/>
          <p:nvPr/>
        </p:nvSpPr>
        <p:spPr>
          <a:xfrm>
            <a:off x="522514" y="566057"/>
            <a:ext cx="11173599" cy="5809341"/>
          </a:xfrm>
          <a:prstGeom prst="rect">
            <a:avLst/>
          </a:prstGeom>
          <a:gradFill>
            <a:gsLst>
              <a:gs pos="0">
                <a:srgbClr val="012B4E"/>
              </a:gs>
              <a:gs pos="51000">
                <a:srgbClr val="013D6F"/>
              </a:gs>
              <a:gs pos="100000">
                <a:srgbClr val="012B4E"/>
              </a:gs>
            </a:gsLst>
            <a:lin ang="5400000" scaled="1"/>
          </a:gradFill>
          <a:ln w="38100">
            <a:gradFill>
              <a:gsLst>
                <a:gs pos="0">
                  <a:srgbClr val="B78F63"/>
                </a:gs>
                <a:gs pos="51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A08FCF53-8B20-47FC-94F8-0CDA21568916}"/>
              </a:ext>
            </a:extLst>
          </p:cNvPr>
          <p:cNvSpPr/>
          <p:nvPr/>
        </p:nvSpPr>
        <p:spPr>
          <a:xfrm>
            <a:off x="2019301" y="2427749"/>
            <a:ext cx="830703" cy="1371600"/>
          </a:xfrm>
          <a:custGeom>
            <a:avLst/>
            <a:gdLst>
              <a:gd name="connsiteX0" fmla="*/ 228605 w 830703"/>
              <a:gd name="connsiteY0" fmla="*/ 0 h 1371600"/>
              <a:gd name="connsiteX1" fmla="*/ 830703 w 830703"/>
              <a:gd name="connsiteY1" fmla="*/ 0 h 1371600"/>
              <a:gd name="connsiteX2" fmla="*/ 830703 w 830703"/>
              <a:gd name="connsiteY2" fmla="*/ 1371600 h 1371600"/>
              <a:gd name="connsiteX3" fmla="*/ 228605 w 830703"/>
              <a:gd name="connsiteY3" fmla="*/ 1371600 h 1371600"/>
              <a:gd name="connsiteX4" fmla="*/ 0 w 830703"/>
              <a:gd name="connsiteY4" fmla="*/ 1142995 h 1371600"/>
              <a:gd name="connsiteX5" fmla="*/ 0 w 830703"/>
              <a:gd name="connsiteY5" fmla="*/ 228605 h 1371600"/>
              <a:gd name="connsiteX6" fmla="*/ 228605 w 83070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0703" h="1371600">
                <a:moveTo>
                  <a:pt x="228605" y="0"/>
                </a:moveTo>
                <a:lnTo>
                  <a:pt x="830703" y="0"/>
                </a:lnTo>
                <a:lnTo>
                  <a:pt x="830703" y="1371600"/>
                </a:lnTo>
                <a:lnTo>
                  <a:pt x="228605" y="1371600"/>
                </a:lnTo>
                <a:cubicBezTo>
                  <a:pt x="102350" y="1371600"/>
                  <a:pt x="0" y="1269250"/>
                  <a:pt x="0" y="1142995"/>
                </a:cubicBezTo>
                <a:lnTo>
                  <a:pt x="0" y="228605"/>
                </a:lnTo>
                <a:cubicBezTo>
                  <a:pt x="0" y="102350"/>
                  <a:pt x="102350" y="0"/>
                  <a:pt x="228605" y="0"/>
                </a:cubicBezTo>
                <a:close/>
              </a:path>
            </a:pathLst>
          </a:custGeom>
          <a:gradFill>
            <a:gsLst>
              <a:gs pos="46926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4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534CB1D-620C-4AE2-B653-1ABE9770FB4A}"/>
              </a:ext>
            </a:extLst>
          </p:cNvPr>
          <p:cNvSpPr/>
          <p:nvPr/>
        </p:nvSpPr>
        <p:spPr>
          <a:xfrm>
            <a:off x="2019301" y="4330291"/>
            <a:ext cx="830703" cy="1371600"/>
          </a:xfrm>
          <a:custGeom>
            <a:avLst/>
            <a:gdLst>
              <a:gd name="connsiteX0" fmla="*/ 228605 w 830703"/>
              <a:gd name="connsiteY0" fmla="*/ 0 h 1371600"/>
              <a:gd name="connsiteX1" fmla="*/ 830703 w 830703"/>
              <a:gd name="connsiteY1" fmla="*/ 0 h 1371600"/>
              <a:gd name="connsiteX2" fmla="*/ 830703 w 830703"/>
              <a:gd name="connsiteY2" fmla="*/ 1371600 h 1371600"/>
              <a:gd name="connsiteX3" fmla="*/ 228605 w 830703"/>
              <a:gd name="connsiteY3" fmla="*/ 1371600 h 1371600"/>
              <a:gd name="connsiteX4" fmla="*/ 0 w 830703"/>
              <a:gd name="connsiteY4" fmla="*/ 1142995 h 1371600"/>
              <a:gd name="connsiteX5" fmla="*/ 0 w 830703"/>
              <a:gd name="connsiteY5" fmla="*/ 228605 h 1371600"/>
              <a:gd name="connsiteX6" fmla="*/ 228605 w 83070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0703" h="1371600">
                <a:moveTo>
                  <a:pt x="228605" y="0"/>
                </a:moveTo>
                <a:lnTo>
                  <a:pt x="830703" y="0"/>
                </a:lnTo>
                <a:lnTo>
                  <a:pt x="830703" y="1371600"/>
                </a:lnTo>
                <a:lnTo>
                  <a:pt x="228605" y="1371600"/>
                </a:lnTo>
                <a:cubicBezTo>
                  <a:pt x="102350" y="1371600"/>
                  <a:pt x="0" y="1269250"/>
                  <a:pt x="0" y="1142995"/>
                </a:cubicBezTo>
                <a:lnTo>
                  <a:pt x="0" y="228605"/>
                </a:lnTo>
                <a:cubicBezTo>
                  <a:pt x="0" y="102350"/>
                  <a:pt x="102350" y="0"/>
                  <a:pt x="228605" y="0"/>
                </a:cubicBezTo>
                <a:close/>
              </a:path>
            </a:pathLst>
          </a:custGeom>
          <a:gradFill>
            <a:gsLst>
              <a:gs pos="46926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4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B01ECDB-09EC-4928-8F0E-CEA0FB05D6CF}"/>
              </a:ext>
            </a:extLst>
          </p:cNvPr>
          <p:cNvSpPr/>
          <p:nvPr/>
        </p:nvSpPr>
        <p:spPr>
          <a:xfrm>
            <a:off x="2850004" y="2427749"/>
            <a:ext cx="2801497" cy="1371600"/>
          </a:xfrm>
          <a:custGeom>
            <a:avLst/>
            <a:gdLst>
              <a:gd name="connsiteX0" fmla="*/ 0 w 2801497"/>
              <a:gd name="connsiteY0" fmla="*/ 0 h 1371600"/>
              <a:gd name="connsiteX1" fmla="*/ 2572892 w 2801497"/>
              <a:gd name="connsiteY1" fmla="*/ 0 h 1371600"/>
              <a:gd name="connsiteX2" fmla="*/ 2801497 w 2801497"/>
              <a:gd name="connsiteY2" fmla="*/ 228605 h 1371600"/>
              <a:gd name="connsiteX3" fmla="*/ 2801497 w 2801497"/>
              <a:gd name="connsiteY3" fmla="*/ 1142995 h 1371600"/>
              <a:gd name="connsiteX4" fmla="*/ 2572892 w 2801497"/>
              <a:gd name="connsiteY4" fmla="*/ 1371600 h 1371600"/>
              <a:gd name="connsiteX5" fmla="*/ 0 w 2801497"/>
              <a:gd name="connsiteY5" fmla="*/ 1371600 h 1371600"/>
              <a:gd name="connsiteX6" fmla="*/ 0 w 2801497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1497" h="1371600">
                <a:moveTo>
                  <a:pt x="0" y="0"/>
                </a:moveTo>
                <a:lnTo>
                  <a:pt x="2572892" y="0"/>
                </a:lnTo>
                <a:cubicBezTo>
                  <a:pt x="2699147" y="0"/>
                  <a:pt x="2801497" y="102350"/>
                  <a:pt x="2801497" y="228605"/>
                </a:cubicBezTo>
                <a:lnTo>
                  <a:pt x="2801497" y="1142995"/>
                </a:lnTo>
                <a:cubicBezTo>
                  <a:pt x="2801497" y="1269250"/>
                  <a:pt x="2699147" y="1371600"/>
                  <a:pt x="2572892" y="1371600"/>
                </a:cubicBezTo>
                <a:lnTo>
                  <a:pt x="0" y="13716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12B4E"/>
              </a:gs>
              <a:gs pos="99000">
                <a:srgbClr val="013D6F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ED565E3-4960-4B0E-A7B5-CC82A51AAD69}"/>
              </a:ext>
            </a:extLst>
          </p:cNvPr>
          <p:cNvSpPr/>
          <p:nvPr/>
        </p:nvSpPr>
        <p:spPr>
          <a:xfrm>
            <a:off x="2850004" y="4330291"/>
            <a:ext cx="2801497" cy="1371600"/>
          </a:xfrm>
          <a:custGeom>
            <a:avLst/>
            <a:gdLst>
              <a:gd name="connsiteX0" fmla="*/ 0 w 2801497"/>
              <a:gd name="connsiteY0" fmla="*/ 0 h 1371600"/>
              <a:gd name="connsiteX1" fmla="*/ 2572892 w 2801497"/>
              <a:gd name="connsiteY1" fmla="*/ 0 h 1371600"/>
              <a:gd name="connsiteX2" fmla="*/ 2801497 w 2801497"/>
              <a:gd name="connsiteY2" fmla="*/ 228605 h 1371600"/>
              <a:gd name="connsiteX3" fmla="*/ 2801497 w 2801497"/>
              <a:gd name="connsiteY3" fmla="*/ 1142995 h 1371600"/>
              <a:gd name="connsiteX4" fmla="*/ 2572892 w 2801497"/>
              <a:gd name="connsiteY4" fmla="*/ 1371600 h 1371600"/>
              <a:gd name="connsiteX5" fmla="*/ 0 w 2801497"/>
              <a:gd name="connsiteY5" fmla="*/ 1371600 h 1371600"/>
              <a:gd name="connsiteX6" fmla="*/ 0 w 2801497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1497" h="1371600">
                <a:moveTo>
                  <a:pt x="0" y="0"/>
                </a:moveTo>
                <a:lnTo>
                  <a:pt x="2572892" y="0"/>
                </a:lnTo>
                <a:cubicBezTo>
                  <a:pt x="2699147" y="0"/>
                  <a:pt x="2801497" y="102350"/>
                  <a:pt x="2801497" y="228605"/>
                </a:cubicBezTo>
                <a:lnTo>
                  <a:pt x="2801497" y="1142995"/>
                </a:lnTo>
                <a:cubicBezTo>
                  <a:pt x="2801497" y="1269250"/>
                  <a:pt x="2699147" y="1371600"/>
                  <a:pt x="2572892" y="1371600"/>
                </a:cubicBezTo>
                <a:lnTo>
                  <a:pt x="0" y="13716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12B4E"/>
              </a:gs>
              <a:gs pos="99000">
                <a:srgbClr val="013D6F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32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2D0F6D1-FE2A-4E43-9B10-37EC6366007E}"/>
              </a:ext>
            </a:extLst>
          </p:cNvPr>
          <p:cNvSpPr/>
          <p:nvPr/>
        </p:nvSpPr>
        <p:spPr>
          <a:xfrm>
            <a:off x="6252087" y="2427749"/>
            <a:ext cx="3632200" cy="1371600"/>
          </a:xfrm>
          <a:prstGeom prst="roundRect">
            <a:avLst/>
          </a:prstGeom>
          <a:gradFill>
            <a:gsLst>
              <a:gs pos="0">
                <a:srgbClr val="012B4E"/>
              </a:gs>
              <a:gs pos="99000">
                <a:srgbClr val="013D6F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5CE5C1-69B3-450A-A978-E2E7123144B4}"/>
              </a:ext>
            </a:extLst>
          </p:cNvPr>
          <p:cNvSpPr/>
          <p:nvPr/>
        </p:nvSpPr>
        <p:spPr>
          <a:xfrm>
            <a:off x="6252087" y="4330291"/>
            <a:ext cx="3632200" cy="1371600"/>
          </a:xfrm>
          <a:prstGeom prst="roundRect">
            <a:avLst/>
          </a:prstGeom>
          <a:gradFill>
            <a:gsLst>
              <a:gs pos="0">
                <a:srgbClr val="012B4E"/>
              </a:gs>
              <a:gs pos="99000">
                <a:srgbClr val="013D6F"/>
              </a:gs>
            </a:gsLst>
            <a:lin ang="3600000" scaled="0"/>
          </a:grad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A8B1A5-9188-4F51-84D3-9ED25D46C02D}"/>
              </a:ext>
            </a:extLst>
          </p:cNvPr>
          <p:cNvSpPr txBox="1"/>
          <p:nvPr/>
        </p:nvSpPr>
        <p:spPr>
          <a:xfrm>
            <a:off x="1885950" y="987882"/>
            <a:ext cx="9030421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51282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rPr>
              <a:t> THE MARKETING MIX (4P’S)</a:t>
            </a:r>
            <a:endParaRPr lang="en-ID" sz="6000" dirty="0">
              <a:gradFill>
                <a:gsLst>
                  <a:gs pos="51282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tteron Personal Use" panose="02000500000000000000" pitchFamily="50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96EE7B7-B35D-4722-9631-DFCA8F36702F}"/>
              </a:ext>
            </a:extLst>
          </p:cNvPr>
          <p:cNvSpPr/>
          <p:nvPr/>
        </p:nvSpPr>
        <p:spPr>
          <a:xfrm>
            <a:off x="2702454" y="1675986"/>
            <a:ext cx="8485666" cy="45719"/>
          </a:xfrm>
          <a:prstGeom prst="rect">
            <a:avLst/>
          </a:prstGeom>
          <a:gradFill>
            <a:gsLst>
              <a:gs pos="47817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A402AC-4D56-4939-A865-2F6D90406AD7}"/>
              </a:ext>
            </a:extLst>
          </p:cNvPr>
          <p:cNvSpPr txBox="1"/>
          <p:nvPr/>
        </p:nvSpPr>
        <p:spPr>
          <a:xfrm>
            <a:off x="7242771" y="4638593"/>
            <a:ext cx="2394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D" sz="3200" b="1" dirty="0">
                <a:solidFill>
                  <a:schemeClr val="bg1"/>
                </a:solidFill>
                <a:latin typeface="Mercury SSm A"/>
              </a:rPr>
              <a:t>PROMOTION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FB52B96-C9A8-40B8-9CEF-ED12170C4862}"/>
              </a:ext>
            </a:extLst>
          </p:cNvPr>
          <p:cNvGrpSpPr/>
          <p:nvPr/>
        </p:nvGrpSpPr>
        <p:grpSpPr>
          <a:xfrm>
            <a:off x="7294722" y="2746293"/>
            <a:ext cx="1188428" cy="584775"/>
            <a:chOff x="2071024" y="3090432"/>
            <a:chExt cx="1188428" cy="584775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DCE68A7-4FF8-4E5D-99B6-4A189F67D0E7}"/>
                </a:ext>
              </a:extLst>
            </p:cNvPr>
            <p:cNvSpPr txBox="1"/>
            <p:nvPr/>
          </p:nvSpPr>
          <p:spPr>
            <a:xfrm>
              <a:off x="2071024" y="3383762"/>
              <a:ext cx="18473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ID" sz="1200" i="1" dirty="0">
                <a:solidFill>
                  <a:schemeClr val="bg1"/>
                </a:solidFill>
                <a:latin typeface="Mercury SSm A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453D41C-441E-40B9-99A3-8C633FA6A579}"/>
                </a:ext>
              </a:extLst>
            </p:cNvPr>
            <p:cNvSpPr txBox="1"/>
            <p:nvPr/>
          </p:nvSpPr>
          <p:spPr>
            <a:xfrm>
              <a:off x="2098557" y="3090432"/>
              <a:ext cx="116089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D" sz="3200" b="1" dirty="0">
                  <a:solidFill>
                    <a:schemeClr val="bg1"/>
                  </a:solidFill>
                  <a:latin typeface="Mercury SSm A"/>
                </a:rPr>
                <a:t>PRICE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0EA0E94-8932-4C2C-98EE-F6DBFB3800A1}"/>
              </a:ext>
            </a:extLst>
          </p:cNvPr>
          <p:cNvGrpSpPr/>
          <p:nvPr/>
        </p:nvGrpSpPr>
        <p:grpSpPr>
          <a:xfrm>
            <a:off x="3032181" y="2746293"/>
            <a:ext cx="1883682" cy="878105"/>
            <a:chOff x="2071024" y="3090432"/>
            <a:chExt cx="1883682" cy="878105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E4B4F64-B906-4D18-9B90-ADDCD0292D53}"/>
                </a:ext>
              </a:extLst>
            </p:cNvPr>
            <p:cNvSpPr txBox="1"/>
            <p:nvPr/>
          </p:nvSpPr>
          <p:spPr>
            <a:xfrm>
              <a:off x="2071024" y="3383762"/>
              <a:ext cx="18473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ID" sz="3200" i="1" dirty="0">
                <a:solidFill>
                  <a:schemeClr val="bg1"/>
                </a:solidFill>
                <a:latin typeface="Mercury SSm A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52579AF-9ED2-4820-BFD8-A3F6720A3B39}"/>
                </a:ext>
              </a:extLst>
            </p:cNvPr>
            <p:cNvSpPr txBox="1"/>
            <p:nvPr/>
          </p:nvSpPr>
          <p:spPr>
            <a:xfrm>
              <a:off x="2098557" y="3090432"/>
              <a:ext cx="185614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D" sz="3200" b="1" dirty="0">
                  <a:solidFill>
                    <a:schemeClr val="bg1"/>
                  </a:solidFill>
                  <a:latin typeface="Mercury SSm A"/>
                </a:rPr>
                <a:t>PRODUCT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4B470CC-386B-40EF-8DDE-B4244809A8AB}"/>
              </a:ext>
            </a:extLst>
          </p:cNvPr>
          <p:cNvGrpSpPr/>
          <p:nvPr/>
        </p:nvGrpSpPr>
        <p:grpSpPr>
          <a:xfrm>
            <a:off x="3032181" y="4651293"/>
            <a:ext cx="1265372" cy="878105"/>
            <a:chOff x="2071024" y="3090432"/>
            <a:chExt cx="1265372" cy="87810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1D407BB-E345-4AEC-90DF-F9B1CAF8F153}"/>
                </a:ext>
              </a:extLst>
            </p:cNvPr>
            <p:cNvSpPr txBox="1"/>
            <p:nvPr/>
          </p:nvSpPr>
          <p:spPr>
            <a:xfrm>
              <a:off x="2071024" y="3383762"/>
              <a:ext cx="18473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ID" sz="3200" i="1" dirty="0">
                <a:solidFill>
                  <a:schemeClr val="bg1"/>
                </a:solidFill>
                <a:latin typeface="Mercury SSm A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0A1903B-6B89-4939-83B0-1399B9197EC2}"/>
                </a:ext>
              </a:extLst>
            </p:cNvPr>
            <p:cNvSpPr txBox="1"/>
            <p:nvPr/>
          </p:nvSpPr>
          <p:spPr>
            <a:xfrm>
              <a:off x="2098557" y="3090432"/>
              <a:ext cx="123783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ID" sz="3200" b="1" dirty="0">
                  <a:solidFill>
                    <a:schemeClr val="bg1"/>
                  </a:solidFill>
                  <a:latin typeface="Mercury SSm A"/>
                </a:rPr>
                <a:t>PLACE</a:t>
              </a: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22FB50-66B9-4D5B-988A-523EE8704F04}"/>
              </a:ext>
            </a:extLst>
          </p:cNvPr>
          <p:cNvSpPr/>
          <p:nvPr/>
        </p:nvSpPr>
        <p:spPr>
          <a:xfrm>
            <a:off x="6252087" y="2427749"/>
            <a:ext cx="830703" cy="1371600"/>
          </a:xfrm>
          <a:custGeom>
            <a:avLst/>
            <a:gdLst>
              <a:gd name="connsiteX0" fmla="*/ 228605 w 830703"/>
              <a:gd name="connsiteY0" fmla="*/ 0 h 1371600"/>
              <a:gd name="connsiteX1" fmla="*/ 830703 w 830703"/>
              <a:gd name="connsiteY1" fmla="*/ 0 h 1371600"/>
              <a:gd name="connsiteX2" fmla="*/ 830703 w 830703"/>
              <a:gd name="connsiteY2" fmla="*/ 1371600 h 1371600"/>
              <a:gd name="connsiteX3" fmla="*/ 228605 w 830703"/>
              <a:gd name="connsiteY3" fmla="*/ 1371600 h 1371600"/>
              <a:gd name="connsiteX4" fmla="*/ 0 w 830703"/>
              <a:gd name="connsiteY4" fmla="*/ 1142995 h 1371600"/>
              <a:gd name="connsiteX5" fmla="*/ 0 w 830703"/>
              <a:gd name="connsiteY5" fmla="*/ 228605 h 1371600"/>
              <a:gd name="connsiteX6" fmla="*/ 228605 w 83070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0703" h="1371600">
                <a:moveTo>
                  <a:pt x="228605" y="0"/>
                </a:moveTo>
                <a:lnTo>
                  <a:pt x="830703" y="0"/>
                </a:lnTo>
                <a:lnTo>
                  <a:pt x="830703" y="1371600"/>
                </a:lnTo>
                <a:lnTo>
                  <a:pt x="228605" y="1371600"/>
                </a:lnTo>
                <a:cubicBezTo>
                  <a:pt x="102350" y="1371600"/>
                  <a:pt x="0" y="1269250"/>
                  <a:pt x="0" y="1142995"/>
                </a:cubicBezTo>
                <a:lnTo>
                  <a:pt x="0" y="228605"/>
                </a:lnTo>
                <a:cubicBezTo>
                  <a:pt x="0" y="102350"/>
                  <a:pt x="102350" y="0"/>
                  <a:pt x="228605" y="0"/>
                </a:cubicBezTo>
                <a:close/>
              </a:path>
            </a:pathLst>
          </a:custGeom>
          <a:gradFill>
            <a:gsLst>
              <a:gs pos="46926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1B8300A-4EE7-4C5F-B685-0C1517343BA4}"/>
              </a:ext>
            </a:extLst>
          </p:cNvPr>
          <p:cNvSpPr txBox="1"/>
          <p:nvPr/>
        </p:nvSpPr>
        <p:spPr>
          <a:xfrm>
            <a:off x="2144288" y="2904919"/>
            <a:ext cx="49885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i="1" dirty="0">
                <a:solidFill>
                  <a:srgbClr val="012B4E"/>
                </a:solidFill>
                <a:latin typeface="Abhaya Libre" panose="02000503000000000000" pitchFamily="2" charset="0"/>
                <a:cs typeface="Abhaya Libre" panose="02000503000000000000" pitchFamily="2" charset="0"/>
              </a:rPr>
              <a:t>1</a:t>
            </a:r>
            <a:endParaRPr lang="en-ID" sz="6000" i="1" dirty="0">
              <a:solidFill>
                <a:srgbClr val="012B4E"/>
              </a:soli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3F5DF0-B970-421E-9BAE-DFE671C0593C}"/>
              </a:ext>
            </a:extLst>
          </p:cNvPr>
          <p:cNvSpPr txBox="1"/>
          <p:nvPr/>
        </p:nvSpPr>
        <p:spPr>
          <a:xfrm>
            <a:off x="6373388" y="2904919"/>
            <a:ext cx="53572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i="1" dirty="0">
                <a:solidFill>
                  <a:srgbClr val="012B4E"/>
                </a:solidFill>
                <a:latin typeface="Abhaya Libre" panose="02000503000000000000" pitchFamily="2" charset="0"/>
                <a:cs typeface="Abhaya Libre" panose="02000503000000000000" pitchFamily="2" charset="0"/>
              </a:rPr>
              <a:t>2</a:t>
            </a:r>
            <a:endParaRPr lang="en-ID" sz="6000" i="1" dirty="0">
              <a:solidFill>
                <a:srgbClr val="012B4E"/>
              </a:soli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C3F3A52-8729-4C7F-9576-6B92B6153411}"/>
              </a:ext>
            </a:extLst>
          </p:cNvPr>
          <p:cNvSpPr txBox="1"/>
          <p:nvPr/>
        </p:nvSpPr>
        <p:spPr>
          <a:xfrm>
            <a:off x="2144288" y="4695619"/>
            <a:ext cx="55816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i="1" dirty="0">
                <a:solidFill>
                  <a:srgbClr val="012B4E"/>
                </a:solidFill>
                <a:latin typeface="Abhaya Libre" panose="02000503000000000000" pitchFamily="2" charset="0"/>
                <a:cs typeface="Abhaya Libre" panose="02000503000000000000" pitchFamily="2" charset="0"/>
              </a:rPr>
              <a:t>3</a:t>
            </a:r>
            <a:endParaRPr lang="en-ID" sz="6000" i="1" dirty="0">
              <a:solidFill>
                <a:srgbClr val="012B4E"/>
              </a:soli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8010849-79E5-471C-B358-7FBD02180C65}"/>
              </a:ext>
            </a:extLst>
          </p:cNvPr>
          <p:cNvSpPr/>
          <p:nvPr/>
        </p:nvSpPr>
        <p:spPr>
          <a:xfrm>
            <a:off x="6260184" y="4330291"/>
            <a:ext cx="830703" cy="1371600"/>
          </a:xfrm>
          <a:custGeom>
            <a:avLst/>
            <a:gdLst>
              <a:gd name="connsiteX0" fmla="*/ 228605 w 830703"/>
              <a:gd name="connsiteY0" fmla="*/ 0 h 1371600"/>
              <a:gd name="connsiteX1" fmla="*/ 830703 w 830703"/>
              <a:gd name="connsiteY1" fmla="*/ 0 h 1371600"/>
              <a:gd name="connsiteX2" fmla="*/ 830703 w 830703"/>
              <a:gd name="connsiteY2" fmla="*/ 1371600 h 1371600"/>
              <a:gd name="connsiteX3" fmla="*/ 228605 w 830703"/>
              <a:gd name="connsiteY3" fmla="*/ 1371600 h 1371600"/>
              <a:gd name="connsiteX4" fmla="*/ 0 w 830703"/>
              <a:gd name="connsiteY4" fmla="*/ 1142995 h 1371600"/>
              <a:gd name="connsiteX5" fmla="*/ 0 w 830703"/>
              <a:gd name="connsiteY5" fmla="*/ 228605 h 1371600"/>
              <a:gd name="connsiteX6" fmla="*/ 228605 w 83070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0703" h="1371600">
                <a:moveTo>
                  <a:pt x="228605" y="0"/>
                </a:moveTo>
                <a:lnTo>
                  <a:pt x="830703" y="0"/>
                </a:lnTo>
                <a:lnTo>
                  <a:pt x="830703" y="1371600"/>
                </a:lnTo>
                <a:lnTo>
                  <a:pt x="228605" y="1371600"/>
                </a:lnTo>
                <a:cubicBezTo>
                  <a:pt x="102350" y="1371600"/>
                  <a:pt x="0" y="1269250"/>
                  <a:pt x="0" y="1142995"/>
                </a:cubicBezTo>
                <a:lnTo>
                  <a:pt x="0" y="228605"/>
                </a:lnTo>
                <a:cubicBezTo>
                  <a:pt x="0" y="102350"/>
                  <a:pt x="102350" y="0"/>
                  <a:pt x="228605" y="0"/>
                </a:cubicBezTo>
                <a:close/>
              </a:path>
            </a:pathLst>
          </a:custGeom>
          <a:gradFill>
            <a:gsLst>
              <a:gs pos="46926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E4C3B75-CC9C-48A2-A9B2-7C86866C9B36}"/>
              </a:ext>
            </a:extLst>
          </p:cNvPr>
          <p:cNvSpPr txBox="1"/>
          <p:nvPr/>
        </p:nvSpPr>
        <p:spPr>
          <a:xfrm>
            <a:off x="6373388" y="4695619"/>
            <a:ext cx="55816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i="1" dirty="0">
                <a:solidFill>
                  <a:srgbClr val="012B4E"/>
                </a:solidFill>
                <a:latin typeface="Abhaya Libre" panose="02000503000000000000" pitchFamily="2" charset="0"/>
                <a:cs typeface="Abhaya Libre" panose="02000503000000000000" pitchFamily="2" charset="0"/>
              </a:rPr>
              <a:t>4</a:t>
            </a:r>
            <a:endParaRPr lang="en-ID" sz="6000" i="1" dirty="0">
              <a:solidFill>
                <a:srgbClr val="012B4E"/>
              </a:soli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1269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0EB4459-9657-44C8-8013-46E881727B34}"/>
              </a:ext>
            </a:extLst>
          </p:cNvPr>
          <p:cNvSpPr/>
          <p:nvPr/>
        </p:nvSpPr>
        <p:spPr>
          <a:xfrm>
            <a:off x="-151585" y="-1"/>
            <a:ext cx="12343585" cy="6858001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2C6E45-FCB9-4EAA-90EF-09FFE23220FD}"/>
              </a:ext>
            </a:extLst>
          </p:cNvPr>
          <p:cNvSpPr/>
          <p:nvPr/>
        </p:nvSpPr>
        <p:spPr>
          <a:xfrm>
            <a:off x="6096000" y="4569356"/>
            <a:ext cx="2672069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3000">
                <a:srgbClr val="FFECC7"/>
              </a:gs>
              <a:gs pos="100000">
                <a:srgbClr val="B78F63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E7F35A-C0ED-4FE5-BFE5-98B2B8C8012D}"/>
              </a:ext>
            </a:extLst>
          </p:cNvPr>
          <p:cNvSpPr txBox="1"/>
          <p:nvPr/>
        </p:nvSpPr>
        <p:spPr>
          <a:xfrm>
            <a:off x="6020207" y="1376897"/>
            <a:ext cx="2687210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013D6F"/>
                </a:solidFill>
                <a:latin typeface="Atteron Personal Use" panose="02000500000000000000" pitchFamily="50" charset="0"/>
              </a:rPr>
              <a:t>Product</a:t>
            </a:r>
            <a:endParaRPr lang="en-ID" sz="6000" b="1" dirty="0">
              <a:solidFill>
                <a:srgbClr val="013D6F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FE2C1E9-287F-4BF2-98F2-B007449D1E16}"/>
              </a:ext>
            </a:extLst>
          </p:cNvPr>
          <p:cNvSpPr/>
          <p:nvPr/>
        </p:nvSpPr>
        <p:spPr>
          <a:xfrm>
            <a:off x="2934919" y="3128008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42F117-9EF9-4A54-BFF2-EAE19E946C7B}"/>
              </a:ext>
            </a:extLst>
          </p:cNvPr>
          <p:cNvSpPr/>
          <p:nvPr/>
        </p:nvSpPr>
        <p:spPr>
          <a:xfrm>
            <a:off x="-151585" y="3105149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51684AD-33CA-4A49-97F7-E50DC5177B79}"/>
              </a:ext>
            </a:extLst>
          </p:cNvPr>
          <p:cNvSpPr/>
          <p:nvPr/>
        </p:nvSpPr>
        <p:spPr>
          <a:xfrm>
            <a:off x="707923" y="1314450"/>
            <a:ext cx="3921227" cy="3656927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7D9DE4-1B87-44F7-B8D2-52B4508B6361}"/>
              </a:ext>
            </a:extLst>
          </p:cNvPr>
          <p:cNvSpPr txBox="1"/>
          <p:nvPr/>
        </p:nvSpPr>
        <p:spPr>
          <a:xfrm>
            <a:off x="1153654" y="2360687"/>
            <a:ext cx="2784738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20000" i="1" dirty="0">
                <a:gradFill>
                  <a:gsLst>
                    <a:gs pos="48708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bhaya Libre" panose="02000503000000000000" pitchFamily="2" charset="0"/>
                <a:cs typeface="Abhaya Libre" panose="02000503000000000000" pitchFamily="2" charset="0"/>
              </a:rPr>
              <a:t>01</a:t>
            </a:r>
            <a:endParaRPr lang="en-ID" sz="20000" i="1" dirty="0">
              <a:gradFill>
                <a:gsLst>
                  <a:gs pos="48708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25A72B-73BD-C916-1A3A-4AA0926CAE62}"/>
              </a:ext>
            </a:extLst>
          </p:cNvPr>
          <p:cNvSpPr txBox="1"/>
          <p:nvPr/>
        </p:nvSpPr>
        <p:spPr>
          <a:xfrm>
            <a:off x="4331933" y="2087861"/>
            <a:ext cx="73533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EMOTIONAL CONNECTION, SLOW LUXURY EXPERIENCE, SENSORY AMBIANCE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LOCAL MEDITERANIAN FOOD, ARTISANAL COFFE, SIGNATURE COCKTAILS, CURATED DÉCOR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EXCELLENT SERVICE, SUSTAINABILITY, BRANDED MERCHANDISE.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7567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C65EC-EF74-8DEA-9E47-9A31214C9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59BF4C-DDF1-D761-3A01-C0EEC361F328}"/>
              </a:ext>
            </a:extLst>
          </p:cNvPr>
          <p:cNvSpPr/>
          <p:nvPr/>
        </p:nvSpPr>
        <p:spPr>
          <a:xfrm>
            <a:off x="0" y="-15344"/>
            <a:ext cx="12623800" cy="6858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85C3E9-C705-4085-B03A-A27DAFBBF801}"/>
              </a:ext>
            </a:extLst>
          </p:cNvPr>
          <p:cNvSpPr/>
          <p:nvPr/>
        </p:nvSpPr>
        <p:spPr>
          <a:xfrm>
            <a:off x="6151869" y="4569356"/>
            <a:ext cx="2616200" cy="76200"/>
          </a:xfrm>
          <a:prstGeom prst="rect">
            <a:avLst/>
          </a:prstGeom>
          <a:gradFill>
            <a:gsLst>
              <a:gs pos="0">
                <a:srgbClr val="B78F63"/>
              </a:gs>
              <a:gs pos="53000">
                <a:srgbClr val="FFECC7"/>
              </a:gs>
              <a:gs pos="100000">
                <a:srgbClr val="B78F63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8A0382-D2AF-D8C5-9577-E6492E170A94}"/>
              </a:ext>
            </a:extLst>
          </p:cNvPr>
          <p:cNvSpPr txBox="1"/>
          <p:nvPr/>
        </p:nvSpPr>
        <p:spPr>
          <a:xfrm>
            <a:off x="8334781" y="2439904"/>
            <a:ext cx="2212561" cy="71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013D6F"/>
                </a:solidFill>
                <a:latin typeface="Atteron Personal Use" panose="02000500000000000000" pitchFamily="50" charset="0"/>
              </a:rPr>
              <a:t>Price</a:t>
            </a:r>
            <a:endParaRPr lang="en-ID" sz="6000" b="1" dirty="0">
              <a:solidFill>
                <a:srgbClr val="013D6F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CB17C8-B3B8-990D-A9D1-0E104E632E69}"/>
              </a:ext>
            </a:extLst>
          </p:cNvPr>
          <p:cNvSpPr/>
          <p:nvPr/>
        </p:nvSpPr>
        <p:spPr>
          <a:xfrm>
            <a:off x="4477563" y="3105149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EFB7EB-9F24-67EE-998F-CB0455A1F8B3}"/>
              </a:ext>
            </a:extLst>
          </p:cNvPr>
          <p:cNvSpPr/>
          <p:nvPr/>
        </p:nvSpPr>
        <p:spPr>
          <a:xfrm>
            <a:off x="-151585" y="3105149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12A5443-9370-C64F-CDD5-50AD73046B21}"/>
              </a:ext>
            </a:extLst>
          </p:cNvPr>
          <p:cNvSpPr/>
          <p:nvPr/>
        </p:nvSpPr>
        <p:spPr>
          <a:xfrm>
            <a:off x="707923" y="1314450"/>
            <a:ext cx="3921227" cy="3656927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75BABB-829A-E7E8-20ED-287D876CAB87}"/>
              </a:ext>
            </a:extLst>
          </p:cNvPr>
          <p:cNvSpPr txBox="1"/>
          <p:nvPr/>
        </p:nvSpPr>
        <p:spPr>
          <a:xfrm>
            <a:off x="1153654" y="2360687"/>
            <a:ext cx="2784738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20000" i="1" dirty="0">
                <a:gradFill>
                  <a:gsLst>
                    <a:gs pos="48708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bhaya Libre" panose="02000503000000000000" pitchFamily="2" charset="0"/>
                <a:cs typeface="Abhaya Libre" panose="02000503000000000000" pitchFamily="2" charset="0"/>
              </a:rPr>
              <a:t>02</a:t>
            </a:r>
            <a:endParaRPr lang="en-ID" sz="20000" i="1" dirty="0">
              <a:gradFill>
                <a:gsLst>
                  <a:gs pos="48708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74625E-8E2D-3866-06D4-490ED6255A86}"/>
              </a:ext>
            </a:extLst>
          </p:cNvPr>
          <p:cNvSpPr txBox="1"/>
          <p:nvPr/>
        </p:nvSpPr>
        <p:spPr>
          <a:xfrm>
            <a:off x="4477563" y="3771014"/>
            <a:ext cx="73588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VALUE BASED, PREMIUM PRICING FOCUSED ON EXPERIENCE AND SUSTAINABILITY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MODERATE PREMIUM PRICES WITH SEASONAL ADJUSTMENTS</a:t>
            </a:r>
          </a:p>
        </p:txBody>
      </p:sp>
    </p:spTree>
    <p:extLst>
      <p:ext uri="{BB962C8B-B14F-4D97-AF65-F5344CB8AC3E}">
        <p14:creationId xmlns:p14="http://schemas.microsoft.com/office/powerpoint/2010/main" val="5115270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A1AD41-7DED-4AC9-4056-462978BB2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C566ED-A8A7-E368-82D7-4BD0740E41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588DDC-736E-D952-38FF-9DC420DE0AA1}"/>
              </a:ext>
            </a:extLst>
          </p:cNvPr>
          <p:cNvSpPr txBox="1"/>
          <p:nvPr/>
        </p:nvSpPr>
        <p:spPr>
          <a:xfrm>
            <a:off x="5096523" y="3185157"/>
            <a:ext cx="885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ID" sz="3200" b="1" dirty="0"/>
              <a:t>BEACH FRONT LOCATION NEAR TAORMINA/GIARDINI NAXOS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D" sz="3200" b="1" dirty="0"/>
              <a:t>INDOOR, TERRACE, BEACH LOUNGE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ADE3F1-B278-5AF8-4F63-E74284E967AC}"/>
              </a:ext>
            </a:extLst>
          </p:cNvPr>
          <p:cNvSpPr txBox="1"/>
          <p:nvPr/>
        </p:nvSpPr>
        <p:spPr>
          <a:xfrm>
            <a:off x="8885345" y="2109935"/>
            <a:ext cx="1872629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013D6F"/>
                </a:solidFill>
                <a:latin typeface="Atteron Personal Use" panose="02000500000000000000" pitchFamily="50" charset="0"/>
              </a:rPr>
              <a:t>Place</a:t>
            </a:r>
            <a:endParaRPr lang="en-ID" sz="6000" b="1" dirty="0">
              <a:solidFill>
                <a:srgbClr val="013D6F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B13103-3A47-0874-C0DA-8DDD71EB9960}"/>
              </a:ext>
            </a:extLst>
          </p:cNvPr>
          <p:cNvSpPr/>
          <p:nvPr/>
        </p:nvSpPr>
        <p:spPr>
          <a:xfrm>
            <a:off x="3482140" y="2775180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FAED34-DA90-804F-18EC-9BB6A7225706}"/>
              </a:ext>
            </a:extLst>
          </p:cNvPr>
          <p:cNvSpPr/>
          <p:nvPr/>
        </p:nvSpPr>
        <p:spPr>
          <a:xfrm>
            <a:off x="-151585" y="3105149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B9D7C97-3F48-097B-EDBE-D9CD694BDF83}"/>
              </a:ext>
            </a:extLst>
          </p:cNvPr>
          <p:cNvSpPr/>
          <p:nvPr/>
        </p:nvSpPr>
        <p:spPr>
          <a:xfrm>
            <a:off x="707923" y="1314450"/>
            <a:ext cx="3921227" cy="3656927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4169C0-7123-5936-69A5-4A56AC58922D}"/>
              </a:ext>
            </a:extLst>
          </p:cNvPr>
          <p:cNvSpPr txBox="1"/>
          <p:nvPr/>
        </p:nvSpPr>
        <p:spPr>
          <a:xfrm>
            <a:off x="1175296" y="2360687"/>
            <a:ext cx="274145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20000" i="1" dirty="0">
                <a:gradFill>
                  <a:gsLst>
                    <a:gs pos="48708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bhaya Libre" panose="02000503000000000000" pitchFamily="2" charset="0"/>
                <a:cs typeface="Abhaya Libre" panose="02000503000000000000" pitchFamily="2" charset="0"/>
              </a:rPr>
              <a:t>03</a:t>
            </a:r>
            <a:endParaRPr lang="en-ID" sz="20000" i="1" dirty="0">
              <a:gradFill>
                <a:gsLst>
                  <a:gs pos="48708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9055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4CF6B-3793-5B18-FB36-FDA79401B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C3F27DB-A009-671E-88F4-6C21329BE6F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31E860-D39C-1652-DC8B-E0A50662FD27}"/>
              </a:ext>
            </a:extLst>
          </p:cNvPr>
          <p:cNvSpPr txBox="1"/>
          <p:nvPr/>
        </p:nvSpPr>
        <p:spPr>
          <a:xfrm>
            <a:off x="5074881" y="3437905"/>
            <a:ext cx="725097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sz="2800" b="1" dirty="0">
                <a:solidFill>
                  <a:schemeClr val="bg1"/>
                </a:solidFill>
              </a:rPr>
              <a:t>DIGITAL STORYTELLING ON INSTAGRAM &amp;TIKTOK (COCKTAILS, FOOD</a:t>
            </a:r>
          </a:p>
          <a:p>
            <a:r>
              <a:rPr lang="en-ID" sz="2800" b="1" dirty="0">
                <a:solidFill>
                  <a:schemeClr val="bg1"/>
                </a:solidFill>
              </a:rPr>
              <a:t>SUNSETS, MUSIC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sz="2800" b="1" dirty="0">
                <a:solidFill>
                  <a:schemeClr val="bg1"/>
                </a:solidFill>
              </a:rPr>
              <a:t>EXPERIANTIAL MARKETING, GUESTS SHARE CONTENT, NO PAID ADS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D" sz="2800" b="1" dirty="0">
                <a:solidFill>
                  <a:schemeClr val="bg1"/>
                </a:solidFill>
              </a:rPr>
              <a:t>WORD OF MOUTH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A63A6-733D-6A2B-6960-6148505A2637}"/>
              </a:ext>
            </a:extLst>
          </p:cNvPr>
          <p:cNvSpPr txBox="1"/>
          <p:nvPr/>
        </p:nvSpPr>
        <p:spPr>
          <a:xfrm>
            <a:off x="5663515" y="2394185"/>
            <a:ext cx="3592907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013D6F"/>
                </a:solidFill>
                <a:latin typeface="Atteron Personal Use" panose="02000500000000000000" pitchFamily="50" charset="0"/>
              </a:rPr>
              <a:t>Promotion</a:t>
            </a:r>
            <a:endParaRPr lang="en-ID" sz="6000" b="1" dirty="0">
              <a:solidFill>
                <a:srgbClr val="013D6F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ABB8DD-6706-1820-DD48-31C66BCA11A1}"/>
              </a:ext>
            </a:extLst>
          </p:cNvPr>
          <p:cNvSpPr/>
          <p:nvPr/>
        </p:nvSpPr>
        <p:spPr>
          <a:xfrm>
            <a:off x="3111751" y="3128008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666357-C72B-4E1B-3808-E2ADB95EEC7F}"/>
              </a:ext>
            </a:extLst>
          </p:cNvPr>
          <p:cNvSpPr/>
          <p:nvPr/>
        </p:nvSpPr>
        <p:spPr>
          <a:xfrm>
            <a:off x="-151585" y="3105149"/>
            <a:ext cx="7714437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7000">
                <a:srgbClr val="FFECC7"/>
              </a:gs>
              <a:gs pos="100000">
                <a:srgbClr val="B78F63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FF5C24-F896-EDCA-4EB1-C24FAE15E6A6}"/>
              </a:ext>
            </a:extLst>
          </p:cNvPr>
          <p:cNvSpPr/>
          <p:nvPr/>
        </p:nvSpPr>
        <p:spPr>
          <a:xfrm>
            <a:off x="707923" y="1314450"/>
            <a:ext cx="3921227" cy="3656927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3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AB32CF-00E9-81DE-750F-16917A0A534D}"/>
              </a:ext>
            </a:extLst>
          </p:cNvPr>
          <p:cNvSpPr txBox="1"/>
          <p:nvPr/>
        </p:nvSpPr>
        <p:spPr>
          <a:xfrm>
            <a:off x="1153654" y="2360687"/>
            <a:ext cx="2784738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20000" i="1" dirty="0">
                <a:gradFill>
                  <a:gsLst>
                    <a:gs pos="48708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bhaya Libre" panose="02000503000000000000" pitchFamily="2" charset="0"/>
                <a:cs typeface="Abhaya Libre" panose="02000503000000000000" pitchFamily="2" charset="0"/>
              </a:rPr>
              <a:t>04</a:t>
            </a:r>
            <a:endParaRPr lang="en-ID" sz="20000" i="1" dirty="0">
              <a:gradFill>
                <a:gsLst>
                  <a:gs pos="48708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bhaya Libre" panose="02000503000000000000" pitchFamily="2" charset="0"/>
              <a:cs typeface="Abhaya Libre" panose="02000503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247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F7D7E26-6AA4-4A1D-A676-D594C1AE8287}"/>
              </a:ext>
            </a:extLst>
          </p:cNvPr>
          <p:cNvSpPr/>
          <p:nvPr/>
        </p:nvSpPr>
        <p:spPr>
          <a:xfrm>
            <a:off x="4885849" y="548820"/>
            <a:ext cx="3147257" cy="5649074"/>
          </a:xfrm>
          <a:prstGeom prst="round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7000">
                  <a:srgbClr val="B78F63"/>
                </a:gs>
                <a:gs pos="53000">
                  <a:srgbClr val="FFECC7"/>
                </a:gs>
                <a:gs pos="87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02278C2-20EA-4E39-9286-CD73F1AB3896}"/>
              </a:ext>
            </a:extLst>
          </p:cNvPr>
          <p:cNvSpPr/>
          <p:nvPr/>
        </p:nvSpPr>
        <p:spPr>
          <a:xfrm>
            <a:off x="8501593" y="-2133600"/>
            <a:ext cx="3147257" cy="5077574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17000">
                  <a:srgbClr val="B78F63"/>
                </a:gs>
                <a:gs pos="53000">
                  <a:srgbClr val="FFECC7"/>
                </a:gs>
                <a:gs pos="87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120548-417B-4747-B8EB-3000DC39D3A5}"/>
              </a:ext>
            </a:extLst>
          </p:cNvPr>
          <p:cNvSpPr/>
          <p:nvPr/>
        </p:nvSpPr>
        <p:spPr>
          <a:xfrm>
            <a:off x="8501593" y="3517286"/>
            <a:ext cx="3147257" cy="2712064"/>
          </a:xfrm>
          <a:prstGeom prst="roundRect">
            <a:avLst/>
          </a:prstGeom>
          <a:gradFill>
            <a:gsLst>
              <a:gs pos="0">
                <a:srgbClr val="012B4E"/>
              </a:gs>
              <a:gs pos="100000">
                <a:srgbClr val="013D6F"/>
              </a:gs>
            </a:gsLst>
            <a:lin ang="5400000" scaled="1"/>
          </a:gradFill>
          <a:ln w="38100">
            <a:gradFill>
              <a:gsLst>
                <a:gs pos="17000">
                  <a:srgbClr val="B78F63"/>
                </a:gs>
                <a:gs pos="53000">
                  <a:srgbClr val="FFECC7"/>
                </a:gs>
                <a:gs pos="87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INSTAGRAM STORYTELLING</a:t>
            </a:r>
          </a:p>
          <a:p>
            <a:pPr algn="ctr"/>
            <a:r>
              <a:rPr lang="en-US" dirty="0"/>
              <a:t>MICRO-INFLUENCERS</a:t>
            </a:r>
          </a:p>
          <a:p>
            <a:pPr algn="ctr"/>
            <a:r>
              <a:rPr lang="en-US" dirty="0"/>
              <a:t>REVIEW PLATFORMS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513BD6B-631E-47E9-BB5B-7CC170698758}"/>
              </a:ext>
            </a:extLst>
          </p:cNvPr>
          <p:cNvGrpSpPr/>
          <p:nvPr/>
        </p:nvGrpSpPr>
        <p:grpSpPr>
          <a:xfrm>
            <a:off x="541099" y="2880180"/>
            <a:ext cx="4532683" cy="6858000"/>
            <a:chOff x="2052689" y="3800021"/>
            <a:chExt cx="4532683" cy="685800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79F4F9A-0C94-4851-AE24-45EAF9DBF983}"/>
                </a:ext>
              </a:extLst>
            </p:cNvPr>
            <p:cNvSpPr/>
            <p:nvPr/>
          </p:nvSpPr>
          <p:spPr>
            <a:xfrm>
              <a:off x="2751666" y="3935183"/>
              <a:ext cx="3104700" cy="6237517"/>
            </a:xfrm>
            <a:custGeom>
              <a:avLst/>
              <a:gdLst>
                <a:gd name="connsiteX0" fmla="*/ 255013 w 3104700"/>
                <a:gd name="connsiteY0" fmla="*/ 0 h 7679418"/>
                <a:gd name="connsiteX1" fmla="*/ 926955 w 3104700"/>
                <a:gd name="connsiteY1" fmla="*/ 0 h 7679418"/>
                <a:gd name="connsiteX2" fmla="*/ 1157723 w 3104700"/>
                <a:gd name="connsiteY2" fmla="*/ 0 h 7679418"/>
                <a:gd name="connsiteX3" fmla="*/ 1275036 w 3104700"/>
                <a:gd name="connsiteY3" fmla="*/ 0 h 7679418"/>
                <a:gd name="connsiteX4" fmla="*/ 1829665 w 3104700"/>
                <a:gd name="connsiteY4" fmla="*/ 0 h 7679418"/>
                <a:gd name="connsiteX5" fmla="*/ 1946977 w 3104700"/>
                <a:gd name="connsiteY5" fmla="*/ 0 h 7679418"/>
                <a:gd name="connsiteX6" fmla="*/ 2177745 w 3104700"/>
                <a:gd name="connsiteY6" fmla="*/ 0 h 7679418"/>
                <a:gd name="connsiteX7" fmla="*/ 2849687 w 3104700"/>
                <a:gd name="connsiteY7" fmla="*/ 0 h 7679418"/>
                <a:gd name="connsiteX8" fmla="*/ 3104700 w 3104700"/>
                <a:gd name="connsiteY8" fmla="*/ 327948 h 7679418"/>
                <a:gd name="connsiteX9" fmla="*/ 3104700 w 3104700"/>
                <a:gd name="connsiteY9" fmla="*/ 1472223 h 7679418"/>
                <a:gd name="connsiteX10" fmla="*/ 3104700 w 3104700"/>
                <a:gd name="connsiteY10" fmla="*/ 2062008 h 7679418"/>
                <a:gd name="connsiteX11" fmla="*/ 3104700 w 3104700"/>
                <a:gd name="connsiteY11" fmla="*/ 5617410 h 7679418"/>
                <a:gd name="connsiteX12" fmla="*/ 3104700 w 3104700"/>
                <a:gd name="connsiteY12" fmla="*/ 6225496 h 7679418"/>
                <a:gd name="connsiteX13" fmla="*/ 3104700 w 3104700"/>
                <a:gd name="connsiteY13" fmla="*/ 7351471 h 7679418"/>
                <a:gd name="connsiteX14" fmla="*/ 2849687 w 3104700"/>
                <a:gd name="connsiteY14" fmla="*/ 7679418 h 7679418"/>
                <a:gd name="connsiteX15" fmla="*/ 2177745 w 3104700"/>
                <a:gd name="connsiteY15" fmla="*/ 7679418 h 7679418"/>
                <a:gd name="connsiteX16" fmla="*/ 1946977 w 3104700"/>
                <a:gd name="connsiteY16" fmla="*/ 7679418 h 7679418"/>
                <a:gd name="connsiteX17" fmla="*/ 1829665 w 3104700"/>
                <a:gd name="connsiteY17" fmla="*/ 7679418 h 7679418"/>
                <a:gd name="connsiteX18" fmla="*/ 1275036 w 3104700"/>
                <a:gd name="connsiteY18" fmla="*/ 7679418 h 7679418"/>
                <a:gd name="connsiteX19" fmla="*/ 1157723 w 3104700"/>
                <a:gd name="connsiteY19" fmla="*/ 7679418 h 7679418"/>
                <a:gd name="connsiteX20" fmla="*/ 926955 w 3104700"/>
                <a:gd name="connsiteY20" fmla="*/ 7679418 h 7679418"/>
                <a:gd name="connsiteX21" fmla="*/ 255013 w 3104700"/>
                <a:gd name="connsiteY21" fmla="*/ 7679418 h 7679418"/>
                <a:gd name="connsiteX22" fmla="*/ 0 w 3104700"/>
                <a:gd name="connsiteY22" fmla="*/ 7351471 h 7679418"/>
                <a:gd name="connsiteX23" fmla="*/ 0 w 3104700"/>
                <a:gd name="connsiteY23" fmla="*/ 6225496 h 7679418"/>
                <a:gd name="connsiteX24" fmla="*/ 0 w 3104700"/>
                <a:gd name="connsiteY24" fmla="*/ 5617410 h 7679418"/>
                <a:gd name="connsiteX25" fmla="*/ 0 w 3104700"/>
                <a:gd name="connsiteY25" fmla="*/ 2062008 h 7679418"/>
                <a:gd name="connsiteX26" fmla="*/ 0 w 3104700"/>
                <a:gd name="connsiteY26" fmla="*/ 327948 h 7679418"/>
                <a:gd name="connsiteX27" fmla="*/ 255013 w 3104700"/>
                <a:gd name="connsiteY27" fmla="*/ 0 h 7679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104700" h="7679418">
                  <a:moveTo>
                    <a:pt x="255013" y="0"/>
                  </a:moveTo>
                  <a:lnTo>
                    <a:pt x="926955" y="0"/>
                  </a:lnTo>
                  <a:lnTo>
                    <a:pt x="1157723" y="0"/>
                  </a:lnTo>
                  <a:lnTo>
                    <a:pt x="1275036" y="0"/>
                  </a:lnTo>
                  <a:lnTo>
                    <a:pt x="1829665" y="0"/>
                  </a:lnTo>
                  <a:lnTo>
                    <a:pt x="1946977" y="0"/>
                  </a:lnTo>
                  <a:lnTo>
                    <a:pt x="2177745" y="0"/>
                  </a:lnTo>
                  <a:lnTo>
                    <a:pt x="2849687" y="0"/>
                  </a:lnTo>
                  <a:cubicBezTo>
                    <a:pt x="2990527" y="0"/>
                    <a:pt x="3104700" y="146827"/>
                    <a:pt x="3104700" y="327948"/>
                  </a:cubicBezTo>
                  <a:lnTo>
                    <a:pt x="3104700" y="1472223"/>
                  </a:lnTo>
                  <a:lnTo>
                    <a:pt x="3104700" y="2062008"/>
                  </a:lnTo>
                  <a:lnTo>
                    <a:pt x="3104700" y="5617410"/>
                  </a:lnTo>
                  <a:lnTo>
                    <a:pt x="3104700" y="6225496"/>
                  </a:lnTo>
                  <a:lnTo>
                    <a:pt x="3104700" y="7351471"/>
                  </a:lnTo>
                  <a:cubicBezTo>
                    <a:pt x="3104700" y="7532592"/>
                    <a:pt x="2990527" y="7679418"/>
                    <a:pt x="2849687" y="7679418"/>
                  </a:cubicBezTo>
                  <a:lnTo>
                    <a:pt x="2177745" y="7679418"/>
                  </a:lnTo>
                  <a:lnTo>
                    <a:pt x="1946977" y="7679418"/>
                  </a:lnTo>
                  <a:lnTo>
                    <a:pt x="1829665" y="7679418"/>
                  </a:lnTo>
                  <a:lnTo>
                    <a:pt x="1275036" y="7679418"/>
                  </a:lnTo>
                  <a:lnTo>
                    <a:pt x="1157723" y="7679418"/>
                  </a:lnTo>
                  <a:lnTo>
                    <a:pt x="926955" y="7679418"/>
                  </a:lnTo>
                  <a:lnTo>
                    <a:pt x="255013" y="7679418"/>
                  </a:lnTo>
                  <a:cubicBezTo>
                    <a:pt x="114173" y="7679418"/>
                    <a:pt x="0" y="7532592"/>
                    <a:pt x="0" y="7351471"/>
                  </a:cubicBezTo>
                  <a:lnTo>
                    <a:pt x="0" y="6225496"/>
                  </a:lnTo>
                  <a:lnTo>
                    <a:pt x="0" y="5617410"/>
                  </a:lnTo>
                  <a:lnTo>
                    <a:pt x="0" y="2062008"/>
                  </a:lnTo>
                  <a:lnTo>
                    <a:pt x="0" y="327948"/>
                  </a:lnTo>
                  <a:cubicBezTo>
                    <a:pt x="0" y="146827"/>
                    <a:pt x="114173" y="0"/>
                    <a:pt x="255013" y="0"/>
                  </a:cubicBezTo>
                  <a:close/>
                </a:path>
              </a:pathLst>
            </a:custGeom>
            <a:blipFill>
              <a:blip r:embed="rId4"/>
              <a:stretch>
                <a:fillRect l="-47200" t="-1145" r="-88544" b="25446"/>
              </a:stretch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B8176B6-91C5-47BC-8207-0BC1FFCF41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52689" y="3800021"/>
              <a:ext cx="4532683" cy="6858000"/>
            </a:xfrm>
            <a:prstGeom prst="rect">
              <a:avLst/>
            </a:prstGeom>
            <a:blipFill dpi="0"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60FFC59-36E4-4E7C-9C5C-5FC75C260C63}"/>
              </a:ext>
            </a:extLst>
          </p:cNvPr>
          <p:cNvSpPr txBox="1"/>
          <p:nvPr/>
        </p:nvSpPr>
        <p:spPr>
          <a:xfrm>
            <a:off x="9821785" y="3923856"/>
            <a:ext cx="506870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solidFill>
                  <a:schemeClr val="bg1"/>
                </a:solidFill>
                <a:latin typeface="Atteron Personal Use" panose="02000500000000000000" pitchFamily="50" charset="0"/>
              </a:rPr>
              <a:t>“</a:t>
            </a:r>
            <a:endParaRPr lang="en-ID" sz="6000" dirty="0">
              <a:solidFill>
                <a:schemeClr val="bg1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5389E3-51B5-407F-B7DE-9E6CA0D28771}"/>
              </a:ext>
            </a:extLst>
          </p:cNvPr>
          <p:cNvSpPr txBox="1"/>
          <p:nvPr/>
        </p:nvSpPr>
        <p:spPr>
          <a:xfrm rot="10800000">
            <a:off x="9821785" y="5209702"/>
            <a:ext cx="506870" cy="71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solidFill>
                  <a:schemeClr val="bg1"/>
                </a:solidFill>
                <a:latin typeface="Atteron Personal Use" panose="02000500000000000000" pitchFamily="50" charset="0"/>
              </a:rPr>
              <a:t>“</a:t>
            </a:r>
            <a:endParaRPr lang="en-ID" sz="6000" dirty="0">
              <a:solidFill>
                <a:schemeClr val="bg1"/>
              </a:solidFill>
              <a:latin typeface="Atteron Personal Use" panose="02000500000000000000" pitchFamily="50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B7661E-2D42-437C-B817-FE6BBD952C72}"/>
              </a:ext>
            </a:extLst>
          </p:cNvPr>
          <p:cNvSpPr txBox="1"/>
          <p:nvPr/>
        </p:nvSpPr>
        <p:spPr>
          <a:xfrm>
            <a:off x="616688" y="548820"/>
            <a:ext cx="4077283" cy="2075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ONLINE 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MARKETING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STRATEGIES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3278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D932E247-D5D0-497B-B010-48C6400F324B}"/>
              </a:ext>
            </a:extLst>
          </p:cNvPr>
          <p:cNvSpPr/>
          <p:nvPr/>
        </p:nvSpPr>
        <p:spPr>
          <a:xfrm>
            <a:off x="5651955" y="596610"/>
            <a:ext cx="5894883" cy="5894887"/>
          </a:xfrm>
          <a:prstGeom prst="ellipse">
            <a:avLst/>
          </a:prstGeom>
          <a:noFill/>
          <a:ln w="50800">
            <a:gradFill>
              <a:gsLst>
                <a:gs pos="0">
                  <a:srgbClr val="B78F63"/>
                </a:gs>
                <a:gs pos="51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5C2B7C1-9453-4934-A70D-57D69CFFDE3F}"/>
              </a:ext>
            </a:extLst>
          </p:cNvPr>
          <p:cNvGrpSpPr/>
          <p:nvPr/>
        </p:nvGrpSpPr>
        <p:grpSpPr>
          <a:xfrm>
            <a:off x="4615543" y="2186181"/>
            <a:ext cx="7960176" cy="4781144"/>
            <a:chOff x="5318823" y="437913"/>
            <a:chExt cx="10341590" cy="614032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F6EDB77-665D-4D01-BDCE-7535D922142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8823" y="437913"/>
              <a:ext cx="10341590" cy="614032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6A0D8D7-5073-4475-8720-F1A0D72AC7F8}"/>
                </a:ext>
              </a:extLst>
            </p:cNvPr>
            <p:cNvSpPr/>
            <p:nvPr/>
          </p:nvSpPr>
          <p:spPr>
            <a:xfrm>
              <a:off x="6490539" y="800036"/>
              <a:ext cx="7998159" cy="4975234"/>
            </a:xfrm>
            <a:prstGeom prst="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Geologica Thin" pitchFamily="2" charset="0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3076F9AD-79AC-494A-931A-979724EA6256}"/>
              </a:ext>
            </a:extLst>
          </p:cNvPr>
          <p:cNvSpPr txBox="1"/>
          <p:nvPr/>
        </p:nvSpPr>
        <p:spPr>
          <a:xfrm rot="16200000">
            <a:off x="-1583113" y="1488847"/>
            <a:ext cx="7929862" cy="2075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endParaRPr lang="en-US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ORGANISATIONAL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STRUCTURE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AF4F42-07ED-B565-AA99-500769C463C2}"/>
              </a:ext>
            </a:extLst>
          </p:cNvPr>
          <p:cNvSpPr/>
          <p:nvPr/>
        </p:nvSpPr>
        <p:spPr>
          <a:xfrm rot="16200000">
            <a:off x="1590922" y="3996180"/>
            <a:ext cx="4646119" cy="45719"/>
          </a:xfrm>
          <a:prstGeom prst="rect">
            <a:avLst/>
          </a:prstGeom>
          <a:gradFill>
            <a:gsLst>
              <a:gs pos="47817">
                <a:srgbClr val="FFECC7"/>
              </a:gs>
              <a:gs pos="0">
                <a:srgbClr val="B78F63"/>
              </a:gs>
              <a:gs pos="99000">
                <a:srgbClr val="B78F63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1DD13F-840C-2FE2-75E7-CF193927CFE1}"/>
              </a:ext>
            </a:extLst>
          </p:cNvPr>
          <p:cNvSpPr txBox="1"/>
          <p:nvPr/>
        </p:nvSpPr>
        <p:spPr>
          <a:xfrm>
            <a:off x="8013700" y="1117600"/>
            <a:ext cx="18166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PRIVATE LIMITED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COMPANY</a:t>
            </a:r>
          </a:p>
        </p:txBody>
      </p:sp>
    </p:spTree>
    <p:extLst>
      <p:ext uri="{BB962C8B-B14F-4D97-AF65-F5344CB8AC3E}">
        <p14:creationId xmlns:p14="http://schemas.microsoft.com/office/powerpoint/2010/main" val="3769389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ECA0679-6982-436B-9637-CC7CF31774FF}"/>
              </a:ext>
            </a:extLst>
          </p:cNvPr>
          <p:cNvSpPr/>
          <p:nvPr/>
        </p:nvSpPr>
        <p:spPr>
          <a:xfrm>
            <a:off x="508218" y="386366"/>
            <a:ext cx="3515933" cy="6130344"/>
          </a:xfrm>
          <a:prstGeom prst="round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4000">
                  <a:srgbClr val="FFECC7"/>
                </a:gs>
                <a:gs pos="100000">
                  <a:srgbClr val="B78F63"/>
                </a:gs>
              </a:gsLst>
              <a:lin ang="840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/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BIG INVESTMENT RIGHT AT THE </a:t>
            </a:r>
          </a:p>
          <a:p>
            <a:pPr algn="ctr"/>
            <a:r>
              <a:rPr lang="en-US" sz="3200" dirty="0"/>
              <a:t>BEGINNING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720C8DF-5CA0-4DC6-BCF8-4AF0DA354CFB}"/>
              </a:ext>
            </a:extLst>
          </p:cNvPr>
          <p:cNvSpPr/>
          <p:nvPr/>
        </p:nvSpPr>
        <p:spPr>
          <a:xfrm>
            <a:off x="4391696" y="386366"/>
            <a:ext cx="7182118" cy="5960005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81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100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68C293-2A5B-4956-A2ED-8F5FDE3EF325}"/>
              </a:ext>
            </a:extLst>
          </p:cNvPr>
          <p:cNvSpPr txBox="1"/>
          <p:nvPr/>
        </p:nvSpPr>
        <p:spPr>
          <a:xfrm>
            <a:off x="618186" y="1174407"/>
            <a:ext cx="3799911" cy="1424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51282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rPr>
              <a:t>START-UP </a:t>
            </a:r>
          </a:p>
          <a:p>
            <a:pPr algn="ctr"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51282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</a:rPr>
              <a:t>COST</a:t>
            </a:r>
            <a:endParaRPr lang="en-ID" sz="6000" dirty="0">
              <a:gradFill>
                <a:gsLst>
                  <a:gs pos="51282">
                    <a:srgbClr val="FFECC7"/>
                  </a:gs>
                  <a:gs pos="0">
                    <a:srgbClr val="B78F63"/>
                  </a:gs>
                  <a:gs pos="99000">
                    <a:srgbClr val="B78F63"/>
                  </a:gs>
                </a:gsLst>
                <a:lin ang="3600000" scaled="0"/>
              </a:gradFill>
              <a:latin typeface="Atteron Personal Use" panose="02000500000000000000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3940B9-CA6E-4536-86E3-5FF77FD743E9}"/>
              </a:ext>
            </a:extLst>
          </p:cNvPr>
          <p:cNvSpPr/>
          <p:nvPr/>
        </p:nvSpPr>
        <p:spPr>
          <a:xfrm>
            <a:off x="958085" y="2785587"/>
            <a:ext cx="2616200" cy="45719"/>
          </a:xfrm>
          <a:prstGeom prst="rect">
            <a:avLst/>
          </a:prstGeom>
          <a:gradFill>
            <a:gsLst>
              <a:gs pos="0">
                <a:srgbClr val="B78F63"/>
              </a:gs>
              <a:gs pos="54000">
                <a:srgbClr val="FFECC7"/>
              </a:gs>
              <a:gs pos="100000">
                <a:srgbClr val="B78F63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05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44C7D9C-6556-449E-9285-8BEEB4987308}"/>
              </a:ext>
            </a:extLst>
          </p:cNvPr>
          <p:cNvSpPr/>
          <p:nvPr/>
        </p:nvSpPr>
        <p:spPr>
          <a:xfrm>
            <a:off x="166284" y="1663321"/>
            <a:ext cx="4679645" cy="4679648"/>
          </a:xfrm>
          <a:prstGeom prst="ellipse">
            <a:avLst/>
          </a:prstGeom>
          <a:noFill/>
          <a:ln w="63500">
            <a:gradFill>
              <a:gsLst>
                <a:gs pos="0">
                  <a:srgbClr val="B78F63"/>
                </a:gs>
                <a:gs pos="52000">
                  <a:srgbClr val="FFECC7"/>
                </a:gs>
                <a:gs pos="86000">
                  <a:srgbClr val="B78F6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DC1AE73-C62F-4E35-B070-5F10CFAC2014}"/>
              </a:ext>
            </a:extLst>
          </p:cNvPr>
          <p:cNvSpPr/>
          <p:nvPr/>
        </p:nvSpPr>
        <p:spPr>
          <a:xfrm>
            <a:off x="2895088" y="184511"/>
            <a:ext cx="2187399" cy="2187400"/>
          </a:xfrm>
          <a:prstGeom prst="ellipse">
            <a:avLst/>
          </a:prstGeom>
          <a:gradFill>
            <a:gsLst>
              <a:gs pos="54846">
                <a:srgbClr val="FFECC7"/>
              </a:gs>
              <a:gs pos="21000">
                <a:srgbClr val="B78F63"/>
              </a:gs>
              <a:gs pos="82000">
                <a:srgbClr val="B78F63"/>
              </a:gs>
            </a:gsLst>
            <a:lin ang="3600000" scaled="0"/>
          </a:gradFill>
          <a:ln w="1238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72A0741-22E4-4459-94F4-647D0A2DAB5F}"/>
              </a:ext>
            </a:extLst>
          </p:cNvPr>
          <p:cNvGrpSpPr/>
          <p:nvPr/>
        </p:nvGrpSpPr>
        <p:grpSpPr>
          <a:xfrm>
            <a:off x="616061" y="764864"/>
            <a:ext cx="4145734" cy="5031414"/>
            <a:chOff x="141933" y="173729"/>
            <a:chExt cx="5507637" cy="668427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70EF538-B5F7-4894-993B-8A4A29D2B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1933" y="173729"/>
              <a:ext cx="5507637" cy="6684271"/>
            </a:xfrm>
            <a:prstGeom prst="rect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</p:spPr>
        </p:pic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A64BAF0E-E84D-4246-B02B-C6E5911C3ABA}"/>
                </a:ext>
              </a:extLst>
            </p:cNvPr>
            <p:cNvSpPr>
              <a:spLocks/>
            </p:cNvSpPr>
            <p:nvPr/>
          </p:nvSpPr>
          <p:spPr bwMode="auto">
            <a:xfrm>
              <a:off x="943207" y="401310"/>
              <a:ext cx="4193907" cy="5770241"/>
            </a:xfrm>
            <a:custGeom>
              <a:avLst/>
              <a:gdLst>
                <a:gd name="T0" fmla="*/ 5787 w 5787"/>
                <a:gd name="T1" fmla="*/ 7631 h 7720"/>
                <a:gd name="T2" fmla="*/ 5787 w 5787"/>
                <a:gd name="T3" fmla="*/ 89 h 7720"/>
                <a:gd name="T4" fmla="*/ 5697 w 5787"/>
                <a:gd name="T5" fmla="*/ 0 h 7720"/>
                <a:gd name="T6" fmla="*/ 89 w 5787"/>
                <a:gd name="T7" fmla="*/ 0 h 7720"/>
                <a:gd name="T8" fmla="*/ 0 w 5787"/>
                <a:gd name="T9" fmla="*/ 89 h 7720"/>
                <a:gd name="T10" fmla="*/ 0 w 5787"/>
                <a:gd name="T11" fmla="*/ 7631 h 7720"/>
                <a:gd name="T12" fmla="*/ 89 w 5787"/>
                <a:gd name="T13" fmla="*/ 7720 h 7720"/>
                <a:gd name="T14" fmla="*/ 5697 w 5787"/>
                <a:gd name="T15" fmla="*/ 7720 h 7720"/>
                <a:gd name="T16" fmla="*/ 5787 w 5787"/>
                <a:gd name="T17" fmla="*/ 7631 h 7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87" h="7720">
                  <a:moveTo>
                    <a:pt x="5787" y="7631"/>
                  </a:moveTo>
                  <a:lnTo>
                    <a:pt x="5787" y="89"/>
                  </a:lnTo>
                  <a:cubicBezTo>
                    <a:pt x="5787" y="40"/>
                    <a:pt x="5746" y="0"/>
                    <a:pt x="5697" y="0"/>
                  </a:cubicBezTo>
                  <a:lnTo>
                    <a:pt x="89" y="0"/>
                  </a:lnTo>
                  <a:cubicBezTo>
                    <a:pt x="40" y="0"/>
                    <a:pt x="0" y="40"/>
                    <a:pt x="0" y="89"/>
                  </a:cubicBezTo>
                  <a:lnTo>
                    <a:pt x="0" y="7631"/>
                  </a:lnTo>
                  <a:cubicBezTo>
                    <a:pt x="0" y="7680"/>
                    <a:pt x="40" y="7720"/>
                    <a:pt x="89" y="7720"/>
                  </a:cubicBezTo>
                  <a:lnTo>
                    <a:pt x="5697" y="7720"/>
                  </a:lnTo>
                  <a:cubicBezTo>
                    <a:pt x="5746" y="7720"/>
                    <a:pt x="5787" y="7680"/>
                    <a:pt x="5787" y="7631"/>
                  </a:cubicBezTo>
                  <a:close/>
                </a:path>
              </a:pathLst>
            </a:custGeom>
            <a:blipFill dpi="0"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Geologica Thin" pitchFamily="2" charset="0"/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208F7C8-D739-4A9B-B6C4-2221AD20C74D}"/>
              </a:ext>
            </a:extLst>
          </p:cNvPr>
          <p:cNvSpPr txBox="1"/>
          <p:nvPr/>
        </p:nvSpPr>
        <p:spPr>
          <a:xfrm>
            <a:off x="5606800" y="3577430"/>
            <a:ext cx="42029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D" sz="3200" b="1" i="1" dirty="0">
                <a:solidFill>
                  <a:schemeClr val="bg1"/>
                </a:solidFill>
                <a:latin typeface="Mercury SSm A"/>
              </a:rPr>
              <a:t>STRONG SUMMER PEAKS, SLOWER WINTER MONTHS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84F253-41F0-4C94-AFE2-066979830331}"/>
              </a:ext>
            </a:extLst>
          </p:cNvPr>
          <p:cNvSpPr txBox="1"/>
          <p:nvPr/>
        </p:nvSpPr>
        <p:spPr>
          <a:xfrm>
            <a:off x="5258249" y="1205131"/>
            <a:ext cx="4011034" cy="2075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12 MONTHS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CASH FLOW</a:t>
            </a:r>
          </a:p>
          <a:p>
            <a:pPr>
              <a:lnSpc>
                <a:spcPct val="60000"/>
              </a:lnSpc>
              <a:spcBef>
                <a:spcPts val="1000"/>
              </a:spcBef>
            </a:pPr>
            <a:r>
              <a:rPr lang="en-US" sz="6000" dirty="0">
                <a:gradFill>
                  <a:gsLst>
                    <a:gs pos="0">
                      <a:srgbClr val="937653"/>
                    </a:gs>
                    <a:gs pos="53000">
                      <a:srgbClr val="FFECC7"/>
                    </a:gs>
                    <a:gs pos="100000">
                      <a:srgbClr val="B78F63"/>
                    </a:gs>
                  </a:gsLst>
                  <a:lin ang="15600000" scaled="0"/>
                </a:gradFill>
                <a:latin typeface="Atteron Personal Use" panose="02000500000000000000" pitchFamily="50" charset="0"/>
              </a:rPr>
              <a:t>FORECAST</a:t>
            </a:r>
            <a:endParaRPr lang="en-ID" sz="6000" dirty="0">
              <a:gradFill>
                <a:gsLst>
                  <a:gs pos="0">
                    <a:srgbClr val="937653"/>
                  </a:gs>
                  <a:gs pos="53000">
                    <a:srgbClr val="FFECC7"/>
                  </a:gs>
                  <a:gs pos="100000">
                    <a:srgbClr val="B78F63"/>
                  </a:gs>
                </a:gsLst>
                <a:lin ang="15600000" scaled="0"/>
              </a:gradFill>
              <a:latin typeface="Atteron Personal Use" panose="02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7014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A895A7-54B6-4BE1-BD6B-C813923CFB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68215C8-6D33-4D58-B2F7-C97279AF77CE}"/>
              </a:ext>
            </a:extLst>
          </p:cNvPr>
          <p:cNvGrpSpPr/>
          <p:nvPr/>
        </p:nvGrpSpPr>
        <p:grpSpPr>
          <a:xfrm>
            <a:off x="6553199" y="196850"/>
            <a:ext cx="5803901" cy="5168900"/>
            <a:chOff x="901699" y="844550"/>
            <a:chExt cx="5803901" cy="51689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54B57AC6-1B5F-4050-BAB3-F8DC8DE91F13}"/>
                </a:ext>
              </a:extLst>
            </p:cNvPr>
            <p:cNvSpPr/>
            <p:nvPr/>
          </p:nvSpPr>
          <p:spPr>
            <a:xfrm>
              <a:off x="901699" y="844550"/>
              <a:ext cx="5803901" cy="5168900"/>
            </a:xfrm>
            <a:prstGeom prst="rect">
              <a:avLst/>
            </a:prstGeom>
            <a:gradFill>
              <a:gsLst>
                <a:gs pos="0">
                  <a:srgbClr val="013D6F"/>
                </a:gs>
                <a:gs pos="100000">
                  <a:srgbClr val="012B4E"/>
                </a:gs>
              </a:gsLst>
              <a:lin ang="5400000" scaled="1"/>
            </a:gradFill>
            <a:ln w="38100">
              <a:gradFill>
                <a:gsLst>
                  <a:gs pos="15000">
                    <a:srgbClr val="B78F63"/>
                  </a:gs>
                  <a:gs pos="52200">
                    <a:srgbClr val="FFECC7"/>
                  </a:gs>
                  <a:gs pos="86000">
                    <a:srgbClr val="B78F63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22">
              <a:extLst>
                <a:ext uri="{FF2B5EF4-FFF2-40B4-BE49-F238E27FC236}">
                  <a16:creationId xmlns:a16="http://schemas.microsoft.com/office/drawing/2014/main" id="{11B37606-3433-4D54-919B-470FBCEC4DEF}"/>
                </a:ext>
              </a:extLst>
            </p:cNvPr>
            <p:cNvSpPr txBox="1"/>
            <p:nvPr/>
          </p:nvSpPr>
          <p:spPr>
            <a:xfrm>
              <a:off x="2739992" y="1465010"/>
              <a:ext cx="2127315" cy="138499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GB" sz="9000" b="1" spc="600" dirty="0">
                  <a:gradFill>
                    <a:gsLst>
                      <a:gs pos="53955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  <a:ea typeface="Inter SemiBold" panose="02000503000000020004" pitchFamily="2" charset="0"/>
                </a:rPr>
                <a:t>“</a:t>
              </a:r>
              <a:endParaRPr lang="en-US" sz="9000" b="1" spc="600" dirty="0">
                <a:gradFill>
                  <a:gsLst>
                    <a:gs pos="53955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  <a:ea typeface="Inter SemiBold" panose="02000503000000020004" pitchFamily="2" charset="0"/>
              </a:endParaRPr>
            </a:p>
          </p:txBody>
        </p:sp>
        <p:sp>
          <p:nvSpPr>
            <p:cNvPr id="5" name="TextBox 22">
              <a:extLst>
                <a:ext uri="{FF2B5EF4-FFF2-40B4-BE49-F238E27FC236}">
                  <a16:creationId xmlns:a16="http://schemas.microsoft.com/office/drawing/2014/main" id="{533616ED-2696-4FED-9E4F-E1E0556F787C}"/>
                </a:ext>
              </a:extLst>
            </p:cNvPr>
            <p:cNvSpPr txBox="1"/>
            <p:nvPr/>
          </p:nvSpPr>
          <p:spPr>
            <a:xfrm rot="10800000">
              <a:off x="3137720" y="4318667"/>
              <a:ext cx="1331859" cy="138499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GB" sz="9000" b="1" spc="600" dirty="0">
                  <a:gradFill>
                    <a:gsLst>
                      <a:gs pos="53955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  <a:ea typeface="Inter SemiBold" panose="02000503000000020004" pitchFamily="2" charset="0"/>
                </a:rPr>
                <a:t>“</a:t>
              </a:r>
              <a:endParaRPr lang="en-US" sz="9000" b="1" spc="600" dirty="0">
                <a:gradFill>
                  <a:gsLst>
                    <a:gs pos="53955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  <a:ea typeface="Inter SemiBold" panose="02000503000000020004" pitchFamily="2" charset="0"/>
              </a:endParaRPr>
            </a:p>
          </p:txBody>
        </p:sp>
        <p:sp>
          <p:nvSpPr>
            <p:cNvPr id="6" name="TextBox 22">
              <a:extLst>
                <a:ext uri="{FF2B5EF4-FFF2-40B4-BE49-F238E27FC236}">
                  <a16:creationId xmlns:a16="http://schemas.microsoft.com/office/drawing/2014/main" id="{57F80AF0-4B0B-473D-9787-9B03F2BDB7F6}"/>
                </a:ext>
              </a:extLst>
            </p:cNvPr>
            <p:cNvSpPr txBox="1"/>
            <p:nvPr/>
          </p:nvSpPr>
          <p:spPr>
            <a:xfrm>
              <a:off x="1536646" y="2157508"/>
              <a:ext cx="4534006" cy="236680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ct val="80000"/>
                </a:lnSpc>
                <a:spcBef>
                  <a:spcPts val="1000"/>
                </a:spcBef>
              </a:pPr>
              <a:endParaRPr lang="en-GB" sz="4000" dirty="0">
                <a:gradFill>
                  <a:gsLst>
                    <a:gs pos="53955">
                      <a:srgbClr val="FFECC7"/>
                    </a:gs>
                    <a:gs pos="0">
                      <a:srgbClr val="B78F63"/>
                    </a:gs>
                    <a:gs pos="99000">
                      <a:srgbClr val="B78F63"/>
                    </a:gs>
                  </a:gsLst>
                  <a:lin ang="3600000" scaled="0"/>
                </a:gradFill>
                <a:latin typeface="Atteron Personal Use" panose="02000500000000000000" pitchFamily="50" charset="0"/>
                <a:ea typeface="Inter SemiBold" panose="02000503000000020004" pitchFamily="2" charset="0"/>
              </a:endParaRPr>
            </a:p>
            <a:p>
              <a:pPr algn="ctr">
                <a:lnSpc>
                  <a:spcPct val="80000"/>
                </a:lnSpc>
                <a:spcBef>
                  <a:spcPts val="1000"/>
                </a:spcBef>
              </a:pPr>
              <a:r>
                <a:rPr lang="en-GB" sz="4000" dirty="0">
                  <a:gradFill>
                    <a:gsLst>
                      <a:gs pos="53955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  <a:ea typeface="Inter SemiBold" panose="02000503000000020004" pitchFamily="2" charset="0"/>
                </a:rPr>
                <a:t>Sicily teaches you</a:t>
              </a:r>
            </a:p>
            <a:p>
              <a:pPr algn="ctr">
                <a:lnSpc>
                  <a:spcPct val="80000"/>
                </a:lnSpc>
                <a:spcBef>
                  <a:spcPts val="1000"/>
                </a:spcBef>
              </a:pPr>
              <a:r>
                <a:rPr lang="en-GB" sz="4000" dirty="0">
                  <a:gradFill>
                    <a:gsLst>
                      <a:gs pos="53955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  <a:ea typeface="Inter SemiBold" panose="02000503000000020004" pitchFamily="2" charset="0"/>
                </a:rPr>
                <a:t>to live slowly and</a:t>
              </a:r>
            </a:p>
            <a:p>
              <a:pPr algn="ctr">
                <a:lnSpc>
                  <a:spcPct val="80000"/>
                </a:lnSpc>
                <a:spcBef>
                  <a:spcPts val="1000"/>
                </a:spcBef>
              </a:pPr>
              <a:r>
                <a:rPr lang="en-GB" sz="4000" dirty="0">
                  <a:gradFill>
                    <a:gsLst>
                      <a:gs pos="53955">
                        <a:srgbClr val="FFECC7"/>
                      </a:gs>
                      <a:gs pos="0">
                        <a:srgbClr val="B78F63"/>
                      </a:gs>
                      <a:gs pos="99000">
                        <a:srgbClr val="B78F63"/>
                      </a:gs>
                    </a:gsLst>
                    <a:lin ang="3600000" scaled="0"/>
                  </a:gradFill>
                  <a:latin typeface="Atteron Personal Use" panose="02000500000000000000" pitchFamily="50" charset="0"/>
                  <a:ea typeface="Inter SemiBold" panose="02000503000000020004" pitchFamily="2" charset="0"/>
                </a:rPr>
                <a:t>feel deeply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42714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15128</TotalTime>
  <Words>573</Words>
  <Application>Microsoft Macintosh PowerPoint</Application>
  <PresentationFormat>Widescreen</PresentationFormat>
  <Paragraphs>185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Abhaya Libre</vt:lpstr>
      <vt:lpstr>Aptos</vt:lpstr>
      <vt:lpstr>Arial</vt:lpstr>
      <vt:lpstr>Atteron Personal Use</vt:lpstr>
      <vt:lpstr>Calibri</vt:lpstr>
      <vt:lpstr>Calibri Light</vt:lpstr>
      <vt:lpstr>Geologica Thin</vt:lpstr>
      <vt:lpstr>Mercury SSm 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Qwiklabs</dc:creator>
  <cp:lastModifiedBy>Anamaria Fermesanu (1907760)</cp:lastModifiedBy>
  <cp:revision>110</cp:revision>
  <dcterms:created xsi:type="dcterms:W3CDTF">2024-02-07T07:11:12Z</dcterms:created>
  <dcterms:modified xsi:type="dcterms:W3CDTF">2025-12-11T13:03:09Z</dcterms:modified>
</cp:coreProperties>
</file>