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0"/>
  </p:notesMasterIdLst>
  <p:sldIdLst>
    <p:sldId id="256" r:id="rId5"/>
    <p:sldId id="349" r:id="rId6"/>
    <p:sldId id="350" r:id="rId7"/>
    <p:sldId id="378" r:id="rId8"/>
    <p:sldId id="400" r:id="rId9"/>
    <p:sldId id="379" r:id="rId10"/>
    <p:sldId id="351" r:id="rId11"/>
    <p:sldId id="352" r:id="rId12"/>
    <p:sldId id="380" r:id="rId13"/>
    <p:sldId id="382" r:id="rId14"/>
    <p:sldId id="383" r:id="rId15"/>
    <p:sldId id="384" r:id="rId16"/>
    <p:sldId id="385" r:id="rId17"/>
    <p:sldId id="386" r:id="rId18"/>
    <p:sldId id="387" r:id="rId19"/>
    <p:sldId id="388" r:id="rId20"/>
    <p:sldId id="389" r:id="rId21"/>
    <p:sldId id="361" r:id="rId22"/>
    <p:sldId id="365" r:id="rId23"/>
    <p:sldId id="366" r:id="rId24"/>
    <p:sldId id="367" r:id="rId25"/>
    <p:sldId id="368" r:id="rId26"/>
    <p:sldId id="391" r:id="rId27"/>
    <p:sldId id="397" r:id="rId28"/>
    <p:sldId id="390" r:id="rId29"/>
    <p:sldId id="372" r:id="rId30"/>
    <p:sldId id="373" r:id="rId31"/>
    <p:sldId id="374" r:id="rId32"/>
    <p:sldId id="394" r:id="rId33"/>
    <p:sldId id="398" r:id="rId34"/>
    <p:sldId id="392" r:id="rId35"/>
    <p:sldId id="375" r:id="rId36"/>
    <p:sldId id="376" r:id="rId37"/>
    <p:sldId id="358" r:id="rId38"/>
    <p:sldId id="268"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2" d="100"/>
          <a:sy n="92" d="100"/>
        </p:scale>
        <p:origin x="102" y="210"/>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_rels/drawing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FFF0A-9DB4-4E21-A427-6D3A1294FCD8}"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1AA12C75-C28D-4B0C-9FD0-8DCEC506604B}">
      <dgm:prSet/>
      <dgm:spPr/>
      <dgm:t>
        <a:bodyPr/>
        <a:lstStyle/>
        <a:p>
          <a:r>
            <a:rPr lang="en-GB"/>
            <a:t>To prepare you for professional legal practice</a:t>
          </a:r>
          <a:endParaRPr lang="en-US"/>
        </a:p>
      </dgm:t>
    </dgm:pt>
    <dgm:pt modelId="{9637047D-4DD7-401C-99CC-39A2A3636B23}" type="parTrans" cxnId="{2EC67946-DD52-4203-AAFF-CE1106F19ABE}">
      <dgm:prSet/>
      <dgm:spPr/>
      <dgm:t>
        <a:bodyPr/>
        <a:lstStyle/>
        <a:p>
          <a:endParaRPr lang="en-US"/>
        </a:p>
      </dgm:t>
    </dgm:pt>
    <dgm:pt modelId="{CC04879E-6773-4AF4-9A09-9F753081BEC7}" type="sibTrans" cxnId="{2EC67946-DD52-4203-AAFF-CE1106F19ABE}">
      <dgm:prSet/>
      <dgm:spPr/>
      <dgm:t>
        <a:bodyPr/>
        <a:lstStyle/>
        <a:p>
          <a:endParaRPr lang="en-US"/>
        </a:p>
      </dgm:t>
    </dgm:pt>
    <dgm:pt modelId="{CC203D6F-3F87-4592-B7F7-A62135259CF9}">
      <dgm:prSet/>
      <dgm:spPr/>
      <dgm:t>
        <a:bodyPr/>
        <a:lstStyle/>
        <a:p>
          <a:r>
            <a:rPr lang="en-GB" dirty="0"/>
            <a:t>To develop the relevant knowledge, understanding and skills relevant to legal practice and the relationship with the client</a:t>
          </a:r>
          <a:endParaRPr lang="en-US" dirty="0"/>
        </a:p>
      </dgm:t>
    </dgm:pt>
    <dgm:pt modelId="{4164C05A-D478-421B-9A6A-15A90D1A2E55}" type="parTrans" cxnId="{DBC6DF52-9B95-4C23-873B-52C6E093F818}">
      <dgm:prSet/>
      <dgm:spPr/>
      <dgm:t>
        <a:bodyPr/>
        <a:lstStyle/>
        <a:p>
          <a:endParaRPr lang="en-US"/>
        </a:p>
      </dgm:t>
    </dgm:pt>
    <dgm:pt modelId="{54A4314B-D70C-43BD-84CE-FC522AB6BE9D}" type="sibTrans" cxnId="{DBC6DF52-9B95-4C23-873B-52C6E093F818}">
      <dgm:prSet/>
      <dgm:spPr/>
      <dgm:t>
        <a:bodyPr/>
        <a:lstStyle/>
        <a:p>
          <a:endParaRPr lang="en-US"/>
        </a:p>
      </dgm:t>
    </dgm:pt>
    <dgm:pt modelId="{6218059B-116F-47D6-86C6-13DEAB6B2DDF}" type="pres">
      <dgm:prSet presAssocID="{3F4FFF0A-9DB4-4E21-A427-6D3A1294FCD8}" presName="hierChild1" presStyleCnt="0">
        <dgm:presLayoutVars>
          <dgm:chPref val="1"/>
          <dgm:dir/>
          <dgm:animOne val="branch"/>
          <dgm:animLvl val="lvl"/>
          <dgm:resizeHandles/>
        </dgm:presLayoutVars>
      </dgm:prSet>
      <dgm:spPr/>
    </dgm:pt>
    <dgm:pt modelId="{5EBD2373-B2DF-4C49-A589-D964949C59AD}" type="pres">
      <dgm:prSet presAssocID="{1AA12C75-C28D-4B0C-9FD0-8DCEC506604B}" presName="hierRoot1" presStyleCnt="0"/>
      <dgm:spPr/>
    </dgm:pt>
    <dgm:pt modelId="{B9F5B1AB-D431-472E-B3F3-3F7DBA77DB81}" type="pres">
      <dgm:prSet presAssocID="{1AA12C75-C28D-4B0C-9FD0-8DCEC506604B}" presName="composite" presStyleCnt="0"/>
      <dgm:spPr/>
    </dgm:pt>
    <dgm:pt modelId="{0985E263-8D25-4D9B-8217-0D3A6482223B}" type="pres">
      <dgm:prSet presAssocID="{1AA12C75-C28D-4B0C-9FD0-8DCEC506604B}" presName="background" presStyleLbl="node0" presStyleIdx="0" presStyleCnt="2"/>
      <dgm:spPr/>
    </dgm:pt>
    <dgm:pt modelId="{76AACABF-0495-4E37-9DA1-B204679DFE99}" type="pres">
      <dgm:prSet presAssocID="{1AA12C75-C28D-4B0C-9FD0-8DCEC506604B}" presName="text" presStyleLbl="fgAcc0" presStyleIdx="0" presStyleCnt="2">
        <dgm:presLayoutVars>
          <dgm:chPref val="3"/>
        </dgm:presLayoutVars>
      </dgm:prSet>
      <dgm:spPr/>
    </dgm:pt>
    <dgm:pt modelId="{95CD9B95-8E98-42FC-B566-51E342097430}" type="pres">
      <dgm:prSet presAssocID="{1AA12C75-C28D-4B0C-9FD0-8DCEC506604B}" presName="hierChild2" presStyleCnt="0"/>
      <dgm:spPr/>
    </dgm:pt>
    <dgm:pt modelId="{94950464-11EF-4F6F-9C66-5235F688557B}" type="pres">
      <dgm:prSet presAssocID="{CC203D6F-3F87-4592-B7F7-A62135259CF9}" presName="hierRoot1" presStyleCnt="0"/>
      <dgm:spPr/>
    </dgm:pt>
    <dgm:pt modelId="{06DF04CC-A557-4660-A229-1720BC0C34A4}" type="pres">
      <dgm:prSet presAssocID="{CC203D6F-3F87-4592-B7F7-A62135259CF9}" presName="composite" presStyleCnt="0"/>
      <dgm:spPr/>
    </dgm:pt>
    <dgm:pt modelId="{74547D46-62C9-4CA2-AF6B-7C1AA67636CB}" type="pres">
      <dgm:prSet presAssocID="{CC203D6F-3F87-4592-B7F7-A62135259CF9}" presName="background" presStyleLbl="node0" presStyleIdx="1" presStyleCnt="2"/>
      <dgm:spPr/>
    </dgm:pt>
    <dgm:pt modelId="{79DC29E2-FD75-4C9D-8E1A-91C1C93A546F}" type="pres">
      <dgm:prSet presAssocID="{CC203D6F-3F87-4592-B7F7-A62135259CF9}" presName="text" presStyleLbl="fgAcc0" presStyleIdx="1" presStyleCnt="2">
        <dgm:presLayoutVars>
          <dgm:chPref val="3"/>
        </dgm:presLayoutVars>
      </dgm:prSet>
      <dgm:spPr/>
    </dgm:pt>
    <dgm:pt modelId="{FA5EDF91-0079-450E-9D42-5E08533A9DC7}" type="pres">
      <dgm:prSet presAssocID="{CC203D6F-3F87-4592-B7F7-A62135259CF9}" presName="hierChild2" presStyleCnt="0"/>
      <dgm:spPr/>
    </dgm:pt>
  </dgm:ptLst>
  <dgm:cxnLst>
    <dgm:cxn modelId="{A9456004-362E-4C4A-85B2-E86DD8F37182}" type="presOf" srcId="{3F4FFF0A-9DB4-4E21-A427-6D3A1294FCD8}" destId="{6218059B-116F-47D6-86C6-13DEAB6B2DDF}" srcOrd="0" destOrd="0" presId="urn:microsoft.com/office/officeart/2005/8/layout/hierarchy1"/>
    <dgm:cxn modelId="{B0B7E539-FB41-445E-83D2-3968E91DA301}" type="presOf" srcId="{CC203D6F-3F87-4592-B7F7-A62135259CF9}" destId="{79DC29E2-FD75-4C9D-8E1A-91C1C93A546F}" srcOrd="0" destOrd="0" presId="urn:microsoft.com/office/officeart/2005/8/layout/hierarchy1"/>
    <dgm:cxn modelId="{2EC67946-DD52-4203-AAFF-CE1106F19ABE}" srcId="{3F4FFF0A-9DB4-4E21-A427-6D3A1294FCD8}" destId="{1AA12C75-C28D-4B0C-9FD0-8DCEC506604B}" srcOrd="0" destOrd="0" parTransId="{9637047D-4DD7-401C-99CC-39A2A3636B23}" sibTransId="{CC04879E-6773-4AF4-9A09-9F753081BEC7}"/>
    <dgm:cxn modelId="{DBC6DF52-9B95-4C23-873B-52C6E093F818}" srcId="{3F4FFF0A-9DB4-4E21-A427-6D3A1294FCD8}" destId="{CC203D6F-3F87-4592-B7F7-A62135259CF9}" srcOrd="1" destOrd="0" parTransId="{4164C05A-D478-421B-9A6A-15A90D1A2E55}" sibTransId="{54A4314B-D70C-43BD-84CE-FC522AB6BE9D}"/>
    <dgm:cxn modelId="{8C016DB9-67E9-4E10-B012-5670C5DE99F6}" type="presOf" srcId="{1AA12C75-C28D-4B0C-9FD0-8DCEC506604B}" destId="{76AACABF-0495-4E37-9DA1-B204679DFE99}" srcOrd="0" destOrd="0" presId="urn:microsoft.com/office/officeart/2005/8/layout/hierarchy1"/>
    <dgm:cxn modelId="{F26F8B03-6791-4F8A-8B37-7B84F995C1C5}" type="presParOf" srcId="{6218059B-116F-47D6-86C6-13DEAB6B2DDF}" destId="{5EBD2373-B2DF-4C49-A589-D964949C59AD}" srcOrd="0" destOrd="0" presId="urn:microsoft.com/office/officeart/2005/8/layout/hierarchy1"/>
    <dgm:cxn modelId="{BE34BD1F-7C98-4B91-AB9A-472541E0D613}" type="presParOf" srcId="{5EBD2373-B2DF-4C49-A589-D964949C59AD}" destId="{B9F5B1AB-D431-472E-B3F3-3F7DBA77DB81}" srcOrd="0" destOrd="0" presId="urn:microsoft.com/office/officeart/2005/8/layout/hierarchy1"/>
    <dgm:cxn modelId="{E31482EB-7A11-4B0F-B8B0-D282628C3B8F}" type="presParOf" srcId="{B9F5B1AB-D431-472E-B3F3-3F7DBA77DB81}" destId="{0985E263-8D25-4D9B-8217-0D3A6482223B}" srcOrd="0" destOrd="0" presId="urn:microsoft.com/office/officeart/2005/8/layout/hierarchy1"/>
    <dgm:cxn modelId="{C2548D19-2E8B-4473-9AC0-A9A9713CBDC9}" type="presParOf" srcId="{B9F5B1AB-D431-472E-B3F3-3F7DBA77DB81}" destId="{76AACABF-0495-4E37-9DA1-B204679DFE99}" srcOrd="1" destOrd="0" presId="urn:microsoft.com/office/officeart/2005/8/layout/hierarchy1"/>
    <dgm:cxn modelId="{FDA6782E-C2B4-4C7F-A70C-4EE7DA1A9D2D}" type="presParOf" srcId="{5EBD2373-B2DF-4C49-A589-D964949C59AD}" destId="{95CD9B95-8E98-42FC-B566-51E342097430}" srcOrd="1" destOrd="0" presId="urn:microsoft.com/office/officeart/2005/8/layout/hierarchy1"/>
    <dgm:cxn modelId="{4814539F-2177-4BE3-BF01-24E0765759D1}" type="presParOf" srcId="{6218059B-116F-47D6-86C6-13DEAB6B2DDF}" destId="{94950464-11EF-4F6F-9C66-5235F688557B}" srcOrd="1" destOrd="0" presId="urn:microsoft.com/office/officeart/2005/8/layout/hierarchy1"/>
    <dgm:cxn modelId="{946A6609-2901-436B-AEFD-8DA1170D0B7C}" type="presParOf" srcId="{94950464-11EF-4F6F-9C66-5235F688557B}" destId="{06DF04CC-A557-4660-A229-1720BC0C34A4}" srcOrd="0" destOrd="0" presId="urn:microsoft.com/office/officeart/2005/8/layout/hierarchy1"/>
    <dgm:cxn modelId="{4ABE1D0C-2274-4CCF-B7DC-A24A1898B8ED}" type="presParOf" srcId="{06DF04CC-A557-4660-A229-1720BC0C34A4}" destId="{74547D46-62C9-4CA2-AF6B-7C1AA67636CB}" srcOrd="0" destOrd="0" presId="urn:microsoft.com/office/officeart/2005/8/layout/hierarchy1"/>
    <dgm:cxn modelId="{8BC9486A-C26B-4850-8C94-E4F384172EAB}" type="presParOf" srcId="{06DF04CC-A557-4660-A229-1720BC0C34A4}" destId="{79DC29E2-FD75-4C9D-8E1A-91C1C93A546F}" srcOrd="1" destOrd="0" presId="urn:microsoft.com/office/officeart/2005/8/layout/hierarchy1"/>
    <dgm:cxn modelId="{02E59669-746A-485C-B104-7C819A864C05}" type="presParOf" srcId="{94950464-11EF-4F6F-9C66-5235F688557B}" destId="{FA5EDF91-0079-450E-9D42-5E08533A9DC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430A59-30D9-4B00-99ED-854F0B4F6D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690547-A80E-4D51-8972-485AA35E7326}">
      <dgm:prSet/>
      <dgm:spPr/>
      <dgm:t>
        <a:bodyPr/>
        <a:lstStyle/>
        <a:p>
          <a:r>
            <a:rPr lang="en-GB" dirty="0"/>
            <a:t>Solicitors Act 1974</a:t>
          </a:r>
          <a:endParaRPr lang="en-US" dirty="0"/>
        </a:p>
      </dgm:t>
    </dgm:pt>
    <dgm:pt modelId="{36A5DA62-79AB-490E-A736-09ECBA7ADF47}" type="parTrans" cxnId="{F1909F9E-4508-4D8F-BCEB-D43DD97F4626}">
      <dgm:prSet/>
      <dgm:spPr/>
      <dgm:t>
        <a:bodyPr/>
        <a:lstStyle/>
        <a:p>
          <a:endParaRPr lang="en-US"/>
        </a:p>
      </dgm:t>
    </dgm:pt>
    <dgm:pt modelId="{AC52A178-DE93-434C-B8EC-F255201E9E38}" type="sibTrans" cxnId="{F1909F9E-4508-4D8F-BCEB-D43DD97F4626}">
      <dgm:prSet/>
      <dgm:spPr/>
      <dgm:t>
        <a:bodyPr/>
        <a:lstStyle/>
        <a:p>
          <a:endParaRPr lang="en-US"/>
        </a:p>
      </dgm:t>
    </dgm:pt>
    <dgm:pt modelId="{7CD03BF5-1614-4D90-A864-BD2984275AA9}">
      <dgm:prSet/>
      <dgm:spPr/>
      <dgm:t>
        <a:bodyPr/>
        <a:lstStyle/>
        <a:p>
          <a:r>
            <a:rPr lang="en-GB"/>
            <a:t>Financial Services Act 2012</a:t>
          </a:r>
          <a:endParaRPr lang="en-US"/>
        </a:p>
      </dgm:t>
    </dgm:pt>
    <dgm:pt modelId="{A71BC4E2-2D99-4437-8B8A-DA207EC1056C}" type="parTrans" cxnId="{4A5EEBBE-A64C-4804-95E5-9BC95D876CA3}">
      <dgm:prSet/>
      <dgm:spPr/>
      <dgm:t>
        <a:bodyPr/>
        <a:lstStyle/>
        <a:p>
          <a:endParaRPr lang="en-US"/>
        </a:p>
      </dgm:t>
    </dgm:pt>
    <dgm:pt modelId="{DC8022BF-46D0-4EC4-9033-B4A03E30EE2A}" type="sibTrans" cxnId="{4A5EEBBE-A64C-4804-95E5-9BC95D876CA3}">
      <dgm:prSet/>
      <dgm:spPr/>
      <dgm:t>
        <a:bodyPr/>
        <a:lstStyle/>
        <a:p>
          <a:endParaRPr lang="en-US"/>
        </a:p>
      </dgm:t>
    </dgm:pt>
    <dgm:pt modelId="{7720A725-4A8E-4AB1-8369-312D1893F498}">
      <dgm:prSet/>
      <dgm:spPr/>
      <dgm:t>
        <a:bodyPr/>
        <a:lstStyle/>
        <a:p>
          <a:r>
            <a:rPr lang="en-GB"/>
            <a:t>Legal Aid, Sentencing and Punishment of Offenders Act 2012</a:t>
          </a:r>
          <a:endParaRPr lang="en-US"/>
        </a:p>
      </dgm:t>
    </dgm:pt>
    <dgm:pt modelId="{C720465D-CB0D-43AB-AFB6-5AA106C262DB}" type="parTrans" cxnId="{0DF05EB8-5E31-4018-A1CA-BE23D6B87975}">
      <dgm:prSet/>
      <dgm:spPr/>
      <dgm:t>
        <a:bodyPr/>
        <a:lstStyle/>
        <a:p>
          <a:endParaRPr lang="en-US"/>
        </a:p>
      </dgm:t>
    </dgm:pt>
    <dgm:pt modelId="{E057421D-DF8C-4861-806E-900DB18917AD}" type="sibTrans" cxnId="{0DF05EB8-5E31-4018-A1CA-BE23D6B87975}">
      <dgm:prSet/>
      <dgm:spPr/>
      <dgm:t>
        <a:bodyPr/>
        <a:lstStyle/>
        <a:p>
          <a:endParaRPr lang="en-US"/>
        </a:p>
      </dgm:t>
    </dgm:pt>
    <dgm:pt modelId="{2F5A22AA-0332-4400-8D8C-99AFEE2445A6}">
      <dgm:prSet/>
      <dgm:spPr/>
      <dgm:t>
        <a:bodyPr/>
        <a:lstStyle/>
        <a:p>
          <a:r>
            <a:rPr lang="en-GB"/>
            <a:t>Proceeds of Crime Act 2002</a:t>
          </a:r>
          <a:endParaRPr lang="en-US"/>
        </a:p>
      </dgm:t>
    </dgm:pt>
    <dgm:pt modelId="{2F68A7AC-0845-4668-A304-524FA36C4F53}" type="parTrans" cxnId="{C012C060-6D1A-4DE0-9846-3023D8048A0C}">
      <dgm:prSet/>
      <dgm:spPr/>
      <dgm:t>
        <a:bodyPr/>
        <a:lstStyle/>
        <a:p>
          <a:endParaRPr lang="en-US"/>
        </a:p>
      </dgm:t>
    </dgm:pt>
    <dgm:pt modelId="{B7B9A4E1-EB96-4100-8585-D05D2219DA7F}" type="sibTrans" cxnId="{C012C060-6D1A-4DE0-9846-3023D8048A0C}">
      <dgm:prSet/>
      <dgm:spPr/>
      <dgm:t>
        <a:bodyPr/>
        <a:lstStyle/>
        <a:p>
          <a:endParaRPr lang="en-US"/>
        </a:p>
      </dgm:t>
    </dgm:pt>
    <dgm:pt modelId="{56AA87BF-AB19-419F-89F7-AB7221A87C23}">
      <dgm:prSet/>
      <dgm:spPr/>
      <dgm:t>
        <a:bodyPr/>
        <a:lstStyle/>
        <a:p>
          <a:r>
            <a:rPr lang="en-US" dirty="0"/>
            <a:t>Legal Services Act 2007</a:t>
          </a:r>
        </a:p>
      </dgm:t>
    </dgm:pt>
    <dgm:pt modelId="{96B8BBA1-259E-438A-A284-B3594C3053C4}" type="parTrans" cxnId="{69DB4A2D-61E6-45A7-9611-8300A3805FAE}">
      <dgm:prSet/>
      <dgm:spPr/>
      <dgm:t>
        <a:bodyPr/>
        <a:lstStyle/>
        <a:p>
          <a:endParaRPr lang="en-GB"/>
        </a:p>
      </dgm:t>
    </dgm:pt>
    <dgm:pt modelId="{50445F4B-64A6-4E3F-B1F9-0C0EFFA094D1}" type="sibTrans" cxnId="{69DB4A2D-61E6-45A7-9611-8300A3805FAE}">
      <dgm:prSet/>
      <dgm:spPr/>
      <dgm:t>
        <a:bodyPr/>
        <a:lstStyle/>
        <a:p>
          <a:endParaRPr lang="en-GB"/>
        </a:p>
      </dgm:t>
    </dgm:pt>
    <dgm:pt modelId="{4B41FD16-F3B4-4324-A18F-8E98718C71FD}">
      <dgm:prSet/>
      <dgm:spPr/>
      <dgm:t>
        <a:bodyPr/>
        <a:lstStyle/>
        <a:p>
          <a:r>
            <a:rPr lang="en-GB"/>
            <a:t>Courts </a:t>
          </a:r>
          <a:r>
            <a:rPr lang="en-GB" dirty="0"/>
            <a:t>and Legal Services Act 1990</a:t>
          </a:r>
          <a:endParaRPr lang="en-US" dirty="0"/>
        </a:p>
      </dgm:t>
    </dgm:pt>
    <dgm:pt modelId="{F169A2B7-F35F-4B26-B044-16AB3EF33340}" type="parTrans" cxnId="{36B5F649-682A-4DE6-A31D-D12EB6B8C795}">
      <dgm:prSet/>
      <dgm:spPr/>
      <dgm:t>
        <a:bodyPr/>
        <a:lstStyle/>
        <a:p>
          <a:endParaRPr lang="en-GB"/>
        </a:p>
      </dgm:t>
    </dgm:pt>
    <dgm:pt modelId="{CC515841-1F92-4830-B008-22C678FA42DD}" type="sibTrans" cxnId="{36B5F649-682A-4DE6-A31D-D12EB6B8C795}">
      <dgm:prSet/>
      <dgm:spPr/>
      <dgm:t>
        <a:bodyPr/>
        <a:lstStyle/>
        <a:p>
          <a:endParaRPr lang="en-GB"/>
        </a:p>
      </dgm:t>
    </dgm:pt>
    <dgm:pt modelId="{1667B1F8-55C5-45BF-AF54-D1EB16E4E604}" type="pres">
      <dgm:prSet presAssocID="{26430A59-30D9-4B00-99ED-854F0B4F6DA8}" presName="linear" presStyleCnt="0">
        <dgm:presLayoutVars>
          <dgm:animLvl val="lvl"/>
          <dgm:resizeHandles val="exact"/>
        </dgm:presLayoutVars>
      </dgm:prSet>
      <dgm:spPr/>
    </dgm:pt>
    <dgm:pt modelId="{CCF4EF78-CA52-4E99-A196-8D811E015BB3}" type="pres">
      <dgm:prSet presAssocID="{56690547-A80E-4D51-8972-485AA35E7326}" presName="parentText" presStyleLbl="node1" presStyleIdx="0" presStyleCnt="6">
        <dgm:presLayoutVars>
          <dgm:chMax val="0"/>
          <dgm:bulletEnabled val="1"/>
        </dgm:presLayoutVars>
      </dgm:prSet>
      <dgm:spPr/>
    </dgm:pt>
    <dgm:pt modelId="{51378B26-27E9-4353-AD94-CECADE29B46A}" type="pres">
      <dgm:prSet presAssocID="{AC52A178-DE93-434C-B8EC-F255201E9E38}" presName="spacer" presStyleCnt="0"/>
      <dgm:spPr/>
    </dgm:pt>
    <dgm:pt modelId="{D6B8193D-539D-4412-BA95-528E36E6C1CC}" type="pres">
      <dgm:prSet presAssocID="{4B41FD16-F3B4-4324-A18F-8E98718C71FD}" presName="parentText" presStyleLbl="node1" presStyleIdx="1" presStyleCnt="6">
        <dgm:presLayoutVars>
          <dgm:chMax val="0"/>
          <dgm:bulletEnabled val="1"/>
        </dgm:presLayoutVars>
      </dgm:prSet>
      <dgm:spPr/>
    </dgm:pt>
    <dgm:pt modelId="{75AC669B-3605-4B03-9B0E-2FAEBDCBE93B}" type="pres">
      <dgm:prSet presAssocID="{CC515841-1F92-4830-B008-22C678FA42DD}" presName="spacer" presStyleCnt="0"/>
      <dgm:spPr/>
    </dgm:pt>
    <dgm:pt modelId="{7BC808D4-AE9B-4387-B21B-C65E305682C5}" type="pres">
      <dgm:prSet presAssocID="{56AA87BF-AB19-419F-89F7-AB7221A87C23}" presName="parentText" presStyleLbl="node1" presStyleIdx="2" presStyleCnt="6">
        <dgm:presLayoutVars>
          <dgm:chMax val="0"/>
          <dgm:bulletEnabled val="1"/>
        </dgm:presLayoutVars>
      </dgm:prSet>
      <dgm:spPr/>
    </dgm:pt>
    <dgm:pt modelId="{A968D936-F695-492A-8450-1FCC9E8F89C4}" type="pres">
      <dgm:prSet presAssocID="{50445F4B-64A6-4E3F-B1F9-0C0EFFA094D1}" presName="spacer" presStyleCnt="0"/>
      <dgm:spPr/>
    </dgm:pt>
    <dgm:pt modelId="{378DB8EE-6401-4FBC-91FE-961DB69B6198}" type="pres">
      <dgm:prSet presAssocID="{7CD03BF5-1614-4D90-A864-BD2984275AA9}" presName="parentText" presStyleLbl="node1" presStyleIdx="3" presStyleCnt="6">
        <dgm:presLayoutVars>
          <dgm:chMax val="0"/>
          <dgm:bulletEnabled val="1"/>
        </dgm:presLayoutVars>
      </dgm:prSet>
      <dgm:spPr/>
    </dgm:pt>
    <dgm:pt modelId="{62E1879F-C8AD-47A9-BA10-1E18641FB842}" type="pres">
      <dgm:prSet presAssocID="{DC8022BF-46D0-4EC4-9033-B4A03E30EE2A}" presName="spacer" presStyleCnt="0"/>
      <dgm:spPr/>
    </dgm:pt>
    <dgm:pt modelId="{E4C92C14-02E9-4C66-8F3A-7896F33EAD26}" type="pres">
      <dgm:prSet presAssocID="{7720A725-4A8E-4AB1-8369-312D1893F498}" presName="parentText" presStyleLbl="node1" presStyleIdx="4" presStyleCnt="6">
        <dgm:presLayoutVars>
          <dgm:chMax val="0"/>
          <dgm:bulletEnabled val="1"/>
        </dgm:presLayoutVars>
      </dgm:prSet>
      <dgm:spPr/>
    </dgm:pt>
    <dgm:pt modelId="{613C0DED-9562-457F-AA71-80E31C2341A3}" type="pres">
      <dgm:prSet presAssocID="{E057421D-DF8C-4861-806E-900DB18917AD}" presName="spacer" presStyleCnt="0"/>
      <dgm:spPr/>
    </dgm:pt>
    <dgm:pt modelId="{0672D5EA-018D-4AB9-9DB9-37B64BABDE15}" type="pres">
      <dgm:prSet presAssocID="{2F5A22AA-0332-4400-8D8C-99AFEE2445A6}" presName="parentText" presStyleLbl="node1" presStyleIdx="5" presStyleCnt="6">
        <dgm:presLayoutVars>
          <dgm:chMax val="0"/>
          <dgm:bulletEnabled val="1"/>
        </dgm:presLayoutVars>
      </dgm:prSet>
      <dgm:spPr/>
    </dgm:pt>
  </dgm:ptLst>
  <dgm:cxnLst>
    <dgm:cxn modelId="{69DB4A2D-61E6-45A7-9611-8300A3805FAE}" srcId="{26430A59-30D9-4B00-99ED-854F0B4F6DA8}" destId="{56AA87BF-AB19-419F-89F7-AB7221A87C23}" srcOrd="2" destOrd="0" parTransId="{96B8BBA1-259E-438A-A284-B3594C3053C4}" sibTransId="{50445F4B-64A6-4E3F-B1F9-0C0EFFA094D1}"/>
    <dgm:cxn modelId="{E4FEB035-D44A-40E4-B413-4568E19594F9}" type="presOf" srcId="{2F5A22AA-0332-4400-8D8C-99AFEE2445A6}" destId="{0672D5EA-018D-4AB9-9DB9-37B64BABDE15}" srcOrd="0" destOrd="0" presId="urn:microsoft.com/office/officeart/2005/8/layout/vList2"/>
    <dgm:cxn modelId="{51BB9D40-3027-4FB8-95DE-40DEE8E26F4A}" type="presOf" srcId="{4B41FD16-F3B4-4324-A18F-8E98718C71FD}" destId="{D6B8193D-539D-4412-BA95-528E36E6C1CC}" srcOrd="0" destOrd="0" presId="urn:microsoft.com/office/officeart/2005/8/layout/vList2"/>
    <dgm:cxn modelId="{C012C060-6D1A-4DE0-9846-3023D8048A0C}" srcId="{26430A59-30D9-4B00-99ED-854F0B4F6DA8}" destId="{2F5A22AA-0332-4400-8D8C-99AFEE2445A6}" srcOrd="5" destOrd="0" parTransId="{2F68A7AC-0845-4668-A304-524FA36C4F53}" sibTransId="{B7B9A4E1-EB96-4100-8585-D05D2219DA7F}"/>
    <dgm:cxn modelId="{1CBF1B41-7F1F-4A56-8F97-3A3199F7BF38}" type="presOf" srcId="{7CD03BF5-1614-4D90-A864-BD2984275AA9}" destId="{378DB8EE-6401-4FBC-91FE-961DB69B6198}" srcOrd="0" destOrd="0" presId="urn:microsoft.com/office/officeart/2005/8/layout/vList2"/>
    <dgm:cxn modelId="{21DD1944-DC56-45F1-A5A2-72174AC5ACFC}" type="presOf" srcId="{56AA87BF-AB19-419F-89F7-AB7221A87C23}" destId="{7BC808D4-AE9B-4387-B21B-C65E305682C5}" srcOrd="0" destOrd="0" presId="urn:microsoft.com/office/officeart/2005/8/layout/vList2"/>
    <dgm:cxn modelId="{36B5F649-682A-4DE6-A31D-D12EB6B8C795}" srcId="{26430A59-30D9-4B00-99ED-854F0B4F6DA8}" destId="{4B41FD16-F3B4-4324-A18F-8E98718C71FD}" srcOrd="1" destOrd="0" parTransId="{F169A2B7-F35F-4B26-B044-16AB3EF33340}" sibTransId="{CC515841-1F92-4830-B008-22C678FA42DD}"/>
    <dgm:cxn modelId="{57F40590-D912-4068-9CA0-E53E8CFD599E}" type="presOf" srcId="{7720A725-4A8E-4AB1-8369-312D1893F498}" destId="{E4C92C14-02E9-4C66-8F3A-7896F33EAD26}" srcOrd="0" destOrd="0" presId="urn:microsoft.com/office/officeart/2005/8/layout/vList2"/>
    <dgm:cxn modelId="{F1909F9E-4508-4D8F-BCEB-D43DD97F4626}" srcId="{26430A59-30D9-4B00-99ED-854F0B4F6DA8}" destId="{56690547-A80E-4D51-8972-485AA35E7326}" srcOrd="0" destOrd="0" parTransId="{36A5DA62-79AB-490E-A736-09ECBA7ADF47}" sibTransId="{AC52A178-DE93-434C-B8EC-F255201E9E38}"/>
    <dgm:cxn modelId="{0DF05EB8-5E31-4018-A1CA-BE23D6B87975}" srcId="{26430A59-30D9-4B00-99ED-854F0B4F6DA8}" destId="{7720A725-4A8E-4AB1-8369-312D1893F498}" srcOrd="4" destOrd="0" parTransId="{C720465D-CB0D-43AB-AFB6-5AA106C262DB}" sibTransId="{E057421D-DF8C-4861-806E-900DB18917AD}"/>
    <dgm:cxn modelId="{4A5EEBBE-A64C-4804-95E5-9BC95D876CA3}" srcId="{26430A59-30D9-4B00-99ED-854F0B4F6DA8}" destId="{7CD03BF5-1614-4D90-A864-BD2984275AA9}" srcOrd="3" destOrd="0" parTransId="{A71BC4E2-2D99-4437-8B8A-DA207EC1056C}" sibTransId="{DC8022BF-46D0-4EC4-9033-B4A03E30EE2A}"/>
    <dgm:cxn modelId="{8503BBD7-B822-4F72-9E08-97B7532D187D}" type="presOf" srcId="{26430A59-30D9-4B00-99ED-854F0B4F6DA8}" destId="{1667B1F8-55C5-45BF-AF54-D1EB16E4E604}" srcOrd="0" destOrd="0" presId="urn:microsoft.com/office/officeart/2005/8/layout/vList2"/>
    <dgm:cxn modelId="{D72D46E9-B437-4064-AA1F-F8374ABC33A5}" type="presOf" srcId="{56690547-A80E-4D51-8972-485AA35E7326}" destId="{CCF4EF78-CA52-4E99-A196-8D811E015BB3}" srcOrd="0" destOrd="0" presId="urn:microsoft.com/office/officeart/2005/8/layout/vList2"/>
    <dgm:cxn modelId="{77889B0F-5A68-498B-A300-8DC81FDF166C}" type="presParOf" srcId="{1667B1F8-55C5-45BF-AF54-D1EB16E4E604}" destId="{CCF4EF78-CA52-4E99-A196-8D811E015BB3}" srcOrd="0" destOrd="0" presId="urn:microsoft.com/office/officeart/2005/8/layout/vList2"/>
    <dgm:cxn modelId="{23E2BF18-C303-4325-B249-D9704548AB1C}" type="presParOf" srcId="{1667B1F8-55C5-45BF-AF54-D1EB16E4E604}" destId="{51378B26-27E9-4353-AD94-CECADE29B46A}" srcOrd="1" destOrd="0" presId="urn:microsoft.com/office/officeart/2005/8/layout/vList2"/>
    <dgm:cxn modelId="{EAA520DB-B7A3-4E3F-9250-5C4ED92BD1B1}" type="presParOf" srcId="{1667B1F8-55C5-45BF-AF54-D1EB16E4E604}" destId="{D6B8193D-539D-4412-BA95-528E36E6C1CC}" srcOrd="2" destOrd="0" presId="urn:microsoft.com/office/officeart/2005/8/layout/vList2"/>
    <dgm:cxn modelId="{BB6E6DBA-1DB0-48F8-9F36-CE62F1CE0C26}" type="presParOf" srcId="{1667B1F8-55C5-45BF-AF54-D1EB16E4E604}" destId="{75AC669B-3605-4B03-9B0E-2FAEBDCBE93B}" srcOrd="3" destOrd="0" presId="urn:microsoft.com/office/officeart/2005/8/layout/vList2"/>
    <dgm:cxn modelId="{1E8670B2-2281-4DD3-B348-7FF4A3702DD2}" type="presParOf" srcId="{1667B1F8-55C5-45BF-AF54-D1EB16E4E604}" destId="{7BC808D4-AE9B-4387-B21B-C65E305682C5}" srcOrd="4" destOrd="0" presId="urn:microsoft.com/office/officeart/2005/8/layout/vList2"/>
    <dgm:cxn modelId="{CB23593B-A978-4471-9AC8-BB7D005A4699}" type="presParOf" srcId="{1667B1F8-55C5-45BF-AF54-D1EB16E4E604}" destId="{A968D936-F695-492A-8450-1FCC9E8F89C4}" srcOrd="5" destOrd="0" presId="urn:microsoft.com/office/officeart/2005/8/layout/vList2"/>
    <dgm:cxn modelId="{A7C05E8C-0823-4183-ABB0-481A7D082F7C}" type="presParOf" srcId="{1667B1F8-55C5-45BF-AF54-D1EB16E4E604}" destId="{378DB8EE-6401-4FBC-91FE-961DB69B6198}" srcOrd="6" destOrd="0" presId="urn:microsoft.com/office/officeart/2005/8/layout/vList2"/>
    <dgm:cxn modelId="{3D34547E-AF1E-4D2B-979B-067877C1F3A3}" type="presParOf" srcId="{1667B1F8-55C5-45BF-AF54-D1EB16E4E604}" destId="{62E1879F-C8AD-47A9-BA10-1E18641FB842}" srcOrd="7" destOrd="0" presId="urn:microsoft.com/office/officeart/2005/8/layout/vList2"/>
    <dgm:cxn modelId="{C3097EB0-4367-415D-8C0C-65100474194E}" type="presParOf" srcId="{1667B1F8-55C5-45BF-AF54-D1EB16E4E604}" destId="{E4C92C14-02E9-4C66-8F3A-7896F33EAD26}" srcOrd="8" destOrd="0" presId="urn:microsoft.com/office/officeart/2005/8/layout/vList2"/>
    <dgm:cxn modelId="{38671F1D-615D-42DF-A956-AA21110E6D15}" type="presParOf" srcId="{1667B1F8-55C5-45BF-AF54-D1EB16E4E604}" destId="{613C0DED-9562-457F-AA71-80E31C2341A3}" srcOrd="9" destOrd="0" presId="urn:microsoft.com/office/officeart/2005/8/layout/vList2"/>
    <dgm:cxn modelId="{D4FA5FEB-5D6C-4BBE-8A48-30DDD9642525}" type="presParOf" srcId="{1667B1F8-55C5-45BF-AF54-D1EB16E4E604}" destId="{0672D5EA-018D-4AB9-9DB9-37B64BABDE1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F544FE-6BD1-494F-82C7-BC144BF49C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FB49E5-7F03-4939-9ADF-D541284DF405}">
      <dgm:prSet/>
      <dgm:spPr/>
      <dgm:t>
        <a:bodyPr/>
        <a:lstStyle/>
        <a:p>
          <a:r>
            <a:rPr lang="en-GB"/>
            <a:t>In a way that upholds the rule of law and the proper administration of justice;</a:t>
          </a:r>
          <a:endParaRPr lang="en-US"/>
        </a:p>
      </dgm:t>
    </dgm:pt>
    <dgm:pt modelId="{7003AF90-45C0-441F-A90A-278A466B3ECD}" type="parTrans" cxnId="{1B939A6C-E247-4B93-AA9B-367B44357AAF}">
      <dgm:prSet/>
      <dgm:spPr/>
      <dgm:t>
        <a:bodyPr/>
        <a:lstStyle/>
        <a:p>
          <a:endParaRPr lang="en-US"/>
        </a:p>
      </dgm:t>
    </dgm:pt>
    <dgm:pt modelId="{F5BC23B0-CE89-41EB-869A-51DB9E174983}" type="sibTrans" cxnId="{1B939A6C-E247-4B93-AA9B-367B44357AAF}">
      <dgm:prSet/>
      <dgm:spPr/>
      <dgm:t>
        <a:bodyPr/>
        <a:lstStyle/>
        <a:p>
          <a:endParaRPr lang="en-US"/>
        </a:p>
      </dgm:t>
    </dgm:pt>
    <dgm:pt modelId="{CC395EB8-5EB6-481C-B890-7D20351CDBAF}">
      <dgm:prSet/>
      <dgm:spPr/>
      <dgm:t>
        <a:bodyPr/>
        <a:lstStyle/>
        <a:p>
          <a:r>
            <a:rPr lang="en-GB"/>
            <a:t>In a way that upholds public trust and confidence in the solicitors’ profession and in legal services provided by authorised persons;</a:t>
          </a:r>
          <a:endParaRPr lang="en-US"/>
        </a:p>
      </dgm:t>
    </dgm:pt>
    <dgm:pt modelId="{FCA3F3B5-37EA-4AC7-9C31-FA19FE02BA1B}" type="parTrans" cxnId="{A3931DA6-0634-40E4-B762-EF8872031518}">
      <dgm:prSet/>
      <dgm:spPr/>
      <dgm:t>
        <a:bodyPr/>
        <a:lstStyle/>
        <a:p>
          <a:endParaRPr lang="en-US"/>
        </a:p>
      </dgm:t>
    </dgm:pt>
    <dgm:pt modelId="{E8110020-B352-4325-B0CB-5EF1D472D737}" type="sibTrans" cxnId="{A3931DA6-0634-40E4-B762-EF8872031518}">
      <dgm:prSet/>
      <dgm:spPr/>
      <dgm:t>
        <a:bodyPr/>
        <a:lstStyle/>
        <a:p>
          <a:endParaRPr lang="en-US"/>
        </a:p>
      </dgm:t>
    </dgm:pt>
    <dgm:pt modelId="{3074DBCA-26B4-42CE-B8E7-7BE8573F7699}">
      <dgm:prSet/>
      <dgm:spPr/>
      <dgm:t>
        <a:bodyPr/>
        <a:lstStyle/>
        <a:p>
          <a:r>
            <a:rPr lang="en-GB"/>
            <a:t>With independence;</a:t>
          </a:r>
          <a:endParaRPr lang="en-US"/>
        </a:p>
      </dgm:t>
    </dgm:pt>
    <dgm:pt modelId="{711F9851-F686-4A51-BCCD-F666878FEC79}" type="parTrans" cxnId="{05DDAA10-7E1B-4A71-A757-450004FE55E3}">
      <dgm:prSet/>
      <dgm:spPr/>
      <dgm:t>
        <a:bodyPr/>
        <a:lstStyle/>
        <a:p>
          <a:endParaRPr lang="en-US"/>
        </a:p>
      </dgm:t>
    </dgm:pt>
    <dgm:pt modelId="{4A270F78-6966-40A6-A9BB-B74E5E6FA6D0}" type="sibTrans" cxnId="{05DDAA10-7E1B-4A71-A757-450004FE55E3}">
      <dgm:prSet/>
      <dgm:spPr/>
      <dgm:t>
        <a:bodyPr/>
        <a:lstStyle/>
        <a:p>
          <a:endParaRPr lang="en-US"/>
        </a:p>
      </dgm:t>
    </dgm:pt>
    <dgm:pt modelId="{EA380ECE-4FD6-45EE-B438-DB3A406B98AD}">
      <dgm:prSet/>
      <dgm:spPr/>
      <dgm:t>
        <a:bodyPr/>
        <a:lstStyle/>
        <a:p>
          <a:r>
            <a:rPr lang="en-GB" dirty="0"/>
            <a:t>With honesty;</a:t>
          </a:r>
          <a:endParaRPr lang="en-US" dirty="0"/>
        </a:p>
      </dgm:t>
    </dgm:pt>
    <dgm:pt modelId="{EDBD078C-B678-4B52-92FD-93C31DF5E11E}" type="parTrans" cxnId="{FE00ED48-D177-4C32-AC48-2679A4103450}">
      <dgm:prSet/>
      <dgm:spPr/>
      <dgm:t>
        <a:bodyPr/>
        <a:lstStyle/>
        <a:p>
          <a:endParaRPr lang="en-US"/>
        </a:p>
      </dgm:t>
    </dgm:pt>
    <dgm:pt modelId="{D8C3E6A8-4FE0-4102-B352-8700E2428F72}" type="sibTrans" cxnId="{FE00ED48-D177-4C32-AC48-2679A4103450}">
      <dgm:prSet/>
      <dgm:spPr/>
      <dgm:t>
        <a:bodyPr/>
        <a:lstStyle/>
        <a:p>
          <a:endParaRPr lang="en-US"/>
        </a:p>
      </dgm:t>
    </dgm:pt>
    <dgm:pt modelId="{4B7780E2-A9ED-43FD-8E34-5800A4B309A2}">
      <dgm:prSet/>
      <dgm:spPr/>
      <dgm:t>
        <a:bodyPr/>
        <a:lstStyle/>
        <a:p>
          <a:r>
            <a:rPr lang="en-GB"/>
            <a:t>With integrity;</a:t>
          </a:r>
          <a:endParaRPr lang="en-US"/>
        </a:p>
      </dgm:t>
    </dgm:pt>
    <dgm:pt modelId="{AEF5BA22-04FE-4BB2-8C80-153CC10D8818}" type="parTrans" cxnId="{5B29513D-5AE8-4276-B1FC-4826A6C33AE7}">
      <dgm:prSet/>
      <dgm:spPr/>
      <dgm:t>
        <a:bodyPr/>
        <a:lstStyle/>
        <a:p>
          <a:endParaRPr lang="en-US"/>
        </a:p>
      </dgm:t>
    </dgm:pt>
    <dgm:pt modelId="{DC8B92D3-9330-46A1-8757-3CC13121097D}" type="sibTrans" cxnId="{5B29513D-5AE8-4276-B1FC-4826A6C33AE7}">
      <dgm:prSet/>
      <dgm:spPr/>
      <dgm:t>
        <a:bodyPr/>
        <a:lstStyle/>
        <a:p>
          <a:endParaRPr lang="en-US"/>
        </a:p>
      </dgm:t>
    </dgm:pt>
    <dgm:pt modelId="{2D5D8B43-1465-4C97-A00F-E2F6B26B4D65}">
      <dgm:prSet/>
      <dgm:spPr/>
      <dgm:t>
        <a:bodyPr/>
        <a:lstStyle/>
        <a:p>
          <a:r>
            <a:rPr lang="en-GB"/>
            <a:t>In a way that encourages equality, diversity and inclusion;</a:t>
          </a:r>
          <a:endParaRPr lang="en-US"/>
        </a:p>
      </dgm:t>
    </dgm:pt>
    <dgm:pt modelId="{0E1A16C8-F94A-48D0-930A-2281C29485C5}" type="parTrans" cxnId="{A7E25D25-86FD-4086-93CB-FABB234F06CC}">
      <dgm:prSet/>
      <dgm:spPr/>
      <dgm:t>
        <a:bodyPr/>
        <a:lstStyle/>
        <a:p>
          <a:endParaRPr lang="en-US"/>
        </a:p>
      </dgm:t>
    </dgm:pt>
    <dgm:pt modelId="{A0835E8F-4799-4648-9516-3CDC7A0526F1}" type="sibTrans" cxnId="{A7E25D25-86FD-4086-93CB-FABB234F06CC}">
      <dgm:prSet/>
      <dgm:spPr/>
      <dgm:t>
        <a:bodyPr/>
        <a:lstStyle/>
        <a:p>
          <a:endParaRPr lang="en-US"/>
        </a:p>
      </dgm:t>
    </dgm:pt>
    <dgm:pt modelId="{50B71FDF-DB0E-4C35-A010-FA5751AB5F38}">
      <dgm:prSet/>
      <dgm:spPr/>
      <dgm:t>
        <a:bodyPr/>
        <a:lstStyle/>
        <a:p>
          <a:r>
            <a:rPr lang="en-GB"/>
            <a:t>In the best interests of each client. </a:t>
          </a:r>
          <a:endParaRPr lang="en-US"/>
        </a:p>
      </dgm:t>
    </dgm:pt>
    <dgm:pt modelId="{410EE5FC-36D1-441C-B567-B17BE1360C52}" type="parTrans" cxnId="{BECA6A26-7CC2-4231-9859-6D94A125B06F}">
      <dgm:prSet/>
      <dgm:spPr/>
      <dgm:t>
        <a:bodyPr/>
        <a:lstStyle/>
        <a:p>
          <a:endParaRPr lang="en-US"/>
        </a:p>
      </dgm:t>
    </dgm:pt>
    <dgm:pt modelId="{1C6139BE-B0AF-4610-98E7-D5CFB8F1D8FE}" type="sibTrans" cxnId="{BECA6A26-7CC2-4231-9859-6D94A125B06F}">
      <dgm:prSet/>
      <dgm:spPr/>
      <dgm:t>
        <a:bodyPr/>
        <a:lstStyle/>
        <a:p>
          <a:endParaRPr lang="en-US"/>
        </a:p>
      </dgm:t>
    </dgm:pt>
    <dgm:pt modelId="{B668F54A-54AA-44D0-914C-42F55AC29B5C}" type="pres">
      <dgm:prSet presAssocID="{73F544FE-6BD1-494F-82C7-BC144BF49C4E}" presName="linear" presStyleCnt="0">
        <dgm:presLayoutVars>
          <dgm:animLvl val="lvl"/>
          <dgm:resizeHandles val="exact"/>
        </dgm:presLayoutVars>
      </dgm:prSet>
      <dgm:spPr/>
    </dgm:pt>
    <dgm:pt modelId="{2F315893-E0FD-4078-9BD6-AA872EFC4C76}" type="pres">
      <dgm:prSet presAssocID="{94FB49E5-7F03-4939-9ADF-D541284DF405}" presName="parentText" presStyleLbl="node1" presStyleIdx="0" presStyleCnt="7">
        <dgm:presLayoutVars>
          <dgm:chMax val="0"/>
          <dgm:bulletEnabled val="1"/>
        </dgm:presLayoutVars>
      </dgm:prSet>
      <dgm:spPr/>
    </dgm:pt>
    <dgm:pt modelId="{E4AF4A0C-BF2D-4CB3-B809-3C86C42F2E8B}" type="pres">
      <dgm:prSet presAssocID="{F5BC23B0-CE89-41EB-869A-51DB9E174983}" presName="spacer" presStyleCnt="0"/>
      <dgm:spPr/>
    </dgm:pt>
    <dgm:pt modelId="{E65B8452-937C-4D1F-828A-6FFE37F2F04A}" type="pres">
      <dgm:prSet presAssocID="{CC395EB8-5EB6-481C-B890-7D20351CDBAF}" presName="parentText" presStyleLbl="node1" presStyleIdx="1" presStyleCnt="7">
        <dgm:presLayoutVars>
          <dgm:chMax val="0"/>
          <dgm:bulletEnabled val="1"/>
        </dgm:presLayoutVars>
      </dgm:prSet>
      <dgm:spPr/>
    </dgm:pt>
    <dgm:pt modelId="{B201144B-0A2F-4050-92D1-9BCDFC8926C9}" type="pres">
      <dgm:prSet presAssocID="{E8110020-B352-4325-B0CB-5EF1D472D737}" presName="spacer" presStyleCnt="0"/>
      <dgm:spPr/>
    </dgm:pt>
    <dgm:pt modelId="{13D79F0F-7003-463A-A53C-E3E170003E32}" type="pres">
      <dgm:prSet presAssocID="{3074DBCA-26B4-42CE-B8E7-7BE8573F7699}" presName="parentText" presStyleLbl="node1" presStyleIdx="2" presStyleCnt="7">
        <dgm:presLayoutVars>
          <dgm:chMax val="0"/>
          <dgm:bulletEnabled val="1"/>
        </dgm:presLayoutVars>
      </dgm:prSet>
      <dgm:spPr/>
    </dgm:pt>
    <dgm:pt modelId="{11BBFB96-E443-44C9-B874-0267E0C80066}" type="pres">
      <dgm:prSet presAssocID="{4A270F78-6966-40A6-A9BB-B74E5E6FA6D0}" presName="spacer" presStyleCnt="0"/>
      <dgm:spPr/>
    </dgm:pt>
    <dgm:pt modelId="{A178FCFE-44FB-42C8-B16F-8C03BCB6EB52}" type="pres">
      <dgm:prSet presAssocID="{EA380ECE-4FD6-45EE-B438-DB3A406B98AD}" presName="parentText" presStyleLbl="node1" presStyleIdx="3" presStyleCnt="7">
        <dgm:presLayoutVars>
          <dgm:chMax val="0"/>
          <dgm:bulletEnabled val="1"/>
        </dgm:presLayoutVars>
      </dgm:prSet>
      <dgm:spPr/>
    </dgm:pt>
    <dgm:pt modelId="{1330A517-AC37-4827-80F1-21EFEFBE467C}" type="pres">
      <dgm:prSet presAssocID="{D8C3E6A8-4FE0-4102-B352-8700E2428F72}" presName="spacer" presStyleCnt="0"/>
      <dgm:spPr/>
    </dgm:pt>
    <dgm:pt modelId="{D3060046-F0B4-4643-A564-F165D1E9D3F4}" type="pres">
      <dgm:prSet presAssocID="{4B7780E2-A9ED-43FD-8E34-5800A4B309A2}" presName="parentText" presStyleLbl="node1" presStyleIdx="4" presStyleCnt="7">
        <dgm:presLayoutVars>
          <dgm:chMax val="0"/>
          <dgm:bulletEnabled val="1"/>
        </dgm:presLayoutVars>
      </dgm:prSet>
      <dgm:spPr/>
    </dgm:pt>
    <dgm:pt modelId="{A22FDA0E-47C0-4E8F-AC59-E6D47AE9C940}" type="pres">
      <dgm:prSet presAssocID="{DC8B92D3-9330-46A1-8757-3CC13121097D}" presName="spacer" presStyleCnt="0"/>
      <dgm:spPr/>
    </dgm:pt>
    <dgm:pt modelId="{E8E7BD55-5042-4DC7-AFC4-54FEA50565FA}" type="pres">
      <dgm:prSet presAssocID="{2D5D8B43-1465-4C97-A00F-E2F6B26B4D65}" presName="parentText" presStyleLbl="node1" presStyleIdx="5" presStyleCnt="7">
        <dgm:presLayoutVars>
          <dgm:chMax val="0"/>
          <dgm:bulletEnabled val="1"/>
        </dgm:presLayoutVars>
      </dgm:prSet>
      <dgm:spPr/>
    </dgm:pt>
    <dgm:pt modelId="{EDC1898B-91F0-4727-B0C9-D5681813939B}" type="pres">
      <dgm:prSet presAssocID="{A0835E8F-4799-4648-9516-3CDC7A0526F1}" presName="spacer" presStyleCnt="0"/>
      <dgm:spPr/>
    </dgm:pt>
    <dgm:pt modelId="{E532C162-8DA2-4556-94FB-47208ECE3A58}" type="pres">
      <dgm:prSet presAssocID="{50B71FDF-DB0E-4C35-A010-FA5751AB5F38}" presName="parentText" presStyleLbl="node1" presStyleIdx="6" presStyleCnt="7">
        <dgm:presLayoutVars>
          <dgm:chMax val="0"/>
          <dgm:bulletEnabled val="1"/>
        </dgm:presLayoutVars>
      </dgm:prSet>
      <dgm:spPr/>
    </dgm:pt>
  </dgm:ptLst>
  <dgm:cxnLst>
    <dgm:cxn modelId="{58B3E40E-B532-4893-8535-CED5E8879C1A}" type="presOf" srcId="{3074DBCA-26B4-42CE-B8E7-7BE8573F7699}" destId="{13D79F0F-7003-463A-A53C-E3E170003E32}" srcOrd="0" destOrd="0" presId="urn:microsoft.com/office/officeart/2005/8/layout/vList2"/>
    <dgm:cxn modelId="{4248600F-A4CB-4B54-8DB1-03E674676A5F}" type="presOf" srcId="{94FB49E5-7F03-4939-9ADF-D541284DF405}" destId="{2F315893-E0FD-4078-9BD6-AA872EFC4C76}" srcOrd="0" destOrd="0" presId="urn:microsoft.com/office/officeart/2005/8/layout/vList2"/>
    <dgm:cxn modelId="{05DDAA10-7E1B-4A71-A757-450004FE55E3}" srcId="{73F544FE-6BD1-494F-82C7-BC144BF49C4E}" destId="{3074DBCA-26B4-42CE-B8E7-7BE8573F7699}" srcOrd="2" destOrd="0" parTransId="{711F9851-F686-4A51-BCCD-F666878FEC79}" sibTransId="{4A270F78-6966-40A6-A9BB-B74E5E6FA6D0}"/>
    <dgm:cxn modelId="{D6A83A13-7905-408E-9659-EDF7C3D51FDA}" type="presOf" srcId="{2D5D8B43-1465-4C97-A00F-E2F6B26B4D65}" destId="{E8E7BD55-5042-4DC7-AFC4-54FEA50565FA}" srcOrd="0" destOrd="0" presId="urn:microsoft.com/office/officeart/2005/8/layout/vList2"/>
    <dgm:cxn modelId="{8FC4BF1F-6A6E-46E3-A1AC-8FFF38513790}" type="presOf" srcId="{73F544FE-6BD1-494F-82C7-BC144BF49C4E}" destId="{B668F54A-54AA-44D0-914C-42F55AC29B5C}" srcOrd="0" destOrd="0" presId="urn:microsoft.com/office/officeart/2005/8/layout/vList2"/>
    <dgm:cxn modelId="{A7E25D25-86FD-4086-93CB-FABB234F06CC}" srcId="{73F544FE-6BD1-494F-82C7-BC144BF49C4E}" destId="{2D5D8B43-1465-4C97-A00F-E2F6B26B4D65}" srcOrd="5" destOrd="0" parTransId="{0E1A16C8-F94A-48D0-930A-2281C29485C5}" sibTransId="{A0835E8F-4799-4648-9516-3CDC7A0526F1}"/>
    <dgm:cxn modelId="{BECA6A26-7CC2-4231-9859-6D94A125B06F}" srcId="{73F544FE-6BD1-494F-82C7-BC144BF49C4E}" destId="{50B71FDF-DB0E-4C35-A010-FA5751AB5F38}" srcOrd="6" destOrd="0" parTransId="{410EE5FC-36D1-441C-B567-B17BE1360C52}" sibTransId="{1C6139BE-B0AF-4610-98E7-D5CFB8F1D8FE}"/>
    <dgm:cxn modelId="{5B29513D-5AE8-4276-B1FC-4826A6C33AE7}" srcId="{73F544FE-6BD1-494F-82C7-BC144BF49C4E}" destId="{4B7780E2-A9ED-43FD-8E34-5800A4B309A2}" srcOrd="4" destOrd="0" parTransId="{AEF5BA22-04FE-4BB2-8C80-153CC10D8818}" sibTransId="{DC8B92D3-9330-46A1-8757-3CC13121097D}"/>
    <dgm:cxn modelId="{FE00ED48-D177-4C32-AC48-2679A4103450}" srcId="{73F544FE-6BD1-494F-82C7-BC144BF49C4E}" destId="{EA380ECE-4FD6-45EE-B438-DB3A406B98AD}" srcOrd="3" destOrd="0" parTransId="{EDBD078C-B678-4B52-92FD-93C31DF5E11E}" sibTransId="{D8C3E6A8-4FE0-4102-B352-8700E2428F72}"/>
    <dgm:cxn modelId="{1B939A6C-E247-4B93-AA9B-367B44357AAF}" srcId="{73F544FE-6BD1-494F-82C7-BC144BF49C4E}" destId="{94FB49E5-7F03-4939-9ADF-D541284DF405}" srcOrd="0" destOrd="0" parTransId="{7003AF90-45C0-441F-A90A-278A466B3ECD}" sibTransId="{F5BC23B0-CE89-41EB-869A-51DB9E174983}"/>
    <dgm:cxn modelId="{5D86F095-47F0-44A8-BFE3-2B04907E7C66}" type="presOf" srcId="{CC395EB8-5EB6-481C-B890-7D20351CDBAF}" destId="{E65B8452-937C-4D1F-828A-6FFE37F2F04A}" srcOrd="0" destOrd="0" presId="urn:microsoft.com/office/officeart/2005/8/layout/vList2"/>
    <dgm:cxn modelId="{A3931DA6-0634-40E4-B762-EF8872031518}" srcId="{73F544FE-6BD1-494F-82C7-BC144BF49C4E}" destId="{CC395EB8-5EB6-481C-B890-7D20351CDBAF}" srcOrd="1" destOrd="0" parTransId="{FCA3F3B5-37EA-4AC7-9C31-FA19FE02BA1B}" sibTransId="{E8110020-B352-4325-B0CB-5EF1D472D737}"/>
    <dgm:cxn modelId="{F2A16EAF-BD5D-46EE-8F5B-179B5BD53ECD}" type="presOf" srcId="{4B7780E2-A9ED-43FD-8E34-5800A4B309A2}" destId="{D3060046-F0B4-4643-A564-F165D1E9D3F4}" srcOrd="0" destOrd="0" presId="urn:microsoft.com/office/officeart/2005/8/layout/vList2"/>
    <dgm:cxn modelId="{41A37CB2-07CC-424D-8F81-083E8E378AD2}" type="presOf" srcId="{EA380ECE-4FD6-45EE-B438-DB3A406B98AD}" destId="{A178FCFE-44FB-42C8-B16F-8C03BCB6EB52}" srcOrd="0" destOrd="0" presId="urn:microsoft.com/office/officeart/2005/8/layout/vList2"/>
    <dgm:cxn modelId="{02B02CB9-D993-48D6-B807-9C706B060658}" type="presOf" srcId="{50B71FDF-DB0E-4C35-A010-FA5751AB5F38}" destId="{E532C162-8DA2-4556-94FB-47208ECE3A58}" srcOrd="0" destOrd="0" presId="urn:microsoft.com/office/officeart/2005/8/layout/vList2"/>
    <dgm:cxn modelId="{CF31B3E6-523B-46F7-86FA-30AB8817ADFA}" type="presParOf" srcId="{B668F54A-54AA-44D0-914C-42F55AC29B5C}" destId="{2F315893-E0FD-4078-9BD6-AA872EFC4C76}" srcOrd="0" destOrd="0" presId="urn:microsoft.com/office/officeart/2005/8/layout/vList2"/>
    <dgm:cxn modelId="{EA73899C-4902-4F10-B1E1-B82325837B2A}" type="presParOf" srcId="{B668F54A-54AA-44D0-914C-42F55AC29B5C}" destId="{E4AF4A0C-BF2D-4CB3-B809-3C86C42F2E8B}" srcOrd="1" destOrd="0" presId="urn:microsoft.com/office/officeart/2005/8/layout/vList2"/>
    <dgm:cxn modelId="{F83BD8D0-D8A2-44F0-BA55-C73AB63D3C9F}" type="presParOf" srcId="{B668F54A-54AA-44D0-914C-42F55AC29B5C}" destId="{E65B8452-937C-4D1F-828A-6FFE37F2F04A}" srcOrd="2" destOrd="0" presId="urn:microsoft.com/office/officeart/2005/8/layout/vList2"/>
    <dgm:cxn modelId="{B2E0F549-99A5-4781-BB0D-CAE520F93E29}" type="presParOf" srcId="{B668F54A-54AA-44D0-914C-42F55AC29B5C}" destId="{B201144B-0A2F-4050-92D1-9BCDFC8926C9}" srcOrd="3" destOrd="0" presId="urn:microsoft.com/office/officeart/2005/8/layout/vList2"/>
    <dgm:cxn modelId="{E524EDF0-C6D8-41A2-A1C2-81BD976E4247}" type="presParOf" srcId="{B668F54A-54AA-44D0-914C-42F55AC29B5C}" destId="{13D79F0F-7003-463A-A53C-E3E170003E32}" srcOrd="4" destOrd="0" presId="urn:microsoft.com/office/officeart/2005/8/layout/vList2"/>
    <dgm:cxn modelId="{E3E8CCAC-1B58-4EF6-9554-1405993C3165}" type="presParOf" srcId="{B668F54A-54AA-44D0-914C-42F55AC29B5C}" destId="{11BBFB96-E443-44C9-B874-0267E0C80066}" srcOrd="5" destOrd="0" presId="urn:microsoft.com/office/officeart/2005/8/layout/vList2"/>
    <dgm:cxn modelId="{A52B6EE7-2C46-4961-A4C9-2AE54F6EBAB5}" type="presParOf" srcId="{B668F54A-54AA-44D0-914C-42F55AC29B5C}" destId="{A178FCFE-44FB-42C8-B16F-8C03BCB6EB52}" srcOrd="6" destOrd="0" presId="urn:microsoft.com/office/officeart/2005/8/layout/vList2"/>
    <dgm:cxn modelId="{C498582B-884E-4C9D-AC0A-592CD7A64482}" type="presParOf" srcId="{B668F54A-54AA-44D0-914C-42F55AC29B5C}" destId="{1330A517-AC37-4827-80F1-21EFEFBE467C}" srcOrd="7" destOrd="0" presId="urn:microsoft.com/office/officeart/2005/8/layout/vList2"/>
    <dgm:cxn modelId="{23350925-677C-4FB9-8537-0B96E86735A8}" type="presParOf" srcId="{B668F54A-54AA-44D0-914C-42F55AC29B5C}" destId="{D3060046-F0B4-4643-A564-F165D1E9D3F4}" srcOrd="8" destOrd="0" presId="urn:microsoft.com/office/officeart/2005/8/layout/vList2"/>
    <dgm:cxn modelId="{2167742E-F183-4A59-A4E9-513309B5609D}" type="presParOf" srcId="{B668F54A-54AA-44D0-914C-42F55AC29B5C}" destId="{A22FDA0E-47C0-4E8F-AC59-E6D47AE9C940}" srcOrd="9" destOrd="0" presId="urn:microsoft.com/office/officeart/2005/8/layout/vList2"/>
    <dgm:cxn modelId="{3AF97C57-3717-465C-8F76-CA1890A4D214}" type="presParOf" srcId="{B668F54A-54AA-44D0-914C-42F55AC29B5C}" destId="{E8E7BD55-5042-4DC7-AFC4-54FEA50565FA}" srcOrd="10" destOrd="0" presId="urn:microsoft.com/office/officeart/2005/8/layout/vList2"/>
    <dgm:cxn modelId="{1A4EDEB9-7AB9-4B47-9E7F-62A9F6A1BD0C}" type="presParOf" srcId="{B668F54A-54AA-44D0-914C-42F55AC29B5C}" destId="{EDC1898B-91F0-4727-B0C9-D5681813939B}" srcOrd="11" destOrd="0" presId="urn:microsoft.com/office/officeart/2005/8/layout/vList2"/>
    <dgm:cxn modelId="{4EE5E0FC-0E47-4204-959D-1FA5B129C7CD}" type="presParOf" srcId="{B668F54A-54AA-44D0-914C-42F55AC29B5C}" destId="{E532C162-8DA2-4556-94FB-47208ECE3A5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872B7D-6E06-49D0-BE12-34AF7EC3D20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0A2FAF4-A81E-42A1-AE3F-EB5677663823}">
      <dgm:prSet/>
      <dgm:spPr/>
      <dgm:t>
        <a:bodyPr/>
        <a:lstStyle/>
        <a:p>
          <a:r>
            <a:rPr lang="en-GB" dirty="0"/>
            <a:t>Maintaining trust and acting fairly</a:t>
          </a:r>
          <a:endParaRPr lang="en-US" dirty="0"/>
        </a:p>
      </dgm:t>
    </dgm:pt>
    <dgm:pt modelId="{1A3FF705-5A60-42D7-8BA3-3C0A0BDC47E9}" type="parTrans" cxnId="{19961342-3FE1-4316-B8FC-AF883D1C3D83}">
      <dgm:prSet/>
      <dgm:spPr/>
      <dgm:t>
        <a:bodyPr/>
        <a:lstStyle/>
        <a:p>
          <a:endParaRPr lang="en-US"/>
        </a:p>
      </dgm:t>
    </dgm:pt>
    <dgm:pt modelId="{B15697A0-3D85-4D28-8800-AE22E313E409}" type="sibTrans" cxnId="{19961342-3FE1-4316-B8FC-AF883D1C3D83}">
      <dgm:prSet/>
      <dgm:spPr/>
      <dgm:t>
        <a:bodyPr/>
        <a:lstStyle/>
        <a:p>
          <a:endParaRPr lang="en-US"/>
        </a:p>
      </dgm:t>
    </dgm:pt>
    <dgm:pt modelId="{E2749EFF-1416-4C66-9C3B-3E3EA9AC23F7}">
      <dgm:prSet/>
      <dgm:spPr/>
      <dgm:t>
        <a:bodyPr/>
        <a:lstStyle/>
        <a:p>
          <a:r>
            <a:rPr lang="en-GB"/>
            <a:t>Dispute resolution and proceedings before courts, tribunals and inquiries</a:t>
          </a:r>
          <a:endParaRPr lang="en-US"/>
        </a:p>
      </dgm:t>
    </dgm:pt>
    <dgm:pt modelId="{6EB908F8-8500-43ED-8133-1CD9F7BE7427}" type="parTrans" cxnId="{6E927B12-1C9A-4EE0-89CC-7D8166E6C66A}">
      <dgm:prSet/>
      <dgm:spPr/>
      <dgm:t>
        <a:bodyPr/>
        <a:lstStyle/>
        <a:p>
          <a:endParaRPr lang="en-US"/>
        </a:p>
      </dgm:t>
    </dgm:pt>
    <dgm:pt modelId="{5924CBB5-527C-415C-ABC4-04B409AA3DEA}" type="sibTrans" cxnId="{6E927B12-1C9A-4EE0-89CC-7D8166E6C66A}">
      <dgm:prSet/>
      <dgm:spPr/>
      <dgm:t>
        <a:bodyPr/>
        <a:lstStyle/>
        <a:p>
          <a:endParaRPr lang="en-US"/>
        </a:p>
      </dgm:t>
    </dgm:pt>
    <dgm:pt modelId="{910F5382-D038-4A36-814E-00BDB9F51C1A}">
      <dgm:prSet/>
      <dgm:spPr/>
      <dgm:t>
        <a:bodyPr/>
        <a:lstStyle/>
        <a:p>
          <a:r>
            <a:rPr lang="en-GB"/>
            <a:t>Service and competence</a:t>
          </a:r>
          <a:endParaRPr lang="en-US"/>
        </a:p>
      </dgm:t>
    </dgm:pt>
    <dgm:pt modelId="{217216B8-8B3A-46FD-AE68-97C87C0737CD}" type="parTrans" cxnId="{0CF07AD7-989C-410F-851E-58D1C54E591D}">
      <dgm:prSet/>
      <dgm:spPr/>
      <dgm:t>
        <a:bodyPr/>
        <a:lstStyle/>
        <a:p>
          <a:endParaRPr lang="en-US"/>
        </a:p>
      </dgm:t>
    </dgm:pt>
    <dgm:pt modelId="{1A40090A-FFE3-46FC-A73D-A88912296D52}" type="sibTrans" cxnId="{0CF07AD7-989C-410F-851E-58D1C54E591D}">
      <dgm:prSet/>
      <dgm:spPr/>
      <dgm:t>
        <a:bodyPr/>
        <a:lstStyle/>
        <a:p>
          <a:endParaRPr lang="en-US"/>
        </a:p>
      </dgm:t>
    </dgm:pt>
    <dgm:pt modelId="{527A7FC2-BE98-43FA-8425-B698C8EAC386}">
      <dgm:prSet/>
      <dgm:spPr>
        <a:solidFill>
          <a:schemeClr val="accent5">
            <a:lumMod val="75000"/>
          </a:schemeClr>
        </a:solidFill>
      </dgm:spPr>
      <dgm:t>
        <a:bodyPr/>
        <a:lstStyle/>
        <a:p>
          <a:r>
            <a:rPr lang="en-GB"/>
            <a:t>Client money and assets</a:t>
          </a:r>
          <a:endParaRPr lang="en-US"/>
        </a:p>
      </dgm:t>
    </dgm:pt>
    <dgm:pt modelId="{6AE152BC-B68C-4F5B-91B4-03FCB884921E}" type="parTrans" cxnId="{E7C101FD-124C-46E9-8F87-7D78D325C5C1}">
      <dgm:prSet/>
      <dgm:spPr/>
      <dgm:t>
        <a:bodyPr/>
        <a:lstStyle/>
        <a:p>
          <a:endParaRPr lang="en-US"/>
        </a:p>
      </dgm:t>
    </dgm:pt>
    <dgm:pt modelId="{7F7AE825-677D-4079-B42A-DBB38E4E6F3F}" type="sibTrans" cxnId="{E7C101FD-124C-46E9-8F87-7D78D325C5C1}">
      <dgm:prSet/>
      <dgm:spPr/>
      <dgm:t>
        <a:bodyPr/>
        <a:lstStyle/>
        <a:p>
          <a:endParaRPr lang="en-US"/>
        </a:p>
      </dgm:t>
    </dgm:pt>
    <dgm:pt modelId="{970A93C5-D7D2-4E91-B641-17DA4F191F78}">
      <dgm:prSet/>
      <dgm:spPr/>
      <dgm:t>
        <a:bodyPr/>
        <a:lstStyle/>
        <a:p>
          <a:r>
            <a:rPr lang="en-GB"/>
            <a:t>Referrals, introductions and separate businesses</a:t>
          </a:r>
          <a:endParaRPr lang="en-US"/>
        </a:p>
      </dgm:t>
    </dgm:pt>
    <dgm:pt modelId="{AD883B14-8E7E-425C-90EB-108EAA0BE5C4}" type="parTrans" cxnId="{12DFC06B-EA02-48FF-838F-EDFB26B4E5B4}">
      <dgm:prSet/>
      <dgm:spPr/>
      <dgm:t>
        <a:bodyPr/>
        <a:lstStyle/>
        <a:p>
          <a:endParaRPr lang="en-US"/>
        </a:p>
      </dgm:t>
    </dgm:pt>
    <dgm:pt modelId="{8B699312-B1AB-48C5-9433-CCA8A2A103DD}" type="sibTrans" cxnId="{12DFC06B-EA02-48FF-838F-EDFB26B4E5B4}">
      <dgm:prSet/>
      <dgm:spPr/>
      <dgm:t>
        <a:bodyPr/>
        <a:lstStyle/>
        <a:p>
          <a:endParaRPr lang="en-US"/>
        </a:p>
      </dgm:t>
    </dgm:pt>
    <dgm:pt modelId="{E5CEA07F-E5A2-483C-9483-44C4385D82F8}">
      <dgm:prSet/>
      <dgm:spPr>
        <a:solidFill>
          <a:schemeClr val="accent5">
            <a:lumMod val="75000"/>
          </a:schemeClr>
        </a:solidFill>
      </dgm:spPr>
      <dgm:t>
        <a:bodyPr/>
        <a:lstStyle/>
        <a:p>
          <a:r>
            <a:rPr lang="en-GB" dirty="0"/>
            <a:t>Conflicts of interests</a:t>
          </a:r>
          <a:endParaRPr lang="en-US" dirty="0"/>
        </a:p>
      </dgm:t>
    </dgm:pt>
    <dgm:pt modelId="{79016EB0-F0BF-4AB8-9965-0EE6FFFAA0E0}" type="parTrans" cxnId="{C85A9DA9-448D-4F45-9528-5E2DF602AEBD}">
      <dgm:prSet/>
      <dgm:spPr/>
      <dgm:t>
        <a:bodyPr/>
        <a:lstStyle/>
        <a:p>
          <a:endParaRPr lang="en-US"/>
        </a:p>
      </dgm:t>
    </dgm:pt>
    <dgm:pt modelId="{0B2EE6FD-2CA0-4813-9BE2-782F4D3CF784}" type="sibTrans" cxnId="{C85A9DA9-448D-4F45-9528-5E2DF602AEBD}">
      <dgm:prSet/>
      <dgm:spPr/>
      <dgm:t>
        <a:bodyPr/>
        <a:lstStyle/>
        <a:p>
          <a:endParaRPr lang="en-US"/>
        </a:p>
      </dgm:t>
    </dgm:pt>
    <dgm:pt modelId="{C655881F-8AB7-401A-A93C-1A04A9DDD9BA}">
      <dgm:prSet/>
      <dgm:spPr/>
      <dgm:t>
        <a:bodyPr/>
        <a:lstStyle/>
        <a:p>
          <a:r>
            <a:rPr lang="en-GB"/>
            <a:t>Confidentiality and disclosure</a:t>
          </a:r>
          <a:endParaRPr lang="en-US"/>
        </a:p>
      </dgm:t>
    </dgm:pt>
    <dgm:pt modelId="{E455CB81-DBE5-4B76-B691-022485AAFE8A}" type="parTrans" cxnId="{F447D9A1-A742-40DF-ADE1-C65C0DA70E0C}">
      <dgm:prSet/>
      <dgm:spPr/>
      <dgm:t>
        <a:bodyPr/>
        <a:lstStyle/>
        <a:p>
          <a:endParaRPr lang="en-US"/>
        </a:p>
      </dgm:t>
    </dgm:pt>
    <dgm:pt modelId="{26E0B857-A5E7-464A-B163-56E5A005A6C4}" type="sibTrans" cxnId="{F447D9A1-A742-40DF-ADE1-C65C0DA70E0C}">
      <dgm:prSet/>
      <dgm:spPr/>
      <dgm:t>
        <a:bodyPr/>
        <a:lstStyle/>
        <a:p>
          <a:endParaRPr lang="en-US"/>
        </a:p>
      </dgm:t>
    </dgm:pt>
    <dgm:pt modelId="{37FB2BB2-AEBE-488B-8B11-D5F916EDC496}">
      <dgm:prSet/>
      <dgm:spPr/>
      <dgm:t>
        <a:bodyPr/>
        <a:lstStyle/>
        <a:p>
          <a:r>
            <a:rPr lang="en-GB"/>
            <a:t>Cooperation and accountability</a:t>
          </a:r>
          <a:endParaRPr lang="en-US"/>
        </a:p>
      </dgm:t>
    </dgm:pt>
    <dgm:pt modelId="{C2CD7941-5093-4132-A426-63220A6A5270}" type="parTrans" cxnId="{E25EB81A-52BB-4EE3-A3DA-EB9B9E82C2DC}">
      <dgm:prSet/>
      <dgm:spPr/>
      <dgm:t>
        <a:bodyPr/>
        <a:lstStyle/>
        <a:p>
          <a:endParaRPr lang="en-US"/>
        </a:p>
      </dgm:t>
    </dgm:pt>
    <dgm:pt modelId="{9795E1A8-2839-4EB6-B8EF-4A2359A7C630}" type="sibTrans" cxnId="{E25EB81A-52BB-4EE3-A3DA-EB9B9E82C2DC}">
      <dgm:prSet/>
      <dgm:spPr/>
      <dgm:t>
        <a:bodyPr/>
        <a:lstStyle/>
        <a:p>
          <a:endParaRPr lang="en-US"/>
        </a:p>
      </dgm:t>
    </dgm:pt>
    <dgm:pt modelId="{B197246D-D359-4F8D-93D3-AC3607CC202B}">
      <dgm:prSet/>
      <dgm:spPr>
        <a:solidFill>
          <a:schemeClr val="accent6">
            <a:lumMod val="75000"/>
          </a:schemeClr>
        </a:solidFill>
      </dgm:spPr>
      <dgm:t>
        <a:bodyPr/>
        <a:lstStyle/>
        <a:p>
          <a:r>
            <a:rPr lang="en-GB" dirty="0"/>
            <a:t>Client identification</a:t>
          </a:r>
          <a:endParaRPr lang="en-US" dirty="0"/>
        </a:p>
      </dgm:t>
    </dgm:pt>
    <dgm:pt modelId="{A9202034-BBA7-4689-85E3-CBDB6D66753D}" type="parTrans" cxnId="{0B53E61F-5751-45BD-AD88-C4705971D909}">
      <dgm:prSet/>
      <dgm:spPr/>
      <dgm:t>
        <a:bodyPr/>
        <a:lstStyle/>
        <a:p>
          <a:endParaRPr lang="en-US"/>
        </a:p>
      </dgm:t>
    </dgm:pt>
    <dgm:pt modelId="{D9992D04-EBFE-4E98-B60E-E8FDD277F33E}" type="sibTrans" cxnId="{0B53E61F-5751-45BD-AD88-C4705971D909}">
      <dgm:prSet/>
      <dgm:spPr/>
      <dgm:t>
        <a:bodyPr/>
        <a:lstStyle/>
        <a:p>
          <a:endParaRPr lang="en-US"/>
        </a:p>
      </dgm:t>
    </dgm:pt>
    <dgm:pt modelId="{3E6BD7E5-C6B7-44BE-BECC-1583651805C8}">
      <dgm:prSet/>
      <dgm:spPr/>
      <dgm:t>
        <a:bodyPr/>
        <a:lstStyle/>
        <a:p>
          <a:r>
            <a:rPr lang="en-GB" dirty="0"/>
            <a:t>Complaints handling</a:t>
          </a:r>
          <a:endParaRPr lang="en-US" dirty="0"/>
        </a:p>
      </dgm:t>
    </dgm:pt>
    <dgm:pt modelId="{8823FDAF-F3DB-4B40-8505-B990EAE205C6}" type="parTrans" cxnId="{445F82D8-E0C0-483C-AB7F-A7F8E4CC23A1}">
      <dgm:prSet/>
      <dgm:spPr/>
      <dgm:t>
        <a:bodyPr/>
        <a:lstStyle/>
        <a:p>
          <a:endParaRPr lang="en-US"/>
        </a:p>
      </dgm:t>
    </dgm:pt>
    <dgm:pt modelId="{27F9C455-FCA8-4A00-AAD5-E3EBF15D190B}" type="sibTrans" cxnId="{445F82D8-E0C0-483C-AB7F-A7F8E4CC23A1}">
      <dgm:prSet/>
      <dgm:spPr/>
      <dgm:t>
        <a:bodyPr/>
        <a:lstStyle/>
        <a:p>
          <a:endParaRPr lang="en-US"/>
        </a:p>
      </dgm:t>
    </dgm:pt>
    <dgm:pt modelId="{4F14795D-7284-4A92-9D42-167114520E45}">
      <dgm:prSet/>
      <dgm:spPr>
        <a:solidFill>
          <a:schemeClr val="accent5">
            <a:lumMod val="75000"/>
          </a:schemeClr>
        </a:solidFill>
      </dgm:spPr>
      <dgm:t>
        <a:bodyPr/>
        <a:lstStyle/>
        <a:p>
          <a:r>
            <a:rPr lang="en-GB" b="1" dirty="0"/>
            <a:t>Client information and publicity</a:t>
          </a:r>
        </a:p>
      </dgm:t>
    </dgm:pt>
    <dgm:pt modelId="{05ABE091-604E-4AB2-95E9-0DE54EFFFE1B}" type="parTrans" cxnId="{EB341044-F6F2-4F4A-AA3A-9710FEEEEF36}">
      <dgm:prSet/>
      <dgm:spPr/>
      <dgm:t>
        <a:bodyPr/>
        <a:lstStyle/>
        <a:p>
          <a:endParaRPr lang="en-GB"/>
        </a:p>
      </dgm:t>
    </dgm:pt>
    <dgm:pt modelId="{E07A4602-502E-436A-BF76-4E3A61E95ADB}" type="sibTrans" cxnId="{EB341044-F6F2-4F4A-AA3A-9710FEEEEF36}">
      <dgm:prSet/>
      <dgm:spPr/>
      <dgm:t>
        <a:bodyPr/>
        <a:lstStyle/>
        <a:p>
          <a:endParaRPr lang="en-GB"/>
        </a:p>
      </dgm:t>
    </dgm:pt>
    <dgm:pt modelId="{DE9E2FB9-A764-4A26-A6E7-A4F8905BE066}" type="pres">
      <dgm:prSet presAssocID="{1F872B7D-6E06-49D0-BE12-34AF7EC3D208}" presName="diagram" presStyleCnt="0">
        <dgm:presLayoutVars>
          <dgm:dir/>
          <dgm:resizeHandles val="exact"/>
        </dgm:presLayoutVars>
      </dgm:prSet>
      <dgm:spPr/>
    </dgm:pt>
    <dgm:pt modelId="{1C2791EC-F7D4-43F0-B9BE-C0EA47186DB6}" type="pres">
      <dgm:prSet presAssocID="{C0A2FAF4-A81E-42A1-AE3F-EB5677663823}" presName="node" presStyleLbl="node1" presStyleIdx="0" presStyleCnt="11">
        <dgm:presLayoutVars>
          <dgm:bulletEnabled val="1"/>
        </dgm:presLayoutVars>
      </dgm:prSet>
      <dgm:spPr/>
    </dgm:pt>
    <dgm:pt modelId="{3CD11597-C948-4073-B07A-99167E4CF6D3}" type="pres">
      <dgm:prSet presAssocID="{B15697A0-3D85-4D28-8800-AE22E313E409}" presName="sibTrans" presStyleCnt="0"/>
      <dgm:spPr/>
    </dgm:pt>
    <dgm:pt modelId="{046BC8CC-2665-40D9-8E27-F2AB7BDCD9EF}" type="pres">
      <dgm:prSet presAssocID="{E2749EFF-1416-4C66-9C3B-3E3EA9AC23F7}" presName="node" presStyleLbl="node1" presStyleIdx="1" presStyleCnt="11">
        <dgm:presLayoutVars>
          <dgm:bulletEnabled val="1"/>
        </dgm:presLayoutVars>
      </dgm:prSet>
      <dgm:spPr/>
    </dgm:pt>
    <dgm:pt modelId="{E91BB3A9-9578-4444-AB0C-0810AFF91FE4}" type="pres">
      <dgm:prSet presAssocID="{5924CBB5-527C-415C-ABC4-04B409AA3DEA}" presName="sibTrans" presStyleCnt="0"/>
      <dgm:spPr/>
    </dgm:pt>
    <dgm:pt modelId="{E81FA03E-8A19-45F8-96DF-38994646BA1B}" type="pres">
      <dgm:prSet presAssocID="{910F5382-D038-4A36-814E-00BDB9F51C1A}" presName="node" presStyleLbl="node1" presStyleIdx="2" presStyleCnt="11">
        <dgm:presLayoutVars>
          <dgm:bulletEnabled val="1"/>
        </dgm:presLayoutVars>
      </dgm:prSet>
      <dgm:spPr/>
    </dgm:pt>
    <dgm:pt modelId="{07768D43-1B51-4C32-99FF-2B497C0044B4}" type="pres">
      <dgm:prSet presAssocID="{1A40090A-FFE3-46FC-A73D-A88912296D52}" presName="sibTrans" presStyleCnt="0"/>
      <dgm:spPr/>
    </dgm:pt>
    <dgm:pt modelId="{3C2810B3-E30B-4E11-BCE0-ABD9A8E3ADEF}" type="pres">
      <dgm:prSet presAssocID="{527A7FC2-BE98-43FA-8425-B698C8EAC386}" presName="node" presStyleLbl="node1" presStyleIdx="3" presStyleCnt="11">
        <dgm:presLayoutVars>
          <dgm:bulletEnabled val="1"/>
        </dgm:presLayoutVars>
      </dgm:prSet>
      <dgm:spPr/>
    </dgm:pt>
    <dgm:pt modelId="{311D74E1-573C-4A1B-8AD8-AE10A2A95BD6}" type="pres">
      <dgm:prSet presAssocID="{7F7AE825-677D-4079-B42A-DBB38E4E6F3F}" presName="sibTrans" presStyleCnt="0"/>
      <dgm:spPr/>
    </dgm:pt>
    <dgm:pt modelId="{11D634C3-5920-4109-BA6D-408AAF7D3D22}" type="pres">
      <dgm:prSet presAssocID="{970A93C5-D7D2-4E91-B641-17DA4F191F78}" presName="node" presStyleLbl="node1" presStyleIdx="4" presStyleCnt="11">
        <dgm:presLayoutVars>
          <dgm:bulletEnabled val="1"/>
        </dgm:presLayoutVars>
      </dgm:prSet>
      <dgm:spPr/>
    </dgm:pt>
    <dgm:pt modelId="{DA045D2A-8A05-4233-BE49-9482AC8F9789}" type="pres">
      <dgm:prSet presAssocID="{8B699312-B1AB-48C5-9433-CCA8A2A103DD}" presName="sibTrans" presStyleCnt="0"/>
      <dgm:spPr/>
    </dgm:pt>
    <dgm:pt modelId="{737F8D13-382B-4C85-829F-32E82B7A89A5}" type="pres">
      <dgm:prSet presAssocID="{E5CEA07F-E5A2-483C-9483-44C4385D82F8}" presName="node" presStyleLbl="node1" presStyleIdx="5" presStyleCnt="11">
        <dgm:presLayoutVars>
          <dgm:bulletEnabled val="1"/>
        </dgm:presLayoutVars>
      </dgm:prSet>
      <dgm:spPr/>
    </dgm:pt>
    <dgm:pt modelId="{CACF1513-B940-4C16-AB6D-39BA8CBD1362}" type="pres">
      <dgm:prSet presAssocID="{0B2EE6FD-2CA0-4813-9BE2-782F4D3CF784}" presName="sibTrans" presStyleCnt="0"/>
      <dgm:spPr/>
    </dgm:pt>
    <dgm:pt modelId="{6D7CA23A-99D1-4DD8-80FC-01043294AAA4}" type="pres">
      <dgm:prSet presAssocID="{C655881F-8AB7-401A-A93C-1A04A9DDD9BA}" presName="node" presStyleLbl="node1" presStyleIdx="6" presStyleCnt="11">
        <dgm:presLayoutVars>
          <dgm:bulletEnabled val="1"/>
        </dgm:presLayoutVars>
      </dgm:prSet>
      <dgm:spPr/>
    </dgm:pt>
    <dgm:pt modelId="{0A3D3E7E-E766-4092-A319-F05821DC0D15}" type="pres">
      <dgm:prSet presAssocID="{26E0B857-A5E7-464A-B163-56E5A005A6C4}" presName="sibTrans" presStyleCnt="0"/>
      <dgm:spPr/>
    </dgm:pt>
    <dgm:pt modelId="{197423AB-454C-4DBD-9218-BC03E237F808}" type="pres">
      <dgm:prSet presAssocID="{37FB2BB2-AEBE-488B-8B11-D5F916EDC496}" presName="node" presStyleLbl="node1" presStyleIdx="7" presStyleCnt="11">
        <dgm:presLayoutVars>
          <dgm:bulletEnabled val="1"/>
        </dgm:presLayoutVars>
      </dgm:prSet>
      <dgm:spPr/>
    </dgm:pt>
    <dgm:pt modelId="{C36381A8-D86A-41AC-BFDD-3FC30016FCC8}" type="pres">
      <dgm:prSet presAssocID="{9795E1A8-2839-4EB6-B8EF-4A2359A7C630}" presName="sibTrans" presStyleCnt="0"/>
      <dgm:spPr/>
    </dgm:pt>
    <dgm:pt modelId="{531B2F70-2522-4A5E-9A37-A6D8F556D3A8}" type="pres">
      <dgm:prSet presAssocID="{B197246D-D359-4F8D-93D3-AC3607CC202B}" presName="node" presStyleLbl="node1" presStyleIdx="8" presStyleCnt="11">
        <dgm:presLayoutVars>
          <dgm:bulletEnabled val="1"/>
        </dgm:presLayoutVars>
      </dgm:prSet>
      <dgm:spPr/>
    </dgm:pt>
    <dgm:pt modelId="{86F3F076-F9CD-41A7-A3A5-81C681426364}" type="pres">
      <dgm:prSet presAssocID="{D9992D04-EBFE-4E98-B60E-E8FDD277F33E}" presName="sibTrans" presStyleCnt="0"/>
      <dgm:spPr/>
    </dgm:pt>
    <dgm:pt modelId="{46ADA6D2-F000-462F-9A4A-721BE270B96C}" type="pres">
      <dgm:prSet presAssocID="{3E6BD7E5-C6B7-44BE-BECC-1583651805C8}" presName="node" presStyleLbl="node1" presStyleIdx="9" presStyleCnt="11">
        <dgm:presLayoutVars>
          <dgm:bulletEnabled val="1"/>
        </dgm:presLayoutVars>
      </dgm:prSet>
      <dgm:spPr/>
    </dgm:pt>
    <dgm:pt modelId="{5F701ED6-977A-4D0B-ADA0-18B1FC347C19}" type="pres">
      <dgm:prSet presAssocID="{27F9C455-FCA8-4A00-AAD5-E3EBF15D190B}" presName="sibTrans" presStyleCnt="0"/>
      <dgm:spPr/>
    </dgm:pt>
    <dgm:pt modelId="{6D17DE4F-797F-4D4C-8AB7-950F40FEFA01}" type="pres">
      <dgm:prSet presAssocID="{4F14795D-7284-4A92-9D42-167114520E45}" presName="node" presStyleLbl="node1" presStyleIdx="10" presStyleCnt="11">
        <dgm:presLayoutVars>
          <dgm:bulletEnabled val="1"/>
        </dgm:presLayoutVars>
      </dgm:prSet>
      <dgm:spPr/>
    </dgm:pt>
  </dgm:ptLst>
  <dgm:cxnLst>
    <dgm:cxn modelId="{6C36BC05-B936-43EE-8424-83D8E8968BB3}" type="presOf" srcId="{B197246D-D359-4F8D-93D3-AC3607CC202B}" destId="{531B2F70-2522-4A5E-9A37-A6D8F556D3A8}" srcOrd="0" destOrd="0" presId="urn:microsoft.com/office/officeart/2005/8/layout/default"/>
    <dgm:cxn modelId="{6E927B12-1C9A-4EE0-89CC-7D8166E6C66A}" srcId="{1F872B7D-6E06-49D0-BE12-34AF7EC3D208}" destId="{E2749EFF-1416-4C66-9C3B-3E3EA9AC23F7}" srcOrd="1" destOrd="0" parTransId="{6EB908F8-8500-43ED-8133-1CD9F7BE7427}" sibTransId="{5924CBB5-527C-415C-ABC4-04B409AA3DEA}"/>
    <dgm:cxn modelId="{E25EB81A-52BB-4EE3-A3DA-EB9B9E82C2DC}" srcId="{1F872B7D-6E06-49D0-BE12-34AF7EC3D208}" destId="{37FB2BB2-AEBE-488B-8B11-D5F916EDC496}" srcOrd="7" destOrd="0" parTransId="{C2CD7941-5093-4132-A426-63220A6A5270}" sibTransId="{9795E1A8-2839-4EB6-B8EF-4A2359A7C630}"/>
    <dgm:cxn modelId="{0B53E61F-5751-45BD-AD88-C4705971D909}" srcId="{1F872B7D-6E06-49D0-BE12-34AF7EC3D208}" destId="{B197246D-D359-4F8D-93D3-AC3607CC202B}" srcOrd="8" destOrd="0" parTransId="{A9202034-BBA7-4689-85E3-CBDB6D66753D}" sibTransId="{D9992D04-EBFE-4E98-B60E-E8FDD277F33E}"/>
    <dgm:cxn modelId="{2A479831-EC94-4B19-89E1-4D8426B2DE33}" type="presOf" srcId="{C655881F-8AB7-401A-A93C-1A04A9DDD9BA}" destId="{6D7CA23A-99D1-4DD8-80FC-01043294AAA4}" srcOrd="0" destOrd="0" presId="urn:microsoft.com/office/officeart/2005/8/layout/default"/>
    <dgm:cxn modelId="{19961342-3FE1-4316-B8FC-AF883D1C3D83}" srcId="{1F872B7D-6E06-49D0-BE12-34AF7EC3D208}" destId="{C0A2FAF4-A81E-42A1-AE3F-EB5677663823}" srcOrd="0" destOrd="0" parTransId="{1A3FF705-5A60-42D7-8BA3-3C0A0BDC47E9}" sibTransId="{B15697A0-3D85-4D28-8800-AE22E313E409}"/>
    <dgm:cxn modelId="{EB341044-F6F2-4F4A-AA3A-9710FEEEEF36}" srcId="{1F872B7D-6E06-49D0-BE12-34AF7EC3D208}" destId="{4F14795D-7284-4A92-9D42-167114520E45}" srcOrd="10" destOrd="0" parTransId="{05ABE091-604E-4AB2-95E9-0DE54EFFFE1B}" sibTransId="{E07A4602-502E-436A-BF76-4E3A61E95ADB}"/>
    <dgm:cxn modelId="{39637149-8545-4E05-B033-AFB076D23285}" type="presOf" srcId="{970A93C5-D7D2-4E91-B641-17DA4F191F78}" destId="{11D634C3-5920-4109-BA6D-408AAF7D3D22}" srcOrd="0" destOrd="0" presId="urn:microsoft.com/office/officeart/2005/8/layout/default"/>
    <dgm:cxn modelId="{12DFC06B-EA02-48FF-838F-EDFB26B4E5B4}" srcId="{1F872B7D-6E06-49D0-BE12-34AF7EC3D208}" destId="{970A93C5-D7D2-4E91-B641-17DA4F191F78}" srcOrd="4" destOrd="0" parTransId="{AD883B14-8E7E-425C-90EB-108EAA0BE5C4}" sibTransId="{8B699312-B1AB-48C5-9433-CCA8A2A103DD}"/>
    <dgm:cxn modelId="{327A3F6E-9C12-4174-9541-3A50F218D3DC}" type="presOf" srcId="{37FB2BB2-AEBE-488B-8B11-D5F916EDC496}" destId="{197423AB-454C-4DBD-9218-BC03E237F808}" srcOrd="0" destOrd="0" presId="urn:microsoft.com/office/officeart/2005/8/layout/default"/>
    <dgm:cxn modelId="{2AFE7882-C01B-47E7-BEE5-133E8774A44F}" type="presOf" srcId="{1F872B7D-6E06-49D0-BE12-34AF7EC3D208}" destId="{DE9E2FB9-A764-4A26-A6E7-A4F8905BE066}" srcOrd="0" destOrd="0" presId="urn:microsoft.com/office/officeart/2005/8/layout/default"/>
    <dgm:cxn modelId="{DCA5F08A-E99D-44C8-91C0-2EE6F847D3E1}" type="presOf" srcId="{C0A2FAF4-A81E-42A1-AE3F-EB5677663823}" destId="{1C2791EC-F7D4-43F0-B9BE-C0EA47186DB6}" srcOrd="0" destOrd="0" presId="urn:microsoft.com/office/officeart/2005/8/layout/default"/>
    <dgm:cxn modelId="{5D5F9998-511C-4847-B278-D94CAA8F87FF}" type="presOf" srcId="{E5CEA07F-E5A2-483C-9483-44C4385D82F8}" destId="{737F8D13-382B-4C85-829F-32E82B7A89A5}" srcOrd="0" destOrd="0" presId="urn:microsoft.com/office/officeart/2005/8/layout/default"/>
    <dgm:cxn modelId="{F447D9A1-A742-40DF-ADE1-C65C0DA70E0C}" srcId="{1F872B7D-6E06-49D0-BE12-34AF7EC3D208}" destId="{C655881F-8AB7-401A-A93C-1A04A9DDD9BA}" srcOrd="6" destOrd="0" parTransId="{E455CB81-DBE5-4B76-B691-022485AAFE8A}" sibTransId="{26E0B857-A5E7-464A-B163-56E5A005A6C4}"/>
    <dgm:cxn modelId="{8D1A61A6-2EFB-4CB9-82A6-AF7015BF246B}" type="presOf" srcId="{527A7FC2-BE98-43FA-8425-B698C8EAC386}" destId="{3C2810B3-E30B-4E11-BCE0-ABD9A8E3ADEF}" srcOrd="0" destOrd="0" presId="urn:microsoft.com/office/officeart/2005/8/layout/default"/>
    <dgm:cxn modelId="{C85A9DA9-448D-4F45-9528-5E2DF602AEBD}" srcId="{1F872B7D-6E06-49D0-BE12-34AF7EC3D208}" destId="{E5CEA07F-E5A2-483C-9483-44C4385D82F8}" srcOrd="5" destOrd="0" parTransId="{79016EB0-F0BF-4AB8-9965-0EE6FFFAA0E0}" sibTransId="{0B2EE6FD-2CA0-4813-9BE2-782F4D3CF784}"/>
    <dgm:cxn modelId="{1F2EE3C0-A938-440E-8A4C-56382047B110}" type="presOf" srcId="{910F5382-D038-4A36-814E-00BDB9F51C1A}" destId="{E81FA03E-8A19-45F8-96DF-38994646BA1B}" srcOrd="0" destOrd="0" presId="urn:microsoft.com/office/officeart/2005/8/layout/default"/>
    <dgm:cxn modelId="{7C8C87CE-D44C-40A1-B15C-C2F57C628F7A}" type="presOf" srcId="{3E6BD7E5-C6B7-44BE-BECC-1583651805C8}" destId="{46ADA6D2-F000-462F-9A4A-721BE270B96C}" srcOrd="0" destOrd="0" presId="urn:microsoft.com/office/officeart/2005/8/layout/default"/>
    <dgm:cxn modelId="{0CF07AD7-989C-410F-851E-58D1C54E591D}" srcId="{1F872B7D-6E06-49D0-BE12-34AF7EC3D208}" destId="{910F5382-D038-4A36-814E-00BDB9F51C1A}" srcOrd="2" destOrd="0" parTransId="{217216B8-8B3A-46FD-AE68-97C87C0737CD}" sibTransId="{1A40090A-FFE3-46FC-A73D-A88912296D52}"/>
    <dgm:cxn modelId="{445F82D8-E0C0-483C-AB7F-A7F8E4CC23A1}" srcId="{1F872B7D-6E06-49D0-BE12-34AF7EC3D208}" destId="{3E6BD7E5-C6B7-44BE-BECC-1583651805C8}" srcOrd="9" destOrd="0" parTransId="{8823FDAF-F3DB-4B40-8505-B990EAE205C6}" sibTransId="{27F9C455-FCA8-4A00-AAD5-E3EBF15D190B}"/>
    <dgm:cxn modelId="{C8DB79DA-A462-4135-9865-F11373D514FB}" type="presOf" srcId="{4F14795D-7284-4A92-9D42-167114520E45}" destId="{6D17DE4F-797F-4D4C-8AB7-950F40FEFA01}" srcOrd="0" destOrd="0" presId="urn:microsoft.com/office/officeart/2005/8/layout/default"/>
    <dgm:cxn modelId="{0CA4D7EB-84F4-4F47-9A46-BC5014A15348}" type="presOf" srcId="{E2749EFF-1416-4C66-9C3B-3E3EA9AC23F7}" destId="{046BC8CC-2665-40D9-8E27-F2AB7BDCD9EF}" srcOrd="0" destOrd="0" presId="urn:microsoft.com/office/officeart/2005/8/layout/default"/>
    <dgm:cxn modelId="{E7C101FD-124C-46E9-8F87-7D78D325C5C1}" srcId="{1F872B7D-6E06-49D0-BE12-34AF7EC3D208}" destId="{527A7FC2-BE98-43FA-8425-B698C8EAC386}" srcOrd="3" destOrd="0" parTransId="{6AE152BC-B68C-4F5B-91B4-03FCB884921E}" sibTransId="{7F7AE825-677D-4079-B42A-DBB38E4E6F3F}"/>
    <dgm:cxn modelId="{C8037826-345B-4A86-8A44-B503339CB935}" type="presParOf" srcId="{DE9E2FB9-A764-4A26-A6E7-A4F8905BE066}" destId="{1C2791EC-F7D4-43F0-B9BE-C0EA47186DB6}" srcOrd="0" destOrd="0" presId="urn:microsoft.com/office/officeart/2005/8/layout/default"/>
    <dgm:cxn modelId="{D99DD1C1-2E95-4365-9EB2-F2A3778DFD5E}" type="presParOf" srcId="{DE9E2FB9-A764-4A26-A6E7-A4F8905BE066}" destId="{3CD11597-C948-4073-B07A-99167E4CF6D3}" srcOrd="1" destOrd="0" presId="urn:microsoft.com/office/officeart/2005/8/layout/default"/>
    <dgm:cxn modelId="{AA7A60FD-BB25-4EA4-A020-8DFFBABA5FFE}" type="presParOf" srcId="{DE9E2FB9-A764-4A26-A6E7-A4F8905BE066}" destId="{046BC8CC-2665-40D9-8E27-F2AB7BDCD9EF}" srcOrd="2" destOrd="0" presId="urn:microsoft.com/office/officeart/2005/8/layout/default"/>
    <dgm:cxn modelId="{D37A6057-B7EA-40FD-8379-12932A116E9D}" type="presParOf" srcId="{DE9E2FB9-A764-4A26-A6E7-A4F8905BE066}" destId="{E91BB3A9-9578-4444-AB0C-0810AFF91FE4}" srcOrd="3" destOrd="0" presId="urn:microsoft.com/office/officeart/2005/8/layout/default"/>
    <dgm:cxn modelId="{2A96CB52-475D-484A-9834-05C4CC5B42D8}" type="presParOf" srcId="{DE9E2FB9-A764-4A26-A6E7-A4F8905BE066}" destId="{E81FA03E-8A19-45F8-96DF-38994646BA1B}" srcOrd="4" destOrd="0" presId="urn:microsoft.com/office/officeart/2005/8/layout/default"/>
    <dgm:cxn modelId="{7D0EFB30-7F7B-4373-A68B-FF15546556B0}" type="presParOf" srcId="{DE9E2FB9-A764-4A26-A6E7-A4F8905BE066}" destId="{07768D43-1B51-4C32-99FF-2B497C0044B4}" srcOrd="5" destOrd="0" presId="urn:microsoft.com/office/officeart/2005/8/layout/default"/>
    <dgm:cxn modelId="{4283F37F-9F55-427D-A4D7-85AED476AFA7}" type="presParOf" srcId="{DE9E2FB9-A764-4A26-A6E7-A4F8905BE066}" destId="{3C2810B3-E30B-4E11-BCE0-ABD9A8E3ADEF}" srcOrd="6" destOrd="0" presId="urn:microsoft.com/office/officeart/2005/8/layout/default"/>
    <dgm:cxn modelId="{BDE95865-652C-4067-A866-A3611B4D3F45}" type="presParOf" srcId="{DE9E2FB9-A764-4A26-A6E7-A4F8905BE066}" destId="{311D74E1-573C-4A1B-8AD8-AE10A2A95BD6}" srcOrd="7" destOrd="0" presId="urn:microsoft.com/office/officeart/2005/8/layout/default"/>
    <dgm:cxn modelId="{9AF7B21C-ED41-41EF-9A21-C4887A1F8318}" type="presParOf" srcId="{DE9E2FB9-A764-4A26-A6E7-A4F8905BE066}" destId="{11D634C3-5920-4109-BA6D-408AAF7D3D22}" srcOrd="8" destOrd="0" presId="urn:microsoft.com/office/officeart/2005/8/layout/default"/>
    <dgm:cxn modelId="{9E7A333D-045D-4E83-8E88-AE1D4C1B24CF}" type="presParOf" srcId="{DE9E2FB9-A764-4A26-A6E7-A4F8905BE066}" destId="{DA045D2A-8A05-4233-BE49-9482AC8F9789}" srcOrd="9" destOrd="0" presId="urn:microsoft.com/office/officeart/2005/8/layout/default"/>
    <dgm:cxn modelId="{C128F38E-EF9C-4752-8E06-ABCE6D930033}" type="presParOf" srcId="{DE9E2FB9-A764-4A26-A6E7-A4F8905BE066}" destId="{737F8D13-382B-4C85-829F-32E82B7A89A5}" srcOrd="10" destOrd="0" presId="urn:microsoft.com/office/officeart/2005/8/layout/default"/>
    <dgm:cxn modelId="{3B38509C-E66A-46DB-93CD-4EFECEF10C0E}" type="presParOf" srcId="{DE9E2FB9-A764-4A26-A6E7-A4F8905BE066}" destId="{CACF1513-B940-4C16-AB6D-39BA8CBD1362}" srcOrd="11" destOrd="0" presId="urn:microsoft.com/office/officeart/2005/8/layout/default"/>
    <dgm:cxn modelId="{27F513BE-EE4C-4A87-A396-CF53D80B1D24}" type="presParOf" srcId="{DE9E2FB9-A764-4A26-A6E7-A4F8905BE066}" destId="{6D7CA23A-99D1-4DD8-80FC-01043294AAA4}" srcOrd="12" destOrd="0" presId="urn:microsoft.com/office/officeart/2005/8/layout/default"/>
    <dgm:cxn modelId="{4EDBFE75-77F2-47CF-9E4D-BE5E893E8C07}" type="presParOf" srcId="{DE9E2FB9-A764-4A26-A6E7-A4F8905BE066}" destId="{0A3D3E7E-E766-4092-A319-F05821DC0D15}" srcOrd="13" destOrd="0" presId="urn:microsoft.com/office/officeart/2005/8/layout/default"/>
    <dgm:cxn modelId="{3345B224-E9F6-4DB9-91DC-51918545CD24}" type="presParOf" srcId="{DE9E2FB9-A764-4A26-A6E7-A4F8905BE066}" destId="{197423AB-454C-4DBD-9218-BC03E237F808}" srcOrd="14" destOrd="0" presId="urn:microsoft.com/office/officeart/2005/8/layout/default"/>
    <dgm:cxn modelId="{962C42B5-594E-44A4-B244-F1CF7A270EA4}" type="presParOf" srcId="{DE9E2FB9-A764-4A26-A6E7-A4F8905BE066}" destId="{C36381A8-D86A-41AC-BFDD-3FC30016FCC8}" srcOrd="15" destOrd="0" presId="urn:microsoft.com/office/officeart/2005/8/layout/default"/>
    <dgm:cxn modelId="{54FCA12F-EDA9-4533-886A-50AD06979EB3}" type="presParOf" srcId="{DE9E2FB9-A764-4A26-A6E7-A4F8905BE066}" destId="{531B2F70-2522-4A5E-9A37-A6D8F556D3A8}" srcOrd="16" destOrd="0" presId="urn:microsoft.com/office/officeart/2005/8/layout/default"/>
    <dgm:cxn modelId="{4D902710-C7F8-4AE0-B669-3827AC206B6A}" type="presParOf" srcId="{DE9E2FB9-A764-4A26-A6E7-A4F8905BE066}" destId="{86F3F076-F9CD-41A7-A3A5-81C681426364}" srcOrd="17" destOrd="0" presId="urn:microsoft.com/office/officeart/2005/8/layout/default"/>
    <dgm:cxn modelId="{7B2AB2B4-DD44-4BDE-8F72-A821BBDDDB66}" type="presParOf" srcId="{DE9E2FB9-A764-4A26-A6E7-A4F8905BE066}" destId="{46ADA6D2-F000-462F-9A4A-721BE270B96C}" srcOrd="18" destOrd="0" presId="urn:microsoft.com/office/officeart/2005/8/layout/default"/>
    <dgm:cxn modelId="{3F7EDED7-8DD6-479E-BC4F-81F7ACE412AA}" type="presParOf" srcId="{DE9E2FB9-A764-4A26-A6E7-A4F8905BE066}" destId="{5F701ED6-977A-4D0B-ADA0-18B1FC347C19}" srcOrd="19" destOrd="0" presId="urn:microsoft.com/office/officeart/2005/8/layout/default"/>
    <dgm:cxn modelId="{74EB4C5B-CE2F-48E8-B822-EC4BFD3428DE}" type="presParOf" srcId="{DE9E2FB9-A764-4A26-A6E7-A4F8905BE066}" destId="{6D17DE4F-797F-4D4C-8AB7-950F40FEFA01}"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92B195-E5A4-4F53-93A2-55E832EAE79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E556B6C-56CD-44C4-820A-AC523C2DB4ED}">
      <dgm:prSet/>
      <dgm:spPr/>
      <dgm:t>
        <a:bodyPr/>
        <a:lstStyle/>
        <a:p>
          <a:r>
            <a:rPr lang="en-GB"/>
            <a:t>Who is the client</a:t>
          </a:r>
          <a:endParaRPr lang="en-US"/>
        </a:p>
      </dgm:t>
    </dgm:pt>
    <dgm:pt modelId="{4CF95F3D-208B-426E-B1EC-2DA5116F80C3}" type="parTrans" cxnId="{9E1026DD-376B-4C4E-9B42-3044D3E1412A}">
      <dgm:prSet/>
      <dgm:spPr/>
      <dgm:t>
        <a:bodyPr/>
        <a:lstStyle/>
        <a:p>
          <a:endParaRPr lang="en-US"/>
        </a:p>
      </dgm:t>
    </dgm:pt>
    <dgm:pt modelId="{A270D059-7D2C-4FAC-8988-EA55B340ED62}" type="sibTrans" cxnId="{9E1026DD-376B-4C4E-9B42-3044D3E1412A}">
      <dgm:prSet/>
      <dgm:spPr/>
      <dgm:t>
        <a:bodyPr/>
        <a:lstStyle/>
        <a:p>
          <a:endParaRPr lang="en-US"/>
        </a:p>
      </dgm:t>
    </dgm:pt>
    <dgm:pt modelId="{4D601498-58C4-4D4A-8A3C-E07D8381594F}">
      <dgm:prSet/>
      <dgm:spPr/>
      <dgm:t>
        <a:bodyPr/>
        <a:lstStyle/>
        <a:p>
          <a:r>
            <a:rPr lang="en-GB"/>
            <a:t>Client confidentiality</a:t>
          </a:r>
          <a:endParaRPr lang="en-US"/>
        </a:p>
      </dgm:t>
    </dgm:pt>
    <dgm:pt modelId="{ED81B762-E110-4E36-94E0-A41D4D7DFC83}" type="parTrans" cxnId="{47AF910A-F101-465C-9DC2-5E7A3D5D95C8}">
      <dgm:prSet/>
      <dgm:spPr/>
      <dgm:t>
        <a:bodyPr/>
        <a:lstStyle/>
        <a:p>
          <a:endParaRPr lang="en-US"/>
        </a:p>
      </dgm:t>
    </dgm:pt>
    <dgm:pt modelId="{A4DD91DE-69DD-48FB-BD59-4992812422FD}" type="sibTrans" cxnId="{47AF910A-F101-465C-9DC2-5E7A3D5D95C8}">
      <dgm:prSet/>
      <dgm:spPr/>
      <dgm:t>
        <a:bodyPr/>
        <a:lstStyle/>
        <a:p>
          <a:endParaRPr lang="en-US"/>
        </a:p>
      </dgm:t>
    </dgm:pt>
    <dgm:pt modelId="{34BC35E1-29BF-4042-AE62-04F81DB7F97D}">
      <dgm:prSet/>
      <dgm:spPr/>
      <dgm:t>
        <a:bodyPr/>
        <a:lstStyle/>
        <a:p>
          <a:r>
            <a:rPr lang="en-GB"/>
            <a:t>Conflicts of interest</a:t>
          </a:r>
          <a:endParaRPr lang="en-US"/>
        </a:p>
      </dgm:t>
    </dgm:pt>
    <dgm:pt modelId="{5CB2DCD0-5F16-4A3E-A728-92F28B95FBA4}" type="parTrans" cxnId="{CC58E2F1-A5FE-4526-B3A0-6ACBC676029E}">
      <dgm:prSet/>
      <dgm:spPr/>
      <dgm:t>
        <a:bodyPr/>
        <a:lstStyle/>
        <a:p>
          <a:endParaRPr lang="en-US"/>
        </a:p>
      </dgm:t>
    </dgm:pt>
    <dgm:pt modelId="{072D1794-3D50-4845-9E6D-C3410A15D1D7}" type="sibTrans" cxnId="{CC58E2F1-A5FE-4526-B3A0-6ACBC676029E}">
      <dgm:prSet/>
      <dgm:spPr/>
      <dgm:t>
        <a:bodyPr/>
        <a:lstStyle/>
        <a:p>
          <a:endParaRPr lang="en-US"/>
        </a:p>
      </dgm:t>
    </dgm:pt>
    <dgm:pt modelId="{5010164E-534C-46A8-BD82-4616A94F5F64}">
      <dgm:prSet/>
      <dgm:spPr/>
      <dgm:t>
        <a:bodyPr/>
        <a:lstStyle/>
        <a:p>
          <a:r>
            <a:rPr lang="en-GB"/>
            <a:t>Money Laundering</a:t>
          </a:r>
          <a:endParaRPr lang="en-US"/>
        </a:p>
      </dgm:t>
    </dgm:pt>
    <dgm:pt modelId="{3AF7717B-3EA5-44EA-97A1-B92402C20639}" type="parTrans" cxnId="{F692F447-A826-4C55-B77F-487972C34C4A}">
      <dgm:prSet/>
      <dgm:spPr/>
      <dgm:t>
        <a:bodyPr/>
        <a:lstStyle/>
        <a:p>
          <a:endParaRPr lang="en-US"/>
        </a:p>
      </dgm:t>
    </dgm:pt>
    <dgm:pt modelId="{8F742775-B99C-4892-91A5-841F512C7379}" type="sibTrans" cxnId="{F692F447-A826-4C55-B77F-487972C34C4A}">
      <dgm:prSet/>
      <dgm:spPr/>
      <dgm:t>
        <a:bodyPr/>
        <a:lstStyle/>
        <a:p>
          <a:endParaRPr lang="en-US"/>
        </a:p>
      </dgm:t>
    </dgm:pt>
    <dgm:pt modelId="{F7139FCA-46EF-48C3-A7B0-F5E994C64421}" type="pres">
      <dgm:prSet presAssocID="{9992B195-E5A4-4F53-93A2-55E832EAE796}" presName="hierChild1" presStyleCnt="0">
        <dgm:presLayoutVars>
          <dgm:chPref val="1"/>
          <dgm:dir/>
          <dgm:animOne val="branch"/>
          <dgm:animLvl val="lvl"/>
          <dgm:resizeHandles/>
        </dgm:presLayoutVars>
      </dgm:prSet>
      <dgm:spPr/>
    </dgm:pt>
    <dgm:pt modelId="{015C3CE5-1A16-4C09-B9A0-2FDD39ED9E51}" type="pres">
      <dgm:prSet presAssocID="{BE556B6C-56CD-44C4-820A-AC523C2DB4ED}" presName="hierRoot1" presStyleCnt="0"/>
      <dgm:spPr/>
    </dgm:pt>
    <dgm:pt modelId="{68FB02E0-3741-4AC6-B3B4-16C1DE5E9598}" type="pres">
      <dgm:prSet presAssocID="{BE556B6C-56CD-44C4-820A-AC523C2DB4ED}" presName="composite" presStyleCnt="0"/>
      <dgm:spPr/>
    </dgm:pt>
    <dgm:pt modelId="{3A64B5E7-C65B-4343-8318-C78DE8110243}" type="pres">
      <dgm:prSet presAssocID="{BE556B6C-56CD-44C4-820A-AC523C2DB4ED}" presName="background" presStyleLbl="node0" presStyleIdx="0" presStyleCnt="4"/>
      <dgm:spPr/>
    </dgm:pt>
    <dgm:pt modelId="{5A1937DD-43E5-474B-845C-87FDC5597798}" type="pres">
      <dgm:prSet presAssocID="{BE556B6C-56CD-44C4-820A-AC523C2DB4ED}" presName="text" presStyleLbl="fgAcc0" presStyleIdx="0" presStyleCnt="4">
        <dgm:presLayoutVars>
          <dgm:chPref val="3"/>
        </dgm:presLayoutVars>
      </dgm:prSet>
      <dgm:spPr/>
    </dgm:pt>
    <dgm:pt modelId="{5C9CD127-64DA-461D-AAFE-4B68A5D55C3C}" type="pres">
      <dgm:prSet presAssocID="{BE556B6C-56CD-44C4-820A-AC523C2DB4ED}" presName="hierChild2" presStyleCnt="0"/>
      <dgm:spPr/>
    </dgm:pt>
    <dgm:pt modelId="{5CA4EC33-B2DA-4AD3-90C5-3723D0F4A694}" type="pres">
      <dgm:prSet presAssocID="{4D601498-58C4-4D4A-8A3C-E07D8381594F}" presName="hierRoot1" presStyleCnt="0"/>
      <dgm:spPr/>
    </dgm:pt>
    <dgm:pt modelId="{0956C7D5-F8FF-4C7B-B38D-77972C06AD6B}" type="pres">
      <dgm:prSet presAssocID="{4D601498-58C4-4D4A-8A3C-E07D8381594F}" presName="composite" presStyleCnt="0"/>
      <dgm:spPr/>
    </dgm:pt>
    <dgm:pt modelId="{6506809A-88AF-42E8-8037-03BB44C0ACBD}" type="pres">
      <dgm:prSet presAssocID="{4D601498-58C4-4D4A-8A3C-E07D8381594F}" presName="background" presStyleLbl="node0" presStyleIdx="1" presStyleCnt="4"/>
      <dgm:spPr/>
    </dgm:pt>
    <dgm:pt modelId="{7EB4EFEF-FB5D-4075-9EFF-3FDD2F78C6F7}" type="pres">
      <dgm:prSet presAssocID="{4D601498-58C4-4D4A-8A3C-E07D8381594F}" presName="text" presStyleLbl="fgAcc0" presStyleIdx="1" presStyleCnt="4">
        <dgm:presLayoutVars>
          <dgm:chPref val="3"/>
        </dgm:presLayoutVars>
      </dgm:prSet>
      <dgm:spPr/>
    </dgm:pt>
    <dgm:pt modelId="{098AFB31-9F1B-4F9D-BBB0-354CE68DEBC6}" type="pres">
      <dgm:prSet presAssocID="{4D601498-58C4-4D4A-8A3C-E07D8381594F}" presName="hierChild2" presStyleCnt="0"/>
      <dgm:spPr/>
    </dgm:pt>
    <dgm:pt modelId="{1C014152-DEFB-4AA8-A8A2-A6474AF43F2D}" type="pres">
      <dgm:prSet presAssocID="{34BC35E1-29BF-4042-AE62-04F81DB7F97D}" presName="hierRoot1" presStyleCnt="0"/>
      <dgm:spPr/>
    </dgm:pt>
    <dgm:pt modelId="{39D17D9E-41D5-41CF-A250-0D1C82B4CACC}" type="pres">
      <dgm:prSet presAssocID="{34BC35E1-29BF-4042-AE62-04F81DB7F97D}" presName="composite" presStyleCnt="0"/>
      <dgm:spPr/>
    </dgm:pt>
    <dgm:pt modelId="{CF3596A4-647E-4F6D-A0A2-67E5231E914D}" type="pres">
      <dgm:prSet presAssocID="{34BC35E1-29BF-4042-AE62-04F81DB7F97D}" presName="background" presStyleLbl="node0" presStyleIdx="2" presStyleCnt="4"/>
      <dgm:spPr/>
    </dgm:pt>
    <dgm:pt modelId="{DDB82F44-3106-49DF-979C-C96BB31997A0}" type="pres">
      <dgm:prSet presAssocID="{34BC35E1-29BF-4042-AE62-04F81DB7F97D}" presName="text" presStyleLbl="fgAcc0" presStyleIdx="2" presStyleCnt="4">
        <dgm:presLayoutVars>
          <dgm:chPref val="3"/>
        </dgm:presLayoutVars>
      </dgm:prSet>
      <dgm:spPr/>
    </dgm:pt>
    <dgm:pt modelId="{77B1A5F5-0135-4349-AB2F-0FB78626B595}" type="pres">
      <dgm:prSet presAssocID="{34BC35E1-29BF-4042-AE62-04F81DB7F97D}" presName="hierChild2" presStyleCnt="0"/>
      <dgm:spPr/>
    </dgm:pt>
    <dgm:pt modelId="{6F0AE614-6238-4770-8664-19CB4FB00B5E}" type="pres">
      <dgm:prSet presAssocID="{5010164E-534C-46A8-BD82-4616A94F5F64}" presName="hierRoot1" presStyleCnt="0"/>
      <dgm:spPr/>
    </dgm:pt>
    <dgm:pt modelId="{894B1162-2BE5-4AAB-931E-F51F8B11AE68}" type="pres">
      <dgm:prSet presAssocID="{5010164E-534C-46A8-BD82-4616A94F5F64}" presName="composite" presStyleCnt="0"/>
      <dgm:spPr/>
    </dgm:pt>
    <dgm:pt modelId="{9205DA4B-D2F9-46F2-A5B2-4279EBE1A811}" type="pres">
      <dgm:prSet presAssocID="{5010164E-534C-46A8-BD82-4616A94F5F64}" presName="background" presStyleLbl="node0" presStyleIdx="3" presStyleCnt="4"/>
      <dgm:spPr/>
    </dgm:pt>
    <dgm:pt modelId="{9182EA1F-6AA2-4664-A61C-BF7CFB54E358}" type="pres">
      <dgm:prSet presAssocID="{5010164E-534C-46A8-BD82-4616A94F5F64}" presName="text" presStyleLbl="fgAcc0" presStyleIdx="3" presStyleCnt="4">
        <dgm:presLayoutVars>
          <dgm:chPref val="3"/>
        </dgm:presLayoutVars>
      </dgm:prSet>
      <dgm:spPr/>
    </dgm:pt>
    <dgm:pt modelId="{34EA4D6B-73D1-41CA-819B-DDA3B5A9E33D}" type="pres">
      <dgm:prSet presAssocID="{5010164E-534C-46A8-BD82-4616A94F5F64}" presName="hierChild2" presStyleCnt="0"/>
      <dgm:spPr/>
    </dgm:pt>
  </dgm:ptLst>
  <dgm:cxnLst>
    <dgm:cxn modelId="{47AF910A-F101-465C-9DC2-5E7A3D5D95C8}" srcId="{9992B195-E5A4-4F53-93A2-55E832EAE796}" destId="{4D601498-58C4-4D4A-8A3C-E07D8381594F}" srcOrd="1" destOrd="0" parTransId="{ED81B762-E110-4E36-94E0-A41D4D7DFC83}" sibTransId="{A4DD91DE-69DD-48FB-BD59-4992812422FD}"/>
    <dgm:cxn modelId="{F692F447-A826-4C55-B77F-487972C34C4A}" srcId="{9992B195-E5A4-4F53-93A2-55E832EAE796}" destId="{5010164E-534C-46A8-BD82-4616A94F5F64}" srcOrd="3" destOrd="0" parTransId="{3AF7717B-3EA5-44EA-97A1-B92402C20639}" sibTransId="{8F742775-B99C-4892-91A5-841F512C7379}"/>
    <dgm:cxn modelId="{A56B6651-2AAC-4469-8564-4DD3D251A7BB}" type="presOf" srcId="{5010164E-534C-46A8-BD82-4616A94F5F64}" destId="{9182EA1F-6AA2-4664-A61C-BF7CFB54E358}" srcOrd="0" destOrd="0" presId="urn:microsoft.com/office/officeart/2005/8/layout/hierarchy1"/>
    <dgm:cxn modelId="{2A6BAB7D-35F0-40F1-AECE-D98CF705336F}" type="presOf" srcId="{4D601498-58C4-4D4A-8A3C-E07D8381594F}" destId="{7EB4EFEF-FB5D-4075-9EFF-3FDD2F78C6F7}" srcOrd="0" destOrd="0" presId="urn:microsoft.com/office/officeart/2005/8/layout/hierarchy1"/>
    <dgm:cxn modelId="{9E4C97AA-37D2-4340-AB6F-ED65825998F0}" type="presOf" srcId="{9992B195-E5A4-4F53-93A2-55E832EAE796}" destId="{F7139FCA-46EF-48C3-A7B0-F5E994C64421}" srcOrd="0" destOrd="0" presId="urn:microsoft.com/office/officeart/2005/8/layout/hierarchy1"/>
    <dgm:cxn modelId="{6C2CCCAE-2CA3-4414-B950-3960A72834DD}" type="presOf" srcId="{34BC35E1-29BF-4042-AE62-04F81DB7F97D}" destId="{DDB82F44-3106-49DF-979C-C96BB31997A0}" srcOrd="0" destOrd="0" presId="urn:microsoft.com/office/officeart/2005/8/layout/hierarchy1"/>
    <dgm:cxn modelId="{9E7958C4-17CA-4BBD-9424-446AEF580D35}" type="presOf" srcId="{BE556B6C-56CD-44C4-820A-AC523C2DB4ED}" destId="{5A1937DD-43E5-474B-845C-87FDC5597798}" srcOrd="0" destOrd="0" presId="urn:microsoft.com/office/officeart/2005/8/layout/hierarchy1"/>
    <dgm:cxn modelId="{9E1026DD-376B-4C4E-9B42-3044D3E1412A}" srcId="{9992B195-E5A4-4F53-93A2-55E832EAE796}" destId="{BE556B6C-56CD-44C4-820A-AC523C2DB4ED}" srcOrd="0" destOrd="0" parTransId="{4CF95F3D-208B-426E-B1EC-2DA5116F80C3}" sibTransId="{A270D059-7D2C-4FAC-8988-EA55B340ED62}"/>
    <dgm:cxn modelId="{CC58E2F1-A5FE-4526-B3A0-6ACBC676029E}" srcId="{9992B195-E5A4-4F53-93A2-55E832EAE796}" destId="{34BC35E1-29BF-4042-AE62-04F81DB7F97D}" srcOrd="2" destOrd="0" parTransId="{5CB2DCD0-5F16-4A3E-A728-92F28B95FBA4}" sibTransId="{072D1794-3D50-4845-9E6D-C3410A15D1D7}"/>
    <dgm:cxn modelId="{9462AABE-7E79-4B96-B3AA-449F0E5A9B2D}" type="presParOf" srcId="{F7139FCA-46EF-48C3-A7B0-F5E994C64421}" destId="{015C3CE5-1A16-4C09-B9A0-2FDD39ED9E51}" srcOrd="0" destOrd="0" presId="urn:microsoft.com/office/officeart/2005/8/layout/hierarchy1"/>
    <dgm:cxn modelId="{78FD2917-9522-4A71-BC14-946CDB7511F4}" type="presParOf" srcId="{015C3CE5-1A16-4C09-B9A0-2FDD39ED9E51}" destId="{68FB02E0-3741-4AC6-B3B4-16C1DE5E9598}" srcOrd="0" destOrd="0" presId="urn:microsoft.com/office/officeart/2005/8/layout/hierarchy1"/>
    <dgm:cxn modelId="{63303325-4471-462C-8493-010A43BB8E12}" type="presParOf" srcId="{68FB02E0-3741-4AC6-B3B4-16C1DE5E9598}" destId="{3A64B5E7-C65B-4343-8318-C78DE8110243}" srcOrd="0" destOrd="0" presId="urn:microsoft.com/office/officeart/2005/8/layout/hierarchy1"/>
    <dgm:cxn modelId="{E79B77A8-AA90-424F-8398-7BEB0EAE8A9F}" type="presParOf" srcId="{68FB02E0-3741-4AC6-B3B4-16C1DE5E9598}" destId="{5A1937DD-43E5-474B-845C-87FDC5597798}" srcOrd="1" destOrd="0" presId="urn:microsoft.com/office/officeart/2005/8/layout/hierarchy1"/>
    <dgm:cxn modelId="{EBAD0995-CBD8-4949-82EC-49B0440B2BBD}" type="presParOf" srcId="{015C3CE5-1A16-4C09-B9A0-2FDD39ED9E51}" destId="{5C9CD127-64DA-461D-AAFE-4B68A5D55C3C}" srcOrd="1" destOrd="0" presId="urn:microsoft.com/office/officeart/2005/8/layout/hierarchy1"/>
    <dgm:cxn modelId="{055DBE5E-19FD-41BD-A21E-B3CE12E9F50B}" type="presParOf" srcId="{F7139FCA-46EF-48C3-A7B0-F5E994C64421}" destId="{5CA4EC33-B2DA-4AD3-90C5-3723D0F4A694}" srcOrd="1" destOrd="0" presId="urn:microsoft.com/office/officeart/2005/8/layout/hierarchy1"/>
    <dgm:cxn modelId="{5B9DB3BF-6278-48FF-BF0E-383E935B71F6}" type="presParOf" srcId="{5CA4EC33-B2DA-4AD3-90C5-3723D0F4A694}" destId="{0956C7D5-F8FF-4C7B-B38D-77972C06AD6B}" srcOrd="0" destOrd="0" presId="urn:microsoft.com/office/officeart/2005/8/layout/hierarchy1"/>
    <dgm:cxn modelId="{4BBEC745-48D2-419F-9755-4A3E93AF95EB}" type="presParOf" srcId="{0956C7D5-F8FF-4C7B-B38D-77972C06AD6B}" destId="{6506809A-88AF-42E8-8037-03BB44C0ACBD}" srcOrd="0" destOrd="0" presId="urn:microsoft.com/office/officeart/2005/8/layout/hierarchy1"/>
    <dgm:cxn modelId="{3E286325-956A-48CB-A6DB-9C3F2EF4DD6B}" type="presParOf" srcId="{0956C7D5-F8FF-4C7B-B38D-77972C06AD6B}" destId="{7EB4EFEF-FB5D-4075-9EFF-3FDD2F78C6F7}" srcOrd="1" destOrd="0" presId="urn:microsoft.com/office/officeart/2005/8/layout/hierarchy1"/>
    <dgm:cxn modelId="{023C61B7-FB81-4C51-AF47-08435504973E}" type="presParOf" srcId="{5CA4EC33-B2DA-4AD3-90C5-3723D0F4A694}" destId="{098AFB31-9F1B-4F9D-BBB0-354CE68DEBC6}" srcOrd="1" destOrd="0" presId="urn:microsoft.com/office/officeart/2005/8/layout/hierarchy1"/>
    <dgm:cxn modelId="{16B9242F-D1FB-4280-BB70-67764420ADF6}" type="presParOf" srcId="{F7139FCA-46EF-48C3-A7B0-F5E994C64421}" destId="{1C014152-DEFB-4AA8-A8A2-A6474AF43F2D}" srcOrd="2" destOrd="0" presId="urn:microsoft.com/office/officeart/2005/8/layout/hierarchy1"/>
    <dgm:cxn modelId="{857EF0C4-C7C6-47D0-953B-79BB9707A6C2}" type="presParOf" srcId="{1C014152-DEFB-4AA8-A8A2-A6474AF43F2D}" destId="{39D17D9E-41D5-41CF-A250-0D1C82B4CACC}" srcOrd="0" destOrd="0" presId="urn:microsoft.com/office/officeart/2005/8/layout/hierarchy1"/>
    <dgm:cxn modelId="{2974D2AF-A2FE-4B8F-B1AF-40544474017F}" type="presParOf" srcId="{39D17D9E-41D5-41CF-A250-0D1C82B4CACC}" destId="{CF3596A4-647E-4F6D-A0A2-67E5231E914D}" srcOrd="0" destOrd="0" presId="urn:microsoft.com/office/officeart/2005/8/layout/hierarchy1"/>
    <dgm:cxn modelId="{2B9A829F-1857-46E6-9838-087322CD36A6}" type="presParOf" srcId="{39D17D9E-41D5-41CF-A250-0D1C82B4CACC}" destId="{DDB82F44-3106-49DF-979C-C96BB31997A0}" srcOrd="1" destOrd="0" presId="urn:microsoft.com/office/officeart/2005/8/layout/hierarchy1"/>
    <dgm:cxn modelId="{4A2F842B-6965-4300-BCD5-5CCB77972A40}" type="presParOf" srcId="{1C014152-DEFB-4AA8-A8A2-A6474AF43F2D}" destId="{77B1A5F5-0135-4349-AB2F-0FB78626B595}" srcOrd="1" destOrd="0" presId="urn:microsoft.com/office/officeart/2005/8/layout/hierarchy1"/>
    <dgm:cxn modelId="{8A14DC36-0200-47A8-A711-9C3C98885F2A}" type="presParOf" srcId="{F7139FCA-46EF-48C3-A7B0-F5E994C64421}" destId="{6F0AE614-6238-4770-8664-19CB4FB00B5E}" srcOrd="3" destOrd="0" presId="urn:microsoft.com/office/officeart/2005/8/layout/hierarchy1"/>
    <dgm:cxn modelId="{F865A19D-B68F-4257-A0F3-FDE090E549E6}" type="presParOf" srcId="{6F0AE614-6238-4770-8664-19CB4FB00B5E}" destId="{894B1162-2BE5-4AAB-931E-F51F8B11AE68}" srcOrd="0" destOrd="0" presId="urn:microsoft.com/office/officeart/2005/8/layout/hierarchy1"/>
    <dgm:cxn modelId="{6129EF11-91EF-4835-A4C9-580BF39FB6D8}" type="presParOf" srcId="{894B1162-2BE5-4AAB-931E-F51F8B11AE68}" destId="{9205DA4B-D2F9-46F2-A5B2-4279EBE1A811}" srcOrd="0" destOrd="0" presId="urn:microsoft.com/office/officeart/2005/8/layout/hierarchy1"/>
    <dgm:cxn modelId="{87DE3A7A-3B65-4EFF-916E-674113228DDD}" type="presParOf" srcId="{894B1162-2BE5-4AAB-931E-F51F8B11AE68}" destId="{9182EA1F-6AA2-4664-A61C-BF7CFB54E358}" srcOrd="1" destOrd="0" presId="urn:microsoft.com/office/officeart/2005/8/layout/hierarchy1"/>
    <dgm:cxn modelId="{F3AA90FD-6A68-46D1-BAA4-13C1F325155C}" type="presParOf" srcId="{6F0AE614-6238-4770-8664-19CB4FB00B5E}" destId="{34EA4D6B-73D1-41CA-819B-DDA3B5A9E3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33C5AC-DE1F-4CAF-B430-43353E161FB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89B0D9D-CE2B-42FF-989C-4E0C22F790B3}">
      <dgm:prSet/>
      <dgm:spPr/>
      <dgm:t>
        <a:bodyPr/>
        <a:lstStyle/>
        <a:p>
          <a:r>
            <a:rPr lang="en-GB" dirty="0"/>
            <a:t>Duty to identify who you are acting for</a:t>
          </a:r>
          <a:endParaRPr lang="en-US" dirty="0"/>
        </a:p>
      </dgm:t>
    </dgm:pt>
    <dgm:pt modelId="{28C23C52-6BFC-4387-8D1A-CD6B4E08D613}" type="parTrans" cxnId="{6EA8E639-7FF1-43E4-93A0-6B479D9E99E9}">
      <dgm:prSet/>
      <dgm:spPr/>
      <dgm:t>
        <a:bodyPr/>
        <a:lstStyle/>
        <a:p>
          <a:endParaRPr lang="en-US"/>
        </a:p>
      </dgm:t>
    </dgm:pt>
    <dgm:pt modelId="{0BDC8914-6D86-46BD-A857-915962733344}" type="sibTrans" cxnId="{6EA8E639-7FF1-43E4-93A0-6B479D9E99E9}">
      <dgm:prSet/>
      <dgm:spPr/>
      <dgm:t>
        <a:bodyPr/>
        <a:lstStyle/>
        <a:p>
          <a:endParaRPr lang="en-US"/>
        </a:p>
      </dgm:t>
    </dgm:pt>
    <dgm:pt modelId="{B7186E42-26F8-4E9B-8442-B128CF324D4E}">
      <dgm:prSet/>
      <dgm:spPr/>
      <dgm:t>
        <a:bodyPr/>
        <a:lstStyle/>
        <a:p>
          <a:r>
            <a:rPr lang="en-GB"/>
            <a:t>Identification</a:t>
          </a:r>
          <a:endParaRPr lang="en-US"/>
        </a:p>
      </dgm:t>
    </dgm:pt>
    <dgm:pt modelId="{3BEE72B3-29C5-4A4D-A3BD-AA695D944782}" type="parTrans" cxnId="{3F30EBDC-FCDE-4CE9-A804-9955E44E422A}">
      <dgm:prSet/>
      <dgm:spPr/>
      <dgm:t>
        <a:bodyPr/>
        <a:lstStyle/>
        <a:p>
          <a:endParaRPr lang="en-US"/>
        </a:p>
      </dgm:t>
    </dgm:pt>
    <dgm:pt modelId="{3AE518C6-A0FC-4765-AA1C-45476F9A569B}" type="sibTrans" cxnId="{3F30EBDC-FCDE-4CE9-A804-9955E44E422A}">
      <dgm:prSet/>
      <dgm:spPr/>
      <dgm:t>
        <a:bodyPr/>
        <a:lstStyle/>
        <a:p>
          <a:endParaRPr lang="en-US"/>
        </a:p>
      </dgm:t>
    </dgm:pt>
    <dgm:pt modelId="{A0000153-65F0-4D0F-845B-B02CAC545236}">
      <dgm:prSet/>
      <dgm:spPr/>
      <dgm:t>
        <a:bodyPr/>
        <a:lstStyle/>
        <a:p>
          <a:r>
            <a:rPr lang="en-GB"/>
            <a:t>Can you take instructions from parents?</a:t>
          </a:r>
          <a:endParaRPr lang="en-US"/>
        </a:p>
      </dgm:t>
    </dgm:pt>
    <dgm:pt modelId="{4D2AEF0F-DAEA-46C1-830B-CADB79C38C42}" type="parTrans" cxnId="{69F18C7D-7705-44A8-9692-C07E81FDE4F5}">
      <dgm:prSet/>
      <dgm:spPr/>
      <dgm:t>
        <a:bodyPr/>
        <a:lstStyle/>
        <a:p>
          <a:endParaRPr lang="en-US"/>
        </a:p>
      </dgm:t>
    </dgm:pt>
    <dgm:pt modelId="{E8F4C293-CD60-4A51-8D9D-2D2D0C67BB23}" type="sibTrans" cxnId="{69F18C7D-7705-44A8-9692-C07E81FDE4F5}">
      <dgm:prSet/>
      <dgm:spPr/>
      <dgm:t>
        <a:bodyPr/>
        <a:lstStyle/>
        <a:p>
          <a:endParaRPr lang="en-US"/>
        </a:p>
      </dgm:t>
    </dgm:pt>
    <dgm:pt modelId="{B5A40327-7F91-454C-A1F5-0287FC394A85}">
      <dgm:prSet/>
      <dgm:spPr/>
      <dgm:t>
        <a:bodyPr/>
        <a:lstStyle/>
        <a:p>
          <a:r>
            <a:rPr lang="en-GB"/>
            <a:t>Can you take instructions from partners?</a:t>
          </a:r>
          <a:endParaRPr lang="en-US"/>
        </a:p>
      </dgm:t>
    </dgm:pt>
    <dgm:pt modelId="{9A4D6B7E-1585-4C59-8F32-C692A6635ED2}" type="parTrans" cxnId="{0426274B-E50B-403A-9B8B-B15B016E4CA5}">
      <dgm:prSet/>
      <dgm:spPr/>
      <dgm:t>
        <a:bodyPr/>
        <a:lstStyle/>
        <a:p>
          <a:endParaRPr lang="en-US"/>
        </a:p>
      </dgm:t>
    </dgm:pt>
    <dgm:pt modelId="{613F4A63-3DAF-4D57-9D7D-834FD58CCF21}" type="sibTrans" cxnId="{0426274B-E50B-403A-9B8B-B15B016E4CA5}">
      <dgm:prSet/>
      <dgm:spPr/>
      <dgm:t>
        <a:bodyPr/>
        <a:lstStyle/>
        <a:p>
          <a:endParaRPr lang="en-US"/>
        </a:p>
      </dgm:t>
    </dgm:pt>
    <dgm:pt modelId="{38063C20-B378-43FB-B785-3D71325A449B}" type="pres">
      <dgm:prSet presAssocID="{8B33C5AC-DE1F-4CAF-B430-43353E161FBA}" presName="vert0" presStyleCnt="0">
        <dgm:presLayoutVars>
          <dgm:dir/>
          <dgm:animOne val="branch"/>
          <dgm:animLvl val="lvl"/>
        </dgm:presLayoutVars>
      </dgm:prSet>
      <dgm:spPr/>
    </dgm:pt>
    <dgm:pt modelId="{F1800DD0-1476-4C5B-BEAB-FD59E06BFD6A}" type="pres">
      <dgm:prSet presAssocID="{589B0D9D-CE2B-42FF-989C-4E0C22F790B3}" presName="thickLine" presStyleLbl="alignNode1" presStyleIdx="0" presStyleCnt="4"/>
      <dgm:spPr/>
    </dgm:pt>
    <dgm:pt modelId="{9AEAA097-F3EE-474B-B0A1-C1324D632004}" type="pres">
      <dgm:prSet presAssocID="{589B0D9D-CE2B-42FF-989C-4E0C22F790B3}" presName="horz1" presStyleCnt="0"/>
      <dgm:spPr/>
    </dgm:pt>
    <dgm:pt modelId="{3E2A1C50-C3DD-4B61-8E2A-92C99221ED7B}" type="pres">
      <dgm:prSet presAssocID="{589B0D9D-CE2B-42FF-989C-4E0C22F790B3}" presName="tx1" presStyleLbl="revTx" presStyleIdx="0" presStyleCnt="4"/>
      <dgm:spPr/>
    </dgm:pt>
    <dgm:pt modelId="{D2C83123-203E-4266-9835-E006FAC73A66}" type="pres">
      <dgm:prSet presAssocID="{589B0D9D-CE2B-42FF-989C-4E0C22F790B3}" presName="vert1" presStyleCnt="0"/>
      <dgm:spPr/>
    </dgm:pt>
    <dgm:pt modelId="{0D6D4F80-6DEC-41F2-9C5B-0C7FB0BF45BE}" type="pres">
      <dgm:prSet presAssocID="{B7186E42-26F8-4E9B-8442-B128CF324D4E}" presName="thickLine" presStyleLbl="alignNode1" presStyleIdx="1" presStyleCnt="4"/>
      <dgm:spPr/>
    </dgm:pt>
    <dgm:pt modelId="{732E7883-F63F-4A16-927E-AF5BDE48B3B8}" type="pres">
      <dgm:prSet presAssocID="{B7186E42-26F8-4E9B-8442-B128CF324D4E}" presName="horz1" presStyleCnt="0"/>
      <dgm:spPr/>
    </dgm:pt>
    <dgm:pt modelId="{9C4EC8C6-AB61-4E53-88B3-15FC7211BC06}" type="pres">
      <dgm:prSet presAssocID="{B7186E42-26F8-4E9B-8442-B128CF324D4E}" presName="tx1" presStyleLbl="revTx" presStyleIdx="1" presStyleCnt="4"/>
      <dgm:spPr/>
    </dgm:pt>
    <dgm:pt modelId="{922DA192-BEC4-403D-9E9B-278BCEB16D3E}" type="pres">
      <dgm:prSet presAssocID="{B7186E42-26F8-4E9B-8442-B128CF324D4E}" presName="vert1" presStyleCnt="0"/>
      <dgm:spPr/>
    </dgm:pt>
    <dgm:pt modelId="{52CF6700-3356-49D2-9280-C06264A3DA91}" type="pres">
      <dgm:prSet presAssocID="{A0000153-65F0-4D0F-845B-B02CAC545236}" presName="thickLine" presStyleLbl="alignNode1" presStyleIdx="2" presStyleCnt="4"/>
      <dgm:spPr/>
    </dgm:pt>
    <dgm:pt modelId="{5ADF7411-F3DD-4EE4-B908-0A9132503C75}" type="pres">
      <dgm:prSet presAssocID="{A0000153-65F0-4D0F-845B-B02CAC545236}" presName="horz1" presStyleCnt="0"/>
      <dgm:spPr/>
    </dgm:pt>
    <dgm:pt modelId="{4C709938-8B75-4B32-B989-4DCBD8068651}" type="pres">
      <dgm:prSet presAssocID="{A0000153-65F0-4D0F-845B-B02CAC545236}" presName="tx1" presStyleLbl="revTx" presStyleIdx="2" presStyleCnt="4"/>
      <dgm:spPr/>
    </dgm:pt>
    <dgm:pt modelId="{AF7C15B5-2E95-4A24-A578-99A5E20244B8}" type="pres">
      <dgm:prSet presAssocID="{A0000153-65F0-4D0F-845B-B02CAC545236}" presName="vert1" presStyleCnt="0"/>
      <dgm:spPr/>
    </dgm:pt>
    <dgm:pt modelId="{CBF2AEB3-770C-4C50-99C4-D9777FFB3F78}" type="pres">
      <dgm:prSet presAssocID="{B5A40327-7F91-454C-A1F5-0287FC394A85}" presName="thickLine" presStyleLbl="alignNode1" presStyleIdx="3" presStyleCnt="4"/>
      <dgm:spPr/>
    </dgm:pt>
    <dgm:pt modelId="{F740EE08-E1F1-4BBE-9BC2-0B9C2A84A952}" type="pres">
      <dgm:prSet presAssocID="{B5A40327-7F91-454C-A1F5-0287FC394A85}" presName="horz1" presStyleCnt="0"/>
      <dgm:spPr/>
    </dgm:pt>
    <dgm:pt modelId="{79F7F726-8226-48BA-8EFA-103D57776159}" type="pres">
      <dgm:prSet presAssocID="{B5A40327-7F91-454C-A1F5-0287FC394A85}" presName="tx1" presStyleLbl="revTx" presStyleIdx="3" presStyleCnt="4"/>
      <dgm:spPr/>
    </dgm:pt>
    <dgm:pt modelId="{47C34D04-E7BC-48A7-8857-0B82EA8BC6A9}" type="pres">
      <dgm:prSet presAssocID="{B5A40327-7F91-454C-A1F5-0287FC394A85}" presName="vert1" presStyleCnt="0"/>
      <dgm:spPr/>
    </dgm:pt>
  </dgm:ptLst>
  <dgm:cxnLst>
    <dgm:cxn modelId="{6EA8E639-7FF1-43E4-93A0-6B479D9E99E9}" srcId="{8B33C5AC-DE1F-4CAF-B430-43353E161FBA}" destId="{589B0D9D-CE2B-42FF-989C-4E0C22F790B3}" srcOrd="0" destOrd="0" parTransId="{28C23C52-6BFC-4387-8D1A-CD6B4E08D613}" sibTransId="{0BDC8914-6D86-46BD-A857-915962733344}"/>
    <dgm:cxn modelId="{0426274B-E50B-403A-9B8B-B15B016E4CA5}" srcId="{8B33C5AC-DE1F-4CAF-B430-43353E161FBA}" destId="{B5A40327-7F91-454C-A1F5-0287FC394A85}" srcOrd="3" destOrd="0" parTransId="{9A4D6B7E-1585-4C59-8F32-C692A6635ED2}" sibTransId="{613F4A63-3DAF-4D57-9D7D-834FD58CCF21}"/>
    <dgm:cxn modelId="{7506AC53-675B-4CF3-862F-83BB85DA97CA}" type="presOf" srcId="{B7186E42-26F8-4E9B-8442-B128CF324D4E}" destId="{9C4EC8C6-AB61-4E53-88B3-15FC7211BC06}" srcOrd="0" destOrd="0" presId="urn:microsoft.com/office/officeart/2008/layout/LinedList"/>
    <dgm:cxn modelId="{A0230254-25E8-4AB1-815D-5B1F7232DAC2}" type="presOf" srcId="{8B33C5AC-DE1F-4CAF-B430-43353E161FBA}" destId="{38063C20-B378-43FB-B785-3D71325A449B}" srcOrd="0" destOrd="0" presId="urn:microsoft.com/office/officeart/2008/layout/LinedList"/>
    <dgm:cxn modelId="{69F18C7D-7705-44A8-9692-C07E81FDE4F5}" srcId="{8B33C5AC-DE1F-4CAF-B430-43353E161FBA}" destId="{A0000153-65F0-4D0F-845B-B02CAC545236}" srcOrd="2" destOrd="0" parTransId="{4D2AEF0F-DAEA-46C1-830B-CADB79C38C42}" sibTransId="{E8F4C293-CD60-4A51-8D9D-2D2D0C67BB23}"/>
    <dgm:cxn modelId="{C106DC90-2663-470D-8B40-357A2D0923AD}" type="presOf" srcId="{B5A40327-7F91-454C-A1F5-0287FC394A85}" destId="{79F7F726-8226-48BA-8EFA-103D57776159}" srcOrd="0" destOrd="0" presId="urn:microsoft.com/office/officeart/2008/layout/LinedList"/>
    <dgm:cxn modelId="{7158C89E-14DE-4674-A559-AD99EF024AFA}" type="presOf" srcId="{A0000153-65F0-4D0F-845B-B02CAC545236}" destId="{4C709938-8B75-4B32-B989-4DCBD8068651}" srcOrd="0" destOrd="0" presId="urn:microsoft.com/office/officeart/2008/layout/LinedList"/>
    <dgm:cxn modelId="{F953E1D2-A7DE-4505-975F-8154E74AD075}" type="presOf" srcId="{589B0D9D-CE2B-42FF-989C-4E0C22F790B3}" destId="{3E2A1C50-C3DD-4B61-8E2A-92C99221ED7B}" srcOrd="0" destOrd="0" presId="urn:microsoft.com/office/officeart/2008/layout/LinedList"/>
    <dgm:cxn modelId="{3F30EBDC-FCDE-4CE9-A804-9955E44E422A}" srcId="{8B33C5AC-DE1F-4CAF-B430-43353E161FBA}" destId="{B7186E42-26F8-4E9B-8442-B128CF324D4E}" srcOrd="1" destOrd="0" parTransId="{3BEE72B3-29C5-4A4D-A3BD-AA695D944782}" sibTransId="{3AE518C6-A0FC-4765-AA1C-45476F9A569B}"/>
    <dgm:cxn modelId="{C3C430C7-4942-4A88-9C29-552B4E3B961A}" type="presParOf" srcId="{38063C20-B378-43FB-B785-3D71325A449B}" destId="{F1800DD0-1476-4C5B-BEAB-FD59E06BFD6A}" srcOrd="0" destOrd="0" presId="urn:microsoft.com/office/officeart/2008/layout/LinedList"/>
    <dgm:cxn modelId="{7D55C7D8-E8D1-4DAA-815B-AC914F73C749}" type="presParOf" srcId="{38063C20-B378-43FB-B785-3D71325A449B}" destId="{9AEAA097-F3EE-474B-B0A1-C1324D632004}" srcOrd="1" destOrd="0" presId="urn:microsoft.com/office/officeart/2008/layout/LinedList"/>
    <dgm:cxn modelId="{C908F9CC-5EFF-42C0-9CFB-0E88350FFD90}" type="presParOf" srcId="{9AEAA097-F3EE-474B-B0A1-C1324D632004}" destId="{3E2A1C50-C3DD-4B61-8E2A-92C99221ED7B}" srcOrd="0" destOrd="0" presId="urn:microsoft.com/office/officeart/2008/layout/LinedList"/>
    <dgm:cxn modelId="{CFC3BF81-9923-4393-8506-C88BB7D5B2DE}" type="presParOf" srcId="{9AEAA097-F3EE-474B-B0A1-C1324D632004}" destId="{D2C83123-203E-4266-9835-E006FAC73A66}" srcOrd="1" destOrd="0" presId="urn:microsoft.com/office/officeart/2008/layout/LinedList"/>
    <dgm:cxn modelId="{4B678BAD-69FB-4D91-90B5-44E95A1B2D03}" type="presParOf" srcId="{38063C20-B378-43FB-B785-3D71325A449B}" destId="{0D6D4F80-6DEC-41F2-9C5B-0C7FB0BF45BE}" srcOrd="2" destOrd="0" presId="urn:microsoft.com/office/officeart/2008/layout/LinedList"/>
    <dgm:cxn modelId="{353753DF-76F0-4FD7-BDA8-E7E428B8F6C1}" type="presParOf" srcId="{38063C20-B378-43FB-B785-3D71325A449B}" destId="{732E7883-F63F-4A16-927E-AF5BDE48B3B8}" srcOrd="3" destOrd="0" presId="urn:microsoft.com/office/officeart/2008/layout/LinedList"/>
    <dgm:cxn modelId="{3C11D708-C13A-43E2-8535-57FFF1123B1A}" type="presParOf" srcId="{732E7883-F63F-4A16-927E-AF5BDE48B3B8}" destId="{9C4EC8C6-AB61-4E53-88B3-15FC7211BC06}" srcOrd="0" destOrd="0" presId="urn:microsoft.com/office/officeart/2008/layout/LinedList"/>
    <dgm:cxn modelId="{36218380-24F2-46BD-A4AB-5203308A37F6}" type="presParOf" srcId="{732E7883-F63F-4A16-927E-AF5BDE48B3B8}" destId="{922DA192-BEC4-403D-9E9B-278BCEB16D3E}" srcOrd="1" destOrd="0" presId="urn:microsoft.com/office/officeart/2008/layout/LinedList"/>
    <dgm:cxn modelId="{54EBD05C-5070-46B4-B77A-5DA81277F64C}" type="presParOf" srcId="{38063C20-B378-43FB-B785-3D71325A449B}" destId="{52CF6700-3356-49D2-9280-C06264A3DA91}" srcOrd="4" destOrd="0" presId="urn:microsoft.com/office/officeart/2008/layout/LinedList"/>
    <dgm:cxn modelId="{02091925-F319-488F-AA02-2A0E049D8C9D}" type="presParOf" srcId="{38063C20-B378-43FB-B785-3D71325A449B}" destId="{5ADF7411-F3DD-4EE4-B908-0A9132503C75}" srcOrd="5" destOrd="0" presId="urn:microsoft.com/office/officeart/2008/layout/LinedList"/>
    <dgm:cxn modelId="{6926B0D8-782E-485B-AE1B-237FFA47F862}" type="presParOf" srcId="{5ADF7411-F3DD-4EE4-B908-0A9132503C75}" destId="{4C709938-8B75-4B32-B989-4DCBD8068651}" srcOrd="0" destOrd="0" presId="urn:microsoft.com/office/officeart/2008/layout/LinedList"/>
    <dgm:cxn modelId="{562E6A1A-628B-48F1-9E8C-1A3E7C6692AA}" type="presParOf" srcId="{5ADF7411-F3DD-4EE4-B908-0A9132503C75}" destId="{AF7C15B5-2E95-4A24-A578-99A5E20244B8}" srcOrd="1" destOrd="0" presId="urn:microsoft.com/office/officeart/2008/layout/LinedList"/>
    <dgm:cxn modelId="{CF918E1A-A2A6-4654-BB8B-E396A7D4CBD5}" type="presParOf" srcId="{38063C20-B378-43FB-B785-3D71325A449B}" destId="{CBF2AEB3-770C-4C50-99C4-D9777FFB3F78}" srcOrd="6" destOrd="0" presId="urn:microsoft.com/office/officeart/2008/layout/LinedList"/>
    <dgm:cxn modelId="{7BC16E49-53A6-4678-BB91-913ACE93EAB2}" type="presParOf" srcId="{38063C20-B378-43FB-B785-3D71325A449B}" destId="{F740EE08-E1F1-4BBE-9BC2-0B9C2A84A952}" srcOrd="7" destOrd="0" presId="urn:microsoft.com/office/officeart/2008/layout/LinedList"/>
    <dgm:cxn modelId="{451D55A0-C43C-41AE-B6F3-DA9D979C0D0D}" type="presParOf" srcId="{F740EE08-E1F1-4BBE-9BC2-0B9C2A84A952}" destId="{79F7F726-8226-48BA-8EFA-103D57776159}" srcOrd="0" destOrd="0" presId="urn:microsoft.com/office/officeart/2008/layout/LinedList"/>
    <dgm:cxn modelId="{13CB3E8E-C048-48C5-8151-C5B4F9298D46}" type="presParOf" srcId="{F740EE08-E1F1-4BBE-9BC2-0B9C2A84A952}" destId="{47C34D04-E7BC-48A7-8857-0B82EA8BC6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057688C-48F6-4806-851F-CBB423E817B6}"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7DFDF497-C4CC-4A01-B04A-802A01DCD784}">
      <dgm:prSet/>
      <dgm:spPr/>
      <dgm:t>
        <a:bodyPr/>
        <a:lstStyle/>
        <a:p>
          <a:pPr>
            <a:lnSpc>
              <a:spcPct val="100000"/>
            </a:lnSpc>
          </a:pPr>
          <a:r>
            <a:rPr lang="en-GB"/>
            <a:t>Client identification</a:t>
          </a:r>
          <a:endParaRPr lang="en-US"/>
        </a:p>
      </dgm:t>
    </dgm:pt>
    <dgm:pt modelId="{EF2274A2-1E1D-44B9-867D-B7E0F0E1B523}" type="parTrans" cxnId="{64CA188A-B9F7-49E4-BFA3-3672851B30FE}">
      <dgm:prSet/>
      <dgm:spPr/>
      <dgm:t>
        <a:bodyPr/>
        <a:lstStyle/>
        <a:p>
          <a:endParaRPr lang="en-US"/>
        </a:p>
      </dgm:t>
    </dgm:pt>
    <dgm:pt modelId="{AF89A985-B4D3-4B1D-BD6E-DC390D9329F2}" type="sibTrans" cxnId="{64CA188A-B9F7-49E4-BFA3-3672851B30FE}">
      <dgm:prSet/>
      <dgm:spPr/>
      <dgm:t>
        <a:bodyPr/>
        <a:lstStyle/>
        <a:p>
          <a:endParaRPr lang="en-US"/>
        </a:p>
      </dgm:t>
    </dgm:pt>
    <dgm:pt modelId="{F4C38CD6-927B-458D-A6AA-8372D99B0924}">
      <dgm:prSet/>
      <dgm:spPr/>
      <dgm:t>
        <a:bodyPr/>
        <a:lstStyle/>
        <a:p>
          <a:pPr>
            <a:lnSpc>
              <a:spcPct val="100000"/>
            </a:lnSpc>
          </a:pPr>
          <a:r>
            <a:rPr lang="en-GB"/>
            <a:t>Evidence of source of funds</a:t>
          </a:r>
          <a:endParaRPr lang="en-US"/>
        </a:p>
      </dgm:t>
    </dgm:pt>
    <dgm:pt modelId="{0BBA2B8E-2A08-4534-84ED-B1AFD9BF7086}" type="parTrans" cxnId="{5C7C8C64-6272-4CB4-B441-ED6CB724FCE0}">
      <dgm:prSet/>
      <dgm:spPr/>
      <dgm:t>
        <a:bodyPr/>
        <a:lstStyle/>
        <a:p>
          <a:endParaRPr lang="en-US"/>
        </a:p>
      </dgm:t>
    </dgm:pt>
    <dgm:pt modelId="{617EBBAB-9DF2-4D46-B626-52EBD28A3621}" type="sibTrans" cxnId="{5C7C8C64-6272-4CB4-B441-ED6CB724FCE0}">
      <dgm:prSet/>
      <dgm:spPr/>
      <dgm:t>
        <a:bodyPr/>
        <a:lstStyle/>
        <a:p>
          <a:endParaRPr lang="en-US"/>
        </a:p>
      </dgm:t>
    </dgm:pt>
    <dgm:pt modelId="{56135807-AC9C-41A6-A96D-60988B894104}">
      <dgm:prSet/>
      <dgm:spPr/>
      <dgm:t>
        <a:bodyPr/>
        <a:lstStyle/>
        <a:p>
          <a:pPr>
            <a:lnSpc>
              <a:spcPct val="100000"/>
            </a:lnSpc>
          </a:pPr>
          <a:r>
            <a:rPr lang="en-GB"/>
            <a:t>Electronic identity checks</a:t>
          </a:r>
          <a:endParaRPr lang="en-US"/>
        </a:p>
      </dgm:t>
    </dgm:pt>
    <dgm:pt modelId="{AEA79D4C-A7D9-4037-8675-F394CDF9159B}" type="parTrans" cxnId="{A9663DD5-F675-4C62-A2F9-6E6981331DD6}">
      <dgm:prSet/>
      <dgm:spPr/>
      <dgm:t>
        <a:bodyPr/>
        <a:lstStyle/>
        <a:p>
          <a:endParaRPr lang="en-US"/>
        </a:p>
      </dgm:t>
    </dgm:pt>
    <dgm:pt modelId="{0C91E1DE-247B-4ECC-A804-F762ECE73B81}" type="sibTrans" cxnId="{A9663DD5-F675-4C62-A2F9-6E6981331DD6}">
      <dgm:prSet/>
      <dgm:spPr/>
      <dgm:t>
        <a:bodyPr/>
        <a:lstStyle/>
        <a:p>
          <a:endParaRPr lang="en-US"/>
        </a:p>
      </dgm:t>
    </dgm:pt>
    <dgm:pt modelId="{DE79790D-D1A2-4F1E-8ED3-FAD6746EB6FC}">
      <dgm:prSet/>
      <dgm:spPr/>
      <dgm:t>
        <a:bodyPr/>
        <a:lstStyle/>
        <a:p>
          <a:pPr>
            <a:lnSpc>
              <a:spcPct val="100000"/>
            </a:lnSpc>
          </a:pPr>
          <a:r>
            <a:rPr lang="en-GB"/>
            <a:t>Risk assessments</a:t>
          </a:r>
          <a:endParaRPr lang="en-US"/>
        </a:p>
      </dgm:t>
    </dgm:pt>
    <dgm:pt modelId="{07DD1D8D-6CED-4FE7-85FB-FBB3B019BCA7}" type="parTrans" cxnId="{3A95DE4B-68E1-472D-904F-B052315631A3}">
      <dgm:prSet/>
      <dgm:spPr/>
      <dgm:t>
        <a:bodyPr/>
        <a:lstStyle/>
        <a:p>
          <a:endParaRPr lang="en-US"/>
        </a:p>
      </dgm:t>
    </dgm:pt>
    <dgm:pt modelId="{1E405C35-1A98-48C8-9F8C-8CEB0BB16D2E}" type="sibTrans" cxnId="{3A95DE4B-68E1-472D-904F-B052315631A3}">
      <dgm:prSet/>
      <dgm:spPr/>
      <dgm:t>
        <a:bodyPr/>
        <a:lstStyle/>
        <a:p>
          <a:endParaRPr lang="en-US"/>
        </a:p>
      </dgm:t>
    </dgm:pt>
    <dgm:pt modelId="{06EBC8AE-6B72-44E3-845D-5345C8CFB36C}">
      <dgm:prSet/>
      <dgm:spPr/>
      <dgm:t>
        <a:bodyPr/>
        <a:lstStyle/>
        <a:p>
          <a:pPr>
            <a:lnSpc>
              <a:spcPct val="100000"/>
            </a:lnSpc>
          </a:pPr>
          <a:r>
            <a:rPr lang="en-GB"/>
            <a:t>Money Laundering Reporting Officer </a:t>
          </a:r>
          <a:endParaRPr lang="en-US"/>
        </a:p>
      </dgm:t>
    </dgm:pt>
    <dgm:pt modelId="{376F3EE3-E09F-4354-BE31-8603DA87A6AE}" type="parTrans" cxnId="{9D9C7731-3E35-4206-8B49-E1747FE1F28F}">
      <dgm:prSet/>
      <dgm:spPr/>
      <dgm:t>
        <a:bodyPr/>
        <a:lstStyle/>
        <a:p>
          <a:endParaRPr lang="en-US"/>
        </a:p>
      </dgm:t>
    </dgm:pt>
    <dgm:pt modelId="{84502988-F19C-4B94-B479-725E1D29408C}" type="sibTrans" cxnId="{9D9C7731-3E35-4206-8B49-E1747FE1F28F}">
      <dgm:prSet/>
      <dgm:spPr/>
      <dgm:t>
        <a:bodyPr/>
        <a:lstStyle/>
        <a:p>
          <a:endParaRPr lang="en-US"/>
        </a:p>
      </dgm:t>
    </dgm:pt>
    <dgm:pt modelId="{D1B0C88D-05FD-4C07-885B-BE809A8944A5}" type="pres">
      <dgm:prSet presAssocID="{E057688C-48F6-4806-851F-CBB423E817B6}" presName="root" presStyleCnt="0">
        <dgm:presLayoutVars>
          <dgm:dir/>
          <dgm:resizeHandles val="exact"/>
        </dgm:presLayoutVars>
      </dgm:prSet>
      <dgm:spPr/>
    </dgm:pt>
    <dgm:pt modelId="{79FB6074-2F48-4F58-8672-5A64195DE002}" type="pres">
      <dgm:prSet presAssocID="{7DFDF497-C4CC-4A01-B04A-802A01DCD784}" presName="compNode" presStyleCnt="0"/>
      <dgm:spPr/>
    </dgm:pt>
    <dgm:pt modelId="{7CB89D23-F74E-4373-A66B-C818F8409F79}" type="pres">
      <dgm:prSet presAssocID="{7DFDF497-C4CC-4A01-B04A-802A01DCD784}" presName="bgRect" presStyleLbl="bgShp" presStyleIdx="0" presStyleCnt="5"/>
      <dgm:spPr/>
    </dgm:pt>
    <dgm:pt modelId="{19F8D8D7-ECE6-4BE9-8A6A-018F81BC4493}" type="pres">
      <dgm:prSet presAssocID="{7DFDF497-C4CC-4A01-B04A-802A01DCD78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CAC586A6-7186-4339-97A6-4C4123F58559}" type="pres">
      <dgm:prSet presAssocID="{7DFDF497-C4CC-4A01-B04A-802A01DCD784}" presName="spaceRect" presStyleCnt="0"/>
      <dgm:spPr/>
    </dgm:pt>
    <dgm:pt modelId="{B70FA7BE-8B87-4D9A-8BB0-9325F4CF251D}" type="pres">
      <dgm:prSet presAssocID="{7DFDF497-C4CC-4A01-B04A-802A01DCD784}" presName="parTx" presStyleLbl="revTx" presStyleIdx="0" presStyleCnt="5">
        <dgm:presLayoutVars>
          <dgm:chMax val="0"/>
          <dgm:chPref val="0"/>
        </dgm:presLayoutVars>
      </dgm:prSet>
      <dgm:spPr/>
    </dgm:pt>
    <dgm:pt modelId="{CF1CDF40-608A-4852-8DFB-64554D271672}" type="pres">
      <dgm:prSet presAssocID="{AF89A985-B4D3-4B1D-BD6E-DC390D9329F2}" presName="sibTrans" presStyleCnt="0"/>
      <dgm:spPr/>
    </dgm:pt>
    <dgm:pt modelId="{974C734A-3765-49F1-9598-80B58059B723}" type="pres">
      <dgm:prSet presAssocID="{F4C38CD6-927B-458D-A6AA-8372D99B0924}" presName="compNode" presStyleCnt="0"/>
      <dgm:spPr/>
    </dgm:pt>
    <dgm:pt modelId="{F1779270-45DA-42C3-A415-E70D138DB7F1}" type="pres">
      <dgm:prSet presAssocID="{F4C38CD6-927B-458D-A6AA-8372D99B0924}" presName="bgRect" presStyleLbl="bgShp" presStyleIdx="1" presStyleCnt="5"/>
      <dgm:spPr/>
    </dgm:pt>
    <dgm:pt modelId="{65195E7B-8821-4B14-9B6C-1535A0238934}" type="pres">
      <dgm:prSet presAssocID="{F4C38CD6-927B-458D-A6AA-8372D99B092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1287489F-7BCE-4BFD-AAC0-8F339C871557}" type="pres">
      <dgm:prSet presAssocID="{F4C38CD6-927B-458D-A6AA-8372D99B0924}" presName="spaceRect" presStyleCnt="0"/>
      <dgm:spPr/>
    </dgm:pt>
    <dgm:pt modelId="{71995925-C689-4A62-8A1F-CCE4010BC1C3}" type="pres">
      <dgm:prSet presAssocID="{F4C38CD6-927B-458D-A6AA-8372D99B0924}" presName="parTx" presStyleLbl="revTx" presStyleIdx="1" presStyleCnt="5">
        <dgm:presLayoutVars>
          <dgm:chMax val="0"/>
          <dgm:chPref val="0"/>
        </dgm:presLayoutVars>
      </dgm:prSet>
      <dgm:spPr/>
    </dgm:pt>
    <dgm:pt modelId="{79C6C5FD-110F-4349-B754-84A9059A9BEC}" type="pres">
      <dgm:prSet presAssocID="{617EBBAB-9DF2-4D46-B626-52EBD28A3621}" presName="sibTrans" presStyleCnt="0"/>
      <dgm:spPr/>
    </dgm:pt>
    <dgm:pt modelId="{C2D4B0EA-DA25-4D6C-A7EC-13609680C50D}" type="pres">
      <dgm:prSet presAssocID="{56135807-AC9C-41A6-A96D-60988B894104}" presName="compNode" presStyleCnt="0"/>
      <dgm:spPr/>
    </dgm:pt>
    <dgm:pt modelId="{FF8CFCE8-2644-483A-AE7A-28D8C3200AF7}" type="pres">
      <dgm:prSet presAssocID="{56135807-AC9C-41A6-A96D-60988B894104}" presName="bgRect" presStyleLbl="bgShp" presStyleIdx="2" presStyleCnt="5"/>
      <dgm:spPr/>
    </dgm:pt>
    <dgm:pt modelId="{CC3A14BA-6149-41D8-A2F8-0ED9EE2AB04A}" type="pres">
      <dgm:prSet presAssocID="{56135807-AC9C-41A6-A96D-60988B89410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Employee Badge"/>
        </a:ext>
      </dgm:extLst>
    </dgm:pt>
    <dgm:pt modelId="{66BE342E-3416-4B17-821D-E00613FD7DCE}" type="pres">
      <dgm:prSet presAssocID="{56135807-AC9C-41A6-A96D-60988B894104}" presName="spaceRect" presStyleCnt="0"/>
      <dgm:spPr/>
    </dgm:pt>
    <dgm:pt modelId="{FA55DB2C-844B-45FF-94F1-F7BD1A283DE3}" type="pres">
      <dgm:prSet presAssocID="{56135807-AC9C-41A6-A96D-60988B894104}" presName="parTx" presStyleLbl="revTx" presStyleIdx="2" presStyleCnt="5">
        <dgm:presLayoutVars>
          <dgm:chMax val="0"/>
          <dgm:chPref val="0"/>
        </dgm:presLayoutVars>
      </dgm:prSet>
      <dgm:spPr/>
    </dgm:pt>
    <dgm:pt modelId="{36DEACE3-6233-4994-9866-F35B31640FE6}" type="pres">
      <dgm:prSet presAssocID="{0C91E1DE-247B-4ECC-A804-F762ECE73B81}" presName="sibTrans" presStyleCnt="0"/>
      <dgm:spPr/>
    </dgm:pt>
    <dgm:pt modelId="{957A5588-2B68-49E1-ADF2-084047A39C00}" type="pres">
      <dgm:prSet presAssocID="{DE79790D-D1A2-4F1E-8ED3-FAD6746EB6FC}" presName="compNode" presStyleCnt="0"/>
      <dgm:spPr/>
    </dgm:pt>
    <dgm:pt modelId="{DCF8BE2C-ED1D-40BB-8DC9-99119EDE0BCB}" type="pres">
      <dgm:prSet presAssocID="{DE79790D-D1A2-4F1E-8ED3-FAD6746EB6FC}" presName="bgRect" presStyleLbl="bgShp" presStyleIdx="3" presStyleCnt="5"/>
      <dgm:spPr/>
    </dgm:pt>
    <dgm:pt modelId="{F80E1E05-EA0D-4D6D-86C6-121B81649DA6}" type="pres">
      <dgm:prSet presAssocID="{DE79790D-D1A2-4F1E-8ED3-FAD6746EB6F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61742A4D-C9D6-4176-B2B1-2870122B5E24}" type="pres">
      <dgm:prSet presAssocID="{DE79790D-D1A2-4F1E-8ED3-FAD6746EB6FC}" presName="spaceRect" presStyleCnt="0"/>
      <dgm:spPr/>
    </dgm:pt>
    <dgm:pt modelId="{1EDCD720-9FDC-4EED-BE9E-BF1281DCB044}" type="pres">
      <dgm:prSet presAssocID="{DE79790D-D1A2-4F1E-8ED3-FAD6746EB6FC}" presName="parTx" presStyleLbl="revTx" presStyleIdx="3" presStyleCnt="5">
        <dgm:presLayoutVars>
          <dgm:chMax val="0"/>
          <dgm:chPref val="0"/>
        </dgm:presLayoutVars>
      </dgm:prSet>
      <dgm:spPr/>
    </dgm:pt>
    <dgm:pt modelId="{9F5396FB-EFEB-46ED-A36A-FA9E40ABA159}" type="pres">
      <dgm:prSet presAssocID="{1E405C35-1A98-48C8-9F8C-8CEB0BB16D2E}" presName="sibTrans" presStyleCnt="0"/>
      <dgm:spPr/>
    </dgm:pt>
    <dgm:pt modelId="{A4C78BCC-B19A-44D9-B880-4612676ACB73}" type="pres">
      <dgm:prSet presAssocID="{06EBC8AE-6B72-44E3-845D-5345C8CFB36C}" presName="compNode" presStyleCnt="0"/>
      <dgm:spPr/>
    </dgm:pt>
    <dgm:pt modelId="{30B1B16D-3094-4056-97BA-3F36459618A8}" type="pres">
      <dgm:prSet presAssocID="{06EBC8AE-6B72-44E3-845D-5345C8CFB36C}" presName="bgRect" presStyleLbl="bgShp" presStyleIdx="4" presStyleCnt="5"/>
      <dgm:spPr/>
    </dgm:pt>
    <dgm:pt modelId="{FA48233A-B209-4C34-AB9A-9248E8DB11C8}" type="pres">
      <dgm:prSet presAssocID="{06EBC8AE-6B72-44E3-845D-5345C8CFB36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agnifying glass"/>
        </a:ext>
      </dgm:extLst>
    </dgm:pt>
    <dgm:pt modelId="{3668961F-E792-49E1-B4CB-126FE735B7DE}" type="pres">
      <dgm:prSet presAssocID="{06EBC8AE-6B72-44E3-845D-5345C8CFB36C}" presName="spaceRect" presStyleCnt="0"/>
      <dgm:spPr/>
    </dgm:pt>
    <dgm:pt modelId="{BFDD9F64-9844-4C4F-9155-666C203315C2}" type="pres">
      <dgm:prSet presAssocID="{06EBC8AE-6B72-44E3-845D-5345C8CFB36C}" presName="parTx" presStyleLbl="revTx" presStyleIdx="4" presStyleCnt="5">
        <dgm:presLayoutVars>
          <dgm:chMax val="0"/>
          <dgm:chPref val="0"/>
        </dgm:presLayoutVars>
      </dgm:prSet>
      <dgm:spPr/>
    </dgm:pt>
  </dgm:ptLst>
  <dgm:cxnLst>
    <dgm:cxn modelId="{996FC516-04E1-45AF-90D2-91F5ABF12FA9}" type="presOf" srcId="{DE79790D-D1A2-4F1E-8ED3-FAD6746EB6FC}" destId="{1EDCD720-9FDC-4EED-BE9E-BF1281DCB044}" srcOrd="0" destOrd="0" presId="urn:microsoft.com/office/officeart/2018/2/layout/IconVerticalSolidList"/>
    <dgm:cxn modelId="{18CAE61A-8513-408D-8ACE-724B56751A89}" type="presOf" srcId="{7DFDF497-C4CC-4A01-B04A-802A01DCD784}" destId="{B70FA7BE-8B87-4D9A-8BB0-9325F4CF251D}" srcOrd="0" destOrd="0" presId="urn:microsoft.com/office/officeart/2018/2/layout/IconVerticalSolidList"/>
    <dgm:cxn modelId="{9D9C7731-3E35-4206-8B49-E1747FE1F28F}" srcId="{E057688C-48F6-4806-851F-CBB423E817B6}" destId="{06EBC8AE-6B72-44E3-845D-5345C8CFB36C}" srcOrd="4" destOrd="0" parTransId="{376F3EE3-E09F-4354-BE31-8603DA87A6AE}" sibTransId="{84502988-F19C-4B94-B479-725E1D29408C}"/>
    <dgm:cxn modelId="{A4689A31-13B6-44F3-A12C-B9C94CE54EC7}" type="presOf" srcId="{E057688C-48F6-4806-851F-CBB423E817B6}" destId="{D1B0C88D-05FD-4C07-885B-BE809A8944A5}" srcOrd="0" destOrd="0" presId="urn:microsoft.com/office/officeart/2018/2/layout/IconVerticalSolidList"/>
    <dgm:cxn modelId="{5C7C8C64-6272-4CB4-B441-ED6CB724FCE0}" srcId="{E057688C-48F6-4806-851F-CBB423E817B6}" destId="{F4C38CD6-927B-458D-A6AA-8372D99B0924}" srcOrd="1" destOrd="0" parTransId="{0BBA2B8E-2A08-4534-84ED-B1AFD9BF7086}" sibTransId="{617EBBAB-9DF2-4D46-B626-52EBD28A3621}"/>
    <dgm:cxn modelId="{3A95DE4B-68E1-472D-904F-B052315631A3}" srcId="{E057688C-48F6-4806-851F-CBB423E817B6}" destId="{DE79790D-D1A2-4F1E-8ED3-FAD6746EB6FC}" srcOrd="3" destOrd="0" parTransId="{07DD1D8D-6CED-4FE7-85FB-FBB3B019BCA7}" sibTransId="{1E405C35-1A98-48C8-9F8C-8CEB0BB16D2E}"/>
    <dgm:cxn modelId="{64CA188A-B9F7-49E4-BFA3-3672851B30FE}" srcId="{E057688C-48F6-4806-851F-CBB423E817B6}" destId="{7DFDF497-C4CC-4A01-B04A-802A01DCD784}" srcOrd="0" destOrd="0" parTransId="{EF2274A2-1E1D-44B9-867D-B7E0F0E1B523}" sibTransId="{AF89A985-B4D3-4B1D-BD6E-DC390D9329F2}"/>
    <dgm:cxn modelId="{4243C69C-9E26-42A7-B9E8-D89D2EE88D9B}" type="presOf" srcId="{56135807-AC9C-41A6-A96D-60988B894104}" destId="{FA55DB2C-844B-45FF-94F1-F7BD1A283DE3}" srcOrd="0" destOrd="0" presId="urn:microsoft.com/office/officeart/2018/2/layout/IconVerticalSolidList"/>
    <dgm:cxn modelId="{31DD5AB0-4F70-427E-9ED9-64C17A49A856}" type="presOf" srcId="{06EBC8AE-6B72-44E3-845D-5345C8CFB36C}" destId="{BFDD9F64-9844-4C4F-9155-666C203315C2}" srcOrd="0" destOrd="0" presId="urn:microsoft.com/office/officeart/2018/2/layout/IconVerticalSolidList"/>
    <dgm:cxn modelId="{A9663DD5-F675-4C62-A2F9-6E6981331DD6}" srcId="{E057688C-48F6-4806-851F-CBB423E817B6}" destId="{56135807-AC9C-41A6-A96D-60988B894104}" srcOrd="2" destOrd="0" parTransId="{AEA79D4C-A7D9-4037-8675-F394CDF9159B}" sibTransId="{0C91E1DE-247B-4ECC-A804-F762ECE73B81}"/>
    <dgm:cxn modelId="{8963CCD5-00AC-413B-8AE4-1B1929E2D8A2}" type="presOf" srcId="{F4C38CD6-927B-458D-A6AA-8372D99B0924}" destId="{71995925-C689-4A62-8A1F-CCE4010BC1C3}" srcOrd="0" destOrd="0" presId="urn:microsoft.com/office/officeart/2018/2/layout/IconVerticalSolidList"/>
    <dgm:cxn modelId="{AB537698-9B78-4812-BFE7-EB64B923CB60}" type="presParOf" srcId="{D1B0C88D-05FD-4C07-885B-BE809A8944A5}" destId="{79FB6074-2F48-4F58-8672-5A64195DE002}" srcOrd="0" destOrd="0" presId="urn:microsoft.com/office/officeart/2018/2/layout/IconVerticalSolidList"/>
    <dgm:cxn modelId="{8857AA90-4C8D-4629-A747-1D05FDD61DD8}" type="presParOf" srcId="{79FB6074-2F48-4F58-8672-5A64195DE002}" destId="{7CB89D23-F74E-4373-A66B-C818F8409F79}" srcOrd="0" destOrd="0" presId="urn:microsoft.com/office/officeart/2018/2/layout/IconVerticalSolidList"/>
    <dgm:cxn modelId="{78A266D1-EE8F-4EDB-8464-4D3BA143F715}" type="presParOf" srcId="{79FB6074-2F48-4F58-8672-5A64195DE002}" destId="{19F8D8D7-ECE6-4BE9-8A6A-018F81BC4493}" srcOrd="1" destOrd="0" presId="urn:microsoft.com/office/officeart/2018/2/layout/IconVerticalSolidList"/>
    <dgm:cxn modelId="{8F20AE66-1612-4215-9B89-91141B86BCE7}" type="presParOf" srcId="{79FB6074-2F48-4F58-8672-5A64195DE002}" destId="{CAC586A6-7186-4339-97A6-4C4123F58559}" srcOrd="2" destOrd="0" presId="urn:microsoft.com/office/officeart/2018/2/layout/IconVerticalSolidList"/>
    <dgm:cxn modelId="{143FA00A-89D7-47D4-AD64-3BDC098D1384}" type="presParOf" srcId="{79FB6074-2F48-4F58-8672-5A64195DE002}" destId="{B70FA7BE-8B87-4D9A-8BB0-9325F4CF251D}" srcOrd="3" destOrd="0" presId="urn:microsoft.com/office/officeart/2018/2/layout/IconVerticalSolidList"/>
    <dgm:cxn modelId="{892A654C-3E19-4951-89D7-4629DC0CCE53}" type="presParOf" srcId="{D1B0C88D-05FD-4C07-885B-BE809A8944A5}" destId="{CF1CDF40-608A-4852-8DFB-64554D271672}" srcOrd="1" destOrd="0" presId="urn:microsoft.com/office/officeart/2018/2/layout/IconVerticalSolidList"/>
    <dgm:cxn modelId="{A806DAAF-C2A0-46B3-B124-28B33637F0E8}" type="presParOf" srcId="{D1B0C88D-05FD-4C07-885B-BE809A8944A5}" destId="{974C734A-3765-49F1-9598-80B58059B723}" srcOrd="2" destOrd="0" presId="urn:microsoft.com/office/officeart/2018/2/layout/IconVerticalSolidList"/>
    <dgm:cxn modelId="{000FA455-88D2-49E6-82D0-B9D8D65349F8}" type="presParOf" srcId="{974C734A-3765-49F1-9598-80B58059B723}" destId="{F1779270-45DA-42C3-A415-E70D138DB7F1}" srcOrd="0" destOrd="0" presId="urn:microsoft.com/office/officeart/2018/2/layout/IconVerticalSolidList"/>
    <dgm:cxn modelId="{E93FDD1A-F9E4-4EE2-8086-155D7D90B5F5}" type="presParOf" srcId="{974C734A-3765-49F1-9598-80B58059B723}" destId="{65195E7B-8821-4B14-9B6C-1535A0238934}" srcOrd="1" destOrd="0" presId="urn:microsoft.com/office/officeart/2018/2/layout/IconVerticalSolidList"/>
    <dgm:cxn modelId="{9856CA4F-8947-46B2-B273-0A0C85B1E717}" type="presParOf" srcId="{974C734A-3765-49F1-9598-80B58059B723}" destId="{1287489F-7BCE-4BFD-AAC0-8F339C871557}" srcOrd="2" destOrd="0" presId="urn:microsoft.com/office/officeart/2018/2/layout/IconVerticalSolidList"/>
    <dgm:cxn modelId="{36AC02B8-0133-485C-8D17-79F9567D66F9}" type="presParOf" srcId="{974C734A-3765-49F1-9598-80B58059B723}" destId="{71995925-C689-4A62-8A1F-CCE4010BC1C3}" srcOrd="3" destOrd="0" presId="urn:microsoft.com/office/officeart/2018/2/layout/IconVerticalSolidList"/>
    <dgm:cxn modelId="{CB3780BB-D206-4234-9482-A2D16EDD3507}" type="presParOf" srcId="{D1B0C88D-05FD-4C07-885B-BE809A8944A5}" destId="{79C6C5FD-110F-4349-B754-84A9059A9BEC}" srcOrd="3" destOrd="0" presId="urn:microsoft.com/office/officeart/2018/2/layout/IconVerticalSolidList"/>
    <dgm:cxn modelId="{40362143-5F81-4195-94B2-2D92D05EA347}" type="presParOf" srcId="{D1B0C88D-05FD-4C07-885B-BE809A8944A5}" destId="{C2D4B0EA-DA25-4D6C-A7EC-13609680C50D}" srcOrd="4" destOrd="0" presId="urn:microsoft.com/office/officeart/2018/2/layout/IconVerticalSolidList"/>
    <dgm:cxn modelId="{193DD372-9D38-4564-B2B7-3C900C8B3099}" type="presParOf" srcId="{C2D4B0EA-DA25-4D6C-A7EC-13609680C50D}" destId="{FF8CFCE8-2644-483A-AE7A-28D8C3200AF7}" srcOrd="0" destOrd="0" presId="urn:microsoft.com/office/officeart/2018/2/layout/IconVerticalSolidList"/>
    <dgm:cxn modelId="{69901585-0B1A-43CC-A5EB-8EEC3143A947}" type="presParOf" srcId="{C2D4B0EA-DA25-4D6C-A7EC-13609680C50D}" destId="{CC3A14BA-6149-41D8-A2F8-0ED9EE2AB04A}" srcOrd="1" destOrd="0" presId="urn:microsoft.com/office/officeart/2018/2/layout/IconVerticalSolidList"/>
    <dgm:cxn modelId="{B34064F9-6A31-479D-829F-B74826D02EF7}" type="presParOf" srcId="{C2D4B0EA-DA25-4D6C-A7EC-13609680C50D}" destId="{66BE342E-3416-4B17-821D-E00613FD7DCE}" srcOrd="2" destOrd="0" presId="urn:microsoft.com/office/officeart/2018/2/layout/IconVerticalSolidList"/>
    <dgm:cxn modelId="{4F8369CB-8C67-4F0C-A475-84A9FC424E35}" type="presParOf" srcId="{C2D4B0EA-DA25-4D6C-A7EC-13609680C50D}" destId="{FA55DB2C-844B-45FF-94F1-F7BD1A283DE3}" srcOrd="3" destOrd="0" presId="urn:microsoft.com/office/officeart/2018/2/layout/IconVerticalSolidList"/>
    <dgm:cxn modelId="{6EC0DAF7-B51D-4443-8AD7-377C9BBADB76}" type="presParOf" srcId="{D1B0C88D-05FD-4C07-885B-BE809A8944A5}" destId="{36DEACE3-6233-4994-9866-F35B31640FE6}" srcOrd="5" destOrd="0" presId="urn:microsoft.com/office/officeart/2018/2/layout/IconVerticalSolidList"/>
    <dgm:cxn modelId="{A15E376E-93EA-48FB-A0F2-46A140DB24A1}" type="presParOf" srcId="{D1B0C88D-05FD-4C07-885B-BE809A8944A5}" destId="{957A5588-2B68-49E1-ADF2-084047A39C00}" srcOrd="6" destOrd="0" presId="urn:microsoft.com/office/officeart/2018/2/layout/IconVerticalSolidList"/>
    <dgm:cxn modelId="{7AE5114D-4C7B-4564-A823-587441F7D44A}" type="presParOf" srcId="{957A5588-2B68-49E1-ADF2-084047A39C00}" destId="{DCF8BE2C-ED1D-40BB-8DC9-99119EDE0BCB}" srcOrd="0" destOrd="0" presId="urn:microsoft.com/office/officeart/2018/2/layout/IconVerticalSolidList"/>
    <dgm:cxn modelId="{EEE11DE0-5B7C-412E-929D-C27F73E9C1F4}" type="presParOf" srcId="{957A5588-2B68-49E1-ADF2-084047A39C00}" destId="{F80E1E05-EA0D-4D6D-86C6-121B81649DA6}" srcOrd="1" destOrd="0" presId="urn:microsoft.com/office/officeart/2018/2/layout/IconVerticalSolidList"/>
    <dgm:cxn modelId="{11605DB3-EC14-408B-BEAC-D4523449AAF2}" type="presParOf" srcId="{957A5588-2B68-49E1-ADF2-084047A39C00}" destId="{61742A4D-C9D6-4176-B2B1-2870122B5E24}" srcOrd="2" destOrd="0" presId="urn:microsoft.com/office/officeart/2018/2/layout/IconVerticalSolidList"/>
    <dgm:cxn modelId="{2AD71FBA-19D3-4ADB-83D8-BE311729A417}" type="presParOf" srcId="{957A5588-2B68-49E1-ADF2-084047A39C00}" destId="{1EDCD720-9FDC-4EED-BE9E-BF1281DCB044}" srcOrd="3" destOrd="0" presId="urn:microsoft.com/office/officeart/2018/2/layout/IconVerticalSolidList"/>
    <dgm:cxn modelId="{4779F032-A722-4C5C-9B62-5765E50F413B}" type="presParOf" srcId="{D1B0C88D-05FD-4C07-885B-BE809A8944A5}" destId="{9F5396FB-EFEB-46ED-A36A-FA9E40ABA159}" srcOrd="7" destOrd="0" presId="urn:microsoft.com/office/officeart/2018/2/layout/IconVerticalSolidList"/>
    <dgm:cxn modelId="{8BD6C837-BBB3-4D2F-AC62-0E448368F830}" type="presParOf" srcId="{D1B0C88D-05FD-4C07-885B-BE809A8944A5}" destId="{A4C78BCC-B19A-44D9-B880-4612676ACB73}" srcOrd="8" destOrd="0" presId="urn:microsoft.com/office/officeart/2018/2/layout/IconVerticalSolidList"/>
    <dgm:cxn modelId="{58DC9C3C-5398-45EF-B206-CCA0EE7B730E}" type="presParOf" srcId="{A4C78BCC-B19A-44D9-B880-4612676ACB73}" destId="{30B1B16D-3094-4056-97BA-3F36459618A8}" srcOrd="0" destOrd="0" presId="urn:microsoft.com/office/officeart/2018/2/layout/IconVerticalSolidList"/>
    <dgm:cxn modelId="{0CBC6685-3F62-4249-A6EA-F84201A4157B}" type="presParOf" srcId="{A4C78BCC-B19A-44D9-B880-4612676ACB73}" destId="{FA48233A-B209-4C34-AB9A-9248E8DB11C8}" srcOrd="1" destOrd="0" presId="urn:microsoft.com/office/officeart/2018/2/layout/IconVerticalSolidList"/>
    <dgm:cxn modelId="{15A33451-0DD7-47EB-AB4E-7E619F33C7A8}" type="presParOf" srcId="{A4C78BCC-B19A-44D9-B880-4612676ACB73}" destId="{3668961F-E792-49E1-B4CB-126FE735B7DE}" srcOrd="2" destOrd="0" presId="urn:microsoft.com/office/officeart/2018/2/layout/IconVerticalSolidList"/>
    <dgm:cxn modelId="{D24E8D59-DC89-4EAA-8DB1-A60BCE663F39}" type="presParOf" srcId="{A4C78BCC-B19A-44D9-B880-4612676ACB73}" destId="{BFDD9F64-9844-4C4F-9155-666C203315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71CAD6-B360-44E6-9D36-99B857B44DE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2B6C3A5-2558-4ABB-BEE3-3C8193A08636}">
      <dgm:prSet/>
      <dgm:spPr/>
      <dgm:t>
        <a:bodyPr/>
        <a:lstStyle/>
        <a:p>
          <a:r>
            <a:rPr lang="en-GB"/>
            <a:t>1. View the SRA Code of Conduct for Solicitors by clicking on the link below</a:t>
          </a:r>
          <a:endParaRPr lang="en-US"/>
        </a:p>
      </dgm:t>
    </dgm:pt>
    <dgm:pt modelId="{D96049A2-E63E-4209-A6F7-CA5D981E507C}" type="parTrans" cxnId="{374E3130-8BAB-4D7F-8CC0-0054171A9606}">
      <dgm:prSet/>
      <dgm:spPr/>
      <dgm:t>
        <a:bodyPr/>
        <a:lstStyle/>
        <a:p>
          <a:endParaRPr lang="en-US"/>
        </a:p>
      </dgm:t>
    </dgm:pt>
    <dgm:pt modelId="{D467CDA9-B055-4A09-B825-56040DB816AC}" type="sibTrans" cxnId="{374E3130-8BAB-4D7F-8CC0-0054171A9606}">
      <dgm:prSet/>
      <dgm:spPr/>
      <dgm:t>
        <a:bodyPr/>
        <a:lstStyle/>
        <a:p>
          <a:endParaRPr lang="en-US"/>
        </a:p>
      </dgm:t>
    </dgm:pt>
    <dgm:pt modelId="{6CE5C943-724A-43F3-B74E-77E800558A2B}">
      <dgm:prSet/>
      <dgm:spPr/>
      <dgm:t>
        <a:bodyPr/>
        <a:lstStyle/>
        <a:p>
          <a:r>
            <a:rPr lang="en-GB" dirty="0">
              <a:hlinkClick xmlns:r="http://schemas.openxmlformats.org/officeDocument/2006/relationships" r:id="rId1"/>
            </a:rPr>
            <a:t>SRA | Code of Conduct for Solicitors, RELs and RFLs | Solicitors Regulation Authority</a:t>
          </a:r>
          <a:endParaRPr lang="en-US" dirty="0"/>
        </a:p>
      </dgm:t>
    </dgm:pt>
    <dgm:pt modelId="{12B6A751-9202-4FB0-BE12-DCDA9724D986}" type="parTrans" cxnId="{0143F596-BFF1-49E8-90DC-457DDD5F9DA5}">
      <dgm:prSet/>
      <dgm:spPr/>
      <dgm:t>
        <a:bodyPr/>
        <a:lstStyle/>
        <a:p>
          <a:endParaRPr lang="en-US"/>
        </a:p>
      </dgm:t>
    </dgm:pt>
    <dgm:pt modelId="{31B8E774-8362-4B99-AA71-0D38553DB710}" type="sibTrans" cxnId="{0143F596-BFF1-49E8-90DC-457DDD5F9DA5}">
      <dgm:prSet/>
      <dgm:spPr/>
      <dgm:t>
        <a:bodyPr/>
        <a:lstStyle/>
        <a:p>
          <a:endParaRPr lang="en-US"/>
        </a:p>
      </dgm:t>
    </dgm:pt>
    <dgm:pt modelId="{D7862FA5-A87F-4130-8AFA-83D7DA7F8018}">
      <dgm:prSet/>
      <dgm:spPr/>
      <dgm:t>
        <a:bodyPr/>
        <a:lstStyle/>
        <a:p>
          <a:r>
            <a:rPr lang="en-GB"/>
            <a:t>2. Prepare answers to the following questions: -</a:t>
          </a:r>
          <a:endParaRPr lang="en-US"/>
        </a:p>
      </dgm:t>
    </dgm:pt>
    <dgm:pt modelId="{ED2BED1D-5894-4A7D-A761-41A395303299}" type="parTrans" cxnId="{CAA30479-1113-41BC-B6E1-DA87E99AA71B}">
      <dgm:prSet/>
      <dgm:spPr/>
      <dgm:t>
        <a:bodyPr/>
        <a:lstStyle/>
        <a:p>
          <a:endParaRPr lang="en-US"/>
        </a:p>
      </dgm:t>
    </dgm:pt>
    <dgm:pt modelId="{CF4FE05A-B1E5-4706-A544-6A16929014F8}" type="sibTrans" cxnId="{CAA30479-1113-41BC-B6E1-DA87E99AA71B}">
      <dgm:prSet/>
      <dgm:spPr/>
      <dgm:t>
        <a:bodyPr/>
        <a:lstStyle/>
        <a:p>
          <a:endParaRPr lang="en-US"/>
        </a:p>
      </dgm:t>
    </dgm:pt>
    <dgm:pt modelId="{7C505870-845F-427C-B690-FA5952781996}">
      <dgm:prSet/>
      <dgm:spPr/>
      <dgm:t>
        <a:bodyPr/>
        <a:lstStyle/>
        <a:p>
          <a:r>
            <a:rPr lang="en-GB"/>
            <a:t>Having read the Code of Conduct do you think regulation is important?</a:t>
          </a:r>
          <a:endParaRPr lang="en-US"/>
        </a:p>
      </dgm:t>
    </dgm:pt>
    <dgm:pt modelId="{B7F964F1-D59B-442F-BDF2-F41AA92FD35E}" type="parTrans" cxnId="{D7E81A04-D951-4E30-9653-1309A13D5573}">
      <dgm:prSet/>
      <dgm:spPr/>
      <dgm:t>
        <a:bodyPr/>
        <a:lstStyle/>
        <a:p>
          <a:endParaRPr lang="en-US"/>
        </a:p>
      </dgm:t>
    </dgm:pt>
    <dgm:pt modelId="{705F1DE3-52A4-48DC-95EB-E968B0C8F5D7}" type="sibTrans" cxnId="{D7E81A04-D951-4E30-9653-1309A13D5573}">
      <dgm:prSet/>
      <dgm:spPr/>
      <dgm:t>
        <a:bodyPr/>
        <a:lstStyle/>
        <a:p>
          <a:endParaRPr lang="en-US"/>
        </a:p>
      </dgm:t>
    </dgm:pt>
    <dgm:pt modelId="{13330D9C-ED7E-4876-98AE-BF68E71A1700}">
      <dgm:prSet/>
      <dgm:spPr/>
      <dgm:t>
        <a:bodyPr/>
        <a:lstStyle/>
        <a:p>
          <a:r>
            <a:rPr lang="en-GB"/>
            <a:t>What do you think is the most important principle and why?</a:t>
          </a:r>
          <a:endParaRPr lang="en-US"/>
        </a:p>
      </dgm:t>
    </dgm:pt>
    <dgm:pt modelId="{E47E2D89-4CCD-43B0-BD60-5EA3CF7C331C}" type="parTrans" cxnId="{B531E19A-3E48-4445-90E1-41222A19BEC8}">
      <dgm:prSet/>
      <dgm:spPr/>
      <dgm:t>
        <a:bodyPr/>
        <a:lstStyle/>
        <a:p>
          <a:endParaRPr lang="en-US"/>
        </a:p>
      </dgm:t>
    </dgm:pt>
    <dgm:pt modelId="{CDD45592-264B-480D-992E-4EDA8ECF3E1E}" type="sibTrans" cxnId="{B531E19A-3E48-4445-90E1-41222A19BEC8}">
      <dgm:prSet/>
      <dgm:spPr/>
      <dgm:t>
        <a:bodyPr/>
        <a:lstStyle/>
        <a:p>
          <a:endParaRPr lang="en-US"/>
        </a:p>
      </dgm:t>
    </dgm:pt>
    <dgm:pt modelId="{262E4B03-1D02-46BC-B0CE-1BCC8A4B6AC8}">
      <dgm:prSet/>
      <dgm:spPr/>
      <dgm:t>
        <a:bodyPr/>
        <a:lstStyle/>
        <a:p>
          <a:r>
            <a:rPr lang="en-GB"/>
            <a:t>What happens if two of the principles come into conflict?</a:t>
          </a:r>
          <a:endParaRPr lang="en-US"/>
        </a:p>
      </dgm:t>
    </dgm:pt>
    <dgm:pt modelId="{D792E0AD-2131-499F-B6C5-BD45042A196D}" type="parTrans" cxnId="{397D8BE4-5257-4DDD-B231-22568752453A}">
      <dgm:prSet/>
      <dgm:spPr/>
      <dgm:t>
        <a:bodyPr/>
        <a:lstStyle/>
        <a:p>
          <a:endParaRPr lang="en-US"/>
        </a:p>
      </dgm:t>
    </dgm:pt>
    <dgm:pt modelId="{F4E2E5C9-3156-44E5-B192-88CE5E1AF911}" type="sibTrans" cxnId="{397D8BE4-5257-4DDD-B231-22568752453A}">
      <dgm:prSet/>
      <dgm:spPr/>
      <dgm:t>
        <a:bodyPr/>
        <a:lstStyle/>
        <a:p>
          <a:endParaRPr lang="en-US"/>
        </a:p>
      </dgm:t>
    </dgm:pt>
    <dgm:pt modelId="{C96270F1-8582-4146-86A8-240532012F9B}" type="pres">
      <dgm:prSet presAssocID="{E771CAD6-B360-44E6-9D36-99B857B44DE9}" presName="vert0" presStyleCnt="0">
        <dgm:presLayoutVars>
          <dgm:dir/>
          <dgm:animOne val="branch"/>
          <dgm:animLvl val="lvl"/>
        </dgm:presLayoutVars>
      </dgm:prSet>
      <dgm:spPr/>
    </dgm:pt>
    <dgm:pt modelId="{64CE254B-FA87-4381-BF06-DBC16C8F83DD}" type="pres">
      <dgm:prSet presAssocID="{02B6C3A5-2558-4ABB-BEE3-3C8193A08636}" presName="thickLine" presStyleLbl="alignNode1" presStyleIdx="0" presStyleCnt="2"/>
      <dgm:spPr/>
    </dgm:pt>
    <dgm:pt modelId="{81C529FD-2AC6-45FD-AFA7-00F980A63B3C}" type="pres">
      <dgm:prSet presAssocID="{02B6C3A5-2558-4ABB-BEE3-3C8193A08636}" presName="horz1" presStyleCnt="0"/>
      <dgm:spPr/>
    </dgm:pt>
    <dgm:pt modelId="{8B1BBF2E-0159-4E9C-8901-CBD67F723657}" type="pres">
      <dgm:prSet presAssocID="{02B6C3A5-2558-4ABB-BEE3-3C8193A08636}" presName="tx1" presStyleLbl="revTx" presStyleIdx="0" presStyleCnt="6"/>
      <dgm:spPr/>
    </dgm:pt>
    <dgm:pt modelId="{707DE17D-3EA3-4BE4-8FDD-22B5E51E08F4}" type="pres">
      <dgm:prSet presAssocID="{02B6C3A5-2558-4ABB-BEE3-3C8193A08636}" presName="vert1" presStyleCnt="0"/>
      <dgm:spPr/>
    </dgm:pt>
    <dgm:pt modelId="{886DED85-A5FC-44B7-9734-F36AE4C9397E}" type="pres">
      <dgm:prSet presAssocID="{6CE5C943-724A-43F3-B74E-77E800558A2B}" presName="vertSpace2a" presStyleCnt="0"/>
      <dgm:spPr/>
    </dgm:pt>
    <dgm:pt modelId="{19F2AD94-E14D-43D1-8CFA-1F2FB8BDC8C6}" type="pres">
      <dgm:prSet presAssocID="{6CE5C943-724A-43F3-B74E-77E800558A2B}" presName="horz2" presStyleCnt="0"/>
      <dgm:spPr/>
    </dgm:pt>
    <dgm:pt modelId="{E662CEF8-D763-4F4C-B43C-877070DC564D}" type="pres">
      <dgm:prSet presAssocID="{6CE5C943-724A-43F3-B74E-77E800558A2B}" presName="horzSpace2" presStyleCnt="0"/>
      <dgm:spPr/>
    </dgm:pt>
    <dgm:pt modelId="{121F5E1C-8A87-4159-90FF-9E736BA9BF2E}" type="pres">
      <dgm:prSet presAssocID="{6CE5C943-724A-43F3-B74E-77E800558A2B}" presName="tx2" presStyleLbl="revTx" presStyleIdx="1" presStyleCnt="6"/>
      <dgm:spPr/>
    </dgm:pt>
    <dgm:pt modelId="{81463509-6F2F-4E59-B0EE-8B1456087F5E}" type="pres">
      <dgm:prSet presAssocID="{6CE5C943-724A-43F3-B74E-77E800558A2B}" presName="vert2" presStyleCnt="0"/>
      <dgm:spPr/>
    </dgm:pt>
    <dgm:pt modelId="{322059F4-05C1-43C0-A518-EAA0B26ADC70}" type="pres">
      <dgm:prSet presAssocID="{6CE5C943-724A-43F3-B74E-77E800558A2B}" presName="thinLine2b" presStyleLbl="callout" presStyleIdx="0" presStyleCnt="4"/>
      <dgm:spPr/>
    </dgm:pt>
    <dgm:pt modelId="{285D3E22-095C-4506-AE4A-007430CAB3E9}" type="pres">
      <dgm:prSet presAssocID="{6CE5C943-724A-43F3-B74E-77E800558A2B}" presName="vertSpace2b" presStyleCnt="0"/>
      <dgm:spPr/>
    </dgm:pt>
    <dgm:pt modelId="{A67C14E7-3AA2-47C1-80EE-0CBB60AEC7FF}" type="pres">
      <dgm:prSet presAssocID="{D7862FA5-A87F-4130-8AFA-83D7DA7F8018}" presName="thickLine" presStyleLbl="alignNode1" presStyleIdx="1" presStyleCnt="2"/>
      <dgm:spPr/>
    </dgm:pt>
    <dgm:pt modelId="{452A3D20-9654-40DA-B2B1-D49D0B388EF2}" type="pres">
      <dgm:prSet presAssocID="{D7862FA5-A87F-4130-8AFA-83D7DA7F8018}" presName="horz1" presStyleCnt="0"/>
      <dgm:spPr/>
    </dgm:pt>
    <dgm:pt modelId="{319CF901-DD56-4F9A-87C6-ECE31AECF3D7}" type="pres">
      <dgm:prSet presAssocID="{D7862FA5-A87F-4130-8AFA-83D7DA7F8018}" presName="tx1" presStyleLbl="revTx" presStyleIdx="2" presStyleCnt="6"/>
      <dgm:spPr/>
    </dgm:pt>
    <dgm:pt modelId="{5D7EC7AA-33FD-4B61-A4A5-29269C4F96EA}" type="pres">
      <dgm:prSet presAssocID="{D7862FA5-A87F-4130-8AFA-83D7DA7F8018}" presName="vert1" presStyleCnt="0"/>
      <dgm:spPr/>
    </dgm:pt>
    <dgm:pt modelId="{21CF76C9-ED5C-4650-AED0-0B011F23974D}" type="pres">
      <dgm:prSet presAssocID="{7C505870-845F-427C-B690-FA5952781996}" presName="vertSpace2a" presStyleCnt="0"/>
      <dgm:spPr/>
    </dgm:pt>
    <dgm:pt modelId="{459234B5-48EE-48A7-B6DF-D151EA60047B}" type="pres">
      <dgm:prSet presAssocID="{7C505870-845F-427C-B690-FA5952781996}" presName="horz2" presStyleCnt="0"/>
      <dgm:spPr/>
    </dgm:pt>
    <dgm:pt modelId="{F7671274-89BA-4398-8D7E-C3ED504E1785}" type="pres">
      <dgm:prSet presAssocID="{7C505870-845F-427C-B690-FA5952781996}" presName="horzSpace2" presStyleCnt="0"/>
      <dgm:spPr/>
    </dgm:pt>
    <dgm:pt modelId="{4DCF23AF-B652-4A56-AD3C-E7CB89D287C4}" type="pres">
      <dgm:prSet presAssocID="{7C505870-845F-427C-B690-FA5952781996}" presName="tx2" presStyleLbl="revTx" presStyleIdx="3" presStyleCnt="6"/>
      <dgm:spPr/>
    </dgm:pt>
    <dgm:pt modelId="{AD362083-9CC4-4AC3-BBD1-B8551777C07D}" type="pres">
      <dgm:prSet presAssocID="{7C505870-845F-427C-B690-FA5952781996}" presName="vert2" presStyleCnt="0"/>
      <dgm:spPr/>
    </dgm:pt>
    <dgm:pt modelId="{106F6812-D42B-4A4A-85F5-8CB05CC1B536}" type="pres">
      <dgm:prSet presAssocID="{7C505870-845F-427C-B690-FA5952781996}" presName="thinLine2b" presStyleLbl="callout" presStyleIdx="1" presStyleCnt="4"/>
      <dgm:spPr/>
    </dgm:pt>
    <dgm:pt modelId="{875A0D91-B5DF-4B39-9DC6-6174044DBC35}" type="pres">
      <dgm:prSet presAssocID="{7C505870-845F-427C-B690-FA5952781996}" presName="vertSpace2b" presStyleCnt="0"/>
      <dgm:spPr/>
    </dgm:pt>
    <dgm:pt modelId="{41D8EEAA-30CC-41A7-87A1-573B23B3F07F}" type="pres">
      <dgm:prSet presAssocID="{13330D9C-ED7E-4876-98AE-BF68E71A1700}" presName="horz2" presStyleCnt="0"/>
      <dgm:spPr/>
    </dgm:pt>
    <dgm:pt modelId="{21AA2E1A-D026-4AB1-B059-0DA5B882D454}" type="pres">
      <dgm:prSet presAssocID="{13330D9C-ED7E-4876-98AE-BF68E71A1700}" presName="horzSpace2" presStyleCnt="0"/>
      <dgm:spPr/>
    </dgm:pt>
    <dgm:pt modelId="{6F6E91AE-A1F7-4FE6-952A-3D3F5533F169}" type="pres">
      <dgm:prSet presAssocID="{13330D9C-ED7E-4876-98AE-BF68E71A1700}" presName="tx2" presStyleLbl="revTx" presStyleIdx="4" presStyleCnt="6"/>
      <dgm:spPr/>
    </dgm:pt>
    <dgm:pt modelId="{B27011DC-F675-4F45-B28E-B0D1751323E9}" type="pres">
      <dgm:prSet presAssocID="{13330D9C-ED7E-4876-98AE-BF68E71A1700}" presName="vert2" presStyleCnt="0"/>
      <dgm:spPr/>
    </dgm:pt>
    <dgm:pt modelId="{E670F28B-8AE5-4DAD-BECD-CC7B952CE761}" type="pres">
      <dgm:prSet presAssocID="{13330D9C-ED7E-4876-98AE-BF68E71A1700}" presName="thinLine2b" presStyleLbl="callout" presStyleIdx="2" presStyleCnt="4"/>
      <dgm:spPr/>
    </dgm:pt>
    <dgm:pt modelId="{9B5E863C-11D5-43C1-AA21-D01630C27384}" type="pres">
      <dgm:prSet presAssocID="{13330D9C-ED7E-4876-98AE-BF68E71A1700}" presName="vertSpace2b" presStyleCnt="0"/>
      <dgm:spPr/>
    </dgm:pt>
    <dgm:pt modelId="{7A85CD49-24C3-46EB-B115-ACF01C381B65}" type="pres">
      <dgm:prSet presAssocID="{262E4B03-1D02-46BC-B0CE-1BCC8A4B6AC8}" presName="horz2" presStyleCnt="0"/>
      <dgm:spPr/>
    </dgm:pt>
    <dgm:pt modelId="{BF0C644D-54A4-4211-B1ED-ABD55250E77C}" type="pres">
      <dgm:prSet presAssocID="{262E4B03-1D02-46BC-B0CE-1BCC8A4B6AC8}" presName="horzSpace2" presStyleCnt="0"/>
      <dgm:spPr/>
    </dgm:pt>
    <dgm:pt modelId="{C117D2D8-971E-48F9-B8DB-D0A7B1BEB8D1}" type="pres">
      <dgm:prSet presAssocID="{262E4B03-1D02-46BC-B0CE-1BCC8A4B6AC8}" presName="tx2" presStyleLbl="revTx" presStyleIdx="5" presStyleCnt="6"/>
      <dgm:spPr/>
    </dgm:pt>
    <dgm:pt modelId="{7045F8DF-7DED-4D5B-8A37-0BFF4D0F883D}" type="pres">
      <dgm:prSet presAssocID="{262E4B03-1D02-46BC-B0CE-1BCC8A4B6AC8}" presName="vert2" presStyleCnt="0"/>
      <dgm:spPr/>
    </dgm:pt>
    <dgm:pt modelId="{47D0761E-AC92-46AD-AE09-0AA8A05A9474}" type="pres">
      <dgm:prSet presAssocID="{262E4B03-1D02-46BC-B0CE-1BCC8A4B6AC8}" presName="thinLine2b" presStyleLbl="callout" presStyleIdx="3" presStyleCnt="4"/>
      <dgm:spPr/>
    </dgm:pt>
    <dgm:pt modelId="{11D58742-B9B1-4317-BDEF-988699372495}" type="pres">
      <dgm:prSet presAssocID="{262E4B03-1D02-46BC-B0CE-1BCC8A4B6AC8}" presName="vertSpace2b" presStyleCnt="0"/>
      <dgm:spPr/>
    </dgm:pt>
  </dgm:ptLst>
  <dgm:cxnLst>
    <dgm:cxn modelId="{D7E81A04-D951-4E30-9653-1309A13D5573}" srcId="{D7862FA5-A87F-4130-8AFA-83D7DA7F8018}" destId="{7C505870-845F-427C-B690-FA5952781996}" srcOrd="0" destOrd="0" parTransId="{B7F964F1-D59B-442F-BDF2-F41AA92FD35E}" sibTransId="{705F1DE3-52A4-48DC-95EB-E968B0C8F5D7}"/>
    <dgm:cxn modelId="{B74F460C-41C4-4368-A8CF-258D4D9C4D20}" type="presOf" srcId="{02B6C3A5-2558-4ABB-BEE3-3C8193A08636}" destId="{8B1BBF2E-0159-4E9C-8901-CBD67F723657}" srcOrd="0" destOrd="0" presId="urn:microsoft.com/office/officeart/2008/layout/LinedList"/>
    <dgm:cxn modelId="{374E3130-8BAB-4D7F-8CC0-0054171A9606}" srcId="{E771CAD6-B360-44E6-9D36-99B857B44DE9}" destId="{02B6C3A5-2558-4ABB-BEE3-3C8193A08636}" srcOrd="0" destOrd="0" parTransId="{D96049A2-E63E-4209-A6F7-CA5D981E507C}" sibTransId="{D467CDA9-B055-4A09-B825-56040DB816AC}"/>
    <dgm:cxn modelId="{BD04CA35-274F-46C6-B167-021B45020451}" type="presOf" srcId="{6CE5C943-724A-43F3-B74E-77E800558A2B}" destId="{121F5E1C-8A87-4159-90FF-9E736BA9BF2E}" srcOrd="0" destOrd="0" presId="urn:microsoft.com/office/officeart/2008/layout/LinedList"/>
    <dgm:cxn modelId="{A734435F-D011-4AAF-8687-DCACB9680E60}" type="presOf" srcId="{E771CAD6-B360-44E6-9D36-99B857B44DE9}" destId="{C96270F1-8582-4146-86A8-240532012F9B}" srcOrd="0" destOrd="0" presId="urn:microsoft.com/office/officeart/2008/layout/LinedList"/>
    <dgm:cxn modelId="{CAA30479-1113-41BC-B6E1-DA87E99AA71B}" srcId="{E771CAD6-B360-44E6-9D36-99B857B44DE9}" destId="{D7862FA5-A87F-4130-8AFA-83D7DA7F8018}" srcOrd="1" destOrd="0" parTransId="{ED2BED1D-5894-4A7D-A761-41A395303299}" sibTransId="{CF4FE05A-B1E5-4706-A544-6A16929014F8}"/>
    <dgm:cxn modelId="{0143F596-BFF1-49E8-90DC-457DDD5F9DA5}" srcId="{02B6C3A5-2558-4ABB-BEE3-3C8193A08636}" destId="{6CE5C943-724A-43F3-B74E-77E800558A2B}" srcOrd="0" destOrd="0" parTransId="{12B6A751-9202-4FB0-BE12-DCDA9724D986}" sibTransId="{31B8E774-8362-4B99-AA71-0D38553DB710}"/>
    <dgm:cxn modelId="{B531E19A-3E48-4445-90E1-41222A19BEC8}" srcId="{D7862FA5-A87F-4130-8AFA-83D7DA7F8018}" destId="{13330D9C-ED7E-4876-98AE-BF68E71A1700}" srcOrd="1" destOrd="0" parTransId="{E47E2D89-4CCD-43B0-BD60-5EA3CF7C331C}" sibTransId="{CDD45592-264B-480D-992E-4EDA8ECF3E1E}"/>
    <dgm:cxn modelId="{DEC0C49C-EF3A-4510-9C2C-08F0E52A81E9}" type="presOf" srcId="{13330D9C-ED7E-4876-98AE-BF68E71A1700}" destId="{6F6E91AE-A1F7-4FE6-952A-3D3F5533F169}" srcOrd="0" destOrd="0" presId="urn:microsoft.com/office/officeart/2008/layout/LinedList"/>
    <dgm:cxn modelId="{CC2CABB0-3D54-4D90-912D-D06CB1714D60}" type="presOf" srcId="{262E4B03-1D02-46BC-B0CE-1BCC8A4B6AC8}" destId="{C117D2D8-971E-48F9-B8DB-D0A7B1BEB8D1}" srcOrd="0" destOrd="0" presId="urn:microsoft.com/office/officeart/2008/layout/LinedList"/>
    <dgm:cxn modelId="{89623FDB-ADC3-40BF-BB95-4FC280BF487B}" type="presOf" srcId="{7C505870-845F-427C-B690-FA5952781996}" destId="{4DCF23AF-B652-4A56-AD3C-E7CB89D287C4}" srcOrd="0" destOrd="0" presId="urn:microsoft.com/office/officeart/2008/layout/LinedList"/>
    <dgm:cxn modelId="{397D8BE4-5257-4DDD-B231-22568752453A}" srcId="{D7862FA5-A87F-4130-8AFA-83D7DA7F8018}" destId="{262E4B03-1D02-46BC-B0CE-1BCC8A4B6AC8}" srcOrd="2" destOrd="0" parTransId="{D792E0AD-2131-499F-B6C5-BD45042A196D}" sibTransId="{F4E2E5C9-3156-44E5-B192-88CE5E1AF911}"/>
    <dgm:cxn modelId="{9E68F3F1-7C25-46B3-A8AE-5EBB0B165221}" type="presOf" srcId="{D7862FA5-A87F-4130-8AFA-83D7DA7F8018}" destId="{319CF901-DD56-4F9A-87C6-ECE31AECF3D7}" srcOrd="0" destOrd="0" presId="urn:microsoft.com/office/officeart/2008/layout/LinedList"/>
    <dgm:cxn modelId="{CF267DC6-9839-4B5C-8384-F6DF4E2CCFC9}" type="presParOf" srcId="{C96270F1-8582-4146-86A8-240532012F9B}" destId="{64CE254B-FA87-4381-BF06-DBC16C8F83DD}" srcOrd="0" destOrd="0" presId="urn:microsoft.com/office/officeart/2008/layout/LinedList"/>
    <dgm:cxn modelId="{57783C24-85DB-44CD-88A9-87F17FD52493}" type="presParOf" srcId="{C96270F1-8582-4146-86A8-240532012F9B}" destId="{81C529FD-2AC6-45FD-AFA7-00F980A63B3C}" srcOrd="1" destOrd="0" presId="urn:microsoft.com/office/officeart/2008/layout/LinedList"/>
    <dgm:cxn modelId="{05072933-897E-410A-93F3-B8AADA0A996E}" type="presParOf" srcId="{81C529FD-2AC6-45FD-AFA7-00F980A63B3C}" destId="{8B1BBF2E-0159-4E9C-8901-CBD67F723657}" srcOrd="0" destOrd="0" presId="urn:microsoft.com/office/officeart/2008/layout/LinedList"/>
    <dgm:cxn modelId="{CA310F3A-21E2-451D-AF64-DA2D68B8B554}" type="presParOf" srcId="{81C529FD-2AC6-45FD-AFA7-00F980A63B3C}" destId="{707DE17D-3EA3-4BE4-8FDD-22B5E51E08F4}" srcOrd="1" destOrd="0" presId="urn:microsoft.com/office/officeart/2008/layout/LinedList"/>
    <dgm:cxn modelId="{D0C8E7D5-94BC-4D25-8BC4-2CB4D558B68A}" type="presParOf" srcId="{707DE17D-3EA3-4BE4-8FDD-22B5E51E08F4}" destId="{886DED85-A5FC-44B7-9734-F36AE4C9397E}" srcOrd="0" destOrd="0" presId="urn:microsoft.com/office/officeart/2008/layout/LinedList"/>
    <dgm:cxn modelId="{FA39D1C7-4BE0-48FD-84A2-B716D6D92401}" type="presParOf" srcId="{707DE17D-3EA3-4BE4-8FDD-22B5E51E08F4}" destId="{19F2AD94-E14D-43D1-8CFA-1F2FB8BDC8C6}" srcOrd="1" destOrd="0" presId="urn:microsoft.com/office/officeart/2008/layout/LinedList"/>
    <dgm:cxn modelId="{EF70A4B6-7879-4A48-B652-6F0C463D2DF9}" type="presParOf" srcId="{19F2AD94-E14D-43D1-8CFA-1F2FB8BDC8C6}" destId="{E662CEF8-D763-4F4C-B43C-877070DC564D}" srcOrd="0" destOrd="0" presId="urn:microsoft.com/office/officeart/2008/layout/LinedList"/>
    <dgm:cxn modelId="{D2B314C0-6A16-4C6E-9392-4219E8281760}" type="presParOf" srcId="{19F2AD94-E14D-43D1-8CFA-1F2FB8BDC8C6}" destId="{121F5E1C-8A87-4159-90FF-9E736BA9BF2E}" srcOrd="1" destOrd="0" presId="urn:microsoft.com/office/officeart/2008/layout/LinedList"/>
    <dgm:cxn modelId="{4AABBFBF-63CA-4ED8-BB9C-D490CF6FDB2A}" type="presParOf" srcId="{19F2AD94-E14D-43D1-8CFA-1F2FB8BDC8C6}" destId="{81463509-6F2F-4E59-B0EE-8B1456087F5E}" srcOrd="2" destOrd="0" presId="urn:microsoft.com/office/officeart/2008/layout/LinedList"/>
    <dgm:cxn modelId="{324A8EED-C979-4E6D-B8A0-3618D0FCB1D6}" type="presParOf" srcId="{707DE17D-3EA3-4BE4-8FDD-22B5E51E08F4}" destId="{322059F4-05C1-43C0-A518-EAA0B26ADC70}" srcOrd="2" destOrd="0" presId="urn:microsoft.com/office/officeart/2008/layout/LinedList"/>
    <dgm:cxn modelId="{923B51C6-E20D-405A-A87D-DD4E6A3BA52C}" type="presParOf" srcId="{707DE17D-3EA3-4BE4-8FDD-22B5E51E08F4}" destId="{285D3E22-095C-4506-AE4A-007430CAB3E9}" srcOrd="3" destOrd="0" presId="urn:microsoft.com/office/officeart/2008/layout/LinedList"/>
    <dgm:cxn modelId="{AA7ABDA6-82FD-45D3-B5A6-C02DEA1327F5}" type="presParOf" srcId="{C96270F1-8582-4146-86A8-240532012F9B}" destId="{A67C14E7-3AA2-47C1-80EE-0CBB60AEC7FF}" srcOrd="2" destOrd="0" presId="urn:microsoft.com/office/officeart/2008/layout/LinedList"/>
    <dgm:cxn modelId="{F3277A80-326C-41B3-B3C0-A42B2C8612D6}" type="presParOf" srcId="{C96270F1-8582-4146-86A8-240532012F9B}" destId="{452A3D20-9654-40DA-B2B1-D49D0B388EF2}" srcOrd="3" destOrd="0" presId="urn:microsoft.com/office/officeart/2008/layout/LinedList"/>
    <dgm:cxn modelId="{CD8E2704-9E3A-45EB-924D-D5842D89ACA2}" type="presParOf" srcId="{452A3D20-9654-40DA-B2B1-D49D0B388EF2}" destId="{319CF901-DD56-4F9A-87C6-ECE31AECF3D7}" srcOrd="0" destOrd="0" presId="urn:microsoft.com/office/officeart/2008/layout/LinedList"/>
    <dgm:cxn modelId="{2DBC72A7-C1BE-40A1-A521-5B3764982A8E}" type="presParOf" srcId="{452A3D20-9654-40DA-B2B1-D49D0B388EF2}" destId="{5D7EC7AA-33FD-4B61-A4A5-29269C4F96EA}" srcOrd="1" destOrd="0" presId="urn:microsoft.com/office/officeart/2008/layout/LinedList"/>
    <dgm:cxn modelId="{F78D781E-F3CD-42C5-8382-D15DA21561DC}" type="presParOf" srcId="{5D7EC7AA-33FD-4B61-A4A5-29269C4F96EA}" destId="{21CF76C9-ED5C-4650-AED0-0B011F23974D}" srcOrd="0" destOrd="0" presId="urn:microsoft.com/office/officeart/2008/layout/LinedList"/>
    <dgm:cxn modelId="{B739C1AF-C4C4-4DA6-A4CA-6F39414435C3}" type="presParOf" srcId="{5D7EC7AA-33FD-4B61-A4A5-29269C4F96EA}" destId="{459234B5-48EE-48A7-B6DF-D151EA60047B}" srcOrd="1" destOrd="0" presId="urn:microsoft.com/office/officeart/2008/layout/LinedList"/>
    <dgm:cxn modelId="{F872A48E-0CF4-4700-899A-28C3A2904C82}" type="presParOf" srcId="{459234B5-48EE-48A7-B6DF-D151EA60047B}" destId="{F7671274-89BA-4398-8D7E-C3ED504E1785}" srcOrd="0" destOrd="0" presId="urn:microsoft.com/office/officeart/2008/layout/LinedList"/>
    <dgm:cxn modelId="{A815C8F1-DC1C-4FBB-B9F4-6B0F7203D5CC}" type="presParOf" srcId="{459234B5-48EE-48A7-B6DF-D151EA60047B}" destId="{4DCF23AF-B652-4A56-AD3C-E7CB89D287C4}" srcOrd="1" destOrd="0" presId="urn:microsoft.com/office/officeart/2008/layout/LinedList"/>
    <dgm:cxn modelId="{1B1D129A-6E6B-4492-9A3C-2768A0EBDAC0}" type="presParOf" srcId="{459234B5-48EE-48A7-B6DF-D151EA60047B}" destId="{AD362083-9CC4-4AC3-BBD1-B8551777C07D}" srcOrd="2" destOrd="0" presId="urn:microsoft.com/office/officeart/2008/layout/LinedList"/>
    <dgm:cxn modelId="{940D1F46-C98B-4EA4-B2A5-9F6A737B3096}" type="presParOf" srcId="{5D7EC7AA-33FD-4B61-A4A5-29269C4F96EA}" destId="{106F6812-D42B-4A4A-85F5-8CB05CC1B536}" srcOrd="2" destOrd="0" presId="urn:microsoft.com/office/officeart/2008/layout/LinedList"/>
    <dgm:cxn modelId="{DCC11A1D-D585-474A-8C62-4F5AEB7E6505}" type="presParOf" srcId="{5D7EC7AA-33FD-4B61-A4A5-29269C4F96EA}" destId="{875A0D91-B5DF-4B39-9DC6-6174044DBC35}" srcOrd="3" destOrd="0" presId="urn:microsoft.com/office/officeart/2008/layout/LinedList"/>
    <dgm:cxn modelId="{D5E77570-19EB-4B76-9EDB-2C82DA321170}" type="presParOf" srcId="{5D7EC7AA-33FD-4B61-A4A5-29269C4F96EA}" destId="{41D8EEAA-30CC-41A7-87A1-573B23B3F07F}" srcOrd="4" destOrd="0" presId="urn:microsoft.com/office/officeart/2008/layout/LinedList"/>
    <dgm:cxn modelId="{A0587BB1-D16B-414A-90E7-F6043E70B724}" type="presParOf" srcId="{41D8EEAA-30CC-41A7-87A1-573B23B3F07F}" destId="{21AA2E1A-D026-4AB1-B059-0DA5B882D454}" srcOrd="0" destOrd="0" presId="urn:microsoft.com/office/officeart/2008/layout/LinedList"/>
    <dgm:cxn modelId="{724146B5-1015-4010-B696-71993F2C9A98}" type="presParOf" srcId="{41D8EEAA-30CC-41A7-87A1-573B23B3F07F}" destId="{6F6E91AE-A1F7-4FE6-952A-3D3F5533F169}" srcOrd="1" destOrd="0" presId="urn:microsoft.com/office/officeart/2008/layout/LinedList"/>
    <dgm:cxn modelId="{8866F13B-981F-4B3F-B6AC-E6E06824AC02}" type="presParOf" srcId="{41D8EEAA-30CC-41A7-87A1-573B23B3F07F}" destId="{B27011DC-F675-4F45-B28E-B0D1751323E9}" srcOrd="2" destOrd="0" presId="urn:microsoft.com/office/officeart/2008/layout/LinedList"/>
    <dgm:cxn modelId="{FA6B3643-388C-42EA-A7A5-40E8035CFA8C}" type="presParOf" srcId="{5D7EC7AA-33FD-4B61-A4A5-29269C4F96EA}" destId="{E670F28B-8AE5-4DAD-BECD-CC7B952CE761}" srcOrd="5" destOrd="0" presId="urn:microsoft.com/office/officeart/2008/layout/LinedList"/>
    <dgm:cxn modelId="{0345204E-E84A-4903-B175-A28BD7CB58B7}" type="presParOf" srcId="{5D7EC7AA-33FD-4B61-A4A5-29269C4F96EA}" destId="{9B5E863C-11D5-43C1-AA21-D01630C27384}" srcOrd="6" destOrd="0" presId="urn:microsoft.com/office/officeart/2008/layout/LinedList"/>
    <dgm:cxn modelId="{4CF99B0A-DD7D-4848-97A9-ACF5C9ADE0DA}" type="presParOf" srcId="{5D7EC7AA-33FD-4B61-A4A5-29269C4F96EA}" destId="{7A85CD49-24C3-46EB-B115-ACF01C381B65}" srcOrd="7" destOrd="0" presId="urn:microsoft.com/office/officeart/2008/layout/LinedList"/>
    <dgm:cxn modelId="{214274F8-BC53-4EF8-9C59-E83ADA05930B}" type="presParOf" srcId="{7A85CD49-24C3-46EB-B115-ACF01C381B65}" destId="{BF0C644D-54A4-4211-B1ED-ABD55250E77C}" srcOrd="0" destOrd="0" presId="urn:microsoft.com/office/officeart/2008/layout/LinedList"/>
    <dgm:cxn modelId="{2258B875-CE71-4EBA-A97F-90ED303656BF}" type="presParOf" srcId="{7A85CD49-24C3-46EB-B115-ACF01C381B65}" destId="{C117D2D8-971E-48F9-B8DB-D0A7B1BEB8D1}" srcOrd="1" destOrd="0" presId="urn:microsoft.com/office/officeart/2008/layout/LinedList"/>
    <dgm:cxn modelId="{9DF3F1A8-BBF7-4F07-A222-4BEE471E34CA}" type="presParOf" srcId="{7A85CD49-24C3-46EB-B115-ACF01C381B65}" destId="{7045F8DF-7DED-4D5B-8A37-0BFF4D0F883D}" srcOrd="2" destOrd="0" presId="urn:microsoft.com/office/officeart/2008/layout/LinedList"/>
    <dgm:cxn modelId="{4B3605D0-1510-4457-A0E2-4AB54333A1A6}" type="presParOf" srcId="{5D7EC7AA-33FD-4B61-A4A5-29269C4F96EA}" destId="{47D0761E-AC92-46AD-AE09-0AA8A05A9474}" srcOrd="8" destOrd="0" presId="urn:microsoft.com/office/officeart/2008/layout/LinedList"/>
    <dgm:cxn modelId="{7CCDD3AF-EE6A-4F7F-BE25-C72DF689F8E4}" type="presParOf" srcId="{5D7EC7AA-33FD-4B61-A4A5-29269C4F96EA}" destId="{11D58742-B9B1-4317-BDEF-988699372495}"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5E263-8D25-4D9B-8217-0D3A6482223B}">
      <dsp:nvSpPr>
        <dsp:cNvPr id="0" name=""/>
        <dsp:cNvSpPr/>
      </dsp:nvSpPr>
      <dsp:spPr>
        <a:xfrm>
          <a:off x="1049"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AACABF-0495-4E37-9DA1-B204679DFE99}">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prepare you for professional legal practice</a:t>
          </a:r>
          <a:endParaRPr lang="en-US" sz="2300" kern="1200"/>
        </a:p>
      </dsp:txBody>
      <dsp:txXfrm>
        <a:off x="478800" y="1034187"/>
        <a:ext cx="3546228" cy="2201847"/>
      </dsp:txXfrm>
    </dsp:sp>
    <dsp:sp modelId="{74547D46-62C9-4CA2-AF6B-7C1AA67636CB}">
      <dsp:nvSpPr>
        <dsp:cNvPr id="0" name=""/>
        <dsp:cNvSpPr/>
      </dsp:nvSpPr>
      <dsp:spPr>
        <a:xfrm>
          <a:off x="4502780"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DC29E2-FD75-4C9D-8E1A-91C1C93A546F}">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To develop the relevant knowledge, understanding and skills relevant to legal practice and the relationship with the client</a:t>
          </a:r>
          <a:endParaRPr lang="en-US" sz="2300" kern="1200" dirty="0"/>
        </a:p>
      </dsp:txBody>
      <dsp:txXfrm>
        <a:off x="4980531" y="1034187"/>
        <a:ext cx="3546228" cy="2201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4EF78-CA52-4E99-A196-8D811E015BB3}">
      <dsp:nvSpPr>
        <dsp:cNvPr id="0" name=""/>
        <dsp:cNvSpPr/>
      </dsp:nvSpPr>
      <dsp:spPr>
        <a:xfrm>
          <a:off x="0" y="11202"/>
          <a:ext cx="7003777" cy="9126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Solicitors Act 1974</a:t>
          </a:r>
          <a:endParaRPr lang="en-US" sz="2400" kern="1200" dirty="0"/>
        </a:p>
      </dsp:txBody>
      <dsp:txXfrm>
        <a:off x="44549" y="55751"/>
        <a:ext cx="6914679" cy="823502"/>
      </dsp:txXfrm>
    </dsp:sp>
    <dsp:sp modelId="{D6B8193D-539D-4412-BA95-528E36E6C1CC}">
      <dsp:nvSpPr>
        <dsp:cNvPr id="0" name=""/>
        <dsp:cNvSpPr/>
      </dsp:nvSpPr>
      <dsp:spPr>
        <a:xfrm>
          <a:off x="0" y="992922"/>
          <a:ext cx="7003777" cy="912600"/>
        </a:xfrm>
        <a:prstGeom prst="roundRect">
          <a:avLst/>
        </a:prstGeom>
        <a:solidFill>
          <a:schemeClr val="accent2">
            <a:hueOff val="22688"/>
            <a:satOff val="2608"/>
            <a:lumOff val="-2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Courts </a:t>
          </a:r>
          <a:r>
            <a:rPr lang="en-GB" sz="2400" kern="1200" dirty="0"/>
            <a:t>and Legal Services Act 1990</a:t>
          </a:r>
          <a:endParaRPr lang="en-US" sz="2400" kern="1200" dirty="0"/>
        </a:p>
      </dsp:txBody>
      <dsp:txXfrm>
        <a:off x="44549" y="1037471"/>
        <a:ext cx="6914679" cy="823502"/>
      </dsp:txXfrm>
    </dsp:sp>
    <dsp:sp modelId="{7BC808D4-AE9B-4387-B21B-C65E305682C5}">
      <dsp:nvSpPr>
        <dsp:cNvPr id="0" name=""/>
        <dsp:cNvSpPr/>
      </dsp:nvSpPr>
      <dsp:spPr>
        <a:xfrm>
          <a:off x="0" y="1974642"/>
          <a:ext cx="7003777" cy="912600"/>
        </a:xfrm>
        <a:prstGeom prst="roundRect">
          <a:avLst/>
        </a:prstGeom>
        <a:solidFill>
          <a:schemeClr val="accent2">
            <a:hueOff val="45376"/>
            <a:satOff val="5216"/>
            <a:lumOff val="-4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Legal Services Act 2007</a:t>
          </a:r>
        </a:p>
      </dsp:txBody>
      <dsp:txXfrm>
        <a:off x="44549" y="2019191"/>
        <a:ext cx="6914679" cy="823502"/>
      </dsp:txXfrm>
    </dsp:sp>
    <dsp:sp modelId="{378DB8EE-6401-4FBC-91FE-961DB69B6198}">
      <dsp:nvSpPr>
        <dsp:cNvPr id="0" name=""/>
        <dsp:cNvSpPr/>
      </dsp:nvSpPr>
      <dsp:spPr>
        <a:xfrm>
          <a:off x="0" y="2956362"/>
          <a:ext cx="7003777" cy="912600"/>
        </a:xfrm>
        <a:prstGeom prst="roundRect">
          <a:avLst/>
        </a:prstGeom>
        <a:solidFill>
          <a:schemeClr val="accent2">
            <a:hueOff val="68064"/>
            <a:satOff val="7823"/>
            <a:lumOff val="-6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Financial Services Act 2012</a:t>
          </a:r>
          <a:endParaRPr lang="en-US" sz="2400" kern="1200"/>
        </a:p>
      </dsp:txBody>
      <dsp:txXfrm>
        <a:off x="44549" y="3000911"/>
        <a:ext cx="6914679" cy="823502"/>
      </dsp:txXfrm>
    </dsp:sp>
    <dsp:sp modelId="{E4C92C14-02E9-4C66-8F3A-7896F33EAD26}">
      <dsp:nvSpPr>
        <dsp:cNvPr id="0" name=""/>
        <dsp:cNvSpPr/>
      </dsp:nvSpPr>
      <dsp:spPr>
        <a:xfrm>
          <a:off x="0" y="3938082"/>
          <a:ext cx="7003777" cy="912600"/>
        </a:xfrm>
        <a:prstGeom prst="roundRect">
          <a:avLst/>
        </a:prstGeom>
        <a:solidFill>
          <a:schemeClr val="accent2">
            <a:hueOff val="90751"/>
            <a:satOff val="10431"/>
            <a:lumOff val="-8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Legal Aid, Sentencing and Punishment of Offenders Act 2012</a:t>
          </a:r>
          <a:endParaRPr lang="en-US" sz="2400" kern="1200"/>
        </a:p>
      </dsp:txBody>
      <dsp:txXfrm>
        <a:off x="44549" y="3982631"/>
        <a:ext cx="6914679" cy="823502"/>
      </dsp:txXfrm>
    </dsp:sp>
    <dsp:sp modelId="{0672D5EA-018D-4AB9-9DB9-37B64BABDE15}">
      <dsp:nvSpPr>
        <dsp:cNvPr id="0" name=""/>
        <dsp:cNvSpPr/>
      </dsp:nvSpPr>
      <dsp:spPr>
        <a:xfrm>
          <a:off x="0" y="4919802"/>
          <a:ext cx="7003777" cy="912600"/>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Proceeds of Crime Act 2002</a:t>
          </a:r>
          <a:endParaRPr lang="en-US" sz="2400" kern="1200"/>
        </a:p>
      </dsp:txBody>
      <dsp:txXfrm>
        <a:off x="44549" y="4964351"/>
        <a:ext cx="6914679" cy="823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15893-E0FD-4078-9BD6-AA872EFC4C76}">
      <dsp:nvSpPr>
        <dsp:cNvPr id="0" name=""/>
        <dsp:cNvSpPr/>
      </dsp:nvSpPr>
      <dsp:spPr>
        <a:xfrm>
          <a:off x="0" y="3300"/>
          <a:ext cx="8471705" cy="73359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upholds the rule of law and the proper administration of justice;</a:t>
          </a:r>
          <a:endParaRPr lang="en-US" sz="1900" kern="1200"/>
        </a:p>
      </dsp:txBody>
      <dsp:txXfrm>
        <a:off x="35811" y="39111"/>
        <a:ext cx="8400083" cy="661968"/>
      </dsp:txXfrm>
    </dsp:sp>
    <dsp:sp modelId="{E65B8452-937C-4D1F-828A-6FFE37F2F04A}">
      <dsp:nvSpPr>
        <dsp:cNvPr id="0" name=""/>
        <dsp:cNvSpPr/>
      </dsp:nvSpPr>
      <dsp:spPr>
        <a:xfrm>
          <a:off x="0" y="791610"/>
          <a:ext cx="8471705" cy="733590"/>
        </a:xfrm>
        <a:prstGeom prst="roundRect">
          <a:avLst/>
        </a:prstGeom>
        <a:solidFill>
          <a:schemeClr val="accent2">
            <a:hueOff val="18907"/>
            <a:satOff val="2173"/>
            <a:lumOff val="-173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upholds public trust and confidence in the solicitors’ profession and in legal services provided by authorised persons;</a:t>
          </a:r>
          <a:endParaRPr lang="en-US" sz="1900" kern="1200"/>
        </a:p>
      </dsp:txBody>
      <dsp:txXfrm>
        <a:off x="35811" y="827421"/>
        <a:ext cx="8400083" cy="661968"/>
      </dsp:txXfrm>
    </dsp:sp>
    <dsp:sp modelId="{13D79F0F-7003-463A-A53C-E3E170003E32}">
      <dsp:nvSpPr>
        <dsp:cNvPr id="0" name=""/>
        <dsp:cNvSpPr/>
      </dsp:nvSpPr>
      <dsp:spPr>
        <a:xfrm>
          <a:off x="0" y="1579920"/>
          <a:ext cx="8471705" cy="733590"/>
        </a:xfrm>
        <a:prstGeom prst="roundRect">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With independence;</a:t>
          </a:r>
          <a:endParaRPr lang="en-US" sz="1900" kern="1200"/>
        </a:p>
      </dsp:txBody>
      <dsp:txXfrm>
        <a:off x="35811" y="1615731"/>
        <a:ext cx="8400083" cy="661968"/>
      </dsp:txXfrm>
    </dsp:sp>
    <dsp:sp modelId="{A178FCFE-44FB-42C8-B16F-8C03BCB6EB52}">
      <dsp:nvSpPr>
        <dsp:cNvPr id="0" name=""/>
        <dsp:cNvSpPr/>
      </dsp:nvSpPr>
      <dsp:spPr>
        <a:xfrm>
          <a:off x="0" y="2368230"/>
          <a:ext cx="8471705" cy="733590"/>
        </a:xfrm>
        <a:prstGeom prst="round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With honesty;</a:t>
          </a:r>
          <a:endParaRPr lang="en-US" sz="1900" kern="1200" dirty="0"/>
        </a:p>
      </dsp:txBody>
      <dsp:txXfrm>
        <a:off x="35811" y="2404041"/>
        <a:ext cx="8400083" cy="661968"/>
      </dsp:txXfrm>
    </dsp:sp>
    <dsp:sp modelId="{D3060046-F0B4-4643-A564-F165D1E9D3F4}">
      <dsp:nvSpPr>
        <dsp:cNvPr id="0" name=""/>
        <dsp:cNvSpPr/>
      </dsp:nvSpPr>
      <dsp:spPr>
        <a:xfrm>
          <a:off x="0" y="3156540"/>
          <a:ext cx="8471705" cy="733590"/>
        </a:xfrm>
        <a:prstGeom prst="roundRect">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With integrity;</a:t>
          </a:r>
          <a:endParaRPr lang="en-US" sz="1900" kern="1200"/>
        </a:p>
      </dsp:txBody>
      <dsp:txXfrm>
        <a:off x="35811" y="3192351"/>
        <a:ext cx="8400083" cy="661968"/>
      </dsp:txXfrm>
    </dsp:sp>
    <dsp:sp modelId="{E8E7BD55-5042-4DC7-AFC4-54FEA50565FA}">
      <dsp:nvSpPr>
        <dsp:cNvPr id="0" name=""/>
        <dsp:cNvSpPr/>
      </dsp:nvSpPr>
      <dsp:spPr>
        <a:xfrm>
          <a:off x="0" y="3944850"/>
          <a:ext cx="8471705" cy="733590"/>
        </a:xfrm>
        <a:prstGeom prst="roundRect">
          <a:avLst/>
        </a:prstGeom>
        <a:solidFill>
          <a:schemeClr val="accent2">
            <a:hueOff val="94533"/>
            <a:satOff val="10866"/>
            <a:lumOff val="-86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way that encourages equality, diversity and inclusion;</a:t>
          </a:r>
          <a:endParaRPr lang="en-US" sz="1900" kern="1200"/>
        </a:p>
      </dsp:txBody>
      <dsp:txXfrm>
        <a:off x="35811" y="3980661"/>
        <a:ext cx="8400083" cy="661968"/>
      </dsp:txXfrm>
    </dsp:sp>
    <dsp:sp modelId="{E532C162-8DA2-4556-94FB-47208ECE3A58}">
      <dsp:nvSpPr>
        <dsp:cNvPr id="0" name=""/>
        <dsp:cNvSpPr/>
      </dsp:nvSpPr>
      <dsp:spPr>
        <a:xfrm>
          <a:off x="0" y="4733160"/>
          <a:ext cx="8471705" cy="733590"/>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the best interests of each client. </a:t>
          </a:r>
          <a:endParaRPr lang="en-US" sz="1900" kern="1200"/>
        </a:p>
      </dsp:txBody>
      <dsp:txXfrm>
        <a:off x="35811" y="4768971"/>
        <a:ext cx="8400083" cy="661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91EC-F7D4-43F0-B9BE-C0EA47186DB6}">
      <dsp:nvSpPr>
        <dsp:cNvPr id="0" name=""/>
        <dsp:cNvSpPr/>
      </dsp:nvSpPr>
      <dsp:spPr>
        <a:xfrm>
          <a:off x="3194" y="69795"/>
          <a:ext cx="2534029" cy="152041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Maintaining trust and acting fairly</a:t>
          </a:r>
          <a:endParaRPr lang="en-US" sz="2000" kern="1200" dirty="0"/>
        </a:p>
      </dsp:txBody>
      <dsp:txXfrm>
        <a:off x="3194" y="69795"/>
        <a:ext cx="2534029" cy="1520417"/>
      </dsp:txXfrm>
    </dsp:sp>
    <dsp:sp modelId="{046BC8CC-2665-40D9-8E27-F2AB7BDCD9EF}">
      <dsp:nvSpPr>
        <dsp:cNvPr id="0" name=""/>
        <dsp:cNvSpPr/>
      </dsp:nvSpPr>
      <dsp:spPr>
        <a:xfrm>
          <a:off x="2790627" y="69795"/>
          <a:ext cx="2534029" cy="1520417"/>
        </a:xfrm>
        <a:prstGeom prst="rect">
          <a:avLst/>
        </a:prstGeom>
        <a:solidFill>
          <a:schemeClr val="accent5">
            <a:hueOff val="601070"/>
            <a:satOff val="-2638"/>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Dispute resolution and proceedings before courts, tribunals and inquiries</a:t>
          </a:r>
          <a:endParaRPr lang="en-US" sz="2000" kern="1200"/>
        </a:p>
      </dsp:txBody>
      <dsp:txXfrm>
        <a:off x="2790627" y="69795"/>
        <a:ext cx="2534029" cy="1520417"/>
      </dsp:txXfrm>
    </dsp:sp>
    <dsp:sp modelId="{E81FA03E-8A19-45F8-96DF-38994646BA1B}">
      <dsp:nvSpPr>
        <dsp:cNvPr id="0" name=""/>
        <dsp:cNvSpPr/>
      </dsp:nvSpPr>
      <dsp:spPr>
        <a:xfrm>
          <a:off x="5578059" y="69795"/>
          <a:ext cx="2534029" cy="1520417"/>
        </a:xfrm>
        <a:prstGeom prst="rect">
          <a:avLst/>
        </a:prstGeom>
        <a:solidFill>
          <a:schemeClr val="accent5">
            <a:hueOff val="1202141"/>
            <a:satOff val="-5276"/>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Service and competence</a:t>
          </a:r>
          <a:endParaRPr lang="en-US" sz="2000" kern="1200"/>
        </a:p>
      </dsp:txBody>
      <dsp:txXfrm>
        <a:off x="5578059" y="69795"/>
        <a:ext cx="2534029" cy="1520417"/>
      </dsp:txXfrm>
    </dsp:sp>
    <dsp:sp modelId="{3C2810B3-E30B-4E11-BCE0-ABD9A8E3ADEF}">
      <dsp:nvSpPr>
        <dsp:cNvPr id="0" name=""/>
        <dsp:cNvSpPr/>
      </dsp:nvSpPr>
      <dsp:spPr>
        <a:xfrm>
          <a:off x="8365492" y="69795"/>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Client money and assets</a:t>
          </a:r>
          <a:endParaRPr lang="en-US" sz="2000" kern="1200"/>
        </a:p>
      </dsp:txBody>
      <dsp:txXfrm>
        <a:off x="8365492" y="69795"/>
        <a:ext cx="2534029" cy="1520417"/>
      </dsp:txXfrm>
    </dsp:sp>
    <dsp:sp modelId="{11D634C3-5920-4109-BA6D-408AAF7D3D22}">
      <dsp:nvSpPr>
        <dsp:cNvPr id="0" name=""/>
        <dsp:cNvSpPr/>
      </dsp:nvSpPr>
      <dsp:spPr>
        <a:xfrm>
          <a:off x="3194" y="1843616"/>
          <a:ext cx="2534029" cy="1520417"/>
        </a:xfrm>
        <a:prstGeom prst="rect">
          <a:avLst/>
        </a:prstGeom>
        <a:solidFill>
          <a:schemeClr val="accent5">
            <a:hueOff val="2404281"/>
            <a:satOff val="-10552"/>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Referrals, introductions and separate businesses</a:t>
          </a:r>
          <a:endParaRPr lang="en-US" sz="2000" kern="1200"/>
        </a:p>
      </dsp:txBody>
      <dsp:txXfrm>
        <a:off x="3194" y="1843616"/>
        <a:ext cx="2534029" cy="1520417"/>
      </dsp:txXfrm>
    </dsp:sp>
    <dsp:sp modelId="{737F8D13-382B-4C85-829F-32E82B7A89A5}">
      <dsp:nvSpPr>
        <dsp:cNvPr id="0" name=""/>
        <dsp:cNvSpPr/>
      </dsp:nvSpPr>
      <dsp:spPr>
        <a:xfrm>
          <a:off x="2790627" y="1843616"/>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Conflicts of interests</a:t>
          </a:r>
          <a:endParaRPr lang="en-US" sz="2000" kern="1200" dirty="0"/>
        </a:p>
      </dsp:txBody>
      <dsp:txXfrm>
        <a:off x="2790627" y="1843616"/>
        <a:ext cx="2534029" cy="1520417"/>
      </dsp:txXfrm>
    </dsp:sp>
    <dsp:sp modelId="{6D7CA23A-99D1-4DD8-80FC-01043294AAA4}">
      <dsp:nvSpPr>
        <dsp:cNvPr id="0" name=""/>
        <dsp:cNvSpPr/>
      </dsp:nvSpPr>
      <dsp:spPr>
        <a:xfrm>
          <a:off x="5578059" y="1843616"/>
          <a:ext cx="2534029" cy="1520417"/>
        </a:xfrm>
        <a:prstGeom prst="rect">
          <a:avLst/>
        </a:prstGeom>
        <a:solidFill>
          <a:schemeClr val="accent5">
            <a:hueOff val="3606422"/>
            <a:satOff val="-15828"/>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Confidentiality and disclosure</a:t>
          </a:r>
          <a:endParaRPr lang="en-US" sz="2000" kern="1200"/>
        </a:p>
      </dsp:txBody>
      <dsp:txXfrm>
        <a:off x="5578059" y="1843616"/>
        <a:ext cx="2534029" cy="1520417"/>
      </dsp:txXfrm>
    </dsp:sp>
    <dsp:sp modelId="{197423AB-454C-4DBD-9218-BC03E237F808}">
      <dsp:nvSpPr>
        <dsp:cNvPr id="0" name=""/>
        <dsp:cNvSpPr/>
      </dsp:nvSpPr>
      <dsp:spPr>
        <a:xfrm>
          <a:off x="8365492" y="1843616"/>
          <a:ext cx="2534029" cy="1520417"/>
        </a:xfrm>
        <a:prstGeom prst="rect">
          <a:avLst/>
        </a:prstGeom>
        <a:solidFill>
          <a:schemeClr val="accent5">
            <a:hueOff val="4207492"/>
            <a:satOff val="-18466"/>
            <a:lumOff val="5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Cooperation and accountability</a:t>
          </a:r>
          <a:endParaRPr lang="en-US" sz="2000" kern="1200"/>
        </a:p>
      </dsp:txBody>
      <dsp:txXfrm>
        <a:off x="8365492" y="1843616"/>
        <a:ext cx="2534029" cy="1520417"/>
      </dsp:txXfrm>
    </dsp:sp>
    <dsp:sp modelId="{531B2F70-2522-4A5E-9A37-A6D8F556D3A8}">
      <dsp:nvSpPr>
        <dsp:cNvPr id="0" name=""/>
        <dsp:cNvSpPr/>
      </dsp:nvSpPr>
      <dsp:spPr>
        <a:xfrm>
          <a:off x="1396910" y="3617437"/>
          <a:ext cx="2534029" cy="1520417"/>
        </a:xfrm>
        <a:prstGeom prst="rect">
          <a:avLst/>
        </a:prstGeom>
        <a:solidFill>
          <a:schemeClr val="accent6">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Client identification</a:t>
          </a:r>
          <a:endParaRPr lang="en-US" sz="2000" kern="1200" dirty="0"/>
        </a:p>
      </dsp:txBody>
      <dsp:txXfrm>
        <a:off x="1396910" y="3617437"/>
        <a:ext cx="2534029" cy="1520417"/>
      </dsp:txXfrm>
    </dsp:sp>
    <dsp:sp modelId="{46ADA6D2-F000-462F-9A4A-721BE270B96C}">
      <dsp:nvSpPr>
        <dsp:cNvPr id="0" name=""/>
        <dsp:cNvSpPr/>
      </dsp:nvSpPr>
      <dsp:spPr>
        <a:xfrm>
          <a:off x="4184343" y="3617437"/>
          <a:ext cx="2534029" cy="1520417"/>
        </a:xfrm>
        <a:prstGeom prst="rect">
          <a:avLst/>
        </a:prstGeom>
        <a:solidFill>
          <a:schemeClr val="accent5">
            <a:hueOff val="5409632"/>
            <a:satOff val="-23742"/>
            <a:lumOff val="7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Complaints handling</a:t>
          </a:r>
          <a:endParaRPr lang="en-US" sz="2000" kern="1200" dirty="0"/>
        </a:p>
      </dsp:txBody>
      <dsp:txXfrm>
        <a:off x="4184343" y="3617437"/>
        <a:ext cx="2534029" cy="1520417"/>
      </dsp:txXfrm>
    </dsp:sp>
    <dsp:sp modelId="{6D17DE4F-797F-4D4C-8AB7-950F40FEFA01}">
      <dsp:nvSpPr>
        <dsp:cNvPr id="0" name=""/>
        <dsp:cNvSpPr/>
      </dsp:nvSpPr>
      <dsp:spPr>
        <a:xfrm>
          <a:off x="6971776" y="3617437"/>
          <a:ext cx="2534029" cy="1520417"/>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Client information and publicity</a:t>
          </a:r>
        </a:p>
      </dsp:txBody>
      <dsp:txXfrm>
        <a:off x="6971776" y="3617437"/>
        <a:ext cx="2534029" cy="15204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4B5E7-C65B-4343-8318-C78DE8110243}">
      <dsp:nvSpPr>
        <dsp:cNvPr id="0" name=""/>
        <dsp:cNvSpPr/>
      </dsp:nvSpPr>
      <dsp:spPr>
        <a:xfrm>
          <a:off x="3125"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1937DD-43E5-474B-845C-87FDC5597798}">
      <dsp:nvSpPr>
        <dsp:cNvPr id="0" name=""/>
        <dsp:cNvSpPr/>
      </dsp:nvSpPr>
      <dsp:spPr>
        <a:xfrm>
          <a:off x="251065"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Who is the client</a:t>
          </a:r>
          <a:endParaRPr lang="en-US" sz="2300" kern="1200"/>
        </a:p>
      </dsp:txBody>
      <dsp:txXfrm>
        <a:off x="292567" y="1860428"/>
        <a:ext cx="2148460" cy="1333975"/>
      </dsp:txXfrm>
    </dsp:sp>
    <dsp:sp modelId="{6506809A-88AF-42E8-8037-03BB44C0ACBD}">
      <dsp:nvSpPr>
        <dsp:cNvPr id="0" name=""/>
        <dsp:cNvSpPr/>
      </dsp:nvSpPr>
      <dsp:spPr>
        <a:xfrm>
          <a:off x="2730470"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B4EFEF-FB5D-4075-9EFF-3FDD2F78C6F7}">
      <dsp:nvSpPr>
        <dsp:cNvPr id="0" name=""/>
        <dsp:cNvSpPr/>
      </dsp:nvSpPr>
      <dsp:spPr>
        <a:xfrm>
          <a:off x="2978410"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Client confidentiality</a:t>
          </a:r>
          <a:endParaRPr lang="en-US" sz="2300" kern="1200"/>
        </a:p>
      </dsp:txBody>
      <dsp:txXfrm>
        <a:off x="3019912" y="1860428"/>
        <a:ext cx="2148460" cy="1333975"/>
      </dsp:txXfrm>
    </dsp:sp>
    <dsp:sp modelId="{CF3596A4-647E-4F6D-A0A2-67E5231E914D}">
      <dsp:nvSpPr>
        <dsp:cNvPr id="0" name=""/>
        <dsp:cNvSpPr/>
      </dsp:nvSpPr>
      <dsp:spPr>
        <a:xfrm>
          <a:off x="5457815"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B82F44-3106-49DF-979C-C96BB31997A0}">
      <dsp:nvSpPr>
        <dsp:cNvPr id="0" name=""/>
        <dsp:cNvSpPr/>
      </dsp:nvSpPr>
      <dsp:spPr>
        <a:xfrm>
          <a:off x="5705755"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Conflicts of interest</a:t>
          </a:r>
          <a:endParaRPr lang="en-US" sz="2300" kern="1200"/>
        </a:p>
      </dsp:txBody>
      <dsp:txXfrm>
        <a:off x="5747257" y="1860428"/>
        <a:ext cx="2148460" cy="1333975"/>
      </dsp:txXfrm>
    </dsp:sp>
    <dsp:sp modelId="{9205DA4B-D2F9-46F2-A5B2-4279EBE1A811}">
      <dsp:nvSpPr>
        <dsp:cNvPr id="0" name=""/>
        <dsp:cNvSpPr/>
      </dsp:nvSpPr>
      <dsp:spPr>
        <a:xfrm>
          <a:off x="8185160" y="1583383"/>
          <a:ext cx="2231464" cy="14169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2EA1F-6AA2-4664-A61C-BF7CFB54E358}">
      <dsp:nvSpPr>
        <dsp:cNvPr id="0" name=""/>
        <dsp:cNvSpPr/>
      </dsp:nvSpPr>
      <dsp:spPr>
        <a:xfrm>
          <a:off x="8433100" y="1818926"/>
          <a:ext cx="2231464" cy="14169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Money Laundering</a:t>
          </a:r>
          <a:endParaRPr lang="en-US" sz="2300" kern="1200"/>
        </a:p>
      </dsp:txBody>
      <dsp:txXfrm>
        <a:off x="8474602" y="1860428"/>
        <a:ext cx="2148460" cy="13339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00DD0-1476-4C5B-BEAB-FD59E06BFD6A}">
      <dsp:nvSpPr>
        <dsp:cNvPr id="0" name=""/>
        <dsp:cNvSpPr/>
      </dsp:nvSpPr>
      <dsp:spPr>
        <a:xfrm>
          <a:off x="0" y="0"/>
          <a:ext cx="85963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2A1C50-C3DD-4B61-8E2A-92C99221ED7B}">
      <dsp:nvSpPr>
        <dsp:cNvPr id="0" name=""/>
        <dsp:cNvSpPr/>
      </dsp:nvSpPr>
      <dsp:spPr>
        <a:xfrm>
          <a:off x="0" y="0"/>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Duty to identify who you are acting for</a:t>
          </a:r>
          <a:endParaRPr lang="en-US" sz="3600" kern="1200" dirty="0"/>
        </a:p>
      </dsp:txBody>
      <dsp:txXfrm>
        <a:off x="0" y="0"/>
        <a:ext cx="8596312" cy="970359"/>
      </dsp:txXfrm>
    </dsp:sp>
    <dsp:sp modelId="{0D6D4F80-6DEC-41F2-9C5B-0C7FB0BF45BE}">
      <dsp:nvSpPr>
        <dsp:cNvPr id="0" name=""/>
        <dsp:cNvSpPr/>
      </dsp:nvSpPr>
      <dsp:spPr>
        <a:xfrm>
          <a:off x="0" y="970359"/>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EC8C6-AB61-4E53-88B3-15FC7211BC06}">
      <dsp:nvSpPr>
        <dsp:cNvPr id="0" name=""/>
        <dsp:cNvSpPr/>
      </dsp:nvSpPr>
      <dsp:spPr>
        <a:xfrm>
          <a:off x="0" y="970359"/>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Identification</a:t>
          </a:r>
          <a:endParaRPr lang="en-US" sz="3600" kern="1200"/>
        </a:p>
      </dsp:txBody>
      <dsp:txXfrm>
        <a:off x="0" y="970359"/>
        <a:ext cx="8596312" cy="970359"/>
      </dsp:txXfrm>
    </dsp:sp>
    <dsp:sp modelId="{52CF6700-3356-49D2-9280-C06264A3DA91}">
      <dsp:nvSpPr>
        <dsp:cNvPr id="0" name=""/>
        <dsp:cNvSpPr/>
      </dsp:nvSpPr>
      <dsp:spPr>
        <a:xfrm>
          <a:off x="0" y="1940718"/>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09938-8B75-4B32-B989-4DCBD8068651}">
      <dsp:nvSpPr>
        <dsp:cNvPr id="0" name=""/>
        <dsp:cNvSpPr/>
      </dsp:nvSpPr>
      <dsp:spPr>
        <a:xfrm>
          <a:off x="0" y="1940718"/>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Can you take instructions from parents?</a:t>
          </a:r>
          <a:endParaRPr lang="en-US" sz="3600" kern="1200"/>
        </a:p>
      </dsp:txBody>
      <dsp:txXfrm>
        <a:off x="0" y="1940718"/>
        <a:ext cx="8596312" cy="970359"/>
      </dsp:txXfrm>
    </dsp:sp>
    <dsp:sp modelId="{CBF2AEB3-770C-4C50-99C4-D9777FFB3F78}">
      <dsp:nvSpPr>
        <dsp:cNvPr id="0" name=""/>
        <dsp:cNvSpPr/>
      </dsp:nvSpPr>
      <dsp:spPr>
        <a:xfrm>
          <a:off x="0" y="2911077"/>
          <a:ext cx="859631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7F726-8226-48BA-8EFA-103D57776159}">
      <dsp:nvSpPr>
        <dsp:cNvPr id="0" name=""/>
        <dsp:cNvSpPr/>
      </dsp:nvSpPr>
      <dsp:spPr>
        <a:xfrm>
          <a:off x="0" y="2911077"/>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Can you take instructions from partners?</a:t>
          </a:r>
          <a:endParaRPr lang="en-US" sz="3600" kern="1200"/>
        </a:p>
      </dsp:txBody>
      <dsp:txXfrm>
        <a:off x="0" y="2911077"/>
        <a:ext cx="8596312" cy="9703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89D23-F74E-4373-A66B-C818F8409F79}">
      <dsp:nvSpPr>
        <dsp:cNvPr id="0" name=""/>
        <dsp:cNvSpPr/>
      </dsp:nvSpPr>
      <dsp:spPr>
        <a:xfrm>
          <a:off x="0" y="2782"/>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8D8D7-ECE6-4BE9-8A6A-018F81BC4493}">
      <dsp:nvSpPr>
        <dsp:cNvPr id="0" name=""/>
        <dsp:cNvSpPr/>
      </dsp:nvSpPr>
      <dsp:spPr>
        <a:xfrm>
          <a:off x="179278" y="136130"/>
          <a:ext cx="325961" cy="325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0FA7BE-8B87-4D9A-8BB0-9325F4CF251D}">
      <dsp:nvSpPr>
        <dsp:cNvPr id="0" name=""/>
        <dsp:cNvSpPr/>
      </dsp:nvSpPr>
      <dsp:spPr>
        <a:xfrm>
          <a:off x="684519" y="2782"/>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Client identification</a:t>
          </a:r>
          <a:endParaRPr lang="en-US" sz="1900" kern="1200"/>
        </a:p>
      </dsp:txBody>
      <dsp:txXfrm>
        <a:off x="684519" y="2782"/>
        <a:ext cx="9472011" cy="592657"/>
      </dsp:txXfrm>
    </dsp:sp>
    <dsp:sp modelId="{F1779270-45DA-42C3-A415-E70D138DB7F1}">
      <dsp:nvSpPr>
        <dsp:cNvPr id="0" name=""/>
        <dsp:cNvSpPr/>
      </dsp:nvSpPr>
      <dsp:spPr>
        <a:xfrm>
          <a:off x="0" y="743604"/>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95E7B-8821-4B14-9B6C-1535A0238934}">
      <dsp:nvSpPr>
        <dsp:cNvPr id="0" name=""/>
        <dsp:cNvSpPr/>
      </dsp:nvSpPr>
      <dsp:spPr>
        <a:xfrm>
          <a:off x="179278" y="876952"/>
          <a:ext cx="325961" cy="325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95925-C689-4A62-8A1F-CCE4010BC1C3}">
      <dsp:nvSpPr>
        <dsp:cNvPr id="0" name=""/>
        <dsp:cNvSpPr/>
      </dsp:nvSpPr>
      <dsp:spPr>
        <a:xfrm>
          <a:off x="684519" y="743604"/>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Evidence of source of funds</a:t>
          </a:r>
          <a:endParaRPr lang="en-US" sz="1900" kern="1200"/>
        </a:p>
      </dsp:txBody>
      <dsp:txXfrm>
        <a:off x="684519" y="743604"/>
        <a:ext cx="9472011" cy="592657"/>
      </dsp:txXfrm>
    </dsp:sp>
    <dsp:sp modelId="{FF8CFCE8-2644-483A-AE7A-28D8C3200AF7}">
      <dsp:nvSpPr>
        <dsp:cNvPr id="0" name=""/>
        <dsp:cNvSpPr/>
      </dsp:nvSpPr>
      <dsp:spPr>
        <a:xfrm>
          <a:off x="0" y="1484426"/>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A14BA-6149-41D8-A2F8-0ED9EE2AB04A}">
      <dsp:nvSpPr>
        <dsp:cNvPr id="0" name=""/>
        <dsp:cNvSpPr/>
      </dsp:nvSpPr>
      <dsp:spPr>
        <a:xfrm>
          <a:off x="179278" y="1617774"/>
          <a:ext cx="325961" cy="325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55DB2C-844B-45FF-94F1-F7BD1A283DE3}">
      <dsp:nvSpPr>
        <dsp:cNvPr id="0" name=""/>
        <dsp:cNvSpPr/>
      </dsp:nvSpPr>
      <dsp:spPr>
        <a:xfrm>
          <a:off x="684519" y="1484426"/>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Electronic identity checks</a:t>
          </a:r>
          <a:endParaRPr lang="en-US" sz="1900" kern="1200"/>
        </a:p>
      </dsp:txBody>
      <dsp:txXfrm>
        <a:off x="684519" y="1484426"/>
        <a:ext cx="9472011" cy="592657"/>
      </dsp:txXfrm>
    </dsp:sp>
    <dsp:sp modelId="{DCF8BE2C-ED1D-40BB-8DC9-99119EDE0BCB}">
      <dsp:nvSpPr>
        <dsp:cNvPr id="0" name=""/>
        <dsp:cNvSpPr/>
      </dsp:nvSpPr>
      <dsp:spPr>
        <a:xfrm>
          <a:off x="0" y="2225248"/>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E1E05-EA0D-4D6D-86C6-121B81649DA6}">
      <dsp:nvSpPr>
        <dsp:cNvPr id="0" name=""/>
        <dsp:cNvSpPr/>
      </dsp:nvSpPr>
      <dsp:spPr>
        <a:xfrm>
          <a:off x="179278" y="2358596"/>
          <a:ext cx="325961" cy="325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DCD720-9FDC-4EED-BE9E-BF1281DCB044}">
      <dsp:nvSpPr>
        <dsp:cNvPr id="0" name=""/>
        <dsp:cNvSpPr/>
      </dsp:nvSpPr>
      <dsp:spPr>
        <a:xfrm>
          <a:off x="684519" y="2225248"/>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Risk assessments</a:t>
          </a:r>
          <a:endParaRPr lang="en-US" sz="1900" kern="1200"/>
        </a:p>
      </dsp:txBody>
      <dsp:txXfrm>
        <a:off x="684519" y="2225248"/>
        <a:ext cx="9472011" cy="592657"/>
      </dsp:txXfrm>
    </dsp:sp>
    <dsp:sp modelId="{30B1B16D-3094-4056-97BA-3F36459618A8}">
      <dsp:nvSpPr>
        <dsp:cNvPr id="0" name=""/>
        <dsp:cNvSpPr/>
      </dsp:nvSpPr>
      <dsp:spPr>
        <a:xfrm>
          <a:off x="0" y="2966070"/>
          <a:ext cx="10156531" cy="5926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8233A-B209-4C34-AB9A-9248E8DB11C8}">
      <dsp:nvSpPr>
        <dsp:cNvPr id="0" name=""/>
        <dsp:cNvSpPr/>
      </dsp:nvSpPr>
      <dsp:spPr>
        <a:xfrm>
          <a:off x="179278" y="3099417"/>
          <a:ext cx="325961" cy="325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DD9F64-9844-4C4F-9155-666C203315C2}">
      <dsp:nvSpPr>
        <dsp:cNvPr id="0" name=""/>
        <dsp:cNvSpPr/>
      </dsp:nvSpPr>
      <dsp:spPr>
        <a:xfrm>
          <a:off x="684519" y="2966070"/>
          <a:ext cx="9472011" cy="592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23" tIns="62723" rIns="62723" bIns="62723" numCol="1" spcCol="1270" anchor="ctr" anchorCtr="0">
          <a:noAutofit/>
        </a:bodyPr>
        <a:lstStyle/>
        <a:p>
          <a:pPr marL="0" lvl="0" indent="0" algn="l" defTabSz="844550">
            <a:lnSpc>
              <a:spcPct val="100000"/>
            </a:lnSpc>
            <a:spcBef>
              <a:spcPct val="0"/>
            </a:spcBef>
            <a:spcAft>
              <a:spcPct val="35000"/>
            </a:spcAft>
            <a:buNone/>
          </a:pPr>
          <a:r>
            <a:rPr lang="en-GB" sz="1900" kern="1200"/>
            <a:t>Money Laundering Reporting Officer </a:t>
          </a:r>
          <a:endParaRPr lang="en-US" sz="1900" kern="1200"/>
        </a:p>
      </dsp:txBody>
      <dsp:txXfrm>
        <a:off x="684519" y="2966070"/>
        <a:ext cx="9472011" cy="5926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E254B-FA87-4381-BF06-DBC16C8F83DD}">
      <dsp:nvSpPr>
        <dsp:cNvPr id="0" name=""/>
        <dsp:cNvSpPr/>
      </dsp:nvSpPr>
      <dsp:spPr>
        <a:xfrm>
          <a:off x="0" y="0"/>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1BBF2E-0159-4E9C-8901-CBD67F723657}">
      <dsp:nvSpPr>
        <dsp:cNvPr id="0" name=""/>
        <dsp:cNvSpPr/>
      </dsp:nvSpPr>
      <dsp:spPr>
        <a:xfrm>
          <a:off x="0" y="0"/>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1. View the SRA Code of Conduct for Solicitors by clicking on the link below</a:t>
          </a:r>
          <a:endParaRPr lang="en-US" sz="2400" kern="1200"/>
        </a:p>
      </dsp:txBody>
      <dsp:txXfrm>
        <a:off x="0" y="0"/>
        <a:ext cx="1932430" cy="2445589"/>
      </dsp:txXfrm>
    </dsp:sp>
    <dsp:sp modelId="{121F5E1C-8A87-4159-90FF-9E736BA9BF2E}">
      <dsp:nvSpPr>
        <dsp:cNvPr id="0" name=""/>
        <dsp:cNvSpPr/>
      </dsp:nvSpPr>
      <dsp:spPr>
        <a:xfrm>
          <a:off x="2077362" y="111054"/>
          <a:ext cx="7584788" cy="2221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hlinkClick xmlns:r="http://schemas.openxmlformats.org/officeDocument/2006/relationships" r:id="rId1"/>
            </a:rPr>
            <a:t>SRA | Code of Conduct for Solicitors, RELs and RFLs | Solicitors Regulation Authority</a:t>
          </a:r>
          <a:endParaRPr lang="en-US" sz="2200" kern="1200" dirty="0"/>
        </a:p>
      </dsp:txBody>
      <dsp:txXfrm>
        <a:off x="2077362" y="111054"/>
        <a:ext cx="7584788" cy="2221091"/>
      </dsp:txXfrm>
    </dsp:sp>
    <dsp:sp modelId="{322059F4-05C1-43C0-A518-EAA0B26ADC70}">
      <dsp:nvSpPr>
        <dsp:cNvPr id="0" name=""/>
        <dsp:cNvSpPr/>
      </dsp:nvSpPr>
      <dsp:spPr>
        <a:xfrm>
          <a:off x="1932430" y="233214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7C14E7-3AA2-47C1-80EE-0CBB60AEC7FF}">
      <dsp:nvSpPr>
        <dsp:cNvPr id="0" name=""/>
        <dsp:cNvSpPr/>
      </dsp:nvSpPr>
      <dsp:spPr>
        <a:xfrm>
          <a:off x="0" y="2445589"/>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9CF901-DD56-4F9A-87C6-ECE31AECF3D7}">
      <dsp:nvSpPr>
        <dsp:cNvPr id="0" name=""/>
        <dsp:cNvSpPr/>
      </dsp:nvSpPr>
      <dsp:spPr>
        <a:xfrm>
          <a:off x="0" y="2445589"/>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 Prepare answers to the following questions: -</a:t>
          </a:r>
          <a:endParaRPr lang="en-US" sz="2400" kern="1200"/>
        </a:p>
      </dsp:txBody>
      <dsp:txXfrm>
        <a:off x="0" y="2445589"/>
        <a:ext cx="1932430" cy="2445589"/>
      </dsp:txXfrm>
    </dsp:sp>
    <dsp:sp modelId="{4DCF23AF-B652-4A56-AD3C-E7CB89D287C4}">
      <dsp:nvSpPr>
        <dsp:cNvPr id="0" name=""/>
        <dsp:cNvSpPr/>
      </dsp:nvSpPr>
      <dsp:spPr>
        <a:xfrm>
          <a:off x="2077362" y="2483801"/>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Having read the Code of Conduct do you think regulation is important?</a:t>
          </a:r>
          <a:endParaRPr lang="en-US" sz="2200" kern="1200"/>
        </a:p>
      </dsp:txBody>
      <dsp:txXfrm>
        <a:off x="2077362" y="2483801"/>
        <a:ext cx="7584788" cy="764246"/>
      </dsp:txXfrm>
    </dsp:sp>
    <dsp:sp modelId="{106F6812-D42B-4A4A-85F5-8CB05CC1B536}">
      <dsp:nvSpPr>
        <dsp:cNvPr id="0" name=""/>
        <dsp:cNvSpPr/>
      </dsp:nvSpPr>
      <dsp:spPr>
        <a:xfrm>
          <a:off x="1932430" y="3248047"/>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6E91AE-A1F7-4FE6-952A-3D3F5533F169}">
      <dsp:nvSpPr>
        <dsp:cNvPr id="0" name=""/>
        <dsp:cNvSpPr/>
      </dsp:nvSpPr>
      <dsp:spPr>
        <a:xfrm>
          <a:off x="2077362" y="3286260"/>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do you think is the most important principle and why?</a:t>
          </a:r>
          <a:endParaRPr lang="en-US" sz="2200" kern="1200"/>
        </a:p>
      </dsp:txBody>
      <dsp:txXfrm>
        <a:off x="2077362" y="3286260"/>
        <a:ext cx="7584788" cy="764246"/>
      </dsp:txXfrm>
    </dsp:sp>
    <dsp:sp modelId="{E670F28B-8AE5-4DAD-BECD-CC7B952CE761}">
      <dsp:nvSpPr>
        <dsp:cNvPr id="0" name=""/>
        <dsp:cNvSpPr/>
      </dsp:nvSpPr>
      <dsp:spPr>
        <a:xfrm>
          <a:off x="1932430" y="405050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D2D8-971E-48F9-B8DB-D0A7B1BEB8D1}">
      <dsp:nvSpPr>
        <dsp:cNvPr id="0" name=""/>
        <dsp:cNvSpPr/>
      </dsp:nvSpPr>
      <dsp:spPr>
        <a:xfrm>
          <a:off x="2077362" y="4088719"/>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happens if two of the principles come into conflict?</a:t>
          </a:r>
          <a:endParaRPr lang="en-US" sz="2200" kern="1200"/>
        </a:p>
      </dsp:txBody>
      <dsp:txXfrm>
        <a:off x="2077362" y="4088719"/>
        <a:ext cx="7584788" cy="764246"/>
      </dsp:txXfrm>
    </dsp:sp>
    <dsp:sp modelId="{47D0761E-AC92-46AD-AE09-0AA8A05A9474}">
      <dsp:nvSpPr>
        <dsp:cNvPr id="0" name=""/>
        <dsp:cNvSpPr/>
      </dsp:nvSpPr>
      <dsp:spPr>
        <a:xfrm>
          <a:off x="1932430" y="4852965"/>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2940978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05/08/2026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05/08/2026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05/08/2026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05/08/2026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05/08/2026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05/08/2026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05/08/2026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ra.org.uk/solicitors/standards-regulations/glossary/#client" TargetMode="External"/><Relationship Id="rId2" Type="http://schemas.openxmlformats.org/officeDocument/2006/relationships/hyperlink" Target="https://www.sra.org.uk/solicitors/standards-regulations/glossary/#conflict-of-interest"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glossary/#competing-for-the-same-objective" TargetMode="External"/><Relationship Id="rId4" Type="http://schemas.openxmlformats.org/officeDocument/2006/relationships/hyperlink" Target="https://www.sra.org.uk/solicitors/standards-regulations/glossary/#substantially-common-interest"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www.gov.uk/guidance/money-laundering-regulations-your-responsibilities" TargetMode="Externa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507066" y="999460"/>
            <a:ext cx="5698067" cy="4479852"/>
          </a:xfrm>
        </p:spPr>
        <p:txBody>
          <a:bodyPr anchor="ctr">
            <a:normAutofit/>
          </a:bodyPr>
          <a:lstStyle/>
          <a:p>
            <a:r>
              <a:rPr lang="en-GB" b="1" dirty="0"/>
              <a:t>Introduction to Principles of Professional Legal Practice </a:t>
            </a:r>
            <a:endParaRPr lang="en-GB" b="1"/>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7871971" y="999460"/>
            <a:ext cx="3123620" cy="4479852"/>
          </a:xfrm>
        </p:spPr>
        <p:txBody>
          <a:bodyPr anchor="ctr">
            <a:normAutofit/>
          </a:bodyPr>
          <a:lstStyle/>
          <a:p>
            <a:pPr algn="l"/>
            <a:r>
              <a:rPr lang="en-GB" b="1"/>
              <a:t>Week 1 – Module information, Context, Principles, Standards and Regulations   </a:t>
            </a:r>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38517-D092-4C0F-8F85-F0E59B685BF8}"/>
              </a:ext>
            </a:extLst>
          </p:cNvPr>
          <p:cNvSpPr>
            <a:spLocks noGrp="1"/>
          </p:cNvSpPr>
          <p:nvPr>
            <p:ph type="title"/>
          </p:nvPr>
        </p:nvSpPr>
        <p:spPr>
          <a:xfrm>
            <a:off x="677334" y="609600"/>
            <a:ext cx="8596668" cy="1320800"/>
          </a:xfrm>
        </p:spPr>
        <p:txBody>
          <a:bodyPr>
            <a:normAutofit/>
          </a:bodyPr>
          <a:lstStyle/>
          <a:p>
            <a:r>
              <a:rPr lang="en-GB"/>
              <a:t>Aims of the course</a:t>
            </a:r>
          </a:p>
        </p:txBody>
      </p:sp>
      <p:graphicFrame>
        <p:nvGraphicFramePr>
          <p:cNvPr id="5" name="Content Placeholder 2">
            <a:extLst>
              <a:ext uri="{FF2B5EF4-FFF2-40B4-BE49-F238E27FC236}">
                <a16:creationId xmlns:a16="http://schemas.microsoft.com/office/drawing/2014/main" id="{E5CF2020-A80B-4B93-B109-574B63F95EB6}"/>
              </a:ext>
            </a:extLst>
          </p:cNvPr>
          <p:cNvGraphicFramePr>
            <a:graphicFrameLocks noGrp="1"/>
          </p:cNvGraphicFramePr>
          <p:nvPr>
            <p:ph idx="1"/>
            <p:extLst>
              <p:ext uri="{D42A27DB-BD31-4B8C-83A1-F6EECF244321}">
                <p14:modId xmlns:p14="http://schemas.microsoft.com/office/powerpoint/2010/main" val="319133623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95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0F35-5473-4E06-9B85-C189D0CEBB5D}"/>
              </a:ext>
            </a:extLst>
          </p:cNvPr>
          <p:cNvSpPr>
            <a:spLocks noGrp="1"/>
          </p:cNvSpPr>
          <p:nvPr>
            <p:ph type="title"/>
          </p:nvPr>
        </p:nvSpPr>
        <p:spPr>
          <a:xfrm>
            <a:off x="579408" y="209005"/>
            <a:ext cx="10348146" cy="1675009"/>
          </a:xfrm>
        </p:spPr>
        <p:txBody>
          <a:bodyPr anchor="t">
            <a:normAutofit/>
          </a:bodyPr>
          <a:lstStyle/>
          <a:p>
            <a:r>
              <a:rPr lang="en-GB" dirty="0">
                <a:solidFill>
                  <a:schemeClr val="tx2"/>
                </a:solidFill>
              </a:rPr>
              <a:t>Course overview</a:t>
            </a:r>
          </a:p>
        </p:txBody>
      </p:sp>
      <p:sp>
        <p:nvSpPr>
          <p:cNvPr id="3" name="Content Placeholder 2">
            <a:extLst>
              <a:ext uri="{FF2B5EF4-FFF2-40B4-BE49-F238E27FC236}">
                <a16:creationId xmlns:a16="http://schemas.microsoft.com/office/drawing/2014/main" id="{3871B144-50B7-4385-AB4F-1C2B3AEE1885}"/>
              </a:ext>
            </a:extLst>
          </p:cNvPr>
          <p:cNvSpPr>
            <a:spLocks noGrp="1"/>
          </p:cNvSpPr>
          <p:nvPr>
            <p:ph idx="1"/>
          </p:nvPr>
        </p:nvSpPr>
        <p:spPr>
          <a:xfrm>
            <a:off x="649086" y="1288211"/>
            <a:ext cx="8512168" cy="5009976"/>
          </a:xfrm>
        </p:spPr>
        <p:txBody>
          <a:bodyPr anchor="ctr">
            <a:normAutofit/>
          </a:bodyPr>
          <a:lstStyle/>
          <a:p>
            <a:r>
              <a:rPr lang="en-GB" sz="2800" dirty="0">
                <a:solidFill>
                  <a:schemeClr val="tx2"/>
                </a:solidFill>
              </a:rPr>
              <a:t>Professional ethics</a:t>
            </a:r>
          </a:p>
          <a:p>
            <a:r>
              <a:rPr lang="en-GB" sz="2800" dirty="0">
                <a:solidFill>
                  <a:schemeClr val="tx2"/>
                </a:solidFill>
              </a:rPr>
              <a:t>Professional skills</a:t>
            </a:r>
          </a:p>
          <a:p>
            <a:r>
              <a:rPr lang="en-GB" sz="2800" dirty="0">
                <a:solidFill>
                  <a:schemeClr val="tx2"/>
                </a:solidFill>
              </a:rPr>
              <a:t>Interviewing and advising</a:t>
            </a:r>
          </a:p>
          <a:p>
            <a:r>
              <a:rPr lang="en-GB" sz="2800" dirty="0">
                <a:solidFill>
                  <a:schemeClr val="tx2"/>
                </a:solidFill>
              </a:rPr>
              <a:t>Advocacy</a:t>
            </a:r>
          </a:p>
          <a:p>
            <a:r>
              <a:rPr lang="en-GB" sz="2800" dirty="0">
                <a:solidFill>
                  <a:schemeClr val="tx2"/>
                </a:solidFill>
              </a:rPr>
              <a:t>Legal writing and drafting</a:t>
            </a:r>
          </a:p>
          <a:p>
            <a:r>
              <a:rPr lang="en-GB" sz="2800" dirty="0">
                <a:solidFill>
                  <a:schemeClr val="tx2"/>
                </a:solidFill>
              </a:rPr>
              <a:t>Communication skills</a:t>
            </a:r>
          </a:p>
          <a:p>
            <a:r>
              <a:rPr lang="en-GB" sz="2800" dirty="0">
                <a:solidFill>
                  <a:schemeClr val="tx2"/>
                </a:solidFill>
              </a:rPr>
              <a:t>Negotiation</a:t>
            </a:r>
          </a:p>
          <a:p>
            <a:r>
              <a:rPr lang="en-GB" sz="2800" dirty="0">
                <a:solidFill>
                  <a:schemeClr val="tx2"/>
                </a:solidFill>
              </a:rPr>
              <a:t>Solicitors Accounts</a:t>
            </a:r>
          </a:p>
          <a:p>
            <a:r>
              <a:rPr lang="en-GB" sz="2800" dirty="0">
                <a:solidFill>
                  <a:schemeClr val="tx2"/>
                </a:solidFill>
              </a:rPr>
              <a:t>Preparing for a career in legal practice</a:t>
            </a:r>
          </a:p>
          <a:p>
            <a:endParaRPr lang="en-GB" sz="1800" dirty="0">
              <a:solidFill>
                <a:schemeClr val="tx2"/>
              </a:solidFill>
            </a:endParaRPr>
          </a:p>
        </p:txBody>
      </p:sp>
    </p:spTree>
    <p:extLst>
      <p:ext uri="{BB962C8B-B14F-4D97-AF65-F5344CB8AC3E}">
        <p14:creationId xmlns:p14="http://schemas.microsoft.com/office/powerpoint/2010/main" val="1092872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1CA6-D2FF-BD51-0D43-FE426851C300}"/>
              </a:ext>
            </a:extLst>
          </p:cNvPr>
          <p:cNvSpPr>
            <a:spLocks noGrp="1"/>
          </p:cNvSpPr>
          <p:nvPr>
            <p:ph type="title"/>
          </p:nvPr>
        </p:nvSpPr>
        <p:spPr>
          <a:xfrm>
            <a:off x="445122" y="118772"/>
            <a:ext cx="2505547" cy="695864"/>
          </a:xfrm>
        </p:spPr>
        <p:txBody>
          <a:bodyPr>
            <a:noAutofit/>
          </a:bodyPr>
          <a:lstStyle/>
          <a:p>
            <a:r>
              <a:rPr lang="en-GB" sz="3200" dirty="0"/>
              <a:t>Your scheme of work for Semester 1</a:t>
            </a:r>
          </a:p>
        </p:txBody>
      </p:sp>
      <p:pic>
        <p:nvPicPr>
          <p:cNvPr id="5" name="Picture 4">
            <a:extLst>
              <a:ext uri="{FF2B5EF4-FFF2-40B4-BE49-F238E27FC236}">
                <a16:creationId xmlns:a16="http://schemas.microsoft.com/office/drawing/2014/main" id="{7062797E-9E6B-C549-A5E5-2B7918A5A2A9}"/>
              </a:ext>
            </a:extLst>
          </p:cNvPr>
          <p:cNvPicPr>
            <a:picLocks noChangeAspect="1"/>
          </p:cNvPicPr>
          <p:nvPr/>
        </p:nvPicPr>
        <p:blipFill>
          <a:blip r:embed="rId2"/>
          <a:stretch>
            <a:fillRect/>
          </a:stretch>
        </p:blipFill>
        <p:spPr>
          <a:xfrm>
            <a:off x="2995180" y="75732"/>
            <a:ext cx="6201640" cy="6706536"/>
          </a:xfrm>
          <a:prstGeom prst="rect">
            <a:avLst/>
          </a:prstGeom>
        </p:spPr>
      </p:pic>
    </p:spTree>
    <p:extLst>
      <p:ext uri="{BB962C8B-B14F-4D97-AF65-F5344CB8AC3E}">
        <p14:creationId xmlns:p14="http://schemas.microsoft.com/office/powerpoint/2010/main" val="1759477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2A38D4-B876-5741-FA4D-18F9C88E11FE}"/>
            </a:ext>
          </a:extLst>
        </p:cNvPr>
        <p:cNvGrpSpPr/>
        <p:nvPr/>
      </p:nvGrpSpPr>
      <p:grpSpPr>
        <a:xfrm>
          <a:off x="0" y="0"/>
          <a:ext cx="0" cy="0"/>
          <a:chOff x="0" y="0"/>
          <a:chExt cx="0" cy="0"/>
        </a:xfrm>
      </p:grpSpPr>
      <p:grpSp>
        <p:nvGrpSpPr>
          <p:cNvPr id="24" name="Group 23">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5"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EE81E1E-BD24-ED46-63D1-214DE7F234BF}"/>
              </a:ext>
            </a:extLst>
          </p:cNvPr>
          <p:cNvSpPr>
            <a:spLocks noGrp="1"/>
          </p:cNvSpPr>
          <p:nvPr>
            <p:ph type="title"/>
          </p:nvPr>
        </p:nvSpPr>
        <p:spPr>
          <a:xfrm>
            <a:off x="6419097" y="1657391"/>
            <a:ext cx="3179146" cy="2367559"/>
          </a:xfrm>
        </p:spPr>
        <p:txBody>
          <a:bodyPr vert="horz" lIns="91440" tIns="45720" rIns="91440" bIns="45720" rtlCol="0" anchor="b">
            <a:normAutofit/>
          </a:bodyPr>
          <a:lstStyle/>
          <a:p>
            <a:pPr algn="r">
              <a:lnSpc>
                <a:spcPct val="90000"/>
              </a:lnSpc>
            </a:pPr>
            <a:r>
              <a:rPr lang="en-US" sz="4200" dirty="0"/>
              <a:t>Your scheme of work for Semester 2</a:t>
            </a:r>
          </a:p>
        </p:txBody>
      </p:sp>
      <p:pic>
        <p:nvPicPr>
          <p:cNvPr id="5" name="Picture 4">
            <a:extLst>
              <a:ext uri="{FF2B5EF4-FFF2-40B4-BE49-F238E27FC236}">
                <a16:creationId xmlns:a16="http://schemas.microsoft.com/office/drawing/2014/main" id="{2BD586D2-526D-AD65-9E55-E3ECB9CDB11E}"/>
              </a:ext>
            </a:extLst>
          </p:cNvPr>
          <p:cNvPicPr>
            <a:picLocks noChangeAspect="1"/>
          </p:cNvPicPr>
          <p:nvPr/>
        </p:nvPicPr>
        <p:blipFill>
          <a:blip r:embed="rId2"/>
          <a:srcRect t="3408"/>
          <a:stretch>
            <a:fillRect/>
          </a:stretch>
        </p:blipFill>
        <p:spPr>
          <a:xfrm>
            <a:off x="785428" y="1167795"/>
            <a:ext cx="5681101" cy="4952434"/>
          </a:xfrm>
          <a:prstGeom prst="rect">
            <a:avLst/>
          </a:prstGeom>
        </p:spPr>
      </p:pic>
    </p:spTree>
    <p:extLst>
      <p:ext uri="{BB962C8B-B14F-4D97-AF65-F5344CB8AC3E}">
        <p14:creationId xmlns:p14="http://schemas.microsoft.com/office/powerpoint/2010/main" val="263617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FCFB-143A-C5FA-432E-8D19A2E0F658}"/>
              </a:ext>
            </a:extLst>
          </p:cNvPr>
          <p:cNvSpPr>
            <a:spLocks noGrp="1"/>
          </p:cNvSpPr>
          <p:nvPr>
            <p:ph type="title"/>
          </p:nvPr>
        </p:nvSpPr>
        <p:spPr>
          <a:xfrm>
            <a:off x="412791" y="178279"/>
            <a:ext cx="8596668" cy="730370"/>
          </a:xfrm>
        </p:spPr>
        <p:txBody>
          <a:bodyPr/>
          <a:lstStyle/>
          <a:p>
            <a:r>
              <a:rPr lang="en-GB" dirty="0"/>
              <a:t>How the module is assessed</a:t>
            </a:r>
          </a:p>
        </p:txBody>
      </p:sp>
      <p:sp>
        <p:nvSpPr>
          <p:cNvPr id="3" name="Content Placeholder 2">
            <a:extLst>
              <a:ext uri="{FF2B5EF4-FFF2-40B4-BE49-F238E27FC236}">
                <a16:creationId xmlns:a16="http://schemas.microsoft.com/office/drawing/2014/main" id="{8060D27A-236C-AE9F-080B-E8A836E389BF}"/>
              </a:ext>
            </a:extLst>
          </p:cNvPr>
          <p:cNvSpPr>
            <a:spLocks noGrp="1"/>
          </p:cNvSpPr>
          <p:nvPr>
            <p:ph idx="1"/>
          </p:nvPr>
        </p:nvSpPr>
        <p:spPr>
          <a:xfrm>
            <a:off x="412791" y="970144"/>
            <a:ext cx="9772130" cy="5097102"/>
          </a:xfrm>
        </p:spPr>
        <p:txBody>
          <a:bodyPr>
            <a:noAutofit/>
          </a:bodyPr>
          <a:lstStyle/>
          <a:p>
            <a:r>
              <a:rPr lang="en-GB" sz="2400" b="1" dirty="0"/>
              <a:t> Assessment 1 = End of Semester 1 (submission January 2027)</a:t>
            </a:r>
          </a:p>
          <a:p>
            <a:pPr lvl="1"/>
            <a:r>
              <a:rPr lang="en-GB" sz="2400" b="1" dirty="0"/>
              <a:t>Practical Advocacy Assessment</a:t>
            </a:r>
          </a:p>
          <a:p>
            <a:pPr lvl="1"/>
            <a:r>
              <a:rPr lang="en-GB" sz="2400" dirty="0"/>
              <a:t>You will submit 2 elements to Turnitin: 1) Recording of your Advocacy presentation; 2) Accompanying research /speaker notes document</a:t>
            </a:r>
          </a:p>
          <a:p>
            <a:pPr lvl="1"/>
            <a:r>
              <a:rPr lang="en-GB" sz="2400" dirty="0"/>
              <a:t>Based on Criminal Litigation (Bail)</a:t>
            </a:r>
          </a:p>
          <a:p>
            <a:pPr lvl="1"/>
            <a:r>
              <a:rPr lang="en-GB" sz="2400" dirty="0"/>
              <a:t>Will develop and assess skills of legal research, preparation, advocacy, technical ability</a:t>
            </a:r>
          </a:p>
          <a:p>
            <a:r>
              <a:rPr lang="en-GB" sz="2400" b="1" dirty="0"/>
              <a:t>Assessment 2 = End of Semester 2 (May 2027)</a:t>
            </a:r>
          </a:p>
          <a:p>
            <a:pPr lvl="1"/>
            <a:r>
              <a:rPr lang="en-GB" sz="2200" b="1" dirty="0"/>
              <a:t>Practical Client Interviewing</a:t>
            </a:r>
            <a:endParaRPr lang="en-GB" sz="2200" dirty="0"/>
          </a:p>
          <a:p>
            <a:pPr lvl="1"/>
            <a:r>
              <a:rPr lang="en-GB" sz="2400" dirty="0"/>
              <a:t>20-minute interview plus drafting attendance note</a:t>
            </a:r>
          </a:p>
          <a:p>
            <a:pPr lvl="1"/>
            <a:r>
              <a:rPr lang="en-GB" sz="2400" dirty="0"/>
              <a:t>Based on a Wills/Probate scenario</a:t>
            </a:r>
          </a:p>
        </p:txBody>
      </p:sp>
    </p:spTree>
    <p:extLst>
      <p:ext uri="{BB962C8B-B14F-4D97-AF65-F5344CB8AC3E}">
        <p14:creationId xmlns:p14="http://schemas.microsoft.com/office/powerpoint/2010/main" val="2982175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AE1AC-0ACE-4367-BFCE-DA65A8AC7D2A}"/>
              </a:ext>
            </a:extLst>
          </p:cNvPr>
          <p:cNvSpPr>
            <a:spLocks noGrp="1"/>
          </p:cNvSpPr>
          <p:nvPr>
            <p:ph type="title"/>
          </p:nvPr>
        </p:nvSpPr>
        <p:spPr>
          <a:xfrm>
            <a:off x="7776243" y="944015"/>
            <a:ext cx="3419396" cy="2484985"/>
          </a:xfrm>
        </p:spPr>
        <p:txBody>
          <a:bodyPr>
            <a:normAutofit/>
          </a:bodyPr>
          <a:lstStyle/>
          <a:p>
            <a:r>
              <a:rPr lang="en-GB" sz="6000" b="1" dirty="0">
                <a:solidFill>
                  <a:schemeClr val="tx1"/>
                </a:solidFill>
              </a:rPr>
              <a:t>Table of Statutes</a:t>
            </a:r>
          </a:p>
        </p:txBody>
      </p:sp>
      <p:graphicFrame>
        <p:nvGraphicFramePr>
          <p:cNvPr id="5" name="Content Placeholder 2">
            <a:extLst>
              <a:ext uri="{FF2B5EF4-FFF2-40B4-BE49-F238E27FC236}">
                <a16:creationId xmlns:a16="http://schemas.microsoft.com/office/drawing/2014/main" id="{700C534F-8806-43A9-9DD3-1F7963F48860}"/>
              </a:ext>
            </a:extLst>
          </p:cNvPr>
          <p:cNvGraphicFramePr>
            <a:graphicFrameLocks noGrp="1"/>
          </p:cNvGraphicFramePr>
          <p:nvPr>
            <p:ph idx="1"/>
            <p:extLst>
              <p:ext uri="{D42A27DB-BD31-4B8C-83A1-F6EECF244321}">
                <p14:modId xmlns:p14="http://schemas.microsoft.com/office/powerpoint/2010/main" val="2372846721"/>
              </p:ext>
            </p:extLst>
          </p:nvPr>
        </p:nvGraphicFramePr>
        <p:xfrm>
          <a:off x="404271" y="507197"/>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29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ACF2-23D3-4CB4-88FE-6863F7270ECA}"/>
              </a:ext>
            </a:extLst>
          </p:cNvPr>
          <p:cNvSpPr>
            <a:spLocks noGrp="1"/>
          </p:cNvSpPr>
          <p:nvPr>
            <p:ph type="title"/>
          </p:nvPr>
        </p:nvSpPr>
        <p:spPr>
          <a:xfrm>
            <a:off x="406879" y="249262"/>
            <a:ext cx="6476999" cy="854919"/>
          </a:xfrm>
        </p:spPr>
        <p:txBody>
          <a:bodyPr>
            <a:normAutofit/>
          </a:bodyPr>
          <a:lstStyle/>
          <a:p>
            <a:r>
              <a:rPr lang="en-GB" dirty="0"/>
              <a:t>Table of Secondary Legislation</a:t>
            </a:r>
          </a:p>
        </p:txBody>
      </p:sp>
      <p:sp>
        <p:nvSpPr>
          <p:cNvPr id="3" name="Content Placeholder 2">
            <a:extLst>
              <a:ext uri="{FF2B5EF4-FFF2-40B4-BE49-F238E27FC236}">
                <a16:creationId xmlns:a16="http://schemas.microsoft.com/office/drawing/2014/main" id="{403C39AE-5C5A-4EE0-91E1-EB9551A12B37}"/>
              </a:ext>
            </a:extLst>
          </p:cNvPr>
          <p:cNvSpPr>
            <a:spLocks noGrp="1"/>
          </p:cNvSpPr>
          <p:nvPr>
            <p:ph idx="1"/>
          </p:nvPr>
        </p:nvSpPr>
        <p:spPr>
          <a:xfrm>
            <a:off x="684362" y="1163661"/>
            <a:ext cx="9356785" cy="5265894"/>
          </a:xfrm>
        </p:spPr>
        <p:txBody>
          <a:bodyPr>
            <a:normAutofit/>
          </a:bodyPr>
          <a:lstStyle/>
          <a:p>
            <a:r>
              <a:rPr lang="en-GB" sz="2400" dirty="0">
                <a:solidFill>
                  <a:schemeClr val="tx2"/>
                </a:solidFill>
              </a:rPr>
              <a:t>Civil Procedure Rules</a:t>
            </a:r>
          </a:p>
          <a:p>
            <a:r>
              <a:rPr lang="en-GB" sz="2400" dirty="0">
                <a:solidFill>
                  <a:schemeClr val="tx2"/>
                </a:solidFill>
              </a:rPr>
              <a:t>Damages Based Agreements Regulations 2013</a:t>
            </a:r>
          </a:p>
          <a:p>
            <a:r>
              <a:rPr lang="en-GB" sz="2400" dirty="0">
                <a:solidFill>
                  <a:schemeClr val="tx2"/>
                </a:solidFill>
              </a:rPr>
              <a:t>Money Laundering, Terrorist Financing and Transfer of Funds (Information on the Payer (Regulations) 2017</a:t>
            </a:r>
          </a:p>
          <a:p>
            <a:r>
              <a:rPr lang="en-GB" sz="2400" dirty="0">
                <a:solidFill>
                  <a:schemeClr val="tx2"/>
                </a:solidFill>
              </a:rPr>
              <a:t>SRA Rules </a:t>
            </a:r>
          </a:p>
          <a:p>
            <a:pPr>
              <a:buFont typeface="Wingdings" panose="05000000000000000000" pitchFamily="2" charset="2"/>
              <a:buChar char="Ø"/>
            </a:pPr>
            <a:r>
              <a:rPr lang="en-GB" sz="2400" dirty="0">
                <a:solidFill>
                  <a:schemeClr val="tx2"/>
                </a:solidFill>
              </a:rPr>
              <a:t>SRA Accounts Rules</a:t>
            </a:r>
          </a:p>
          <a:p>
            <a:pPr>
              <a:buFont typeface="Wingdings" panose="05000000000000000000" pitchFamily="2" charset="2"/>
              <a:buChar char="Ø"/>
            </a:pPr>
            <a:r>
              <a:rPr lang="en-GB" sz="2400" dirty="0">
                <a:solidFill>
                  <a:schemeClr val="tx2"/>
                </a:solidFill>
              </a:rPr>
              <a:t>SRA Financial Services (Scope) Rules </a:t>
            </a:r>
          </a:p>
          <a:p>
            <a:pPr>
              <a:buFont typeface="Wingdings" panose="05000000000000000000" pitchFamily="2" charset="2"/>
              <a:buChar char="Ø"/>
            </a:pPr>
            <a:r>
              <a:rPr lang="en-GB" sz="2400" dirty="0">
                <a:solidFill>
                  <a:schemeClr val="tx2"/>
                </a:solidFill>
              </a:rPr>
              <a:t>SRA Code of Conduct for Firms</a:t>
            </a:r>
          </a:p>
          <a:p>
            <a:pPr>
              <a:buFont typeface="Wingdings" panose="05000000000000000000" pitchFamily="2" charset="2"/>
              <a:buChar char="Ø"/>
            </a:pPr>
            <a:r>
              <a:rPr lang="en-GB" sz="2400" dirty="0">
                <a:solidFill>
                  <a:schemeClr val="tx2"/>
                </a:solidFill>
              </a:rPr>
              <a:t>SRA Code of Conduct for Solicitors</a:t>
            </a:r>
          </a:p>
          <a:p>
            <a:pPr>
              <a:buFont typeface="Wingdings" panose="05000000000000000000" pitchFamily="2" charset="2"/>
              <a:buChar char="Ø"/>
            </a:pPr>
            <a:r>
              <a:rPr lang="en-GB" sz="2400" dirty="0">
                <a:solidFill>
                  <a:schemeClr val="tx2"/>
                </a:solidFill>
              </a:rPr>
              <a:t>SRA Standards and Regulations </a:t>
            </a:r>
          </a:p>
          <a:p>
            <a:pPr marL="0" indent="0">
              <a:buNone/>
            </a:pPr>
            <a:endParaRPr lang="en-GB" sz="1800" dirty="0">
              <a:solidFill>
                <a:schemeClr val="tx2"/>
              </a:solidFill>
            </a:endParaRPr>
          </a:p>
        </p:txBody>
      </p:sp>
    </p:spTree>
    <p:extLst>
      <p:ext uri="{BB962C8B-B14F-4D97-AF65-F5344CB8AC3E}">
        <p14:creationId xmlns:p14="http://schemas.microsoft.com/office/powerpoint/2010/main" val="3037181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97C9-D605-B55F-D6B8-C9395CC1A0C8}"/>
              </a:ext>
            </a:extLst>
          </p:cNvPr>
          <p:cNvSpPr>
            <a:spLocks noGrp="1"/>
          </p:cNvSpPr>
          <p:nvPr>
            <p:ph type="title"/>
          </p:nvPr>
        </p:nvSpPr>
        <p:spPr>
          <a:xfrm>
            <a:off x="376696" y="238664"/>
            <a:ext cx="8596668" cy="767437"/>
          </a:xfrm>
        </p:spPr>
        <p:txBody>
          <a:bodyPr/>
          <a:lstStyle/>
          <a:p>
            <a:r>
              <a:rPr lang="en-GB" dirty="0"/>
              <a:t>The Legal Profession</a:t>
            </a:r>
          </a:p>
        </p:txBody>
      </p:sp>
      <p:sp>
        <p:nvSpPr>
          <p:cNvPr id="3" name="Text Placeholder 2">
            <a:extLst>
              <a:ext uri="{FF2B5EF4-FFF2-40B4-BE49-F238E27FC236}">
                <a16:creationId xmlns:a16="http://schemas.microsoft.com/office/drawing/2014/main" id="{A522DF38-3319-657A-8256-B615636F5718}"/>
              </a:ext>
            </a:extLst>
          </p:cNvPr>
          <p:cNvSpPr>
            <a:spLocks noGrp="1"/>
          </p:cNvSpPr>
          <p:nvPr>
            <p:ph type="body" idx="1"/>
          </p:nvPr>
        </p:nvSpPr>
        <p:spPr>
          <a:xfrm>
            <a:off x="376696" y="987735"/>
            <a:ext cx="4185623" cy="576262"/>
          </a:xfrm>
        </p:spPr>
        <p:txBody>
          <a:bodyPr/>
          <a:lstStyle/>
          <a:p>
            <a:r>
              <a:rPr lang="en-GB" sz="3200" b="1" dirty="0"/>
              <a:t>Roles </a:t>
            </a:r>
          </a:p>
        </p:txBody>
      </p:sp>
      <p:sp>
        <p:nvSpPr>
          <p:cNvPr id="4" name="Content Placeholder 3">
            <a:extLst>
              <a:ext uri="{FF2B5EF4-FFF2-40B4-BE49-F238E27FC236}">
                <a16:creationId xmlns:a16="http://schemas.microsoft.com/office/drawing/2014/main" id="{DBDEC5D6-7B64-ED9A-7653-25E04F072EDC}"/>
              </a:ext>
            </a:extLst>
          </p:cNvPr>
          <p:cNvSpPr>
            <a:spLocks noGrp="1"/>
          </p:cNvSpPr>
          <p:nvPr>
            <p:ph sz="half" idx="2"/>
          </p:nvPr>
        </p:nvSpPr>
        <p:spPr>
          <a:xfrm>
            <a:off x="284681" y="1696325"/>
            <a:ext cx="4185623" cy="4497442"/>
          </a:xfrm>
        </p:spPr>
        <p:txBody>
          <a:bodyPr>
            <a:normAutofit/>
          </a:bodyPr>
          <a:lstStyle/>
          <a:p>
            <a:r>
              <a:rPr lang="en-GB" sz="1800" dirty="0">
                <a:solidFill>
                  <a:schemeClr val="tx2"/>
                </a:solidFill>
              </a:rPr>
              <a:t>Solicitors</a:t>
            </a:r>
          </a:p>
          <a:p>
            <a:r>
              <a:rPr lang="en-GB" sz="1800" dirty="0">
                <a:solidFill>
                  <a:schemeClr val="tx2"/>
                </a:solidFill>
              </a:rPr>
              <a:t>Barristers</a:t>
            </a:r>
          </a:p>
          <a:p>
            <a:r>
              <a:rPr lang="en-GB" sz="1800" dirty="0">
                <a:solidFill>
                  <a:schemeClr val="tx2"/>
                </a:solidFill>
              </a:rPr>
              <a:t>Legal executives</a:t>
            </a:r>
          </a:p>
          <a:p>
            <a:r>
              <a:rPr lang="en-GB" sz="1800" dirty="0">
                <a:solidFill>
                  <a:schemeClr val="tx2"/>
                </a:solidFill>
              </a:rPr>
              <a:t>Licensed conveyancers</a:t>
            </a:r>
          </a:p>
          <a:p>
            <a:r>
              <a:rPr lang="en-GB" sz="1800" dirty="0">
                <a:solidFill>
                  <a:schemeClr val="tx2"/>
                </a:solidFill>
              </a:rPr>
              <a:t>Patent attorneys</a:t>
            </a:r>
          </a:p>
          <a:p>
            <a:r>
              <a:rPr lang="en-GB" sz="1800" dirty="0">
                <a:solidFill>
                  <a:schemeClr val="tx2"/>
                </a:solidFill>
              </a:rPr>
              <a:t>Probate practitioners </a:t>
            </a:r>
          </a:p>
          <a:p>
            <a:r>
              <a:rPr lang="en-GB" sz="1800" dirty="0">
                <a:solidFill>
                  <a:schemeClr val="tx2"/>
                </a:solidFill>
              </a:rPr>
              <a:t>Trade mark attorneys</a:t>
            </a:r>
          </a:p>
          <a:p>
            <a:r>
              <a:rPr lang="en-GB" sz="1800" dirty="0">
                <a:solidFill>
                  <a:schemeClr val="tx2"/>
                </a:solidFill>
              </a:rPr>
              <a:t>Costs lawyers</a:t>
            </a:r>
          </a:p>
          <a:p>
            <a:r>
              <a:rPr lang="en-GB" sz="1800" dirty="0">
                <a:solidFill>
                  <a:schemeClr val="tx2"/>
                </a:solidFill>
              </a:rPr>
              <a:t>Notaries</a:t>
            </a:r>
          </a:p>
          <a:p>
            <a:r>
              <a:rPr lang="en-GB" sz="1800" dirty="0">
                <a:solidFill>
                  <a:schemeClr val="tx2"/>
                </a:solidFill>
              </a:rPr>
              <a:t>Chartered accountants</a:t>
            </a:r>
            <a:endParaRPr lang="en-GB" dirty="0"/>
          </a:p>
        </p:txBody>
      </p:sp>
      <p:sp>
        <p:nvSpPr>
          <p:cNvPr id="5" name="Text Placeholder 4">
            <a:extLst>
              <a:ext uri="{FF2B5EF4-FFF2-40B4-BE49-F238E27FC236}">
                <a16:creationId xmlns:a16="http://schemas.microsoft.com/office/drawing/2014/main" id="{AC13B53E-FF5B-D773-B990-C5575FB3E324}"/>
              </a:ext>
            </a:extLst>
          </p:cNvPr>
          <p:cNvSpPr>
            <a:spLocks noGrp="1"/>
          </p:cNvSpPr>
          <p:nvPr>
            <p:ph type="body" sz="quarter" idx="3"/>
          </p:nvPr>
        </p:nvSpPr>
        <p:spPr>
          <a:xfrm>
            <a:off x="5450693" y="1026661"/>
            <a:ext cx="4185618" cy="576262"/>
          </a:xfrm>
        </p:spPr>
        <p:txBody>
          <a:bodyPr/>
          <a:lstStyle/>
          <a:p>
            <a:r>
              <a:rPr lang="en-GB" sz="3200" b="1" dirty="0"/>
              <a:t>Regulation</a:t>
            </a:r>
          </a:p>
        </p:txBody>
      </p:sp>
      <p:sp>
        <p:nvSpPr>
          <p:cNvPr id="6" name="Content Placeholder 5">
            <a:extLst>
              <a:ext uri="{FF2B5EF4-FFF2-40B4-BE49-F238E27FC236}">
                <a16:creationId xmlns:a16="http://schemas.microsoft.com/office/drawing/2014/main" id="{F6A8098E-568A-416A-FB3F-752115483602}"/>
              </a:ext>
            </a:extLst>
          </p:cNvPr>
          <p:cNvSpPr>
            <a:spLocks noGrp="1"/>
          </p:cNvSpPr>
          <p:nvPr>
            <p:ph sz="quarter" idx="4"/>
          </p:nvPr>
        </p:nvSpPr>
        <p:spPr>
          <a:xfrm>
            <a:off x="4787747" y="1735250"/>
            <a:ext cx="4185617" cy="4419591"/>
          </a:xfrm>
        </p:spPr>
        <p:txBody>
          <a:bodyPr>
            <a:normAutofit/>
          </a:bodyPr>
          <a:lstStyle/>
          <a:p>
            <a:r>
              <a:rPr lang="en-GB" sz="1800" dirty="0">
                <a:solidFill>
                  <a:schemeClr val="tx2"/>
                </a:solidFill>
              </a:rPr>
              <a:t>Solicitors Regulation Authority</a:t>
            </a:r>
          </a:p>
          <a:p>
            <a:r>
              <a:rPr lang="en-GB" sz="1800" dirty="0">
                <a:solidFill>
                  <a:schemeClr val="tx2"/>
                </a:solidFill>
              </a:rPr>
              <a:t>Legal Services Board (regulator of regulators)</a:t>
            </a:r>
          </a:p>
          <a:p>
            <a:r>
              <a:rPr lang="en-GB" sz="1800" dirty="0">
                <a:solidFill>
                  <a:schemeClr val="tx2"/>
                </a:solidFill>
              </a:rPr>
              <a:t>Bar Standards Board</a:t>
            </a:r>
          </a:p>
          <a:p>
            <a:r>
              <a:rPr lang="en-GB" sz="1800" dirty="0">
                <a:solidFill>
                  <a:schemeClr val="tx2"/>
                </a:solidFill>
              </a:rPr>
              <a:t>CILEX Regulation</a:t>
            </a:r>
          </a:p>
          <a:p>
            <a:r>
              <a:rPr lang="en-GB" dirty="0">
                <a:solidFill>
                  <a:schemeClr val="tx2"/>
                </a:solidFill>
              </a:rPr>
              <a:t>Council of Licensed Conveyancers</a:t>
            </a:r>
            <a:endParaRPr lang="en-GB" sz="1800" dirty="0">
              <a:solidFill>
                <a:schemeClr val="tx2"/>
              </a:solidFill>
            </a:endParaRPr>
          </a:p>
          <a:p>
            <a:r>
              <a:rPr lang="en-GB" sz="1800" dirty="0">
                <a:solidFill>
                  <a:schemeClr val="tx2"/>
                </a:solidFill>
              </a:rPr>
              <a:t>Costs Lawyers Standards Board</a:t>
            </a:r>
          </a:p>
          <a:p>
            <a:r>
              <a:rPr lang="en-GB" sz="1800" dirty="0">
                <a:solidFill>
                  <a:schemeClr val="tx2"/>
                </a:solidFill>
              </a:rPr>
              <a:t>Inst of Chartered Accountants (England &amp; Wales) </a:t>
            </a:r>
          </a:p>
          <a:p>
            <a:r>
              <a:rPr lang="en-GB" sz="1800" dirty="0">
                <a:solidFill>
                  <a:schemeClr val="tx2"/>
                </a:solidFill>
              </a:rPr>
              <a:t>Intellectual Property Regulation Board</a:t>
            </a:r>
          </a:p>
          <a:p>
            <a:r>
              <a:rPr lang="en-GB" sz="1800" dirty="0">
                <a:solidFill>
                  <a:schemeClr val="tx2"/>
                </a:solidFill>
              </a:rPr>
              <a:t>Master of the Faculties</a:t>
            </a:r>
          </a:p>
          <a:p>
            <a:endParaRPr lang="en-GB" dirty="0"/>
          </a:p>
        </p:txBody>
      </p:sp>
    </p:spTree>
    <p:extLst>
      <p:ext uri="{BB962C8B-B14F-4D97-AF65-F5344CB8AC3E}">
        <p14:creationId xmlns:p14="http://schemas.microsoft.com/office/powerpoint/2010/main" val="82381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D11B-96BD-CCED-39A3-4A92003D9904}"/>
              </a:ext>
            </a:extLst>
          </p:cNvPr>
          <p:cNvSpPr>
            <a:spLocks noGrp="1"/>
          </p:cNvSpPr>
          <p:nvPr>
            <p:ph type="title"/>
          </p:nvPr>
        </p:nvSpPr>
        <p:spPr>
          <a:xfrm>
            <a:off x="379003" y="293298"/>
            <a:ext cx="8596668" cy="868393"/>
          </a:xfrm>
        </p:spPr>
        <p:txBody>
          <a:bodyPr/>
          <a:lstStyle/>
          <a:p>
            <a:r>
              <a:rPr lang="en-GB" dirty="0">
                <a:solidFill>
                  <a:schemeClr val="tx2"/>
                </a:solidFill>
              </a:rPr>
              <a:t>Other Professional Bodies and Regulators</a:t>
            </a:r>
            <a:endParaRPr lang="en-GB" dirty="0"/>
          </a:p>
        </p:txBody>
      </p:sp>
      <p:sp>
        <p:nvSpPr>
          <p:cNvPr id="3" name="Text Placeholder 2">
            <a:extLst>
              <a:ext uri="{FF2B5EF4-FFF2-40B4-BE49-F238E27FC236}">
                <a16:creationId xmlns:a16="http://schemas.microsoft.com/office/drawing/2014/main" id="{E46161D9-04CA-E131-E9DA-C73BB745B59A}"/>
              </a:ext>
            </a:extLst>
          </p:cNvPr>
          <p:cNvSpPr>
            <a:spLocks noGrp="1"/>
          </p:cNvSpPr>
          <p:nvPr>
            <p:ph type="body" idx="1"/>
          </p:nvPr>
        </p:nvSpPr>
        <p:spPr>
          <a:xfrm>
            <a:off x="379003" y="1281410"/>
            <a:ext cx="4185623" cy="576262"/>
          </a:xfrm>
        </p:spPr>
        <p:txBody>
          <a:bodyPr/>
          <a:lstStyle/>
          <a:p>
            <a:r>
              <a:rPr lang="en-GB" b="1" dirty="0"/>
              <a:t>Other Regulators</a:t>
            </a:r>
          </a:p>
        </p:txBody>
      </p:sp>
      <p:sp>
        <p:nvSpPr>
          <p:cNvPr id="4" name="Content Placeholder 3">
            <a:extLst>
              <a:ext uri="{FF2B5EF4-FFF2-40B4-BE49-F238E27FC236}">
                <a16:creationId xmlns:a16="http://schemas.microsoft.com/office/drawing/2014/main" id="{96FDFD28-9B0B-AC8E-7F11-FFEEFF536D25}"/>
              </a:ext>
            </a:extLst>
          </p:cNvPr>
          <p:cNvSpPr>
            <a:spLocks noGrp="1"/>
          </p:cNvSpPr>
          <p:nvPr>
            <p:ph sz="half" idx="2"/>
          </p:nvPr>
        </p:nvSpPr>
        <p:spPr>
          <a:xfrm>
            <a:off x="242071" y="1977391"/>
            <a:ext cx="4185623" cy="4049598"/>
          </a:xfrm>
        </p:spPr>
        <p:txBody>
          <a:bodyPr>
            <a:normAutofit/>
          </a:bodyPr>
          <a:lstStyle/>
          <a:p>
            <a:r>
              <a:rPr lang="en-GB" sz="2400" dirty="0">
                <a:solidFill>
                  <a:schemeClr val="tx2"/>
                </a:solidFill>
              </a:rPr>
              <a:t>Claims Management Regulator</a:t>
            </a:r>
          </a:p>
          <a:p>
            <a:r>
              <a:rPr lang="en-GB" sz="2400" dirty="0">
                <a:solidFill>
                  <a:schemeClr val="tx2"/>
                </a:solidFill>
              </a:rPr>
              <a:t>The Financial Conduct Authority</a:t>
            </a:r>
          </a:p>
          <a:p>
            <a:r>
              <a:rPr lang="en-GB" sz="2400" dirty="0">
                <a:solidFill>
                  <a:schemeClr val="tx2"/>
                </a:solidFill>
              </a:rPr>
              <a:t>The Information Commissioner’s Office</a:t>
            </a:r>
          </a:p>
          <a:p>
            <a:r>
              <a:rPr lang="en-GB" sz="2400" dirty="0">
                <a:solidFill>
                  <a:schemeClr val="tx2"/>
                </a:solidFill>
              </a:rPr>
              <a:t>The Office of the Immigration Services Commissioner.</a:t>
            </a:r>
          </a:p>
          <a:p>
            <a:pPr marL="0" indent="0">
              <a:buNone/>
            </a:pPr>
            <a:endParaRPr lang="en-GB" dirty="0"/>
          </a:p>
        </p:txBody>
      </p:sp>
      <p:sp>
        <p:nvSpPr>
          <p:cNvPr id="5" name="Text Placeholder 4">
            <a:extLst>
              <a:ext uri="{FF2B5EF4-FFF2-40B4-BE49-F238E27FC236}">
                <a16:creationId xmlns:a16="http://schemas.microsoft.com/office/drawing/2014/main" id="{D9464EEE-F646-86A0-E53C-67DD185BBD05}"/>
              </a:ext>
            </a:extLst>
          </p:cNvPr>
          <p:cNvSpPr>
            <a:spLocks noGrp="1"/>
          </p:cNvSpPr>
          <p:nvPr>
            <p:ph type="body" sz="quarter" idx="3"/>
          </p:nvPr>
        </p:nvSpPr>
        <p:spPr>
          <a:xfrm>
            <a:off x="5002119" y="1261061"/>
            <a:ext cx="4185618" cy="576262"/>
          </a:xfrm>
        </p:spPr>
        <p:txBody>
          <a:bodyPr/>
          <a:lstStyle/>
          <a:p>
            <a:r>
              <a:rPr lang="en-GB" b="1" dirty="0">
                <a:solidFill>
                  <a:schemeClr val="tx2"/>
                </a:solidFill>
              </a:rPr>
              <a:t>Professional &amp; Other Bodies</a:t>
            </a:r>
            <a:endParaRPr lang="en-GB" b="1" dirty="0"/>
          </a:p>
        </p:txBody>
      </p:sp>
      <p:sp>
        <p:nvSpPr>
          <p:cNvPr id="6" name="Content Placeholder 5">
            <a:extLst>
              <a:ext uri="{FF2B5EF4-FFF2-40B4-BE49-F238E27FC236}">
                <a16:creationId xmlns:a16="http://schemas.microsoft.com/office/drawing/2014/main" id="{367842EE-9454-241C-B1EB-BAC1C701A852}"/>
              </a:ext>
            </a:extLst>
          </p:cNvPr>
          <p:cNvSpPr>
            <a:spLocks noGrp="1"/>
          </p:cNvSpPr>
          <p:nvPr>
            <p:ph sz="quarter" idx="4"/>
          </p:nvPr>
        </p:nvSpPr>
        <p:spPr>
          <a:xfrm>
            <a:off x="5002119" y="1936694"/>
            <a:ext cx="4964265" cy="4628007"/>
          </a:xfrm>
        </p:spPr>
        <p:txBody>
          <a:bodyPr>
            <a:normAutofit/>
          </a:bodyPr>
          <a:lstStyle/>
          <a:p>
            <a:r>
              <a:rPr lang="en-GB" sz="2000" dirty="0">
                <a:solidFill>
                  <a:schemeClr val="tx2"/>
                </a:solidFill>
              </a:rPr>
              <a:t>The Bar Council </a:t>
            </a:r>
          </a:p>
          <a:p>
            <a:r>
              <a:rPr lang="en-GB" sz="2000" dirty="0">
                <a:solidFill>
                  <a:schemeClr val="tx2"/>
                </a:solidFill>
              </a:rPr>
              <a:t>The Circuits</a:t>
            </a:r>
          </a:p>
          <a:p>
            <a:r>
              <a:rPr lang="en-GB" sz="2000" dirty="0">
                <a:solidFill>
                  <a:schemeClr val="tx2"/>
                </a:solidFill>
              </a:rPr>
              <a:t>The Law Society</a:t>
            </a:r>
          </a:p>
          <a:p>
            <a:r>
              <a:rPr lang="en-GB" sz="2000" dirty="0">
                <a:solidFill>
                  <a:schemeClr val="tx2"/>
                </a:solidFill>
              </a:rPr>
              <a:t>Chartered Institute of Legal Executives</a:t>
            </a:r>
          </a:p>
          <a:p>
            <a:r>
              <a:rPr lang="en-GB" sz="2000" dirty="0">
                <a:solidFill>
                  <a:schemeClr val="tx2"/>
                </a:solidFill>
              </a:rPr>
              <a:t>The Inns of Court: Gray’s Inn, Inner Temple, Lincoln's Inn, Middle Temple</a:t>
            </a:r>
          </a:p>
          <a:p>
            <a:r>
              <a:rPr lang="en-GB" sz="2000" dirty="0">
                <a:solidFill>
                  <a:schemeClr val="tx2"/>
                </a:solidFill>
              </a:rPr>
              <a:t>Learned societies and groups representing lawyers in particular specialisms</a:t>
            </a:r>
          </a:p>
          <a:p>
            <a:r>
              <a:rPr lang="en-GB" sz="2000" dirty="0">
                <a:solidFill>
                  <a:schemeClr val="tx2"/>
                </a:solidFill>
              </a:rPr>
              <a:t>Local/regional law societies</a:t>
            </a:r>
          </a:p>
          <a:p>
            <a:endParaRPr lang="en-GB" dirty="0"/>
          </a:p>
        </p:txBody>
      </p:sp>
    </p:spTree>
    <p:extLst>
      <p:ext uri="{BB962C8B-B14F-4D97-AF65-F5344CB8AC3E}">
        <p14:creationId xmlns:p14="http://schemas.microsoft.com/office/powerpoint/2010/main" val="705176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F04E6-B29A-8113-B448-A48814ABEC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C3B712-290B-8712-CCD3-E80D8F93EC4B}"/>
              </a:ext>
            </a:extLst>
          </p:cNvPr>
          <p:cNvSpPr>
            <a:spLocks noGrp="1"/>
          </p:cNvSpPr>
          <p:nvPr>
            <p:ph type="title"/>
          </p:nvPr>
        </p:nvSpPr>
        <p:spPr>
          <a:xfrm>
            <a:off x="475891" y="381534"/>
            <a:ext cx="10348146" cy="895176"/>
          </a:xfrm>
        </p:spPr>
        <p:txBody>
          <a:bodyPr anchor="t">
            <a:normAutofit/>
          </a:bodyPr>
          <a:lstStyle/>
          <a:p>
            <a:r>
              <a:rPr lang="en-GB" dirty="0">
                <a:solidFill>
                  <a:schemeClr val="tx2"/>
                </a:solidFill>
              </a:rPr>
              <a:t>The Solicitors’ Regulation Authority (SRA)</a:t>
            </a:r>
          </a:p>
        </p:txBody>
      </p:sp>
      <p:sp>
        <p:nvSpPr>
          <p:cNvPr id="3" name="Content Placeholder 2">
            <a:extLst>
              <a:ext uri="{FF2B5EF4-FFF2-40B4-BE49-F238E27FC236}">
                <a16:creationId xmlns:a16="http://schemas.microsoft.com/office/drawing/2014/main" id="{434DD5C4-1246-9BF8-99BE-440B8EAB5A1C}"/>
              </a:ext>
            </a:extLst>
          </p:cNvPr>
          <p:cNvSpPr>
            <a:spLocks noGrp="1"/>
          </p:cNvSpPr>
          <p:nvPr>
            <p:ph idx="1"/>
          </p:nvPr>
        </p:nvSpPr>
        <p:spPr>
          <a:xfrm>
            <a:off x="475891" y="1696528"/>
            <a:ext cx="8816957" cy="5290867"/>
          </a:xfrm>
        </p:spPr>
        <p:txBody>
          <a:bodyPr anchor="ctr">
            <a:normAutofit fontScale="92500" lnSpcReduction="10000"/>
          </a:bodyPr>
          <a:lstStyle/>
          <a:p>
            <a:pPr>
              <a:spcBef>
                <a:spcPct val="0"/>
              </a:spcBef>
              <a:spcAft>
                <a:spcPts val="1200"/>
              </a:spcAft>
            </a:pPr>
            <a:r>
              <a:rPr lang="en-GB" altLang="en-US" sz="2800" dirty="0">
                <a:solidFill>
                  <a:schemeClr val="tx2"/>
                </a:solidFill>
              </a:rPr>
              <a:t>Created by the Law Society in January 2007</a:t>
            </a:r>
          </a:p>
          <a:p>
            <a:pPr>
              <a:spcBef>
                <a:spcPct val="0"/>
              </a:spcBef>
              <a:spcAft>
                <a:spcPts val="1200"/>
              </a:spcAft>
            </a:pPr>
            <a:r>
              <a:rPr lang="en-GB" altLang="en-US" sz="2800" dirty="0">
                <a:solidFill>
                  <a:schemeClr val="tx2"/>
                </a:solidFill>
              </a:rPr>
              <a:t>Deals with regulation of </a:t>
            </a:r>
            <a:r>
              <a:rPr lang="en-GB" altLang="en-US" sz="2800" i="1" dirty="0">
                <a:solidFill>
                  <a:schemeClr val="tx2"/>
                </a:solidFill>
              </a:rPr>
              <a:t>regulated persons </a:t>
            </a:r>
            <a:r>
              <a:rPr lang="en-GB" altLang="en-US" sz="2800" dirty="0">
                <a:solidFill>
                  <a:schemeClr val="tx2"/>
                </a:solidFill>
              </a:rPr>
              <a:t>(which includes solicitors) in England and Wales</a:t>
            </a:r>
          </a:p>
          <a:p>
            <a:pPr>
              <a:spcBef>
                <a:spcPct val="0"/>
              </a:spcBef>
              <a:spcAft>
                <a:spcPts val="1200"/>
              </a:spcAft>
            </a:pPr>
            <a:r>
              <a:rPr lang="en-GB" altLang="en-US" sz="2800" dirty="0">
                <a:solidFill>
                  <a:schemeClr val="tx2"/>
                </a:solidFill>
              </a:rPr>
              <a:t>Publishes and enforces rules governing how solicitors behave and the conduct of their business</a:t>
            </a:r>
          </a:p>
          <a:p>
            <a:r>
              <a:rPr lang="en-GB" sz="2800" dirty="0"/>
              <a:t>SRA Standards and Regulations are designed to preserve and enhance the profession and to instil public confidence.</a:t>
            </a:r>
          </a:p>
          <a:p>
            <a:r>
              <a:rPr lang="en-GB" sz="2800" dirty="0"/>
              <a:t>If regulations are breached then the solicitor will face disciplinary action.</a:t>
            </a:r>
          </a:p>
          <a:p>
            <a:r>
              <a:rPr lang="en-GB" sz="2800" dirty="0"/>
              <a:t>Solicitors also subject to the general law of contract and tort.</a:t>
            </a:r>
          </a:p>
          <a:p>
            <a:pPr>
              <a:spcBef>
                <a:spcPct val="0"/>
              </a:spcBef>
              <a:spcAft>
                <a:spcPts val="1200"/>
              </a:spcAft>
            </a:pPr>
            <a:endParaRPr lang="en-GB" altLang="en-US" sz="2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326835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1BCA2-C959-B67F-A82F-88E0602EC1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C14D04-BF04-9700-5186-B2C1728356C8}"/>
              </a:ext>
            </a:extLst>
          </p:cNvPr>
          <p:cNvSpPr>
            <a:spLocks noGrp="1"/>
          </p:cNvSpPr>
          <p:nvPr>
            <p:ph type="title"/>
          </p:nvPr>
        </p:nvSpPr>
        <p:spPr>
          <a:xfrm>
            <a:off x="582831" y="346495"/>
            <a:ext cx="10003218" cy="769189"/>
          </a:xfrm>
        </p:spPr>
        <p:txBody>
          <a:bodyPr>
            <a:normAutofit/>
          </a:bodyPr>
          <a:lstStyle/>
          <a:p>
            <a:r>
              <a:rPr lang="en-GB" sz="4400" b="1" dirty="0"/>
              <a:t>SRA Standards and Regulations</a:t>
            </a:r>
          </a:p>
        </p:txBody>
      </p:sp>
      <p:sp>
        <p:nvSpPr>
          <p:cNvPr id="3" name="Content Placeholder 2">
            <a:extLst>
              <a:ext uri="{FF2B5EF4-FFF2-40B4-BE49-F238E27FC236}">
                <a16:creationId xmlns:a16="http://schemas.microsoft.com/office/drawing/2014/main" id="{FDF0D643-CA65-3CF1-E47E-4921F3930546}"/>
              </a:ext>
            </a:extLst>
          </p:cNvPr>
          <p:cNvSpPr>
            <a:spLocks noGrp="1"/>
          </p:cNvSpPr>
          <p:nvPr>
            <p:ph idx="1"/>
          </p:nvPr>
        </p:nvSpPr>
        <p:spPr>
          <a:xfrm>
            <a:off x="582831" y="1269520"/>
            <a:ext cx="8664686" cy="3935986"/>
          </a:xfrm>
        </p:spPr>
        <p:txBody>
          <a:bodyPr anchor="ctr">
            <a:noAutofit/>
          </a:bodyPr>
          <a:lstStyle/>
          <a:p>
            <a:r>
              <a:rPr lang="en-GB" sz="3200" dirty="0">
                <a:solidFill>
                  <a:schemeClr val="tx1">
                    <a:alpha val="80000"/>
                  </a:schemeClr>
                </a:solidFill>
              </a:rPr>
              <a:t>The main rules affecting solicitors and their staff.</a:t>
            </a:r>
          </a:p>
          <a:p>
            <a:r>
              <a:rPr lang="en-GB" sz="3200" dirty="0">
                <a:solidFill>
                  <a:schemeClr val="tx1">
                    <a:alpha val="80000"/>
                  </a:schemeClr>
                </a:solidFill>
              </a:rPr>
              <a:t>Seven mandatory principles.</a:t>
            </a:r>
          </a:p>
          <a:p>
            <a:r>
              <a:rPr lang="en-GB" sz="3200" dirty="0">
                <a:solidFill>
                  <a:schemeClr val="tx1">
                    <a:alpha val="80000"/>
                  </a:schemeClr>
                </a:solidFill>
              </a:rPr>
              <a:t>SRA Code of Conduct.</a:t>
            </a:r>
          </a:p>
          <a:p>
            <a:r>
              <a:rPr lang="en-GB" sz="3200" dirty="0">
                <a:solidFill>
                  <a:schemeClr val="tx1">
                    <a:alpha val="80000"/>
                  </a:schemeClr>
                </a:solidFill>
              </a:rPr>
              <a:t>SRA Code of Conduct for Firms </a:t>
            </a:r>
          </a:p>
          <a:p>
            <a:r>
              <a:rPr lang="en-GB" sz="3200" dirty="0">
                <a:solidFill>
                  <a:schemeClr val="tx1">
                    <a:alpha val="80000"/>
                  </a:schemeClr>
                </a:solidFill>
              </a:rPr>
              <a:t>SRA Accounts Rules. </a:t>
            </a:r>
          </a:p>
        </p:txBody>
      </p:sp>
    </p:spTree>
    <p:extLst>
      <p:ext uri="{BB962C8B-B14F-4D97-AF65-F5344CB8AC3E}">
        <p14:creationId xmlns:p14="http://schemas.microsoft.com/office/powerpoint/2010/main" val="1854231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F51F7-3165-8AD1-A154-71F8D3C73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0BCBE-E84A-DFC9-5CA5-4DF6D8801C74}"/>
              </a:ext>
            </a:extLst>
          </p:cNvPr>
          <p:cNvSpPr>
            <a:spLocks noGrp="1"/>
          </p:cNvSpPr>
          <p:nvPr>
            <p:ph type="title"/>
          </p:nvPr>
        </p:nvSpPr>
        <p:spPr>
          <a:xfrm>
            <a:off x="746186" y="301021"/>
            <a:ext cx="4435414" cy="1061954"/>
          </a:xfrm>
        </p:spPr>
        <p:txBody>
          <a:bodyPr anchor="t">
            <a:normAutofit/>
          </a:bodyPr>
          <a:lstStyle/>
          <a:p>
            <a:r>
              <a:rPr lang="en-GB" sz="4400" b="1" dirty="0">
                <a:solidFill>
                  <a:schemeClr val="tx2">
                    <a:lumMod val="60000"/>
                    <a:lumOff val="40000"/>
                  </a:schemeClr>
                </a:solidFill>
              </a:rPr>
              <a:t>Principles</a:t>
            </a:r>
          </a:p>
        </p:txBody>
      </p:sp>
      <p:sp>
        <p:nvSpPr>
          <p:cNvPr id="3" name="Content Placeholder 2">
            <a:extLst>
              <a:ext uri="{FF2B5EF4-FFF2-40B4-BE49-F238E27FC236}">
                <a16:creationId xmlns:a16="http://schemas.microsoft.com/office/drawing/2014/main" id="{2A9E8639-015E-7581-C6C5-173C4F5792AD}"/>
              </a:ext>
            </a:extLst>
          </p:cNvPr>
          <p:cNvSpPr>
            <a:spLocks noGrp="1"/>
          </p:cNvSpPr>
          <p:nvPr>
            <p:ph idx="1"/>
          </p:nvPr>
        </p:nvSpPr>
        <p:spPr>
          <a:xfrm>
            <a:off x="519542" y="1558438"/>
            <a:ext cx="9589871" cy="4402521"/>
          </a:xfrm>
        </p:spPr>
        <p:txBody>
          <a:bodyPr anchor="ctr">
            <a:noAutofit/>
          </a:bodyPr>
          <a:lstStyle/>
          <a:p>
            <a:r>
              <a:rPr lang="en-GB" sz="3200" dirty="0">
                <a:solidFill>
                  <a:schemeClr val="tx2"/>
                </a:solidFill>
              </a:rPr>
              <a:t>Apply to all elements of the SRA Standards and Regulations. </a:t>
            </a:r>
          </a:p>
          <a:p>
            <a:r>
              <a:rPr lang="en-GB" sz="3200" dirty="0">
                <a:solidFill>
                  <a:schemeClr val="tx2"/>
                </a:solidFill>
              </a:rPr>
              <a:t>“The fundamental tenets of behaviour that we, the SRA, expect of those that we regulate”.</a:t>
            </a:r>
          </a:p>
          <a:p>
            <a:r>
              <a:rPr lang="en-GB" sz="3200" dirty="0">
                <a:solidFill>
                  <a:schemeClr val="tx2"/>
                </a:solidFill>
              </a:rPr>
              <a:t>Key ethical and professional requirements for all firms and individuals who provide legal services.</a:t>
            </a:r>
          </a:p>
          <a:p>
            <a:r>
              <a:rPr lang="en-GB" sz="3200" dirty="0">
                <a:solidFill>
                  <a:schemeClr val="tx2"/>
                </a:solidFill>
              </a:rPr>
              <a:t>Aim is to serve the public interest. </a:t>
            </a:r>
          </a:p>
        </p:txBody>
      </p:sp>
    </p:spTree>
    <p:extLst>
      <p:ext uri="{BB962C8B-B14F-4D97-AF65-F5344CB8AC3E}">
        <p14:creationId xmlns:p14="http://schemas.microsoft.com/office/powerpoint/2010/main" val="3739009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5BF54-1458-647F-BD4C-99C1438BE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9E9A02-109C-4382-A1F4-CEB693D7273D}"/>
              </a:ext>
            </a:extLst>
          </p:cNvPr>
          <p:cNvSpPr>
            <a:spLocks noGrp="1"/>
          </p:cNvSpPr>
          <p:nvPr>
            <p:ph type="title"/>
          </p:nvPr>
        </p:nvSpPr>
        <p:spPr>
          <a:xfrm>
            <a:off x="487393" y="226258"/>
            <a:ext cx="8167776" cy="1251734"/>
          </a:xfrm>
        </p:spPr>
        <p:txBody>
          <a:bodyPr>
            <a:normAutofit/>
          </a:bodyPr>
          <a:lstStyle/>
          <a:p>
            <a:r>
              <a:rPr lang="en-GB" sz="3700" dirty="0"/>
              <a:t>What are the 7 principles? To act…</a:t>
            </a:r>
          </a:p>
        </p:txBody>
      </p:sp>
      <p:graphicFrame>
        <p:nvGraphicFramePr>
          <p:cNvPr id="16" name="Content Placeholder 2">
            <a:extLst>
              <a:ext uri="{FF2B5EF4-FFF2-40B4-BE49-F238E27FC236}">
                <a16:creationId xmlns:a16="http://schemas.microsoft.com/office/drawing/2014/main" id="{E2F5C909-ADFF-39EF-C246-6DF46135D4A3}"/>
              </a:ext>
            </a:extLst>
          </p:cNvPr>
          <p:cNvGraphicFramePr>
            <a:graphicFrameLocks noGrp="1"/>
          </p:cNvGraphicFramePr>
          <p:nvPr>
            <p:ph idx="1"/>
            <p:extLst>
              <p:ext uri="{D42A27DB-BD31-4B8C-83A1-F6EECF244321}">
                <p14:modId xmlns:p14="http://schemas.microsoft.com/office/powerpoint/2010/main" val="4265189726"/>
              </p:ext>
            </p:extLst>
          </p:nvPr>
        </p:nvGraphicFramePr>
        <p:xfrm>
          <a:off x="436506" y="1017917"/>
          <a:ext cx="8471705" cy="547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394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E6FB0-EEE6-7FED-C3CD-4D4D7E929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3AB0BD-BD9E-D275-76EA-190840B5E751}"/>
              </a:ext>
            </a:extLst>
          </p:cNvPr>
          <p:cNvSpPr>
            <a:spLocks noGrp="1"/>
          </p:cNvSpPr>
          <p:nvPr>
            <p:ph type="title"/>
          </p:nvPr>
        </p:nvSpPr>
        <p:spPr>
          <a:xfrm>
            <a:off x="215265" y="220509"/>
            <a:ext cx="10348146" cy="797410"/>
          </a:xfrm>
        </p:spPr>
        <p:txBody>
          <a:bodyPr anchor="t">
            <a:normAutofit/>
          </a:bodyPr>
          <a:lstStyle/>
          <a:p>
            <a:r>
              <a:rPr lang="en-GB" dirty="0">
                <a:solidFill>
                  <a:schemeClr val="tx2"/>
                </a:solidFill>
              </a:rPr>
              <a:t>SRA Code of Conduct for Solicitors covers: </a:t>
            </a:r>
          </a:p>
        </p:txBody>
      </p:sp>
      <p:graphicFrame>
        <p:nvGraphicFramePr>
          <p:cNvPr id="21" name="Content Placeholder 2">
            <a:extLst>
              <a:ext uri="{FF2B5EF4-FFF2-40B4-BE49-F238E27FC236}">
                <a16:creationId xmlns:a16="http://schemas.microsoft.com/office/drawing/2014/main" id="{0BDA6D5B-1032-B625-86CD-6F98C9D038BB}"/>
              </a:ext>
            </a:extLst>
          </p:cNvPr>
          <p:cNvGraphicFramePr>
            <a:graphicFrameLocks noGrp="1"/>
          </p:cNvGraphicFramePr>
          <p:nvPr>
            <p:ph idx="1"/>
            <p:extLst>
              <p:ext uri="{D42A27DB-BD31-4B8C-83A1-F6EECF244321}">
                <p14:modId xmlns:p14="http://schemas.microsoft.com/office/powerpoint/2010/main" val="3467818886"/>
              </p:ext>
            </p:extLst>
          </p:nvPr>
        </p:nvGraphicFramePr>
        <p:xfrm>
          <a:off x="173600" y="1262160"/>
          <a:ext cx="10902717" cy="5207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994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1B2D7-E7D4-C61D-A2DB-D99B2A56F2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6E2BEE-3DA2-8F28-912E-7771834D4101}"/>
              </a:ext>
            </a:extLst>
          </p:cNvPr>
          <p:cNvSpPr>
            <a:spLocks noGrp="1"/>
          </p:cNvSpPr>
          <p:nvPr>
            <p:ph type="title"/>
          </p:nvPr>
        </p:nvSpPr>
        <p:spPr>
          <a:xfrm>
            <a:off x="738363" y="271918"/>
            <a:ext cx="8700821" cy="878271"/>
          </a:xfrm>
        </p:spPr>
        <p:txBody>
          <a:bodyPr anchor="t">
            <a:normAutofit/>
          </a:bodyPr>
          <a:lstStyle/>
          <a:p>
            <a:r>
              <a:rPr lang="en-GB" dirty="0">
                <a:solidFill>
                  <a:schemeClr val="tx2"/>
                </a:solidFill>
              </a:rPr>
              <a:t>SRA Code of Conduct for Firms</a:t>
            </a:r>
          </a:p>
        </p:txBody>
      </p:sp>
      <p:sp>
        <p:nvSpPr>
          <p:cNvPr id="3" name="Content Placeholder 2">
            <a:extLst>
              <a:ext uri="{FF2B5EF4-FFF2-40B4-BE49-F238E27FC236}">
                <a16:creationId xmlns:a16="http://schemas.microsoft.com/office/drawing/2014/main" id="{5301B49D-93F4-7CD4-D98E-669511F876E5}"/>
              </a:ext>
            </a:extLst>
          </p:cNvPr>
          <p:cNvSpPr>
            <a:spLocks noGrp="1"/>
          </p:cNvSpPr>
          <p:nvPr>
            <p:ph idx="1"/>
          </p:nvPr>
        </p:nvSpPr>
        <p:spPr>
          <a:xfrm>
            <a:off x="674120" y="1074085"/>
            <a:ext cx="10706444" cy="5047487"/>
          </a:xfrm>
        </p:spPr>
        <p:txBody>
          <a:bodyPr anchor="b">
            <a:noAutofit/>
          </a:bodyPr>
          <a:lstStyle/>
          <a:p>
            <a:pPr>
              <a:lnSpc>
                <a:spcPct val="100000"/>
              </a:lnSpc>
            </a:pPr>
            <a:r>
              <a:rPr lang="en-GB" sz="2400" dirty="0">
                <a:solidFill>
                  <a:schemeClr val="tx2"/>
                </a:solidFill>
              </a:rPr>
              <a:t>Maintaining trust and acting fairly</a:t>
            </a:r>
          </a:p>
          <a:p>
            <a:pPr>
              <a:lnSpc>
                <a:spcPct val="100000"/>
              </a:lnSpc>
            </a:pPr>
            <a:r>
              <a:rPr lang="en-GB" sz="2400" dirty="0">
                <a:solidFill>
                  <a:schemeClr val="tx2"/>
                </a:solidFill>
              </a:rPr>
              <a:t>Compliance and business systems</a:t>
            </a:r>
          </a:p>
          <a:p>
            <a:pPr>
              <a:lnSpc>
                <a:spcPct val="100000"/>
              </a:lnSpc>
            </a:pPr>
            <a:r>
              <a:rPr lang="en-GB" sz="2400" dirty="0">
                <a:solidFill>
                  <a:schemeClr val="tx2"/>
                </a:solidFill>
              </a:rPr>
              <a:t>Cooperation and accountability</a:t>
            </a:r>
          </a:p>
          <a:p>
            <a:pPr>
              <a:lnSpc>
                <a:spcPct val="100000"/>
              </a:lnSpc>
            </a:pPr>
            <a:r>
              <a:rPr lang="en-GB" sz="2400" dirty="0">
                <a:solidFill>
                  <a:schemeClr val="tx2"/>
                </a:solidFill>
              </a:rPr>
              <a:t>Service and competence</a:t>
            </a:r>
          </a:p>
          <a:p>
            <a:pPr>
              <a:lnSpc>
                <a:spcPct val="100000"/>
              </a:lnSpc>
            </a:pPr>
            <a:r>
              <a:rPr lang="en-GB" sz="2400" dirty="0">
                <a:solidFill>
                  <a:schemeClr val="tx2"/>
                </a:solidFill>
              </a:rPr>
              <a:t>Client money and assets</a:t>
            </a:r>
          </a:p>
          <a:p>
            <a:pPr>
              <a:lnSpc>
                <a:spcPct val="100000"/>
              </a:lnSpc>
            </a:pPr>
            <a:r>
              <a:rPr lang="en-GB" sz="2400" dirty="0">
                <a:solidFill>
                  <a:schemeClr val="tx2"/>
                </a:solidFill>
              </a:rPr>
              <a:t>Conflict of interests</a:t>
            </a:r>
          </a:p>
          <a:p>
            <a:pPr>
              <a:lnSpc>
                <a:spcPct val="100000"/>
              </a:lnSpc>
            </a:pPr>
            <a:r>
              <a:rPr lang="en-GB" sz="2400" dirty="0">
                <a:solidFill>
                  <a:schemeClr val="tx2"/>
                </a:solidFill>
              </a:rPr>
              <a:t>Confidentiality and disclosure</a:t>
            </a:r>
          </a:p>
          <a:p>
            <a:pPr>
              <a:lnSpc>
                <a:spcPct val="100000"/>
              </a:lnSpc>
            </a:pPr>
            <a:r>
              <a:rPr lang="en-GB" sz="2400" dirty="0">
                <a:solidFill>
                  <a:schemeClr val="tx2"/>
                </a:solidFill>
              </a:rPr>
              <a:t>Applicable standards in the SRA Code of Conduct for Solicitors</a:t>
            </a:r>
          </a:p>
          <a:p>
            <a:pPr>
              <a:lnSpc>
                <a:spcPct val="100000"/>
              </a:lnSpc>
            </a:pPr>
            <a:r>
              <a:rPr lang="en-GB" sz="2400" dirty="0">
                <a:solidFill>
                  <a:schemeClr val="tx2"/>
                </a:solidFill>
              </a:rPr>
              <a:t>Managers in SRA authorised firms</a:t>
            </a:r>
          </a:p>
          <a:p>
            <a:pPr>
              <a:lnSpc>
                <a:spcPct val="100000"/>
              </a:lnSpc>
            </a:pPr>
            <a:r>
              <a:rPr lang="en-GB" sz="2400" dirty="0">
                <a:solidFill>
                  <a:schemeClr val="tx2"/>
                </a:solidFill>
              </a:rPr>
              <a:t>Compliance officers</a:t>
            </a:r>
          </a:p>
        </p:txBody>
      </p:sp>
    </p:spTree>
    <p:extLst>
      <p:ext uri="{BB962C8B-B14F-4D97-AF65-F5344CB8AC3E}">
        <p14:creationId xmlns:p14="http://schemas.microsoft.com/office/powerpoint/2010/main" val="2972472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0747A-D577-F69C-12FC-D99F17422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4530E-7B0F-6C25-EB84-D40B01D70B8B}"/>
              </a:ext>
            </a:extLst>
          </p:cNvPr>
          <p:cNvSpPr>
            <a:spLocks noGrp="1"/>
          </p:cNvSpPr>
          <p:nvPr>
            <p:ph type="title"/>
          </p:nvPr>
        </p:nvSpPr>
        <p:spPr>
          <a:xfrm>
            <a:off x="838201" y="559813"/>
            <a:ext cx="10348146" cy="1675009"/>
          </a:xfrm>
        </p:spPr>
        <p:txBody>
          <a:bodyPr anchor="t">
            <a:normAutofit/>
          </a:bodyPr>
          <a:lstStyle/>
          <a:p>
            <a:r>
              <a:rPr lang="en-GB">
                <a:solidFill>
                  <a:schemeClr val="tx2"/>
                </a:solidFill>
              </a:rPr>
              <a:t>Solicitors’ Disciplinary Tribunal</a:t>
            </a:r>
          </a:p>
        </p:txBody>
      </p:sp>
      <p:sp>
        <p:nvSpPr>
          <p:cNvPr id="3" name="Content Placeholder 2">
            <a:extLst>
              <a:ext uri="{FF2B5EF4-FFF2-40B4-BE49-F238E27FC236}">
                <a16:creationId xmlns:a16="http://schemas.microsoft.com/office/drawing/2014/main" id="{AF0D09F5-EEB6-F929-A82A-01DBD4BC39E4}"/>
              </a:ext>
            </a:extLst>
          </p:cNvPr>
          <p:cNvSpPr>
            <a:spLocks noGrp="1"/>
          </p:cNvSpPr>
          <p:nvPr>
            <p:ph idx="1"/>
          </p:nvPr>
        </p:nvSpPr>
        <p:spPr>
          <a:xfrm>
            <a:off x="598770" y="1319711"/>
            <a:ext cx="9678928" cy="4824320"/>
          </a:xfrm>
        </p:spPr>
        <p:txBody>
          <a:bodyPr anchor="ctr">
            <a:normAutofit/>
          </a:bodyPr>
          <a:lstStyle/>
          <a:p>
            <a:r>
              <a:rPr lang="en-GB" sz="2400" b="0" i="0" dirty="0">
                <a:solidFill>
                  <a:schemeClr val="tx2"/>
                </a:solidFill>
                <a:effectLst/>
                <a:latin typeface="Open sans"/>
              </a:rPr>
              <a:t>The Solicitors Disciplinary Tribunal (SDT) is an independent statutory tribunal. </a:t>
            </a:r>
          </a:p>
          <a:p>
            <a:r>
              <a:rPr lang="en-GB" sz="2400" dirty="0">
                <a:solidFill>
                  <a:schemeClr val="tx2"/>
                </a:solidFill>
                <a:latin typeface="Open sans"/>
              </a:rPr>
              <a:t>P</a:t>
            </a:r>
            <a:r>
              <a:rPr lang="en-GB" sz="2400" b="0" i="0" dirty="0">
                <a:solidFill>
                  <a:schemeClr val="tx2"/>
                </a:solidFill>
                <a:effectLst/>
                <a:latin typeface="Open sans"/>
              </a:rPr>
              <a:t>rosecute cases before the tribunal—however, it is possible for members of the public to do so directly. </a:t>
            </a:r>
          </a:p>
          <a:p>
            <a:r>
              <a:rPr lang="en-GB" sz="2400" b="0" i="0" dirty="0">
                <a:solidFill>
                  <a:schemeClr val="tx2"/>
                </a:solidFill>
                <a:effectLst/>
                <a:latin typeface="Open sans"/>
              </a:rPr>
              <a:t>The SDT has powers in respect of solicitors, Registered Foreign Lawyers, managers and employees of SRA recognised bodies.</a:t>
            </a:r>
          </a:p>
          <a:p>
            <a:r>
              <a:rPr lang="en-GB" sz="2400" b="0" i="0" dirty="0">
                <a:solidFill>
                  <a:schemeClr val="tx2"/>
                </a:solidFill>
                <a:effectLst/>
                <a:latin typeface="Open sans"/>
              </a:rPr>
              <a:t>Cases are heard by a panel made up of two solicitors and one lay member.</a:t>
            </a:r>
          </a:p>
          <a:p>
            <a:r>
              <a:rPr lang="en-GB" sz="2400" b="0" i="0" dirty="0">
                <a:solidFill>
                  <a:schemeClr val="tx2"/>
                </a:solidFill>
                <a:effectLst/>
                <a:latin typeface="Open sans"/>
              </a:rPr>
              <a:t>The Master of the Rolls appoints the members.</a:t>
            </a:r>
          </a:p>
          <a:p>
            <a:endParaRPr lang="en-GB" sz="1800" dirty="0">
              <a:solidFill>
                <a:schemeClr val="tx2"/>
              </a:solidFill>
            </a:endParaRPr>
          </a:p>
        </p:txBody>
      </p:sp>
    </p:spTree>
    <p:extLst>
      <p:ext uri="{BB962C8B-B14F-4D97-AF65-F5344CB8AC3E}">
        <p14:creationId xmlns:p14="http://schemas.microsoft.com/office/powerpoint/2010/main" val="3060958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9A1A-4F3F-461D-8B29-22D96954FF50}"/>
              </a:ext>
            </a:extLst>
          </p:cNvPr>
          <p:cNvSpPr>
            <a:spLocks noGrp="1"/>
          </p:cNvSpPr>
          <p:nvPr>
            <p:ph type="title"/>
          </p:nvPr>
        </p:nvSpPr>
        <p:spPr>
          <a:xfrm>
            <a:off x="838201" y="559813"/>
            <a:ext cx="8763000" cy="1664573"/>
          </a:xfrm>
        </p:spPr>
        <p:txBody>
          <a:bodyPr>
            <a:normAutofit/>
          </a:bodyPr>
          <a:lstStyle/>
          <a:p>
            <a:r>
              <a:rPr lang="en-GB" dirty="0">
                <a:solidFill>
                  <a:schemeClr val="tx2"/>
                </a:solidFill>
              </a:rPr>
              <a:t>Basic requirements of employees</a:t>
            </a:r>
          </a:p>
        </p:txBody>
      </p:sp>
      <p:sp>
        <p:nvSpPr>
          <p:cNvPr id="3" name="Content Placeholder 2">
            <a:extLst>
              <a:ext uri="{FF2B5EF4-FFF2-40B4-BE49-F238E27FC236}">
                <a16:creationId xmlns:a16="http://schemas.microsoft.com/office/drawing/2014/main" id="{DEBE110C-C1E5-4074-B5D9-1DCF54FE8678}"/>
              </a:ext>
            </a:extLst>
          </p:cNvPr>
          <p:cNvSpPr>
            <a:spLocks noGrp="1"/>
          </p:cNvSpPr>
          <p:nvPr>
            <p:ph idx="1"/>
          </p:nvPr>
        </p:nvSpPr>
        <p:spPr>
          <a:xfrm>
            <a:off x="791292" y="1516082"/>
            <a:ext cx="8762436" cy="3728613"/>
          </a:xfrm>
        </p:spPr>
        <p:txBody>
          <a:bodyPr>
            <a:noAutofit/>
          </a:bodyPr>
          <a:lstStyle/>
          <a:p>
            <a:r>
              <a:rPr lang="en-GB" sz="2800" dirty="0">
                <a:solidFill>
                  <a:schemeClr val="tx2"/>
                </a:solidFill>
              </a:rPr>
              <a:t>Professional conduct</a:t>
            </a:r>
          </a:p>
          <a:p>
            <a:r>
              <a:rPr lang="en-GB" sz="2800" dirty="0">
                <a:solidFill>
                  <a:schemeClr val="tx2"/>
                </a:solidFill>
              </a:rPr>
              <a:t>Confidentiality</a:t>
            </a:r>
          </a:p>
          <a:p>
            <a:r>
              <a:rPr lang="en-GB" sz="2800" dirty="0">
                <a:solidFill>
                  <a:schemeClr val="tx2"/>
                </a:solidFill>
              </a:rPr>
              <a:t>Must act in the best interests of the client</a:t>
            </a:r>
          </a:p>
          <a:p>
            <a:r>
              <a:rPr lang="en-GB" sz="2800" dirty="0">
                <a:solidFill>
                  <a:schemeClr val="tx2"/>
                </a:solidFill>
              </a:rPr>
              <a:t>Financial honesty</a:t>
            </a:r>
          </a:p>
          <a:p>
            <a:r>
              <a:rPr lang="en-GB" sz="2800" dirty="0">
                <a:solidFill>
                  <a:schemeClr val="tx2"/>
                </a:solidFill>
              </a:rPr>
              <a:t>Regulation</a:t>
            </a:r>
          </a:p>
          <a:p>
            <a:r>
              <a:rPr lang="en-GB" sz="2800" dirty="0">
                <a:solidFill>
                  <a:schemeClr val="tx2"/>
                </a:solidFill>
              </a:rPr>
              <a:t>Law of contract</a:t>
            </a:r>
          </a:p>
          <a:p>
            <a:r>
              <a:rPr lang="en-GB" sz="2800" dirty="0">
                <a:solidFill>
                  <a:schemeClr val="tx2"/>
                </a:solidFill>
              </a:rPr>
              <a:t>Law of tort</a:t>
            </a:r>
          </a:p>
        </p:txBody>
      </p:sp>
    </p:spTree>
    <p:extLst>
      <p:ext uri="{BB962C8B-B14F-4D97-AF65-F5344CB8AC3E}">
        <p14:creationId xmlns:p14="http://schemas.microsoft.com/office/powerpoint/2010/main" val="22456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E546E-570B-4C19-B7DB-C8F321D653B7}"/>
              </a:ext>
            </a:extLst>
          </p:cNvPr>
          <p:cNvSpPr>
            <a:spLocks noGrp="1"/>
          </p:cNvSpPr>
          <p:nvPr>
            <p:ph type="ctrTitle"/>
          </p:nvPr>
        </p:nvSpPr>
        <p:spPr>
          <a:xfrm>
            <a:off x="542027" y="1066800"/>
            <a:ext cx="9067799" cy="2681128"/>
          </a:xfrm>
        </p:spPr>
        <p:txBody>
          <a:bodyPr anchor="b">
            <a:normAutofit/>
          </a:bodyPr>
          <a:lstStyle/>
          <a:p>
            <a:pPr algn="ctr"/>
            <a:r>
              <a:rPr lang="en-GB" sz="5200" dirty="0">
                <a:solidFill>
                  <a:schemeClr val="tx2"/>
                </a:solidFill>
              </a:rPr>
              <a:t>CLIENTS</a:t>
            </a:r>
          </a:p>
        </p:txBody>
      </p:sp>
      <p:sp>
        <p:nvSpPr>
          <p:cNvPr id="3" name="Subtitle 2">
            <a:extLst>
              <a:ext uri="{FF2B5EF4-FFF2-40B4-BE49-F238E27FC236}">
                <a16:creationId xmlns:a16="http://schemas.microsoft.com/office/drawing/2014/main" id="{08B189B2-FEA3-4176-B679-C1676FC4AC07}"/>
              </a:ext>
            </a:extLst>
          </p:cNvPr>
          <p:cNvSpPr>
            <a:spLocks noGrp="1"/>
          </p:cNvSpPr>
          <p:nvPr>
            <p:ph type="subTitle" idx="1"/>
          </p:nvPr>
        </p:nvSpPr>
        <p:spPr>
          <a:xfrm>
            <a:off x="1600202" y="4074784"/>
            <a:ext cx="9067798" cy="1716416"/>
          </a:xfrm>
        </p:spPr>
        <p:txBody>
          <a:bodyPr anchor="t">
            <a:normAutofit/>
          </a:bodyPr>
          <a:lstStyle/>
          <a:p>
            <a:pPr algn="ctr"/>
            <a:endParaRPr lang="en-GB" sz="2200" dirty="0">
              <a:solidFill>
                <a:schemeClr val="tx2"/>
              </a:solidFill>
            </a:endParaRPr>
          </a:p>
        </p:txBody>
      </p:sp>
    </p:spTree>
    <p:extLst>
      <p:ext uri="{BB962C8B-B14F-4D97-AF65-F5344CB8AC3E}">
        <p14:creationId xmlns:p14="http://schemas.microsoft.com/office/powerpoint/2010/main" val="25592418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2EDD1-A7DF-4D52-93C5-1F2EF134F22C}"/>
              </a:ext>
            </a:extLst>
          </p:cNvPr>
          <p:cNvSpPr>
            <a:spLocks noGrp="1"/>
          </p:cNvSpPr>
          <p:nvPr>
            <p:ph type="title"/>
          </p:nvPr>
        </p:nvSpPr>
        <p:spPr>
          <a:xfrm>
            <a:off x="838201" y="559813"/>
            <a:ext cx="10348146" cy="1283471"/>
          </a:xfrm>
        </p:spPr>
        <p:txBody>
          <a:bodyPr anchor="t">
            <a:normAutofit/>
          </a:bodyPr>
          <a:lstStyle/>
          <a:p>
            <a:r>
              <a:rPr lang="en-GB" sz="4800" dirty="0">
                <a:solidFill>
                  <a:schemeClr val="tx2"/>
                </a:solidFill>
              </a:rPr>
              <a:t>Client considerations </a:t>
            </a:r>
          </a:p>
        </p:txBody>
      </p:sp>
      <p:graphicFrame>
        <p:nvGraphicFramePr>
          <p:cNvPr id="5" name="Content Placeholder 2">
            <a:extLst>
              <a:ext uri="{FF2B5EF4-FFF2-40B4-BE49-F238E27FC236}">
                <a16:creationId xmlns:a16="http://schemas.microsoft.com/office/drawing/2014/main" id="{3CD87031-3055-4D91-8755-7BE92C976F4A}"/>
              </a:ext>
            </a:extLst>
          </p:cNvPr>
          <p:cNvGraphicFramePr>
            <a:graphicFrameLocks noGrp="1"/>
          </p:cNvGraphicFramePr>
          <p:nvPr>
            <p:ph idx="1"/>
            <p:extLst>
              <p:ext uri="{D42A27DB-BD31-4B8C-83A1-F6EECF244321}">
                <p14:modId xmlns:p14="http://schemas.microsoft.com/office/powerpoint/2010/main" val="1463650604"/>
              </p:ext>
            </p:extLst>
          </p:nvPr>
        </p:nvGraphicFramePr>
        <p:xfrm>
          <a:off x="426642" y="1328468"/>
          <a:ext cx="10667690" cy="48192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562346"/>
      </p:ext>
    </p:extLst>
  </p:cSld>
  <p:clrMapOvr>
    <a:masterClrMapping/>
  </p:clrMapOvr>
  <mc:AlternateContent xmlns:mc="http://schemas.openxmlformats.org/markup-compatibility/2006" xmlns:p14="http://schemas.microsoft.com/office/powerpoint/2010/main">
    <mc:Choice Requires="p14">
      <p:transition spd="slow" p14:dur="2000" advTm="21948"/>
    </mc:Choice>
    <mc:Fallback xmlns="">
      <p:transition spd="slow" advTm="2194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8692-FF76-44F4-A2C8-BF1346146196}"/>
              </a:ext>
            </a:extLst>
          </p:cNvPr>
          <p:cNvSpPr>
            <a:spLocks noGrp="1"/>
          </p:cNvSpPr>
          <p:nvPr>
            <p:ph type="title"/>
          </p:nvPr>
        </p:nvSpPr>
        <p:spPr>
          <a:xfrm>
            <a:off x="677334" y="609600"/>
            <a:ext cx="8596668" cy="1320800"/>
          </a:xfrm>
        </p:spPr>
        <p:txBody>
          <a:bodyPr>
            <a:normAutofit/>
          </a:bodyPr>
          <a:lstStyle/>
          <a:p>
            <a:r>
              <a:rPr lang="en-GB"/>
              <a:t>Who is the client?</a:t>
            </a:r>
          </a:p>
        </p:txBody>
      </p:sp>
      <p:graphicFrame>
        <p:nvGraphicFramePr>
          <p:cNvPr id="5" name="Content Placeholder 2">
            <a:extLst>
              <a:ext uri="{FF2B5EF4-FFF2-40B4-BE49-F238E27FC236}">
                <a16:creationId xmlns:a16="http://schemas.microsoft.com/office/drawing/2014/main" id="{56315783-D58C-47D5-84F6-6367EC8138C2}"/>
              </a:ext>
            </a:extLst>
          </p:cNvPr>
          <p:cNvGraphicFramePr>
            <a:graphicFrameLocks noGrp="1"/>
          </p:cNvGraphicFramePr>
          <p:nvPr>
            <p:ph idx="1"/>
            <p:extLst>
              <p:ext uri="{D42A27DB-BD31-4B8C-83A1-F6EECF244321}">
                <p14:modId xmlns:p14="http://schemas.microsoft.com/office/powerpoint/2010/main" val="3772793482"/>
              </p:ext>
            </p:extLst>
          </p:nvPr>
        </p:nvGraphicFramePr>
        <p:xfrm>
          <a:off x="677334" y="1660256"/>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805831"/>
      </p:ext>
    </p:extLst>
  </p:cSld>
  <p:clrMapOvr>
    <a:masterClrMapping/>
  </p:clrMapOvr>
  <mc:AlternateContent xmlns:mc="http://schemas.openxmlformats.org/markup-compatibility/2006" xmlns:p14="http://schemas.microsoft.com/office/powerpoint/2010/main">
    <mc:Choice Requires="p14">
      <p:transition spd="slow" p14:dur="2000" advTm="91456"/>
    </mc:Choice>
    <mc:Fallback xmlns="">
      <p:transition spd="slow" advTm="9145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3236-96AA-428F-AB28-78EFCF156F92}"/>
              </a:ext>
            </a:extLst>
          </p:cNvPr>
          <p:cNvSpPr>
            <a:spLocks noGrp="1"/>
          </p:cNvSpPr>
          <p:nvPr>
            <p:ph type="title"/>
          </p:nvPr>
        </p:nvSpPr>
        <p:spPr>
          <a:xfrm>
            <a:off x="677334" y="609600"/>
            <a:ext cx="8596668" cy="966158"/>
          </a:xfrm>
        </p:spPr>
        <p:txBody>
          <a:bodyPr>
            <a:normAutofit/>
          </a:bodyPr>
          <a:lstStyle/>
          <a:p>
            <a:r>
              <a:rPr lang="en-GB" sz="4400" b="1" dirty="0"/>
              <a:t>Client Confidentiality </a:t>
            </a:r>
          </a:p>
        </p:txBody>
      </p:sp>
      <p:sp>
        <p:nvSpPr>
          <p:cNvPr id="3" name="Content Placeholder 2">
            <a:extLst>
              <a:ext uri="{FF2B5EF4-FFF2-40B4-BE49-F238E27FC236}">
                <a16:creationId xmlns:a16="http://schemas.microsoft.com/office/drawing/2014/main" id="{65AEEB4F-3EB3-4706-94EF-C4EB5C6D56A0}"/>
              </a:ext>
            </a:extLst>
          </p:cNvPr>
          <p:cNvSpPr>
            <a:spLocks noGrp="1"/>
          </p:cNvSpPr>
          <p:nvPr>
            <p:ph idx="1"/>
          </p:nvPr>
        </p:nvSpPr>
        <p:spPr>
          <a:xfrm>
            <a:off x="545062" y="1441721"/>
            <a:ext cx="8596668" cy="4970581"/>
          </a:xfrm>
        </p:spPr>
        <p:txBody>
          <a:bodyPr>
            <a:normAutofit/>
          </a:bodyPr>
          <a:lstStyle/>
          <a:p>
            <a:r>
              <a:rPr lang="en-GB" sz="3200" dirty="0"/>
              <a:t>Paragraph 6.3 SRA Code of Conduct for Solicitors:  </a:t>
            </a:r>
          </a:p>
          <a:p>
            <a:pPr marL="457200" lvl="1" indent="0">
              <a:buNone/>
            </a:pPr>
            <a:r>
              <a:rPr lang="en-GB" sz="3000" dirty="0"/>
              <a:t>“You keep the affairs of clients and former clients confidential unless disclosure is required or permitted by law or the client consents”. </a:t>
            </a:r>
          </a:p>
          <a:p>
            <a:r>
              <a:rPr lang="en-GB" sz="3200" dirty="0"/>
              <a:t>Duty of utmost confidentiality to our clients</a:t>
            </a:r>
          </a:p>
          <a:p>
            <a:r>
              <a:rPr lang="en-GB" sz="3200" dirty="0"/>
              <a:t>All client details must be kept confidential</a:t>
            </a:r>
          </a:p>
          <a:p>
            <a:r>
              <a:rPr lang="en-GB" sz="3200" dirty="0"/>
              <a:t>Staff members also bound by this</a:t>
            </a:r>
            <a:endParaRPr lang="en-US" sz="3200" dirty="0"/>
          </a:p>
          <a:p>
            <a:endParaRPr lang="en-US" sz="3200" dirty="0"/>
          </a:p>
          <a:p>
            <a:endParaRPr lang="en-US" sz="3200" dirty="0"/>
          </a:p>
          <a:p>
            <a:endParaRPr lang="en-GB" sz="2400" dirty="0"/>
          </a:p>
        </p:txBody>
      </p:sp>
    </p:spTree>
    <p:extLst>
      <p:ext uri="{BB962C8B-B14F-4D97-AF65-F5344CB8AC3E}">
        <p14:creationId xmlns:p14="http://schemas.microsoft.com/office/powerpoint/2010/main" val="1094302752"/>
      </p:ext>
    </p:extLst>
  </p:cSld>
  <p:clrMapOvr>
    <a:masterClrMapping/>
  </p:clrMapOvr>
  <mc:AlternateContent xmlns:mc="http://schemas.openxmlformats.org/markup-compatibility/2006" xmlns:p14="http://schemas.microsoft.com/office/powerpoint/2010/main">
    <mc:Choice Requires="p14">
      <p:transition spd="slow" p14:dur="2000" advTm="46285"/>
    </mc:Choice>
    <mc:Fallback xmlns="">
      <p:transition spd="slow" advTm="46285"/>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B21EB-9911-5C80-A793-6A2AB009D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1B1AC1-BBE6-E415-F772-989E72D4108C}"/>
              </a:ext>
            </a:extLst>
          </p:cNvPr>
          <p:cNvSpPr>
            <a:spLocks noGrp="1"/>
          </p:cNvSpPr>
          <p:nvPr>
            <p:ph type="title"/>
          </p:nvPr>
        </p:nvSpPr>
        <p:spPr>
          <a:xfrm>
            <a:off x="435635" y="139995"/>
            <a:ext cx="5533844" cy="837666"/>
          </a:xfrm>
        </p:spPr>
        <p:txBody>
          <a:bodyPr anchor="t">
            <a:normAutofit/>
          </a:bodyPr>
          <a:lstStyle/>
          <a:p>
            <a:r>
              <a:rPr lang="en-GB" dirty="0">
                <a:solidFill>
                  <a:schemeClr val="tx2"/>
                </a:solidFill>
              </a:rPr>
              <a:t>Confidentiality Question</a:t>
            </a:r>
          </a:p>
        </p:txBody>
      </p:sp>
      <p:sp>
        <p:nvSpPr>
          <p:cNvPr id="4" name="Content Placeholder 3">
            <a:extLst>
              <a:ext uri="{FF2B5EF4-FFF2-40B4-BE49-F238E27FC236}">
                <a16:creationId xmlns:a16="http://schemas.microsoft.com/office/drawing/2014/main" id="{8BDC3345-5DFA-7C0F-48D1-24C0ECF2BD2F}"/>
              </a:ext>
            </a:extLst>
          </p:cNvPr>
          <p:cNvSpPr>
            <a:spLocks noGrp="1"/>
          </p:cNvSpPr>
          <p:nvPr>
            <p:ph idx="1"/>
          </p:nvPr>
        </p:nvSpPr>
        <p:spPr>
          <a:xfrm>
            <a:off x="378285" y="860875"/>
            <a:ext cx="9507586" cy="5666445"/>
          </a:xfrm>
        </p:spPr>
        <p:txBody>
          <a:bodyPr>
            <a:normAutofit fontScale="85000" lnSpcReduction="1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Ginny is a solicitor in her firm’s private client department. Ten years ago Ginny drew up a will for her client, Nigel. In the will Nigel appointed his son as executor and left his entire estate to charity. Nigel died last week. Ginny has been contacted by Nigel’s wife, Brenda, who asks Ginny to tell her about the terms of Nigel’s will. </a:t>
            </a:r>
          </a:p>
          <a:p>
            <a:pPr marL="0" marR="5080" indent="0">
              <a:lnSpc>
                <a:spcPct val="105000"/>
              </a:lnSpc>
              <a:spcAft>
                <a:spcPts val="2105"/>
              </a:spcAft>
              <a:buNone/>
            </a:pPr>
            <a:r>
              <a:rPr lang="en-GB" sz="2200" kern="100" dirty="0">
                <a:effectLst/>
                <a:ea typeface="DengXian" panose="02010600030101010101" pitchFamily="2" charset="-122"/>
                <a:cs typeface="Times New Roman" panose="02020603050405020304" pitchFamily="18" charset="0"/>
              </a:rPr>
              <a:t>Which ONE of the following statements is CORRECT?</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unless Nigel’s son consents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her duty of confidentiality ceased on Nigel’s death</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although Ginny’s duty of confidentiality survives Nigel’s death, Brenda, as Nigel’s surviving spouse, has waived this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under any circumstances</a:t>
            </a:r>
          </a:p>
          <a:p>
            <a:endParaRPr lang="en-GB" dirty="0"/>
          </a:p>
        </p:txBody>
      </p:sp>
    </p:spTree>
    <p:extLst>
      <p:ext uri="{BB962C8B-B14F-4D97-AF65-F5344CB8AC3E}">
        <p14:creationId xmlns:p14="http://schemas.microsoft.com/office/powerpoint/2010/main" val="2643822999"/>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028D9-0267-A25A-9745-618B319C9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A4930E-2BD9-1E27-A9E7-3792A603EAEC}"/>
              </a:ext>
            </a:extLst>
          </p:cNvPr>
          <p:cNvSpPr>
            <a:spLocks noGrp="1"/>
          </p:cNvSpPr>
          <p:nvPr>
            <p:ph type="title"/>
          </p:nvPr>
        </p:nvSpPr>
        <p:spPr>
          <a:xfrm>
            <a:off x="435635" y="139995"/>
            <a:ext cx="5533844" cy="837666"/>
          </a:xfrm>
        </p:spPr>
        <p:txBody>
          <a:bodyPr anchor="t">
            <a:normAutofit/>
          </a:bodyPr>
          <a:lstStyle/>
          <a:p>
            <a:r>
              <a:rPr lang="en-GB" dirty="0">
                <a:solidFill>
                  <a:schemeClr val="tx2"/>
                </a:solidFill>
              </a:rPr>
              <a:t>Confidentiality Question</a:t>
            </a:r>
          </a:p>
        </p:txBody>
      </p:sp>
      <p:sp>
        <p:nvSpPr>
          <p:cNvPr id="4" name="Content Placeholder 3">
            <a:extLst>
              <a:ext uri="{FF2B5EF4-FFF2-40B4-BE49-F238E27FC236}">
                <a16:creationId xmlns:a16="http://schemas.microsoft.com/office/drawing/2014/main" id="{BBC5FCC6-B401-8ABB-CD09-3F69E7FF2CE2}"/>
              </a:ext>
            </a:extLst>
          </p:cNvPr>
          <p:cNvSpPr>
            <a:spLocks noGrp="1"/>
          </p:cNvSpPr>
          <p:nvPr>
            <p:ph idx="1"/>
          </p:nvPr>
        </p:nvSpPr>
        <p:spPr>
          <a:xfrm>
            <a:off x="378285" y="860875"/>
            <a:ext cx="9507586" cy="5666445"/>
          </a:xfrm>
        </p:spPr>
        <p:txBody>
          <a:bodyPr>
            <a:normAutofit fontScale="85000" lnSpcReduction="2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Ginny is a solicitor in her firm’s private client department. Ten years ago Ginny drew up a will for her client, Nigel. In the will Nigel appointed his son as executor and left his entire estate to charity. Nigel died last week. Ginny has been contacted by Nigel’s wife, Brenda, who asks Ginny to tell her about the terms of Nigel’s will. </a:t>
            </a:r>
          </a:p>
          <a:p>
            <a:pPr marL="0" marR="5080" indent="0">
              <a:lnSpc>
                <a:spcPct val="105000"/>
              </a:lnSpc>
              <a:spcAft>
                <a:spcPts val="2105"/>
              </a:spcAft>
              <a:buNone/>
            </a:pPr>
            <a:r>
              <a:rPr lang="en-GB" sz="2200" kern="100" dirty="0">
                <a:effectLst/>
                <a:ea typeface="DengXian" panose="02010600030101010101" pitchFamily="2" charset="-122"/>
                <a:cs typeface="Times New Roman" panose="02020603050405020304" pitchFamily="18" charset="0"/>
              </a:rPr>
              <a:t>Which ONE of the following statements is CORRECT?</a:t>
            </a:r>
          </a:p>
          <a:p>
            <a:pPr marL="342900" marR="5080" lvl="0" indent="-342900">
              <a:lnSpc>
                <a:spcPct val="105000"/>
              </a:lnSpc>
              <a:spcAft>
                <a:spcPts val="2105"/>
              </a:spcAft>
              <a:buFont typeface="+mj-lt"/>
              <a:buAutoNum type="alphaUcPeriod"/>
            </a:pPr>
            <a:r>
              <a:rPr lang="en-GB" sz="2200" b="1" kern="100" dirty="0">
                <a:effectLst/>
                <a:ea typeface="DengXian" panose="02010600030101010101" pitchFamily="2" charset="-122"/>
                <a:cs typeface="Times New Roman" panose="02020603050405020304" pitchFamily="18" charset="0"/>
              </a:rPr>
              <a:t>Ginny cannot tell Brenda about the terms of the will unless Nigel’s son consents</a:t>
            </a:r>
            <a:endParaRPr lang="en-GB" sz="2200" kern="100" dirty="0">
              <a:effectLst/>
              <a:ea typeface="DengXian" panose="02010600030101010101" pitchFamily="2" charset="-122"/>
              <a:cs typeface="Times New Roman" panose="02020603050405020304" pitchFamily="18" charset="0"/>
            </a:endParaRP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her duty of confidentiality ceased on Nigel’s death</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 tell Brenda about the terms of the will because although Ginny’s duty of confidentiality survives Nigel’s death, Brenda, as Nigel’s surviving spouse, has waived this</a:t>
            </a:r>
          </a:p>
          <a:p>
            <a:pPr marL="342900" marR="5080" lvl="0" indent="-342900">
              <a:lnSpc>
                <a:spcPct val="105000"/>
              </a:lnSpc>
              <a:spcAft>
                <a:spcPts val="2105"/>
              </a:spcAft>
              <a:buFont typeface="+mj-lt"/>
              <a:buAutoNum type="alphaUcPeriod"/>
            </a:pPr>
            <a:r>
              <a:rPr lang="en-GB" sz="2200" kern="100" dirty="0">
                <a:effectLst/>
                <a:ea typeface="DengXian" panose="02010600030101010101" pitchFamily="2" charset="-122"/>
                <a:cs typeface="Times New Roman" panose="02020603050405020304" pitchFamily="18" charset="0"/>
              </a:rPr>
              <a:t>Ginny cannot tell Brenda about the terms of the will under any circumstances</a:t>
            </a:r>
          </a:p>
          <a:p>
            <a:endParaRPr lang="en-GB" dirty="0"/>
          </a:p>
        </p:txBody>
      </p:sp>
    </p:spTree>
    <p:extLst>
      <p:ext uri="{BB962C8B-B14F-4D97-AF65-F5344CB8AC3E}">
        <p14:creationId xmlns:p14="http://schemas.microsoft.com/office/powerpoint/2010/main" val="3543900278"/>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9919-1047-FA46-A999-BB297F65CBF8}"/>
              </a:ext>
            </a:extLst>
          </p:cNvPr>
          <p:cNvSpPr>
            <a:spLocks noGrp="1"/>
          </p:cNvSpPr>
          <p:nvPr>
            <p:ph type="title"/>
          </p:nvPr>
        </p:nvSpPr>
        <p:spPr>
          <a:xfrm>
            <a:off x="924625" y="751297"/>
            <a:ext cx="8596668" cy="1826581"/>
          </a:xfrm>
        </p:spPr>
        <p:txBody>
          <a:bodyPr>
            <a:normAutofit/>
          </a:bodyPr>
          <a:lstStyle/>
          <a:p>
            <a:r>
              <a:rPr lang="en-GB" sz="4400" b="1" dirty="0"/>
              <a:t>Conflicts of Interest</a:t>
            </a:r>
            <a:br>
              <a:rPr lang="en-GB" sz="4400" b="1" dirty="0"/>
            </a:br>
            <a:r>
              <a:rPr lang="en-GB" sz="4400" b="1" dirty="0"/>
              <a:t>Paragraphs 6.1 and 6.2</a:t>
            </a:r>
          </a:p>
        </p:txBody>
      </p:sp>
    </p:spTree>
    <p:extLst>
      <p:ext uri="{BB962C8B-B14F-4D97-AF65-F5344CB8AC3E}">
        <p14:creationId xmlns:p14="http://schemas.microsoft.com/office/powerpoint/2010/main" val="176790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75DA0-477C-43DE-8C4B-AA3C4DAE56FD}"/>
              </a:ext>
            </a:extLst>
          </p:cNvPr>
          <p:cNvSpPr>
            <a:spLocks noGrp="1"/>
          </p:cNvSpPr>
          <p:nvPr>
            <p:ph type="title"/>
          </p:nvPr>
        </p:nvSpPr>
        <p:spPr>
          <a:xfrm>
            <a:off x="763438" y="399684"/>
            <a:ext cx="10003218" cy="1219200"/>
          </a:xfrm>
        </p:spPr>
        <p:txBody>
          <a:bodyPr>
            <a:normAutofit/>
          </a:bodyPr>
          <a:lstStyle/>
          <a:p>
            <a:r>
              <a:rPr lang="en-GB" sz="4000" b="1" dirty="0"/>
              <a:t>Paragraph 6.1</a:t>
            </a:r>
          </a:p>
        </p:txBody>
      </p:sp>
      <p:sp>
        <p:nvSpPr>
          <p:cNvPr id="3" name="Content Placeholder 2">
            <a:extLst>
              <a:ext uri="{FF2B5EF4-FFF2-40B4-BE49-F238E27FC236}">
                <a16:creationId xmlns:a16="http://schemas.microsoft.com/office/drawing/2014/main" id="{455493D2-A35D-4237-B76B-20057D5A9684}"/>
              </a:ext>
            </a:extLst>
          </p:cNvPr>
          <p:cNvSpPr>
            <a:spLocks noGrp="1"/>
          </p:cNvSpPr>
          <p:nvPr>
            <p:ph idx="1"/>
          </p:nvPr>
        </p:nvSpPr>
        <p:spPr>
          <a:xfrm>
            <a:off x="565285" y="1408981"/>
            <a:ext cx="9010036" cy="3301041"/>
          </a:xfrm>
        </p:spPr>
        <p:txBody>
          <a:bodyPr anchor="ctr">
            <a:normAutofit/>
          </a:bodyPr>
          <a:lstStyle/>
          <a:p>
            <a:r>
              <a:rPr lang="en-GB" sz="2400" dirty="0">
                <a:solidFill>
                  <a:schemeClr val="tx2"/>
                </a:solidFill>
              </a:rPr>
              <a:t>“You do not act if there is an own interest conflict or a significant risk of an  own interest conflict”.</a:t>
            </a:r>
          </a:p>
          <a:p>
            <a:r>
              <a:rPr lang="en-GB" sz="2400" dirty="0"/>
              <a:t>Must avoid conflicts of interest between the solicitor and the client</a:t>
            </a:r>
            <a:endParaRPr lang="en-US" sz="2400" dirty="0"/>
          </a:p>
          <a:p>
            <a:endParaRPr lang="en-GB" sz="2400" dirty="0">
              <a:solidFill>
                <a:schemeClr val="tx2"/>
              </a:solidFill>
            </a:endParaRPr>
          </a:p>
          <a:p>
            <a:endParaRPr lang="en-GB" sz="2400" dirty="0">
              <a:solidFill>
                <a:schemeClr val="tx2"/>
              </a:solidFill>
            </a:endParaRPr>
          </a:p>
        </p:txBody>
      </p:sp>
    </p:spTree>
    <p:extLst>
      <p:ext uri="{BB962C8B-B14F-4D97-AF65-F5344CB8AC3E}">
        <p14:creationId xmlns:p14="http://schemas.microsoft.com/office/powerpoint/2010/main" val="2793180631"/>
      </p:ext>
    </p:extLst>
  </p:cSld>
  <p:clrMapOvr>
    <a:masterClrMapping/>
  </p:clrMapOvr>
  <mc:AlternateContent xmlns:mc="http://schemas.openxmlformats.org/markup-compatibility/2006" xmlns:p14="http://schemas.microsoft.com/office/powerpoint/2010/main">
    <mc:Choice Requires="p14">
      <p:transition spd="slow" p14:dur="2000" advTm="39999"/>
    </mc:Choice>
    <mc:Fallback xmlns="">
      <p:transition spd="slow" advTm="3999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980DB-A410-4FF5-BCF1-35C874705A41}"/>
              </a:ext>
            </a:extLst>
          </p:cNvPr>
          <p:cNvSpPr>
            <a:spLocks noGrp="1"/>
          </p:cNvSpPr>
          <p:nvPr>
            <p:ph type="title"/>
          </p:nvPr>
        </p:nvSpPr>
        <p:spPr>
          <a:xfrm>
            <a:off x="526768" y="391282"/>
            <a:ext cx="10348146" cy="797410"/>
          </a:xfrm>
        </p:spPr>
        <p:txBody>
          <a:bodyPr anchor="t">
            <a:normAutofit/>
          </a:bodyPr>
          <a:lstStyle/>
          <a:p>
            <a:r>
              <a:rPr lang="en-GB" sz="4400" b="1" dirty="0">
                <a:solidFill>
                  <a:schemeClr val="tx2">
                    <a:lumMod val="60000"/>
                    <a:lumOff val="40000"/>
                  </a:schemeClr>
                </a:solidFill>
              </a:rPr>
              <a:t>Paragraph 6.2</a:t>
            </a:r>
          </a:p>
        </p:txBody>
      </p:sp>
      <p:sp>
        <p:nvSpPr>
          <p:cNvPr id="3" name="Content Placeholder 2">
            <a:extLst>
              <a:ext uri="{FF2B5EF4-FFF2-40B4-BE49-F238E27FC236}">
                <a16:creationId xmlns:a16="http://schemas.microsoft.com/office/drawing/2014/main" id="{B74EA5D4-A427-448F-A6D6-F9B6FCDE986F}"/>
              </a:ext>
            </a:extLst>
          </p:cNvPr>
          <p:cNvSpPr>
            <a:spLocks noGrp="1"/>
          </p:cNvSpPr>
          <p:nvPr>
            <p:ph idx="1"/>
          </p:nvPr>
        </p:nvSpPr>
        <p:spPr>
          <a:xfrm>
            <a:off x="526768" y="1470489"/>
            <a:ext cx="9042802" cy="4769286"/>
          </a:xfrm>
        </p:spPr>
        <p:txBody>
          <a:bodyPr anchor="ctr">
            <a:normAutofit/>
          </a:bodyPr>
          <a:lstStyle/>
          <a:p>
            <a:pPr marL="0" indent="0">
              <a:lnSpc>
                <a:spcPct val="100000"/>
              </a:lnSpc>
              <a:buNone/>
            </a:pPr>
            <a:r>
              <a:rPr lang="en-GB" sz="2000" b="0" i="0" dirty="0">
                <a:solidFill>
                  <a:schemeClr val="tx2"/>
                </a:solidFill>
                <a:effectLst/>
                <a:latin typeface="open-sans"/>
              </a:rPr>
              <a:t>“You do not act in relation to a matter or particular aspect of it if you have a </a:t>
            </a:r>
            <a:r>
              <a:rPr lang="en-GB" sz="2000" b="0" i="1" u="none" strike="noStrike" dirty="0">
                <a:solidFill>
                  <a:schemeClr val="tx2"/>
                </a:solidFill>
                <a:effectLst/>
                <a:latin typeface="open-sans"/>
                <a:hlinkClick r:id="rId2">
                  <a:extLst>
                    <a:ext uri="{A12FA001-AC4F-418D-AE19-62706E023703}">
                      <ahyp:hlinkClr xmlns:ahyp="http://schemas.microsoft.com/office/drawing/2018/hyperlinkcolor" val="tx"/>
                    </a:ext>
                  </a:extLst>
                </a:hlinkClick>
              </a:rPr>
              <a:t>conflict of interest</a:t>
            </a:r>
            <a:r>
              <a:rPr lang="en-GB" sz="2000" b="0" i="0" dirty="0">
                <a:solidFill>
                  <a:schemeClr val="tx2"/>
                </a:solidFill>
                <a:effectLst/>
                <a:latin typeface="open-sans"/>
              </a:rPr>
              <a:t> or a significant risk of such a conflict in relation to that matter or aspect of it, unless:</a:t>
            </a:r>
          </a:p>
          <a:p>
            <a:pPr marL="0" indent="0">
              <a:lnSpc>
                <a:spcPct val="100000"/>
              </a:lnSpc>
              <a:buNone/>
            </a:pPr>
            <a:r>
              <a:rPr lang="en-GB" sz="2000" b="0" i="0" dirty="0">
                <a:solidFill>
                  <a:schemeClr val="tx2"/>
                </a:solidFill>
                <a:effectLst/>
                <a:latin typeface="open-sans"/>
              </a:rPr>
              <a:t>(a)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 </a:t>
            </a:r>
            <a:r>
              <a:rPr lang="en-GB" sz="2000" b="0" i="0" dirty="0">
                <a:solidFill>
                  <a:schemeClr val="tx2"/>
                </a:solidFill>
                <a:effectLst/>
                <a:latin typeface="open-sans"/>
              </a:rPr>
              <a:t>have a </a:t>
            </a:r>
            <a:r>
              <a:rPr lang="en-GB" sz="2000" b="0" i="1" u="none" strike="noStrike" dirty="0">
                <a:solidFill>
                  <a:schemeClr val="tx2"/>
                </a:solidFill>
                <a:effectLst/>
                <a:latin typeface="open-sans"/>
                <a:hlinkClick r:id="rId4">
                  <a:extLst>
                    <a:ext uri="{A12FA001-AC4F-418D-AE19-62706E023703}">
                      <ahyp:hlinkClr xmlns:ahyp="http://schemas.microsoft.com/office/drawing/2018/hyperlinkcolor" val="tx"/>
                    </a:ext>
                  </a:extLst>
                </a:hlinkClick>
              </a:rPr>
              <a:t>substantially common interest</a:t>
            </a:r>
            <a:r>
              <a:rPr lang="en-GB" sz="2000" b="0" i="0" dirty="0">
                <a:solidFill>
                  <a:schemeClr val="tx2"/>
                </a:solidFill>
                <a:effectLst/>
                <a:latin typeface="open-sans"/>
              </a:rPr>
              <a:t> in relation to the matter or the aspect of it, as appropriate; or</a:t>
            </a:r>
          </a:p>
          <a:p>
            <a:pPr marL="0" indent="0">
              <a:lnSpc>
                <a:spcPct val="100000"/>
              </a:lnSpc>
              <a:buNone/>
            </a:pPr>
            <a:r>
              <a:rPr lang="en-GB" sz="2000" b="0" i="0" dirty="0">
                <a:solidFill>
                  <a:schemeClr val="tx2"/>
                </a:solidFill>
                <a:effectLst/>
                <a:latin typeface="open-sans"/>
              </a:rPr>
              <a:t>(b)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are </a:t>
            </a:r>
            <a:r>
              <a:rPr lang="en-GB" sz="2000" b="0" i="1" u="none" strike="noStrike" dirty="0">
                <a:solidFill>
                  <a:schemeClr val="tx2"/>
                </a:solidFill>
                <a:effectLst/>
                <a:latin typeface="open-sans"/>
                <a:hlinkClick r:id="rId5">
                  <a:extLst>
                    <a:ext uri="{A12FA001-AC4F-418D-AE19-62706E023703}">
                      <ahyp:hlinkClr xmlns:ahyp="http://schemas.microsoft.com/office/drawing/2018/hyperlinkcolor" val="tx"/>
                    </a:ext>
                  </a:extLst>
                </a:hlinkClick>
              </a:rPr>
              <a:t>competing for the same objective</a:t>
            </a:r>
            <a:r>
              <a:rPr lang="en-GB" sz="2000" b="0" i="0" dirty="0">
                <a:solidFill>
                  <a:schemeClr val="tx2"/>
                </a:solidFill>
                <a:effectLst/>
                <a:latin typeface="open-sans"/>
              </a:rPr>
              <a:t>,</a:t>
            </a:r>
            <a:br>
              <a:rPr lang="en-GB" sz="2000" b="0" i="0" dirty="0">
                <a:solidFill>
                  <a:schemeClr val="tx2"/>
                </a:solidFill>
                <a:effectLst/>
                <a:latin typeface="open-sans"/>
              </a:rPr>
            </a:br>
            <a:br>
              <a:rPr lang="en-GB" sz="2000" b="0" i="0" dirty="0">
                <a:solidFill>
                  <a:schemeClr val="tx2"/>
                </a:solidFill>
                <a:effectLst/>
                <a:latin typeface="open-sans"/>
              </a:rPr>
            </a:br>
            <a:r>
              <a:rPr lang="en-GB" sz="2000" b="0" i="0" dirty="0">
                <a:solidFill>
                  <a:schemeClr val="tx2"/>
                </a:solidFill>
                <a:effectLst/>
                <a:latin typeface="open-sans"/>
              </a:rPr>
              <a:t>and the conditions below are met, namely that:</a:t>
            </a:r>
          </a:p>
          <a:p>
            <a:pPr marL="971550" lvl="1" indent="-514350">
              <a:lnSpc>
                <a:spcPct val="100000"/>
              </a:lnSpc>
              <a:buAutoNum type="romanLcParenBoth"/>
            </a:pPr>
            <a:r>
              <a:rPr lang="en-GB" sz="2000" b="0" i="0" dirty="0">
                <a:solidFill>
                  <a:schemeClr val="tx2"/>
                </a:solidFill>
                <a:effectLst/>
                <a:latin typeface="open-sans"/>
              </a:rPr>
              <a:t>all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have given informed consent, given or evidenced in writing, to you acting;</a:t>
            </a:r>
          </a:p>
          <a:p>
            <a:pPr marL="971550" lvl="1" indent="-514350">
              <a:lnSpc>
                <a:spcPct val="100000"/>
              </a:lnSpc>
              <a:buAutoNum type="romanLcParenBoth"/>
            </a:pPr>
            <a:r>
              <a:rPr lang="en-GB" sz="2000" b="0" i="0" dirty="0">
                <a:solidFill>
                  <a:schemeClr val="tx2"/>
                </a:solidFill>
                <a:effectLst/>
                <a:latin typeface="open-sans"/>
              </a:rPr>
              <a:t>where appropriate, you put in place effective safeguards to protect your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 confidential information; and</a:t>
            </a:r>
          </a:p>
          <a:p>
            <a:pPr marL="971550" lvl="1" indent="-514350">
              <a:lnSpc>
                <a:spcPct val="100000"/>
              </a:lnSpc>
              <a:buAutoNum type="romanLcParenBoth"/>
            </a:pPr>
            <a:r>
              <a:rPr lang="en-GB" sz="2000" b="0" i="0" dirty="0">
                <a:solidFill>
                  <a:schemeClr val="tx2"/>
                </a:solidFill>
                <a:effectLst/>
                <a:latin typeface="open-sans"/>
              </a:rPr>
              <a:t>you are satisfied it is reasonable for you to act for all the </a:t>
            </a:r>
            <a:r>
              <a:rPr lang="en-GB" sz="2000" b="0" i="1" u="none" strike="noStrike" dirty="0">
                <a:solidFill>
                  <a:schemeClr val="tx2"/>
                </a:solidFill>
                <a:effectLst/>
                <a:latin typeface="open-sans"/>
                <a:hlinkClick r:id="rId3">
                  <a:extLst>
                    <a:ext uri="{A12FA001-AC4F-418D-AE19-62706E023703}">
                      <ahyp:hlinkClr xmlns:ahyp="http://schemas.microsoft.com/office/drawing/2018/hyperlinkcolor" val="tx"/>
                    </a:ext>
                  </a:extLst>
                </a:hlinkClick>
              </a:rPr>
              <a:t>clients</a:t>
            </a:r>
            <a:r>
              <a:rPr lang="en-GB" sz="2000" b="0" i="0" dirty="0">
                <a:solidFill>
                  <a:schemeClr val="tx2"/>
                </a:solidFill>
                <a:effectLst/>
                <a:latin typeface="open-sans"/>
              </a:rPr>
              <a:t>.”</a:t>
            </a:r>
          </a:p>
          <a:p>
            <a:pPr marL="0" indent="0">
              <a:lnSpc>
                <a:spcPct val="100000"/>
              </a:lnSpc>
              <a:buNone/>
            </a:pPr>
            <a:endParaRPr lang="en-GB" sz="1500" dirty="0">
              <a:solidFill>
                <a:schemeClr val="tx2"/>
              </a:solidFill>
            </a:endParaRPr>
          </a:p>
        </p:txBody>
      </p:sp>
    </p:spTree>
    <p:extLst>
      <p:ext uri="{BB962C8B-B14F-4D97-AF65-F5344CB8AC3E}">
        <p14:creationId xmlns:p14="http://schemas.microsoft.com/office/powerpoint/2010/main" val="1294099519"/>
      </p:ext>
    </p:extLst>
  </p:cSld>
  <p:clrMapOvr>
    <a:masterClrMapping/>
  </p:clrMapOvr>
  <mc:AlternateContent xmlns:mc="http://schemas.openxmlformats.org/markup-compatibility/2006" xmlns:p14="http://schemas.microsoft.com/office/powerpoint/2010/main">
    <mc:Choice Requires="p14">
      <p:transition spd="slow" p14:dur="2000" advTm="154968"/>
    </mc:Choice>
    <mc:Fallback xmlns="">
      <p:transition spd="slow" advTm="15496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639FD-FC61-47ED-A788-2CF7A09DC5E4}"/>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Conflicts Questions</a:t>
            </a:r>
          </a:p>
        </p:txBody>
      </p:sp>
      <p:sp>
        <p:nvSpPr>
          <p:cNvPr id="4" name="Content Placeholder 3">
            <a:extLst>
              <a:ext uri="{FF2B5EF4-FFF2-40B4-BE49-F238E27FC236}">
                <a16:creationId xmlns:a16="http://schemas.microsoft.com/office/drawing/2014/main" id="{0416D61E-CF74-9A79-28B7-1DC504BCA893}"/>
              </a:ext>
            </a:extLst>
          </p:cNvPr>
          <p:cNvSpPr>
            <a:spLocks noGrp="1"/>
          </p:cNvSpPr>
          <p:nvPr>
            <p:ph idx="1"/>
          </p:nvPr>
        </p:nvSpPr>
        <p:spPr>
          <a:xfrm>
            <a:off x="481801" y="1349706"/>
            <a:ext cx="10145941" cy="5010837"/>
          </a:xfrm>
        </p:spPr>
        <p:txBody>
          <a:bodyPr>
            <a:normAutofit/>
          </a:bodyPr>
          <a:lstStyle/>
          <a:p>
            <a:pPr marL="0" indent="0">
              <a:buNone/>
            </a:pPr>
            <a:r>
              <a:rPr lang="en-GB" sz="2400" dirty="0">
                <a:effectLst/>
                <a:ea typeface="DengXian" panose="02010600030101010101" pitchFamily="2" charset="-122"/>
                <a:cs typeface="Times New Roman" panose="02020603050405020304" pitchFamily="18" charset="0"/>
              </a:rPr>
              <a:t>Helen has just been refused planning permission from the local planning authority to build an extension to her house. Helen asks Duncan, a solicitor, to act for her in appealing against the refusal. Duncan is a member of the local planning committee.  Which ONE of the following statements is CORRECT?</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puts effective safeguards in place to protect Helen’s confidential information</a:t>
            </a:r>
          </a:p>
          <a:p>
            <a:pPr>
              <a:buAutoNum type="alphaUcPeriod"/>
            </a:pPr>
            <a:r>
              <a:rPr lang="en-GB" sz="2400" dirty="0">
                <a:ea typeface="DengXian" panose="02010600030101010101" pitchFamily="2" charset="-122"/>
                <a:cs typeface="Times New Roman" panose="02020603050405020304" pitchFamily="18" charset="0"/>
              </a:rPr>
              <a:t>Duncan cannot act for Helen</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that he informs her of his membership of the planning committee</a:t>
            </a:r>
          </a:p>
          <a:p>
            <a:pPr>
              <a:buAutoNum type="alphaUcPeriod"/>
            </a:pPr>
            <a:r>
              <a:rPr lang="en-GB" sz="2400" dirty="0">
                <a:effectLst/>
                <a:ea typeface="DengXian" panose="02010600030101010101" pitchFamily="2" charset="-122"/>
                <a:cs typeface="Times New Roman" panose="02020603050405020304" pitchFamily="18" charset="0"/>
              </a:rPr>
              <a:t>Duncan can act for Helen provided they have a ‘substantially common interest</a:t>
            </a:r>
            <a:endParaRPr lang="en-GB" sz="2400" dirty="0"/>
          </a:p>
        </p:txBody>
      </p:sp>
    </p:spTree>
    <p:extLst>
      <p:ext uri="{BB962C8B-B14F-4D97-AF65-F5344CB8AC3E}">
        <p14:creationId xmlns:p14="http://schemas.microsoft.com/office/powerpoint/2010/main" val="3260428323"/>
      </p:ext>
    </p:extLst>
  </p:cSld>
  <p:clrMapOvr>
    <a:masterClrMapping/>
  </p:clrMapOvr>
  <mc:AlternateContent xmlns:mc="http://schemas.openxmlformats.org/markup-compatibility/2006" xmlns:p14="http://schemas.microsoft.com/office/powerpoint/2010/main">
    <mc:Choice Requires="p14">
      <p:transition spd="slow" p14:dur="2000" advTm="44434"/>
    </mc:Choice>
    <mc:Fallback xmlns="">
      <p:transition spd="slow" advTm="4443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BAD19-F403-7884-33FD-9DEF374F01FE}"/>
              </a:ext>
            </a:extLst>
          </p:cNvPr>
          <p:cNvSpPr>
            <a:spLocks noGrp="1"/>
          </p:cNvSpPr>
          <p:nvPr>
            <p:ph type="title"/>
          </p:nvPr>
        </p:nvSpPr>
        <p:spPr>
          <a:xfrm>
            <a:off x="470300" y="149525"/>
            <a:ext cx="8596668" cy="782128"/>
          </a:xfrm>
        </p:spPr>
        <p:txBody>
          <a:bodyPr/>
          <a:lstStyle/>
          <a:p>
            <a:r>
              <a:rPr lang="en-GB" dirty="0"/>
              <a:t>Conflict question</a:t>
            </a:r>
          </a:p>
        </p:txBody>
      </p:sp>
      <p:sp>
        <p:nvSpPr>
          <p:cNvPr id="3" name="Content Placeholder 2">
            <a:extLst>
              <a:ext uri="{FF2B5EF4-FFF2-40B4-BE49-F238E27FC236}">
                <a16:creationId xmlns:a16="http://schemas.microsoft.com/office/drawing/2014/main" id="{DD60FA13-F00E-5BC9-9B33-313AFCFD855C}"/>
              </a:ext>
            </a:extLst>
          </p:cNvPr>
          <p:cNvSpPr>
            <a:spLocks noGrp="1"/>
          </p:cNvSpPr>
          <p:nvPr>
            <p:ph idx="1"/>
          </p:nvPr>
        </p:nvSpPr>
        <p:spPr>
          <a:xfrm>
            <a:off x="349530" y="926457"/>
            <a:ext cx="9185534" cy="5514600"/>
          </a:xfrm>
        </p:spPr>
        <p:txBody>
          <a:bodyPr>
            <a:normAutofit fontScale="92500" lnSpcReduction="20000"/>
          </a:bodyPr>
          <a:lstStyle/>
          <a:p>
            <a:pPr marL="0" marR="5080" indent="0">
              <a:lnSpc>
                <a:spcPct val="115000"/>
              </a:lnSpc>
              <a:spcAft>
                <a:spcPts val="1350"/>
              </a:spcAft>
              <a:buNone/>
            </a:pPr>
            <a:r>
              <a:rPr lang="en-GB" sz="2200" kern="100" dirty="0">
                <a:effectLst/>
                <a:ea typeface="DengXian" panose="02010600030101010101" pitchFamily="2" charset="-122"/>
                <a:cs typeface="Times New Roman" panose="02020603050405020304" pitchFamily="18" charset="0"/>
              </a:rPr>
              <a:t>You are the senior partner in a firm of solicitors. A junior solicitor in your firm’s Manchester  office is approached by a client, Malcolm, to act for him in defending a civil action for breach of contract brought against him by Khalid. A junior solicitor in your firm’s Leeds office is already acting for Khalid in relation to the same matter.</a:t>
            </a:r>
          </a:p>
          <a:p>
            <a:pPr marL="0" indent="0">
              <a:lnSpc>
                <a:spcPct val="105000"/>
              </a:lnSpc>
              <a:spcAft>
                <a:spcPts val="2105"/>
              </a:spcAft>
              <a:buNone/>
            </a:pPr>
            <a:r>
              <a:rPr lang="en-GB" sz="2200" b="1" kern="100" dirty="0">
                <a:effectLst/>
                <a:ea typeface="Arial" panose="020B0604020202020204" pitchFamily="34" charset="0"/>
                <a:cs typeface="Times New Roman" panose="02020603050405020304" pitchFamily="18"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342900" marR="3810" lvl="0" indent="-342900">
              <a:lnSpc>
                <a:spcPct val="107000"/>
              </a:lnSpc>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should refuse to accept instructions from Malcolm.</a:t>
            </a:r>
          </a:p>
          <a:p>
            <a:pPr marL="342900" marR="3810" lvl="0" indent="-342900">
              <a:lnSpc>
                <a:spcPct val="107000"/>
              </a:lnSpc>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Khalid gives written consent to your firm acting.</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as the ‘substantially common interest’ exception applies.</a:t>
            </a:r>
          </a:p>
          <a:p>
            <a:pPr marL="342900" marR="5080" lvl="0" indent="-342900">
              <a:lnSpc>
                <a:spcPct val="105000"/>
              </a:lnSpc>
              <a:spcAft>
                <a:spcPts val="2105"/>
              </a:spcAft>
              <a:buFont typeface="Arial" panose="020B0604020202020204" pitchFamily="34" charset="0"/>
              <a:buAutoNum type="alphaUcPeriod"/>
            </a:pPr>
            <a:r>
              <a:rPr lang="en-GB" sz="2200" kern="100" dirty="0">
                <a:effectLst/>
                <a:ea typeface="Arial" panose="020B0604020202020204" pitchFamily="34" charset="0"/>
                <a:cs typeface="Times New Roman" panose="02020603050405020304" pitchFamily="18" charset="0"/>
              </a:rPr>
              <a:t>Your firm can accept the instructions from Malcolm provided that you ensure that the two junior solicitors are not supervised by the same person.</a:t>
            </a:r>
          </a:p>
          <a:p>
            <a:pPr marL="0" indent="0">
              <a:buNone/>
            </a:pPr>
            <a:endParaRPr lang="en-GB" dirty="0"/>
          </a:p>
        </p:txBody>
      </p:sp>
    </p:spTree>
    <p:extLst>
      <p:ext uri="{BB962C8B-B14F-4D97-AF65-F5344CB8AC3E}">
        <p14:creationId xmlns:p14="http://schemas.microsoft.com/office/powerpoint/2010/main" val="31284046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8EFC-F7BF-D59D-284C-A5AA758DA18F}"/>
              </a:ext>
            </a:extLst>
          </p:cNvPr>
          <p:cNvSpPr>
            <a:spLocks noGrp="1"/>
          </p:cNvSpPr>
          <p:nvPr>
            <p:ph type="title"/>
          </p:nvPr>
        </p:nvSpPr>
        <p:spPr>
          <a:xfrm>
            <a:off x="366783" y="156238"/>
            <a:ext cx="8596668" cy="752411"/>
          </a:xfrm>
        </p:spPr>
        <p:txBody>
          <a:bodyPr/>
          <a:lstStyle/>
          <a:p>
            <a:r>
              <a:rPr lang="en-GB" dirty="0"/>
              <a:t>Conflict Question</a:t>
            </a:r>
          </a:p>
        </p:txBody>
      </p:sp>
      <p:sp>
        <p:nvSpPr>
          <p:cNvPr id="3" name="Content Placeholder 2">
            <a:extLst>
              <a:ext uri="{FF2B5EF4-FFF2-40B4-BE49-F238E27FC236}">
                <a16:creationId xmlns:a16="http://schemas.microsoft.com/office/drawing/2014/main" id="{F39A21D0-6FF6-282A-90E9-338D129DD3E4}"/>
              </a:ext>
            </a:extLst>
          </p:cNvPr>
          <p:cNvSpPr>
            <a:spLocks noGrp="1"/>
          </p:cNvSpPr>
          <p:nvPr>
            <p:ph idx="1"/>
          </p:nvPr>
        </p:nvSpPr>
        <p:spPr>
          <a:xfrm>
            <a:off x="303521" y="777081"/>
            <a:ext cx="9852645" cy="5474195"/>
          </a:xfrm>
        </p:spPr>
        <p:txBody>
          <a:bodyPr>
            <a:noAutofit/>
          </a:bodyPr>
          <a:lstStyle/>
          <a:p>
            <a:pPr marL="0" indent="0">
              <a:lnSpc>
                <a:spcPct val="115000"/>
              </a:lnSpc>
              <a:spcAft>
                <a:spcPts val="800"/>
              </a:spcAft>
              <a:buNone/>
            </a:pPr>
            <a:r>
              <a:rPr lang="en-GB" sz="1600" kern="100" dirty="0">
                <a:effectLst/>
                <a:ea typeface="Arial" panose="020B0604020202020204" pitchFamily="34" charset="0"/>
                <a:cs typeface="Times New Roman" panose="02020603050405020304" pitchFamily="18" charset="0"/>
              </a:rPr>
              <a:t>You act for Fanshawe Refrigeration Services (‘FRS’), a commercial refrigeration </a:t>
            </a:r>
            <a:r>
              <a:rPr lang="en-GB" sz="1600" kern="100" dirty="0">
                <a:effectLst/>
                <a:ea typeface="DengXian" panose="02010600030101010101" pitchFamily="2" charset="-122"/>
                <a:cs typeface="Times New Roman" panose="02020603050405020304" pitchFamily="18" charset="0"/>
              </a:rPr>
              <a:t>servicing company, in all aspects of its legal work. Earlier this year, you drafted a new standard contract on behalf of FRS for customers who have their fridge and freezer units serviced and repaired by FRS. </a:t>
            </a:r>
          </a:p>
          <a:p>
            <a:pPr marL="0" indent="0">
              <a:lnSpc>
                <a:spcPct val="115000"/>
              </a:lnSpc>
              <a:spcAft>
                <a:spcPts val="800"/>
              </a:spcAft>
              <a:buNone/>
            </a:pPr>
            <a:r>
              <a:rPr lang="en-GB" sz="1600" kern="100" dirty="0">
                <a:effectLst/>
                <a:ea typeface="DengXian" panose="02010600030101010101" pitchFamily="2" charset="-122"/>
                <a:cs typeface="Times New Roman" panose="02020603050405020304" pitchFamily="18" charset="0"/>
              </a:rPr>
              <a:t>A long-</a:t>
            </a:r>
            <a:r>
              <a:rPr lang="en-GB" sz="1600" kern="100" dirty="0">
                <a:effectLst/>
                <a:ea typeface="Arial" panose="020B0604020202020204" pitchFamily="34" charset="0"/>
                <a:cs typeface="Times New Roman" panose="02020603050405020304" pitchFamily="18" charset="0"/>
              </a:rPr>
              <a:t>standing client of yours, </a:t>
            </a:r>
            <a:r>
              <a:rPr lang="en-GB" sz="1600" kern="100" dirty="0" err="1">
                <a:effectLst/>
                <a:ea typeface="Arial" panose="020B0604020202020204" pitchFamily="34" charset="0"/>
                <a:cs typeface="Times New Roman" panose="02020603050405020304" pitchFamily="18" charset="0"/>
              </a:rPr>
              <a:t>Matlocks</a:t>
            </a:r>
            <a:r>
              <a:rPr lang="en-GB" sz="1600" kern="100" dirty="0">
                <a:effectLst/>
                <a:ea typeface="Arial" panose="020B0604020202020204" pitchFamily="34" charset="0"/>
                <a:cs typeface="Times New Roman" panose="02020603050405020304" pitchFamily="18" charset="0"/>
              </a:rPr>
              <a:t> Meats Ltd (‘MML’), wishes to instruct you to </a:t>
            </a:r>
            <a:r>
              <a:rPr lang="en-GB" sz="1600" kern="100" dirty="0">
                <a:effectLst/>
                <a:ea typeface="DengXian" panose="02010600030101010101" pitchFamily="2" charset="-122"/>
                <a:cs typeface="Times New Roman" panose="02020603050405020304" pitchFamily="18" charset="0"/>
              </a:rPr>
              <a:t>bring an action against FRS for breach of the contract that resulted in damage to its stock following a recent service of one of its freezer units by FRS. </a:t>
            </a:r>
          </a:p>
          <a:p>
            <a:pPr marL="0" indent="0">
              <a:lnSpc>
                <a:spcPct val="104000"/>
              </a:lnSpc>
              <a:spcAft>
                <a:spcPts val="25"/>
              </a:spcAft>
              <a:buNone/>
            </a:pPr>
            <a:r>
              <a:rPr lang="en-GB" sz="1600" b="1" kern="100" dirty="0">
                <a:effectLst/>
                <a:ea typeface="Arial" panose="020B0604020202020204" pitchFamily="34" charset="0"/>
                <a:cs typeface="Times New Roman" panose="02020603050405020304" pitchFamily="18" charset="0"/>
              </a:rPr>
              <a:t>Which ONE of the following statements is CORRECT?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4000"/>
              </a:lnSpc>
              <a:spcAft>
                <a:spcPts val="80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an ‘own interest’ conflict between you and MML.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If you obtain written consent from FRS and MML, your firm may act for MML provided that effective safeguards are put in place to protect the clients’ confidential information and you are satisfied that it is reasonable to act for both clients.  </a:t>
            </a:r>
            <a:r>
              <a:rPr lang="en-GB" sz="1600" b="1" kern="100" dirty="0">
                <a:effectLst/>
                <a:ea typeface="Arial" panose="020B0604020202020204" pitchFamily="34" charset="0"/>
                <a:cs typeface="Times New Roman" panose="02020603050405020304" pitchFamily="18" charset="0"/>
              </a:rPr>
              <a:t> </a:t>
            </a:r>
            <a:endParaRPr lang="en-GB" sz="1600" kern="100" dirty="0">
              <a:effectLst/>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u="none" strike="noStrike" kern="100" dirty="0">
                <a:effectLst/>
                <a:uFill>
                  <a:solidFill>
                    <a:srgbClr val="000000"/>
                  </a:solidFill>
                </a:uFill>
                <a:ea typeface="Arial" panose="020B0604020202020204" pitchFamily="34" charset="0"/>
                <a:cs typeface="Arial" panose="020B0604020202020204" pitchFamily="34" charset="0"/>
              </a:rPr>
              <a:t>You cannot act for MML in this matter because there is a conflict of interest between FRS and MML and you are not able to reply on the exceptions contained in Paragraph 6.2 of the Codes. </a:t>
            </a:r>
            <a:r>
              <a:rPr lang="en-GB" sz="1600" b="1" kern="100" dirty="0">
                <a:effectLst/>
                <a:ea typeface="Arial" panose="020B0604020202020204" pitchFamily="34" charset="0"/>
                <a:cs typeface="Times New Roman" panose="02020603050405020304" pitchFamily="18" charset="0"/>
              </a:rPr>
              <a:t> </a:t>
            </a:r>
            <a:endParaRPr lang="en-GB" sz="1600" b="1" kern="100" dirty="0">
              <a:ea typeface="DengXian" panose="02010600030101010101" pitchFamily="2" charset="-122"/>
              <a:cs typeface="Times New Roman" panose="02020603050405020304" pitchFamily="18" charset="0"/>
            </a:endParaRPr>
          </a:p>
          <a:p>
            <a:pPr marL="342900" lvl="0" indent="-342900" algn="just" fontAlgn="base">
              <a:lnSpc>
                <a:spcPct val="103000"/>
              </a:lnSpc>
              <a:spcAft>
                <a:spcPts val="20"/>
              </a:spcAft>
              <a:buClr>
                <a:srgbClr val="000000"/>
              </a:buClr>
              <a:buSzPts val="1200"/>
              <a:buFont typeface="+mj-lt"/>
              <a:buAutoNum type="alphaUcPeriod"/>
            </a:pPr>
            <a:r>
              <a:rPr lang="en-GB" sz="1600" dirty="0">
                <a:effectLst/>
                <a:ea typeface="DengXian" panose="02010600030101010101" pitchFamily="2" charset="-122"/>
                <a:cs typeface="Times New Roman" panose="02020603050405020304" pitchFamily="18" charset="0"/>
              </a:rPr>
              <a:t>If FRS was a former rather than a current client, it would make no difference to the position under Paragraph 6.2 of the Codes.</a:t>
            </a:r>
            <a:r>
              <a:rPr lang="en-GB" sz="1600" b="1" dirty="0">
                <a:effectLst/>
                <a:ea typeface="Arial" panose="020B0604020202020204" pitchFamily="34" charset="0"/>
              </a:rPr>
              <a:t> </a:t>
            </a:r>
            <a:endParaRPr lang="en-GB" sz="1600" dirty="0"/>
          </a:p>
        </p:txBody>
      </p:sp>
    </p:spTree>
    <p:extLst>
      <p:ext uri="{BB962C8B-B14F-4D97-AF65-F5344CB8AC3E}">
        <p14:creationId xmlns:p14="http://schemas.microsoft.com/office/powerpoint/2010/main" val="330671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3A54-6FB9-4561-8237-813B95E43D1E}"/>
              </a:ext>
            </a:extLst>
          </p:cNvPr>
          <p:cNvSpPr>
            <a:spLocks noGrp="1"/>
          </p:cNvSpPr>
          <p:nvPr>
            <p:ph type="title"/>
          </p:nvPr>
        </p:nvSpPr>
        <p:spPr/>
        <p:txBody>
          <a:bodyPr/>
          <a:lstStyle/>
          <a:p>
            <a:r>
              <a:rPr lang="en-GB" dirty="0"/>
              <a:t>Money Laundering </a:t>
            </a:r>
          </a:p>
        </p:txBody>
      </p:sp>
      <p:sp>
        <p:nvSpPr>
          <p:cNvPr id="3" name="Text Placeholder 2">
            <a:extLst>
              <a:ext uri="{FF2B5EF4-FFF2-40B4-BE49-F238E27FC236}">
                <a16:creationId xmlns:a16="http://schemas.microsoft.com/office/drawing/2014/main" id="{81D9EB3E-B246-3510-E312-53AE657FB6B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70525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9C71-7383-46F1-95BB-0180030048B2}"/>
              </a:ext>
            </a:extLst>
          </p:cNvPr>
          <p:cNvSpPr>
            <a:spLocks noGrp="1"/>
          </p:cNvSpPr>
          <p:nvPr>
            <p:ph type="title"/>
          </p:nvPr>
        </p:nvSpPr>
        <p:spPr/>
        <p:txBody>
          <a:bodyPr/>
          <a:lstStyle/>
          <a:p>
            <a:r>
              <a:rPr lang="en-GB" dirty="0"/>
              <a:t>Money Laundering Legislation</a:t>
            </a:r>
          </a:p>
        </p:txBody>
      </p:sp>
      <p:sp>
        <p:nvSpPr>
          <p:cNvPr id="3" name="Content Placeholder 2">
            <a:extLst>
              <a:ext uri="{FF2B5EF4-FFF2-40B4-BE49-F238E27FC236}">
                <a16:creationId xmlns:a16="http://schemas.microsoft.com/office/drawing/2014/main" id="{D093C445-AC8A-4E8B-85C5-BE894CB5E711}"/>
              </a:ext>
            </a:extLst>
          </p:cNvPr>
          <p:cNvSpPr>
            <a:spLocks noGrp="1"/>
          </p:cNvSpPr>
          <p:nvPr>
            <p:ph idx="1"/>
          </p:nvPr>
        </p:nvSpPr>
        <p:spPr>
          <a:xfrm>
            <a:off x="596820" y="1488613"/>
            <a:ext cx="8596668" cy="3880773"/>
          </a:xfrm>
        </p:spPr>
        <p:txBody>
          <a:bodyPr/>
          <a:lstStyle/>
          <a:p>
            <a:r>
              <a:rPr lang="en-GB" sz="2800" dirty="0"/>
              <a:t>Money Laundering, Terrorist Financing and Transfer of Funds (Information on the Payer) Regulations 2017</a:t>
            </a:r>
          </a:p>
          <a:p>
            <a:pPr marL="0" indent="0">
              <a:buNone/>
            </a:pPr>
            <a:endParaRPr lang="en-GB" sz="2800" dirty="0"/>
          </a:p>
          <a:p>
            <a:r>
              <a:rPr lang="en-GB" sz="2800" dirty="0"/>
              <a:t>Proceeds of Crime Act 2002 (as amended</a:t>
            </a:r>
            <a:r>
              <a:rPr lang="en-GB" b="1" dirty="0"/>
              <a:t>)</a:t>
            </a:r>
          </a:p>
        </p:txBody>
      </p:sp>
    </p:spTree>
    <p:extLst>
      <p:ext uri="{BB962C8B-B14F-4D97-AF65-F5344CB8AC3E}">
        <p14:creationId xmlns:p14="http://schemas.microsoft.com/office/powerpoint/2010/main" val="2975747133"/>
      </p:ext>
    </p:extLst>
  </p:cSld>
  <p:clrMapOvr>
    <a:masterClrMapping/>
  </p:clrMapOvr>
  <mc:AlternateContent xmlns:mc="http://schemas.openxmlformats.org/markup-compatibility/2006" xmlns:p14="http://schemas.microsoft.com/office/powerpoint/2010/main">
    <mc:Choice Requires="p14">
      <p:transition spd="slow" p14:dur="2000" advTm="77680"/>
    </mc:Choice>
    <mc:Fallback xmlns="">
      <p:transition spd="slow" advTm="7768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0308-2E09-403A-BB2A-040EF2494A8A}"/>
              </a:ext>
            </a:extLst>
          </p:cNvPr>
          <p:cNvSpPr>
            <a:spLocks noGrp="1"/>
          </p:cNvSpPr>
          <p:nvPr>
            <p:ph type="title"/>
          </p:nvPr>
        </p:nvSpPr>
        <p:spPr>
          <a:xfrm>
            <a:off x="838201" y="559813"/>
            <a:ext cx="10348146" cy="1283471"/>
          </a:xfrm>
        </p:spPr>
        <p:txBody>
          <a:bodyPr anchor="t">
            <a:normAutofit/>
          </a:bodyPr>
          <a:lstStyle/>
          <a:p>
            <a:r>
              <a:rPr lang="en-GB" sz="4100">
                <a:solidFill>
                  <a:schemeClr val="tx2"/>
                </a:solidFill>
              </a:rPr>
              <a:t>Anti Money Laundering Due Diligence </a:t>
            </a:r>
          </a:p>
        </p:txBody>
      </p:sp>
      <p:graphicFrame>
        <p:nvGraphicFramePr>
          <p:cNvPr id="5" name="Content Placeholder 2">
            <a:extLst>
              <a:ext uri="{FF2B5EF4-FFF2-40B4-BE49-F238E27FC236}">
                <a16:creationId xmlns:a16="http://schemas.microsoft.com/office/drawing/2014/main" id="{B32169D2-9968-4C24-94BC-E1EF72DC4703}"/>
              </a:ext>
            </a:extLst>
          </p:cNvPr>
          <p:cNvGraphicFramePr>
            <a:graphicFrameLocks noGrp="1"/>
          </p:cNvGraphicFramePr>
          <p:nvPr>
            <p:ph idx="1"/>
            <p:extLst>
              <p:ext uri="{D42A27DB-BD31-4B8C-83A1-F6EECF244321}">
                <p14:modId xmlns:p14="http://schemas.microsoft.com/office/powerpoint/2010/main" val="861275139"/>
              </p:ext>
            </p:extLst>
          </p:nvPr>
        </p:nvGraphicFramePr>
        <p:xfrm>
          <a:off x="760196" y="1528525"/>
          <a:ext cx="10156531" cy="3561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hlinkClick r:id="rId7"/>
            <a:extLst>
              <a:ext uri="{FF2B5EF4-FFF2-40B4-BE49-F238E27FC236}">
                <a16:creationId xmlns:a16="http://schemas.microsoft.com/office/drawing/2014/main" id="{FFC6BF59-8F68-1914-5F77-6EBB6FC83AA0}"/>
              </a:ext>
            </a:extLst>
          </p:cNvPr>
          <p:cNvSpPr txBox="1"/>
          <p:nvPr/>
        </p:nvSpPr>
        <p:spPr>
          <a:xfrm>
            <a:off x="1197268" y="5506635"/>
            <a:ext cx="6094878" cy="923330"/>
          </a:xfrm>
          <a:prstGeom prst="rect">
            <a:avLst/>
          </a:prstGeom>
          <a:noFill/>
        </p:spPr>
        <p:txBody>
          <a:bodyPr wrap="square">
            <a:spAutoFit/>
          </a:bodyPr>
          <a:lstStyle/>
          <a:p>
            <a:r>
              <a:rPr lang="en-GB" dirty="0">
                <a:hlinkClick r:id="rId7"/>
              </a:rPr>
              <a:t>Your responsibilities under money laundering supervision - GOV.UK (www.gov.uk)</a:t>
            </a:r>
            <a:endParaRPr lang="en-GB" dirty="0"/>
          </a:p>
          <a:p>
            <a:endParaRPr lang="en-GB" dirty="0"/>
          </a:p>
        </p:txBody>
      </p:sp>
    </p:spTree>
    <p:extLst>
      <p:ext uri="{BB962C8B-B14F-4D97-AF65-F5344CB8AC3E}">
        <p14:creationId xmlns:p14="http://schemas.microsoft.com/office/powerpoint/2010/main" val="497956220"/>
      </p:ext>
    </p:extLst>
  </p:cSld>
  <p:clrMapOvr>
    <a:masterClrMapping/>
  </p:clrMapOvr>
  <mc:AlternateContent xmlns:mc="http://schemas.openxmlformats.org/markup-compatibility/2006" xmlns:p14="http://schemas.microsoft.com/office/powerpoint/2010/main">
    <mc:Choice Requires="p14">
      <p:transition spd="slow" p14:dur="2000" advTm="130741"/>
    </mc:Choice>
    <mc:Fallback xmlns="">
      <p:transition spd="slow" advTm="13074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E13A-963B-49C9-A307-B960A954F0D1}"/>
              </a:ext>
            </a:extLst>
          </p:cNvPr>
          <p:cNvSpPr>
            <a:spLocks noGrp="1"/>
          </p:cNvSpPr>
          <p:nvPr>
            <p:ph type="title"/>
          </p:nvPr>
        </p:nvSpPr>
        <p:spPr>
          <a:xfrm>
            <a:off x="441384" y="457574"/>
            <a:ext cx="8291136" cy="790382"/>
          </a:xfrm>
        </p:spPr>
        <p:txBody>
          <a:bodyPr anchor="t">
            <a:normAutofit/>
          </a:bodyPr>
          <a:lstStyle/>
          <a:p>
            <a:r>
              <a:rPr lang="en-GB" dirty="0">
                <a:solidFill>
                  <a:schemeClr val="tx2"/>
                </a:solidFill>
              </a:rPr>
              <a:t>Reminder of Legal Terminology  </a:t>
            </a:r>
          </a:p>
        </p:txBody>
      </p:sp>
      <p:sp>
        <p:nvSpPr>
          <p:cNvPr id="3" name="Content Placeholder 2">
            <a:extLst>
              <a:ext uri="{FF2B5EF4-FFF2-40B4-BE49-F238E27FC236}">
                <a16:creationId xmlns:a16="http://schemas.microsoft.com/office/drawing/2014/main" id="{B7E8B1E0-D964-43F6-821F-4BFB8CDBADC4}"/>
              </a:ext>
            </a:extLst>
          </p:cNvPr>
          <p:cNvSpPr>
            <a:spLocks noGrp="1"/>
          </p:cNvSpPr>
          <p:nvPr>
            <p:ph idx="1"/>
          </p:nvPr>
        </p:nvSpPr>
        <p:spPr>
          <a:xfrm>
            <a:off x="316643" y="1391728"/>
            <a:ext cx="8953878" cy="5595293"/>
          </a:xfrm>
        </p:spPr>
        <p:txBody>
          <a:bodyPr anchor="b">
            <a:normAutofit/>
          </a:bodyPr>
          <a:lstStyle/>
          <a:p>
            <a:r>
              <a:rPr lang="en-GB" sz="2000" b="1" dirty="0">
                <a:solidFill>
                  <a:schemeClr val="tx2"/>
                </a:solidFill>
              </a:rPr>
              <a:t>Act for </a:t>
            </a:r>
            <a:r>
              <a:rPr lang="en-GB" sz="2000" dirty="0">
                <a:solidFill>
                  <a:schemeClr val="tx2"/>
                </a:solidFill>
              </a:rPr>
              <a:t>– law firms ‘act for’ clients by carrying out work on their behalf</a:t>
            </a:r>
          </a:p>
          <a:p>
            <a:r>
              <a:rPr lang="en-GB" sz="2000" b="1" dirty="0">
                <a:solidFill>
                  <a:schemeClr val="tx2"/>
                </a:solidFill>
              </a:rPr>
              <a:t>Matter</a:t>
            </a:r>
            <a:r>
              <a:rPr lang="en-GB" sz="2000" dirty="0">
                <a:solidFill>
                  <a:schemeClr val="tx2"/>
                </a:solidFill>
              </a:rPr>
              <a:t> – a piece of work that the client has asked to be carried out. One client may have a number of different matters. Each file dealing with one property will be a matter.</a:t>
            </a:r>
          </a:p>
          <a:p>
            <a:r>
              <a:rPr lang="en-GB" sz="2000" b="1" dirty="0"/>
              <a:t>Attendance</a:t>
            </a:r>
            <a:r>
              <a:rPr lang="en-GB" sz="2000" dirty="0"/>
              <a:t> – a period of contact with a client or other person not employed by the firm</a:t>
            </a:r>
          </a:p>
          <a:p>
            <a:r>
              <a:rPr lang="en-GB" sz="2000" b="1" dirty="0"/>
              <a:t>Telephone attendance: t</a:t>
            </a:r>
            <a:r>
              <a:rPr lang="en-GB" sz="2000" dirty="0"/>
              <a:t>elephone conversation</a:t>
            </a:r>
          </a:p>
          <a:p>
            <a:r>
              <a:rPr lang="en-GB" sz="2000" b="1" dirty="0"/>
              <a:t>Personal attendance: </a:t>
            </a:r>
            <a:r>
              <a:rPr lang="en-GB" sz="2000" dirty="0"/>
              <a:t>face to face meeting</a:t>
            </a:r>
          </a:p>
          <a:p>
            <a:r>
              <a:rPr lang="en-GB" sz="2000" b="1" dirty="0"/>
              <a:t>Instructions</a:t>
            </a:r>
            <a:r>
              <a:rPr lang="en-GB" sz="2000" dirty="0"/>
              <a:t> – what we have been asked to do for a client</a:t>
            </a:r>
          </a:p>
          <a:p>
            <a:r>
              <a:rPr lang="en-GB" sz="2000" b="1" dirty="0"/>
              <a:t>Money on account </a:t>
            </a:r>
            <a:r>
              <a:rPr lang="en-GB" sz="2000" dirty="0"/>
              <a:t>– payment from the client which is to be paid to the firm’s account</a:t>
            </a:r>
          </a:p>
          <a:p>
            <a:r>
              <a:rPr lang="en-GB" sz="2000" b="1" dirty="0"/>
              <a:t>Money on account for costs or disbursements </a:t>
            </a:r>
            <a:r>
              <a:rPr lang="en-GB" sz="2000" dirty="0"/>
              <a:t>– to pay the bill or due to third parties</a:t>
            </a:r>
          </a:p>
          <a:p>
            <a:endParaRPr lang="en-GB" sz="20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1817064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2016-E3A3-4915-A65B-DF9A27851AC1}"/>
              </a:ext>
            </a:extLst>
          </p:cNvPr>
          <p:cNvSpPr>
            <a:spLocks noGrp="1"/>
          </p:cNvSpPr>
          <p:nvPr>
            <p:ph type="title"/>
          </p:nvPr>
        </p:nvSpPr>
        <p:spPr>
          <a:xfrm>
            <a:off x="481642" y="180250"/>
            <a:ext cx="6315973" cy="1211478"/>
          </a:xfrm>
        </p:spPr>
        <p:txBody>
          <a:bodyPr>
            <a:normAutofit fontScale="90000"/>
          </a:bodyPr>
          <a:lstStyle/>
          <a:p>
            <a:r>
              <a:rPr lang="en-GB" sz="3700" dirty="0"/>
              <a:t>Homework – prep for the next Tutorial – </a:t>
            </a:r>
          </a:p>
        </p:txBody>
      </p:sp>
      <p:graphicFrame>
        <p:nvGraphicFramePr>
          <p:cNvPr id="5" name="Content Placeholder 2">
            <a:extLst>
              <a:ext uri="{FF2B5EF4-FFF2-40B4-BE49-F238E27FC236}">
                <a16:creationId xmlns:a16="http://schemas.microsoft.com/office/drawing/2014/main" id="{6E30C970-48FF-B90D-2928-433DDAD8D85C}"/>
              </a:ext>
            </a:extLst>
          </p:cNvPr>
          <p:cNvGraphicFramePr>
            <a:graphicFrameLocks noGrp="1"/>
          </p:cNvGraphicFramePr>
          <p:nvPr>
            <p:ph idx="1"/>
            <p:extLst>
              <p:ext uri="{D42A27DB-BD31-4B8C-83A1-F6EECF244321}">
                <p14:modId xmlns:p14="http://schemas.microsoft.com/office/powerpoint/2010/main" val="132129269"/>
              </p:ext>
            </p:extLst>
          </p:nvPr>
        </p:nvGraphicFramePr>
        <p:xfrm>
          <a:off x="568778" y="1498121"/>
          <a:ext cx="9662151" cy="4891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79415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2258</Words>
  <Application>Microsoft Office PowerPoint</Application>
  <PresentationFormat>Widescreen</PresentationFormat>
  <Paragraphs>236</Paragraphs>
  <Slides>35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DengXian</vt:lpstr>
      <vt:lpstr>open-sans</vt:lpstr>
      <vt:lpstr>Aptos</vt:lpstr>
      <vt:lpstr>Arial</vt:lpstr>
      <vt:lpstr>Open sans</vt:lpstr>
      <vt:lpstr>Trebuchet MS</vt:lpstr>
      <vt:lpstr>Wingdings</vt:lpstr>
      <vt:lpstr>Wingdings 3</vt:lpstr>
      <vt:lpstr>Facet</vt:lpstr>
      <vt:lpstr>Introduction to Principles of Professional Legal Practice </vt:lpstr>
      <vt:lpstr>Aims of the course</vt:lpstr>
      <vt:lpstr>Course overview</vt:lpstr>
      <vt:lpstr>Your scheme of work for Semester 1</vt:lpstr>
      <vt:lpstr>Your scheme of work for Semester 2</vt:lpstr>
      <vt:lpstr>How the module is assessed</vt:lpstr>
      <vt:lpstr>Table of Statutes</vt:lpstr>
      <vt:lpstr>Table of Secondary Legislation</vt:lpstr>
      <vt:lpstr>The Legal Profession</vt:lpstr>
      <vt:lpstr>Other Professional Bodies and Regulators</vt:lpstr>
      <vt:lpstr>The Solicitors’ Regulation Authority (SRA)</vt:lpstr>
      <vt:lpstr>SRA Standards and Regulations</vt:lpstr>
      <vt:lpstr>Principles</vt:lpstr>
      <vt:lpstr>What are the 7 principles? To act…</vt:lpstr>
      <vt:lpstr>SRA Code of Conduct for Solicitors covers: </vt:lpstr>
      <vt:lpstr>SRA Code of Conduct for Firms</vt:lpstr>
      <vt:lpstr>Solicitors’ Disciplinary Tribunal</vt:lpstr>
      <vt:lpstr>Basic requirements of employees</vt:lpstr>
      <vt:lpstr>CLIENTS</vt:lpstr>
      <vt:lpstr>Client considerations </vt:lpstr>
      <vt:lpstr>Who is the client?</vt:lpstr>
      <vt:lpstr>Client Confidentiality </vt:lpstr>
      <vt:lpstr>Confidentiality Question</vt:lpstr>
      <vt:lpstr>Confidentiality Question</vt:lpstr>
      <vt:lpstr>Conflicts of Interest Paragraphs 6.1 and 6.2</vt:lpstr>
      <vt:lpstr>Paragraph 6.1</vt:lpstr>
      <vt:lpstr>Paragraph 6.2</vt:lpstr>
      <vt:lpstr>Conflicts Questions</vt:lpstr>
      <vt:lpstr>Conflict question</vt:lpstr>
      <vt:lpstr>Conflict Question</vt:lpstr>
      <vt:lpstr>Money Laundering </vt:lpstr>
      <vt:lpstr>Money Laundering Legislation</vt:lpstr>
      <vt:lpstr>Anti Money Laundering Due Diligence </vt:lpstr>
      <vt:lpstr>Reminder of Legal Terminology  </vt:lpstr>
      <vt:lpstr>Homework – prep for the next Tutorial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17</cp:revision>
  <dcterms:created xsi:type="dcterms:W3CDTF">2024-02-03T18:13:02Z</dcterms:created>
  <dcterms:modified xsi:type="dcterms:W3CDTF">2026-08-10T13:20:06Z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