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handoutMasterIdLst>
    <p:handoutMasterId r:id="rId32"/>
  </p:handoutMasterIdLst>
  <p:sldIdLst>
    <p:sldId id="256" r:id="rId2"/>
    <p:sldId id="261"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2" r:id="rId22"/>
    <p:sldId id="281" r:id="rId23"/>
    <p:sldId id="283" r:id="rId24"/>
    <p:sldId id="284" r:id="rId25"/>
    <p:sldId id="285" r:id="rId26"/>
    <p:sldId id="286" r:id="rId27"/>
    <p:sldId id="280" r:id="rId28"/>
    <p:sldId id="257" r:id="rId29"/>
    <p:sldId id="258" r:id="rId30"/>
    <p:sldId id="259" r:id="rId31"/>
  </p:sldIdLst>
  <p:sldSz cx="9144000" cy="6858000" type="screen4x3"/>
  <p:notesSz cx="9144000" cy="6858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FF9900"/>
    <a:srgbClr val="FF99FF"/>
    <a:srgbClr val="00FFFF"/>
    <a:srgbClr val="FFFF66"/>
    <a:srgbClr val="99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hdr" sz="quarter"/>
          </p:nvPr>
        </p:nvSpPr>
        <p:spPr bwMode="auto">
          <a:xfrm>
            <a:off x="0"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56323" name="Rectangle 3"/>
          <p:cNvSpPr>
            <a:spLocks noGrp="1" noChangeArrowheads="1"/>
          </p:cNvSpPr>
          <p:nvPr>
            <p:ph type="dt" sz="quarter" idx="1"/>
          </p:nvPr>
        </p:nvSpPr>
        <p:spPr bwMode="auto">
          <a:xfrm>
            <a:off x="5180013"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56324" name="Rectangle 4"/>
          <p:cNvSpPr>
            <a:spLocks noGrp="1" noChangeArrowheads="1"/>
          </p:cNvSpPr>
          <p:nvPr>
            <p:ph type="ftr" sz="quarter" idx="2"/>
          </p:nvPr>
        </p:nvSpPr>
        <p:spPr bwMode="auto">
          <a:xfrm>
            <a:off x="0"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56325" name="Rectangle 5"/>
          <p:cNvSpPr>
            <a:spLocks noGrp="1" noChangeArrowheads="1"/>
          </p:cNvSpPr>
          <p:nvPr>
            <p:ph type="sldNum" sz="quarter" idx="3"/>
          </p:nvPr>
        </p:nvSpPr>
        <p:spPr bwMode="auto">
          <a:xfrm>
            <a:off x="5180013"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FD99E90-1411-43A1-8C63-E36CB09302D7}" type="slidenum">
              <a:rPr lang="en-GB"/>
              <a:pPr/>
              <a:t>‹#›</a:t>
            </a:fld>
            <a:endParaRPr lang="en-GB"/>
          </a:p>
        </p:txBody>
      </p:sp>
    </p:spTree>
    <p:extLst>
      <p:ext uri="{BB962C8B-B14F-4D97-AF65-F5344CB8AC3E}">
        <p14:creationId xmlns:p14="http://schemas.microsoft.com/office/powerpoint/2010/main" val="26125754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0" y="927100"/>
            <a:ext cx="8991600" cy="4495800"/>
            <a:chOff x="0" y="584"/>
            <a:chExt cx="5664" cy="2832"/>
          </a:xfrm>
        </p:grpSpPr>
        <p:sp>
          <p:nvSpPr>
            <p:cNvPr id="5123" name="AutoShape 3"/>
            <p:cNvSpPr>
              <a:spLocks noChangeArrowheads="1"/>
            </p:cNvSpPr>
            <p:nvPr userDrawn="1"/>
          </p:nvSpPr>
          <p:spPr bwMode="auto">
            <a:xfrm>
              <a:off x="432" y="1304"/>
              <a:ext cx="4656" cy="2112"/>
            </a:xfrm>
            <a:prstGeom prst="roundRect">
              <a:avLst>
                <a:gd name="adj" fmla="val 16667"/>
              </a:avLst>
            </a:prstGeom>
            <a:noFill/>
            <a:ln w="50800">
              <a:solidFill>
                <a:schemeClr val="bg2"/>
              </a:solidFill>
              <a:round/>
              <a:headEnd/>
              <a:tailEnd/>
            </a:ln>
            <a:effectLst/>
          </p:spPr>
          <p:txBody>
            <a:bodyPr wrap="none" anchor="ctr"/>
            <a:lstStyle/>
            <a:p>
              <a:pPr algn="ctr"/>
              <a:endParaRPr lang="en-US" sz="2400">
                <a:latin typeface="Times New Roman" pitchFamily="18" charset="0"/>
              </a:endParaRPr>
            </a:p>
          </p:txBody>
        </p:sp>
        <p:sp>
          <p:nvSpPr>
            <p:cNvPr id="5124" name="Rectangle 4"/>
            <p:cNvSpPr>
              <a:spLocks noChangeArrowheads="1"/>
            </p:cNvSpPr>
            <p:nvPr userDrawn="1"/>
          </p:nvSpPr>
          <p:spPr bwMode="blackWhite">
            <a:xfrm>
              <a:off x="144" y="584"/>
              <a:ext cx="4512" cy="624"/>
            </a:xfrm>
            <a:prstGeom prst="rect">
              <a:avLst/>
            </a:prstGeom>
            <a:solidFill>
              <a:schemeClr val="bg1"/>
            </a:solidFill>
            <a:ln w="57150">
              <a:solidFill>
                <a:schemeClr val="bg2"/>
              </a:solidFill>
              <a:miter lim="800000"/>
              <a:headEnd/>
              <a:tailEnd/>
            </a:ln>
            <a:effectLst/>
          </p:spPr>
          <p:txBody>
            <a:bodyPr wrap="none" anchor="ctr"/>
            <a:lstStyle/>
            <a:p>
              <a:pPr algn="ctr"/>
              <a:endParaRPr lang="en-US" sz="2400">
                <a:latin typeface="Times New Roman" pitchFamily="18" charset="0"/>
              </a:endParaRPr>
            </a:p>
          </p:txBody>
        </p:sp>
        <p:sp>
          <p:nvSpPr>
            <p:cNvPr id="5125" name="AutoShape 5"/>
            <p:cNvSpPr>
              <a:spLocks noChangeArrowheads="1"/>
            </p:cNvSpPr>
            <p:nvPr userDrawn="1"/>
          </p:nvSpPr>
          <p:spPr bwMode="blackWhite">
            <a:xfrm>
              <a:off x="0" y="872"/>
              <a:ext cx="5664" cy="1152"/>
            </a:xfrm>
            <a:custGeom>
              <a:avLst/>
              <a:gdLst>
                <a:gd name="G0" fmla="+- 1000 0 0"/>
                <a:gd name="G1" fmla="+- 1000 0 0"/>
                <a:gd name="G2" fmla="+- G0 0 G1"/>
                <a:gd name="G3" fmla="*/ G1 1 2"/>
                <a:gd name="G4" fmla="+- G0 0 G3"/>
                <a:gd name="T0" fmla="*/ 0 w 1000"/>
                <a:gd name="T1" fmla="*/ 0 h 1000"/>
                <a:gd name="T2" fmla="*/ G4 w 1000"/>
                <a:gd name="T3" fmla="*/ G1 h 1000"/>
              </a:gdLst>
              <a:ahLst/>
              <a:cxnLst>
                <a:cxn ang="0">
                  <a:pos x="0" y="0"/>
                </a:cxn>
                <a:cxn ang="0">
                  <a:pos x="4416" y="0"/>
                </a:cxn>
                <a:cxn ang="0">
                  <a:pos x="4917" y="500"/>
                </a:cxn>
                <a:cxn ang="0">
                  <a:pos x="4417" y="1000"/>
                </a:cxn>
                <a:cxn ang="0">
                  <a:pos x="0" y="1000"/>
                </a:cxn>
              </a:cxnLst>
              <a:rect l="T0" t="T1" r="T2" b="T3"/>
              <a:pathLst>
                <a:path w="4917" h="1000">
                  <a:moveTo>
                    <a:pt x="0" y="0"/>
                  </a:moveTo>
                  <a:lnTo>
                    <a:pt x="4416" y="0"/>
                  </a:lnTo>
                  <a:cubicBezTo>
                    <a:pt x="4693" y="0"/>
                    <a:pt x="4917" y="223"/>
                    <a:pt x="4917" y="500"/>
                  </a:cubicBezTo>
                  <a:cubicBezTo>
                    <a:pt x="4917" y="776"/>
                    <a:pt x="4693" y="999"/>
                    <a:pt x="4417" y="1000"/>
                  </a:cubicBezTo>
                  <a:lnTo>
                    <a:pt x="0" y="1000"/>
                  </a:lnTo>
                  <a:close/>
                </a:path>
              </a:pathLst>
            </a:custGeom>
            <a:solidFill>
              <a:schemeClr val="folHlink"/>
            </a:solidFill>
            <a:ln w="9525">
              <a:noFill/>
              <a:miter lim="800000"/>
              <a:headEnd/>
              <a:tailEnd/>
            </a:ln>
          </p:spPr>
          <p:txBody>
            <a:bodyPr/>
            <a:lstStyle/>
            <a:p>
              <a:endParaRPr lang="en-US" sz="2400">
                <a:latin typeface="Times New Roman" pitchFamily="18" charset="0"/>
              </a:endParaRPr>
            </a:p>
          </p:txBody>
        </p:sp>
        <p:sp>
          <p:nvSpPr>
            <p:cNvPr id="5126" name="Line 6"/>
            <p:cNvSpPr>
              <a:spLocks noChangeShapeType="1"/>
            </p:cNvSpPr>
            <p:nvPr userDrawn="1"/>
          </p:nvSpPr>
          <p:spPr bwMode="auto">
            <a:xfrm>
              <a:off x="0" y="1928"/>
              <a:ext cx="5232" cy="0"/>
            </a:xfrm>
            <a:prstGeom prst="line">
              <a:avLst/>
            </a:prstGeom>
            <a:noFill/>
            <a:ln w="50800">
              <a:solidFill>
                <a:schemeClr val="bg1"/>
              </a:solidFill>
              <a:round/>
              <a:headEnd/>
              <a:tailEnd/>
            </a:ln>
            <a:effectLst/>
          </p:spPr>
          <p:txBody>
            <a:bodyPr/>
            <a:lstStyle/>
            <a:p>
              <a:endParaRPr lang="en-GB"/>
            </a:p>
          </p:txBody>
        </p:sp>
      </p:grpSp>
      <p:sp>
        <p:nvSpPr>
          <p:cNvPr id="5127" name="Rectangle 7"/>
          <p:cNvSpPr>
            <a:spLocks noGrp="1" noChangeArrowheads="1"/>
          </p:cNvSpPr>
          <p:nvPr>
            <p:ph type="ctrTitle"/>
          </p:nvPr>
        </p:nvSpPr>
        <p:spPr>
          <a:xfrm>
            <a:off x="228600" y="1427163"/>
            <a:ext cx="8077200" cy="1609725"/>
          </a:xfrm>
        </p:spPr>
        <p:txBody>
          <a:bodyPr/>
          <a:lstStyle>
            <a:lvl1pPr>
              <a:defRPr sz="4600"/>
            </a:lvl1pPr>
          </a:lstStyle>
          <a:p>
            <a:r>
              <a:rPr lang="en-GB"/>
              <a:t>Click to edit Master title style</a:t>
            </a:r>
          </a:p>
        </p:txBody>
      </p:sp>
      <p:sp>
        <p:nvSpPr>
          <p:cNvPr id="5128" name="Rectangle 8"/>
          <p:cNvSpPr>
            <a:spLocks noGrp="1" noChangeArrowheads="1"/>
          </p:cNvSpPr>
          <p:nvPr>
            <p:ph type="subTitle" idx="1"/>
          </p:nvPr>
        </p:nvSpPr>
        <p:spPr>
          <a:xfrm>
            <a:off x="1066800" y="3441700"/>
            <a:ext cx="6629400" cy="1676400"/>
          </a:xfrm>
        </p:spPr>
        <p:txBody>
          <a:bodyPr/>
          <a:lstStyle>
            <a:lvl1pPr marL="0" indent="0">
              <a:buFont typeface="Wingdings" pitchFamily="2" charset="2"/>
              <a:buNone/>
              <a:defRPr/>
            </a:lvl1pPr>
          </a:lstStyle>
          <a:p>
            <a:r>
              <a:rPr lang="en-GB"/>
              <a:t>Click to edit Master subtitle style</a:t>
            </a:r>
          </a:p>
        </p:txBody>
      </p:sp>
      <p:sp>
        <p:nvSpPr>
          <p:cNvPr id="5129" name="Rectangle 9"/>
          <p:cNvSpPr>
            <a:spLocks noGrp="1" noChangeArrowheads="1"/>
          </p:cNvSpPr>
          <p:nvPr>
            <p:ph type="dt" sz="half" idx="2"/>
          </p:nvPr>
        </p:nvSpPr>
        <p:spPr>
          <a:xfrm>
            <a:off x="457200" y="6248400"/>
            <a:ext cx="2133600" cy="471488"/>
          </a:xfrm>
        </p:spPr>
        <p:txBody>
          <a:bodyPr/>
          <a:lstStyle>
            <a:lvl1pPr>
              <a:defRPr/>
            </a:lvl1pPr>
          </a:lstStyle>
          <a:p>
            <a:endParaRPr lang="en-GB"/>
          </a:p>
        </p:txBody>
      </p:sp>
      <p:sp>
        <p:nvSpPr>
          <p:cNvPr id="5130" name="Rectangle 10"/>
          <p:cNvSpPr>
            <a:spLocks noGrp="1" noChangeArrowheads="1"/>
          </p:cNvSpPr>
          <p:nvPr>
            <p:ph type="ftr" sz="quarter" idx="3"/>
          </p:nvPr>
        </p:nvSpPr>
        <p:spPr>
          <a:xfrm>
            <a:off x="3124200" y="6253163"/>
            <a:ext cx="2895600" cy="457200"/>
          </a:xfrm>
        </p:spPr>
        <p:txBody>
          <a:bodyPr/>
          <a:lstStyle>
            <a:lvl1pPr>
              <a:defRPr/>
            </a:lvl1pPr>
          </a:lstStyle>
          <a:p>
            <a:endParaRPr lang="en-GB"/>
          </a:p>
        </p:txBody>
      </p:sp>
      <p:sp>
        <p:nvSpPr>
          <p:cNvPr id="5131" name="Rectangle 11"/>
          <p:cNvSpPr>
            <a:spLocks noGrp="1" noChangeArrowheads="1"/>
          </p:cNvSpPr>
          <p:nvPr>
            <p:ph type="sldNum" sz="quarter" idx="4"/>
          </p:nvPr>
        </p:nvSpPr>
        <p:spPr>
          <a:xfrm>
            <a:off x="6553200" y="6248400"/>
            <a:ext cx="2133600" cy="471488"/>
          </a:xfrm>
        </p:spPr>
        <p:txBody>
          <a:bodyPr/>
          <a:lstStyle>
            <a:lvl1pPr>
              <a:defRPr/>
            </a:lvl1pPr>
          </a:lstStyle>
          <a:p>
            <a:fld id="{8EAD3409-E894-4066-BDE3-2E9184728D16}"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3F2EDD9-3FDB-446A-BF07-E0D0F619DCF0}"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7614323-A251-4D63-A8CF-1A5E4E8765D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0"/>
            <a:ext cx="38862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38862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B81B768-734D-4EE2-85EE-B9FEFEF3BC3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86B6E226-C77B-4702-99A3-361D0E84B6F6}"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8B2ACEB4-C79C-4B9D-BD70-07A5DC045C5A}"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562587C7-0630-46CF-ACFA-C672AD67CE9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A9974BEE-94C3-4455-870A-232807F73C6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EB8704E-283D-4B3D-9EA2-2B6C9E99D4F7}"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7F742A3-14FE-41F4-B09F-C66C271BB989}"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50013" y="228600"/>
            <a:ext cx="2084387" cy="5791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95263" y="228600"/>
            <a:ext cx="6102350" cy="5791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BC792B8-0FF6-4A60-A7A4-3B6B3057AB48}"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0" y="152400"/>
            <a:ext cx="8686800" cy="6096000"/>
            <a:chOff x="0" y="96"/>
            <a:chExt cx="5472" cy="3840"/>
          </a:xfrm>
        </p:grpSpPr>
        <p:sp>
          <p:nvSpPr>
            <p:cNvPr id="4099" name="AutoShape 3"/>
            <p:cNvSpPr>
              <a:spLocks noChangeArrowheads="1"/>
            </p:cNvSpPr>
            <p:nvPr/>
          </p:nvSpPr>
          <p:spPr bwMode="auto">
            <a:xfrm>
              <a:off x="240" y="336"/>
              <a:ext cx="5232" cy="3600"/>
            </a:xfrm>
            <a:prstGeom prst="roundRect">
              <a:avLst>
                <a:gd name="adj" fmla="val 13727"/>
              </a:avLst>
            </a:prstGeom>
            <a:noFill/>
            <a:ln w="50800">
              <a:solidFill>
                <a:schemeClr val="bg2"/>
              </a:solidFill>
              <a:round/>
              <a:headEnd/>
              <a:tailEnd/>
            </a:ln>
            <a:effectLst/>
          </p:spPr>
          <p:txBody>
            <a:bodyPr wrap="none" anchor="ctr"/>
            <a:lstStyle/>
            <a:p>
              <a:pPr algn="ctr"/>
              <a:endParaRPr lang="en-US" sz="2400">
                <a:latin typeface="Times New Roman" pitchFamily="18" charset="0"/>
              </a:endParaRPr>
            </a:p>
          </p:txBody>
        </p:sp>
        <p:sp>
          <p:nvSpPr>
            <p:cNvPr id="4100" name="AutoShape 4"/>
            <p:cNvSpPr>
              <a:spLocks noChangeArrowheads="1"/>
            </p:cNvSpPr>
            <p:nvPr/>
          </p:nvSpPr>
          <p:spPr bwMode="blackWhite">
            <a:xfrm>
              <a:off x="0" y="96"/>
              <a:ext cx="5376" cy="768"/>
            </a:xfrm>
            <a:custGeom>
              <a:avLst/>
              <a:gdLst>
                <a:gd name="G0" fmla="+- 1000 0 0"/>
                <a:gd name="G1" fmla="+- 1000 0 0"/>
                <a:gd name="G2" fmla="+- G0 0 G1"/>
                <a:gd name="G3" fmla="*/ G1 1 2"/>
                <a:gd name="G4" fmla="+- G0 0 G3"/>
                <a:gd name="T0" fmla="*/ 0 w 1000"/>
                <a:gd name="T1" fmla="*/ 0 h 1000"/>
                <a:gd name="T2" fmla="*/ G4 w 1000"/>
                <a:gd name="T3" fmla="*/ G1 h 1000"/>
              </a:gdLst>
              <a:ahLst/>
              <a:cxnLst>
                <a:cxn ang="0">
                  <a:pos x="0" y="0"/>
                </a:cxn>
                <a:cxn ang="0">
                  <a:pos x="6499" y="0"/>
                </a:cxn>
                <a:cxn ang="0">
                  <a:pos x="7000" y="500"/>
                </a:cxn>
                <a:cxn ang="0">
                  <a:pos x="6500" y="1000"/>
                </a:cxn>
                <a:cxn ang="0">
                  <a:pos x="0" y="1000"/>
                </a:cxn>
              </a:cxnLst>
              <a:rect l="T0" t="T1" r="T2" b="T3"/>
              <a:pathLst>
                <a:path w="7000" h="1000">
                  <a:moveTo>
                    <a:pt x="0" y="0"/>
                  </a:moveTo>
                  <a:lnTo>
                    <a:pt x="6499" y="0"/>
                  </a:lnTo>
                  <a:cubicBezTo>
                    <a:pt x="6776" y="0"/>
                    <a:pt x="7000" y="223"/>
                    <a:pt x="7000" y="500"/>
                  </a:cubicBezTo>
                  <a:cubicBezTo>
                    <a:pt x="7000" y="776"/>
                    <a:pt x="6776" y="999"/>
                    <a:pt x="6500" y="1000"/>
                  </a:cubicBezTo>
                  <a:lnTo>
                    <a:pt x="0" y="1000"/>
                  </a:lnTo>
                  <a:close/>
                </a:path>
              </a:pathLst>
            </a:custGeom>
            <a:solidFill>
              <a:schemeClr val="folHlink"/>
            </a:solidFill>
            <a:ln w="9525">
              <a:noFill/>
              <a:miter lim="800000"/>
              <a:headEnd/>
              <a:tailEnd/>
            </a:ln>
          </p:spPr>
          <p:txBody>
            <a:bodyPr/>
            <a:lstStyle/>
            <a:p>
              <a:endParaRPr lang="en-US" sz="2400">
                <a:latin typeface="Times New Roman" pitchFamily="18" charset="0"/>
              </a:endParaRPr>
            </a:p>
          </p:txBody>
        </p:sp>
        <p:sp>
          <p:nvSpPr>
            <p:cNvPr id="4101" name="Line 5"/>
            <p:cNvSpPr>
              <a:spLocks noChangeShapeType="1"/>
            </p:cNvSpPr>
            <p:nvPr/>
          </p:nvSpPr>
          <p:spPr bwMode="auto">
            <a:xfrm>
              <a:off x="0" y="768"/>
              <a:ext cx="5088" cy="0"/>
            </a:xfrm>
            <a:prstGeom prst="line">
              <a:avLst/>
            </a:prstGeom>
            <a:noFill/>
            <a:ln w="38100">
              <a:solidFill>
                <a:schemeClr val="bg1"/>
              </a:solidFill>
              <a:round/>
              <a:headEnd/>
              <a:tailEnd/>
            </a:ln>
            <a:effectLst/>
          </p:spPr>
          <p:txBody>
            <a:bodyPr/>
            <a:lstStyle/>
            <a:p>
              <a:endParaRPr lang="en-GB"/>
            </a:p>
          </p:txBody>
        </p:sp>
      </p:grpSp>
      <p:sp>
        <p:nvSpPr>
          <p:cNvPr id="4102" name="Rectangle 6"/>
          <p:cNvSpPr>
            <a:spLocks noGrp="1" noChangeArrowheads="1"/>
          </p:cNvSpPr>
          <p:nvPr>
            <p:ph type="title"/>
          </p:nvPr>
        </p:nvSpPr>
        <p:spPr bwMode="auto">
          <a:xfrm>
            <a:off x="195263" y="228600"/>
            <a:ext cx="8015287" cy="914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4103" name="Rectangle 7"/>
          <p:cNvSpPr>
            <a:spLocks noGrp="1" noChangeArrowheads="1"/>
          </p:cNvSpPr>
          <p:nvPr>
            <p:ph type="body" idx="1"/>
          </p:nvPr>
        </p:nvSpPr>
        <p:spPr bwMode="auto">
          <a:xfrm>
            <a:off x="609600" y="1600200"/>
            <a:ext cx="7924800" cy="4419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fld id="{0F85EDBE-3EC7-481D-9CED-1D0449100249}"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iming>
    <p:tnLst>
      <p:par>
        <p:cTn id="1" dur="indefinite" restart="never" nodeType="tmRoot"/>
      </p:par>
    </p:tnLst>
  </p:timing>
  <p:txStyles>
    <p:title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Arial" charset="0"/>
        </a:defRPr>
      </a:lvl2pPr>
      <a:lvl3pPr algn="l" rtl="0" fontAlgn="base">
        <a:spcBef>
          <a:spcPct val="0"/>
        </a:spcBef>
        <a:spcAft>
          <a:spcPct val="0"/>
        </a:spcAft>
        <a:defRPr sz="4200">
          <a:solidFill>
            <a:schemeClr val="tx2"/>
          </a:solidFill>
          <a:latin typeface="Arial" charset="0"/>
        </a:defRPr>
      </a:lvl3pPr>
      <a:lvl4pPr algn="l" rtl="0" fontAlgn="base">
        <a:spcBef>
          <a:spcPct val="0"/>
        </a:spcBef>
        <a:spcAft>
          <a:spcPct val="0"/>
        </a:spcAft>
        <a:defRPr sz="4200">
          <a:solidFill>
            <a:schemeClr val="tx2"/>
          </a:solidFill>
          <a:latin typeface="Arial" charset="0"/>
        </a:defRPr>
      </a:lvl4pPr>
      <a:lvl5pPr algn="l" rtl="0" fontAlgn="base">
        <a:spcBef>
          <a:spcPct val="0"/>
        </a:spcBef>
        <a:spcAft>
          <a:spcPct val="0"/>
        </a:spcAft>
        <a:defRPr sz="4200">
          <a:solidFill>
            <a:schemeClr val="tx2"/>
          </a:solidFill>
          <a:latin typeface="Arial" charset="0"/>
        </a:defRPr>
      </a:lvl5pPr>
      <a:lvl6pPr marL="457200" algn="l" rtl="0" fontAlgn="base">
        <a:spcBef>
          <a:spcPct val="0"/>
        </a:spcBef>
        <a:spcAft>
          <a:spcPct val="0"/>
        </a:spcAft>
        <a:defRPr sz="4200">
          <a:solidFill>
            <a:schemeClr val="tx2"/>
          </a:solidFill>
          <a:latin typeface="Arial" charset="0"/>
        </a:defRPr>
      </a:lvl6pPr>
      <a:lvl7pPr marL="914400" algn="l" rtl="0" fontAlgn="base">
        <a:spcBef>
          <a:spcPct val="0"/>
        </a:spcBef>
        <a:spcAft>
          <a:spcPct val="0"/>
        </a:spcAft>
        <a:defRPr sz="4200">
          <a:solidFill>
            <a:schemeClr val="tx2"/>
          </a:solidFill>
          <a:latin typeface="Arial" charset="0"/>
        </a:defRPr>
      </a:lvl7pPr>
      <a:lvl8pPr marL="1371600" algn="l" rtl="0" fontAlgn="base">
        <a:spcBef>
          <a:spcPct val="0"/>
        </a:spcBef>
        <a:spcAft>
          <a:spcPct val="0"/>
        </a:spcAft>
        <a:defRPr sz="4200">
          <a:solidFill>
            <a:schemeClr val="tx2"/>
          </a:solidFill>
          <a:latin typeface="Arial" charset="0"/>
        </a:defRPr>
      </a:lvl8pPr>
      <a:lvl9pPr marL="1828800" algn="l" rtl="0" fontAlgn="base">
        <a:spcBef>
          <a:spcPct val="0"/>
        </a:spcBef>
        <a:spcAft>
          <a:spcPct val="0"/>
        </a:spcAft>
        <a:defRPr sz="4200">
          <a:solidFill>
            <a:schemeClr val="tx2"/>
          </a:solidFill>
          <a:latin typeface="Arial" charset="0"/>
        </a:defRPr>
      </a:lvl9pPr>
    </p:titleStyle>
    <p:bodyStyle>
      <a:lvl1pPr marL="342900" indent="-342900" algn="l" rtl="0" fontAlgn="base">
        <a:spcBef>
          <a:spcPct val="20000"/>
        </a:spcBef>
        <a:spcAft>
          <a:spcPct val="0"/>
        </a:spcAft>
        <a:buClr>
          <a:schemeClr val="hlink"/>
        </a:buClr>
        <a:buSzPct val="80000"/>
        <a:buFont typeface="Wingdings" pitchFamily="2" charset="2"/>
        <a:buChar char="l"/>
        <a:defRPr sz="3200">
          <a:solidFill>
            <a:schemeClr val="tx1"/>
          </a:solidFill>
          <a:latin typeface="+mn-lt"/>
          <a:ea typeface="+mn-ea"/>
          <a:cs typeface="+mn-cs"/>
        </a:defRPr>
      </a:lvl1pPr>
      <a:lvl2pPr marL="742950" indent="-285750" algn="l" rtl="0" fontAlgn="base">
        <a:spcBef>
          <a:spcPct val="20000"/>
        </a:spcBef>
        <a:spcAft>
          <a:spcPct val="0"/>
        </a:spcAft>
        <a:buClr>
          <a:schemeClr val="accent1"/>
        </a:buClr>
        <a:buSzPct val="70000"/>
        <a:buFont typeface="Wingdings" pitchFamily="2" charset="2"/>
        <a:buChar char="l"/>
        <a:defRPr sz="2800">
          <a:solidFill>
            <a:schemeClr val="tx1"/>
          </a:solidFill>
          <a:latin typeface="+mn-lt"/>
        </a:defRPr>
      </a:lvl2pPr>
      <a:lvl3pPr marL="1143000" indent="-228600" algn="l" rtl="0" fontAlgn="base">
        <a:spcBef>
          <a:spcPct val="20000"/>
        </a:spcBef>
        <a:spcAft>
          <a:spcPct val="0"/>
        </a:spcAft>
        <a:buClr>
          <a:schemeClr val="bg2"/>
        </a:buClr>
        <a:buSzPct val="65000"/>
        <a:buFont typeface="Wingdings" pitchFamily="2" charset="2"/>
        <a:buChar char="l"/>
        <a:defRPr sz="2400">
          <a:solidFill>
            <a:schemeClr val="tx1"/>
          </a:solidFill>
          <a:latin typeface="+mn-lt"/>
        </a:defRPr>
      </a:lvl3pPr>
      <a:lvl4pPr marL="1600200" indent="-228600" algn="l" rtl="0" fontAlgn="base">
        <a:spcBef>
          <a:spcPct val="20000"/>
        </a:spcBef>
        <a:spcAft>
          <a:spcPct val="0"/>
        </a:spcAft>
        <a:buClr>
          <a:schemeClr val="hlink"/>
        </a:buClr>
        <a:buSzPct val="60000"/>
        <a:buFont typeface="Wingdings" pitchFamily="2" charset="2"/>
        <a:buChar char="l"/>
        <a:defRPr sz="2000">
          <a:solidFill>
            <a:schemeClr val="tx1"/>
          </a:solidFill>
          <a:latin typeface="+mn-lt"/>
        </a:defRPr>
      </a:lvl4pPr>
      <a:lvl5pPr marL="20574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5pPr>
      <a:lvl6pPr marL="25146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6pPr>
      <a:lvl7pPr marL="29718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7pPr>
      <a:lvl8pPr marL="34290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8pPr>
      <a:lvl9pPr marL="38862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Environmental management and business strategy 2</a:t>
            </a:r>
          </a:p>
        </p:txBody>
      </p:sp>
      <p:sp>
        <p:nvSpPr>
          <p:cNvPr id="2051" name="Rectangle 3"/>
          <p:cNvSpPr>
            <a:spLocks noGrp="1" noChangeArrowheads="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Environmental management</a:t>
            </a:r>
          </a:p>
        </p:txBody>
      </p:sp>
      <p:sp>
        <p:nvSpPr>
          <p:cNvPr id="10243" name="Rectangle 3"/>
          <p:cNvSpPr>
            <a:spLocks noGrp="1" noChangeArrowheads="1"/>
          </p:cNvSpPr>
          <p:nvPr>
            <p:ph type="body" idx="1"/>
          </p:nvPr>
        </p:nvSpPr>
        <p:spPr/>
        <p:txBody>
          <a:bodyPr/>
          <a:lstStyle/>
          <a:p>
            <a:r>
              <a:rPr lang="en-GB"/>
              <a:t>What does environmental management aim to achieve?</a:t>
            </a:r>
          </a:p>
          <a:p>
            <a:r>
              <a:rPr lang="en-GB"/>
              <a:t>A framework for ensuring control over environmental factors associated with the organisation.</a:t>
            </a:r>
          </a:p>
          <a:p>
            <a:r>
              <a:rPr lang="en-GB"/>
              <a:t>Practical baseline.</a:t>
            </a:r>
          </a:p>
          <a:p>
            <a:r>
              <a:rPr lang="en-GB"/>
              <a:t>Documentary evidence.</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Environmental management (2)</a:t>
            </a:r>
          </a:p>
        </p:txBody>
      </p:sp>
      <p:sp>
        <p:nvSpPr>
          <p:cNvPr id="11267" name="Rectangle 3"/>
          <p:cNvSpPr>
            <a:spLocks noGrp="1" noChangeArrowheads="1"/>
          </p:cNvSpPr>
          <p:nvPr>
            <p:ph type="body" idx="1"/>
          </p:nvPr>
        </p:nvSpPr>
        <p:spPr/>
        <p:txBody>
          <a:bodyPr/>
          <a:lstStyle/>
          <a:p>
            <a:pPr>
              <a:lnSpc>
                <a:spcPct val="90000"/>
              </a:lnSpc>
            </a:pPr>
            <a:r>
              <a:rPr lang="en-GB" sz="2800"/>
              <a:t>Environmental management in a busines sense:</a:t>
            </a:r>
          </a:p>
          <a:p>
            <a:pPr>
              <a:lnSpc>
                <a:spcPct val="90000"/>
              </a:lnSpc>
            </a:pPr>
            <a:r>
              <a:rPr lang="en-GB" sz="2800"/>
              <a:t>The global impact: Procurement, economics, environmental impacts, cultural effects etc.</a:t>
            </a:r>
          </a:p>
          <a:p>
            <a:pPr>
              <a:lnSpc>
                <a:spcPct val="90000"/>
              </a:lnSpc>
            </a:pPr>
            <a:r>
              <a:rPr lang="en-GB" sz="2800"/>
              <a:t>Regional Impacts: Ro-location of workforce, social implications, economic factors, economic situation.</a:t>
            </a:r>
          </a:p>
          <a:p>
            <a:pPr>
              <a:lnSpc>
                <a:spcPct val="90000"/>
              </a:lnSpc>
            </a:pPr>
            <a:r>
              <a:rPr lang="en-GB" sz="2800"/>
              <a:t>Local: environmental factors, social and economic inputs/effects.</a:t>
            </a:r>
          </a:p>
          <a:p>
            <a:pPr>
              <a:lnSpc>
                <a:spcPct val="90000"/>
              </a:lnSpc>
            </a:pPr>
            <a:r>
              <a:rPr lang="en-GB" sz="2800"/>
              <a:t>Positive and negative impacts.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What are we trying to manage?</a:t>
            </a:r>
          </a:p>
        </p:txBody>
      </p:sp>
      <p:sp>
        <p:nvSpPr>
          <p:cNvPr id="12291" name="Rectangle 3"/>
          <p:cNvSpPr>
            <a:spLocks noGrp="1" noChangeArrowheads="1"/>
          </p:cNvSpPr>
          <p:nvPr>
            <p:ph type="body" idx="1"/>
          </p:nvPr>
        </p:nvSpPr>
        <p:spPr>
          <a:xfrm>
            <a:off x="468313" y="1700213"/>
            <a:ext cx="7924800" cy="4419600"/>
          </a:xfrm>
        </p:spPr>
        <p:txBody>
          <a:bodyPr/>
          <a:lstStyle/>
          <a:p>
            <a:pPr>
              <a:buFont typeface="Wingdings" pitchFamily="2" charset="2"/>
              <a:buNone/>
            </a:pPr>
            <a:endParaRPr lang="en-US"/>
          </a:p>
        </p:txBody>
      </p:sp>
      <p:sp>
        <p:nvSpPr>
          <p:cNvPr id="12292" name="Rectangle 4"/>
          <p:cNvSpPr>
            <a:spLocks noChangeArrowheads="1"/>
          </p:cNvSpPr>
          <p:nvPr/>
        </p:nvSpPr>
        <p:spPr bwMode="auto">
          <a:xfrm>
            <a:off x="3635375" y="3429000"/>
            <a:ext cx="914400" cy="914400"/>
          </a:xfrm>
          <a:prstGeom prst="rect">
            <a:avLst/>
          </a:prstGeom>
          <a:solidFill>
            <a:schemeClr val="accent1"/>
          </a:solidFill>
          <a:ln w="9525">
            <a:solidFill>
              <a:schemeClr val="tx1"/>
            </a:solidFill>
            <a:miter lim="800000"/>
            <a:headEnd/>
            <a:tailEnd/>
          </a:ln>
          <a:effectLst/>
        </p:spPr>
        <p:txBody>
          <a:bodyPr wrap="none" anchor="ctr"/>
          <a:lstStyle/>
          <a:p>
            <a:pPr algn="ctr"/>
            <a:r>
              <a:rPr lang="en-GB"/>
              <a:t>Process</a:t>
            </a:r>
          </a:p>
        </p:txBody>
      </p:sp>
      <p:sp>
        <p:nvSpPr>
          <p:cNvPr id="12294" name="Line 6"/>
          <p:cNvSpPr>
            <a:spLocks noChangeShapeType="1"/>
          </p:cNvSpPr>
          <p:nvPr/>
        </p:nvSpPr>
        <p:spPr bwMode="auto">
          <a:xfrm>
            <a:off x="4500563" y="3644900"/>
            <a:ext cx="792162" cy="0"/>
          </a:xfrm>
          <a:prstGeom prst="line">
            <a:avLst/>
          </a:prstGeom>
          <a:noFill/>
          <a:ln w="9525">
            <a:solidFill>
              <a:schemeClr val="tx1"/>
            </a:solidFill>
            <a:round/>
            <a:headEnd/>
            <a:tailEnd type="triangle" w="med" len="med"/>
          </a:ln>
          <a:effectLst/>
        </p:spPr>
        <p:txBody>
          <a:bodyPr/>
          <a:lstStyle/>
          <a:p>
            <a:endParaRPr lang="en-GB"/>
          </a:p>
        </p:txBody>
      </p:sp>
      <p:sp>
        <p:nvSpPr>
          <p:cNvPr id="12295" name="Line 7"/>
          <p:cNvSpPr>
            <a:spLocks noChangeShapeType="1"/>
          </p:cNvSpPr>
          <p:nvPr/>
        </p:nvSpPr>
        <p:spPr bwMode="auto">
          <a:xfrm>
            <a:off x="4572000" y="4076700"/>
            <a:ext cx="720725" cy="0"/>
          </a:xfrm>
          <a:prstGeom prst="line">
            <a:avLst/>
          </a:prstGeom>
          <a:noFill/>
          <a:ln w="9525">
            <a:solidFill>
              <a:schemeClr val="tx1"/>
            </a:solidFill>
            <a:round/>
            <a:headEnd/>
            <a:tailEnd type="triangle" w="med" len="med"/>
          </a:ln>
          <a:effectLst/>
        </p:spPr>
        <p:txBody>
          <a:bodyPr/>
          <a:lstStyle/>
          <a:p>
            <a:endParaRPr lang="en-GB"/>
          </a:p>
        </p:txBody>
      </p:sp>
      <p:sp>
        <p:nvSpPr>
          <p:cNvPr id="12296" name="Line 8"/>
          <p:cNvSpPr>
            <a:spLocks noChangeShapeType="1"/>
          </p:cNvSpPr>
          <p:nvPr/>
        </p:nvSpPr>
        <p:spPr bwMode="auto">
          <a:xfrm flipV="1">
            <a:off x="3924300" y="2997200"/>
            <a:ext cx="0" cy="431800"/>
          </a:xfrm>
          <a:prstGeom prst="line">
            <a:avLst/>
          </a:prstGeom>
          <a:noFill/>
          <a:ln w="9525">
            <a:solidFill>
              <a:schemeClr val="tx1"/>
            </a:solidFill>
            <a:round/>
            <a:headEnd/>
            <a:tailEnd type="triangle" w="med" len="med"/>
          </a:ln>
          <a:effectLst/>
        </p:spPr>
        <p:txBody>
          <a:bodyPr/>
          <a:lstStyle/>
          <a:p>
            <a:endParaRPr lang="en-GB"/>
          </a:p>
        </p:txBody>
      </p:sp>
      <p:sp>
        <p:nvSpPr>
          <p:cNvPr id="12297" name="Line 9"/>
          <p:cNvSpPr>
            <a:spLocks noChangeShapeType="1"/>
          </p:cNvSpPr>
          <p:nvPr/>
        </p:nvSpPr>
        <p:spPr bwMode="auto">
          <a:xfrm flipV="1">
            <a:off x="4284663" y="2997200"/>
            <a:ext cx="0" cy="431800"/>
          </a:xfrm>
          <a:prstGeom prst="line">
            <a:avLst/>
          </a:prstGeom>
          <a:noFill/>
          <a:ln w="9525">
            <a:solidFill>
              <a:schemeClr val="tx1"/>
            </a:solidFill>
            <a:round/>
            <a:headEnd/>
            <a:tailEnd type="triangle" w="med" len="med"/>
          </a:ln>
          <a:effectLst/>
        </p:spPr>
        <p:txBody>
          <a:bodyPr/>
          <a:lstStyle/>
          <a:p>
            <a:endParaRPr lang="en-GB"/>
          </a:p>
        </p:txBody>
      </p:sp>
      <p:sp>
        <p:nvSpPr>
          <p:cNvPr id="12298" name="Line 10"/>
          <p:cNvSpPr>
            <a:spLocks noChangeShapeType="1"/>
          </p:cNvSpPr>
          <p:nvPr/>
        </p:nvSpPr>
        <p:spPr bwMode="auto">
          <a:xfrm flipH="1">
            <a:off x="3132138" y="3716338"/>
            <a:ext cx="503237" cy="0"/>
          </a:xfrm>
          <a:prstGeom prst="line">
            <a:avLst/>
          </a:prstGeom>
          <a:noFill/>
          <a:ln w="9525">
            <a:solidFill>
              <a:schemeClr val="tx1"/>
            </a:solidFill>
            <a:round/>
            <a:headEnd/>
            <a:tailEnd type="triangle" w="med" len="med"/>
          </a:ln>
          <a:effectLst/>
        </p:spPr>
        <p:txBody>
          <a:bodyPr/>
          <a:lstStyle/>
          <a:p>
            <a:endParaRPr lang="en-GB"/>
          </a:p>
        </p:txBody>
      </p:sp>
      <p:sp>
        <p:nvSpPr>
          <p:cNvPr id="12299" name="Line 11"/>
          <p:cNvSpPr>
            <a:spLocks noChangeShapeType="1"/>
          </p:cNvSpPr>
          <p:nvPr/>
        </p:nvSpPr>
        <p:spPr bwMode="auto">
          <a:xfrm flipH="1">
            <a:off x="3203575" y="4076700"/>
            <a:ext cx="431800" cy="0"/>
          </a:xfrm>
          <a:prstGeom prst="line">
            <a:avLst/>
          </a:prstGeom>
          <a:noFill/>
          <a:ln w="9525">
            <a:solidFill>
              <a:schemeClr val="tx1"/>
            </a:solidFill>
            <a:round/>
            <a:headEnd/>
            <a:tailEnd type="triangle" w="med" len="med"/>
          </a:ln>
          <a:effectLst/>
        </p:spPr>
        <p:txBody>
          <a:bodyPr/>
          <a:lstStyle/>
          <a:p>
            <a:endParaRPr lang="en-GB"/>
          </a:p>
        </p:txBody>
      </p:sp>
      <p:sp>
        <p:nvSpPr>
          <p:cNvPr id="12300" name="Line 12"/>
          <p:cNvSpPr>
            <a:spLocks noChangeShapeType="1"/>
          </p:cNvSpPr>
          <p:nvPr/>
        </p:nvSpPr>
        <p:spPr bwMode="auto">
          <a:xfrm>
            <a:off x="3924300" y="4365625"/>
            <a:ext cx="0" cy="431800"/>
          </a:xfrm>
          <a:prstGeom prst="line">
            <a:avLst/>
          </a:prstGeom>
          <a:noFill/>
          <a:ln w="9525">
            <a:solidFill>
              <a:schemeClr val="tx1"/>
            </a:solidFill>
            <a:round/>
            <a:headEnd/>
            <a:tailEnd type="triangle" w="med" len="med"/>
          </a:ln>
          <a:effectLst/>
        </p:spPr>
        <p:txBody>
          <a:bodyPr/>
          <a:lstStyle/>
          <a:p>
            <a:endParaRPr lang="en-GB"/>
          </a:p>
        </p:txBody>
      </p:sp>
      <p:sp>
        <p:nvSpPr>
          <p:cNvPr id="12301" name="Line 13"/>
          <p:cNvSpPr>
            <a:spLocks noChangeShapeType="1"/>
          </p:cNvSpPr>
          <p:nvPr/>
        </p:nvSpPr>
        <p:spPr bwMode="auto">
          <a:xfrm>
            <a:off x="4284663" y="4365625"/>
            <a:ext cx="0" cy="431800"/>
          </a:xfrm>
          <a:prstGeom prst="line">
            <a:avLst/>
          </a:prstGeom>
          <a:noFill/>
          <a:ln w="9525">
            <a:solidFill>
              <a:schemeClr val="tx1"/>
            </a:solidFill>
            <a:round/>
            <a:headEnd/>
            <a:tailEnd type="triangle" w="med" len="med"/>
          </a:ln>
          <a:effectLst/>
        </p:spPr>
        <p:txBody>
          <a:bodyPr/>
          <a:lstStyle/>
          <a:p>
            <a:endParaRPr lang="en-GB"/>
          </a:p>
        </p:txBody>
      </p:sp>
      <p:sp>
        <p:nvSpPr>
          <p:cNvPr id="12303" name="Text Box 15"/>
          <p:cNvSpPr txBox="1">
            <a:spLocks noChangeArrowheads="1"/>
          </p:cNvSpPr>
          <p:nvPr/>
        </p:nvSpPr>
        <p:spPr bwMode="auto">
          <a:xfrm>
            <a:off x="5508625" y="3716338"/>
            <a:ext cx="2232025" cy="366712"/>
          </a:xfrm>
          <a:prstGeom prst="rect">
            <a:avLst/>
          </a:prstGeom>
          <a:noFill/>
          <a:ln w="9525">
            <a:noFill/>
            <a:miter lim="800000"/>
            <a:headEnd/>
            <a:tailEnd/>
          </a:ln>
          <a:effectLst/>
        </p:spPr>
        <p:txBody>
          <a:bodyPr>
            <a:spAutoFit/>
          </a:bodyPr>
          <a:lstStyle/>
          <a:p>
            <a:pPr>
              <a:spcBef>
                <a:spcPct val="50000"/>
              </a:spcBef>
            </a:pPr>
            <a:r>
              <a:rPr lang="en-GB"/>
              <a:t>Outputs</a:t>
            </a:r>
          </a:p>
        </p:txBody>
      </p:sp>
      <p:sp>
        <p:nvSpPr>
          <p:cNvPr id="12304" name="Text Box 16"/>
          <p:cNvSpPr txBox="1">
            <a:spLocks noChangeArrowheads="1"/>
          </p:cNvSpPr>
          <p:nvPr/>
        </p:nvSpPr>
        <p:spPr bwMode="auto">
          <a:xfrm>
            <a:off x="3132138" y="2276475"/>
            <a:ext cx="1944687" cy="641350"/>
          </a:xfrm>
          <a:prstGeom prst="rect">
            <a:avLst/>
          </a:prstGeom>
          <a:noFill/>
          <a:ln w="9525">
            <a:noFill/>
            <a:miter lim="800000"/>
            <a:headEnd/>
            <a:tailEnd/>
          </a:ln>
          <a:effectLst/>
        </p:spPr>
        <p:txBody>
          <a:bodyPr>
            <a:spAutoFit/>
          </a:bodyPr>
          <a:lstStyle/>
          <a:p>
            <a:pPr>
              <a:spcBef>
                <a:spcPct val="50000"/>
              </a:spcBef>
            </a:pPr>
            <a:r>
              <a:rPr lang="en-GB"/>
              <a:t>Emissions to the environment</a:t>
            </a:r>
          </a:p>
        </p:txBody>
      </p:sp>
      <p:sp>
        <p:nvSpPr>
          <p:cNvPr id="12305" name="Text Box 17"/>
          <p:cNvSpPr txBox="1">
            <a:spLocks noChangeArrowheads="1"/>
          </p:cNvSpPr>
          <p:nvPr/>
        </p:nvSpPr>
        <p:spPr bwMode="auto">
          <a:xfrm>
            <a:off x="1403350" y="3789363"/>
            <a:ext cx="1584325" cy="366712"/>
          </a:xfrm>
          <a:prstGeom prst="rect">
            <a:avLst/>
          </a:prstGeom>
          <a:noFill/>
          <a:ln w="9525">
            <a:noFill/>
            <a:miter lim="800000"/>
            <a:headEnd/>
            <a:tailEnd/>
          </a:ln>
          <a:effectLst/>
        </p:spPr>
        <p:txBody>
          <a:bodyPr>
            <a:spAutoFit/>
          </a:bodyPr>
          <a:lstStyle/>
          <a:p>
            <a:pPr>
              <a:spcBef>
                <a:spcPct val="50000"/>
              </a:spcBef>
            </a:pPr>
            <a:r>
              <a:rPr lang="en-GB"/>
              <a:t>Inputs</a:t>
            </a:r>
          </a:p>
        </p:txBody>
      </p:sp>
      <p:sp>
        <p:nvSpPr>
          <p:cNvPr id="12306" name="Text Box 18"/>
          <p:cNvSpPr txBox="1">
            <a:spLocks noChangeArrowheads="1"/>
          </p:cNvSpPr>
          <p:nvPr/>
        </p:nvSpPr>
        <p:spPr bwMode="auto">
          <a:xfrm>
            <a:off x="3635375" y="5157788"/>
            <a:ext cx="1441450" cy="366712"/>
          </a:xfrm>
          <a:prstGeom prst="rect">
            <a:avLst/>
          </a:prstGeom>
          <a:noFill/>
          <a:ln w="9525">
            <a:noFill/>
            <a:miter lim="800000"/>
            <a:headEnd/>
            <a:tailEnd/>
          </a:ln>
          <a:effectLst/>
        </p:spPr>
        <p:txBody>
          <a:bodyPr>
            <a:spAutoFit/>
          </a:bodyPr>
          <a:lstStyle/>
          <a:p>
            <a:pPr>
              <a:spcBef>
                <a:spcPct val="50000"/>
              </a:spcBef>
            </a:pPr>
            <a:r>
              <a:rPr lang="en-GB"/>
              <a:t>Waste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Business and the environment</a:t>
            </a:r>
          </a:p>
        </p:txBody>
      </p:sp>
      <p:sp>
        <p:nvSpPr>
          <p:cNvPr id="13315" name="Rectangle 3"/>
          <p:cNvSpPr>
            <a:spLocks noGrp="1" noChangeArrowheads="1"/>
          </p:cNvSpPr>
          <p:nvPr>
            <p:ph type="body" idx="1"/>
          </p:nvPr>
        </p:nvSpPr>
        <p:spPr/>
        <p:txBody>
          <a:bodyPr/>
          <a:lstStyle/>
          <a:p>
            <a:r>
              <a:rPr lang="en-GB"/>
              <a:t>Changing attitudes.</a:t>
            </a:r>
          </a:p>
          <a:p>
            <a:r>
              <a:rPr lang="en-GB"/>
              <a:t>Changing business attitudes.</a:t>
            </a:r>
          </a:p>
          <a:p>
            <a:r>
              <a:rPr lang="en-GB"/>
              <a:t>Business motivation and pressure.</a:t>
            </a:r>
          </a:p>
          <a:p>
            <a:r>
              <a:rPr lang="en-GB"/>
              <a:t>Why do businesses operate?</a:t>
            </a:r>
          </a:p>
          <a:p>
            <a:r>
              <a:rPr lang="en-GB"/>
              <a:t>Barriers: External and internal.</a:t>
            </a:r>
          </a:p>
          <a:p>
            <a:r>
              <a:rPr lang="en-GB"/>
              <a:t>Opportunites.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What is a management system?</a:t>
            </a:r>
          </a:p>
        </p:txBody>
      </p:sp>
      <p:sp>
        <p:nvSpPr>
          <p:cNvPr id="14339" name="Rectangle 3"/>
          <p:cNvSpPr>
            <a:spLocks noGrp="1" noChangeArrowheads="1"/>
          </p:cNvSpPr>
          <p:nvPr>
            <p:ph type="body" idx="1"/>
          </p:nvPr>
        </p:nvSpPr>
        <p:spPr>
          <a:xfrm>
            <a:off x="609600" y="1600200"/>
            <a:ext cx="4826000" cy="4419600"/>
          </a:xfrm>
        </p:spPr>
        <p:txBody>
          <a:bodyPr/>
          <a:lstStyle/>
          <a:p>
            <a:pPr>
              <a:lnSpc>
                <a:spcPct val="90000"/>
              </a:lnSpc>
            </a:pPr>
            <a:r>
              <a:rPr lang="en-GB" sz="2800"/>
              <a:t>An EMS method is for companies to control their impact on the environment.</a:t>
            </a:r>
          </a:p>
          <a:p>
            <a:pPr>
              <a:lnSpc>
                <a:spcPct val="90000"/>
              </a:lnSpc>
            </a:pPr>
            <a:r>
              <a:rPr lang="en-GB" sz="2800"/>
              <a:t>There are formal and informal methods.</a:t>
            </a:r>
          </a:p>
          <a:p>
            <a:pPr>
              <a:lnSpc>
                <a:spcPct val="90000"/>
              </a:lnSpc>
            </a:pPr>
            <a:r>
              <a:rPr lang="en-GB" sz="2800"/>
              <a:t>What can be achieved?</a:t>
            </a:r>
          </a:p>
          <a:p>
            <a:pPr>
              <a:lnSpc>
                <a:spcPct val="90000"/>
              </a:lnSpc>
            </a:pPr>
            <a:r>
              <a:rPr lang="en-GB" sz="2800"/>
              <a:t>Definition, achievement, measurement of impacts, success of goals, continuous improvements.</a:t>
            </a:r>
          </a:p>
        </p:txBody>
      </p:sp>
      <p:sp>
        <p:nvSpPr>
          <p:cNvPr id="14341" name="AutoShape 5"/>
          <p:cNvSpPr>
            <a:spLocks noChangeArrowheads="1"/>
          </p:cNvSpPr>
          <p:nvPr/>
        </p:nvSpPr>
        <p:spPr bwMode="auto">
          <a:xfrm>
            <a:off x="6084888" y="3573463"/>
            <a:ext cx="485775" cy="976312"/>
          </a:xfrm>
          <a:prstGeom prst="up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GB"/>
          </a:p>
        </p:txBody>
      </p:sp>
      <p:sp>
        <p:nvSpPr>
          <p:cNvPr id="14342" name="AutoShape 6"/>
          <p:cNvSpPr>
            <a:spLocks noChangeArrowheads="1"/>
          </p:cNvSpPr>
          <p:nvPr/>
        </p:nvSpPr>
        <p:spPr bwMode="auto">
          <a:xfrm>
            <a:off x="8101013" y="3573463"/>
            <a:ext cx="485775" cy="976312"/>
          </a:xfrm>
          <a:prstGeom prst="down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GB"/>
          </a:p>
        </p:txBody>
      </p:sp>
      <p:sp>
        <p:nvSpPr>
          <p:cNvPr id="14343" name="AutoShape 7"/>
          <p:cNvSpPr>
            <a:spLocks noChangeArrowheads="1"/>
          </p:cNvSpPr>
          <p:nvPr/>
        </p:nvSpPr>
        <p:spPr bwMode="auto">
          <a:xfrm>
            <a:off x="6732588" y="2997200"/>
            <a:ext cx="976312" cy="485775"/>
          </a:xfrm>
          <a:prstGeom prst="right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GB"/>
          </a:p>
        </p:txBody>
      </p:sp>
      <p:sp>
        <p:nvSpPr>
          <p:cNvPr id="14344" name="AutoShape 8"/>
          <p:cNvSpPr>
            <a:spLocks noChangeArrowheads="1"/>
          </p:cNvSpPr>
          <p:nvPr/>
        </p:nvSpPr>
        <p:spPr bwMode="auto">
          <a:xfrm>
            <a:off x="6804025" y="5013325"/>
            <a:ext cx="976313" cy="485775"/>
          </a:xfrm>
          <a:prstGeom prst="left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GB"/>
          </a:p>
        </p:txBody>
      </p:sp>
      <p:sp>
        <p:nvSpPr>
          <p:cNvPr id="14345" name="Text Box 9"/>
          <p:cNvSpPr txBox="1">
            <a:spLocks noChangeArrowheads="1"/>
          </p:cNvSpPr>
          <p:nvPr/>
        </p:nvSpPr>
        <p:spPr bwMode="auto">
          <a:xfrm>
            <a:off x="5867400" y="2997200"/>
            <a:ext cx="936625" cy="366713"/>
          </a:xfrm>
          <a:prstGeom prst="rect">
            <a:avLst/>
          </a:prstGeom>
          <a:noFill/>
          <a:ln w="9525">
            <a:noFill/>
            <a:miter lim="800000"/>
            <a:headEnd/>
            <a:tailEnd/>
          </a:ln>
          <a:effectLst/>
        </p:spPr>
        <p:txBody>
          <a:bodyPr>
            <a:spAutoFit/>
          </a:bodyPr>
          <a:lstStyle/>
          <a:p>
            <a:pPr>
              <a:spcBef>
                <a:spcPct val="50000"/>
              </a:spcBef>
            </a:pPr>
            <a:r>
              <a:rPr lang="en-GB" b="1"/>
              <a:t>Plan</a:t>
            </a:r>
          </a:p>
        </p:txBody>
      </p:sp>
      <p:sp>
        <p:nvSpPr>
          <p:cNvPr id="14346" name="Text Box 10"/>
          <p:cNvSpPr txBox="1">
            <a:spLocks noChangeArrowheads="1"/>
          </p:cNvSpPr>
          <p:nvPr/>
        </p:nvSpPr>
        <p:spPr bwMode="auto">
          <a:xfrm>
            <a:off x="7885113" y="2924175"/>
            <a:ext cx="574675" cy="366713"/>
          </a:xfrm>
          <a:prstGeom prst="rect">
            <a:avLst/>
          </a:prstGeom>
          <a:noFill/>
          <a:ln w="9525">
            <a:noFill/>
            <a:miter lim="800000"/>
            <a:headEnd/>
            <a:tailEnd/>
          </a:ln>
          <a:effectLst/>
        </p:spPr>
        <p:txBody>
          <a:bodyPr>
            <a:spAutoFit/>
          </a:bodyPr>
          <a:lstStyle/>
          <a:p>
            <a:pPr>
              <a:spcBef>
                <a:spcPct val="50000"/>
              </a:spcBef>
            </a:pPr>
            <a:r>
              <a:rPr lang="en-GB" b="1"/>
              <a:t>Do</a:t>
            </a:r>
          </a:p>
        </p:txBody>
      </p:sp>
      <p:sp>
        <p:nvSpPr>
          <p:cNvPr id="14347" name="Text Box 11"/>
          <p:cNvSpPr txBox="1">
            <a:spLocks noChangeArrowheads="1"/>
          </p:cNvSpPr>
          <p:nvPr/>
        </p:nvSpPr>
        <p:spPr bwMode="auto">
          <a:xfrm>
            <a:off x="7740650" y="5084763"/>
            <a:ext cx="1008063" cy="366712"/>
          </a:xfrm>
          <a:prstGeom prst="rect">
            <a:avLst/>
          </a:prstGeom>
          <a:noFill/>
          <a:ln w="9525">
            <a:noFill/>
            <a:miter lim="800000"/>
            <a:headEnd/>
            <a:tailEnd/>
          </a:ln>
          <a:effectLst/>
        </p:spPr>
        <p:txBody>
          <a:bodyPr>
            <a:spAutoFit/>
          </a:bodyPr>
          <a:lstStyle/>
          <a:p>
            <a:pPr>
              <a:spcBef>
                <a:spcPct val="50000"/>
              </a:spcBef>
            </a:pPr>
            <a:r>
              <a:rPr lang="en-GB" b="1"/>
              <a:t>Check</a:t>
            </a:r>
          </a:p>
        </p:txBody>
      </p:sp>
      <p:sp>
        <p:nvSpPr>
          <p:cNvPr id="14348" name="Text Box 12"/>
          <p:cNvSpPr txBox="1">
            <a:spLocks noChangeArrowheads="1"/>
          </p:cNvSpPr>
          <p:nvPr/>
        </p:nvSpPr>
        <p:spPr bwMode="auto">
          <a:xfrm>
            <a:off x="5867400" y="5084763"/>
            <a:ext cx="1079500" cy="366712"/>
          </a:xfrm>
          <a:prstGeom prst="rect">
            <a:avLst/>
          </a:prstGeom>
          <a:noFill/>
          <a:ln w="9525">
            <a:noFill/>
            <a:miter lim="800000"/>
            <a:headEnd/>
            <a:tailEnd/>
          </a:ln>
          <a:effectLst/>
        </p:spPr>
        <p:txBody>
          <a:bodyPr>
            <a:spAutoFit/>
          </a:bodyPr>
          <a:lstStyle/>
          <a:p>
            <a:pPr>
              <a:spcBef>
                <a:spcPct val="50000"/>
              </a:spcBef>
            </a:pPr>
            <a:r>
              <a:rPr lang="en-GB" b="1"/>
              <a:t>Correct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Background to EMS’s</a:t>
            </a:r>
          </a:p>
        </p:txBody>
      </p:sp>
      <p:sp>
        <p:nvSpPr>
          <p:cNvPr id="15363" name="Rectangle 3"/>
          <p:cNvSpPr>
            <a:spLocks noGrp="1" noChangeArrowheads="1"/>
          </p:cNvSpPr>
          <p:nvPr>
            <p:ph type="body" idx="1"/>
          </p:nvPr>
        </p:nvSpPr>
        <p:spPr/>
        <p:txBody>
          <a:bodyPr/>
          <a:lstStyle/>
          <a:p>
            <a:pPr>
              <a:lnSpc>
                <a:spcPct val="90000"/>
              </a:lnSpc>
            </a:pPr>
            <a:r>
              <a:rPr lang="en-GB" sz="2400"/>
              <a:t>First Quality standard was the BS 5750</a:t>
            </a:r>
          </a:p>
          <a:p>
            <a:pPr>
              <a:lnSpc>
                <a:spcPct val="90000"/>
              </a:lnSpc>
            </a:pPr>
            <a:r>
              <a:rPr lang="en-GB" sz="2400"/>
              <a:t>This was specifically for the Chemical and industrial sectors.</a:t>
            </a:r>
          </a:p>
          <a:p>
            <a:pPr>
              <a:lnSpc>
                <a:spcPct val="90000"/>
              </a:lnSpc>
            </a:pPr>
            <a:r>
              <a:rPr lang="en-GB" sz="2400"/>
              <a:t>There were however primitive in-house management systems, but no set standard.</a:t>
            </a:r>
          </a:p>
          <a:p>
            <a:pPr>
              <a:lnSpc>
                <a:spcPct val="90000"/>
              </a:lnSpc>
            </a:pPr>
            <a:r>
              <a:rPr lang="en-GB" sz="2400"/>
              <a:t>BS 7750 was launched in the UK in 1995.</a:t>
            </a:r>
          </a:p>
          <a:p>
            <a:pPr>
              <a:lnSpc>
                <a:spcPct val="90000"/>
              </a:lnSpc>
            </a:pPr>
            <a:r>
              <a:rPr lang="en-GB" sz="2400"/>
              <a:t>EMAS.</a:t>
            </a:r>
          </a:p>
          <a:p>
            <a:pPr>
              <a:lnSpc>
                <a:spcPct val="90000"/>
              </a:lnSpc>
            </a:pPr>
            <a:r>
              <a:rPr lang="en-GB" sz="2400"/>
              <a:t>In March 1997 BS EN ISO 14001 was inaugurated.</a:t>
            </a:r>
          </a:p>
          <a:p>
            <a:pPr>
              <a:lnSpc>
                <a:spcPct val="90000"/>
              </a:lnSpc>
            </a:pPr>
            <a:r>
              <a:rPr lang="en-GB" sz="2400"/>
              <a:t>The Green Dragon Award was initiated in Spring 2002.</a:t>
            </a:r>
          </a:p>
          <a:p>
            <a:pPr>
              <a:lnSpc>
                <a:spcPct val="90000"/>
              </a:lnSpc>
            </a:pPr>
            <a:r>
              <a:rPr lang="en-GB" sz="2400"/>
              <a:t>BS 8555 –March 2003.</a:t>
            </a:r>
          </a:p>
          <a:p>
            <a:pPr>
              <a:lnSpc>
                <a:spcPct val="90000"/>
              </a:lnSpc>
            </a:pPr>
            <a:endParaRPr lang="en-GB" sz="240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Overview of EMS</a:t>
            </a:r>
          </a:p>
        </p:txBody>
      </p:sp>
      <p:sp>
        <p:nvSpPr>
          <p:cNvPr id="16387" name="Rectangle 3"/>
          <p:cNvSpPr>
            <a:spLocks noGrp="1" noChangeArrowheads="1"/>
          </p:cNvSpPr>
          <p:nvPr>
            <p:ph type="body" idx="1"/>
          </p:nvPr>
        </p:nvSpPr>
        <p:spPr/>
        <p:txBody>
          <a:bodyPr/>
          <a:lstStyle/>
          <a:p>
            <a:r>
              <a:rPr lang="en-GB" sz="2800" dirty="0"/>
              <a:t>ISO 14001</a:t>
            </a:r>
          </a:p>
          <a:p>
            <a:r>
              <a:rPr lang="en-GB" sz="2800" dirty="0"/>
              <a:t>Open to any organisation.</a:t>
            </a:r>
          </a:p>
          <a:p>
            <a:r>
              <a:rPr lang="en-GB" sz="2800" dirty="0"/>
              <a:t>It has a stated objective </a:t>
            </a:r>
            <a:r>
              <a:rPr lang="en-GB" sz="2800" dirty="0" smtClean="0"/>
              <a:t>to- “achieve </a:t>
            </a:r>
            <a:r>
              <a:rPr lang="en-GB" sz="2800" dirty="0"/>
              <a:t>continual environmental improvement by documentation and control of company activities.”</a:t>
            </a:r>
          </a:p>
          <a:p>
            <a:r>
              <a:rPr lang="en-GB" sz="2800" dirty="0"/>
              <a:t>This EMS has proved to be the most popular to date.</a:t>
            </a:r>
          </a:p>
          <a:p>
            <a:r>
              <a:rPr lang="en-GB" sz="2800" dirty="0"/>
              <a:t>It is recognised and applicable on an international level.</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ISO 14001</a:t>
            </a:r>
          </a:p>
        </p:txBody>
      </p:sp>
      <p:sp>
        <p:nvSpPr>
          <p:cNvPr id="17411" name="Rectangle 3"/>
          <p:cNvSpPr>
            <a:spLocks noGrp="1" noChangeArrowheads="1"/>
          </p:cNvSpPr>
          <p:nvPr>
            <p:ph type="body" idx="1"/>
          </p:nvPr>
        </p:nvSpPr>
        <p:spPr/>
        <p:txBody>
          <a:bodyPr/>
          <a:lstStyle/>
          <a:p>
            <a:pPr>
              <a:lnSpc>
                <a:spcPct val="90000"/>
              </a:lnSpc>
            </a:pPr>
            <a:r>
              <a:rPr lang="en-GB"/>
              <a:t>There are six broad elements to achieving ISO 14001 certification.</a:t>
            </a:r>
          </a:p>
          <a:p>
            <a:pPr>
              <a:lnSpc>
                <a:spcPct val="90000"/>
              </a:lnSpc>
            </a:pPr>
            <a:r>
              <a:rPr lang="en-GB"/>
              <a:t>1. Environmental policy.</a:t>
            </a:r>
          </a:p>
          <a:p>
            <a:pPr>
              <a:lnSpc>
                <a:spcPct val="90000"/>
              </a:lnSpc>
            </a:pPr>
            <a:r>
              <a:rPr lang="en-GB"/>
              <a:t>2.Planning.</a:t>
            </a:r>
          </a:p>
          <a:p>
            <a:pPr>
              <a:lnSpc>
                <a:spcPct val="90000"/>
              </a:lnSpc>
            </a:pPr>
            <a:r>
              <a:rPr lang="en-GB"/>
              <a:t>3. Implementation and operation.</a:t>
            </a:r>
          </a:p>
          <a:p>
            <a:pPr>
              <a:lnSpc>
                <a:spcPct val="90000"/>
              </a:lnSpc>
            </a:pPr>
            <a:r>
              <a:rPr lang="en-GB"/>
              <a:t>Checking and corrective action.</a:t>
            </a:r>
          </a:p>
          <a:p>
            <a:pPr>
              <a:lnSpc>
                <a:spcPct val="90000"/>
              </a:lnSpc>
            </a:pPr>
            <a:r>
              <a:rPr lang="en-GB"/>
              <a:t>Management review.</a:t>
            </a:r>
          </a:p>
          <a:p>
            <a:pPr>
              <a:lnSpc>
                <a:spcPct val="90000"/>
              </a:lnSpc>
            </a:pPr>
            <a:r>
              <a:rPr lang="en-GB"/>
              <a:t>Continual improvement.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0" y="228600"/>
            <a:ext cx="8015288" cy="914400"/>
          </a:xfrm>
        </p:spPr>
        <p:txBody>
          <a:bodyPr/>
          <a:lstStyle/>
          <a:p>
            <a:r>
              <a:rPr lang="en-GB"/>
              <a:t>ISO 14001</a:t>
            </a:r>
          </a:p>
        </p:txBody>
      </p:sp>
      <p:sp>
        <p:nvSpPr>
          <p:cNvPr id="18436" name="Rectangle 4"/>
          <p:cNvSpPr>
            <a:spLocks noChangeArrowheads="1"/>
          </p:cNvSpPr>
          <p:nvPr/>
        </p:nvSpPr>
        <p:spPr bwMode="auto">
          <a:xfrm>
            <a:off x="5003800" y="2276475"/>
            <a:ext cx="1584325" cy="1296988"/>
          </a:xfrm>
          <a:prstGeom prst="rect">
            <a:avLst/>
          </a:prstGeom>
          <a:solidFill>
            <a:srgbClr val="FFFF66"/>
          </a:solidFill>
          <a:ln w="9525">
            <a:solidFill>
              <a:schemeClr val="tx1"/>
            </a:solidFill>
            <a:miter lim="800000"/>
            <a:headEnd/>
            <a:tailEnd/>
          </a:ln>
          <a:effectLst/>
        </p:spPr>
        <p:txBody>
          <a:bodyPr wrap="none" anchor="ctr"/>
          <a:lstStyle/>
          <a:p>
            <a:endParaRPr lang="en-GB"/>
          </a:p>
        </p:txBody>
      </p:sp>
      <p:sp>
        <p:nvSpPr>
          <p:cNvPr id="18437" name="Rectangle 5"/>
          <p:cNvSpPr>
            <a:spLocks noChangeArrowheads="1"/>
          </p:cNvSpPr>
          <p:nvPr/>
        </p:nvSpPr>
        <p:spPr bwMode="auto">
          <a:xfrm>
            <a:off x="5940425" y="2997200"/>
            <a:ext cx="1439863" cy="1223963"/>
          </a:xfrm>
          <a:prstGeom prst="rect">
            <a:avLst/>
          </a:prstGeom>
          <a:solidFill>
            <a:srgbClr val="00FFFF"/>
          </a:solidFill>
          <a:ln w="9525">
            <a:solidFill>
              <a:schemeClr val="tx1"/>
            </a:solidFill>
            <a:miter lim="800000"/>
            <a:headEnd/>
            <a:tailEnd/>
          </a:ln>
          <a:effectLst/>
        </p:spPr>
        <p:txBody>
          <a:bodyPr wrap="none" anchor="ctr"/>
          <a:lstStyle/>
          <a:p>
            <a:pPr algn="ctr"/>
            <a:endParaRPr lang="en-US"/>
          </a:p>
        </p:txBody>
      </p:sp>
      <p:sp>
        <p:nvSpPr>
          <p:cNvPr id="18438" name="Rectangle 6"/>
          <p:cNvSpPr>
            <a:spLocks noChangeArrowheads="1"/>
          </p:cNvSpPr>
          <p:nvPr/>
        </p:nvSpPr>
        <p:spPr bwMode="auto">
          <a:xfrm>
            <a:off x="6732588" y="3789363"/>
            <a:ext cx="1727200" cy="1295400"/>
          </a:xfrm>
          <a:prstGeom prst="rect">
            <a:avLst/>
          </a:prstGeom>
          <a:solidFill>
            <a:srgbClr val="FF99FF"/>
          </a:solidFill>
          <a:ln w="9525">
            <a:solidFill>
              <a:schemeClr val="tx1"/>
            </a:solidFill>
            <a:miter lim="800000"/>
            <a:headEnd/>
            <a:tailEnd/>
          </a:ln>
          <a:effectLst/>
        </p:spPr>
        <p:txBody>
          <a:bodyPr wrap="none" anchor="ctr"/>
          <a:lstStyle/>
          <a:p>
            <a:pPr algn="ctr"/>
            <a:endParaRPr lang="en-US"/>
          </a:p>
        </p:txBody>
      </p:sp>
      <p:sp>
        <p:nvSpPr>
          <p:cNvPr id="18439" name="Rectangle 7"/>
          <p:cNvSpPr>
            <a:spLocks noChangeArrowheads="1"/>
          </p:cNvSpPr>
          <p:nvPr/>
        </p:nvSpPr>
        <p:spPr bwMode="auto">
          <a:xfrm>
            <a:off x="1835150" y="4652963"/>
            <a:ext cx="1584325" cy="1439862"/>
          </a:xfrm>
          <a:prstGeom prst="rect">
            <a:avLst/>
          </a:prstGeom>
          <a:solidFill>
            <a:srgbClr val="FF9900"/>
          </a:solidFill>
          <a:ln w="9525">
            <a:solidFill>
              <a:schemeClr val="tx1"/>
            </a:solidFill>
            <a:miter lim="800000"/>
            <a:headEnd/>
            <a:tailEnd/>
          </a:ln>
          <a:effectLst/>
        </p:spPr>
        <p:txBody>
          <a:bodyPr wrap="none" anchor="ctr"/>
          <a:lstStyle/>
          <a:p>
            <a:pPr algn="ctr"/>
            <a:endParaRPr lang="en-US"/>
          </a:p>
        </p:txBody>
      </p:sp>
      <p:sp>
        <p:nvSpPr>
          <p:cNvPr id="18440" name="Rectangle 8"/>
          <p:cNvSpPr>
            <a:spLocks noChangeArrowheads="1"/>
          </p:cNvSpPr>
          <p:nvPr/>
        </p:nvSpPr>
        <p:spPr bwMode="auto">
          <a:xfrm>
            <a:off x="755650" y="3284538"/>
            <a:ext cx="1439863" cy="1152525"/>
          </a:xfrm>
          <a:prstGeom prst="rect">
            <a:avLst/>
          </a:prstGeom>
          <a:solidFill>
            <a:srgbClr val="FF3300"/>
          </a:solidFill>
          <a:ln w="9525">
            <a:solidFill>
              <a:schemeClr val="tx1"/>
            </a:solidFill>
            <a:miter lim="800000"/>
            <a:headEnd/>
            <a:tailEnd/>
          </a:ln>
          <a:effectLst/>
        </p:spPr>
        <p:txBody>
          <a:bodyPr wrap="none" anchor="ctr"/>
          <a:lstStyle/>
          <a:p>
            <a:endParaRPr lang="en-GB"/>
          </a:p>
        </p:txBody>
      </p:sp>
      <p:sp>
        <p:nvSpPr>
          <p:cNvPr id="18441" name="Oval 9"/>
          <p:cNvSpPr>
            <a:spLocks noChangeArrowheads="1"/>
          </p:cNvSpPr>
          <p:nvPr/>
        </p:nvSpPr>
        <p:spPr bwMode="auto">
          <a:xfrm>
            <a:off x="1619250" y="1916113"/>
            <a:ext cx="1706563" cy="987425"/>
          </a:xfrm>
          <a:prstGeom prst="ellipse">
            <a:avLst/>
          </a:prstGeom>
          <a:solidFill>
            <a:srgbClr val="99FF66"/>
          </a:solidFill>
          <a:ln w="9525">
            <a:solidFill>
              <a:schemeClr val="tx1"/>
            </a:solidFill>
            <a:round/>
            <a:headEnd/>
            <a:tailEnd/>
          </a:ln>
          <a:effectLst/>
        </p:spPr>
        <p:txBody>
          <a:bodyPr wrap="none" anchor="ctr"/>
          <a:lstStyle/>
          <a:p>
            <a:endParaRPr lang="en-GB"/>
          </a:p>
        </p:txBody>
      </p:sp>
      <p:sp>
        <p:nvSpPr>
          <p:cNvPr id="18442" name="Text Box 10"/>
          <p:cNvSpPr txBox="1">
            <a:spLocks noChangeArrowheads="1"/>
          </p:cNvSpPr>
          <p:nvPr/>
        </p:nvSpPr>
        <p:spPr bwMode="auto">
          <a:xfrm>
            <a:off x="1692275" y="2060575"/>
            <a:ext cx="2087563" cy="641350"/>
          </a:xfrm>
          <a:prstGeom prst="rect">
            <a:avLst/>
          </a:prstGeom>
          <a:noFill/>
          <a:ln w="9525">
            <a:noFill/>
            <a:miter lim="800000"/>
            <a:headEnd/>
            <a:tailEnd/>
          </a:ln>
          <a:effectLst/>
        </p:spPr>
        <p:txBody>
          <a:bodyPr>
            <a:spAutoFit/>
          </a:bodyPr>
          <a:lstStyle/>
          <a:p>
            <a:pPr>
              <a:spcBef>
                <a:spcPct val="50000"/>
              </a:spcBef>
            </a:pPr>
            <a:r>
              <a:rPr lang="en-GB"/>
              <a:t>Continual improvement</a:t>
            </a:r>
          </a:p>
        </p:txBody>
      </p:sp>
      <p:sp>
        <p:nvSpPr>
          <p:cNvPr id="18443" name="Text Box 11"/>
          <p:cNvSpPr txBox="1">
            <a:spLocks noChangeArrowheads="1"/>
          </p:cNvSpPr>
          <p:nvPr/>
        </p:nvSpPr>
        <p:spPr bwMode="auto">
          <a:xfrm>
            <a:off x="5003800" y="2276475"/>
            <a:ext cx="1800225" cy="641350"/>
          </a:xfrm>
          <a:prstGeom prst="rect">
            <a:avLst/>
          </a:prstGeom>
          <a:noFill/>
          <a:ln w="9525">
            <a:noFill/>
            <a:miter lim="800000"/>
            <a:headEnd/>
            <a:tailEnd/>
          </a:ln>
          <a:effectLst/>
        </p:spPr>
        <p:txBody>
          <a:bodyPr>
            <a:spAutoFit/>
          </a:bodyPr>
          <a:lstStyle/>
          <a:p>
            <a:pPr>
              <a:spcBef>
                <a:spcPct val="50000"/>
              </a:spcBef>
            </a:pPr>
            <a:r>
              <a:rPr lang="en-GB"/>
              <a:t>Environmental Policy</a:t>
            </a:r>
          </a:p>
        </p:txBody>
      </p:sp>
      <p:sp>
        <p:nvSpPr>
          <p:cNvPr id="18445" name="Text Box 13"/>
          <p:cNvSpPr txBox="1">
            <a:spLocks noChangeArrowheads="1"/>
          </p:cNvSpPr>
          <p:nvPr/>
        </p:nvSpPr>
        <p:spPr bwMode="auto">
          <a:xfrm>
            <a:off x="6084888" y="3141663"/>
            <a:ext cx="1079500" cy="366712"/>
          </a:xfrm>
          <a:prstGeom prst="rect">
            <a:avLst/>
          </a:prstGeom>
          <a:noFill/>
          <a:ln w="9525">
            <a:noFill/>
            <a:miter lim="800000"/>
            <a:headEnd/>
            <a:tailEnd/>
          </a:ln>
          <a:effectLst/>
        </p:spPr>
        <p:txBody>
          <a:bodyPr>
            <a:spAutoFit/>
          </a:bodyPr>
          <a:lstStyle/>
          <a:p>
            <a:pPr>
              <a:spcBef>
                <a:spcPct val="50000"/>
              </a:spcBef>
            </a:pPr>
            <a:r>
              <a:rPr lang="en-GB"/>
              <a:t>Planning</a:t>
            </a:r>
          </a:p>
        </p:txBody>
      </p:sp>
      <p:sp>
        <p:nvSpPr>
          <p:cNvPr id="18447" name="Text Box 15"/>
          <p:cNvSpPr txBox="1">
            <a:spLocks noChangeArrowheads="1"/>
          </p:cNvSpPr>
          <p:nvPr/>
        </p:nvSpPr>
        <p:spPr bwMode="auto">
          <a:xfrm>
            <a:off x="6732588" y="3860800"/>
            <a:ext cx="2160587" cy="641350"/>
          </a:xfrm>
          <a:prstGeom prst="rect">
            <a:avLst/>
          </a:prstGeom>
          <a:noFill/>
          <a:ln w="9525">
            <a:noFill/>
            <a:miter lim="800000"/>
            <a:headEnd/>
            <a:tailEnd/>
          </a:ln>
          <a:effectLst/>
        </p:spPr>
        <p:txBody>
          <a:bodyPr>
            <a:spAutoFit/>
          </a:bodyPr>
          <a:lstStyle/>
          <a:p>
            <a:pPr>
              <a:spcBef>
                <a:spcPct val="50000"/>
              </a:spcBef>
            </a:pPr>
            <a:r>
              <a:rPr lang="en-GB"/>
              <a:t>Implementation and operation</a:t>
            </a:r>
          </a:p>
        </p:txBody>
      </p:sp>
      <p:sp>
        <p:nvSpPr>
          <p:cNvPr id="18448" name="Text Box 16"/>
          <p:cNvSpPr txBox="1">
            <a:spLocks noChangeArrowheads="1"/>
          </p:cNvSpPr>
          <p:nvPr/>
        </p:nvSpPr>
        <p:spPr bwMode="auto">
          <a:xfrm>
            <a:off x="1835150" y="4868863"/>
            <a:ext cx="1655763" cy="915987"/>
          </a:xfrm>
          <a:prstGeom prst="rect">
            <a:avLst/>
          </a:prstGeom>
          <a:noFill/>
          <a:ln w="9525">
            <a:noFill/>
            <a:miter lim="800000"/>
            <a:headEnd/>
            <a:tailEnd/>
          </a:ln>
          <a:effectLst/>
        </p:spPr>
        <p:txBody>
          <a:bodyPr>
            <a:spAutoFit/>
          </a:bodyPr>
          <a:lstStyle/>
          <a:p>
            <a:pPr>
              <a:spcBef>
                <a:spcPct val="50000"/>
              </a:spcBef>
            </a:pPr>
            <a:r>
              <a:rPr lang="en-GB"/>
              <a:t>Checking and Corrective Action</a:t>
            </a:r>
          </a:p>
        </p:txBody>
      </p:sp>
      <p:sp>
        <p:nvSpPr>
          <p:cNvPr id="18449" name="Text Box 17"/>
          <p:cNvSpPr txBox="1">
            <a:spLocks noChangeArrowheads="1"/>
          </p:cNvSpPr>
          <p:nvPr/>
        </p:nvSpPr>
        <p:spPr bwMode="auto">
          <a:xfrm>
            <a:off x="684213" y="3357563"/>
            <a:ext cx="1655762" cy="641350"/>
          </a:xfrm>
          <a:prstGeom prst="rect">
            <a:avLst/>
          </a:prstGeom>
          <a:noFill/>
          <a:ln w="9525">
            <a:noFill/>
            <a:miter lim="800000"/>
            <a:headEnd/>
            <a:tailEnd/>
          </a:ln>
          <a:effectLst/>
        </p:spPr>
        <p:txBody>
          <a:bodyPr>
            <a:spAutoFit/>
          </a:bodyPr>
          <a:lstStyle/>
          <a:p>
            <a:pPr>
              <a:spcBef>
                <a:spcPct val="50000"/>
              </a:spcBef>
            </a:pPr>
            <a:r>
              <a:rPr lang="en-GB"/>
              <a:t>Management Review</a:t>
            </a:r>
          </a:p>
        </p:txBody>
      </p:sp>
      <p:sp>
        <p:nvSpPr>
          <p:cNvPr id="18450" name="Line 18"/>
          <p:cNvSpPr>
            <a:spLocks noChangeShapeType="1"/>
          </p:cNvSpPr>
          <p:nvPr/>
        </p:nvSpPr>
        <p:spPr bwMode="auto">
          <a:xfrm flipH="1">
            <a:off x="3419475" y="4868863"/>
            <a:ext cx="3313113" cy="0"/>
          </a:xfrm>
          <a:prstGeom prst="line">
            <a:avLst/>
          </a:prstGeom>
          <a:noFill/>
          <a:ln w="9525">
            <a:solidFill>
              <a:schemeClr val="tx1"/>
            </a:solidFill>
            <a:round/>
            <a:headEnd/>
            <a:tailEnd/>
          </a:ln>
          <a:effectLst/>
        </p:spPr>
        <p:txBody>
          <a:bodyPr/>
          <a:lstStyle/>
          <a:p>
            <a:endParaRPr lang="en-GB"/>
          </a:p>
        </p:txBody>
      </p:sp>
      <p:sp>
        <p:nvSpPr>
          <p:cNvPr id="18451" name="Line 19"/>
          <p:cNvSpPr>
            <a:spLocks noChangeShapeType="1"/>
          </p:cNvSpPr>
          <p:nvPr/>
        </p:nvSpPr>
        <p:spPr bwMode="auto">
          <a:xfrm flipH="1" flipV="1">
            <a:off x="1979613" y="4437063"/>
            <a:ext cx="144462" cy="215900"/>
          </a:xfrm>
          <a:prstGeom prst="line">
            <a:avLst/>
          </a:prstGeom>
          <a:noFill/>
          <a:ln w="9525">
            <a:solidFill>
              <a:schemeClr val="tx1"/>
            </a:solidFill>
            <a:round/>
            <a:headEnd/>
            <a:tailEnd/>
          </a:ln>
          <a:effectLst/>
        </p:spPr>
        <p:txBody>
          <a:bodyPr/>
          <a:lstStyle/>
          <a:p>
            <a:endParaRPr lang="en-GB"/>
          </a:p>
        </p:txBody>
      </p:sp>
      <p:sp>
        <p:nvSpPr>
          <p:cNvPr id="18452" name="Line 20"/>
          <p:cNvSpPr>
            <a:spLocks noChangeShapeType="1"/>
          </p:cNvSpPr>
          <p:nvPr/>
        </p:nvSpPr>
        <p:spPr bwMode="auto">
          <a:xfrm flipV="1">
            <a:off x="1116013" y="2708275"/>
            <a:ext cx="719137" cy="576263"/>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z="3800"/>
              <a:t>Eco-Management and Audit Scheme</a:t>
            </a:r>
          </a:p>
        </p:txBody>
      </p:sp>
      <p:sp>
        <p:nvSpPr>
          <p:cNvPr id="19459" name="Rectangle 3"/>
          <p:cNvSpPr>
            <a:spLocks noGrp="1" noChangeArrowheads="1"/>
          </p:cNvSpPr>
          <p:nvPr>
            <p:ph type="body" idx="1"/>
          </p:nvPr>
        </p:nvSpPr>
        <p:spPr/>
        <p:txBody>
          <a:bodyPr/>
          <a:lstStyle/>
          <a:p>
            <a:pPr>
              <a:lnSpc>
                <a:spcPct val="90000"/>
              </a:lnSpc>
            </a:pPr>
            <a:r>
              <a:rPr lang="en-GB" sz="2400" dirty="0"/>
              <a:t>Established by the European Regulations 183/93, which was replaced by EMAS Regulation 761/01.</a:t>
            </a:r>
          </a:p>
          <a:p>
            <a:pPr>
              <a:lnSpc>
                <a:spcPct val="90000"/>
              </a:lnSpc>
            </a:pPr>
            <a:r>
              <a:rPr lang="en-GB" sz="2400" dirty="0"/>
              <a:t>Aim to recognise and reward those </a:t>
            </a:r>
            <a:r>
              <a:rPr lang="en-GB" sz="2400" dirty="0" err="1" smtClean="0"/>
              <a:t>orgnisations</a:t>
            </a:r>
            <a:r>
              <a:rPr lang="en-GB" sz="2400" dirty="0" smtClean="0"/>
              <a:t> </a:t>
            </a:r>
            <a:r>
              <a:rPr lang="en-GB" sz="2400" dirty="0"/>
              <a:t>which go beyond the minimum legal and statutory compliance and continually improve their environmental performance.</a:t>
            </a:r>
          </a:p>
          <a:p>
            <a:pPr>
              <a:lnSpc>
                <a:spcPct val="90000"/>
              </a:lnSpc>
            </a:pPr>
            <a:r>
              <a:rPr lang="en-GB" sz="2400" dirty="0"/>
              <a:t>Initially open only to the industrial sectors.</a:t>
            </a:r>
          </a:p>
          <a:p>
            <a:pPr>
              <a:lnSpc>
                <a:spcPct val="90000"/>
              </a:lnSpc>
            </a:pPr>
            <a:r>
              <a:rPr lang="en-GB" sz="2400" dirty="0"/>
              <a:t>Now open to any type of organisation from all economic sectors.</a:t>
            </a:r>
          </a:p>
          <a:p>
            <a:pPr>
              <a:lnSpc>
                <a:spcPct val="90000"/>
              </a:lnSpc>
            </a:pPr>
            <a:r>
              <a:rPr lang="en-GB" sz="2400" dirty="0"/>
              <a:t>Single sites, and larger enterprises can all register.</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Steps to certification</a:t>
            </a:r>
          </a:p>
        </p:txBody>
      </p:sp>
      <p:sp>
        <p:nvSpPr>
          <p:cNvPr id="20483" name="Rectangle 3"/>
          <p:cNvSpPr>
            <a:spLocks noGrp="1" noChangeArrowheads="1"/>
          </p:cNvSpPr>
          <p:nvPr>
            <p:ph type="body" idx="1"/>
          </p:nvPr>
        </p:nvSpPr>
        <p:spPr/>
        <p:txBody>
          <a:bodyPr/>
          <a:lstStyle/>
          <a:p>
            <a:pPr>
              <a:lnSpc>
                <a:spcPct val="90000"/>
              </a:lnSpc>
            </a:pPr>
            <a:r>
              <a:rPr lang="en-GB" sz="2400"/>
              <a:t>Implementation of an EMS that meets the requirements of BS EN ISO 14001.</a:t>
            </a:r>
          </a:p>
          <a:p>
            <a:pPr>
              <a:lnSpc>
                <a:spcPct val="90000"/>
              </a:lnSpc>
            </a:pPr>
            <a:r>
              <a:rPr lang="en-GB" sz="2400"/>
              <a:t>Undertake internal audits, including checks on legal compliance and environmental improvements.</a:t>
            </a:r>
          </a:p>
          <a:p>
            <a:pPr>
              <a:lnSpc>
                <a:spcPct val="90000"/>
              </a:lnSpc>
            </a:pPr>
            <a:r>
              <a:rPr lang="en-GB" sz="2400"/>
              <a:t>Preparation of an environmental statement.</a:t>
            </a:r>
          </a:p>
          <a:p>
            <a:pPr>
              <a:lnSpc>
                <a:spcPct val="90000"/>
              </a:lnSpc>
            </a:pPr>
            <a:r>
              <a:rPr lang="en-GB" sz="2400"/>
              <a:t>Validation of the EMS and Environmental statement by an accredited verifier.</a:t>
            </a:r>
          </a:p>
          <a:p>
            <a:pPr>
              <a:lnSpc>
                <a:spcPct val="90000"/>
              </a:lnSpc>
            </a:pPr>
            <a:r>
              <a:rPr lang="en-GB" sz="2400"/>
              <a:t>Submission of the application to an EMAS competent body.</a:t>
            </a:r>
          </a:p>
          <a:p>
            <a:pPr>
              <a:lnSpc>
                <a:spcPct val="90000"/>
              </a:lnSpc>
            </a:pPr>
            <a:r>
              <a:rPr lang="en-GB" sz="2400"/>
              <a:t>Make publicly available your Environmental Statement and promote your environmental credentials </a:t>
            </a:r>
          </a:p>
          <a:p>
            <a:pPr>
              <a:lnSpc>
                <a:spcPct val="90000"/>
              </a:lnSpc>
            </a:pPr>
            <a:endParaRPr lang="en-GB" sz="240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4"/>
          <p:cNvSpPr>
            <a:spLocks noGrp="1" noChangeArrowheads="1"/>
          </p:cNvSpPr>
          <p:nvPr>
            <p:ph type="title"/>
          </p:nvPr>
        </p:nvSpPr>
        <p:spPr/>
        <p:txBody>
          <a:bodyPr/>
          <a:lstStyle/>
          <a:p>
            <a:r>
              <a:rPr lang="en-GB"/>
              <a:t>EMAS</a:t>
            </a:r>
          </a:p>
        </p:txBody>
      </p:sp>
      <p:sp>
        <p:nvSpPr>
          <p:cNvPr id="21509" name="Rectangle 5"/>
          <p:cNvSpPr>
            <a:spLocks noChangeArrowheads="1"/>
          </p:cNvSpPr>
          <p:nvPr/>
        </p:nvSpPr>
        <p:spPr bwMode="auto">
          <a:xfrm>
            <a:off x="1547813" y="1557338"/>
            <a:ext cx="3527425" cy="433387"/>
          </a:xfrm>
          <a:prstGeom prst="rect">
            <a:avLst/>
          </a:prstGeom>
          <a:solidFill>
            <a:schemeClr val="accent1"/>
          </a:solidFill>
          <a:ln w="9525">
            <a:solidFill>
              <a:schemeClr val="tx1"/>
            </a:solidFill>
            <a:miter lim="800000"/>
            <a:headEnd/>
            <a:tailEnd/>
          </a:ln>
          <a:effectLst/>
        </p:spPr>
        <p:txBody>
          <a:bodyPr wrap="none" anchor="ctr"/>
          <a:lstStyle/>
          <a:p>
            <a:pPr algn="ctr"/>
            <a:r>
              <a:rPr lang="en-GB"/>
              <a:t>1. Company Environmental Policy</a:t>
            </a:r>
          </a:p>
        </p:txBody>
      </p:sp>
      <p:sp>
        <p:nvSpPr>
          <p:cNvPr id="21511" name="Rectangle 7"/>
          <p:cNvSpPr>
            <a:spLocks noChangeArrowheads="1"/>
          </p:cNvSpPr>
          <p:nvPr/>
        </p:nvSpPr>
        <p:spPr bwMode="auto">
          <a:xfrm>
            <a:off x="6948488" y="1628775"/>
            <a:ext cx="1417637" cy="914400"/>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21512" name="Text Box 8"/>
          <p:cNvSpPr txBox="1">
            <a:spLocks noChangeArrowheads="1"/>
          </p:cNvSpPr>
          <p:nvPr/>
        </p:nvSpPr>
        <p:spPr bwMode="auto">
          <a:xfrm>
            <a:off x="6877050" y="1773238"/>
            <a:ext cx="1655763" cy="641350"/>
          </a:xfrm>
          <a:prstGeom prst="rect">
            <a:avLst/>
          </a:prstGeom>
          <a:noFill/>
          <a:ln w="9525">
            <a:noFill/>
            <a:miter lim="800000"/>
            <a:headEnd/>
            <a:tailEnd/>
          </a:ln>
          <a:effectLst/>
        </p:spPr>
        <p:txBody>
          <a:bodyPr>
            <a:spAutoFit/>
          </a:bodyPr>
          <a:lstStyle/>
          <a:p>
            <a:pPr>
              <a:spcBef>
                <a:spcPct val="50000"/>
              </a:spcBef>
            </a:pPr>
            <a:r>
              <a:rPr lang="en-GB"/>
              <a:t>Accredited Env. Verifiers</a:t>
            </a:r>
          </a:p>
        </p:txBody>
      </p:sp>
      <p:sp>
        <p:nvSpPr>
          <p:cNvPr id="21513" name="Rectangle 9"/>
          <p:cNvSpPr>
            <a:spLocks noChangeArrowheads="1"/>
          </p:cNvSpPr>
          <p:nvPr/>
        </p:nvSpPr>
        <p:spPr bwMode="auto">
          <a:xfrm>
            <a:off x="6372225" y="3284538"/>
            <a:ext cx="2232025" cy="627062"/>
          </a:xfrm>
          <a:prstGeom prst="rect">
            <a:avLst/>
          </a:prstGeom>
          <a:solidFill>
            <a:schemeClr val="accent1"/>
          </a:solidFill>
          <a:ln w="9525">
            <a:solidFill>
              <a:schemeClr val="tx1"/>
            </a:solidFill>
            <a:miter lim="800000"/>
            <a:headEnd/>
            <a:tailEnd/>
          </a:ln>
          <a:effectLst/>
        </p:spPr>
        <p:txBody>
          <a:bodyPr wrap="none" anchor="ctr"/>
          <a:lstStyle/>
          <a:p>
            <a:pPr algn="ctr"/>
            <a:r>
              <a:rPr lang="en-GB"/>
              <a:t>Accreditation system</a:t>
            </a:r>
          </a:p>
        </p:txBody>
      </p:sp>
      <p:sp>
        <p:nvSpPr>
          <p:cNvPr id="21515" name="Rectangle 11"/>
          <p:cNvSpPr>
            <a:spLocks noChangeArrowheads="1"/>
          </p:cNvSpPr>
          <p:nvPr/>
        </p:nvSpPr>
        <p:spPr bwMode="auto">
          <a:xfrm>
            <a:off x="6804025" y="4292600"/>
            <a:ext cx="1563688" cy="627063"/>
          </a:xfrm>
          <a:prstGeom prst="rect">
            <a:avLst/>
          </a:prstGeom>
          <a:solidFill>
            <a:schemeClr val="accent1"/>
          </a:solidFill>
          <a:ln w="9525">
            <a:solidFill>
              <a:schemeClr val="tx1"/>
            </a:solidFill>
            <a:miter lim="800000"/>
            <a:headEnd/>
            <a:tailEnd/>
          </a:ln>
          <a:effectLst/>
        </p:spPr>
        <p:txBody>
          <a:bodyPr wrap="none" anchor="ctr"/>
          <a:lstStyle/>
          <a:p>
            <a:pPr algn="ctr"/>
            <a:r>
              <a:rPr lang="en-GB"/>
              <a:t>Examination</a:t>
            </a:r>
          </a:p>
        </p:txBody>
      </p:sp>
      <p:sp>
        <p:nvSpPr>
          <p:cNvPr id="21517" name="Rectangle 13"/>
          <p:cNvSpPr>
            <a:spLocks noChangeArrowheads="1"/>
          </p:cNvSpPr>
          <p:nvPr/>
        </p:nvSpPr>
        <p:spPr bwMode="auto">
          <a:xfrm>
            <a:off x="6804025" y="5373688"/>
            <a:ext cx="1346200" cy="431800"/>
          </a:xfrm>
          <a:prstGeom prst="rect">
            <a:avLst/>
          </a:prstGeom>
          <a:solidFill>
            <a:schemeClr val="accent1"/>
          </a:solidFill>
          <a:ln w="9525">
            <a:solidFill>
              <a:schemeClr val="tx1"/>
            </a:solidFill>
            <a:miter lim="800000"/>
            <a:headEnd/>
            <a:tailEnd/>
          </a:ln>
          <a:effectLst/>
        </p:spPr>
        <p:txBody>
          <a:bodyPr wrap="none" anchor="ctr"/>
          <a:lstStyle/>
          <a:p>
            <a:pPr algn="ctr"/>
            <a:r>
              <a:rPr lang="en-GB"/>
              <a:t>Validation</a:t>
            </a:r>
          </a:p>
        </p:txBody>
      </p:sp>
      <p:sp>
        <p:nvSpPr>
          <p:cNvPr id="21519" name="Rectangle 15"/>
          <p:cNvSpPr>
            <a:spLocks noChangeArrowheads="1"/>
          </p:cNvSpPr>
          <p:nvPr/>
        </p:nvSpPr>
        <p:spPr bwMode="auto">
          <a:xfrm>
            <a:off x="1258888" y="5734050"/>
            <a:ext cx="3097212" cy="503238"/>
          </a:xfrm>
          <a:prstGeom prst="rect">
            <a:avLst/>
          </a:prstGeom>
          <a:solidFill>
            <a:schemeClr val="accent1"/>
          </a:solidFill>
          <a:ln w="9525">
            <a:solidFill>
              <a:schemeClr val="tx1"/>
            </a:solidFill>
            <a:miter lim="800000"/>
            <a:headEnd/>
            <a:tailEnd/>
          </a:ln>
          <a:effectLst/>
        </p:spPr>
        <p:txBody>
          <a:bodyPr wrap="none" anchor="ctr"/>
          <a:lstStyle/>
          <a:p>
            <a:pPr algn="ctr"/>
            <a:r>
              <a:rPr lang="en-GB"/>
              <a:t>6. Environmental Statement</a:t>
            </a:r>
          </a:p>
        </p:txBody>
      </p:sp>
      <p:sp>
        <p:nvSpPr>
          <p:cNvPr id="21521" name="Rectangle 17"/>
          <p:cNvSpPr>
            <a:spLocks noChangeArrowheads="1"/>
          </p:cNvSpPr>
          <p:nvPr/>
        </p:nvSpPr>
        <p:spPr bwMode="auto">
          <a:xfrm>
            <a:off x="1619250" y="2276475"/>
            <a:ext cx="3313113" cy="503238"/>
          </a:xfrm>
          <a:prstGeom prst="rect">
            <a:avLst/>
          </a:prstGeom>
          <a:solidFill>
            <a:schemeClr val="accent1"/>
          </a:solidFill>
          <a:ln w="9525">
            <a:solidFill>
              <a:schemeClr val="tx1"/>
            </a:solidFill>
            <a:miter lim="800000"/>
            <a:headEnd/>
            <a:tailEnd/>
          </a:ln>
          <a:effectLst/>
        </p:spPr>
        <p:txBody>
          <a:bodyPr wrap="none" anchor="ctr"/>
          <a:lstStyle/>
          <a:p>
            <a:pPr algn="ctr"/>
            <a:r>
              <a:rPr lang="en-GB"/>
              <a:t>2. Initial Environmental Review</a:t>
            </a:r>
          </a:p>
        </p:txBody>
      </p:sp>
      <p:sp>
        <p:nvSpPr>
          <p:cNvPr id="21523" name="Text Box 19"/>
          <p:cNvSpPr txBox="1">
            <a:spLocks noChangeArrowheads="1"/>
          </p:cNvSpPr>
          <p:nvPr/>
        </p:nvSpPr>
        <p:spPr bwMode="auto">
          <a:xfrm>
            <a:off x="1547813" y="3141663"/>
            <a:ext cx="3600450" cy="366712"/>
          </a:xfrm>
          <a:prstGeom prst="rect">
            <a:avLst/>
          </a:prstGeom>
          <a:noFill/>
          <a:ln w="9525">
            <a:noFill/>
            <a:miter lim="800000"/>
            <a:headEnd/>
            <a:tailEnd/>
          </a:ln>
          <a:effectLst/>
        </p:spPr>
        <p:txBody>
          <a:bodyPr>
            <a:spAutoFit/>
          </a:bodyPr>
          <a:lstStyle/>
          <a:p>
            <a:pPr>
              <a:spcBef>
                <a:spcPct val="50000"/>
              </a:spcBef>
            </a:pPr>
            <a:r>
              <a:rPr lang="en-GB"/>
              <a:t>3. Environmental programme</a:t>
            </a:r>
          </a:p>
        </p:txBody>
      </p:sp>
      <p:sp>
        <p:nvSpPr>
          <p:cNvPr id="21524" name="Text Box 20"/>
          <p:cNvSpPr txBox="1">
            <a:spLocks noChangeArrowheads="1"/>
          </p:cNvSpPr>
          <p:nvPr/>
        </p:nvSpPr>
        <p:spPr bwMode="auto">
          <a:xfrm>
            <a:off x="4643438" y="3933825"/>
            <a:ext cx="2449512" cy="366713"/>
          </a:xfrm>
          <a:prstGeom prst="rect">
            <a:avLst/>
          </a:prstGeom>
          <a:noFill/>
          <a:ln w="9525">
            <a:noFill/>
            <a:miter lim="800000"/>
            <a:headEnd/>
            <a:tailEnd/>
          </a:ln>
          <a:effectLst/>
        </p:spPr>
        <p:txBody>
          <a:bodyPr>
            <a:spAutoFit/>
          </a:bodyPr>
          <a:lstStyle/>
          <a:p>
            <a:pPr>
              <a:spcBef>
                <a:spcPct val="50000"/>
              </a:spcBef>
            </a:pPr>
            <a:r>
              <a:rPr lang="en-GB"/>
              <a:t>4. EMS</a:t>
            </a:r>
          </a:p>
        </p:txBody>
      </p:sp>
      <p:sp>
        <p:nvSpPr>
          <p:cNvPr id="21525" name="Text Box 21"/>
          <p:cNvSpPr txBox="1">
            <a:spLocks noChangeArrowheads="1"/>
          </p:cNvSpPr>
          <p:nvPr/>
        </p:nvSpPr>
        <p:spPr bwMode="auto">
          <a:xfrm>
            <a:off x="1763713" y="4652963"/>
            <a:ext cx="2520950" cy="366712"/>
          </a:xfrm>
          <a:prstGeom prst="rect">
            <a:avLst/>
          </a:prstGeom>
          <a:noFill/>
          <a:ln w="9525">
            <a:noFill/>
            <a:miter lim="800000"/>
            <a:headEnd/>
            <a:tailEnd/>
          </a:ln>
          <a:effectLst/>
        </p:spPr>
        <p:txBody>
          <a:bodyPr>
            <a:spAutoFit/>
          </a:bodyPr>
          <a:lstStyle/>
          <a:p>
            <a:pPr>
              <a:spcBef>
                <a:spcPct val="50000"/>
              </a:spcBef>
            </a:pPr>
            <a:r>
              <a:rPr lang="en-GB"/>
              <a:t>5. Environmental Audit</a:t>
            </a:r>
          </a:p>
        </p:txBody>
      </p:sp>
      <p:sp>
        <p:nvSpPr>
          <p:cNvPr id="21526" name="Text Box 22"/>
          <p:cNvSpPr txBox="1">
            <a:spLocks noChangeArrowheads="1"/>
          </p:cNvSpPr>
          <p:nvPr/>
        </p:nvSpPr>
        <p:spPr bwMode="auto">
          <a:xfrm>
            <a:off x="611188" y="3860800"/>
            <a:ext cx="3097212" cy="366713"/>
          </a:xfrm>
          <a:prstGeom prst="rect">
            <a:avLst/>
          </a:prstGeom>
          <a:noFill/>
          <a:ln w="9525">
            <a:noFill/>
            <a:miter lim="800000"/>
            <a:headEnd/>
            <a:tailEnd/>
          </a:ln>
          <a:effectLst/>
        </p:spPr>
        <p:txBody>
          <a:bodyPr>
            <a:spAutoFit/>
          </a:bodyPr>
          <a:lstStyle/>
          <a:p>
            <a:pPr>
              <a:spcBef>
                <a:spcPct val="50000"/>
              </a:spcBef>
            </a:pPr>
            <a:r>
              <a:rPr lang="en-GB"/>
              <a:t>Environmental Objectives</a:t>
            </a:r>
          </a:p>
        </p:txBody>
      </p:sp>
      <p:sp>
        <p:nvSpPr>
          <p:cNvPr id="21527" name="Line 23"/>
          <p:cNvSpPr>
            <a:spLocks noChangeShapeType="1"/>
          </p:cNvSpPr>
          <p:nvPr/>
        </p:nvSpPr>
        <p:spPr bwMode="auto">
          <a:xfrm>
            <a:off x="3059113" y="1989138"/>
            <a:ext cx="0" cy="215900"/>
          </a:xfrm>
          <a:prstGeom prst="line">
            <a:avLst/>
          </a:prstGeom>
          <a:noFill/>
          <a:ln w="9525">
            <a:solidFill>
              <a:schemeClr val="tx1"/>
            </a:solidFill>
            <a:round/>
            <a:headEnd/>
            <a:tailEnd type="triangle" w="med" len="med"/>
          </a:ln>
          <a:effectLst/>
        </p:spPr>
        <p:txBody>
          <a:bodyPr/>
          <a:lstStyle/>
          <a:p>
            <a:endParaRPr lang="en-GB"/>
          </a:p>
        </p:txBody>
      </p:sp>
      <p:sp>
        <p:nvSpPr>
          <p:cNvPr id="21528" name="Line 24"/>
          <p:cNvSpPr>
            <a:spLocks noChangeShapeType="1"/>
          </p:cNvSpPr>
          <p:nvPr/>
        </p:nvSpPr>
        <p:spPr bwMode="auto">
          <a:xfrm>
            <a:off x="3059113" y="2781300"/>
            <a:ext cx="0" cy="360363"/>
          </a:xfrm>
          <a:prstGeom prst="line">
            <a:avLst/>
          </a:prstGeom>
          <a:noFill/>
          <a:ln w="9525">
            <a:solidFill>
              <a:schemeClr val="tx1"/>
            </a:solidFill>
            <a:round/>
            <a:headEnd/>
            <a:tailEnd type="triangle" w="med" len="med"/>
          </a:ln>
          <a:effectLst/>
        </p:spPr>
        <p:txBody>
          <a:bodyPr/>
          <a:lstStyle/>
          <a:p>
            <a:endParaRPr lang="en-GB"/>
          </a:p>
        </p:txBody>
      </p:sp>
      <p:sp>
        <p:nvSpPr>
          <p:cNvPr id="21529" name="Line 25"/>
          <p:cNvSpPr>
            <a:spLocks noChangeShapeType="1"/>
          </p:cNvSpPr>
          <p:nvPr/>
        </p:nvSpPr>
        <p:spPr bwMode="auto">
          <a:xfrm>
            <a:off x="4500563" y="3429000"/>
            <a:ext cx="719137" cy="576263"/>
          </a:xfrm>
          <a:prstGeom prst="line">
            <a:avLst/>
          </a:prstGeom>
          <a:noFill/>
          <a:ln w="9525">
            <a:solidFill>
              <a:schemeClr val="tx1"/>
            </a:solidFill>
            <a:round/>
            <a:headEnd/>
            <a:tailEnd type="triangle" w="med" len="med"/>
          </a:ln>
          <a:effectLst/>
        </p:spPr>
        <p:txBody>
          <a:bodyPr/>
          <a:lstStyle/>
          <a:p>
            <a:endParaRPr lang="en-GB"/>
          </a:p>
        </p:txBody>
      </p:sp>
      <p:sp>
        <p:nvSpPr>
          <p:cNvPr id="21530" name="Line 26"/>
          <p:cNvSpPr>
            <a:spLocks noChangeShapeType="1"/>
          </p:cNvSpPr>
          <p:nvPr/>
        </p:nvSpPr>
        <p:spPr bwMode="auto">
          <a:xfrm flipH="1">
            <a:off x="3995738" y="4292600"/>
            <a:ext cx="1152525" cy="431800"/>
          </a:xfrm>
          <a:prstGeom prst="line">
            <a:avLst/>
          </a:prstGeom>
          <a:noFill/>
          <a:ln w="9525">
            <a:solidFill>
              <a:schemeClr val="tx1"/>
            </a:solidFill>
            <a:round/>
            <a:headEnd/>
            <a:tailEnd type="triangle" w="med" len="med"/>
          </a:ln>
          <a:effectLst/>
        </p:spPr>
        <p:txBody>
          <a:bodyPr/>
          <a:lstStyle/>
          <a:p>
            <a:endParaRPr lang="en-GB"/>
          </a:p>
        </p:txBody>
      </p:sp>
      <p:sp>
        <p:nvSpPr>
          <p:cNvPr id="21531" name="Line 27"/>
          <p:cNvSpPr>
            <a:spLocks noChangeShapeType="1"/>
          </p:cNvSpPr>
          <p:nvPr/>
        </p:nvSpPr>
        <p:spPr bwMode="auto">
          <a:xfrm flipH="1" flipV="1">
            <a:off x="1258888" y="4221163"/>
            <a:ext cx="1009650" cy="503237"/>
          </a:xfrm>
          <a:prstGeom prst="line">
            <a:avLst/>
          </a:prstGeom>
          <a:noFill/>
          <a:ln w="9525">
            <a:solidFill>
              <a:schemeClr val="tx1"/>
            </a:solidFill>
            <a:round/>
            <a:headEnd/>
            <a:tailEnd type="triangle" w="med" len="med"/>
          </a:ln>
          <a:effectLst/>
        </p:spPr>
        <p:txBody>
          <a:bodyPr/>
          <a:lstStyle/>
          <a:p>
            <a:endParaRPr lang="en-GB"/>
          </a:p>
        </p:txBody>
      </p:sp>
      <p:sp>
        <p:nvSpPr>
          <p:cNvPr id="21532" name="Line 28"/>
          <p:cNvSpPr>
            <a:spLocks noChangeShapeType="1"/>
          </p:cNvSpPr>
          <p:nvPr/>
        </p:nvSpPr>
        <p:spPr bwMode="auto">
          <a:xfrm flipV="1">
            <a:off x="1331913" y="3500438"/>
            <a:ext cx="576262" cy="360362"/>
          </a:xfrm>
          <a:prstGeom prst="line">
            <a:avLst/>
          </a:prstGeom>
          <a:noFill/>
          <a:ln w="9525">
            <a:solidFill>
              <a:schemeClr val="tx1"/>
            </a:solidFill>
            <a:round/>
            <a:headEnd/>
            <a:tailEnd type="triangle" w="med" len="med"/>
          </a:ln>
          <a:effectLst/>
        </p:spPr>
        <p:txBody>
          <a:bodyPr/>
          <a:lstStyle/>
          <a:p>
            <a:endParaRPr lang="en-GB"/>
          </a:p>
        </p:txBody>
      </p:sp>
      <p:sp>
        <p:nvSpPr>
          <p:cNvPr id="21533" name="AutoShape 29"/>
          <p:cNvSpPr>
            <a:spLocks noChangeArrowheads="1"/>
          </p:cNvSpPr>
          <p:nvPr/>
        </p:nvSpPr>
        <p:spPr bwMode="auto">
          <a:xfrm>
            <a:off x="2627313" y="5013325"/>
            <a:ext cx="485775" cy="647700"/>
          </a:xfrm>
          <a:prstGeom prst="downArrow">
            <a:avLst>
              <a:gd name="adj1" fmla="val 50000"/>
              <a:gd name="adj2" fmla="val 33333"/>
            </a:avLst>
          </a:prstGeom>
          <a:solidFill>
            <a:schemeClr val="accent1"/>
          </a:solidFill>
          <a:ln w="9525">
            <a:solidFill>
              <a:schemeClr val="tx1"/>
            </a:solidFill>
            <a:miter lim="800000"/>
            <a:headEnd/>
            <a:tailEnd/>
          </a:ln>
          <a:effectLst/>
        </p:spPr>
        <p:txBody>
          <a:bodyPr wrap="none" anchor="ctr"/>
          <a:lstStyle/>
          <a:p>
            <a:endParaRPr lang="en-GB"/>
          </a:p>
        </p:txBody>
      </p:sp>
      <p:sp>
        <p:nvSpPr>
          <p:cNvPr id="21536" name="Line 32"/>
          <p:cNvSpPr>
            <a:spLocks noChangeShapeType="1"/>
          </p:cNvSpPr>
          <p:nvPr/>
        </p:nvSpPr>
        <p:spPr bwMode="auto">
          <a:xfrm flipH="1">
            <a:off x="5724525" y="4652963"/>
            <a:ext cx="1079500" cy="0"/>
          </a:xfrm>
          <a:prstGeom prst="line">
            <a:avLst/>
          </a:prstGeom>
          <a:noFill/>
          <a:ln w="9525">
            <a:solidFill>
              <a:schemeClr val="tx1"/>
            </a:solidFill>
            <a:round/>
            <a:headEnd/>
            <a:tailEnd type="triangle" w="med" len="med"/>
          </a:ln>
          <a:effectLst/>
        </p:spPr>
        <p:txBody>
          <a:bodyPr/>
          <a:lstStyle/>
          <a:p>
            <a:endParaRPr lang="en-GB"/>
          </a:p>
        </p:txBody>
      </p:sp>
      <p:sp>
        <p:nvSpPr>
          <p:cNvPr id="21537" name="Line 33"/>
          <p:cNvSpPr>
            <a:spLocks noChangeShapeType="1"/>
          </p:cNvSpPr>
          <p:nvPr/>
        </p:nvSpPr>
        <p:spPr bwMode="auto">
          <a:xfrm flipH="1">
            <a:off x="4356100" y="6021388"/>
            <a:ext cx="2879725" cy="0"/>
          </a:xfrm>
          <a:prstGeom prst="line">
            <a:avLst/>
          </a:prstGeom>
          <a:noFill/>
          <a:ln w="9525">
            <a:solidFill>
              <a:schemeClr val="tx1"/>
            </a:solidFill>
            <a:round/>
            <a:headEnd/>
            <a:tailEnd type="triangle" w="med" len="med"/>
          </a:ln>
          <a:effectLst/>
        </p:spPr>
        <p:txBody>
          <a:bodyPr/>
          <a:lstStyle/>
          <a:p>
            <a:endParaRPr lang="en-GB"/>
          </a:p>
        </p:txBody>
      </p:sp>
      <p:sp>
        <p:nvSpPr>
          <p:cNvPr id="21538" name="Line 34"/>
          <p:cNvSpPr>
            <a:spLocks noChangeShapeType="1"/>
          </p:cNvSpPr>
          <p:nvPr/>
        </p:nvSpPr>
        <p:spPr bwMode="auto">
          <a:xfrm flipV="1">
            <a:off x="7235825" y="4149725"/>
            <a:ext cx="0" cy="142875"/>
          </a:xfrm>
          <a:prstGeom prst="line">
            <a:avLst/>
          </a:prstGeom>
          <a:noFill/>
          <a:ln w="9525">
            <a:solidFill>
              <a:schemeClr val="tx1"/>
            </a:solidFill>
            <a:round/>
            <a:headEnd/>
            <a:tailEnd/>
          </a:ln>
          <a:effectLst/>
        </p:spPr>
        <p:txBody>
          <a:bodyPr/>
          <a:lstStyle/>
          <a:p>
            <a:endParaRPr lang="en-GB"/>
          </a:p>
        </p:txBody>
      </p:sp>
      <p:sp>
        <p:nvSpPr>
          <p:cNvPr id="21539" name="Line 35"/>
          <p:cNvSpPr>
            <a:spLocks noChangeShapeType="1"/>
          </p:cNvSpPr>
          <p:nvPr/>
        </p:nvSpPr>
        <p:spPr bwMode="auto">
          <a:xfrm flipH="1">
            <a:off x="5867400" y="4149725"/>
            <a:ext cx="1368425" cy="0"/>
          </a:xfrm>
          <a:prstGeom prst="line">
            <a:avLst/>
          </a:prstGeom>
          <a:noFill/>
          <a:ln w="9525">
            <a:solidFill>
              <a:schemeClr val="tx1"/>
            </a:solidFill>
            <a:round/>
            <a:headEnd/>
            <a:tailEnd/>
          </a:ln>
          <a:effectLst/>
        </p:spPr>
        <p:txBody>
          <a:bodyPr/>
          <a:lstStyle/>
          <a:p>
            <a:endParaRPr lang="en-GB"/>
          </a:p>
        </p:txBody>
      </p:sp>
      <p:sp>
        <p:nvSpPr>
          <p:cNvPr id="21542" name="Line 38"/>
          <p:cNvSpPr>
            <a:spLocks noChangeShapeType="1"/>
          </p:cNvSpPr>
          <p:nvPr/>
        </p:nvSpPr>
        <p:spPr bwMode="auto">
          <a:xfrm flipV="1">
            <a:off x="5867400" y="1773238"/>
            <a:ext cx="0" cy="2376487"/>
          </a:xfrm>
          <a:prstGeom prst="line">
            <a:avLst/>
          </a:prstGeom>
          <a:noFill/>
          <a:ln w="9525">
            <a:solidFill>
              <a:schemeClr val="tx1"/>
            </a:solidFill>
            <a:round/>
            <a:headEnd/>
            <a:tailEnd/>
          </a:ln>
          <a:effectLst/>
        </p:spPr>
        <p:txBody>
          <a:bodyPr/>
          <a:lstStyle/>
          <a:p>
            <a:endParaRPr lang="en-GB"/>
          </a:p>
        </p:txBody>
      </p:sp>
      <p:sp>
        <p:nvSpPr>
          <p:cNvPr id="21543" name="Line 39"/>
          <p:cNvSpPr>
            <a:spLocks noChangeShapeType="1"/>
          </p:cNvSpPr>
          <p:nvPr/>
        </p:nvSpPr>
        <p:spPr bwMode="auto">
          <a:xfrm flipH="1">
            <a:off x="5076825" y="1773238"/>
            <a:ext cx="790575" cy="0"/>
          </a:xfrm>
          <a:prstGeom prst="line">
            <a:avLst/>
          </a:prstGeom>
          <a:noFill/>
          <a:ln w="9525">
            <a:solidFill>
              <a:schemeClr val="tx1"/>
            </a:solidFill>
            <a:round/>
            <a:headEnd/>
            <a:tailEnd type="triangle" w="med" len="med"/>
          </a:ln>
          <a:effectLst/>
        </p:spPr>
        <p:txBody>
          <a:bodyPr/>
          <a:lstStyle/>
          <a:p>
            <a:endParaRPr lang="en-GB"/>
          </a:p>
        </p:txBody>
      </p:sp>
      <p:sp>
        <p:nvSpPr>
          <p:cNvPr id="21544" name="Line 40"/>
          <p:cNvSpPr>
            <a:spLocks noChangeShapeType="1"/>
          </p:cNvSpPr>
          <p:nvPr/>
        </p:nvSpPr>
        <p:spPr bwMode="auto">
          <a:xfrm flipH="1">
            <a:off x="4932363" y="2565400"/>
            <a:ext cx="935037" cy="0"/>
          </a:xfrm>
          <a:prstGeom prst="line">
            <a:avLst/>
          </a:prstGeom>
          <a:noFill/>
          <a:ln w="9525">
            <a:solidFill>
              <a:schemeClr val="tx1"/>
            </a:solidFill>
            <a:round/>
            <a:headEnd/>
            <a:tailEnd type="triangle" w="med" len="med"/>
          </a:ln>
          <a:effectLst/>
        </p:spPr>
        <p:txBody>
          <a:bodyPr/>
          <a:lstStyle/>
          <a:p>
            <a:endParaRPr lang="en-GB"/>
          </a:p>
        </p:txBody>
      </p:sp>
      <p:sp>
        <p:nvSpPr>
          <p:cNvPr id="21546" name="Line 42"/>
          <p:cNvSpPr>
            <a:spLocks noChangeShapeType="1"/>
          </p:cNvSpPr>
          <p:nvPr/>
        </p:nvSpPr>
        <p:spPr bwMode="auto">
          <a:xfrm flipH="1">
            <a:off x="6011863" y="1989138"/>
            <a:ext cx="936625" cy="0"/>
          </a:xfrm>
          <a:prstGeom prst="line">
            <a:avLst/>
          </a:prstGeom>
          <a:noFill/>
          <a:ln w="9525">
            <a:solidFill>
              <a:schemeClr val="tx1"/>
            </a:solidFill>
            <a:round/>
            <a:headEnd/>
            <a:tailEnd/>
          </a:ln>
          <a:effectLst/>
        </p:spPr>
        <p:txBody>
          <a:bodyPr/>
          <a:lstStyle/>
          <a:p>
            <a:endParaRPr lang="en-GB"/>
          </a:p>
        </p:txBody>
      </p:sp>
      <p:sp>
        <p:nvSpPr>
          <p:cNvPr id="21547" name="Line 43"/>
          <p:cNvSpPr>
            <a:spLocks noChangeShapeType="1"/>
          </p:cNvSpPr>
          <p:nvPr/>
        </p:nvSpPr>
        <p:spPr bwMode="auto">
          <a:xfrm flipH="1">
            <a:off x="6084888" y="3644900"/>
            <a:ext cx="287337" cy="0"/>
          </a:xfrm>
          <a:prstGeom prst="line">
            <a:avLst/>
          </a:prstGeom>
          <a:noFill/>
          <a:ln w="9525">
            <a:solidFill>
              <a:schemeClr val="tx1"/>
            </a:solidFill>
            <a:round/>
            <a:headEnd/>
            <a:tailEnd/>
          </a:ln>
          <a:effectLst/>
        </p:spPr>
        <p:txBody>
          <a:bodyPr/>
          <a:lstStyle/>
          <a:p>
            <a:endParaRPr lang="en-GB"/>
          </a:p>
        </p:txBody>
      </p:sp>
      <p:sp>
        <p:nvSpPr>
          <p:cNvPr id="21548" name="Line 44"/>
          <p:cNvSpPr>
            <a:spLocks noChangeShapeType="1"/>
          </p:cNvSpPr>
          <p:nvPr/>
        </p:nvSpPr>
        <p:spPr bwMode="auto">
          <a:xfrm>
            <a:off x="6084888" y="4437063"/>
            <a:ext cx="719137" cy="0"/>
          </a:xfrm>
          <a:prstGeom prst="line">
            <a:avLst/>
          </a:prstGeom>
          <a:noFill/>
          <a:ln w="9525">
            <a:solidFill>
              <a:schemeClr val="tx1"/>
            </a:solidFill>
            <a:round/>
            <a:headEnd/>
            <a:tailEnd type="triangle" w="med" len="med"/>
          </a:ln>
          <a:effectLst/>
        </p:spPr>
        <p:txBody>
          <a:bodyPr/>
          <a:lstStyle/>
          <a:p>
            <a:endParaRPr lang="en-GB"/>
          </a:p>
        </p:txBody>
      </p:sp>
      <p:sp>
        <p:nvSpPr>
          <p:cNvPr id="21549" name="Line 45"/>
          <p:cNvSpPr>
            <a:spLocks noChangeShapeType="1"/>
          </p:cNvSpPr>
          <p:nvPr/>
        </p:nvSpPr>
        <p:spPr bwMode="auto">
          <a:xfrm flipV="1">
            <a:off x="6084888" y="1989138"/>
            <a:ext cx="0" cy="2447925"/>
          </a:xfrm>
          <a:prstGeom prst="line">
            <a:avLst/>
          </a:prstGeom>
          <a:noFill/>
          <a:ln w="9525">
            <a:solidFill>
              <a:schemeClr val="tx1"/>
            </a:solidFill>
            <a:round/>
            <a:headEnd/>
            <a:tailEnd/>
          </a:ln>
          <a:effectLst/>
        </p:spPr>
        <p:txBody>
          <a:bodyPr/>
          <a:lstStyle/>
          <a:p>
            <a:endParaRPr lang="en-GB"/>
          </a:p>
        </p:txBody>
      </p:sp>
      <p:sp>
        <p:nvSpPr>
          <p:cNvPr id="21550" name="Line 46"/>
          <p:cNvSpPr>
            <a:spLocks noChangeShapeType="1"/>
          </p:cNvSpPr>
          <p:nvPr/>
        </p:nvSpPr>
        <p:spPr bwMode="auto">
          <a:xfrm>
            <a:off x="539750" y="3141663"/>
            <a:ext cx="4968875" cy="0"/>
          </a:xfrm>
          <a:prstGeom prst="line">
            <a:avLst/>
          </a:prstGeom>
          <a:noFill/>
          <a:ln w="9525">
            <a:solidFill>
              <a:schemeClr val="tx1"/>
            </a:solidFill>
            <a:round/>
            <a:headEnd/>
            <a:tailEnd/>
          </a:ln>
          <a:effectLst/>
        </p:spPr>
        <p:txBody>
          <a:bodyPr/>
          <a:lstStyle/>
          <a:p>
            <a:endParaRPr lang="en-GB"/>
          </a:p>
        </p:txBody>
      </p:sp>
      <p:sp>
        <p:nvSpPr>
          <p:cNvPr id="21551" name="Line 47"/>
          <p:cNvSpPr>
            <a:spLocks noChangeShapeType="1"/>
          </p:cNvSpPr>
          <p:nvPr/>
        </p:nvSpPr>
        <p:spPr bwMode="auto">
          <a:xfrm>
            <a:off x="5508625" y="3141663"/>
            <a:ext cx="0" cy="2087562"/>
          </a:xfrm>
          <a:prstGeom prst="line">
            <a:avLst/>
          </a:prstGeom>
          <a:noFill/>
          <a:ln w="9525">
            <a:solidFill>
              <a:schemeClr val="tx1"/>
            </a:solidFill>
            <a:round/>
            <a:headEnd/>
            <a:tailEnd/>
          </a:ln>
          <a:effectLst/>
        </p:spPr>
        <p:txBody>
          <a:bodyPr/>
          <a:lstStyle/>
          <a:p>
            <a:endParaRPr lang="en-GB"/>
          </a:p>
        </p:txBody>
      </p:sp>
      <p:sp>
        <p:nvSpPr>
          <p:cNvPr id="21553" name="Line 49"/>
          <p:cNvSpPr>
            <a:spLocks noChangeShapeType="1"/>
          </p:cNvSpPr>
          <p:nvPr/>
        </p:nvSpPr>
        <p:spPr bwMode="auto">
          <a:xfrm>
            <a:off x="539750" y="3141663"/>
            <a:ext cx="0" cy="1943100"/>
          </a:xfrm>
          <a:prstGeom prst="line">
            <a:avLst/>
          </a:prstGeom>
          <a:noFill/>
          <a:ln w="9525">
            <a:solidFill>
              <a:schemeClr val="tx1"/>
            </a:solidFill>
            <a:round/>
            <a:headEnd/>
            <a:tailEnd/>
          </a:ln>
          <a:effectLst/>
        </p:spPr>
        <p:txBody>
          <a:bodyPr/>
          <a:lstStyle/>
          <a:p>
            <a:endParaRPr lang="en-GB"/>
          </a:p>
        </p:txBody>
      </p:sp>
      <p:sp>
        <p:nvSpPr>
          <p:cNvPr id="21554" name="Line 50"/>
          <p:cNvSpPr>
            <a:spLocks noChangeShapeType="1"/>
          </p:cNvSpPr>
          <p:nvPr/>
        </p:nvSpPr>
        <p:spPr bwMode="auto">
          <a:xfrm>
            <a:off x="539750" y="5157788"/>
            <a:ext cx="4968875" cy="0"/>
          </a:xfrm>
          <a:prstGeom prst="line">
            <a:avLst/>
          </a:prstGeom>
          <a:noFill/>
          <a:ln w="9525">
            <a:solidFill>
              <a:schemeClr val="tx1"/>
            </a:solidFill>
            <a:round/>
            <a:headEnd/>
            <a:tailEnd/>
          </a:ln>
          <a:effectLst/>
        </p:spPr>
        <p:txBody>
          <a:bodyPr/>
          <a:lstStyle/>
          <a:p>
            <a:endParaRPr lang="en-GB"/>
          </a:p>
        </p:txBody>
      </p:sp>
      <p:sp>
        <p:nvSpPr>
          <p:cNvPr id="21555" name="Line 51"/>
          <p:cNvSpPr>
            <a:spLocks noChangeShapeType="1"/>
          </p:cNvSpPr>
          <p:nvPr/>
        </p:nvSpPr>
        <p:spPr bwMode="auto">
          <a:xfrm>
            <a:off x="468313" y="2133600"/>
            <a:ext cx="5183187" cy="0"/>
          </a:xfrm>
          <a:prstGeom prst="line">
            <a:avLst/>
          </a:prstGeom>
          <a:noFill/>
          <a:ln w="9525">
            <a:solidFill>
              <a:schemeClr val="tx1"/>
            </a:solidFill>
            <a:round/>
            <a:headEnd/>
            <a:tailEnd/>
          </a:ln>
          <a:effectLst/>
        </p:spPr>
        <p:txBody>
          <a:bodyPr/>
          <a:lstStyle/>
          <a:p>
            <a:endParaRPr lang="en-GB"/>
          </a:p>
        </p:txBody>
      </p:sp>
      <p:sp>
        <p:nvSpPr>
          <p:cNvPr id="21556" name="Line 52"/>
          <p:cNvSpPr>
            <a:spLocks noChangeShapeType="1"/>
          </p:cNvSpPr>
          <p:nvPr/>
        </p:nvSpPr>
        <p:spPr bwMode="auto">
          <a:xfrm>
            <a:off x="5651500" y="2133600"/>
            <a:ext cx="0" cy="4391025"/>
          </a:xfrm>
          <a:prstGeom prst="line">
            <a:avLst/>
          </a:prstGeom>
          <a:noFill/>
          <a:ln w="9525">
            <a:solidFill>
              <a:schemeClr val="tx1"/>
            </a:solidFill>
            <a:round/>
            <a:headEnd/>
            <a:tailEnd/>
          </a:ln>
          <a:effectLst/>
        </p:spPr>
        <p:txBody>
          <a:bodyPr/>
          <a:lstStyle/>
          <a:p>
            <a:endParaRPr lang="en-GB"/>
          </a:p>
        </p:txBody>
      </p:sp>
      <p:sp>
        <p:nvSpPr>
          <p:cNvPr id="21557" name="Line 53"/>
          <p:cNvSpPr>
            <a:spLocks noChangeShapeType="1"/>
          </p:cNvSpPr>
          <p:nvPr/>
        </p:nvSpPr>
        <p:spPr bwMode="auto">
          <a:xfrm>
            <a:off x="468313" y="2133600"/>
            <a:ext cx="0" cy="4391025"/>
          </a:xfrm>
          <a:prstGeom prst="line">
            <a:avLst/>
          </a:prstGeom>
          <a:noFill/>
          <a:ln w="9525">
            <a:solidFill>
              <a:schemeClr val="tx1"/>
            </a:solidFill>
            <a:round/>
            <a:headEnd/>
            <a:tailEnd/>
          </a:ln>
          <a:effectLst/>
        </p:spPr>
        <p:txBody>
          <a:bodyPr/>
          <a:lstStyle/>
          <a:p>
            <a:endParaRPr lang="en-GB"/>
          </a:p>
        </p:txBody>
      </p:sp>
      <p:sp>
        <p:nvSpPr>
          <p:cNvPr id="21558" name="Line 54"/>
          <p:cNvSpPr>
            <a:spLocks noChangeShapeType="1"/>
          </p:cNvSpPr>
          <p:nvPr/>
        </p:nvSpPr>
        <p:spPr bwMode="auto">
          <a:xfrm>
            <a:off x="468313" y="6524625"/>
            <a:ext cx="5183187" cy="0"/>
          </a:xfrm>
          <a:prstGeom prst="line">
            <a:avLst/>
          </a:prstGeom>
          <a:noFill/>
          <a:ln w="9525">
            <a:solidFill>
              <a:schemeClr val="tx1"/>
            </a:solidFill>
            <a:round/>
            <a:headEnd/>
            <a:tailEnd/>
          </a:ln>
          <a:effectLst/>
        </p:spPr>
        <p:txBody>
          <a:bodyPr/>
          <a:lstStyle/>
          <a:p>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3800"/>
              <a:t>Green Dragon Environmental Standard for Wales</a:t>
            </a:r>
          </a:p>
        </p:txBody>
      </p:sp>
      <p:sp>
        <p:nvSpPr>
          <p:cNvPr id="23555" name="Rectangle 3"/>
          <p:cNvSpPr>
            <a:spLocks noGrp="1" noChangeArrowheads="1"/>
          </p:cNvSpPr>
          <p:nvPr>
            <p:ph type="body" idx="1"/>
          </p:nvPr>
        </p:nvSpPr>
        <p:spPr/>
        <p:txBody>
          <a:bodyPr/>
          <a:lstStyle/>
          <a:p>
            <a:pPr>
              <a:lnSpc>
                <a:spcPct val="80000"/>
              </a:lnSpc>
            </a:pPr>
            <a:r>
              <a:rPr lang="en-GB" sz="2400"/>
              <a:t>This is not a standard.</a:t>
            </a:r>
          </a:p>
          <a:p>
            <a:pPr>
              <a:lnSpc>
                <a:spcPct val="80000"/>
              </a:lnSpc>
            </a:pPr>
            <a:r>
              <a:rPr lang="en-GB" sz="2400"/>
              <a:t>It is an EMS that was developed by Groundwork Wales and the ARENA Network.</a:t>
            </a:r>
          </a:p>
          <a:p>
            <a:pPr>
              <a:lnSpc>
                <a:spcPct val="80000"/>
              </a:lnSpc>
            </a:pPr>
            <a:r>
              <a:rPr lang="en-GB" sz="2400"/>
              <a:t>It was backed by WAG, the WDA, EAW.</a:t>
            </a:r>
          </a:p>
          <a:p>
            <a:pPr>
              <a:lnSpc>
                <a:spcPct val="80000"/>
              </a:lnSpc>
            </a:pPr>
            <a:r>
              <a:rPr lang="en-GB" sz="2400"/>
              <a:t>Step-wise programme based on ISO 14001.</a:t>
            </a:r>
          </a:p>
          <a:p>
            <a:pPr>
              <a:lnSpc>
                <a:spcPct val="80000"/>
              </a:lnSpc>
            </a:pPr>
            <a:r>
              <a:rPr lang="en-GB" sz="2400"/>
              <a:t>It is annually audited.</a:t>
            </a:r>
          </a:p>
          <a:p>
            <a:pPr>
              <a:lnSpc>
                <a:spcPct val="80000"/>
              </a:lnSpc>
            </a:pPr>
            <a:r>
              <a:rPr lang="en-GB" sz="2400"/>
              <a:t>It is a requirement that the company is within all legislative compliances, at the time of audit.</a:t>
            </a:r>
          </a:p>
          <a:p>
            <a:pPr>
              <a:lnSpc>
                <a:spcPct val="80000"/>
              </a:lnSpc>
            </a:pPr>
            <a:endParaRPr lang="en-GB" sz="2400"/>
          </a:p>
          <a:p>
            <a:pPr>
              <a:lnSpc>
                <a:spcPct val="80000"/>
              </a:lnSpc>
            </a:pPr>
            <a:r>
              <a:rPr lang="en-GB" sz="2400"/>
              <a:t>Carbon reduction targets.</a:t>
            </a:r>
          </a:p>
          <a:p>
            <a:pPr>
              <a:lnSpc>
                <a:spcPct val="80000"/>
              </a:lnSpc>
            </a:pPr>
            <a:r>
              <a:rPr lang="en-GB" sz="2400"/>
              <a:t>Environmental Statement is required at level 4.</a:t>
            </a:r>
          </a:p>
          <a:p>
            <a:pPr>
              <a:lnSpc>
                <a:spcPct val="80000"/>
              </a:lnSpc>
            </a:pPr>
            <a:r>
              <a:rPr lang="en-GB" sz="2400"/>
              <a:t>Environmental report required at level 5.</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sz="3800"/>
              <a:t>Level 5 of the Green Dragon Award</a:t>
            </a:r>
          </a:p>
        </p:txBody>
      </p:sp>
      <p:sp>
        <p:nvSpPr>
          <p:cNvPr id="24579" name="Rectangle 3"/>
          <p:cNvSpPr>
            <a:spLocks noGrp="1" noChangeArrowheads="1"/>
          </p:cNvSpPr>
          <p:nvPr>
            <p:ph type="body" idx="1"/>
          </p:nvPr>
        </p:nvSpPr>
        <p:spPr/>
        <p:txBody>
          <a:bodyPr/>
          <a:lstStyle/>
          <a:p>
            <a:pPr marL="609600" indent="-609600">
              <a:buFont typeface="Wingdings" pitchFamily="2" charset="2"/>
              <a:buAutoNum type="arabicPeriod"/>
            </a:pPr>
            <a:r>
              <a:rPr lang="en-GB"/>
              <a:t>Commitment to Environmental Responsibility.</a:t>
            </a:r>
          </a:p>
          <a:p>
            <a:pPr marL="609600" indent="-609600">
              <a:buFont typeface="Wingdings" pitchFamily="2" charset="2"/>
              <a:buAutoNum type="arabicPeriod"/>
            </a:pPr>
            <a:r>
              <a:rPr lang="en-GB"/>
              <a:t>Compliance with Environmental Legislation.</a:t>
            </a:r>
          </a:p>
          <a:p>
            <a:pPr marL="609600" indent="-609600">
              <a:buFont typeface="Wingdings" pitchFamily="2" charset="2"/>
              <a:buAutoNum type="arabicPeriod"/>
            </a:pPr>
            <a:r>
              <a:rPr lang="en-GB"/>
              <a:t>Management of Environmental Impacts.</a:t>
            </a:r>
          </a:p>
          <a:p>
            <a:pPr marL="609600" indent="-609600">
              <a:buFont typeface="Wingdings" pitchFamily="2" charset="2"/>
              <a:buAutoNum type="arabicPeriod"/>
            </a:pPr>
            <a:r>
              <a:rPr lang="en-GB"/>
              <a:t>EMS.</a:t>
            </a:r>
          </a:p>
          <a:p>
            <a:pPr marL="609600" indent="-609600">
              <a:buFont typeface="Wingdings" pitchFamily="2" charset="2"/>
              <a:buAutoNum type="arabicPeriod"/>
            </a:pPr>
            <a:r>
              <a:rPr lang="en-GB"/>
              <a:t>Continual Environmental Improvement.</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sz="3800"/>
              <a:t>Green Dragon Environmental Standard.</a:t>
            </a:r>
          </a:p>
        </p:txBody>
      </p:sp>
      <p:sp>
        <p:nvSpPr>
          <p:cNvPr id="25604" name="Oval 4"/>
          <p:cNvSpPr>
            <a:spLocks noChangeArrowheads="1"/>
          </p:cNvSpPr>
          <p:nvPr/>
        </p:nvSpPr>
        <p:spPr bwMode="auto">
          <a:xfrm>
            <a:off x="395288" y="1557338"/>
            <a:ext cx="2520950" cy="720725"/>
          </a:xfrm>
          <a:prstGeom prst="ellipse">
            <a:avLst/>
          </a:prstGeom>
          <a:solidFill>
            <a:schemeClr val="accent2"/>
          </a:solidFill>
          <a:ln w="9525">
            <a:solidFill>
              <a:schemeClr val="tx1"/>
            </a:solidFill>
            <a:round/>
            <a:headEnd/>
            <a:tailEnd/>
          </a:ln>
          <a:effectLst/>
        </p:spPr>
        <p:txBody>
          <a:bodyPr wrap="none" anchor="ctr"/>
          <a:lstStyle/>
          <a:p>
            <a:endParaRPr lang="en-GB"/>
          </a:p>
        </p:txBody>
      </p:sp>
      <p:sp>
        <p:nvSpPr>
          <p:cNvPr id="25605" name="Text Box 5"/>
          <p:cNvSpPr txBox="1">
            <a:spLocks noChangeArrowheads="1"/>
          </p:cNvSpPr>
          <p:nvPr/>
        </p:nvSpPr>
        <p:spPr bwMode="auto">
          <a:xfrm>
            <a:off x="1116013" y="1773238"/>
            <a:ext cx="1081087" cy="366712"/>
          </a:xfrm>
          <a:prstGeom prst="rect">
            <a:avLst/>
          </a:prstGeom>
          <a:noFill/>
          <a:ln w="9525">
            <a:noFill/>
            <a:miter lim="800000"/>
            <a:headEnd/>
            <a:tailEnd/>
          </a:ln>
          <a:effectLst/>
        </p:spPr>
        <p:txBody>
          <a:bodyPr>
            <a:spAutoFit/>
          </a:bodyPr>
          <a:lstStyle/>
          <a:p>
            <a:pPr>
              <a:spcBef>
                <a:spcPct val="50000"/>
              </a:spcBef>
            </a:pPr>
            <a:r>
              <a:rPr lang="en-GB"/>
              <a:t>Level 1</a:t>
            </a:r>
          </a:p>
        </p:txBody>
      </p:sp>
      <p:sp>
        <p:nvSpPr>
          <p:cNvPr id="25606" name="Oval 6"/>
          <p:cNvSpPr>
            <a:spLocks noChangeArrowheads="1"/>
          </p:cNvSpPr>
          <p:nvPr/>
        </p:nvSpPr>
        <p:spPr bwMode="auto">
          <a:xfrm>
            <a:off x="2268538" y="2420938"/>
            <a:ext cx="2447925" cy="647700"/>
          </a:xfrm>
          <a:prstGeom prst="ellipse">
            <a:avLst/>
          </a:prstGeom>
          <a:solidFill>
            <a:srgbClr val="FF99FF"/>
          </a:solidFill>
          <a:ln w="9525">
            <a:solidFill>
              <a:schemeClr val="tx1"/>
            </a:solidFill>
            <a:round/>
            <a:headEnd/>
            <a:tailEnd/>
          </a:ln>
          <a:effectLst/>
        </p:spPr>
        <p:txBody>
          <a:bodyPr wrap="none" anchor="ctr"/>
          <a:lstStyle/>
          <a:p>
            <a:endParaRPr lang="en-GB"/>
          </a:p>
        </p:txBody>
      </p:sp>
      <p:sp>
        <p:nvSpPr>
          <p:cNvPr id="25607" name="Oval 7"/>
          <p:cNvSpPr>
            <a:spLocks noChangeArrowheads="1"/>
          </p:cNvSpPr>
          <p:nvPr/>
        </p:nvSpPr>
        <p:spPr bwMode="auto">
          <a:xfrm>
            <a:off x="3563938" y="3284538"/>
            <a:ext cx="2447925" cy="720725"/>
          </a:xfrm>
          <a:prstGeom prst="ellipse">
            <a:avLst/>
          </a:prstGeom>
          <a:solidFill>
            <a:srgbClr val="FFFF66"/>
          </a:solidFill>
          <a:ln w="9525">
            <a:solidFill>
              <a:schemeClr val="tx1"/>
            </a:solidFill>
            <a:round/>
            <a:headEnd/>
            <a:tailEnd/>
          </a:ln>
          <a:effectLst/>
        </p:spPr>
        <p:txBody>
          <a:bodyPr wrap="none" anchor="ctr"/>
          <a:lstStyle/>
          <a:p>
            <a:endParaRPr lang="en-GB"/>
          </a:p>
        </p:txBody>
      </p:sp>
      <p:sp>
        <p:nvSpPr>
          <p:cNvPr id="25608" name="Oval 8"/>
          <p:cNvSpPr>
            <a:spLocks noChangeArrowheads="1"/>
          </p:cNvSpPr>
          <p:nvPr/>
        </p:nvSpPr>
        <p:spPr bwMode="auto">
          <a:xfrm>
            <a:off x="4787900" y="4149725"/>
            <a:ext cx="2519363" cy="720725"/>
          </a:xfrm>
          <a:prstGeom prst="ellipse">
            <a:avLst/>
          </a:prstGeom>
          <a:solidFill>
            <a:schemeClr val="accent1"/>
          </a:solidFill>
          <a:ln w="9525">
            <a:solidFill>
              <a:schemeClr val="tx1"/>
            </a:solidFill>
            <a:round/>
            <a:headEnd/>
            <a:tailEnd/>
          </a:ln>
          <a:effectLst/>
        </p:spPr>
        <p:txBody>
          <a:bodyPr wrap="none" anchor="ctr"/>
          <a:lstStyle/>
          <a:p>
            <a:pPr algn="ctr"/>
            <a:r>
              <a:rPr lang="en-GB"/>
              <a:t>Level 4</a:t>
            </a:r>
          </a:p>
        </p:txBody>
      </p:sp>
      <p:sp>
        <p:nvSpPr>
          <p:cNvPr id="25609" name="Oval 9"/>
          <p:cNvSpPr>
            <a:spLocks noChangeArrowheads="1"/>
          </p:cNvSpPr>
          <p:nvPr/>
        </p:nvSpPr>
        <p:spPr bwMode="auto">
          <a:xfrm>
            <a:off x="5651500" y="5229225"/>
            <a:ext cx="2857500" cy="698500"/>
          </a:xfrm>
          <a:prstGeom prst="ellipse">
            <a:avLst/>
          </a:prstGeom>
          <a:solidFill>
            <a:srgbClr val="99FF66"/>
          </a:solidFill>
          <a:ln w="9525">
            <a:solidFill>
              <a:schemeClr val="tx1"/>
            </a:solidFill>
            <a:round/>
            <a:headEnd/>
            <a:tailEnd/>
          </a:ln>
          <a:effectLst/>
        </p:spPr>
        <p:txBody>
          <a:bodyPr wrap="none" anchor="ctr"/>
          <a:lstStyle/>
          <a:p>
            <a:pPr algn="ctr"/>
            <a:r>
              <a:rPr lang="en-GB"/>
              <a:t>Level 5</a:t>
            </a:r>
          </a:p>
        </p:txBody>
      </p:sp>
      <p:sp>
        <p:nvSpPr>
          <p:cNvPr id="25610" name="Text Box 10"/>
          <p:cNvSpPr txBox="1">
            <a:spLocks noChangeArrowheads="1"/>
          </p:cNvSpPr>
          <p:nvPr/>
        </p:nvSpPr>
        <p:spPr bwMode="auto">
          <a:xfrm>
            <a:off x="2916238" y="2565400"/>
            <a:ext cx="1223962" cy="366713"/>
          </a:xfrm>
          <a:prstGeom prst="rect">
            <a:avLst/>
          </a:prstGeom>
          <a:noFill/>
          <a:ln w="9525">
            <a:noFill/>
            <a:miter lim="800000"/>
            <a:headEnd/>
            <a:tailEnd/>
          </a:ln>
          <a:effectLst/>
        </p:spPr>
        <p:txBody>
          <a:bodyPr>
            <a:spAutoFit/>
          </a:bodyPr>
          <a:lstStyle/>
          <a:p>
            <a:pPr>
              <a:spcBef>
                <a:spcPct val="50000"/>
              </a:spcBef>
            </a:pPr>
            <a:r>
              <a:rPr lang="en-GB"/>
              <a:t>Level 2</a:t>
            </a:r>
          </a:p>
        </p:txBody>
      </p:sp>
      <p:sp>
        <p:nvSpPr>
          <p:cNvPr id="25611" name="Text Box 11"/>
          <p:cNvSpPr txBox="1">
            <a:spLocks noChangeArrowheads="1"/>
          </p:cNvSpPr>
          <p:nvPr/>
        </p:nvSpPr>
        <p:spPr bwMode="auto">
          <a:xfrm>
            <a:off x="4356100" y="3357563"/>
            <a:ext cx="1728788" cy="366712"/>
          </a:xfrm>
          <a:prstGeom prst="rect">
            <a:avLst/>
          </a:prstGeom>
          <a:noFill/>
          <a:ln w="9525">
            <a:noFill/>
            <a:miter lim="800000"/>
            <a:headEnd/>
            <a:tailEnd/>
          </a:ln>
          <a:effectLst/>
        </p:spPr>
        <p:txBody>
          <a:bodyPr>
            <a:spAutoFit/>
          </a:bodyPr>
          <a:lstStyle/>
          <a:p>
            <a:pPr>
              <a:spcBef>
                <a:spcPct val="50000"/>
              </a:spcBef>
            </a:pPr>
            <a:r>
              <a:rPr lang="en-GB"/>
              <a:t>Level 3</a:t>
            </a:r>
          </a:p>
        </p:txBody>
      </p:sp>
      <p:sp>
        <p:nvSpPr>
          <p:cNvPr id="25614" name="Line 14"/>
          <p:cNvSpPr>
            <a:spLocks noChangeShapeType="1"/>
          </p:cNvSpPr>
          <p:nvPr/>
        </p:nvSpPr>
        <p:spPr bwMode="auto">
          <a:xfrm>
            <a:off x="2339975" y="2205038"/>
            <a:ext cx="503238" cy="215900"/>
          </a:xfrm>
          <a:prstGeom prst="line">
            <a:avLst/>
          </a:prstGeom>
          <a:noFill/>
          <a:ln w="9525">
            <a:solidFill>
              <a:schemeClr val="tx1"/>
            </a:solidFill>
            <a:round/>
            <a:headEnd/>
            <a:tailEnd type="triangle" w="med" len="med"/>
          </a:ln>
          <a:effectLst/>
        </p:spPr>
        <p:txBody>
          <a:bodyPr/>
          <a:lstStyle/>
          <a:p>
            <a:endParaRPr lang="en-GB"/>
          </a:p>
        </p:txBody>
      </p:sp>
      <p:sp>
        <p:nvSpPr>
          <p:cNvPr id="25615" name="Line 15"/>
          <p:cNvSpPr>
            <a:spLocks noChangeShapeType="1"/>
          </p:cNvSpPr>
          <p:nvPr/>
        </p:nvSpPr>
        <p:spPr bwMode="auto">
          <a:xfrm>
            <a:off x="4067175" y="3068638"/>
            <a:ext cx="433388" cy="144462"/>
          </a:xfrm>
          <a:prstGeom prst="line">
            <a:avLst/>
          </a:prstGeom>
          <a:noFill/>
          <a:ln w="9525">
            <a:solidFill>
              <a:schemeClr val="tx1"/>
            </a:solidFill>
            <a:round/>
            <a:headEnd/>
            <a:tailEnd type="triangle" w="med" len="med"/>
          </a:ln>
          <a:effectLst/>
        </p:spPr>
        <p:txBody>
          <a:bodyPr/>
          <a:lstStyle/>
          <a:p>
            <a:endParaRPr lang="en-GB"/>
          </a:p>
        </p:txBody>
      </p:sp>
      <p:sp>
        <p:nvSpPr>
          <p:cNvPr id="25616" name="Line 16"/>
          <p:cNvSpPr>
            <a:spLocks noChangeShapeType="1"/>
          </p:cNvSpPr>
          <p:nvPr/>
        </p:nvSpPr>
        <p:spPr bwMode="auto">
          <a:xfrm>
            <a:off x="5219700" y="3933825"/>
            <a:ext cx="504825" cy="215900"/>
          </a:xfrm>
          <a:prstGeom prst="line">
            <a:avLst/>
          </a:prstGeom>
          <a:noFill/>
          <a:ln w="9525">
            <a:solidFill>
              <a:schemeClr val="tx1"/>
            </a:solidFill>
            <a:round/>
            <a:headEnd/>
            <a:tailEnd type="triangle" w="med" len="med"/>
          </a:ln>
          <a:effectLst/>
        </p:spPr>
        <p:txBody>
          <a:bodyPr/>
          <a:lstStyle/>
          <a:p>
            <a:endParaRPr lang="en-GB"/>
          </a:p>
        </p:txBody>
      </p:sp>
      <p:sp>
        <p:nvSpPr>
          <p:cNvPr id="25617" name="Line 17"/>
          <p:cNvSpPr>
            <a:spLocks noChangeShapeType="1"/>
          </p:cNvSpPr>
          <p:nvPr/>
        </p:nvSpPr>
        <p:spPr bwMode="auto">
          <a:xfrm>
            <a:off x="6156325" y="4868863"/>
            <a:ext cx="720725" cy="360362"/>
          </a:xfrm>
          <a:prstGeom prst="line">
            <a:avLst/>
          </a:prstGeom>
          <a:noFill/>
          <a:ln w="9525">
            <a:solidFill>
              <a:schemeClr val="tx1"/>
            </a:solidFill>
            <a:round/>
            <a:headEnd/>
            <a:tailEnd type="triangle" w="med" len="med"/>
          </a:ln>
          <a:effectLst/>
        </p:spPr>
        <p:txBody>
          <a:bodyPr/>
          <a:lstStyle/>
          <a:p>
            <a:endParaRPr lang="en-GB"/>
          </a:p>
        </p:txBody>
      </p:sp>
      <p:sp>
        <p:nvSpPr>
          <p:cNvPr id="25618" name="Text Box 18"/>
          <p:cNvSpPr txBox="1">
            <a:spLocks noChangeArrowheads="1"/>
          </p:cNvSpPr>
          <p:nvPr/>
        </p:nvSpPr>
        <p:spPr bwMode="auto">
          <a:xfrm>
            <a:off x="2843213" y="1412875"/>
            <a:ext cx="4321175" cy="641350"/>
          </a:xfrm>
          <a:prstGeom prst="rect">
            <a:avLst/>
          </a:prstGeom>
          <a:noFill/>
          <a:ln w="9525">
            <a:noFill/>
            <a:miter lim="800000"/>
            <a:headEnd/>
            <a:tailEnd/>
          </a:ln>
          <a:effectLst/>
        </p:spPr>
        <p:txBody>
          <a:bodyPr>
            <a:spAutoFit/>
          </a:bodyPr>
          <a:lstStyle/>
          <a:p>
            <a:pPr>
              <a:spcBef>
                <a:spcPct val="50000"/>
              </a:spcBef>
            </a:pPr>
            <a:r>
              <a:rPr lang="en-GB"/>
              <a:t>Commitment to Environmental Responsibility</a:t>
            </a:r>
          </a:p>
        </p:txBody>
      </p:sp>
      <p:sp>
        <p:nvSpPr>
          <p:cNvPr id="25619" name="Text Box 19"/>
          <p:cNvSpPr txBox="1">
            <a:spLocks noChangeArrowheads="1"/>
          </p:cNvSpPr>
          <p:nvPr/>
        </p:nvSpPr>
        <p:spPr bwMode="auto">
          <a:xfrm>
            <a:off x="755650" y="2852738"/>
            <a:ext cx="2663825" cy="915987"/>
          </a:xfrm>
          <a:prstGeom prst="rect">
            <a:avLst/>
          </a:prstGeom>
          <a:noFill/>
          <a:ln w="9525">
            <a:noFill/>
            <a:miter lim="800000"/>
            <a:headEnd/>
            <a:tailEnd/>
          </a:ln>
          <a:effectLst/>
        </p:spPr>
        <p:txBody>
          <a:bodyPr>
            <a:spAutoFit/>
          </a:bodyPr>
          <a:lstStyle/>
          <a:p>
            <a:pPr>
              <a:spcBef>
                <a:spcPct val="50000"/>
              </a:spcBef>
            </a:pPr>
            <a:r>
              <a:rPr lang="en-GB"/>
              <a:t>Compliance with Environmental Legislation</a:t>
            </a:r>
          </a:p>
        </p:txBody>
      </p:sp>
      <p:sp>
        <p:nvSpPr>
          <p:cNvPr id="25620" name="Text Box 20"/>
          <p:cNvSpPr txBox="1">
            <a:spLocks noChangeArrowheads="1"/>
          </p:cNvSpPr>
          <p:nvPr/>
        </p:nvSpPr>
        <p:spPr bwMode="auto">
          <a:xfrm>
            <a:off x="5867400" y="2924175"/>
            <a:ext cx="2916238" cy="641350"/>
          </a:xfrm>
          <a:prstGeom prst="rect">
            <a:avLst/>
          </a:prstGeom>
          <a:noFill/>
          <a:ln w="9525">
            <a:noFill/>
            <a:miter lim="800000"/>
            <a:headEnd/>
            <a:tailEnd/>
          </a:ln>
          <a:effectLst/>
        </p:spPr>
        <p:txBody>
          <a:bodyPr>
            <a:spAutoFit/>
          </a:bodyPr>
          <a:lstStyle/>
          <a:p>
            <a:pPr>
              <a:spcBef>
                <a:spcPct val="50000"/>
              </a:spcBef>
            </a:pPr>
            <a:r>
              <a:rPr lang="en-GB"/>
              <a:t>Management of Environmental Impacts</a:t>
            </a:r>
          </a:p>
        </p:txBody>
      </p:sp>
      <p:sp>
        <p:nvSpPr>
          <p:cNvPr id="25621" name="Text Box 21"/>
          <p:cNvSpPr txBox="1">
            <a:spLocks noChangeArrowheads="1"/>
          </p:cNvSpPr>
          <p:nvPr/>
        </p:nvSpPr>
        <p:spPr bwMode="auto">
          <a:xfrm>
            <a:off x="1835150" y="4292600"/>
            <a:ext cx="3168650" cy="641350"/>
          </a:xfrm>
          <a:prstGeom prst="rect">
            <a:avLst/>
          </a:prstGeom>
          <a:noFill/>
          <a:ln w="9525">
            <a:noFill/>
            <a:miter lim="800000"/>
            <a:headEnd/>
            <a:tailEnd/>
          </a:ln>
          <a:effectLst/>
        </p:spPr>
        <p:txBody>
          <a:bodyPr>
            <a:spAutoFit/>
          </a:bodyPr>
          <a:lstStyle/>
          <a:p>
            <a:pPr>
              <a:spcBef>
                <a:spcPct val="50000"/>
              </a:spcBef>
            </a:pPr>
            <a:r>
              <a:rPr lang="en-GB"/>
              <a:t>Environmental management programmes</a:t>
            </a:r>
          </a:p>
        </p:txBody>
      </p:sp>
      <p:sp>
        <p:nvSpPr>
          <p:cNvPr id="25622" name="Text Box 22"/>
          <p:cNvSpPr txBox="1">
            <a:spLocks noChangeArrowheads="1"/>
          </p:cNvSpPr>
          <p:nvPr/>
        </p:nvSpPr>
        <p:spPr bwMode="auto">
          <a:xfrm>
            <a:off x="3132138" y="5516563"/>
            <a:ext cx="2952750" cy="641350"/>
          </a:xfrm>
          <a:prstGeom prst="rect">
            <a:avLst/>
          </a:prstGeom>
          <a:noFill/>
          <a:ln w="9525">
            <a:noFill/>
            <a:miter lim="800000"/>
            <a:headEnd/>
            <a:tailEnd/>
          </a:ln>
          <a:effectLst/>
        </p:spPr>
        <p:txBody>
          <a:bodyPr>
            <a:spAutoFit/>
          </a:bodyPr>
          <a:lstStyle/>
          <a:p>
            <a:pPr>
              <a:spcBef>
                <a:spcPct val="50000"/>
              </a:spcBef>
            </a:pPr>
            <a:r>
              <a:rPr lang="en-GB"/>
              <a:t>Continual Environmental Improvement</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BS 8555</a:t>
            </a:r>
          </a:p>
        </p:txBody>
      </p:sp>
      <p:sp>
        <p:nvSpPr>
          <p:cNvPr id="27651" name="Rectangle 3"/>
          <p:cNvSpPr>
            <a:spLocks noGrp="1" noChangeArrowheads="1"/>
          </p:cNvSpPr>
          <p:nvPr>
            <p:ph type="body" idx="1"/>
          </p:nvPr>
        </p:nvSpPr>
        <p:spPr/>
        <p:txBody>
          <a:bodyPr/>
          <a:lstStyle/>
          <a:p>
            <a:r>
              <a:rPr lang="en-GB" sz="2800"/>
              <a:t>Environmental management System- a guide to phased implementation of an environmental management system. (including the use of performance evaluation.) Developed out of Project Acorn.</a:t>
            </a:r>
          </a:p>
          <a:p>
            <a:r>
              <a:rPr lang="en-GB" sz="2800"/>
              <a:t>Step-wise programme based on ISO14001.</a:t>
            </a:r>
          </a:p>
          <a:p>
            <a:r>
              <a:rPr lang="en-GB" sz="2800"/>
              <a:t>6 levels- level 5 concurrent with ISO 14001 and level 6 with EMAS.</a:t>
            </a:r>
          </a:p>
          <a:p>
            <a:r>
              <a:rPr lang="en-GB" sz="2800"/>
              <a:t>It became a British Standard in March 2003.</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BS 8555 : The 6 Levels.</a:t>
            </a:r>
          </a:p>
        </p:txBody>
      </p:sp>
      <p:sp>
        <p:nvSpPr>
          <p:cNvPr id="28675" name="Rectangle 3"/>
          <p:cNvSpPr>
            <a:spLocks noGrp="1" noChangeArrowheads="1"/>
          </p:cNvSpPr>
          <p:nvPr>
            <p:ph type="body" idx="1"/>
          </p:nvPr>
        </p:nvSpPr>
        <p:spPr/>
        <p:txBody>
          <a:bodyPr/>
          <a:lstStyle/>
          <a:p>
            <a:pPr marL="609600" indent="-609600">
              <a:buFont typeface="Wingdings" pitchFamily="2" charset="2"/>
              <a:buAutoNum type="arabicPeriod"/>
            </a:pPr>
            <a:r>
              <a:rPr lang="en-GB" sz="2800"/>
              <a:t>Commitment and establishment of a baseline.</a:t>
            </a:r>
          </a:p>
          <a:p>
            <a:pPr marL="609600" indent="-609600">
              <a:buFont typeface="Wingdings" pitchFamily="2" charset="2"/>
              <a:buAutoNum type="arabicPeriod"/>
            </a:pPr>
            <a:r>
              <a:rPr lang="en-GB" sz="2800"/>
              <a:t>Identifying and ensuring compliance with legal and other requirements.</a:t>
            </a:r>
          </a:p>
          <a:p>
            <a:pPr marL="609600" indent="-609600">
              <a:buFont typeface="Wingdings" pitchFamily="2" charset="2"/>
              <a:buAutoNum type="arabicPeriod"/>
            </a:pPr>
            <a:r>
              <a:rPr lang="en-GB" sz="2800"/>
              <a:t>Delivering objectives, targets and programmes.</a:t>
            </a:r>
          </a:p>
          <a:p>
            <a:pPr marL="609600" indent="-609600">
              <a:buFont typeface="Wingdings" pitchFamily="2" charset="2"/>
              <a:buAutoNum type="arabicPeriod"/>
            </a:pPr>
            <a:r>
              <a:rPr lang="en-GB" sz="2800"/>
              <a:t>Implementation and operation of the EMS.</a:t>
            </a:r>
          </a:p>
          <a:p>
            <a:pPr marL="609600" indent="-609600">
              <a:buFont typeface="Wingdings" pitchFamily="2" charset="2"/>
              <a:buAutoNum type="arabicPeriod"/>
            </a:pPr>
            <a:r>
              <a:rPr lang="en-GB" sz="2800"/>
              <a:t>Checking, audit and review.</a:t>
            </a:r>
          </a:p>
          <a:p>
            <a:pPr marL="609600" indent="-609600">
              <a:buFont typeface="Wingdings" pitchFamily="2" charset="2"/>
              <a:buAutoNum type="arabicPeriod"/>
            </a:pPr>
            <a:r>
              <a:rPr lang="en-GB" sz="2800"/>
              <a:t>EMS acknowledgement.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Project Sigma </a:t>
            </a:r>
            <a:r>
              <a:rPr lang="el-GR">
                <a:cs typeface="Arial" charset="0"/>
              </a:rPr>
              <a:t>Σ</a:t>
            </a:r>
          </a:p>
        </p:txBody>
      </p:sp>
      <p:sp>
        <p:nvSpPr>
          <p:cNvPr id="29699" name="Rectangle 3"/>
          <p:cNvSpPr>
            <a:spLocks noGrp="1" noChangeArrowheads="1"/>
          </p:cNvSpPr>
          <p:nvPr>
            <p:ph type="body" idx="1"/>
          </p:nvPr>
        </p:nvSpPr>
        <p:spPr/>
        <p:txBody>
          <a:bodyPr/>
          <a:lstStyle/>
          <a:p>
            <a:pPr>
              <a:lnSpc>
                <a:spcPct val="80000"/>
              </a:lnSpc>
            </a:pPr>
            <a:r>
              <a:rPr lang="en-GB" sz="2400"/>
              <a:t>Sigma: Sustainability; Integrated Guidelines for Management. </a:t>
            </a:r>
          </a:p>
          <a:p>
            <a:pPr>
              <a:lnSpc>
                <a:spcPct val="80000"/>
              </a:lnSpc>
            </a:pPr>
            <a:r>
              <a:rPr lang="en-GB" sz="2400"/>
              <a:t>Partnership between BSI, Forum for the Future and AccountAbility.</a:t>
            </a:r>
          </a:p>
          <a:p>
            <a:pPr>
              <a:lnSpc>
                <a:spcPct val="80000"/>
              </a:lnSpc>
            </a:pPr>
            <a:r>
              <a:rPr lang="en-GB" sz="2400"/>
              <a:t>Launched in 1999.</a:t>
            </a:r>
          </a:p>
          <a:p>
            <a:pPr>
              <a:lnSpc>
                <a:spcPct val="80000"/>
              </a:lnSpc>
            </a:pPr>
            <a:r>
              <a:rPr lang="en-GB" sz="2400"/>
              <a:t>Aim: to develop a management framework to help organisations tackle sustainability through practical guidance and tools.</a:t>
            </a:r>
          </a:p>
          <a:p>
            <a:pPr>
              <a:lnSpc>
                <a:spcPct val="80000"/>
              </a:lnSpc>
            </a:pPr>
            <a:r>
              <a:rPr lang="en-GB" sz="2400"/>
              <a:t>Three underpinning concepts: Accountability, capital enhancement, environmental sustainability.</a:t>
            </a:r>
          </a:p>
          <a:p>
            <a:pPr>
              <a:lnSpc>
                <a:spcPct val="80000"/>
              </a:lnSpc>
            </a:pPr>
            <a:r>
              <a:rPr lang="en-GB" sz="2400"/>
              <a:t>Takes into account 6 stakeholder group: employees, customers, suppliers, community, funders, government and civil society.</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Project Sigma: 10 Phases</a:t>
            </a:r>
          </a:p>
        </p:txBody>
      </p:sp>
      <p:sp>
        <p:nvSpPr>
          <p:cNvPr id="30723" name="Rectangle 3"/>
          <p:cNvSpPr>
            <a:spLocks noGrp="1" noChangeArrowheads="1"/>
          </p:cNvSpPr>
          <p:nvPr>
            <p:ph type="body" idx="1"/>
          </p:nvPr>
        </p:nvSpPr>
        <p:spPr/>
        <p:txBody>
          <a:bodyPr/>
          <a:lstStyle/>
          <a:p>
            <a:pPr marL="609600" indent="-609600">
              <a:lnSpc>
                <a:spcPct val="90000"/>
              </a:lnSpc>
              <a:buClr>
                <a:schemeClr val="tx1"/>
              </a:buClr>
              <a:buFont typeface="Wingdings" pitchFamily="2" charset="2"/>
              <a:buAutoNum type="arabicPeriod"/>
            </a:pPr>
            <a:r>
              <a:rPr lang="en-GB" sz="2400"/>
              <a:t>Sensitisation and awareness.</a:t>
            </a:r>
          </a:p>
          <a:p>
            <a:pPr marL="609600" indent="-609600">
              <a:lnSpc>
                <a:spcPct val="90000"/>
              </a:lnSpc>
              <a:buClr>
                <a:schemeClr val="tx1"/>
              </a:buClr>
              <a:buFont typeface="Wingdings" pitchFamily="2" charset="2"/>
              <a:buAutoNum type="arabicPeriod"/>
            </a:pPr>
            <a:r>
              <a:rPr lang="en-GB" sz="2400"/>
              <a:t>Baseline review.</a:t>
            </a:r>
          </a:p>
          <a:p>
            <a:pPr marL="609600" indent="-609600">
              <a:lnSpc>
                <a:spcPct val="90000"/>
              </a:lnSpc>
              <a:buClr>
                <a:schemeClr val="tx1"/>
              </a:buClr>
              <a:buFont typeface="Wingdings" pitchFamily="2" charset="2"/>
              <a:buAutoNum type="arabicPeriod"/>
            </a:pPr>
            <a:r>
              <a:rPr lang="en-GB" sz="2400"/>
              <a:t>Actions, impacts and outcomes.</a:t>
            </a:r>
          </a:p>
          <a:p>
            <a:pPr marL="609600" indent="-609600">
              <a:lnSpc>
                <a:spcPct val="90000"/>
              </a:lnSpc>
              <a:buClr>
                <a:schemeClr val="tx1"/>
              </a:buClr>
              <a:buFont typeface="Wingdings" pitchFamily="2" charset="2"/>
              <a:buAutoNum type="arabicPeriod"/>
            </a:pPr>
            <a:r>
              <a:rPr lang="en-GB" sz="2400"/>
              <a:t>Legal regulatory and other requirements.</a:t>
            </a:r>
          </a:p>
          <a:p>
            <a:pPr marL="609600" indent="-609600">
              <a:lnSpc>
                <a:spcPct val="90000"/>
              </a:lnSpc>
              <a:buClr>
                <a:schemeClr val="tx1"/>
              </a:buClr>
              <a:buFont typeface="Wingdings" pitchFamily="2" charset="2"/>
              <a:buAutoNum type="arabicPeriod"/>
            </a:pPr>
            <a:r>
              <a:rPr lang="en-GB" sz="2400"/>
              <a:t>Strategic planning.</a:t>
            </a:r>
          </a:p>
          <a:p>
            <a:pPr marL="609600" indent="-609600">
              <a:lnSpc>
                <a:spcPct val="90000"/>
              </a:lnSpc>
              <a:buClr>
                <a:schemeClr val="tx1"/>
              </a:buClr>
              <a:buFont typeface="Wingdings" pitchFamily="2" charset="2"/>
              <a:buAutoNum type="arabicPeriod"/>
            </a:pPr>
            <a:r>
              <a:rPr lang="en-GB" sz="2400"/>
              <a:t>Tactical planning.</a:t>
            </a:r>
          </a:p>
          <a:p>
            <a:pPr marL="609600" indent="-609600">
              <a:lnSpc>
                <a:spcPct val="90000"/>
              </a:lnSpc>
              <a:buClr>
                <a:schemeClr val="tx1"/>
              </a:buClr>
              <a:buFont typeface="Wingdings" pitchFamily="2" charset="2"/>
              <a:buAutoNum type="arabicPeriod"/>
            </a:pPr>
            <a:r>
              <a:rPr lang="en-GB" sz="2400"/>
              <a:t>Communication and training.</a:t>
            </a:r>
          </a:p>
          <a:p>
            <a:pPr marL="609600" indent="-609600">
              <a:lnSpc>
                <a:spcPct val="90000"/>
              </a:lnSpc>
              <a:buClr>
                <a:schemeClr val="tx1"/>
              </a:buClr>
              <a:buFont typeface="Wingdings" pitchFamily="2" charset="2"/>
              <a:buAutoNum type="arabicPeriod"/>
            </a:pPr>
            <a:r>
              <a:rPr lang="en-GB" sz="2400"/>
              <a:t>Control and influence.</a:t>
            </a:r>
          </a:p>
          <a:p>
            <a:pPr marL="609600" indent="-609600">
              <a:lnSpc>
                <a:spcPct val="90000"/>
              </a:lnSpc>
              <a:buClr>
                <a:schemeClr val="tx1"/>
              </a:buClr>
              <a:buFont typeface="Wingdings" pitchFamily="2" charset="2"/>
              <a:buAutoNum type="arabicPeriod"/>
            </a:pPr>
            <a:r>
              <a:rPr lang="en-GB" sz="2400"/>
              <a:t>Monitoring, objective evidence and feedback.</a:t>
            </a:r>
          </a:p>
          <a:p>
            <a:pPr marL="609600" indent="-609600">
              <a:lnSpc>
                <a:spcPct val="90000"/>
              </a:lnSpc>
              <a:buClr>
                <a:schemeClr val="tx1"/>
              </a:buClr>
              <a:buFont typeface="Wingdings" pitchFamily="2" charset="2"/>
              <a:buAutoNum type="arabicPeriod"/>
            </a:pPr>
            <a:r>
              <a:rPr lang="en-GB" sz="2400"/>
              <a:t>Reporting progress , tactical and strategic review.</a:t>
            </a:r>
          </a:p>
          <a:p>
            <a:pPr marL="609600" indent="-609600">
              <a:lnSpc>
                <a:spcPct val="90000"/>
              </a:lnSpc>
              <a:buClr>
                <a:schemeClr val="tx1"/>
              </a:buClr>
              <a:buFont typeface="Wingdings" pitchFamily="2" charset="2"/>
              <a:buAutoNum type="arabicPeriod"/>
            </a:pPr>
            <a:endParaRPr lang="en-GB" sz="240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b="1"/>
              <a:t>BS, EN 16001 Certification</a:t>
            </a:r>
          </a:p>
        </p:txBody>
      </p:sp>
      <p:sp>
        <p:nvSpPr>
          <p:cNvPr id="59395" name="Rectangle 3"/>
          <p:cNvSpPr>
            <a:spLocks noGrp="1" noChangeArrowheads="1"/>
          </p:cNvSpPr>
          <p:nvPr>
            <p:ph type="body" idx="1"/>
          </p:nvPr>
        </p:nvSpPr>
        <p:spPr/>
        <p:txBody>
          <a:bodyPr/>
          <a:lstStyle/>
          <a:p>
            <a:pPr>
              <a:lnSpc>
                <a:spcPct val="90000"/>
              </a:lnSpc>
            </a:pPr>
            <a:r>
              <a:rPr lang="en-GB" sz="2800"/>
              <a:t>Certification is a valuable tool which can be used to demonstrate to stakeholders that a business meets the very latest energy management best practice. </a:t>
            </a:r>
          </a:p>
          <a:p>
            <a:pPr>
              <a:lnSpc>
                <a:spcPct val="90000"/>
              </a:lnSpc>
            </a:pPr>
            <a:r>
              <a:rPr lang="en-GB" sz="2800"/>
              <a:t>Energy management Certification is an accredited body, which ensures that a companies management system from an independent angle, and  highly trained and experienced assessors bring their industry knowledge to bear to help get the most out of EN 16001.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b="1"/>
              <a:t>BS, EN 16001 Certification</a:t>
            </a:r>
          </a:p>
        </p:txBody>
      </p:sp>
      <p:sp>
        <p:nvSpPr>
          <p:cNvPr id="58371" name="Rectangle 3"/>
          <p:cNvSpPr>
            <a:spLocks noGrp="1" noChangeArrowheads="1"/>
          </p:cNvSpPr>
          <p:nvPr>
            <p:ph type="body" idx="1"/>
          </p:nvPr>
        </p:nvSpPr>
        <p:spPr/>
        <p:txBody>
          <a:bodyPr/>
          <a:lstStyle/>
          <a:p>
            <a:pPr>
              <a:lnSpc>
                <a:spcPct val="80000"/>
              </a:lnSpc>
            </a:pPr>
            <a:r>
              <a:rPr lang="en-GB" sz="1600" b="1"/>
              <a:t>Benefits of EN 16001 Certification</a:t>
            </a:r>
          </a:p>
          <a:p>
            <a:pPr>
              <a:lnSpc>
                <a:spcPct val="80000"/>
              </a:lnSpc>
            </a:pPr>
            <a:r>
              <a:rPr lang="en-GB" sz="1600" b="1"/>
              <a:t>Continual improvement </a:t>
            </a:r>
            <a:br>
              <a:rPr lang="en-GB" sz="1600" b="1"/>
            </a:br>
            <a:r>
              <a:rPr lang="en-GB" sz="1600" b="1"/>
              <a:t>Embed energy management in your organization to drive cost savings, efficiency gains and energy performance year after year </a:t>
            </a:r>
          </a:p>
          <a:p>
            <a:pPr>
              <a:lnSpc>
                <a:spcPct val="80000"/>
              </a:lnSpc>
            </a:pPr>
            <a:r>
              <a:rPr lang="en-GB" sz="1600" b="1"/>
              <a:t>Enhance reputation </a:t>
            </a:r>
            <a:br>
              <a:rPr lang="en-GB" sz="1600" b="1"/>
            </a:br>
            <a:r>
              <a:rPr lang="en-GB" sz="1600" b="1"/>
              <a:t>Demonstrate, with early voluntary action, your organization’s commitment to cut energy consumption and carbon emissions to shareholders, customers, and employees </a:t>
            </a:r>
          </a:p>
          <a:p>
            <a:pPr>
              <a:lnSpc>
                <a:spcPct val="80000"/>
              </a:lnSpc>
            </a:pPr>
            <a:r>
              <a:rPr lang="en-GB" sz="1600" b="1"/>
              <a:t>Improve your brand image </a:t>
            </a:r>
            <a:br>
              <a:rPr lang="en-GB" sz="1600" b="1"/>
            </a:br>
            <a:r>
              <a:rPr lang="en-GB" sz="1600" b="1"/>
              <a:t>Demonstrate your organization’s environmental credentials </a:t>
            </a:r>
          </a:p>
          <a:p>
            <a:pPr>
              <a:lnSpc>
                <a:spcPct val="80000"/>
              </a:lnSpc>
            </a:pPr>
            <a:r>
              <a:rPr lang="en-GB" sz="1600" b="1"/>
              <a:t>Differentiate from competition </a:t>
            </a:r>
            <a:br>
              <a:rPr lang="en-GB" sz="1600" b="1"/>
            </a:br>
            <a:r>
              <a:rPr lang="en-GB" sz="1600" b="1"/>
              <a:t>Prove that your organization takes its environmental impact seriously, and benchmark against the competition in your supply chain </a:t>
            </a:r>
          </a:p>
          <a:p>
            <a:pPr>
              <a:lnSpc>
                <a:spcPct val="80000"/>
              </a:lnSpc>
            </a:pPr>
            <a:r>
              <a:rPr lang="en-GB" sz="1600" b="1"/>
              <a:t>Enhance your competitiveness </a:t>
            </a:r>
            <a:br>
              <a:rPr lang="en-GB" sz="1600" b="1"/>
            </a:br>
            <a:r>
              <a:rPr lang="en-GB" sz="1600" b="1"/>
              <a:t>Increase your available range of new business opportunities, meet supply chain needs and customer’s contractual requirements </a:t>
            </a:r>
          </a:p>
          <a:p>
            <a:pPr>
              <a:lnSpc>
                <a:spcPct val="80000"/>
              </a:lnSpc>
            </a:pPr>
            <a:r>
              <a:rPr lang="en-GB" sz="1600" b="1"/>
              <a:t>Improve staff motivation and retention </a:t>
            </a:r>
            <a:br>
              <a:rPr lang="en-GB" sz="1600" b="1"/>
            </a:br>
            <a:r>
              <a:rPr lang="en-GB" sz="1600" b="1"/>
              <a:t>Involve your staff in devising and implementing energy conservation plans, giving them the ability to “make a difference” as well as benefiting from their business insight</a:t>
            </a:r>
            <a:endParaRPr lang="en-GB" sz="1600"/>
          </a:p>
          <a:p>
            <a:pPr>
              <a:lnSpc>
                <a:spcPct val="80000"/>
              </a:lnSpc>
            </a:pPr>
            <a:endParaRPr lang="en-GB" sz="16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t>Carbon Footprint Verification </a:t>
            </a:r>
          </a:p>
        </p:txBody>
      </p:sp>
      <p:sp>
        <p:nvSpPr>
          <p:cNvPr id="60419" name="Rectangle 3"/>
          <p:cNvSpPr>
            <a:spLocks noGrp="1" noChangeArrowheads="1"/>
          </p:cNvSpPr>
          <p:nvPr>
            <p:ph type="body" idx="1"/>
          </p:nvPr>
        </p:nvSpPr>
        <p:spPr/>
        <p:txBody>
          <a:bodyPr/>
          <a:lstStyle/>
          <a:p>
            <a:pPr>
              <a:lnSpc>
                <a:spcPct val="80000"/>
              </a:lnSpc>
            </a:pPr>
            <a:r>
              <a:rPr lang="en-GB" sz="2000"/>
              <a:t>CLIMATE CHANGE IS A GLOBAL ISSUE WHICH DEMANDS THE ATTENTION OF ORGANIZATIONS, GOVERNMENTS AND INDIVIDUALS ALIKE.  </a:t>
            </a:r>
          </a:p>
          <a:p>
            <a:pPr>
              <a:lnSpc>
                <a:spcPct val="80000"/>
              </a:lnSpc>
            </a:pPr>
            <a:r>
              <a:rPr lang="en-GB" sz="2000"/>
              <a:t>ALREADY, FORWARD-THINKING ORGANIZATIONS HAVE BEGUN VOLUNTARILY DECLARING THEIR GHG EMISSIONS FOR REASONS SUCH AS RISK MANAGEMENT, COST REDUCTION, BRAND PROTECTION, AND ATTRACTING SOCIALLY RESPONSIBLE INVESTMENT.  AND IN THE PROCESS THOSE ORGANIZATIONS HAVE PREPARED THEMSELVES FOR THE GHG LEGISLATION OF TOMORROW.</a:t>
            </a:r>
          </a:p>
          <a:p>
            <a:pPr>
              <a:lnSpc>
                <a:spcPct val="80000"/>
              </a:lnSpc>
            </a:pPr>
            <a:r>
              <a:rPr lang="en-GB" sz="2000"/>
              <a:t>THE PROCESS OF MEASURING, CALCULATING AND DECLARING AN ORGANIZATION’S DIRECT AND INDIRECT GHG EMISSIONS IS TYPICALLY REFERRED TO AS CARBON FOOTPRINTING. AN ACCURATE CARBON FOOTPRINT IS AN IMPORTANT STEP TO MANAGE AND REDUCE THE IMPACT OF AN ORGANIZATION ON CLIMATE CHANGE.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BSI Carbon Footprinting</a:t>
            </a:r>
          </a:p>
        </p:txBody>
      </p:sp>
      <p:sp>
        <p:nvSpPr>
          <p:cNvPr id="61443" name="Rectangle 3"/>
          <p:cNvSpPr>
            <a:spLocks noGrp="1" noChangeArrowheads="1"/>
          </p:cNvSpPr>
          <p:nvPr>
            <p:ph type="body" idx="1"/>
          </p:nvPr>
        </p:nvSpPr>
        <p:spPr/>
        <p:txBody>
          <a:bodyPr/>
          <a:lstStyle/>
          <a:p>
            <a:pPr>
              <a:lnSpc>
                <a:spcPct val="90000"/>
              </a:lnSpc>
            </a:pPr>
            <a:r>
              <a:rPr lang="en-GB" sz="2400"/>
              <a:t>CARBON FOOTPRINT VERIFICATION IS RELEVANT TO ALL TYPES OF ORGANIZATIONS.  </a:t>
            </a:r>
          </a:p>
          <a:p>
            <a:pPr>
              <a:lnSpc>
                <a:spcPct val="90000"/>
              </a:lnSpc>
            </a:pPr>
            <a:r>
              <a:rPr lang="en-GB" sz="2400" b="1"/>
              <a:t>Those already reporting GHG emissions for mandatory schemes that want to widen the scope to cover the whole organization </a:t>
            </a:r>
          </a:p>
          <a:p>
            <a:pPr>
              <a:lnSpc>
                <a:spcPct val="90000"/>
              </a:lnSpc>
            </a:pPr>
            <a:r>
              <a:rPr lang="en-GB" sz="2400" b="1"/>
              <a:t>Those in industries which are shortly going to be drawn into a mandatory GHG emissions scheme </a:t>
            </a:r>
          </a:p>
          <a:p>
            <a:pPr>
              <a:lnSpc>
                <a:spcPct val="90000"/>
              </a:lnSpc>
            </a:pPr>
            <a:r>
              <a:rPr lang="en-GB" sz="2400" b="1"/>
              <a:t>Those that are reporting voluntarily to initiatives such as the Carbon Disclosure Project </a:t>
            </a:r>
          </a:p>
          <a:p>
            <a:pPr>
              <a:lnSpc>
                <a:spcPct val="90000"/>
              </a:lnSpc>
            </a:pPr>
            <a:r>
              <a:rPr lang="en-GB" sz="2400" b="1"/>
              <a:t>Those smaller organizations looking for a manageable first step in promoting their contribution to the environment</a:t>
            </a:r>
            <a:endParaRPr lang="en-GB" sz="2400"/>
          </a:p>
          <a:p>
            <a:pPr>
              <a:lnSpc>
                <a:spcPct val="90000"/>
              </a:lnSpc>
            </a:pPr>
            <a:endParaRPr lang="en-GB"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Sustainability Report Assurance </a:t>
            </a:r>
          </a:p>
        </p:txBody>
      </p:sp>
      <p:sp>
        <p:nvSpPr>
          <p:cNvPr id="62467" name="Rectangle 3"/>
          <p:cNvSpPr>
            <a:spLocks noGrp="1" noChangeArrowheads="1"/>
          </p:cNvSpPr>
          <p:nvPr>
            <p:ph type="body" idx="1"/>
          </p:nvPr>
        </p:nvSpPr>
        <p:spPr/>
        <p:txBody>
          <a:bodyPr/>
          <a:lstStyle/>
          <a:p>
            <a:pPr>
              <a:lnSpc>
                <a:spcPct val="80000"/>
              </a:lnSpc>
            </a:pPr>
            <a:r>
              <a:rPr lang="en-GB" sz="2000"/>
              <a:t>FOR THOUSANDS OF ORGANIZATIONS, OF ALL TYPES AND SIZES, RIGHT ACROSS THE WORLD, CSR/SUSTAINABILITY REPORTING IS AN INCREASINGLY VITAL FACTOR IN PRESENTING THEIR SOCIAL, ENVIRONMENTAL AND ECONOMIC CREDENTIALS TO STAKEHOLDERS AND THE WIDER COMMUNITY. </a:t>
            </a:r>
          </a:p>
          <a:p>
            <a:pPr>
              <a:lnSpc>
                <a:spcPct val="80000"/>
              </a:lnSpc>
            </a:pPr>
            <a:r>
              <a:rPr lang="en-GB" sz="2000"/>
              <a:t>REGULATORY AND COMPETITIVE PRESSURES COMBINED WITH GROWING STAKEHOLDER EXPECTATIONS DEMAND TRANSPARENT, ROBUST AND OBJECTIVE REPORTING. BUT WITHOUT INDEPENDENT ASSESSMENT AND ASSURANCE, EVEN THE MOST RIGOROUS CSR/SUSTAINABILITY REPORT MAY LACK CREDIBILITY. SO YOUR CSR EFFORTS WOULD NOT BE FULLY RECOGNIZED – OR REWARDED.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Sustainability Report Assurance</a:t>
            </a:r>
          </a:p>
        </p:txBody>
      </p:sp>
      <p:sp>
        <p:nvSpPr>
          <p:cNvPr id="63491" name="Rectangle 3"/>
          <p:cNvSpPr>
            <a:spLocks noGrp="1" noChangeArrowheads="1"/>
          </p:cNvSpPr>
          <p:nvPr>
            <p:ph type="body" idx="1"/>
          </p:nvPr>
        </p:nvSpPr>
        <p:spPr/>
        <p:txBody>
          <a:bodyPr/>
          <a:lstStyle/>
          <a:p>
            <a:pPr>
              <a:lnSpc>
                <a:spcPct val="80000"/>
              </a:lnSpc>
            </a:pPr>
            <a:r>
              <a:rPr lang="en-GB" sz="2400"/>
              <a:t>CSR/SUSTAINABILITY REPORT ASSURANCE (SRA) FROM BSI, CAN PROVIDE A COMPANY’S EMPLOYEES, CUSTOMERS, SHAREHOLDERS AND OTHER STAKEHOLDERS WITH AUTHORITATIVE, INDEPENDENT ASSURANCE THAT THE SUSTAINABILITY REPORTING IS ROBUST, RELEVANT AND RELIABLE. </a:t>
            </a:r>
          </a:p>
          <a:p>
            <a:pPr>
              <a:lnSpc>
                <a:spcPct val="80000"/>
              </a:lnSpc>
            </a:pPr>
            <a:r>
              <a:rPr lang="en-GB" sz="2400"/>
              <a:t>SRA CAN ALSO HELP MITIGATE RISKS TO A COMPANY’S REPUTATION, ADD VALUE TO A BRAND AND, PERHAPS MOST IMPORTANTLY, DEMONSTRATE THAT AN ORGANIZATION HAS ADDRESSED THE ISSUES AND RISKS ASSOCIATED WITH ITS SOCIAL, ENVIRONMENTAL AND ECONOMIC PERFORMANCE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Summary</a:t>
            </a:r>
          </a:p>
        </p:txBody>
      </p:sp>
      <p:sp>
        <p:nvSpPr>
          <p:cNvPr id="31747" name="Rectangle 3"/>
          <p:cNvSpPr>
            <a:spLocks noGrp="1" noChangeArrowheads="1"/>
          </p:cNvSpPr>
          <p:nvPr>
            <p:ph type="body" idx="1"/>
          </p:nvPr>
        </p:nvSpPr>
        <p:spPr/>
        <p:txBody>
          <a:bodyPr/>
          <a:lstStyle/>
          <a:p>
            <a:pPr>
              <a:lnSpc>
                <a:spcPct val="90000"/>
              </a:lnSpc>
            </a:pPr>
            <a:r>
              <a:rPr lang="en-GB" sz="2400"/>
              <a:t>All systems are similar, all based on the same plan:-</a:t>
            </a:r>
          </a:p>
          <a:p>
            <a:pPr>
              <a:lnSpc>
                <a:spcPct val="90000"/>
              </a:lnSpc>
            </a:pPr>
            <a:r>
              <a:rPr lang="en-GB" sz="2400"/>
              <a:t>Do, Check and Correct!!</a:t>
            </a:r>
          </a:p>
          <a:p>
            <a:pPr>
              <a:lnSpc>
                <a:spcPct val="90000"/>
              </a:lnSpc>
            </a:pPr>
            <a:r>
              <a:rPr lang="en-GB" sz="2400"/>
              <a:t>Main differences:</a:t>
            </a:r>
          </a:p>
          <a:p>
            <a:pPr>
              <a:lnSpc>
                <a:spcPct val="90000"/>
              </a:lnSpc>
            </a:pPr>
            <a:r>
              <a:rPr lang="en-GB" sz="2400"/>
              <a:t>May or may not be a step-wise approach.</a:t>
            </a:r>
          </a:p>
          <a:p>
            <a:pPr>
              <a:lnSpc>
                <a:spcPct val="90000"/>
              </a:lnSpc>
            </a:pPr>
            <a:r>
              <a:rPr lang="en-GB" sz="2400"/>
              <a:t>May or may not be internationally recognised. </a:t>
            </a:r>
          </a:p>
          <a:p>
            <a:pPr>
              <a:lnSpc>
                <a:spcPct val="90000"/>
              </a:lnSpc>
            </a:pPr>
            <a:r>
              <a:rPr lang="en-GB" sz="2400"/>
              <a:t>May or may not require an environmental statement.</a:t>
            </a:r>
          </a:p>
          <a:p>
            <a:pPr>
              <a:lnSpc>
                <a:spcPct val="90000"/>
              </a:lnSpc>
            </a:pPr>
            <a:r>
              <a:rPr lang="en-GB" sz="2400"/>
              <a:t>May or may not be publically accountable.</a:t>
            </a:r>
          </a:p>
          <a:p>
            <a:pPr>
              <a:lnSpc>
                <a:spcPct val="90000"/>
              </a:lnSpc>
            </a:pPr>
            <a:r>
              <a:rPr lang="en-GB" sz="2400"/>
              <a:t>Different systems and schemes all aim at increasing awareness and reducing environmental impacts.</a:t>
            </a:r>
          </a:p>
          <a:p>
            <a:pPr>
              <a:lnSpc>
                <a:spcPct val="90000"/>
              </a:lnSpc>
            </a:pPr>
            <a:endParaRPr lang="en-GB" sz="240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The Business environment.</a:t>
            </a:r>
          </a:p>
        </p:txBody>
      </p:sp>
      <p:sp>
        <p:nvSpPr>
          <p:cNvPr id="6147" name="Rectangle 3"/>
          <p:cNvSpPr>
            <a:spLocks noGrp="1" noChangeArrowheads="1"/>
          </p:cNvSpPr>
          <p:nvPr>
            <p:ph type="body" idx="1"/>
          </p:nvPr>
        </p:nvSpPr>
        <p:spPr/>
        <p:txBody>
          <a:bodyPr/>
          <a:lstStyle/>
          <a:p>
            <a:pPr>
              <a:lnSpc>
                <a:spcPct val="80000"/>
              </a:lnSpc>
            </a:pPr>
            <a:r>
              <a:rPr lang="en-GB" sz="2800"/>
              <a:t>The Mission Statement.</a:t>
            </a:r>
          </a:p>
          <a:p>
            <a:pPr>
              <a:lnSpc>
                <a:spcPct val="80000"/>
              </a:lnSpc>
            </a:pPr>
            <a:r>
              <a:rPr lang="en-GB" sz="2800"/>
              <a:t>A Mission Statement sets out to identify the nature of the business, its objectives, its potential markets, how the business is to be conducted and managed and the overall ethos of the business.</a:t>
            </a:r>
          </a:p>
          <a:p>
            <a:pPr>
              <a:lnSpc>
                <a:spcPct val="80000"/>
              </a:lnSpc>
            </a:pPr>
            <a:r>
              <a:rPr lang="en-GB" sz="2800"/>
              <a:t>Every business needs a Mission Statement.</a:t>
            </a:r>
          </a:p>
          <a:p>
            <a:pPr>
              <a:lnSpc>
                <a:spcPct val="80000"/>
              </a:lnSpc>
            </a:pPr>
            <a:r>
              <a:rPr lang="en-GB" sz="2800"/>
              <a:t>Some SME’s do not necessarily have written Mission statement, but have clearly defined goals and objectives and a clear idea of how they will achieve them.</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The Mission statement. (2)</a:t>
            </a:r>
          </a:p>
        </p:txBody>
      </p:sp>
      <p:sp>
        <p:nvSpPr>
          <p:cNvPr id="7171" name="Rectangle 3"/>
          <p:cNvSpPr>
            <a:spLocks noGrp="1" noChangeArrowheads="1"/>
          </p:cNvSpPr>
          <p:nvPr>
            <p:ph type="body" idx="1"/>
          </p:nvPr>
        </p:nvSpPr>
        <p:spPr/>
        <p:txBody>
          <a:bodyPr/>
          <a:lstStyle/>
          <a:p>
            <a:r>
              <a:rPr lang="en-GB" sz="2800"/>
              <a:t>Briefly write a Mission statement for the company you are investigating and compare it to the examples you have been given.</a:t>
            </a:r>
          </a:p>
          <a:p>
            <a:r>
              <a:rPr lang="en-GB" sz="2800"/>
              <a:t>How did your Mission Statement compare to those provided?</a:t>
            </a:r>
          </a:p>
          <a:p>
            <a:r>
              <a:rPr lang="en-GB" sz="2800"/>
              <a:t>Was there sufficient information to clearly identify potential markets?</a:t>
            </a:r>
          </a:p>
          <a:p>
            <a:r>
              <a:rPr lang="en-GB" sz="2800"/>
              <a:t>Did it reflect the companies ethos?</a:t>
            </a:r>
          </a:p>
          <a:p>
            <a:r>
              <a:rPr lang="en-GB" sz="2800"/>
              <a:t>Was it sufficiently broad to allow for change?</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The Mission Statement (3)</a:t>
            </a:r>
          </a:p>
        </p:txBody>
      </p:sp>
      <p:sp>
        <p:nvSpPr>
          <p:cNvPr id="8195" name="Rectangle 3"/>
          <p:cNvSpPr>
            <a:spLocks noGrp="1" noChangeArrowheads="1"/>
          </p:cNvSpPr>
          <p:nvPr>
            <p:ph type="body" idx="1"/>
          </p:nvPr>
        </p:nvSpPr>
        <p:spPr/>
        <p:txBody>
          <a:bodyPr/>
          <a:lstStyle/>
          <a:p>
            <a:pPr>
              <a:lnSpc>
                <a:spcPct val="80000"/>
              </a:lnSpc>
            </a:pPr>
            <a:r>
              <a:rPr lang="en-GB" sz="2400"/>
              <a:t>When a Mission statement is written it is  reflective of the company at that stage in its development.</a:t>
            </a:r>
          </a:p>
          <a:p>
            <a:pPr>
              <a:lnSpc>
                <a:spcPct val="80000"/>
              </a:lnSpc>
            </a:pPr>
            <a:r>
              <a:rPr lang="en-GB" sz="2400"/>
              <a:t>Mission Statements require updating, as the company expands and develops, and meets new challenges. </a:t>
            </a:r>
          </a:p>
          <a:p>
            <a:pPr>
              <a:lnSpc>
                <a:spcPct val="80000"/>
              </a:lnSpc>
            </a:pPr>
            <a:r>
              <a:rPr lang="en-GB" sz="2400"/>
              <a:t>Large companies now include an environmental factor to their Mission Statement, and then produce a separate and a more specific Environmental Statement.</a:t>
            </a:r>
          </a:p>
          <a:p>
            <a:pPr>
              <a:lnSpc>
                <a:spcPct val="80000"/>
              </a:lnSpc>
            </a:pPr>
            <a:r>
              <a:rPr lang="en-GB" sz="2400"/>
              <a:t>Read the Environmental Statement given to last week for the Institute and write your own for your chosen company.</a:t>
            </a:r>
          </a:p>
          <a:p>
            <a:pPr>
              <a:lnSpc>
                <a:spcPct val="80000"/>
              </a:lnSpc>
            </a:pPr>
            <a:r>
              <a:rPr lang="en-GB" sz="2400"/>
              <a:t>Go online and obtain the Environmental Statement for your chosen company.</a:t>
            </a:r>
          </a:p>
          <a:p>
            <a:pPr>
              <a:lnSpc>
                <a:spcPct val="80000"/>
              </a:lnSpc>
            </a:pPr>
            <a:endParaRPr lang="en-GB" sz="240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Radial">
  <a:themeElements>
    <a:clrScheme name="Radial 1">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A8AE7"/>
      </a:accent6>
      <a:hlink>
        <a:srgbClr val="996666"/>
      </a:hlink>
      <a:folHlink>
        <a:srgbClr val="6666CC"/>
      </a:folHlink>
    </a:clrScheme>
    <a:fontScheme name="Rad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Radial 1">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A8AE7"/>
        </a:accent6>
        <a:hlink>
          <a:srgbClr val="996666"/>
        </a:hlink>
        <a:folHlink>
          <a:srgbClr val="6666CC"/>
        </a:folHlink>
      </a:clrScheme>
      <a:clrMap bg1="lt1" tx1="dk1" bg2="lt2" tx2="dk2" accent1="accent1" accent2="accent2" accent3="accent3" accent4="accent4" accent5="accent5" accent6="accent6" hlink="hlink" folHlink="folHlink"/>
    </a:extraClrScheme>
    <a:extraClrScheme>
      <a:clrScheme name="Radial 2">
        <a:dk1>
          <a:srgbClr val="000000"/>
        </a:dk1>
        <a:lt1>
          <a:srgbClr val="FFFFFF"/>
        </a:lt1>
        <a:dk2>
          <a:srgbClr val="FFFFFF"/>
        </a:dk2>
        <a:lt2>
          <a:srgbClr val="817F3F"/>
        </a:lt2>
        <a:accent1>
          <a:srgbClr val="FFCC00"/>
        </a:accent1>
        <a:accent2>
          <a:srgbClr val="CC9900"/>
        </a:accent2>
        <a:accent3>
          <a:srgbClr val="FFFFFF"/>
        </a:accent3>
        <a:accent4>
          <a:srgbClr val="000000"/>
        </a:accent4>
        <a:accent5>
          <a:srgbClr val="FFE2AA"/>
        </a:accent5>
        <a:accent6>
          <a:srgbClr val="B98A00"/>
        </a:accent6>
        <a:hlink>
          <a:srgbClr val="996666"/>
        </a:hlink>
        <a:folHlink>
          <a:srgbClr val="C94503"/>
        </a:folHlink>
      </a:clrScheme>
      <a:clrMap bg1="lt1" tx1="dk1" bg2="lt2" tx2="dk2" accent1="accent1" accent2="accent2" accent3="accent3" accent4="accent4" accent5="accent5" accent6="accent6" hlink="hlink" folHlink="folHlink"/>
    </a:extraClrScheme>
    <a:extraClrScheme>
      <a:clrScheme name="Radial 3">
        <a:dk1>
          <a:srgbClr val="CC6600"/>
        </a:dk1>
        <a:lt1>
          <a:srgbClr val="FFFFFF"/>
        </a:lt1>
        <a:dk2>
          <a:srgbClr val="800000"/>
        </a:dk2>
        <a:lt2>
          <a:srgbClr val="FFFFFF"/>
        </a:lt2>
        <a:accent1>
          <a:srgbClr val="FF6600"/>
        </a:accent1>
        <a:accent2>
          <a:srgbClr val="33CCCC"/>
        </a:accent2>
        <a:accent3>
          <a:srgbClr val="C0AAAA"/>
        </a:accent3>
        <a:accent4>
          <a:srgbClr val="DADADA"/>
        </a:accent4>
        <a:accent5>
          <a:srgbClr val="FFB8AA"/>
        </a:accent5>
        <a:accent6>
          <a:srgbClr val="2DB9B9"/>
        </a:accent6>
        <a:hlink>
          <a:srgbClr val="99FF33"/>
        </a:hlink>
        <a:folHlink>
          <a:srgbClr val="CC3300"/>
        </a:folHlink>
      </a:clrScheme>
      <a:clrMap bg1="dk2" tx1="lt1" bg2="dk1" tx2="lt2" accent1="accent1" accent2="accent2" accent3="accent3" accent4="accent4" accent5="accent5" accent6="accent6" hlink="hlink" folHlink="folHlink"/>
    </a:extraClrScheme>
    <a:extraClrScheme>
      <a:clrScheme name="Radial 4">
        <a:dk1>
          <a:srgbClr val="993300"/>
        </a:dk1>
        <a:lt1>
          <a:srgbClr val="FFFFFF"/>
        </a:lt1>
        <a:dk2>
          <a:srgbClr val="431A01"/>
        </a:dk2>
        <a:lt2>
          <a:srgbClr val="FFFFFF"/>
        </a:lt2>
        <a:accent1>
          <a:srgbClr val="FFCC00"/>
        </a:accent1>
        <a:accent2>
          <a:srgbClr val="FF9966"/>
        </a:accent2>
        <a:accent3>
          <a:srgbClr val="B0ABAA"/>
        </a:accent3>
        <a:accent4>
          <a:srgbClr val="DADADA"/>
        </a:accent4>
        <a:accent5>
          <a:srgbClr val="FFE2AA"/>
        </a:accent5>
        <a:accent6>
          <a:srgbClr val="E78A5C"/>
        </a:accent6>
        <a:hlink>
          <a:srgbClr val="FF6600"/>
        </a:hlink>
        <a:folHlink>
          <a:srgbClr val="CC3300"/>
        </a:folHlink>
      </a:clrScheme>
      <a:clrMap bg1="dk2" tx1="lt1" bg2="dk1" tx2="lt2" accent1="accent1" accent2="accent2" accent3="accent3" accent4="accent4" accent5="accent5" accent6="accent6" hlink="hlink" folHlink="folHlink"/>
    </a:extraClrScheme>
    <a:extraClrScheme>
      <a:clrScheme name="Radial 5">
        <a:dk1>
          <a:srgbClr val="75878B"/>
        </a:dk1>
        <a:lt1>
          <a:srgbClr val="FFFFFF"/>
        </a:lt1>
        <a:dk2>
          <a:srgbClr val="260000"/>
        </a:dk2>
        <a:lt2>
          <a:srgbClr val="FFFFFF"/>
        </a:lt2>
        <a:accent1>
          <a:srgbClr val="0099CC"/>
        </a:accent1>
        <a:accent2>
          <a:srgbClr val="FF3300"/>
        </a:accent2>
        <a:accent3>
          <a:srgbClr val="ACAAAA"/>
        </a:accent3>
        <a:accent4>
          <a:srgbClr val="DADADA"/>
        </a:accent4>
        <a:accent5>
          <a:srgbClr val="AACAE2"/>
        </a:accent5>
        <a:accent6>
          <a:srgbClr val="E72D00"/>
        </a:accent6>
        <a:hlink>
          <a:srgbClr val="FFCC00"/>
        </a:hlink>
        <a:folHlink>
          <a:srgbClr val="CC0000"/>
        </a:folHlink>
      </a:clrScheme>
      <a:clrMap bg1="dk2" tx1="lt1" bg2="dk1" tx2="lt2" accent1="accent1" accent2="accent2" accent3="accent3" accent4="accent4" accent5="accent5" accent6="accent6" hlink="hlink" folHlink="folHlink"/>
    </a:extraClrScheme>
    <a:extraClrScheme>
      <a:clrScheme name="Radial 6">
        <a:dk1>
          <a:srgbClr val="666699"/>
        </a:dk1>
        <a:lt1>
          <a:srgbClr val="FFFFFF"/>
        </a:lt1>
        <a:dk2>
          <a:srgbClr val="000000"/>
        </a:dk2>
        <a:lt2>
          <a:srgbClr val="FFFFFF"/>
        </a:lt2>
        <a:accent1>
          <a:srgbClr val="9966FF"/>
        </a:accent1>
        <a:accent2>
          <a:srgbClr val="99CCFF"/>
        </a:accent2>
        <a:accent3>
          <a:srgbClr val="AAAAAA"/>
        </a:accent3>
        <a:accent4>
          <a:srgbClr val="DADADA"/>
        </a:accent4>
        <a:accent5>
          <a:srgbClr val="CAB8FF"/>
        </a:accent5>
        <a:accent6>
          <a:srgbClr val="8AB9E7"/>
        </a:accent6>
        <a:hlink>
          <a:srgbClr val="FFFFCC"/>
        </a:hlink>
        <a:folHlink>
          <a:srgbClr val="6600CC"/>
        </a:folHlink>
      </a:clrScheme>
      <a:clrMap bg1="dk2" tx1="lt1" bg2="dk1" tx2="lt2" accent1="accent1" accent2="accent2" accent3="accent3" accent4="accent4" accent5="accent5" accent6="accent6" hlink="hlink" folHlink="folHlink"/>
    </a:extraClrScheme>
    <a:extraClrScheme>
      <a:clrScheme name="Radial 7">
        <a:dk1>
          <a:srgbClr val="666699"/>
        </a:dk1>
        <a:lt1>
          <a:srgbClr val="FFFFFF"/>
        </a:lt1>
        <a:dk2>
          <a:srgbClr val="2A2A40"/>
        </a:dk2>
        <a:lt2>
          <a:srgbClr val="FFFFFF"/>
        </a:lt2>
        <a:accent1>
          <a:srgbClr val="006699"/>
        </a:accent1>
        <a:accent2>
          <a:srgbClr val="CC9900"/>
        </a:accent2>
        <a:accent3>
          <a:srgbClr val="ACACAF"/>
        </a:accent3>
        <a:accent4>
          <a:srgbClr val="DADADA"/>
        </a:accent4>
        <a:accent5>
          <a:srgbClr val="AAB8CA"/>
        </a:accent5>
        <a:accent6>
          <a:srgbClr val="B98A00"/>
        </a:accent6>
        <a:hlink>
          <a:srgbClr val="CC6600"/>
        </a:hlink>
        <a:folHlink>
          <a:srgbClr val="6C948A"/>
        </a:folHlink>
      </a:clrScheme>
      <a:clrMap bg1="dk2" tx1="lt1" bg2="dk1" tx2="lt2" accent1="accent1" accent2="accent2" accent3="accent3" accent4="accent4" accent5="accent5" accent6="accent6" hlink="hlink" folHlink="folHlink"/>
    </a:extraClrScheme>
    <a:extraClrScheme>
      <a:clrScheme name="Radial 8">
        <a:dk1>
          <a:srgbClr val="BECBD8"/>
        </a:dk1>
        <a:lt1>
          <a:srgbClr val="FFFFFF"/>
        </a:lt1>
        <a:dk2>
          <a:srgbClr val="2B335B"/>
        </a:dk2>
        <a:lt2>
          <a:srgbClr val="FFFFFF"/>
        </a:lt2>
        <a:accent1>
          <a:srgbClr val="0099CC"/>
        </a:accent1>
        <a:accent2>
          <a:srgbClr val="B5DBE3"/>
        </a:accent2>
        <a:accent3>
          <a:srgbClr val="ACADB5"/>
        </a:accent3>
        <a:accent4>
          <a:srgbClr val="DADADA"/>
        </a:accent4>
        <a:accent5>
          <a:srgbClr val="AACAE2"/>
        </a:accent5>
        <a:accent6>
          <a:srgbClr val="A4C6CE"/>
        </a:accent6>
        <a:hlink>
          <a:srgbClr val="FFCC00"/>
        </a:hlink>
        <a:folHlink>
          <a:srgbClr val="58648C"/>
        </a:folHlink>
      </a:clrScheme>
      <a:clrMap bg1="dk2" tx1="lt1" bg2="dk1" tx2="lt2" accent1="accent1" accent2="accent2" accent3="accent3" accent4="accent4" accent5="accent5" accent6="accent6" hlink="hlink" folHlink="folHlink"/>
    </a:extraClrScheme>
    <a:extraClrScheme>
      <a:clrScheme name="Radial 9">
        <a:dk1>
          <a:srgbClr val="3333FF"/>
        </a:dk1>
        <a:lt1>
          <a:srgbClr val="FFFFFF"/>
        </a:lt1>
        <a:dk2>
          <a:srgbClr val="000099"/>
        </a:dk2>
        <a:lt2>
          <a:srgbClr val="FFFFFF"/>
        </a:lt2>
        <a:accent1>
          <a:srgbClr val="339966"/>
        </a:accent1>
        <a:accent2>
          <a:srgbClr val="9999FF"/>
        </a:accent2>
        <a:accent3>
          <a:srgbClr val="AAAACA"/>
        </a:accent3>
        <a:accent4>
          <a:srgbClr val="DADADA"/>
        </a:accent4>
        <a:accent5>
          <a:srgbClr val="ADCAB8"/>
        </a:accent5>
        <a:accent6>
          <a:srgbClr val="8A8AE7"/>
        </a:accent6>
        <a:hlink>
          <a:srgbClr val="FFFF99"/>
        </a:hlink>
        <a:folHlink>
          <a:srgbClr val="17A0D1"/>
        </a:folHlink>
      </a:clrScheme>
      <a:clrMap bg1="dk2" tx1="lt1" bg2="dk1" tx2="lt2" accent1="accent1" accent2="accent2" accent3="accent3" accent4="accent4" accent5="accent5" accent6="accent6" hlink="hlink" folHlink="folHlink"/>
    </a:extraClrScheme>
    <a:extraClrScheme>
      <a:clrScheme name="Radial 10">
        <a:dk1>
          <a:srgbClr val="808000"/>
        </a:dk1>
        <a:lt1>
          <a:srgbClr val="FFFFFF"/>
        </a:lt1>
        <a:dk2>
          <a:srgbClr val="354418"/>
        </a:dk2>
        <a:lt2>
          <a:srgbClr val="FFFFFF"/>
        </a:lt2>
        <a:accent1>
          <a:srgbClr val="60897C"/>
        </a:accent1>
        <a:accent2>
          <a:srgbClr val="99CC00"/>
        </a:accent2>
        <a:accent3>
          <a:srgbClr val="AEB0AB"/>
        </a:accent3>
        <a:accent4>
          <a:srgbClr val="DADADA"/>
        </a:accent4>
        <a:accent5>
          <a:srgbClr val="B6C4BF"/>
        </a:accent5>
        <a:accent6>
          <a:srgbClr val="8AB900"/>
        </a:accent6>
        <a:hlink>
          <a:srgbClr val="CCCC00"/>
        </a:hlink>
        <a:folHlink>
          <a:srgbClr val="66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Radial</Template>
  <TotalTime>590</TotalTime>
  <Words>1529</Words>
  <Application>Microsoft Office PowerPoint</Application>
  <PresentationFormat>On-screen Show (4:3)</PresentationFormat>
  <Paragraphs>200</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Arial Black</vt:lpstr>
      <vt:lpstr>Times New Roman</vt:lpstr>
      <vt:lpstr>Wingdings</vt:lpstr>
      <vt:lpstr>Radial</vt:lpstr>
      <vt:lpstr>Environmental management and business strategy 2</vt:lpstr>
      <vt:lpstr>Environmental management</vt:lpstr>
      <vt:lpstr>Environmental management (2)</vt:lpstr>
      <vt:lpstr>What are we trying to manage?</vt:lpstr>
      <vt:lpstr>Business and the environment</vt:lpstr>
      <vt:lpstr>What is a management system?</vt:lpstr>
      <vt:lpstr>Background to EMS’s</vt:lpstr>
      <vt:lpstr>Overview of EMS</vt:lpstr>
      <vt:lpstr>ISO 14001</vt:lpstr>
      <vt:lpstr>ISO 14001</vt:lpstr>
      <vt:lpstr>Eco-Management and Audit Scheme</vt:lpstr>
      <vt:lpstr>Steps to certification</vt:lpstr>
      <vt:lpstr>EMAS</vt:lpstr>
      <vt:lpstr>Green Dragon Environmental Standard for Wales</vt:lpstr>
      <vt:lpstr>Level 5 of the Green Dragon Award</vt:lpstr>
      <vt:lpstr>Green Dragon Environmental Standard.</vt:lpstr>
      <vt:lpstr>BS 8555</vt:lpstr>
      <vt:lpstr>BS 8555 : The 6 Levels.</vt:lpstr>
      <vt:lpstr>Project Sigma Σ</vt:lpstr>
      <vt:lpstr>Project Sigma: 10 Phases</vt:lpstr>
      <vt:lpstr>BS, EN 16001 Certification</vt:lpstr>
      <vt:lpstr>BS, EN 16001 Certification</vt:lpstr>
      <vt:lpstr>Carbon Footprint Verification </vt:lpstr>
      <vt:lpstr>BSI Carbon Footprinting</vt:lpstr>
      <vt:lpstr>Sustainability Report Assurance </vt:lpstr>
      <vt:lpstr>Sustainability Report Assurance</vt:lpstr>
      <vt:lpstr>Summary</vt:lpstr>
      <vt:lpstr>The Business environment.</vt:lpstr>
      <vt:lpstr>The Mission statement. (2)</vt:lpstr>
      <vt:lpstr>The Mission Statement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management and business strategy 2</dc:title>
  <dc:creator>Linda M Rudd</dc:creator>
  <cp:lastModifiedBy>Chris House</cp:lastModifiedBy>
  <cp:revision>6</cp:revision>
  <dcterms:created xsi:type="dcterms:W3CDTF">2007-10-09T08:53:17Z</dcterms:created>
  <dcterms:modified xsi:type="dcterms:W3CDTF">2019-02-19T14:44:26Z</dcterms:modified>
</cp:coreProperties>
</file>