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4"/>
  </p:notesMasterIdLst>
  <p:sldIdLst>
    <p:sldId id="256" r:id="rId2"/>
    <p:sldId id="258" r:id="rId3"/>
    <p:sldId id="259" r:id="rId4"/>
    <p:sldId id="260" r:id="rId5"/>
    <p:sldId id="261" r:id="rId6"/>
    <p:sldId id="269" r:id="rId7"/>
    <p:sldId id="257" r:id="rId8"/>
    <p:sldId id="268" r:id="rId9"/>
    <p:sldId id="267" r:id="rId10"/>
    <p:sldId id="262" r:id="rId11"/>
    <p:sldId id="263" r:id="rId12"/>
    <p:sldId id="264"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57" autoAdjust="0"/>
    <p:restoredTop sz="94660"/>
  </p:normalViewPr>
  <p:slideViewPr>
    <p:cSldViewPr>
      <p:cViewPr>
        <p:scale>
          <a:sx n="100" d="100"/>
          <a:sy n="100" d="100"/>
        </p:scale>
        <p:origin x="-1498" y="-6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EDCE67-AA31-4886-B93B-8BEFB6A3CDD5}" type="datetimeFigureOut">
              <a:rPr lang="en-GB" smtClean="0"/>
              <a:pPr/>
              <a:t>01/03/2021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561A5BF-D5D3-4EC7-A85D-D2C3A64B7C3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561A5BF-D5D3-4EC7-A85D-D2C3A64B7C35}" type="slidenum">
              <a:rPr lang="en-GB" smtClean="0"/>
              <a:pPr/>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81454AAB-ACFA-4C25-84F0-5F509CF4F4D2}"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81454AAB-ACFA-4C25-84F0-5F509CF4F4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36D1276-346B-4A24-81A0-A40BD6F3ABD8}" type="datetimeFigureOut">
              <a:rPr lang="en-GB" smtClean="0"/>
              <a:pPr/>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454AAB-ACFA-4C25-84F0-5F509CF4F4D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436D1276-346B-4A24-81A0-A40BD6F3ABD8}" type="datetimeFigureOut">
              <a:rPr lang="en-GB" smtClean="0"/>
              <a:pPr/>
              <a:t>01/03/2021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1454AAB-ACFA-4C25-84F0-5F509CF4F4D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url=https://www.dailymail.co.uk/health/article-3448276/Indigestion-pills-taken-millions-raise-risk-dementia.html&amp;psig=AOvVaw3ZB4pzrbXmLeodKveQHeLL&amp;ust=1614635830767000&amp;source=images&amp;cd=vfe&amp;ved=0CAIQjRxqFwoTCJjM467Jje8CFQAAAAAdAAAAABAE"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scie,org.uk-refusing-help/" TargetMode="External"/><Relationship Id="rId2" Type="http://schemas.openxmlformats.org/officeDocument/2006/relationships/hyperlink" Target="https://www.healthline.com/health/dementia/early-warning-signs%20/" TargetMode="External"/><Relationship Id="rId1" Type="http://schemas.openxmlformats.org/officeDocument/2006/relationships/slideLayout" Target="../slideLayouts/slideLayout2.xml"/><Relationship Id="rId6" Type="http://schemas.openxmlformats.org/officeDocument/2006/relationships/hyperlink" Target="http://ga.geriatricsandaging.ca/files/content/2003/August/0607dementiafall.pdf" TargetMode="External"/><Relationship Id="rId5" Type="http://schemas.openxmlformats.org/officeDocument/2006/relationships/hyperlink" Target="https://www.nursingtimes.net/clinical-archive/nutrition/5-fundamental-ms-cutting-aspiration-risk-in-dementia-and-dysphagia-patients-on" TargetMode="External"/><Relationship Id="rId4" Type="http://schemas.openxmlformats.org/officeDocument/2006/relationships/hyperlink" Target="http://www.nhs.uk/dementia/behaviour/?tabnam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9672" y="692696"/>
            <a:ext cx="5256584" cy="936104"/>
          </a:xfrm>
          <a:ln>
            <a:solidFill>
              <a:schemeClr val="accent1"/>
            </a:solidFill>
          </a:ln>
        </p:spPr>
        <p:txBody>
          <a:bodyPr>
            <a:noAutofit/>
          </a:bodyPr>
          <a:lstStyle/>
          <a:p>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
            </a:r>
            <a:br>
              <a:rPr lang="en-GB" sz="2800" dirty="0" smtClean="0"/>
            </a:br>
            <a:r>
              <a:rPr lang="en-GB" sz="2800" dirty="0" smtClean="0"/>
              <a:t>Module :Living with care</a:t>
            </a:r>
            <a:br>
              <a:rPr lang="en-GB" sz="2800" dirty="0" smtClean="0"/>
            </a:br>
            <a:endParaRPr lang="en-GB" sz="2800" dirty="0"/>
          </a:p>
        </p:txBody>
      </p:sp>
      <p:sp>
        <p:nvSpPr>
          <p:cNvPr id="3" name="Subtitle 2"/>
          <p:cNvSpPr>
            <a:spLocks noGrp="1"/>
          </p:cNvSpPr>
          <p:nvPr>
            <p:ph type="subTitle" idx="1"/>
          </p:nvPr>
        </p:nvSpPr>
        <p:spPr>
          <a:xfrm rot="10800000" flipV="1">
            <a:off x="2555776" y="2276872"/>
            <a:ext cx="3528392" cy="2448272"/>
          </a:xfrm>
        </p:spPr>
        <p:txBody>
          <a:bodyPr>
            <a:normAutofit/>
          </a:bodyPr>
          <a:lstStyle/>
          <a:p>
            <a:r>
              <a:rPr lang="en-GB" sz="1400" dirty="0" smtClean="0"/>
              <a:t>Student Name- Samina Jhangeer</a:t>
            </a:r>
          </a:p>
          <a:p>
            <a:r>
              <a:rPr lang="en-GB" sz="1400" dirty="0" smtClean="0"/>
              <a:t>Student Number-1810228</a:t>
            </a:r>
          </a:p>
          <a:p>
            <a:r>
              <a:rPr lang="en-GB" sz="1400" dirty="0" smtClean="0"/>
              <a:t>Module Code-BMHP6009</a:t>
            </a:r>
          </a:p>
          <a:p>
            <a:r>
              <a:rPr lang="en-GB" sz="1400" dirty="0" smtClean="0"/>
              <a:t>Lecture- Joanne Davies</a:t>
            </a:r>
          </a:p>
          <a:p>
            <a:endParaRPr lang="en-GB" sz="14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Home Care Support Plan for Elderly </a:t>
            </a:r>
            <a:endParaRPr lang="en-GB" dirty="0"/>
          </a:p>
        </p:txBody>
      </p:sp>
      <p:pic>
        <p:nvPicPr>
          <p:cNvPr id="1026" name="Picture 2" descr="C:\Users\Jay\Pictures\care plan.png"/>
          <p:cNvPicPr>
            <a:picLocks noGrp="1" noChangeAspect="1" noChangeArrowheads="1"/>
          </p:cNvPicPr>
          <p:nvPr>
            <p:ph idx="1"/>
          </p:nvPr>
        </p:nvPicPr>
        <p:blipFill>
          <a:blip r:embed="rId2" cstate="print"/>
          <a:srcRect/>
          <a:stretch>
            <a:fillRect/>
          </a:stretch>
        </p:blipFill>
        <p:spPr bwMode="auto">
          <a:xfrm>
            <a:off x="1763688" y="1988840"/>
            <a:ext cx="5184576" cy="3528392"/>
          </a:xfrm>
          <a:prstGeom prst="rect">
            <a:avLst/>
          </a:prstGeom>
          <a:noFill/>
        </p:spPr>
      </p:pic>
    </p:spTree>
  </p:cSld>
  <p:clrMapOvr>
    <a:masterClrMapping/>
  </p:clrMapOvr>
  <p:transition advTm="5000">
    <p:wedg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Pesonal</a:t>
            </a:r>
            <a:r>
              <a:rPr lang="en-GB" dirty="0" smtClean="0"/>
              <a:t> Details</a:t>
            </a:r>
            <a:endParaRPr lang="en-GB" dirty="0"/>
          </a:p>
        </p:txBody>
      </p:sp>
      <p:sp>
        <p:nvSpPr>
          <p:cNvPr id="3" name="Content Placeholder 2"/>
          <p:cNvSpPr>
            <a:spLocks noGrp="1"/>
          </p:cNvSpPr>
          <p:nvPr>
            <p:ph idx="1"/>
          </p:nvPr>
        </p:nvSpPr>
        <p:spPr/>
        <p:txBody>
          <a:bodyPr/>
          <a:lstStyle/>
          <a:p>
            <a:pPr marL="971550" lvl="1" indent="-514350">
              <a:buFont typeface="Wingdings" pitchFamily="2" charset="2"/>
              <a:buChar char="§"/>
            </a:pPr>
            <a:r>
              <a:rPr lang="en-GB" sz="1800" dirty="0" smtClean="0"/>
              <a:t>Service User- Nur Khanom</a:t>
            </a:r>
          </a:p>
          <a:p>
            <a:pPr marL="971550" lvl="1" indent="-514350">
              <a:buFont typeface="Wingdings" pitchFamily="2" charset="2"/>
              <a:buChar char="§"/>
            </a:pPr>
            <a:r>
              <a:rPr lang="en-GB" sz="1800" dirty="0" smtClean="0"/>
              <a:t>Address-113 Ashton road</a:t>
            </a:r>
          </a:p>
          <a:p>
            <a:pPr marL="971550" lvl="1" indent="-514350">
              <a:buFont typeface="Wingdings" pitchFamily="2" charset="2"/>
              <a:buChar char="§"/>
            </a:pPr>
            <a:r>
              <a:rPr lang="en-GB" sz="1800" dirty="0" smtClean="0"/>
              <a:t>Date of Birth- 07/05/1946</a:t>
            </a:r>
          </a:p>
          <a:p>
            <a:pPr marL="971550" lvl="1" indent="-514350">
              <a:buFont typeface="Wingdings" pitchFamily="2" charset="2"/>
              <a:buChar char="§"/>
            </a:pPr>
            <a:r>
              <a:rPr lang="en-GB" sz="1800" dirty="0" smtClean="0"/>
              <a:t>Sex-Female</a:t>
            </a:r>
          </a:p>
          <a:p>
            <a:pPr marL="971550" lvl="1" indent="-514350">
              <a:buFont typeface="Wingdings" pitchFamily="2" charset="2"/>
              <a:buChar char="§"/>
            </a:pPr>
            <a:r>
              <a:rPr lang="en-GB" sz="1800" dirty="0" smtClean="0"/>
              <a:t>Ethnicity- British Pakistan</a:t>
            </a:r>
          </a:p>
          <a:p>
            <a:pPr marL="971550" lvl="1" indent="-514350">
              <a:buFont typeface="Wingdings" pitchFamily="2" charset="2"/>
              <a:buChar char="§"/>
            </a:pPr>
            <a:r>
              <a:rPr lang="en-GB" sz="1800" dirty="0" smtClean="0"/>
              <a:t>Religion: Islam</a:t>
            </a:r>
          </a:p>
          <a:p>
            <a:pPr marL="971550" lvl="1" indent="-514350">
              <a:buFont typeface="Wingdings" pitchFamily="2" charset="2"/>
              <a:buChar char="§"/>
            </a:pPr>
            <a:r>
              <a:rPr lang="en-GB" sz="1800" dirty="0" smtClean="0"/>
              <a:t>Next of Kin: Mr. Raheem (son)</a:t>
            </a:r>
          </a:p>
          <a:p>
            <a:pPr marL="971550" lvl="1" indent="-514350">
              <a:buFont typeface="Wingdings" pitchFamily="2" charset="2"/>
              <a:buChar char="§"/>
            </a:pPr>
            <a:endParaRPr lang="en-GB" dirty="0"/>
          </a:p>
        </p:txBody>
      </p:sp>
    </p:spTree>
  </p:cSld>
  <p:clrMapOvr>
    <a:masterClrMapping/>
  </p:clrMapOvr>
  <p:transition>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br>
              <a:rPr lang="en-GB" dirty="0" smtClean="0"/>
            </a:br>
            <a:endParaRPr lang="en-GB" dirty="0"/>
          </a:p>
        </p:txBody>
      </p:sp>
      <p:sp>
        <p:nvSpPr>
          <p:cNvPr id="3" name="Content Placeholder 2"/>
          <p:cNvSpPr>
            <a:spLocks noGrp="1"/>
          </p:cNvSpPr>
          <p:nvPr>
            <p:ph idx="1"/>
          </p:nvPr>
        </p:nvSpPr>
        <p:spPr>
          <a:xfrm>
            <a:off x="539552" y="1628800"/>
            <a:ext cx="8229600" cy="4709160"/>
          </a:xfrm>
        </p:spPr>
        <p:txBody>
          <a:bodyPr>
            <a:normAutofit/>
          </a:bodyPr>
          <a:lstStyle/>
          <a:p>
            <a:pPr algn="just">
              <a:buNone/>
            </a:pPr>
            <a:endParaRPr lang="en-GB" sz="1400" dirty="0" smtClean="0"/>
          </a:p>
          <a:p>
            <a:pPr algn="ctr"/>
            <a:r>
              <a:rPr lang="en-GB" sz="1400" dirty="0" smtClean="0"/>
              <a:t>     </a:t>
            </a:r>
            <a:r>
              <a:rPr lang="en-GB" sz="1600" dirty="0" smtClean="0"/>
              <a:t>Nur Khanom  a </a:t>
            </a:r>
            <a:r>
              <a:rPr lang="en-GB" sz="1600" dirty="0" smtClean="0"/>
              <a:t>74 </a:t>
            </a:r>
            <a:r>
              <a:rPr lang="en-GB" sz="1600" dirty="0" smtClean="0"/>
              <a:t>year old women who lives with 2 of her sons, her 2 daughters are married. One of which lives next door and in a different town. The one which lives in the other town visits on the weekend to look after her mother. Her husband had died 20 years ago with cancer.</a:t>
            </a:r>
          </a:p>
          <a:p>
            <a:pPr algn="ctr"/>
            <a:r>
              <a:rPr lang="en-GB" sz="1600" dirty="0" smtClean="0"/>
              <a:t>She was born in Pakistan and came to the UK  </a:t>
            </a:r>
            <a:r>
              <a:rPr lang="en-GB" sz="1600" dirty="0" smtClean="0"/>
              <a:t>(Derbyshire) </a:t>
            </a:r>
            <a:r>
              <a:rPr lang="en-GB" sz="1600" dirty="0" smtClean="0"/>
              <a:t>after marriage. </a:t>
            </a:r>
          </a:p>
          <a:p>
            <a:pPr algn="ctr"/>
            <a:r>
              <a:rPr lang="en-GB" sz="1600" dirty="0" smtClean="0"/>
              <a:t>Her  children are very supportive and look after their mum  as she is fully dependant on them due to her condition .</a:t>
            </a:r>
          </a:p>
          <a:p>
            <a:pPr algn="ctr"/>
            <a:r>
              <a:rPr lang="en-GB" sz="1600" dirty="0" smtClean="0"/>
              <a:t>Her daughters come on the weekend to look after her .</a:t>
            </a:r>
          </a:p>
          <a:p>
            <a:pPr algn="ctr"/>
            <a:r>
              <a:rPr lang="en-GB" sz="1600" dirty="0" smtClean="0"/>
              <a:t>Its been 15 years since she has been suffering Parkinson and therefore experiences mind disorientation</a:t>
            </a:r>
            <a:r>
              <a:rPr lang="en-GB" sz="1400" dirty="0" smtClean="0"/>
              <a:t>.</a:t>
            </a:r>
          </a:p>
          <a:p>
            <a:pPr algn="just">
              <a:buNone/>
            </a:pPr>
            <a:endParaRPr lang="en-GB" sz="1400" dirty="0" smtClean="0"/>
          </a:p>
          <a:p>
            <a:pPr algn="just"/>
            <a:endParaRPr lang="en-GB"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t>
            </a:r>
            <a:r>
              <a:rPr lang="en-GB" dirty="0" err="1" smtClean="0"/>
              <a:t>ondition</a:t>
            </a:r>
            <a:endParaRPr lang="en-GB" dirty="0"/>
          </a:p>
        </p:txBody>
      </p:sp>
      <p:sp>
        <p:nvSpPr>
          <p:cNvPr id="3" name="Content Placeholder 2"/>
          <p:cNvSpPr>
            <a:spLocks noGrp="1"/>
          </p:cNvSpPr>
          <p:nvPr>
            <p:ph idx="1"/>
          </p:nvPr>
        </p:nvSpPr>
        <p:spPr/>
        <p:txBody>
          <a:bodyPr>
            <a:normAutofit/>
          </a:bodyPr>
          <a:lstStyle/>
          <a:p>
            <a:pPr>
              <a:buNone/>
            </a:pPr>
            <a:endParaRPr lang="en-GB" sz="1400" dirty="0" smtClean="0"/>
          </a:p>
          <a:p>
            <a:pPr>
              <a:buNone/>
            </a:pPr>
            <a:r>
              <a:rPr lang="en-GB" sz="1400" dirty="0" smtClean="0"/>
              <a:t>Nur begum has been suffering with dementia for the past 4 years and since last year her condition has been deteriorating.</a:t>
            </a:r>
          </a:p>
          <a:p>
            <a:pPr>
              <a:buNone/>
            </a:pPr>
            <a:endParaRPr lang="en-GB" sz="1400" dirty="0" smtClean="0"/>
          </a:p>
          <a:p>
            <a:pPr>
              <a:buNone/>
            </a:pPr>
            <a:r>
              <a:rPr lang="en-GB" sz="1400" dirty="0" smtClean="0"/>
              <a:t>Dementia. Dementia is a neurological disorder caused by the loss of nerves or by the damage of cells and their connection with the brain. Dementia can affect people differently, depending on the part of brain it has impacted. (</a:t>
            </a:r>
            <a:r>
              <a:rPr lang="en-GB" sz="1400" dirty="0" err="1" smtClean="0"/>
              <a:t>Rudge</a:t>
            </a:r>
            <a:r>
              <a:rPr lang="en-GB" sz="1400" dirty="0" smtClean="0"/>
              <a:t> and </a:t>
            </a:r>
            <a:r>
              <a:rPr lang="en-GB" sz="1400" dirty="0" err="1" smtClean="0"/>
              <a:t>Noback</a:t>
            </a:r>
            <a:r>
              <a:rPr lang="en-GB" sz="1400" dirty="0" smtClean="0"/>
              <a:t>, 2020). </a:t>
            </a:r>
          </a:p>
          <a:p>
            <a:pPr>
              <a:buNone/>
            </a:pPr>
            <a:endParaRPr lang="en-GB" sz="1400" dirty="0" smtClean="0"/>
          </a:p>
          <a:p>
            <a:pPr>
              <a:buNone/>
            </a:pPr>
            <a:r>
              <a:rPr lang="en-GB" sz="1400" dirty="0" smtClean="0"/>
              <a:t>Dementia is a collection of symptoms that can occur due to a variety of possible diseases. Dementia symptoms include impairments in thought, communication, and memory.</a:t>
            </a:r>
          </a:p>
          <a:p>
            <a:pPr>
              <a:buNone/>
            </a:pPr>
            <a:r>
              <a:rPr lang="en-GB" sz="1400" dirty="0" smtClean="0"/>
              <a:t>She also suffer from Parkinson.</a:t>
            </a:r>
          </a:p>
          <a:p>
            <a:pPr>
              <a:buNone/>
            </a:pPr>
            <a:r>
              <a:rPr lang="en-GB" sz="1400" dirty="0" smtClean="0"/>
              <a:t>A disease Which is  a progressive nervous system disorder that affects movement.  It 'symptoms start gradually, sometimes starting with a barely noticeable tremor in just one hand. Tremors are common, but the disorder also commonly causes stiffness or slowing of movement.</a:t>
            </a:r>
          </a:p>
          <a:p>
            <a:pPr>
              <a:buNone/>
            </a:pPr>
            <a:endParaRPr lang="en-GB" sz="1400" dirty="0" smtClean="0"/>
          </a:p>
          <a:p>
            <a:pPr>
              <a:buNone/>
            </a:pPr>
            <a:endParaRPr lang="en-GB"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smtClean="0"/>
              <a:t>Dietary Requirement</a:t>
            </a:r>
            <a:endParaRPr lang="en-GB" dirty="0"/>
          </a:p>
        </p:txBody>
      </p:sp>
      <p:sp>
        <p:nvSpPr>
          <p:cNvPr id="3" name="Content Placeholder 2"/>
          <p:cNvSpPr>
            <a:spLocks noGrp="1"/>
          </p:cNvSpPr>
          <p:nvPr>
            <p:ph idx="1"/>
          </p:nvPr>
        </p:nvSpPr>
        <p:spPr/>
        <p:txBody>
          <a:bodyPr>
            <a:normAutofit/>
          </a:bodyPr>
          <a:lstStyle/>
          <a:p>
            <a:r>
              <a:rPr lang="en-GB" sz="1400" dirty="0" smtClean="0"/>
              <a:t>Nur has no special diet requirement . She eats every thing that is cooked at home as people with dementia do not need a special diet. But some times she likes more spice in food . Her Daughters prepare meals for her and feed her on time .</a:t>
            </a:r>
          </a:p>
          <a:p>
            <a:r>
              <a:rPr lang="en-GB" sz="1400" dirty="0" smtClean="0"/>
              <a:t> Swallowing ability is not only affected by increasing age but also by dementia. People with advanced dementia will often develop dysphasia, resulting in harmful consequences to their health and wellbeing. However, it is recommended that they should continue to receive an oral diet, rather than being put on internal feeding, because this is better for their quality of life.</a:t>
            </a:r>
            <a:r>
              <a:rPr lang="en-GB" sz="1400" b="1" dirty="0" smtClean="0"/>
              <a:t> </a:t>
            </a:r>
            <a:r>
              <a:rPr lang="en-GB" sz="1400" dirty="0" smtClean="0"/>
              <a:t>Hansjee D (2019) </a:t>
            </a:r>
          </a:p>
          <a:p>
            <a:r>
              <a:rPr lang="en-GB" sz="1400" dirty="0" smtClean="0"/>
              <a:t>     </a:t>
            </a:r>
          </a:p>
          <a:p>
            <a:endParaRPr lang="en-GB" sz="1100" dirty="0"/>
          </a:p>
        </p:txBody>
      </p:sp>
      <p:pic>
        <p:nvPicPr>
          <p:cNvPr id="9" name="Picture 2" descr="C:\Users\Jay\Pictures\New folder\DementiaDignity.jpg"/>
          <p:cNvPicPr>
            <a:picLocks noChangeAspect="1" noChangeArrowheads="1"/>
          </p:cNvPicPr>
          <p:nvPr/>
        </p:nvPicPr>
        <p:blipFill>
          <a:blip r:embed="rId2" cstate="print"/>
          <a:srcRect/>
          <a:stretch>
            <a:fillRect/>
          </a:stretch>
        </p:blipFill>
        <p:spPr bwMode="auto">
          <a:xfrm>
            <a:off x="2267744" y="3789040"/>
            <a:ext cx="4967064" cy="230425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Medication&amp; Allergies</a:t>
            </a:r>
            <a:br>
              <a:rPr lang="en-GB" dirty="0" smtClean="0"/>
            </a:br>
            <a:endParaRPr lang="en-GB" dirty="0"/>
          </a:p>
        </p:txBody>
      </p:sp>
      <p:sp>
        <p:nvSpPr>
          <p:cNvPr id="5" name="Content Placeholder 4"/>
          <p:cNvSpPr>
            <a:spLocks noGrp="1"/>
          </p:cNvSpPr>
          <p:nvPr>
            <p:ph idx="1"/>
          </p:nvPr>
        </p:nvSpPr>
        <p:spPr>
          <a:xfrm>
            <a:off x="467544" y="1268760"/>
            <a:ext cx="8229600" cy="5040600"/>
          </a:xfrm>
        </p:spPr>
        <p:txBody>
          <a:bodyPr>
            <a:normAutofit/>
          </a:bodyPr>
          <a:lstStyle/>
          <a:p>
            <a:pPr>
              <a:buNone/>
            </a:pPr>
            <a:endParaRPr lang="en-GB" sz="1400" dirty="0" smtClean="0"/>
          </a:p>
          <a:p>
            <a:endParaRPr lang="en-GB" sz="1400" dirty="0" smtClean="0"/>
          </a:p>
          <a:p>
            <a:endParaRPr lang="en-GB" sz="1400" dirty="0" smtClean="0"/>
          </a:p>
          <a:p>
            <a:endParaRPr lang="en-GB" sz="1400" dirty="0" smtClean="0"/>
          </a:p>
          <a:p>
            <a:r>
              <a:rPr lang="en-GB" sz="1400" dirty="0" smtClean="0"/>
              <a:t>Clonazepam Auden.</a:t>
            </a:r>
          </a:p>
          <a:p>
            <a:r>
              <a:rPr lang="en-GB" sz="1400" dirty="0" smtClean="0"/>
              <a:t>Aripiprazole.</a:t>
            </a:r>
          </a:p>
          <a:p>
            <a:r>
              <a:rPr lang="en-GB" sz="1400" dirty="0" smtClean="0"/>
              <a:t>Co-</a:t>
            </a:r>
            <a:r>
              <a:rPr lang="en-GB" sz="1400" dirty="0" err="1" smtClean="0"/>
              <a:t>beneldopa</a:t>
            </a:r>
            <a:r>
              <a:rPr lang="en-GB" sz="1400" dirty="0" smtClean="0"/>
              <a:t>.</a:t>
            </a:r>
          </a:p>
          <a:p>
            <a:r>
              <a:rPr lang="en-GB" sz="1400" dirty="0" smtClean="0"/>
              <a:t>Doxzosin </a:t>
            </a:r>
          </a:p>
          <a:p>
            <a:r>
              <a:rPr lang="en-GB" sz="1400" dirty="0" smtClean="0"/>
              <a:t>Simvastatin</a:t>
            </a:r>
          </a:p>
          <a:p>
            <a:r>
              <a:rPr lang="en-GB" sz="1400" dirty="0" smtClean="0"/>
              <a:t>Papermint oil (GR caps)</a:t>
            </a:r>
          </a:p>
          <a:p>
            <a:r>
              <a:rPr lang="en-GB" sz="1400" dirty="0" smtClean="0"/>
              <a:t>Nur khanom need help taking medicines as some time she refuse to take medication because dementia patient do not understand and  have forgotten what is these tablets for.</a:t>
            </a:r>
          </a:p>
          <a:p>
            <a:pPr>
              <a:buNone/>
            </a:pPr>
            <a:r>
              <a:rPr lang="en-GB" sz="1400" dirty="0" smtClean="0"/>
              <a:t>Research shows that it is important to give a clear explanation-using words and symbols if necessary that the person can understand So she needs some one to give medication on time , her children are in charge to give it to her on time.</a:t>
            </a:r>
          </a:p>
          <a:p>
            <a:pPr>
              <a:buNone/>
            </a:pPr>
            <a:r>
              <a:rPr lang="en-GB" sz="1400" dirty="0" smtClean="0"/>
              <a:t>She gets constipation from the medication she takes and her head gets quite heated. so her carers (children) have to put a small wet or damp towel that she keeps on her head to cool her down. She also experience hallucinations for example she see people sitting front of her  or hear voices . Hallucination is more common in Parkinson and dementia.</a:t>
            </a:r>
          </a:p>
          <a:p>
            <a:pPr>
              <a:buNone/>
            </a:pPr>
            <a:endParaRPr lang="en-GB" sz="1400" dirty="0" smtClean="0"/>
          </a:p>
        </p:txBody>
      </p:sp>
      <p:pic>
        <p:nvPicPr>
          <p:cNvPr id="7" name="Picture 2" descr="Indigestion pills taken by millions 'could raise the risk of dementia' |  Daily Mail Online">
            <a:hlinkClick r:id="rId2"/>
          </p:cNvPr>
          <p:cNvPicPr>
            <a:picLocks noChangeAspect="1" noChangeArrowheads="1"/>
          </p:cNvPicPr>
          <p:nvPr/>
        </p:nvPicPr>
        <p:blipFill>
          <a:blip r:embed="rId3" cstate="print"/>
          <a:srcRect/>
          <a:stretch>
            <a:fillRect/>
          </a:stretch>
        </p:blipFill>
        <p:spPr bwMode="auto">
          <a:xfrm>
            <a:off x="5076056" y="1396190"/>
            <a:ext cx="3233513" cy="2238935"/>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Environment</a:t>
            </a:r>
            <a:endParaRPr lang="en-GB" dirty="0"/>
          </a:p>
        </p:txBody>
      </p:sp>
      <p:sp>
        <p:nvSpPr>
          <p:cNvPr id="3" name="Content Placeholder 2"/>
          <p:cNvSpPr>
            <a:spLocks noGrp="1"/>
          </p:cNvSpPr>
          <p:nvPr>
            <p:ph idx="1"/>
          </p:nvPr>
        </p:nvSpPr>
        <p:spPr/>
        <p:txBody>
          <a:bodyPr>
            <a:normAutofit/>
          </a:bodyPr>
          <a:lstStyle/>
          <a:p>
            <a:r>
              <a:rPr lang="en-GB" sz="1400" dirty="0" smtClean="0"/>
              <a:t>Nur begum lives with her sons in her own house as her children don't want her live in a care home. </a:t>
            </a:r>
          </a:p>
          <a:p>
            <a:pPr>
              <a:buNone/>
            </a:pPr>
            <a:r>
              <a:rPr lang="en-GB" sz="1400" dirty="0" smtClean="0"/>
              <a:t>  she therefore  lives in good conditions. Her Sons and daughters look after her very dutifully . The House is very established and well- maintained  . She lives on the ground floor with an attached bathroom only made for her.  </a:t>
            </a:r>
          </a:p>
          <a:p>
            <a:r>
              <a:rPr lang="en-GB" sz="1800" dirty="0" smtClean="0"/>
              <a:t>Mobility. </a:t>
            </a:r>
          </a:p>
          <a:p>
            <a:r>
              <a:rPr lang="en-GB" sz="1400" dirty="0" smtClean="0"/>
              <a:t>Ye she does need support 24 hour because she cannot recognise her own home . Nur daughter says that she always says let's go home and she thinks she is living some one else's home.</a:t>
            </a:r>
          </a:p>
          <a:p>
            <a:r>
              <a:rPr lang="en-GB" sz="1400" dirty="0" smtClean="0"/>
              <a:t> Dementia patient gradually lose their ability to walk ,stand or get themselves up from a chair or a bed, they may also be more likely to fall.  She is not able to use Zimmer frame as she does not know how to use it. </a:t>
            </a:r>
          </a:p>
          <a:p>
            <a:pPr>
              <a:buNone/>
            </a:pPr>
            <a:r>
              <a:rPr lang="en-GB" sz="1400" dirty="0" smtClean="0"/>
              <a:t> studies showed that some people struggle to recognise where they even within their own ‘homes’. This might be because they have become disorientated. This confusion can be because they are ‘Sundowning’. And living in past.</a:t>
            </a:r>
          </a:p>
          <a:p>
            <a:endParaRPr lang="en-GB" sz="1400" dirty="0" smtClean="0"/>
          </a:p>
          <a:p>
            <a:endParaRPr lang="en-GB"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Sensory &amp; Cognitive</a:t>
            </a:r>
            <a:endParaRPr lang="en-GB" dirty="0"/>
          </a:p>
        </p:txBody>
      </p:sp>
      <p:sp>
        <p:nvSpPr>
          <p:cNvPr id="3" name="Content Placeholder 2"/>
          <p:cNvSpPr>
            <a:spLocks noGrp="1"/>
          </p:cNvSpPr>
          <p:nvPr>
            <p:ph idx="1"/>
          </p:nvPr>
        </p:nvSpPr>
        <p:spPr/>
        <p:txBody>
          <a:bodyPr/>
          <a:lstStyle/>
          <a:p>
            <a:r>
              <a:rPr lang="en-GB" sz="1400" dirty="0" smtClean="0"/>
              <a:t>Nur has no sight or hearing problems</a:t>
            </a:r>
            <a:r>
              <a:rPr lang="en-GB" dirty="0" smtClean="0"/>
              <a:t>.</a:t>
            </a:r>
          </a:p>
          <a:p>
            <a:r>
              <a:rPr lang="en-GB" sz="1400" dirty="0" smtClean="0"/>
              <a:t>She does have cognitive problems as dementia patients have difficulties doing task in the right order.</a:t>
            </a:r>
          </a:p>
          <a:p>
            <a:pPr>
              <a:buNone/>
            </a:pPr>
            <a:r>
              <a:rPr lang="en-GB" sz="1400" dirty="0" smtClean="0"/>
              <a:t>Carers can either enable or prevent person with dementia engaging in activities, so they need support to understand and help engagement. Cognitive changes are the most visible signs of dementia because it is a jarring and confusing for everyone involved.</a:t>
            </a:r>
          </a:p>
          <a:p>
            <a:pPr>
              <a:buNone/>
            </a:pPr>
            <a:endParaRPr lang="en-GB" sz="1400" dirty="0"/>
          </a:p>
        </p:txBody>
      </p:sp>
      <p:pic>
        <p:nvPicPr>
          <p:cNvPr id="6" name="Picture 5" descr="DementiaDignity.jpg"/>
          <p:cNvPicPr>
            <a:picLocks noChangeAspect="1"/>
          </p:cNvPicPr>
          <p:nvPr/>
        </p:nvPicPr>
        <p:blipFill>
          <a:blip r:embed="rId2" cstate="print"/>
          <a:stretch>
            <a:fillRect/>
          </a:stretch>
        </p:blipFill>
        <p:spPr>
          <a:xfrm>
            <a:off x="1403648" y="3645024"/>
            <a:ext cx="5521796" cy="25770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PERSONAL CARE &amp; RISK  ASSESMENT</a:t>
            </a:r>
            <a:r>
              <a:rPr lang="en-GB" sz="1600" dirty="0" smtClean="0"/>
              <a:t/>
            </a:r>
            <a:br>
              <a:rPr lang="en-GB" sz="1600" dirty="0" smtClean="0"/>
            </a:br>
            <a:r>
              <a:rPr lang="en-GB" sz="1600" dirty="0" smtClean="0"/>
              <a:t/>
            </a:r>
            <a:br>
              <a:rPr lang="en-GB" sz="1600" dirty="0" smtClean="0"/>
            </a:br>
            <a:r>
              <a:rPr lang="en-GB" sz="1600" dirty="0" smtClean="0"/>
              <a:t> </a:t>
            </a:r>
            <a:endParaRPr lang="en-GB" sz="1600" dirty="0"/>
          </a:p>
        </p:txBody>
      </p:sp>
      <p:sp>
        <p:nvSpPr>
          <p:cNvPr id="3" name="Content Placeholder 2"/>
          <p:cNvSpPr>
            <a:spLocks noGrp="1"/>
          </p:cNvSpPr>
          <p:nvPr>
            <p:ph idx="1"/>
          </p:nvPr>
        </p:nvSpPr>
        <p:spPr/>
        <p:txBody>
          <a:bodyPr>
            <a:normAutofit/>
          </a:bodyPr>
          <a:lstStyle/>
          <a:p>
            <a:pPr algn="just">
              <a:buNone/>
            </a:pPr>
            <a:endParaRPr lang="en-GB" sz="1400" dirty="0" smtClean="0"/>
          </a:p>
          <a:p>
            <a:pPr algn="just">
              <a:buNone/>
            </a:pPr>
            <a:endParaRPr lang="en-GB" sz="1400" dirty="0" smtClean="0"/>
          </a:p>
          <a:p>
            <a:pPr algn="just">
              <a:buNone/>
            </a:pPr>
            <a:r>
              <a:rPr lang="en-GB" sz="1400" dirty="0" smtClean="0"/>
              <a:t>Caring </a:t>
            </a:r>
            <a:r>
              <a:rPr lang="en-GB" sz="1400" dirty="0" smtClean="0"/>
              <a:t>for dementia patient may lead to feeling of sadness, confusion or guilt, specially your own parents.</a:t>
            </a:r>
          </a:p>
          <a:p>
            <a:pPr algn="just">
              <a:buNone/>
            </a:pPr>
            <a:endParaRPr lang="en-GB" sz="1400" dirty="0" smtClean="0"/>
          </a:p>
          <a:p>
            <a:pPr algn="just">
              <a:buNone/>
            </a:pPr>
            <a:endParaRPr lang="en-GB" sz="1400" dirty="0" smtClean="0"/>
          </a:p>
          <a:p>
            <a:pPr algn="just">
              <a:buNone/>
            </a:pPr>
            <a:endParaRPr lang="en-GB" sz="1400" dirty="0" smtClean="0"/>
          </a:p>
          <a:p>
            <a:pPr algn="just">
              <a:buNone/>
            </a:pPr>
            <a:r>
              <a:rPr lang="en-GB" sz="1400" dirty="0" err="1" smtClean="0"/>
              <a:t>Nur</a:t>
            </a:r>
            <a:r>
              <a:rPr lang="en-GB" sz="1400" dirty="0" smtClean="0"/>
              <a:t> </a:t>
            </a:r>
            <a:r>
              <a:rPr lang="en-GB" sz="1400" dirty="0" smtClean="0"/>
              <a:t>khanom needs personal care because of her condition she is fully depends on others. Her daughters  therefore take care to dress her and give her baths on a daily basis. </a:t>
            </a:r>
          </a:p>
          <a:p>
            <a:pPr algn="just">
              <a:buNone/>
            </a:pPr>
            <a:endParaRPr lang="en-GB" sz="1400" dirty="0" smtClean="0"/>
          </a:p>
          <a:p>
            <a:pPr algn="just">
              <a:buNone/>
            </a:pPr>
            <a:endParaRPr lang="en-GB" sz="1400" dirty="0" smtClean="0"/>
          </a:p>
          <a:p>
            <a:pPr algn="just">
              <a:buNone/>
            </a:pPr>
            <a:r>
              <a:rPr lang="en-GB" sz="1400" dirty="0" smtClean="0"/>
              <a:t>Family </a:t>
            </a:r>
            <a:r>
              <a:rPr lang="en-GB" sz="1400" dirty="0" smtClean="0"/>
              <a:t>make sure that her room is clean and no wire  around and  no other equipment is there, as studies shows that the dementia patent are four to five time more likely to fall than older people who do not have cognitive impairment. People Parkinson's disease and dementia are more prone to mobility disturbances.(Fiona Shaw ,2003)</a:t>
            </a:r>
            <a:endParaRPr lang="en-GB"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Hobbies/Interest</a:t>
            </a:r>
            <a:br>
              <a:rPr lang="en-GB" dirty="0" smtClean="0"/>
            </a:br>
            <a:endParaRPr lang="en-GB" dirty="0"/>
          </a:p>
        </p:txBody>
      </p:sp>
      <p:sp>
        <p:nvSpPr>
          <p:cNvPr id="3" name="Content Placeholder 2"/>
          <p:cNvSpPr>
            <a:spLocks noGrp="1"/>
          </p:cNvSpPr>
          <p:nvPr>
            <p:ph idx="1"/>
          </p:nvPr>
        </p:nvSpPr>
        <p:spPr>
          <a:xfrm>
            <a:off x="395536" y="1412776"/>
            <a:ext cx="8301608" cy="4853176"/>
          </a:xfrm>
        </p:spPr>
        <p:txBody>
          <a:bodyPr>
            <a:normAutofit/>
          </a:bodyPr>
          <a:lstStyle/>
          <a:p>
            <a:pPr>
              <a:buNone/>
            </a:pPr>
            <a:endParaRPr lang="en-GB" sz="1400" dirty="0" smtClean="0"/>
          </a:p>
          <a:p>
            <a:endParaRPr lang="en-GB" sz="1400" dirty="0" smtClean="0"/>
          </a:p>
          <a:p>
            <a:r>
              <a:rPr lang="en-GB" sz="1400" dirty="0" smtClean="0"/>
              <a:t>Only time Nur looks </a:t>
            </a:r>
            <a:r>
              <a:rPr lang="en-GB" sz="1400" dirty="0" smtClean="0"/>
              <a:t>happy is </a:t>
            </a:r>
            <a:r>
              <a:rPr lang="en-GB" sz="1400" dirty="0" smtClean="0"/>
              <a:t>when she sees her grand child who is 3 year old, as her </a:t>
            </a:r>
            <a:r>
              <a:rPr lang="en-GB" sz="1400" dirty="0" smtClean="0"/>
              <a:t>condition worsens day </a:t>
            </a:r>
            <a:r>
              <a:rPr lang="en-GB" sz="1400" dirty="0" smtClean="0"/>
              <a:t>by day and she </a:t>
            </a:r>
            <a:r>
              <a:rPr lang="en-GB" sz="1400" dirty="0" smtClean="0"/>
              <a:t>does not recognise </a:t>
            </a:r>
            <a:r>
              <a:rPr lang="en-GB" sz="1400" dirty="0" smtClean="0"/>
              <a:t>her own </a:t>
            </a:r>
            <a:r>
              <a:rPr lang="en-GB" sz="1400" dirty="0" smtClean="0"/>
              <a:t>children sometimes. At times she talks about her past and tell her childhood stories.</a:t>
            </a:r>
          </a:p>
          <a:p>
            <a:endParaRPr lang="en-GB" sz="1400" dirty="0" smtClean="0"/>
          </a:p>
          <a:p>
            <a:r>
              <a:rPr lang="en-GB" sz="1400" dirty="0" smtClean="0"/>
              <a:t> According to NHS encourage dementia patient to talk about something they like talking about, for example a period of time or an event they enjoyed. </a:t>
            </a:r>
          </a:p>
          <a:p>
            <a:endParaRPr lang="en-GB" sz="1400" dirty="0" smtClean="0"/>
          </a:p>
          <a:p>
            <a:endParaRPr lang="en-GB" sz="1400" dirty="0" smtClean="0"/>
          </a:p>
          <a:p>
            <a:r>
              <a:rPr lang="en-GB" sz="1400" dirty="0" smtClean="0"/>
              <a:t>Like to watch </a:t>
            </a:r>
            <a:r>
              <a:rPr lang="en-GB" sz="1400" dirty="0" err="1" smtClean="0"/>
              <a:t>tv</a:t>
            </a:r>
            <a:r>
              <a:rPr lang="en-GB" sz="1400" dirty="0" smtClean="0"/>
              <a:t> some time</a:t>
            </a:r>
          </a:p>
          <a:p>
            <a:endParaRPr lang="en-GB" sz="1400" dirty="0" smtClean="0"/>
          </a:p>
          <a:p>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smtClean="0"/>
          </a:p>
          <a:p>
            <a:pPr>
              <a:buNone/>
            </a:pPr>
            <a:endParaRPr lang="en-GB"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Refrences</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sz="1300" dirty="0" smtClean="0"/>
              <a:t>Data retrieve from https://www.google.co.uk/search?q=dementia tablets&amp;tbm=</a:t>
            </a:r>
            <a:r>
              <a:rPr lang="en-GB" sz="1300" dirty="0" err="1" smtClean="0"/>
              <a:t>isch#img</a:t>
            </a:r>
            <a:r>
              <a:rPr lang="en-GB" sz="1300" dirty="0" smtClean="0"/>
              <a:t>=on 26</a:t>
            </a:r>
            <a:r>
              <a:rPr lang="en-GB" sz="1300" baseline="30000" dirty="0" smtClean="0"/>
              <a:t>th</a:t>
            </a:r>
            <a:r>
              <a:rPr lang="en-GB" sz="1300" dirty="0" smtClean="0"/>
              <a:t> Feb 2021</a:t>
            </a:r>
          </a:p>
          <a:p>
            <a:endParaRPr lang="en-GB" sz="1300" dirty="0" smtClean="0"/>
          </a:p>
          <a:p>
            <a:pPr>
              <a:buNone/>
            </a:pPr>
            <a:r>
              <a:rPr lang="en-GB" sz="1300" dirty="0" smtClean="0"/>
              <a:t>Data retrieve from </a:t>
            </a:r>
            <a:r>
              <a:rPr lang="en-GB" sz="1300" dirty="0" smtClean="0">
                <a:hlinkClick r:id="rId2"/>
              </a:rPr>
              <a:t>https://www.healthline.com/health/dementia/early-warning-signs /</a:t>
            </a:r>
            <a:r>
              <a:rPr lang="en-GB" sz="1300" dirty="0" smtClean="0"/>
              <a:t> on 25th  Feb </a:t>
            </a:r>
          </a:p>
          <a:p>
            <a:pPr>
              <a:buNone/>
            </a:pPr>
            <a:endParaRPr lang="en-GB" sz="1300" dirty="0" smtClean="0"/>
          </a:p>
          <a:p>
            <a:pPr>
              <a:buNone/>
            </a:pPr>
            <a:r>
              <a:rPr lang="en-GB" sz="1300" dirty="0" smtClean="0"/>
              <a:t>Data retrieve from https://www.mayoclinic.org/diseases-conditions/parkinsons-disease/symptoms-causes/syc-20376055) 2021/on 25th Feb 2021</a:t>
            </a:r>
          </a:p>
          <a:p>
            <a:pPr>
              <a:buNone/>
            </a:pPr>
            <a:r>
              <a:rPr lang="en-GB" sz="1300" dirty="0" smtClean="0"/>
              <a:t>Data retrieve from </a:t>
            </a:r>
            <a:r>
              <a:rPr lang="en-GB" sz="1300" dirty="0" smtClean="0">
                <a:hlinkClick r:id="rId3"/>
              </a:rPr>
              <a:t>www.scie,org.uk-refusing-help/</a:t>
            </a:r>
            <a:r>
              <a:rPr lang="en-GB" sz="1300" dirty="0" smtClean="0"/>
              <a:t> on 23</a:t>
            </a:r>
            <a:r>
              <a:rPr lang="en-GB" sz="1300" baseline="30000" dirty="0" smtClean="0"/>
              <a:t>rd</a:t>
            </a:r>
            <a:r>
              <a:rPr lang="en-GB" sz="1300" dirty="0" smtClean="0"/>
              <a:t> Feb</a:t>
            </a:r>
            <a:r>
              <a:rPr lang="en-GB" sz="1300" b="1" dirty="0" smtClean="0"/>
              <a:t> </a:t>
            </a:r>
            <a:endParaRPr lang="en-GB" sz="1300" b="1" dirty="0" smtClean="0"/>
          </a:p>
          <a:p>
            <a:pPr>
              <a:buNone/>
            </a:pPr>
            <a:endParaRPr lang="en-GB" sz="1300" b="1" dirty="0" smtClean="0"/>
          </a:p>
          <a:p>
            <a:pPr>
              <a:buNone/>
            </a:pPr>
            <a:r>
              <a:rPr lang="en-GB" sz="1300" dirty="0" smtClean="0"/>
              <a:t>Data retrieve from  https://www.google.co.uk/search?q=dementia patient  food </a:t>
            </a:r>
            <a:r>
              <a:rPr lang="en-GB" sz="1300" dirty="0" err="1" smtClean="0"/>
              <a:t>choice&amp;tbm</a:t>
            </a:r>
            <a:r>
              <a:rPr lang="en-GB" sz="1300" dirty="0" smtClean="0"/>
              <a:t>=</a:t>
            </a:r>
            <a:r>
              <a:rPr lang="en-GB" sz="1300" dirty="0" err="1" smtClean="0"/>
              <a:t>isch#img</a:t>
            </a:r>
            <a:r>
              <a:rPr lang="en-GB" sz="1300" dirty="0" smtClean="0"/>
              <a:t>=kqD8DNGOr-wRzM/ on 24</a:t>
            </a:r>
            <a:r>
              <a:rPr lang="en-GB" sz="1300" baseline="30000" dirty="0" smtClean="0"/>
              <a:t>th</a:t>
            </a:r>
            <a:r>
              <a:rPr lang="en-GB" sz="1300" dirty="0" smtClean="0"/>
              <a:t> Feb 2021</a:t>
            </a:r>
            <a:endParaRPr lang="en-GB" sz="1300" b="1" dirty="0" smtClean="0"/>
          </a:p>
          <a:p>
            <a:pPr>
              <a:buNone/>
            </a:pPr>
            <a:r>
              <a:rPr lang="en-GB" sz="1300" dirty="0" smtClean="0"/>
              <a:t>Data retrieve from </a:t>
            </a:r>
            <a:r>
              <a:rPr lang="en-GB" sz="1300" dirty="0" smtClean="0">
                <a:hlinkClick r:id="rId4"/>
              </a:rPr>
              <a:t>www.nhs.uk/dementia/behaviour/?tabname</a:t>
            </a:r>
            <a:endParaRPr lang="en-GB" sz="1300" dirty="0" smtClean="0"/>
          </a:p>
          <a:p>
            <a:pPr>
              <a:buNone/>
            </a:pPr>
            <a:r>
              <a:rPr lang="en-GB" sz="1300" dirty="0" smtClean="0"/>
              <a:t>=care-and-support/on 25</a:t>
            </a:r>
            <a:r>
              <a:rPr lang="en-GB" sz="1300" baseline="30000" dirty="0" smtClean="0"/>
              <a:t>th</a:t>
            </a:r>
            <a:r>
              <a:rPr lang="en-GB" sz="1300" dirty="0" smtClean="0"/>
              <a:t> Feb 2021</a:t>
            </a:r>
          </a:p>
          <a:p>
            <a:pPr>
              <a:buNone/>
            </a:pPr>
            <a:endParaRPr lang="en-GB" sz="1300" b="1" dirty="0" smtClean="0"/>
          </a:p>
          <a:p>
            <a:pPr>
              <a:buNone/>
            </a:pPr>
            <a:endParaRPr lang="en-GB" sz="1300" b="1" dirty="0" smtClean="0"/>
          </a:p>
          <a:p>
            <a:pPr>
              <a:buNone/>
            </a:pPr>
            <a:r>
              <a:rPr lang="en-GB" sz="1300" b="1" dirty="0" err="1" smtClean="0"/>
              <a:t>Hansjee</a:t>
            </a:r>
            <a:r>
              <a:rPr lang="en-GB" sz="1300" b="1" dirty="0" smtClean="0"/>
              <a:t> </a:t>
            </a:r>
            <a:r>
              <a:rPr lang="en-GB" sz="1300" b="1" dirty="0" smtClean="0"/>
              <a:t>D</a:t>
            </a:r>
            <a:r>
              <a:rPr lang="en-GB" sz="1300" dirty="0" smtClean="0"/>
              <a:t> (2018) An acute model of care to guide eating and drinking decisions in the frail elderly with dementia and </a:t>
            </a:r>
            <a:r>
              <a:rPr lang="en-GB" sz="1300" dirty="0" err="1" smtClean="0"/>
              <a:t>dysphagia</a:t>
            </a:r>
            <a:r>
              <a:rPr lang="en-GB" sz="1300" dirty="0" smtClean="0"/>
              <a:t>. </a:t>
            </a:r>
            <a:r>
              <a:rPr lang="en-GB" sz="1300" i="1" dirty="0" smtClean="0"/>
              <a:t>Geriatrics</a:t>
            </a:r>
            <a:r>
              <a:rPr lang="en-GB" sz="1300" dirty="0" smtClean="0"/>
              <a:t>; 3: 4, 65.  data retrieve from </a:t>
            </a:r>
            <a:r>
              <a:rPr lang="en-GB" sz="1300" dirty="0" smtClean="0">
                <a:hlinkClick r:id="rId5"/>
              </a:rPr>
              <a:t>https://www.nursingtimes.net/clinical-archive/nutrition/5-fundamental-ms-cutting-aspiration-risk-in-dementia-and-dysphagia-patients-on</a:t>
            </a:r>
            <a:r>
              <a:rPr lang="en-GB" sz="1300" dirty="0" smtClean="0"/>
              <a:t> 23rd Feb 2021 </a:t>
            </a:r>
          </a:p>
          <a:p>
            <a:pPr>
              <a:buNone/>
            </a:pPr>
            <a:r>
              <a:rPr lang="en-GB" sz="1300" dirty="0" smtClean="0"/>
              <a:t> </a:t>
            </a:r>
          </a:p>
          <a:p>
            <a:pPr>
              <a:buNone/>
            </a:pPr>
            <a:r>
              <a:rPr lang="en-GB" sz="1300" dirty="0" err="1" smtClean="0"/>
              <a:t>Rudge</a:t>
            </a:r>
            <a:r>
              <a:rPr lang="en-GB" sz="1300" dirty="0" smtClean="0"/>
              <a:t>, P. and </a:t>
            </a:r>
            <a:r>
              <a:rPr lang="en-GB" sz="1300" dirty="0" err="1" smtClean="0"/>
              <a:t>Noback</a:t>
            </a:r>
            <a:r>
              <a:rPr lang="en-GB" sz="1300" dirty="0" smtClean="0"/>
              <a:t>, C. R. (2020) Human Nervous System, </a:t>
            </a:r>
            <a:r>
              <a:rPr lang="en-GB" sz="1300" i="1" dirty="0" smtClean="0"/>
              <a:t>Encyclopaedia Britannica, </a:t>
            </a:r>
            <a:r>
              <a:rPr lang="en-GB" sz="1300" dirty="0" smtClean="0"/>
              <a:t>data retrieved from https://www.britannica.com/science/human-nervous-system/Lobes-of-the-cerebral-cortex on 1</a:t>
            </a:r>
            <a:r>
              <a:rPr lang="en-GB" sz="1300" baseline="30000" dirty="0" smtClean="0"/>
              <a:t>st</a:t>
            </a:r>
            <a:r>
              <a:rPr lang="en-GB" sz="1300" dirty="0" smtClean="0"/>
              <a:t> November 2020</a:t>
            </a:r>
          </a:p>
          <a:p>
            <a:pPr>
              <a:buNone/>
            </a:pPr>
            <a:endParaRPr lang="en-GB" sz="1300" dirty="0" smtClean="0"/>
          </a:p>
          <a:p>
            <a:pPr>
              <a:buNone/>
            </a:pPr>
            <a:r>
              <a:rPr lang="en-GB" sz="1300" dirty="0" err="1" smtClean="0"/>
              <a:t>Shaw,Fiona</a:t>
            </a:r>
            <a:r>
              <a:rPr lang="en-GB" sz="1300" dirty="0" smtClean="0"/>
              <a:t>.(2003). Fall in older people with Dementia. Geriatrics &amp; Aging 37-40. Retrieved </a:t>
            </a:r>
            <a:r>
              <a:rPr lang="en-GB" sz="1300" dirty="0" err="1" smtClean="0"/>
              <a:t>Npvember</a:t>
            </a:r>
            <a:r>
              <a:rPr lang="en-GB" sz="1300" dirty="0" smtClean="0"/>
              <a:t> 2013, from </a:t>
            </a:r>
            <a:r>
              <a:rPr lang="en-GB" sz="1300" dirty="0" smtClean="0">
                <a:hlinkClick r:id="rId6"/>
              </a:rPr>
              <a:t>http://ga.geriatricsandaging.ca/files/content/2003//August/0607dementiafall.pdf</a:t>
            </a:r>
            <a:r>
              <a:rPr lang="en-GB" sz="1300" dirty="0" smtClean="0"/>
              <a:t> on 24th Feb </a:t>
            </a:r>
            <a:r>
              <a:rPr lang="en-GB" sz="1300" dirty="0" smtClean="0"/>
              <a:t>2021</a:t>
            </a:r>
          </a:p>
          <a:p>
            <a:pPr>
              <a:buNone/>
            </a:pPr>
            <a:endParaRPr lang="en-GB" sz="1300" dirty="0" smtClean="0"/>
          </a:p>
          <a:p>
            <a:pPr>
              <a:buNone/>
            </a:pPr>
            <a:r>
              <a:rPr lang="en-GB" sz="1300" dirty="0" smtClean="0"/>
              <a:t> </a:t>
            </a:r>
          </a:p>
          <a:p>
            <a:pPr>
              <a:buNone/>
            </a:pPr>
            <a:r>
              <a:rPr lang="en-GB" sz="1200" dirty="0" smtClean="0">
                <a:hlinkClick r:id="rId4"/>
              </a:rPr>
              <a:t> </a:t>
            </a:r>
            <a:r>
              <a:rPr lang="en-GB" sz="1200" dirty="0" smtClean="0">
                <a:hlinkClick r:id="rId4"/>
              </a:rPr>
              <a:t>   </a:t>
            </a:r>
            <a:endParaRPr lang="en-GB"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1219</TotalTime>
  <Words>1203</Words>
  <Application>Microsoft Office PowerPoint</Application>
  <PresentationFormat>On-screen Show (4:3)</PresentationFormat>
  <Paragraphs>106</Paragraphs>
  <Slides>12</Slides>
  <Notes>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Apex</vt:lpstr>
      <vt:lpstr>                                                                     Module :Living with care </vt:lpstr>
      <vt:lpstr>Home Care Support Plan for Elderly </vt:lpstr>
      <vt:lpstr>Pesonal Details</vt:lpstr>
      <vt:lpstr>Introduction </vt:lpstr>
      <vt:lpstr>Health ondition</vt:lpstr>
      <vt:lpstr>Dietary Requirement</vt:lpstr>
      <vt:lpstr>Medication&amp; Allergies </vt:lpstr>
      <vt:lpstr>Environment</vt:lpstr>
      <vt:lpstr>Sensory &amp; Cognitive</vt:lpstr>
      <vt:lpstr>PERSONAL CARE &amp; RISK  ASSESMENT   </vt:lpstr>
      <vt:lpstr> Hobbies/Interest </vt:lpstr>
      <vt:lpstr>Refrences </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Name-Samina Jhangeer</dc:title>
  <dc:creator>Jay</dc:creator>
  <cp:lastModifiedBy>Jay</cp:lastModifiedBy>
  <cp:revision>127</cp:revision>
  <dcterms:created xsi:type="dcterms:W3CDTF">2021-02-23T22:40:42Z</dcterms:created>
  <dcterms:modified xsi:type="dcterms:W3CDTF">2021-03-01T10:33:53Z</dcterms:modified>
</cp:coreProperties>
</file>